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455" r:id="rId4"/>
  </p:sldMasterIdLst>
  <p:notesMasterIdLst>
    <p:notesMasterId r:id="rId53"/>
  </p:notesMasterIdLst>
  <p:handoutMasterIdLst>
    <p:handoutMasterId r:id="rId54"/>
  </p:handoutMasterIdLst>
  <p:sldIdLst>
    <p:sldId id="257" r:id="rId5"/>
    <p:sldId id="377" r:id="rId6"/>
    <p:sldId id="365" r:id="rId7"/>
    <p:sldId id="280" r:id="rId8"/>
    <p:sldId id="397" r:id="rId9"/>
    <p:sldId id="311" r:id="rId10"/>
    <p:sldId id="353" r:id="rId11"/>
    <p:sldId id="326" r:id="rId12"/>
    <p:sldId id="409" r:id="rId13"/>
    <p:sldId id="331" r:id="rId14"/>
    <p:sldId id="307" r:id="rId15"/>
    <p:sldId id="332" r:id="rId16"/>
    <p:sldId id="357" r:id="rId17"/>
    <p:sldId id="358" r:id="rId18"/>
    <p:sldId id="325" r:id="rId19"/>
    <p:sldId id="340" r:id="rId20"/>
    <p:sldId id="401" r:id="rId21"/>
    <p:sldId id="343" r:id="rId22"/>
    <p:sldId id="411" r:id="rId23"/>
    <p:sldId id="402" r:id="rId24"/>
    <p:sldId id="344" r:id="rId25"/>
    <p:sldId id="390" r:id="rId26"/>
    <p:sldId id="381" r:id="rId27"/>
    <p:sldId id="382" r:id="rId28"/>
    <p:sldId id="387" r:id="rId29"/>
    <p:sldId id="389" r:id="rId30"/>
    <p:sldId id="391" r:id="rId31"/>
    <p:sldId id="396" r:id="rId32"/>
    <p:sldId id="408" r:id="rId33"/>
    <p:sldId id="399" r:id="rId34"/>
    <p:sldId id="407" r:id="rId35"/>
    <p:sldId id="405" r:id="rId36"/>
    <p:sldId id="366" r:id="rId37"/>
    <p:sldId id="393" r:id="rId38"/>
    <p:sldId id="375" r:id="rId39"/>
    <p:sldId id="404" r:id="rId40"/>
    <p:sldId id="394" r:id="rId41"/>
    <p:sldId id="363" r:id="rId42"/>
    <p:sldId id="371" r:id="rId43"/>
    <p:sldId id="368" r:id="rId44"/>
    <p:sldId id="362" r:id="rId45"/>
    <p:sldId id="370" r:id="rId46"/>
    <p:sldId id="367" r:id="rId47"/>
    <p:sldId id="369" r:id="rId48"/>
    <p:sldId id="373" r:id="rId49"/>
    <p:sldId id="299" r:id="rId50"/>
    <p:sldId id="300" r:id="rId51"/>
    <p:sldId id="298"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06C5C0-95F1-4E8D-834A-2B1C618E5720}">
          <p14:sldIdLst>
            <p14:sldId id="257"/>
            <p14:sldId id="377"/>
            <p14:sldId id="365"/>
            <p14:sldId id="280"/>
            <p14:sldId id="397"/>
            <p14:sldId id="311"/>
            <p14:sldId id="353"/>
            <p14:sldId id="326"/>
            <p14:sldId id="409"/>
            <p14:sldId id="331"/>
            <p14:sldId id="307"/>
            <p14:sldId id="332"/>
            <p14:sldId id="357"/>
            <p14:sldId id="358"/>
            <p14:sldId id="325"/>
            <p14:sldId id="340"/>
            <p14:sldId id="401"/>
            <p14:sldId id="343"/>
            <p14:sldId id="411"/>
            <p14:sldId id="402"/>
            <p14:sldId id="344"/>
            <p14:sldId id="390"/>
            <p14:sldId id="381"/>
            <p14:sldId id="382"/>
            <p14:sldId id="387"/>
            <p14:sldId id="389"/>
            <p14:sldId id="391"/>
            <p14:sldId id="396"/>
            <p14:sldId id="408"/>
            <p14:sldId id="399"/>
            <p14:sldId id="407"/>
            <p14:sldId id="405"/>
            <p14:sldId id="366"/>
            <p14:sldId id="393"/>
            <p14:sldId id="375"/>
            <p14:sldId id="404"/>
            <p14:sldId id="394"/>
            <p14:sldId id="363"/>
            <p14:sldId id="371"/>
            <p14:sldId id="368"/>
            <p14:sldId id="362"/>
            <p14:sldId id="370"/>
            <p14:sldId id="367"/>
            <p14:sldId id="369"/>
            <p14:sldId id="373"/>
            <p14:sldId id="299"/>
            <p14:sldId id="300"/>
            <p14:sldId id="298"/>
          </p14:sldIdLst>
        </p14:section>
      </p14:sectionLst>
    </p:ext>
    <p:ext uri="{EFAFB233-063F-42B5-8137-9DF3F51BA10A}">
      <p15:sldGuideLst xmlns:p15="http://schemas.microsoft.com/office/powerpoint/2012/main" xmlns="">
        <p15:guide id="1" orient="horz" pos="72">
          <p15:clr>
            <a:srgbClr val="A4A3A4"/>
          </p15:clr>
        </p15:guide>
        <p15:guide id="2" pos="1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691"/>
    <a:srgbClr val="00B6DE"/>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0" autoAdjust="0"/>
    <p:restoredTop sz="82158" autoAdjust="0"/>
  </p:normalViewPr>
  <p:slideViewPr>
    <p:cSldViewPr snapToGrid="0" snapToObjects="1">
      <p:cViewPr>
        <p:scale>
          <a:sx n="75" d="100"/>
          <a:sy n="75" d="100"/>
        </p:scale>
        <p:origin x="-1554" y="54"/>
      </p:cViewPr>
      <p:guideLst>
        <p:guide orient="horz" pos="72"/>
        <p:guide pos="115"/>
      </p:guideLst>
    </p:cSldViewPr>
  </p:slideViewPr>
  <p:outlineViewPr>
    <p:cViewPr>
      <p:scale>
        <a:sx n="33" d="100"/>
        <a:sy n="33" d="100"/>
      </p:scale>
      <p:origin x="0" y="29190"/>
    </p:cViewPr>
  </p:outlineViewPr>
  <p:notesTextViewPr>
    <p:cViewPr>
      <p:scale>
        <a:sx n="100" d="100"/>
        <a:sy n="100" d="100"/>
      </p:scale>
      <p:origin x="0" y="0"/>
    </p:cViewPr>
  </p:notesTextViewPr>
  <p:sorterViewPr>
    <p:cViewPr>
      <p:scale>
        <a:sx n="60" d="100"/>
        <a:sy n="60" d="100"/>
      </p:scale>
      <p:origin x="0" y="5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28217796304871"/>
          <c:y val="0.19298314684348666"/>
          <c:w val="0.83637795275590554"/>
          <c:h val="0.39961630855465102"/>
        </c:manualLayout>
      </c:layout>
      <c:barChart>
        <c:barDir val="col"/>
        <c:grouping val="clustered"/>
        <c:varyColors val="0"/>
        <c:ser>
          <c:idx val="0"/>
          <c:order val="0"/>
          <c:tx>
            <c:strRef>
              <c:f>Sheet1!$B$1</c:f>
              <c:strCache>
                <c:ptCount val="1"/>
                <c:pt idx="0">
                  <c:v>Extremely Low</c:v>
                </c:pt>
              </c:strCache>
            </c:strRef>
          </c:tx>
          <c:spPr>
            <a:solidFill>
              <a:srgbClr val="3C7699"/>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Sheet1!$A$2:$A$9</c:f>
              <c:strCache>
                <c:ptCount val="8"/>
                <c:pt idx="0">
                  <c:v>District of Columbia</c:v>
                </c:pt>
                <c:pt idx="1">
                  <c:v>Montgomery </c:v>
                </c:pt>
                <c:pt idx="2">
                  <c:v>Prince George's </c:v>
                </c:pt>
                <c:pt idx="3">
                  <c:v>Alexandria</c:v>
                </c:pt>
                <c:pt idx="4">
                  <c:v>Arlington </c:v>
                </c:pt>
                <c:pt idx="5">
                  <c:v>Fairfax </c:v>
                </c:pt>
                <c:pt idx="6">
                  <c:v>Loudoun</c:v>
                </c:pt>
                <c:pt idx="7">
                  <c:v>Prince William </c:v>
                </c:pt>
              </c:strCache>
            </c:strRef>
          </c:cat>
          <c:val>
            <c:numRef>
              <c:f>Sheet1!$B$2:$B$9</c:f>
              <c:numCache>
                <c:formatCode>#,##0</c:formatCode>
                <c:ptCount val="8"/>
                <c:pt idx="0">
                  <c:v>22100</c:v>
                </c:pt>
                <c:pt idx="1">
                  <c:v>18200</c:v>
                </c:pt>
                <c:pt idx="2">
                  <c:v>18400</c:v>
                </c:pt>
                <c:pt idx="3">
                  <c:v>4800</c:v>
                </c:pt>
                <c:pt idx="4">
                  <c:v>5100</c:v>
                </c:pt>
                <c:pt idx="5">
                  <c:v>15500</c:v>
                </c:pt>
                <c:pt idx="6">
                  <c:v>3500</c:v>
                </c:pt>
                <c:pt idx="7">
                  <c:v>6600</c:v>
                </c:pt>
              </c:numCache>
            </c:numRef>
          </c:val>
        </c:ser>
        <c:dLbls>
          <c:showLegendKey val="0"/>
          <c:showVal val="0"/>
          <c:showCatName val="0"/>
          <c:showSerName val="0"/>
          <c:showPercent val="0"/>
          <c:showBubbleSize val="0"/>
        </c:dLbls>
        <c:gapWidth val="150"/>
        <c:axId val="162981376"/>
        <c:axId val="162982912"/>
      </c:barChart>
      <c:catAx>
        <c:axId val="162981376"/>
        <c:scaling>
          <c:orientation val="minMax"/>
        </c:scaling>
        <c:delete val="0"/>
        <c:axPos val="b"/>
        <c:numFmt formatCode="General" sourceLinked="0"/>
        <c:majorTickMark val="out"/>
        <c:minorTickMark val="none"/>
        <c:tickLblPos val="nextTo"/>
        <c:crossAx val="162982912"/>
        <c:crosses val="autoZero"/>
        <c:auto val="1"/>
        <c:lblAlgn val="ctr"/>
        <c:lblOffset val="100"/>
        <c:noMultiLvlLbl val="0"/>
      </c:catAx>
      <c:valAx>
        <c:axId val="162982912"/>
        <c:scaling>
          <c:orientation val="minMax"/>
        </c:scaling>
        <c:delete val="0"/>
        <c:axPos val="l"/>
        <c:numFmt formatCode="#,##0" sourceLinked="1"/>
        <c:majorTickMark val="out"/>
        <c:minorTickMark val="none"/>
        <c:tickLblPos val="nextTo"/>
        <c:crossAx val="162981376"/>
        <c:crosses val="autoZero"/>
        <c:crossBetween val="between"/>
      </c:valAx>
    </c:plotArea>
    <c:plotVisOnly val="1"/>
    <c:dispBlanksAs val="gap"/>
    <c:showDLblsOverMax val="0"/>
  </c:chart>
  <c:txPr>
    <a:bodyPr/>
    <a:lstStyle/>
    <a:p>
      <a:pPr>
        <a:defRPr sz="1600">
          <a:latin typeface="Museo 300"/>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6D0CA1D-6252-422D-92EE-93C0C633A36D}" type="datetimeFigureOut">
              <a:rPr lang="en-US" smtClean="0"/>
              <a:t>2/24/2015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CF1E3CA-5369-4B43-BC4A-FAAD5B6B2660}" type="slidenum">
              <a:rPr lang="en-US" smtClean="0"/>
              <a:t>‹#›</a:t>
            </a:fld>
            <a:endParaRPr lang="en-US" dirty="0"/>
          </a:p>
        </p:txBody>
      </p:sp>
    </p:spTree>
    <p:extLst>
      <p:ext uri="{BB962C8B-B14F-4D97-AF65-F5344CB8AC3E}">
        <p14:creationId xmlns:p14="http://schemas.microsoft.com/office/powerpoint/2010/main" val="3195343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61F365D-FC5A-45AD-93AF-BF855BC25B84}" type="datetimeFigureOut">
              <a:rPr lang="en-US" smtClean="0"/>
              <a:t>2/24/2015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509C1CF-0B05-42BA-A122-7F697B58632C}" type="slidenum">
              <a:rPr lang="en-US" smtClean="0"/>
              <a:t>‹#›</a:t>
            </a:fld>
            <a:endParaRPr lang="en-US" dirty="0"/>
          </a:p>
        </p:txBody>
      </p:sp>
    </p:spTree>
    <p:extLst>
      <p:ext uri="{BB962C8B-B14F-4D97-AF65-F5344CB8AC3E}">
        <p14:creationId xmlns:p14="http://schemas.microsoft.com/office/powerpoint/2010/main" val="243893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mlive.com/news/detroit/index.ssf/2014/07/www.detroitmi.gov/detroitdashboard"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datadrivendetroit.org/projects/focus-hope/"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usgbc.org/leed"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nhed.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urban.org/strengtheningcommuniti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whatcountsforusa.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myself – thank you for inviting me</a:t>
            </a:r>
          </a:p>
          <a:p>
            <a:endParaRPr lang="en-US" dirty="0" smtClean="0"/>
          </a:p>
          <a:p>
            <a:r>
              <a:rPr lang="en-US" dirty="0" smtClean="0"/>
              <a:t>Show</a:t>
            </a:r>
            <a:r>
              <a:rPr lang="en-US" baseline="0" dirty="0" smtClean="0"/>
              <a:t> of hands – local govt, private sector?</a:t>
            </a:r>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1</a:t>
            </a:fld>
            <a:endParaRPr lang="en-US" dirty="0"/>
          </a:p>
        </p:txBody>
      </p:sp>
    </p:spTree>
    <p:extLst>
      <p:ext uri="{BB962C8B-B14F-4D97-AF65-F5344CB8AC3E}">
        <p14:creationId xmlns:p14="http://schemas.microsoft.com/office/powerpoint/2010/main" val="114067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1200"/>
              </a:spcAft>
              <a:buClrTx/>
              <a:buSzTx/>
              <a:buFontTx/>
              <a:buNone/>
              <a:tabLst/>
              <a:defRPr/>
            </a:pPr>
            <a:r>
              <a:rPr lang="en-US" dirty="0" smtClean="0"/>
              <a:t>Just a little on open data since</a:t>
            </a:r>
            <a:r>
              <a:rPr lang="en-US" baseline="0" dirty="0" smtClean="0"/>
              <a:t> it is getting a lot of press</a:t>
            </a:r>
          </a:p>
          <a:p>
            <a:pPr marL="0" marR="0" lvl="2" indent="0" algn="l" defTabSz="914400" rtl="0" eaLnBrk="1" fontAlgn="auto" latinLnBrk="0" hangingPunct="1">
              <a:lnSpc>
                <a:spcPct val="100000"/>
              </a:lnSpc>
              <a:spcBef>
                <a:spcPts val="0"/>
              </a:spcBef>
              <a:spcAft>
                <a:spcPts val="1200"/>
              </a:spcAft>
              <a:buClrTx/>
              <a:buSzTx/>
              <a:buFontTx/>
              <a:buNone/>
              <a:tabLst/>
              <a:defRPr/>
            </a:pPr>
            <a:endParaRPr lang="en-US" baseline="0" dirty="0" smtClean="0"/>
          </a:p>
          <a:p>
            <a:pPr marL="0" marR="0" lvl="2" indent="0" algn="l" defTabSz="914400" rtl="0" eaLnBrk="1" fontAlgn="auto" latinLnBrk="0" hangingPunct="1">
              <a:lnSpc>
                <a:spcPct val="100000"/>
              </a:lnSpc>
              <a:spcBef>
                <a:spcPts val="0"/>
              </a:spcBef>
              <a:spcAft>
                <a:spcPts val="1200"/>
              </a:spcAft>
              <a:buClrTx/>
              <a:buSzTx/>
              <a:buFontTx/>
              <a:buNone/>
              <a:tabLst/>
              <a:defRPr/>
            </a:pPr>
            <a:r>
              <a:rPr lang="en-US" baseline="0" dirty="0" smtClean="0"/>
              <a:t>Depending on the context “open data” can mean a lot of things…</a:t>
            </a:r>
          </a:p>
        </p:txBody>
      </p:sp>
      <p:sp>
        <p:nvSpPr>
          <p:cNvPr id="4" name="Slide Number Placeholder 3"/>
          <p:cNvSpPr>
            <a:spLocks noGrp="1"/>
          </p:cNvSpPr>
          <p:nvPr>
            <p:ph type="sldNum" sz="quarter" idx="10"/>
          </p:nvPr>
        </p:nvSpPr>
        <p:spPr/>
        <p:txBody>
          <a:bodyPr/>
          <a:lstStyle/>
          <a:p>
            <a:fld id="{C9547FFE-CC24-4E45-BA0A-B7DC7F004D8B}" type="slidenum">
              <a:rPr lang="en-US" smtClean="0"/>
              <a:t>10</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beginning,</a:t>
            </a:r>
            <a:r>
              <a:rPr lang="en-US" baseline="0" dirty="0" smtClean="0"/>
              <a:t> primarily driven by </a:t>
            </a:r>
            <a:r>
              <a:rPr lang="en-US" dirty="0" smtClean="0"/>
              <a:t>the last three goals…</a:t>
            </a:r>
          </a:p>
          <a:p>
            <a:endParaRPr lang="en-US" dirty="0" smtClean="0"/>
          </a:p>
          <a:p>
            <a:r>
              <a:rPr lang="en-US" baseline="0" dirty="0" smtClean="0"/>
              <a:t>the first three goals are as important outcomes of open data and should be used in judging its success.</a:t>
            </a:r>
          </a:p>
          <a:p>
            <a:endParaRPr lang="en-US" baseline="0" dirty="0" smtClean="0"/>
          </a:p>
          <a:p>
            <a:r>
              <a:rPr lang="en-US" baseline="0" dirty="0" smtClean="0"/>
              <a:t>Example: In DC, our open data portal helps to populate our PerformanceStat system, Track DC (also public)</a:t>
            </a:r>
          </a:p>
          <a:p>
            <a:endParaRPr lang="en-US" baseline="0" dirty="0" smtClean="0"/>
          </a:p>
          <a:p>
            <a:r>
              <a:rPr lang="en-US" baseline="0" dirty="0" smtClean="0"/>
              <a:t>Example:  Hartford’s GIS manager Brett </a:t>
            </a:r>
            <a:r>
              <a:rPr lang="en-US" sz="1200" b="0" kern="1200" dirty="0" smtClean="0">
                <a:solidFill>
                  <a:schemeClr val="tx1"/>
                </a:solidFill>
                <a:effectLst/>
                <a:latin typeface="+mn-lt"/>
                <a:ea typeface="+mn-ea"/>
                <a:cs typeface="+mn-cs"/>
              </a:rPr>
              <a:t>Flodine </a:t>
            </a:r>
            <a:r>
              <a:rPr lang="en-US" baseline="0" dirty="0" smtClean="0"/>
              <a:t>had been working on publishing to their new open data portal for 6 months driven by the goals of good government practices.  But when it came time for the city to apply for a federal Promise Zone grant, his job in supplying information was much easier because the data was already organized.</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11</a:t>
            </a:fld>
            <a:endParaRPr lang="en-US" dirty="0"/>
          </a:p>
        </p:txBody>
      </p:sp>
    </p:spTree>
    <p:extLst>
      <p:ext uri="{BB962C8B-B14F-4D97-AF65-F5344CB8AC3E}">
        <p14:creationId xmlns:p14="http://schemas.microsoft.com/office/powerpoint/2010/main" val="730241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Going beyond measuring progress by only how many thousands of data sets you have published, or turnout of early 20-somethings at 1 day hackathons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Here are some other resources for learning about open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A lot of progress has been made </a:t>
            </a:r>
          </a:p>
          <a:p>
            <a:r>
              <a:rPr lang="en-US" baseline="0" dirty="0" smtClean="0"/>
              <a:t> – we published a white paper on how open data and traditional community improvement groups could connect</a:t>
            </a:r>
          </a:p>
          <a:p>
            <a:r>
              <a:rPr lang="en-US" baseline="0" dirty="0" smtClean="0"/>
              <a:t> - Code for America volume on people’s thinking of the next generation of open data work</a:t>
            </a:r>
          </a:p>
          <a:p>
            <a:r>
              <a:rPr lang="en-US" baseline="0" dirty="0" smtClean="0"/>
              <a:t> - San Francisco’s strategic plan</a:t>
            </a:r>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12</a:t>
            </a:fld>
            <a:endParaRPr lang="en-US" dirty="0"/>
          </a:p>
        </p:txBody>
      </p:sp>
    </p:spTree>
    <p:extLst>
      <p:ext uri="{BB962C8B-B14F-4D97-AF65-F5344CB8AC3E}">
        <p14:creationId xmlns:p14="http://schemas.microsoft.com/office/powerpoint/2010/main" val="688917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there’s been community collected data for a long time – maps done by Hull House of neighborhood characteristics – technology makes it a lot easier.  More thinking about crowd-sourcing and how to combine more current or fine-grained citizen science data with “official” data sources.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13</a:t>
            </a:fld>
            <a:endParaRPr lang="en-US" dirty="0"/>
          </a:p>
        </p:txBody>
      </p:sp>
    </p:spTree>
    <p:extLst>
      <p:ext uri="{BB962C8B-B14F-4D97-AF65-F5344CB8AC3E}">
        <p14:creationId xmlns:p14="http://schemas.microsoft.com/office/powerpoint/2010/main" val="730241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a:t>
            </a:r>
            <a:r>
              <a:rPr lang="en-US" baseline="0" dirty="0" smtClean="0"/>
              <a:t> data</a:t>
            </a:r>
          </a:p>
          <a:p>
            <a:r>
              <a:rPr lang="en-US" baseline="0" dirty="0" smtClean="0"/>
              <a:t>Large national ones – American Community Survey</a:t>
            </a:r>
          </a:p>
          <a:p>
            <a:r>
              <a:rPr lang="en-US" baseline="0" dirty="0" smtClean="0"/>
              <a:t>Also – community surveys like this one from our partner in New Haven</a:t>
            </a:r>
          </a:p>
          <a:p>
            <a:endParaRPr lang="en-US" baseline="0" dirty="0" smtClean="0"/>
          </a:p>
          <a:p>
            <a:r>
              <a:rPr lang="en-US" baseline="0" dirty="0" smtClean="0"/>
              <a:t>Captures sentiment, opinions – city satisfaction.</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14</a:t>
            </a:fld>
            <a:endParaRPr lang="en-US" dirty="0"/>
          </a:p>
        </p:txBody>
      </p:sp>
    </p:spTree>
    <p:extLst>
      <p:ext uri="{BB962C8B-B14F-4D97-AF65-F5344CB8AC3E}">
        <p14:creationId xmlns:p14="http://schemas.microsoft.com/office/powerpoint/2010/main" val="730241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second step</a:t>
            </a:r>
            <a:r>
              <a:rPr lang="en-US" baseline="0" dirty="0" smtClean="0"/>
              <a:t> – adding value to the raw data</a:t>
            </a:r>
          </a:p>
          <a:p>
            <a:pPr marL="171450" indent="-171450">
              <a:buFontTx/>
              <a:buChar char="-"/>
            </a:pPr>
            <a:r>
              <a:rPr lang="en-US" baseline="0" dirty="0" smtClean="0"/>
              <a:t>Integrated Data System</a:t>
            </a:r>
          </a:p>
          <a:p>
            <a:pPr marL="171450" indent="-171450">
              <a:buFontTx/>
              <a:buChar char="-"/>
            </a:pPr>
            <a:r>
              <a:rPr lang="en-US" baseline="0" dirty="0" smtClean="0"/>
              <a:t>Community Indicators</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15</a:t>
            </a:fld>
            <a:endParaRPr lang="en-US" dirty="0"/>
          </a:p>
        </p:txBody>
      </p:sp>
    </p:spTree>
    <p:extLst>
      <p:ext uri="{BB962C8B-B14F-4D97-AF65-F5344CB8AC3E}">
        <p14:creationId xmlns:p14="http://schemas.microsoft.com/office/powerpoint/2010/main" val="3469649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Actionable</a:t>
            </a:r>
            <a:r>
              <a:rPr lang="en-US" baseline="0" dirty="0" smtClean="0"/>
              <a:t> Intelligence for Social Policy</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16</a:t>
            </a:fld>
            <a:endParaRPr lang="en-US" dirty="0"/>
          </a:p>
        </p:txBody>
      </p:sp>
    </p:spTree>
    <p:extLst>
      <p:ext uri="{BB962C8B-B14F-4D97-AF65-F5344CB8AC3E}">
        <p14:creationId xmlns:p14="http://schemas.microsoft.com/office/powerpoint/2010/main" val="2017924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defTabSz="914350">
              <a:defRPr/>
            </a:pPr>
            <a:r>
              <a:rPr lang="en-US" dirty="0" smtClean="0"/>
              <a:t>Linking</a:t>
            </a:r>
            <a:r>
              <a:rPr lang="en-US" baseline="0" dirty="0" smtClean="0"/>
              <a:t> data across-sectors can bring stakeholders together and illuminate new policy solutions, that wouldn’t be found when operating with only one source of information.  Providence is the current leader in making the insights from IDS widely available and connecting them with policy actions – data stories are created in collaboration with the govt agencies and np stakeholders, so reflect the combined wisdom and experience.</a:t>
            </a:r>
          </a:p>
          <a:p>
            <a:pPr marL="0" lvl="1" defTabSz="914350">
              <a:defRPr/>
            </a:pPr>
            <a:endParaRPr lang="en-US" baseline="0" dirty="0" smtClean="0"/>
          </a:p>
          <a:p>
            <a:pPr marL="0" lvl="1" defTabSz="914350">
              <a:defRPr/>
            </a:pPr>
            <a:r>
              <a:rPr lang="en-US" baseline="0" dirty="0" smtClean="0"/>
              <a:t>For example, people look to principals and school district officials to address the problem of chronic absenteeism. But one of the big reasons kids miss school is because they are sick, often with chronic conditions like asthma.  Lead exposure had been found to be a reliable proxy for unhealthy housing conditions that may exacerbate asthma.</a:t>
            </a:r>
          </a:p>
          <a:p>
            <a:pPr marL="0" lvl="1" defTabSz="914350">
              <a:defRPr/>
            </a:pPr>
            <a:endParaRPr lang="en-US" baseline="0" dirty="0" smtClean="0"/>
          </a:p>
          <a:p>
            <a:pPr marL="0" lvl="1" defTabSz="914350">
              <a:defRPr/>
            </a:pPr>
            <a:r>
              <a:rPr lang="en-US" baseline="0" dirty="0" smtClean="0"/>
              <a:t>Our partner, the Providence Plan has built an IDS called the Rhode Island DataHUB and worked with state and local agencies to bring together information about children in Rhode Island into one place.   Combining the data allowed them to look beyond school-based factors for student absenteeism</a:t>
            </a:r>
          </a:p>
          <a:p>
            <a:pPr marL="0" lvl="1" defTabSz="914350">
              <a:defRPr/>
            </a:pPr>
            <a:endParaRPr lang="en-US" baseline="0" dirty="0" smtClean="0"/>
          </a:p>
          <a:p>
            <a:pPr marL="0" lvl="1" defTabSz="914350">
              <a:defRPr/>
            </a:pPr>
            <a:r>
              <a:rPr lang="en-US" baseline="0" dirty="0" smtClean="0"/>
              <a:t>Graph – pct of kindergarteners that are chronically absent from school by the lead levels found in their blood stream during screenings.</a:t>
            </a:r>
          </a:p>
          <a:p>
            <a:pPr marL="0" lvl="1" defTabSz="914350">
              <a:defRPr/>
            </a:pPr>
            <a:r>
              <a:rPr lang="en-US" baseline="0" dirty="0" smtClean="0"/>
              <a:t> - Those with the highest lead exposure are more likely to be chronically absent than children with lower levels.</a:t>
            </a:r>
          </a:p>
          <a:p>
            <a:pPr marL="0" lvl="1" defTabSz="914350">
              <a:defRPr/>
            </a:pPr>
            <a:r>
              <a:rPr lang="en-US" baseline="0" dirty="0" smtClean="0"/>
              <a:t> - This graphic suggests that the school system cannot solve the problem of chronic absenteeism without working with community organizations and city officials to address social and environmental determinants of health. </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73" eaLnBrk="0" hangingPunct="0">
              <a:spcBef>
                <a:spcPct val="30000"/>
              </a:spcBef>
              <a:defRPr sz="1200">
                <a:solidFill>
                  <a:schemeClr val="tx1"/>
                </a:solidFill>
                <a:latin typeface="Arial" charset="0"/>
              </a:defRPr>
            </a:lvl1pPr>
            <a:lvl2pPr marL="742868" indent="-285718" defTabSz="930173" eaLnBrk="0" hangingPunct="0">
              <a:spcBef>
                <a:spcPct val="30000"/>
              </a:spcBef>
              <a:defRPr sz="1200">
                <a:solidFill>
                  <a:schemeClr val="tx1"/>
                </a:solidFill>
                <a:latin typeface="Arial" charset="0"/>
              </a:defRPr>
            </a:lvl2pPr>
            <a:lvl3pPr marL="1142874" indent="-228574" defTabSz="930173" eaLnBrk="0" hangingPunct="0">
              <a:spcBef>
                <a:spcPct val="30000"/>
              </a:spcBef>
              <a:defRPr sz="1200">
                <a:solidFill>
                  <a:schemeClr val="tx1"/>
                </a:solidFill>
                <a:latin typeface="Arial" charset="0"/>
              </a:defRPr>
            </a:lvl3pPr>
            <a:lvl4pPr marL="1600023" indent="-228574" defTabSz="930173" eaLnBrk="0" hangingPunct="0">
              <a:spcBef>
                <a:spcPct val="30000"/>
              </a:spcBef>
              <a:defRPr sz="1200">
                <a:solidFill>
                  <a:schemeClr val="tx1"/>
                </a:solidFill>
                <a:latin typeface="Arial" charset="0"/>
              </a:defRPr>
            </a:lvl4pPr>
            <a:lvl5pPr marL="2057174" indent="-228574" defTabSz="930173" eaLnBrk="0" hangingPunct="0">
              <a:spcBef>
                <a:spcPct val="30000"/>
              </a:spcBef>
              <a:defRPr sz="1200">
                <a:solidFill>
                  <a:schemeClr val="tx1"/>
                </a:solidFill>
                <a:latin typeface="Arial" charset="0"/>
              </a:defRPr>
            </a:lvl5pPr>
            <a:lvl6pPr marL="2514322" indent="-228574" defTabSz="930173" eaLnBrk="0" fontAlgn="base" hangingPunct="0">
              <a:spcBef>
                <a:spcPct val="30000"/>
              </a:spcBef>
              <a:spcAft>
                <a:spcPct val="0"/>
              </a:spcAft>
              <a:defRPr sz="1200">
                <a:solidFill>
                  <a:schemeClr val="tx1"/>
                </a:solidFill>
                <a:latin typeface="Arial" charset="0"/>
              </a:defRPr>
            </a:lvl6pPr>
            <a:lvl7pPr marL="2971470" indent="-228574" defTabSz="930173" eaLnBrk="0" fontAlgn="base" hangingPunct="0">
              <a:spcBef>
                <a:spcPct val="30000"/>
              </a:spcBef>
              <a:spcAft>
                <a:spcPct val="0"/>
              </a:spcAft>
              <a:defRPr sz="1200">
                <a:solidFill>
                  <a:schemeClr val="tx1"/>
                </a:solidFill>
                <a:latin typeface="Arial" charset="0"/>
              </a:defRPr>
            </a:lvl7pPr>
            <a:lvl8pPr marL="3428621" indent="-228574" defTabSz="930173" eaLnBrk="0" fontAlgn="base" hangingPunct="0">
              <a:spcBef>
                <a:spcPct val="30000"/>
              </a:spcBef>
              <a:spcAft>
                <a:spcPct val="0"/>
              </a:spcAft>
              <a:defRPr sz="1200">
                <a:solidFill>
                  <a:schemeClr val="tx1"/>
                </a:solidFill>
                <a:latin typeface="Arial" charset="0"/>
              </a:defRPr>
            </a:lvl8pPr>
            <a:lvl9pPr marL="3885770" indent="-228574" defTabSz="93017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372242-E95E-4262-8997-920F01FC605E}" type="slidenum">
              <a:rPr lang="en-US" altLang="en-US" smtClean="0"/>
              <a:pPr eaLnBrk="1" hangingPunct="1">
                <a:spcBef>
                  <a:spcPct val="0"/>
                </a:spcBef>
              </a:pPr>
              <a:t>17</a:t>
            </a:fld>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18</a:t>
            </a:fld>
            <a:endParaRPr lang="en-US" dirty="0"/>
          </a:p>
        </p:txBody>
      </p:sp>
    </p:spTree>
    <p:extLst>
      <p:ext uri="{BB962C8B-B14F-4D97-AF65-F5344CB8AC3E}">
        <p14:creationId xmlns:p14="http://schemas.microsoft.com/office/powerpoint/2010/main" val="2623791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just profiles – indicators around</a:t>
            </a:r>
            <a:r>
              <a:rPr lang="en-US" baseline="0" dirty="0" smtClean="0"/>
              <a:t> a variety of topics without formal selection or review process – more of a look-up resource</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19</a:t>
            </a:fld>
            <a:endParaRPr lang="en-US" dirty="0"/>
          </a:p>
        </p:txBody>
      </p:sp>
    </p:spTree>
    <p:extLst>
      <p:ext uri="{BB962C8B-B14F-4D97-AF65-F5344CB8AC3E}">
        <p14:creationId xmlns:p14="http://schemas.microsoft.com/office/powerpoint/2010/main" val="2623791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with a little about my perspective and experience</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a:t>
            </a:fld>
            <a:endParaRPr lang="en-US" dirty="0"/>
          </a:p>
        </p:txBody>
      </p:sp>
    </p:spTree>
    <p:extLst>
      <p:ext uri="{BB962C8B-B14F-4D97-AF65-F5344CB8AC3E}">
        <p14:creationId xmlns:p14="http://schemas.microsoft.com/office/powerpoint/2010/main" val="320032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times</a:t>
            </a:r>
            <a:r>
              <a:rPr lang="en-US" baseline="0" dirty="0" smtClean="0"/>
              <a:t> they are formal community indicators projects – </a:t>
            </a:r>
          </a:p>
          <a:p>
            <a:endParaRPr lang="en-US" dirty="0" smtClean="0"/>
          </a:p>
          <a:p>
            <a:r>
              <a:rPr lang="en-US" dirty="0" smtClean="0"/>
              <a:t>From</a:t>
            </a:r>
            <a:r>
              <a:rPr lang="en-US" baseline="0" dirty="0" smtClean="0"/>
              <a:t> our Baltimore partner – 15 years – standard set of data for their community areas – annual review of how neighborhoods are doing on a range of issues.</a:t>
            </a:r>
          </a:p>
          <a:p>
            <a:r>
              <a:rPr lang="en-US" baseline="0" dirty="0" smtClean="0"/>
              <a:t>Start of a community conversation</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20</a:t>
            </a:fld>
            <a:endParaRPr lang="en-US" dirty="0"/>
          </a:p>
        </p:txBody>
      </p:sp>
    </p:spTree>
    <p:extLst>
      <p:ext uri="{BB962C8B-B14F-4D97-AF65-F5344CB8AC3E}">
        <p14:creationId xmlns:p14="http://schemas.microsoft.com/office/powerpoint/2010/main" val="3535069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u="none" strike="noStrike" kern="1200" dirty="0" smtClean="0">
                <a:solidFill>
                  <a:schemeClr val="tx1"/>
                </a:solidFill>
                <a:effectLst/>
                <a:latin typeface="+mn-lt"/>
                <a:ea typeface="+mn-ea"/>
                <a:cs typeface="+mn-cs"/>
              </a:rPr>
              <a:t>Combining the last 2</a:t>
            </a:r>
            <a:r>
              <a:rPr lang="en-US" sz="1200" b="0" i="0" u="none" strike="noStrike" kern="1200" baseline="0" dirty="0" smtClean="0">
                <a:solidFill>
                  <a:schemeClr val="tx1"/>
                </a:solidFill>
                <a:effectLst/>
                <a:latin typeface="+mn-lt"/>
                <a:ea typeface="+mn-ea"/>
                <a:cs typeface="+mn-cs"/>
              </a:rPr>
              <a:t> items</a:t>
            </a:r>
          </a:p>
          <a:p>
            <a:pPr marL="171450" indent="-171450" rtl="0" eaLnBrk="1" fontAlgn="t"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Interpreting and Communicating Data</a:t>
            </a:r>
          </a:p>
          <a:p>
            <a:pPr marL="171450" indent="-171450" rtl="0" eaLnBrk="1" fontAlgn="t" latinLnBrk="0" hangingPunct="1">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Engaging Directly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with </a:t>
            </a:r>
            <a:r>
              <a:rPr lang="en-US" sz="1200" b="0" i="0" u="none" strike="noStrike" kern="1200" baseline="0" dirty="0" smtClean="0">
                <a:solidFill>
                  <a:schemeClr val="tx1"/>
                </a:solidFill>
                <a:effectLst/>
                <a:latin typeface="+mn-lt"/>
                <a:ea typeface="+mn-ea"/>
                <a:cs typeface="+mn-cs"/>
              </a:rPr>
              <a:t>Data</a:t>
            </a:r>
            <a:endParaRPr lang="en-US" sz="1200" b="0" i="0" u="none" strike="noStrike" kern="1200" dirty="0" smtClean="0">
              <a:solidFill>
                <a:schemeClr val="tx1"/>
              </a:solidFill>
              <a:effectLst/>
              <a:latin typeface="+mn-lt"/>
              <a:ea typeface="+mn-ea"/>
              <a:cs typeface="+mn-cs"/>
            </a:endParaRPr>
          </a:p>
          <a:p>
            <a:endParaRPr lang="en-US" dirty="0" smtClean="0"/>
          </a:p>
          <a:p>
            <a:r>
              <a:rPr lang="en-US" dirty="0" smtClean="0"/>
              <a:t>Now have all this raw material – how to put</a:t>
            </a:r>
            <a:r>
              <a:rPr lang="en-US" baseline="0" dirty="0" smtClean="0"/>
              <a:t> it all together to get work done in better ways</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21</a:t>
            </a:fld>
            <a:endParaRPr lang="en-US" dirty="0"/>
          </a:p>
        </p:txBody>
      </p:sp>
    </p:spTree>
    <p:extLst>
      <p:ext uri="{BB962C8B-B14F-4D97-AF65-F5344CB8AC3E}">
        <p14:creationId xmlns:p14="http://schemas.microsoft.com/office/powerpoint/2010/main" val="1101073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Included private, nonprofits, and public sector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Led by Dan Gilbert (private sector), Linda Smith (Non-Profit Housing Corporation), Glenda Price (Detroit Public Schools Foundation)</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22</a:t>
            </a:fld>
            <a:endParaRPr lang="en-US" dirty="0"/>
          </a:p>
        </p:txBody>
      </p:sp>
    </p:spTree>
    <p:extLst>
      <p:ext uri="{BB962C8B-B14F-4D97-AF65-F5344CB8AC3E}">
        <p14:creationId xmlns:p14="http://schemas.microsoft.com/office/powerpoint/2010/main" val="175733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November 2013, the Blight Removal Task Force, in partnership with Michigan Nonprofit Association, Data Driven Detroit, and Loveland Technologies, began a physical survey to gather property condition data for all 380,000 parcels in the city.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Goal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create a comprehensive database of detailed information including the condition of each and every property in Detroit. </a:t>
            </a:r>
          </a:p>
          <a:p>
            <a:endParaRPr lang="en-US" dirty="0" smtClean="0"/>
          </a:p>
          <a:p>
            <a:r>
              <a:rPr lang="en-US" sz="1200" kern="1200" dirty="0" smtClean="0">
                <a:solidFill>
                  <a:schemeClr val="tx1"/>
                </a:solidFill>
                <a:effectLst/>
                <a:latin typeface="+mn-lt"/>
                <a:ea typeface="+mn-ea"/>
                <a:cs typeface="+mn-cs"/>
              </a:rPr>
              <a:t>Over 10 weeks, about 150 resident surveyors and volunteer drivers documented residential</a:t>
            </a:r>
            <a:r>
              <a:rPr lang="en-US" sz="1200" kern="1200" baseline="0" dirty="0" smtClean="0">
                <a:solidFill>
                  <a:schemeClr val="tx1"/>
                </a:solidFill>
                <a:effectLst/>
                <a:latin typeface="+mn-lt"/>
                <a:ea typeface="+mn-ea"/>
                <a:cs typeface="+mn-cs"/>
              </a:rPr>
              <a:t> &amp;</a:t>
            </a:r>
            <a:r>
              <a:rPr lang="en-US" sz="1200" kern="1200" dirty="0" smtClean="0">
                <a:solidFill>
                  <a:schemeClr val="tx1"/>
                </a:solidFill>
                <a:effectLst/>
                <a:latin typeface="+mn-lt"/>
                <a:ea typeface="+mn-ea"/>
                <a:cs typeface="+mn-cs"/>
              </a:rPr>
              <a:t> commercial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property conditions.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photos</a:t>
            </a:r>
            <a:r>
              <a:rPr lang="en-US" sz="1200" kern="1200" baseline="0" dirty="0" smtClean="0">
                <a:solidFill>
                  <a:schemeClr val="tx1"/>
                </a:solidFill>
                <a:effectLst/>
                <a:latin typeface="+mn-lt"/>
                <a:ea typeface="+mn-ea"/>
                <a:cs typeface="+mn-cs"/>
              </a:rPr>
              <a:t>, checklist </a:t>
            </a:r>
            <a:r>
              <a:rPr lang="en-US" sz="1200" kern="1200" dirty="0" smtClean="0">
                <a:solidFill>
                  <a:schemeClr val="tx1"/>
                </a:solidFill>
                <a:effectLst/>
                <a:latin typeface="+mn-lt"/>
                <a:ea typeface="+mn-ea"/>
                <a:cs typeface="+mn-cs"/>
              </a:rPr>
              <a:t>on housing/lot conditions (occupancy, lot vacancy, fire damage, dumping and property use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etc.</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Data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was uploaded via a live-stream feed to ‘mission control’, where associates performed a quality control check on all data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Findings: 84,000</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 structures and vacant lots in need of intervention: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40,000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blighted structures are recommended for immediate removal.</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38,000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structures have “Blight Indicators” and need further evaluation.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6,000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vacant lots showed evidence of dumping and need immediate attention</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23</a:t>
            </a:fld>
            <a:endParaRPr lang="en-US" dirty="0"/>
          </a:p>
        </p:txBody>
      </p:sp>
    </p:spTree>
    <p:extLst>
      <p:ext uri="{BB962C8B-B14F-4D97-AF65-F5344CB8AC3E}">
        <p14:creationId xmlns:p14="http://schemas.microsoft.com/office/powerpoint/2010/main" val="1757332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the information</a:t>
            </a:r>
            <a:r>
              <a:rPr lang="en-US" baseline="0" dirty="0" smtClean="0"/>
              <a:t> for decisions was baked in from the start</a:t>
            </a:r>
          </a:p>
          <a:p>
            <a:endParaRPr lang="en-US" baseline="0" dirty="0" smtClean="0"/>
          </a:p>
          <a:p>
            <a:r>
              <a:rPr lang="en-US" baseline="0" dirty="0" smtClean="0"/>
              <a:t>Specifics on the Motor City Mapping website – combined several indicators into 1 index to measure impact</a:t>
            </a:r>
          </a:p>
          <a:p>
            <a:r>
              <a:rPr lang="en-US" baseline="0" dirty="0" smtClean="0"/>
              <a:t>This one maps places where there would be the most impact – density of occ. structures and children</a:t>
            </a:r>
          </a:p>
          <a:p>
            <a:endParaRPr lang="en-US" baseline="0" dirty="0" smtClean="0"/>
          </a:p>
          <a:p>
            <a:r>
              <a:rPr lang="en-US" dirty="0" smtClean="0"/>
              <a:t>On the right - </a:t>
            </a:r>
            <a:r>
              <a:rPr lang="en-US" baseline="0" dirty="0" smtClean="0"/>
              <a:t>N</a:t>
            </a:r>
            <a:r>
              <a:rPr lang="en-US" dirty="0" smtClean="0"/>
              <a:t>eighborhood Threat Index – based on foreclosures</a:t>
            </a:r>
            <a:r>
              <a:rPr lang="en-US" baseline="0" dirty="0" smtClean="0"/>
              <a:t> and rate of decline in property conditions.  Combine these two to overlay recommended target areas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24</a:t>
            </a:fld>
            <a:endParaRPr lang="en-US" dirty="0"/>
          </a:p>
        </p:txBody>
      </p:sp>
    </p:spTree>
    <p:extLst>
      <p:ext uri="{BB962C8B-B14F-4D97-AF65-F5344CB8AC3E}">
        <p14:creationId xmlns:p14="http://schemas.microsoft.com/office/powerpoint/2010/main" val="3487927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Property</a:t>
            </a:r>
            <a:r>
              <a:rPr lang="en-US" sz="1200" kern="1200" baseline="0" dirty="0" smtClean="0">
                <a:solidFill>
                  <a:schemeClr val="tx1"/>
                </a:solidFill>
                <a:effectLst/>
                <a:latin typeface="+mn-lt"/>
                <a:ea typeface="+mn-ea"/>
                <a:cs typeface="+mn-cs"/>
              </a:rPr>
              <a:t> surveys have been done for decades with paper and pencil to handhelds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Difference here is that the p</a:t>
            </a:r>
            <a:r>
              <a:rPr lang="en-US" sz="1200" kern="1200" dirty="0" smtClean="0">
                <a:solidFill>
                  <a:schemeClr val="tx1"/>
                </a:solidFill>
                <a:effectLst/>
                <a:latin typeface="+mn-lt"/>
                <a:ea typeface="+mn-ea"/>
                <a:cs typeface="+mn-cs"/>
              </a:rPr>
              <a:t>rocess is designed to be scalable, repeatable, and real-time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Downfall</a:t>
            </a:r>
            <a:r>
              <a:rPr lang="en-US" sz="1200" kern="1200" baseline="0" dirty="0" smtClean="0">
                <a:solidFill>
                  <a:schemeClr val="tx1"/>
                </a:solidFill>
                <a:effectLst/>
                <a:latin typeface="+mn-lt"/>
                <a:ea typeface="+mn-ea"/>
                <a:cs typeface="+mn-cs"/>
              </a:rPr>
              <a:t> has always been that the information is outdated quickly</a:t>
            </a:r>
            <a:endParaRPr lang="en-US" sz="12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Software app was designed to allow registered users to continue to feed information into the system – there is a training PPT with clear instructions. A neighborhood watch group, CDC, or just concerned ngh.  Reviewed for quality.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25</a:t>
            </a:fld>
            <a:endParaRPr lang="en-US" dirty="0"/>
          </a:p>
        </p:txBody>
      </p:sp>
    </p:spTree>
    <p:extLst>
      <p:ext uri="{BB962C8B-B14F-4D97-AF65-F5344CB8AC3E}">
        <p14:creationId xmlns:p14="http://schemas.microsoft.com/office/powerpoint/2010/main" val="1757332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Also being used</a:t>
            </a:r>
            <a:r>
              <a:rPr lang="en-US" sz="1200" b="0" kern="1200" baseline="0" dirty="0" smtClean="0">
                <a:solidFill>
                  <a:schemeClr val="tx1"/>
                </a:solidFill>
                <a:effectLst/>
                <a:latin typeface="+mn-lt"/>
                <a:ea typeface="+mn-ea"/>
                <a:cs typeface="+mn-cs"/>
              </a:rPr>
              <a:t> in city performance management</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Officials said the new </a:t>
            </a:r>
            <a:r>
              <a:rPr lang="en-US" sz="1200" b="0" kern="1200" dirty="0" smtClean="0">
                <a:solidFill>
                  <a:schemeClr val="tx1"/>
                </a:solidFill>
                <a:effectLst/>
                <a:latin typeface="+mn-lt"/>
                <a:ea typeface="+mn-ea"/>
                <a:cs typeface="+mn-cs"/>
                <a:hlinkClick r:id="rId3"/>
              </a:rPr>
              <a:t>Detroit Dashboard</a:t>
            </a:r>
            <a:r>
              <a:rPr lang="en-US" sz="1200" b="0" kern="1200" dirty="0" smtClean="0">
                <a:solidFill>
                  <a:schemeClr val="tx1"/>
                </a:solidFill>
                <a:effectLst/>
                <a:latin typeface="+mn-lt"/>
                <a:ea typeface="+mn-ea"/>
                <a:cs typeface="+mn-cs"/>
              </a:rPr>
              <a:t> will provide weekly updates on numbers of lights installed, lots mowed, vacant houses destroyed and other service-related statistics. The city has been trying to show strides in improving basic services since entering bankruptcy last year and putting a halt to</a:t>
            </a:r>
          </a:p>
          <a:p>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Storyboard of progress</a:t>
            </a:r>
            <a:r>
              <a:rPr lang="en-US" sz="1200" b="0" kern="1200" baseline="0" dirty="0" smtClean="0">
                <a:solidFill>
                  <a:schemeClr val="tx1"/>
                </a:solidFill>
                <a:effectLst/>
                <a:latin typeface="+mn-lt"/>
                <a:ea typeface="+mn-ea"/>
                <a:cs typeface="+mn-cs"/>
              </a:rPr>
              <a:t> - </a:t>
            </a:r>
            <a:r>
              <a:rPr lang="en-US" sz="1200" b="0" kern="1200" dirty="0" smtClean="0">
                <a:solidFill>
                  <a:schemeClr val="tx1"/>
                </a:solidFill>
                <a:effectLst/>
                <a:latin typeface="+mn-lt"/>
                <a:ea typeface="+mn-ea"/>
                <a:cs typeface="+mn-cs"/>
              </a:rPr>
              <a:t>http://www.mlive.com/news/detroit/index.ssf/2015/02/14_numbers_on_detroit_progress.html#6</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26</a:t>
            </a:fld>
            <a:endParaRPr lang="en-US" dirty="0"/>
          </a:p>
        </p:txBody>
      </p:sp>
    </p:spTree>
    <p:extLst>
      <p:ext uri="{BB962C8B-B14F-4D97-AF65-F5344CB8AC3E}">
        <p14:creationId xmlns:p14="http://schemas.microsoft.com/office/powerpoint/2010/main" val="163283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using</a:t>
            </a:r>
            <a:r>
              <a:rPr lang="en-US" baseline="0" dirty="0" smtClean="0"/>
              <a:t> the data at a ngh level ...</a:t>
            </a:r>
            <a:endParaRPr lang="en-US" dirty="0" smtClean="0"/>
          </a:p>
          <a:p>
            <a:endParaRPr lang="en-US" dirty="0" smtClean="0"/>
          </a:p>
          <a:p>
            <a:r>
              <a:rPr lang="en-US" dirty="0" smtClean="0"/>
              <a:t>Picture</a:t>
            </a:r>
            <a:r>
              <a:rPr lang="en-US" baseline="0" dirty="0" smtClean="0"/>
              <a:t> of</a:t>
            </a:r>
            <a:r>
              <a:rPr lang="en-US" dirty="0" smtClean="0"/>
              <a:t> Focus: HOPE’s placemaking and planning manager, Jerrell Harris.</a:t>
            </a:r>
            <a:r>
              <a:rPr lang="en-US" baseline="0" dirty="0" smtClean="0"/>
              <a:t>  His </a:t>
            </a:r>
            <a:r>
              <a:rPr lang="en-US" dirty="0" smtClean="0"/>
              <a:t>work is largely focused within the 100-block </a:t>
            </a:r>
            <a:r>
              <a:rPr lang="en-US" dirty="0" smtClean="0">
                <a:hlinkClick r:id="rId3"/>
              </a:rPr>
              <a:t>HOPE Village Initiative</a:t>
            </a:r>
            <a:r>
              <a:rPr lang="en-US" dirty="0" smtClean="0"/>
              <a:t> area.</a:t>
            </a:r>
          </a:p>
          <a:p>
            <a:r>
              <a:rPr lang="en-US" dirty="0" smtClean="0"/>
              <a:t>One of his major projects is redeveloping this old house: HOPE campus’s Detroit's first certified </a:t>
            </a:r>
            <a:r>
              <a:rPr lang="en-US" dirty="0" smtClean="0">
                <a:hlinkClick r:id="rId4"/>
              </a:rPr>
              <a:t>LEED Platinum</a:t>
            </a:r>
            <a:r>
              <a:rPr lang="en-US" dirty="0" smtClean="0"/>
              <a:t> residence. </a:t>
            </a:r>
          </a:p>
          <a:p>
            <a:endParaRPr lang="en-US" dirty="0" smtClean="0"/>
          </a:p>
          <a:p>
            <a:r>
              <a:rPr lang="en-US" dirty="0" smtClean="0"/>
              <a:t>The</a:t>
            </a:r>
            <a:r>
              <a:rPr lang="en-US" baseline="0" dirty="0" smtClean="0"/>
              <a:t> initiative</a:t>
            </a:r>
            <a:r>
              <a:rPr lang="en-US" dirty="0" smtClean="0"/>
              <a:t> will host a three-day anti-blight event in July, when volunteers will board up houses, clean up vacant lots and begin beautification efforts as part of what he calls "a transformative plan for the neighborhood" that is greatly informed by MCM data</a:t>
            </a:r>
          </a:p>
          <a:p>
            <a:endParaRPr lang="en-US" dirty="0" smtClean="0"/>
          </a:p>
          <a:p>
            <a:r>
              <a:rPr lang="en-US" dirty="0" smtClean="0"/>
              <a:t>http://www.modeldmedia.com/features/DRF4MotorCityMapping021315.aspx 2/13/15</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27</a:t>
            </a:fld>
            <a:endParaRPr lang="en-US" dirty="0"/>
          </a:p>
        </p:txBody>
      </p:sp>
    </p:spTree>
    <p:extLst>
      <p:ext uri="{BB962C8B-B14F-4D97-AF65-F5344CB8AC3E}">
        <p14:creationId xmlns:p14="http://schemas.microsoft.com/office/powerpoint/2010/main" val="1632836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have all this raw material – how to put</a:t>
            </a:r>
            <a:r>
              <a:rPr lang="en-US" baseline="0" dirty="0" smtClean="0"/>
              <a:t> it all together to get work done in better ways</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28</a:t>
            </a:fld>
            <a:endParaRPr lang="en-US" dirty="0"/>
          </a:p>
        </p:txBody>
      </p:sp>
    </p:spTree>
    <p:extLst>
      <p:ext uri="{BB962C8B-B14F-4D97-AF65-F5344CB8AC3E}">
        <p14:creationId xmlns:p14="http://schemas.microsoft.com/office/powerpoint/2010/main" val="1101073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m</a:t>
            </a:r>
            <a:r>
              <a:rPr lang="en-US" dirty="0" smtClean="0"/>
              <a:t>ultiple sources – for</a:t>
            </a:r>
            <a:r>
              <a:rPr lang="en-US" baseline="0" dirty="0" smtClean="0"/>
              <a:t> obesity, they mapping the physical fitness scores, but also the parks, health food outlets, and fast food restaurants.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Balance negative indicators with recognition of assets - Examples depending on the topic, but include Playgrounds, Libraries, Faith Communities, but also individuals that serve as community leaders and supports.</a:t>
            </a:r>
          </a:p>
          <a:p>
            <a:endParaRPr lang="en-US" baseline="0" dirty="0" smtClean="0"/>
          </a:p>
          <a:p>
            <a:pPr defTabSz="931774"/>
            <a:r>
              <a:rPr lang="en-US" baseline="0" dirty="0" smtClean="0"/>
              <a:t>Admit the administrative data are incomplete and imperfect – ask the participants to contribute to the data collection process.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29</a:t>
            </a:fld>
            <a:endParaRPr lang="en-US" dirty="0"/>
          </a:p>
        </p:txBody>
      </p:sp>
    </p:spTree>
    <p:extLst>
      <p:ext uri="{BB962C8B-B14F-4D97-AF65-F5344CB8AC3E}">
        <p14:creationId xmlns:p14="http://schemas.microsoft.com/office/powerpoint/2010/main" val="381651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a:t>
            </a:r>
            <a:r>
              <a:rPr lang="en-US" baseline="0" dirty="0" smtClean="0"/>
              <a:t> was started in 1968 to be an outside evaluator for War on Poverty programs.  Today, we do a broader array of research for governments and foundations - our work is grounded in our original research.</a:t>
            </a:r>
          </a:p>
          <a:p>
            <a:endParaRPr lang="en-US" baseline="0" dirty="0" smtClean="0"/>
          </a:p>
          <a:p>
            <a:r>
              <a:rPr lang="en-US" baseline="0" dirty="0" smtClean="0"/>
              <a:t>Motivations for getting our work into the public debate, particularly around helping low-income households and communities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a:t>
            </a:fld>
            <a:endParaRPr lang="en-US" dirty="0"/>
          </a:p>
        </p:txBody>
      </p:sp>
    </p:spTree>
    <p:extLst>
      <p:ext uri="{BB962C8B-B14F-4D97-AF65-F5344CB8AC3E}">
        <p14:creationId xmlns:p14="http://schemas.microsoft.com/office/powerpoint/2010/main" val="2195362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[Taken from the Austin COH website] </a:t>
            </a:r>
          </a:p>
          <a:p>
            <a:r>
              <a:rPr lang="en-US" dirty="0" smtClean="0"/>
              <a:t>COH also zoomed in on neighborhoods (this is Dove Springs)  and looked at other related issues like cardiovascular health (proportion map on left) and the health and food landscape in the area (map on right). </a:t>
            </a:r>
          </a:p>
          <a:p>
            <a:r>
              <a:rPr lang="en-US" dirty="0" smtClean="0"/>
              <a:t>1) There appear to be very few food outlets located close to where families live.</a:t>
            </a:r>
          </a:p>
          <a:p>
            <a:r>
              <a:rPr lang="en-US" dirty="0" smtClean="0"/>
              <a:t>2) There are only a few food establishments in the Dove Springs area that supply both fresh meat and fresh fruits and vegetables.</a:t>
            </a:r>
          </a:p>
          <a:p>
            <a:r>
              <a:rPr lang="en-US" dirty="0" smtClean="0"/>
              <a:t>3) There appears to be a large amount of green space in this area but not all of it may be accessible for recreational use and appropriate for children to play in.</a:t>
            </a:r>
            <a:endParaRPr 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12" eaLnBrk="0" hangingPunct="0">
              <a:defRPr>
                <a:solidFill>
                  <a:schemeClr val="tx1"/>
                </a:solidFill>
                <a:latin typeface="Arial" charset="0"/>
              </a:defRPr>
            </a:lvl1pPr>
            <a:lvl2pPr marL="742819" indent="-285699" defTabSz="930112" eaLnBrk="0" hangingPunct="0">
              <a:defRPr>
                <a:solidFill>
                  <a:schemeClr val="tx1"/>
                </a:solidFill>
                <a:latin typeface="Arial" charset="0"/>
              </a:defRPr>
            </a:lvl2pPr>
            <a:lvl3pPr marL="1142799" indent="-228560" defTabSz="930112" eaLnBrk="0" hangingPunct="0">
              <a:defRPr>
                <a:solidFill>
                  <a:schemeClr val="tx1"/>
                </a:solidFill>
                <a:latin typeface="Arial" charset="0"/>
              </a:defRPr>
            </a:lvl3pPr>
            <a:lvl4pPr marL="1599919" indent="-228560" defTabSz="930112" eaLnBrk="0" hangingPunct="0">
              <a:defRPr>
                <a:solidFill>
                  <a:schemeClr val="tx1"/>
                </a:solidFill>
                <a:latin typeface="Arial" charset="0"/>
              </a:defRPr>
            </a:lvl4pPr>
            <a:lvl5pPr marL="2057039" indent="-228560" defTabSz="930112" eaLnBrk="0" hangingPunct="0">
              <a:defRPr>
                <a:solidFill>
                  <a:schemeClr val="tx1"/>
                </a:solidFill>
                <a:latin typeface="Arial" charset="0"/>
              </a:defRPr>
            </a:lvl5pPr>
            <a:lvl6pPr marL="2514159" indent="-228560" defTabSz="930112" eaLnBrk="0" fontAlgn="base" hangingPunct="0">
              <a:spcBef>
                <a:spcPct val="0"/>
              </a:spcBef>
              <a:spcAft>
                <a:spcPct val="0"/>
              </a:spcAft>
              <a:defRPr>
                <a:solidFill>
                  <a:schemeClr val="tx1"/>
                </a:solidFill>
                <a:latin typeface="Arial" charset="0"/>
              </a:defRPr>
            </a:lvl6pPr>
            <a:lvl7pPr marL="2971279" indent="-228560" defTabSz="930112" eaLnBrk="0" fontAlgn="base" hangingPunct="0">
              <a:spcBef>
                <a:spcPct val="0"/>
              </a:spcBef>
              <a:spcAft>
                <a:spcPct val="0"/>
              </a:spcAft>
              <a:defRPr>
                <a:solidFill>
                  <a:schemeClr val="tx1"/>
                </a:solidFill>
                <a:latin typeface="Arial" charset="0"/>
              </a:defRPr>
            </a:lvl7pPr>
            <a:lvl8pPr marL="3428399" indent="-228560" defTabSz="930112" eaLnBrk="0" fontAlgn="base" hangingPunct="0">
              <a:spcBef>
                <a:spcPct val="0"/>
              </a:spcBef>
              <a:spcAft>
                <a:spcPct val="0"/>
              </a:spcAft>
              <a:defRPr>
                <a:solidFill>
                  <a:schemeClr val="tx1"/>
                </a:solidFill>
                <a:latin typeface="Arial" charset="0"/>
              </a:defRPr>
            </a:lvl8pPr>
            <a:lvl9pPr marL="3885518" indent="-228560" defTabSz="930112" eaLnBrk="0" fontAlgn="base" hangingPunct="0">
              <a:spcBef>
                <a:spcPct val="0"/>
              </a:spcBef>
              <a:spcAft>
                <a:spcPct val="0"/>
              </a:spcAft>
              <a:defRPr>
                <a:solidFill>
                  <a:schemeClr val="tx1"/>
                </a:solidFill>
                <a:latin typeface="Arial" charset="0"/>
              </a:defRPr>
            </a:lvl9pPr>
          </a:lstStyle>
          <a:p>
            <a:pPr eaLnBrk="1" hangingPunct="1"/>
            <a:fld id="{C17BF253-A299-492F-AE50-BFDF1DD5D10B}" type="slidenum">
              <a:rPr lang="en-US" smtClean="0"/>
              <a:pPr eaLnBrk="1" hangingPunct="1"/>
              <a:t>30</a:t>
            </a:fld>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Format: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“Leave your title at the door.”</a:t>
            </a:r>
          </a:p>
          <a:p>
            <a:endParaRPr lang="en-US" u="sng" dirty="0" smtClean="0"/>
          </a:p>
          <a:p>
            <a:r>
              <a:rPr lang="en-US" u="sng" dirty="0" smtClean="0"/>
              <a:t>Guest</a:t>
            </a:r>
            <a:r>
              <a:rPr lang="en-US" dirty="0" smtClean="0"/>
              <a:t> </a:t>
            </a:r>
            <a:r>
              <a:rPr lang="en-US" dirty="0"/>
              <a:t>speaker – experts like head of the trauma center</a:t>
            </a:r>
          </a:p>
          <a:p>
            <a:endParaRPr lang="en-US" dirty="0"/>
          </a:p>
          <a:p>
            <a:pPr defTabSz="931774">
              <a:defRPr/>
            </a:pPr>
            <a:r>
              <a:rPr lang="en-US" u="sng" dirty="0" smtClean="0"/>
              <a:t>Presentation of analysis </a:t>
            </a:r>
            <a:r>
              <a:rPr lang="en-US" u="none" dirty="0" smtClean="0"/>
              <a:t>  (primarily maps </a:t>
            </a:r>
            <a:r>
              <a:rPr lang="en-US" dirty="0" smtClean="0"/>
              <a:t>while</a:t>
            </a:r>
            <a:r>
              <a:rPr lang="en-US" baseline="0" dirty="0" smtClean="0"/>
              <a:t> I’ll </a:t>
            </a:r>
            <a:r>
              <a:rPr lang="en-US" dirty="0" smtClean="0"/>
              <a:t>discuss</a:t>
            </a:r>
            <a:r>
              <a:rPr lang="en-US" baseline="0" dirty="0" smtClean="0"/>
              <a:t> in a minute)</a:t>
            </a:r>
            <a:endParaRPr lang="en-US" dirty="0" smtClean="0"/>
          </a:p>
          <a:p>
            <a:endParaRPr lang="en-US" dirty="0"/>
          </a:p>
          <a:p>
            <a:r>
              <a:rPr lang="en-US" u="sng" dirty="0"/>
              <a:t>Panel</a:t>
            </a:r>
            <a:r>
              <a:rPr lang="en-US" dirty="0"/>
              <a:t> that brings in different voices (juvenile justice people, advocacy and service groups). </a:t>
            </a:r>
            <a:r>
              <a:rPr lang="en-US" dirty="0" smtClean="0"/>
              <a:t>For example, in the session</a:t>
            </a:r>
            <a:r>
              <a:rPr lang="en-US" baseline="0" dirty="0" smtClean="0"/>
              <a:t> on maternal and infant health, an advocacy group help identify a panel of </a:t>
            </a:r>
            <a:r>
              <a:rPr lang="en-US" dirty="0" smtClean="0"/>
              <a:t>Hispanic </a:t>
            </a:r>
            <a:r>
              <a:rPr lang="en-US" dirty="0"/>
              <a:t>and African-Amer. women </a:t>
            </a:r>
            <a:r>
              <a:rPr lang="en-US" dirty="0" smtClean="0"/>
              <a:t>who had bad experiences with</a:t>
            </a:r>
            <a:r>
              <a:rPr lang="en-US" baseline="0" dirty="0" smtClean="0"/>
              <a:t> the formal </a:t>
            </a:r>
            <a:r>
              <a:rPr lang="en-US" dirty="0" smtClean="0"/>
              <a:t>health care providers and talk about why </a:t>
            </a:r>
            <a:r>
              <a:rPr lang="en-US" dirty="0"/>
              <a:t>they </a:t>
            </a:r>
            <a:r>
              <a:rPr lang="en-US" dirty="0" smtClean="0"/>
              <a:t>did not seek OB </a:t>
            </a:r>
            <a:r>
              <a:rPr lang="en-US" dirty="0"/>
              <a:t>care.  </a:t>
            </a:r>
            <a:r>
              <a:rPr lang="en-US" dirty="0" smtClean="0"/>
              <a:t>This also helps foster</a:t>
            </a:r>
            <a:r>
              <a:rPr lang="en-US" baseline="0" dirty="0" smtClean="0"/>
              <a:t> </a:t>
            </a:r>
            <a:r>
              <a:rPr lang="en-US" dirty="0" smtClean="0"/>
              <a:t>cultural sensitivity.</a:t>
            </a:r>
            <a:endParaRPr lang="en-US" dirty="0"/>
          </a:p>
          <a:p>
            <a:endParaRPr lang="en-US" dirty="0"/>
          </a:p>
          <a:p>
            <a:r>
              <a:rPr lang="en-US" u="sng" dirty="0" smtClean="0"/>
              <a:t>Small group discussion </a:t>
            </a:r>
            <a:r>
              <a:rPr lang="en-US" dirty="0" smtClean="0"/>
              <a:t>(4 to 8 people)</a:t>
            </a:r>
          </a:p>
          <a:p>
            <a:pPr marL="465887" lvl="1" defTabSz="931774"/>
            <a:r>
              <a:rPr lang="en-US" dirty="0"/>
              <a:t>Breakout groups – also planned with thought – thematic </a:t>
            </a:r>
            <a:r>
              <a:rPr lang="en-US" dirty="0" smtClean="0"/>
              <a:t>tables (note “access to alcohol” tent in pic), </a:t>
            </a:r>
            <a:r>
              <a:rPr lang="en-US" dirty="0"/>
              <a:t>neighborhood tables, etc. but always the ability to create your own group.</a:t>
            </a:r>
          </a:p>
          <a:p>
            <a:pPr lvl="1"/>
            <a:r>
              <a:rPr lang="en-US" dirty="0" smtClean="0"/>
              <a:t>No assignment, but encourage mixing (EMS person in</a:t>
            </a:r>
            <a:r>
              <a:rPr lang="en-US" baseline="0" dirty="0" smtClean="0"/>
              <a:t> pic)</a:t>
            </a:r>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31</a:t>
            </a:fld>
            <a:endParaRPr lang="en-US" dirty="0"/>
          </a:p>
        </p:txBody>
      </p:sp>
    </p:spTree>
    <p:extLst>
      <p:ext uri="{BB962C8B-B14F-4D97-AF65-F5344CB8AC3E}">
        <p14:creationId xmlns:p14="http://schemas.microsoft.com/office/powerpoint/2010/main" val="1701034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Coalition</a:t>
            </a:r>
            <a:r>
              <a:rPr lang="en-US" baseline="0" dirty="0" smtClean="0"/>
              <a:t> of organizations commitment to action and advocacy to achieve this shared goal</a:t>
            </a:r>
          </a:p>
          <a:p>
            <a:endParaRPr lang="en-US" baseline="0" dirty="0" smtClean="0"/>
          </a:p>
          <a:p>
            <a:r>
              <a:rPr lang="en-US" baseline="0" dirty="0" smtClean="0"/>
              <a:t>They meet monthly to look ahead a year to see which apt buildings have govt subsidies that are expiring and share information about landlords, tenant organizations.  </a:t>
            </a:r>
          </a:p>
          <a:p>
            <a:r>
              <a:rPr lang="en-US" baseline="0" dirty="0" smtClean="0"/>
              <a:t>Moving all this to open source website – 3 levels of access – public, network, indiv. org</a:t>
            </a:r>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32</a:t>
            </a:fld>
            <a:endParaRPr lang="en-US" dirty="0"/>
          </a:p>
        </p:txBody>
      </p:sp>
    </p:spTree>
    <p:extLst>
      <p:ext uri="{BB962C8B-B14F-4D97-AF65-F5344CB8AC3E}">
        <p14:creationId xmlns:p14="http://schemas.microsoft.com/office/powerpoint/2010/main" val="2914453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NeighborhoodInfo DC – housed</a:t>
            </a:r>
            <a:r>
              <a:rPr lang="en-US" b="0" baseline="0" dirty="0" smtClean="0"/>
              <a:t> at Urban – serves as our local NNIP partner under the leadership of Peter Tatian</a:t>
            </a:r>
          </a:p>
          <a:p>
            <a:r>
              <a:rPr lang="en-US" dirty="0" smtClean="0"/>
              <a:t>Provides community-based organizations and residents in the District of Columbia with local data and analysis they can use to improve the quality of life in their neighborhoods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33</a:t>
            </a:fld>
            <a:endParaRPr lang="en-US" dirty="0"/>
          </a:p>
        </p:txBody>
      </p:sp>
    </p:spTree>
    <p:extLst>
      <p:ext uri="{BB962C8B-B14F-4D97-AF65-F5344CB8AC3E}">
        <p14:creationId xmlns:p14="http://schemas.microsoft.com/office/powerpoint/2010/main" val="1101073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Older design,</a:t>
            </a:r>
            <a:r>
              <a:rPr lang="en-US" baseline="0" dirty="0" smtClean="0"/>
              <a:t> but good data and resources.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34</a:t>
            </a:fld>
            <a:endParaRPr lang="en-US" dirty="0"/>
          </a:p>
        </p:txBody>
      </p:sp>
    </p:spTree>
    <p:extLst>
      <p:ext uri="{BB962C8B-B14F-4D97-AF65-F5344CB8AC3E}">
        <p14:creationId xmlns:p14="http://schemas.microsoft.com/office/powerpoint/2010/main" val="16328369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a:t>
            </a:r>
            <a:r>
              <a:rPr lang="en-US" baseline="0" dirty="0" smtClean="0"/>
              <a:t> done local housing analysis since the late 1990’s</a:t>
            </a:r>
            <a:endParaRPr lang="en-US" dirty="0" smtClean="0"/>
          </a:p>
          <a:p>
            <a:r>
              <a:rPr lang="en-US" dirty="0" smtClean="0"/>
              <a:t>Recent report –summer</a:t>
            </a:r>
            <a:r>
              <a:rPr lang="en-US" baseline="0" dirty="0" smtClean="0"/>
              <a:t>  - aim to get a regional picture of housing issues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35</a:t>
            </a:fld>
            <a:endParaRPr lang="en-US" dirty="0"/>
          </a:p>
        </p:txBody>
      </p:sp>
    </p:spTree>
    <p:extLst>
      <p:ext uri="{BB962C8B-B14F-4D97-AF65-F5344CB8AC3E}">
        <p14:creationId xmlns:p14="http://schemas.microsoft.com/office/powerpoint/2010/main" val="1266809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36</a:t>
            </a:fld>
            <a:endParaRPr lang="en-US" dirty="0"/>
          </a:p>
        </p:txBody>
      </p:sp>
    </p:spTree>
    <p:extLst>
      <p:ext uri="{BB962C8B-B14F-4D97-AF65-F5344CB8AC3E}">
        <p14:creationId xmlns:p14="http://schemas.microsoft.com/office/powerpoint/2010/main" val="2914453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 in on DC – walk through graphic</a:t>
            </a:r>
          </a:p>
          <a:p>
            <a:endParaRPr lang="en-US" dirty="0" smtClean="0"/>
          </a:p>
          <a:p>
            <a:r>
              <a:rPr lang="en-US" dirty="0" smtClean="0"/>
              <a:t>Many households in DC spend much more than they</a:t>
            </a:r>
            <a:r>
              <a:rPr lang="en-US" baseline="0" dirty="0" smtClean="0"/>
              <a:t> can afford </a:t>
            </a:r>
            <a:r>
              <a:rPr lang="en-US" dirty="0" smtClean="0"/>
              <a:t> that on rent or mortgage payments, leaving less for food, health care, and other basic needs. </a:t>
            </a:r>
          </a:p>
          <a:p>
            <a:r>
              <a:rPr lang="en-US" dirty="0" smtClean="0"/>
              <a:t>The US Department of Housing and Urban Development categorizes households by how they compare with the median income in an area. In 2011, the median income in the Washington region was $106,100 for a family of four. That means that a four-person family supported by, say, a paramedic earning $46,400 a year is considered very low income and can afford to pay up to $1,160 a month for rent. The same-sized family supported by a dental hygienist earning $90,460 is middle income and can afford $2,262 a month in rent. </a:t>
            </a:r>
          </a:p>
          <a:p>
            <a:endParaRPr lang="en-US" dirty="0" smtClean="0"/>
          </a:p>
          <a:p>
            <a:r>
              <a:rPr lang="en-US" dirty="0" smtClean="0"/>
              <a:t>From 2000 to 2011, the number of rentals that were affordable for low-income, very low-income, and extremely low-income households either fell or increased only slightly, while the number of rentals that only middle- or high-income households could afford rose rapidly, particularly for studio and one-bedroom apartments that would be suitable for one- or two-person households. </a:t>
            </a:r>
          </a:p>
        </p:txBody>
      </p:sp>
      <p:sp>
        <p:nvSpPr>
          <p:cNvPr id="4" name="Slide Number Placeholder 3"/>
          <p:cNvSpPr>
            <a:spLocks noGrp="1"/>
          </p:cNvSpPr>
          <p:nvPr>
            <p:ph type="sldNum" sz="quarter" idx="10"/>
          </p:nvPr>
        </p:nvSpPr>
        <p:spPr/>
        <p:txBody>
          <a:bodyPr/>
          <a:lstStyle/>
          <a:p>
            <a:fld id="{9509C1CF-0B05-42BA-A122-7F697B58632C}" type="slidenum">
              <a:rPr lang="en-US" smtClean="0"/>
              <a:t>37</a:t>
            </a:fld>
            <a:endParaRPr lang="en-US" dirty="0"/>
          </a:p>
        </p:txBody>
      </p:sp>
    </p:spTree>
    <p:extLst>
      <p:ext uri="{BB962C8B-B14F-4D97-AF65-F5344CB8AC3E}">
        <p14:creationId xmlns:p14="http://schemas.microsoft.com/office/powerpoint/2010/main" val="2914453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Coalition</a:t>
            </a:r>
            <a:r>
              <a:rPr lang="en-US" baseline="0" dirty="0" smtClean="0"/>
              <a:t> of organizations commitment to action and advocacy to achieve this shared goal</a:t>
            </a:r>
          </a:p>
          <a:p>
            <a:endParaRPr lang="en-US" baseline="0" dirty="0" smtClean="0"/>
          </a:p>
          <a:p>
            <a:r>
              <a:rPr lang="en-US" baseline="0" dirty="0" smtClean="0"/>
              <a:t>They meet monthly to look ahead a year to see which apt buildings have govt subsidies that are expiring and share information about landlords, tenant organizations.  </a:t>
            </a:r>
          </a:p>
          <a:p>
            <a:r>
              <a:rPr lang="en-US" baseline="0" dirty="0" smtClean="0"/>
              <a:t>Moving all this to open source website – 3 levels of access – public, network, indiv. org</a:t>
            </a:r>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38</a:t>
            </a:fld>
            <a:endParaRPr lang="en-US" dirty="0"/>
          </a:p>
        </p:txBody>
      </p:sp>
    </p:spTree>
    <p:extLst>
      <p:ext uri="{BB962C8B-B14F-4D97-AF65-F5344CB8AC3E}">
        <p14:creationId xmlns:p14="http://schemas.microsoft.com/office/powerpoint/2010/main" val="29144536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Preservation Policy: </a:t>
            </a:r>
          </a:p>
          <a:p>
            <a:r>
              <a:rPr lang="en-US" sz="1200" kern="1200" dirty="0" smtClean="0">
                <a:solidFill>
                  <a:schemeClr val="tx1"/>
                </a:solidFill>
                <a:effectLst/>
                <a:latin typeface="+mn-lt"/>
                <a:ea typeface="+mn-ea"/>
                <a:cs typeface="+mn-cs"/>
              </a:rPr>
              <a:t> - </a:t>
            </a:r>
            <a:r>
              <a:rPr lang="en-US" sz="1200" kern="1200" baseline="0" dirty="0" smtClean="0">
                <a:solidFill>
                  <a:schemeClr val="tx1"/>
                </a:solidFill>
                <a:effectLst/>
                <a:latin typeface="+mn-lt"/>
                <a:ea typeface="+mn-ea"/>
                <a:cs typeface="+mn-cs"/>
              </a:rPr>
              <a:t> R</a:t>
            </a:r>
            <a:r>
              <a:rPr lang="en-US" sz="1200" kern="1200" dirty="0" smtClean="0">
                <a:solidFill>
                  <a:schemeClr val="tx1"/>
                </a:solidFill>
                <a:effectLst/>
                <a:latin typeface="+mn-lt"/>
                <a:ea typeface="+mn-ea"/>
                <a:cs typeface="+mn-cs"/>
              </a:rPr>
              <a:t>ecognizes that to maintain and increase affordable housing options for residents it must preserve existing affordable housing in addition to creating more affordable units. </a:t>
            </a:r>
          </a:p>
          <a:p>
            <a:r>
              <a:rPr lang="en-US" sz="1200" kern="1200" dirty="0" smtClean="0">
                <a:solidFill>
                  <a:schemeClr val="tx1"/>
                </a:solidFill>
                <a:effectLst/>
                <a:latin typeface="+mn-lt"/>
                <a:ea typeface="+mn-ea"/>
                <a:cs typeface="+mn-cs"/>
              </a:rPr>
              <a:t> - Thus, it will strive to preserve wherever practicable the affordability and sustainability of its existing affordable housing stock. </a:t>
            </a:r>
          </a:p>
          <a:p>
            <a:r>
              <a:rPr lang="en-US" sz="1200" kern="1200" dirty="0" smtClean="0">
                <a:solidFill>
                  <a:schemeClr val="tx1"/>
                </a:solidFill>
                <a:effectLst/>
                <a:latin typeface="+mn-lt"/>
                <a:ea typeface="+mn-ea"/>
                <a:cs typeface="+mn-cs"/>
              </a:rPr>
              <a:t>- To do so it should dedicate substantial additional funding to preservation and adopt goals and criteria for allocating resources to achieve this objective.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Preservation Goals:</a:t>
            </a:r>
          </a:p>
          <a:p>
            <a:r>
              <a:rPr lang="en-US" sz="1200" kern="1200" dirty="0" smtClean="0">
                <a:solidFill>
                  <a:schemeClr val="tx1"/>
                </a:solidFill>
                <a:effectLst/>
                <a:latin typeface="+mn-lt"/>
                <a:ea typeface="+mn-ea"/>
                <a:cs typeface="+mn-cs"/>
              </a:rPr>
              <a:t>· Preserve existing District and federal subsidized housing, including public housing</a:t>
            </a:r>
          </a:p>
          <a:p>
            <a:r>
              <a:rPr lang="en-US" sz="1200" kern="1200" dirty="0" smtClean="0">
                <a:solidFill>
                  <a:schemeClr val="tx1"/>
                </a:solidFill>
                <a:effectLst/>
                <a:latin typeface="+mn-lt"/>
                <a:ea typeface="+mn-ea"/>
                <a:cs typeface="+mn-cs"/>
              </a:rPr>
              <a:t>· Prevent displacement of residents with low and moderate incomes</a:t>
            </a:r>
          </a:p>
          <a:p>
            <a:r>
              <a:rPr lang="en-US" sz="1200" kern="1200" dirty="0" smtClean="0">
                <a:solidFill>
                  <a:schemeClr val="tx1"/>
                </a:solidFill>
                <a:effectLst/>
                <a:latin typeface="+mn-lt"/>
                <a:ea typeface="+mn-ea"/>
                <a:cs typeface="+mn-cs"/>
              </a:rPr>
              <a:t>· Preserve housing that serves vulnerable populations such as persons who have disabilities, or</a:t>
            </a:r>
          </a:p>
          <a:p>
            <a:r>
              <a:rPr lang="en-US" sz="1200" kern="1200" dirty="0" smtClean="0">
                <a:solidFill>
                  <a:schemeClr val="tx1"/>
                </a:solidFill>
                <a:effectLst/>
                <a:latin typeface="+mn-lt"/>
                <a:ea typeface="+mn-ea"/>
                <a:cs typeface="+mn-cs"/>
              </a:rPr>
              <a:t>are formerly homeless, low income seniors or returning citizens</a:t>
            </a:r>
          </a:p>
          <a:p>
            <a:r>
              <a:rPr lang="en-US" sz="1200" kern="1200" dirty="0" smtClean="0">
                <a:solidFill>
                  <a:schemeClr val="tx1"/>
                </a:solidFill>
                <a:effectLst/>
                <a:latin typeface="+mn-lt"/>
                <a:ea typeface="+mn-ea"/>
                <a:cs typeface="+mn-cs"/>
              </a:rPr>
              <a:t>· Maintain diversity in neighborhoods</a:t>
            </a:r>
          </a:p>
          <a:p>
            <a:r>
              <a:rPr lang="en-US" sz="1200" kern="1200" dirty="0" smtClean="0">
                <a:solidFill>
                  <a:schemeClr val="tx1"/>
                </a:solidFill>
                <a:effectLst/>
                <a:latin typeface="+mn-lt"/>
                <a:ea typeface="+mn-ea"/>
                <a:cs typeface="+mn-cs"/>
              </a:rPr>
              <a:t>· Maintain the stock of market rate affordable rental housing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Preservation Criteria: for determining the types of affordable rental housing that should be preserved</a:t>
            </a:r>
          </a:p>
          <a:p>
            <a:r>
              <a:rPr lang="en-US" sz="1200" kern="1200" dirty="0" smtClean="0">
                <a:solidFill>
                  <a:schemeClr val="tx1"/>
                </a:solidFill>
                <a:effectLst/>
                <a:latin typeface="+mn-lt"/>
                <a:ea typeface="+mn-ea"/>
                <a:cs typeface="+mn-cs"/>
              </a:rPr>
              <a:t>Preservation Methods and Tools</a:t>
            </a:r>
          </a:p>
          <a:p>
            <a:r>
              <a:rPr lang="en-US" sz="1200" kern="1200" dirty="0" smtClean="0">
                <a:solidFill>
                  <a:schemeClr val="tx1"/>
                </a:solidFill>
                <a:effectLst/>
                <a:latin typeface="+mn-lt"/>
                <a:ea typeface="+mn-ea"/>
                <a:cs typeface="+mn-cs"/>
              </a:rPr>
              <a:t>Preservation Implementation: </a:t>
            </a:r>
          </a:p>
          <a:p>
            <a:r>
              <a:rPr lang="en-US" sz="1200" kern="1200" dirty="0" smtClean="0">
                <a:solidFill>
                  <a:schemeClr val="tx1"/>
                </a:solidFill>
                <a:effectLst/>
                <a:latin typeface="+mn-lt"/>
                <a:ea typeface="+mn-ea"/>
                <a:cs typeface="+mn-cs"/>
              </a:rPr>
              <a:t>· The District should create a Preservation Team made up of top officials from District’s many agencies that connect to housing and a representative from the DC Preservation Network to develop protocols for preserving affordable housing. An Action Team of operating staff from the above agencies and offices should be charged with implementation.</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39</a:t>
            </a:fld>
            <a:endParaRPr lang="en-US" dirty="0"/>
          </a:p>
        </p:txBody>
      </p:sp>
    </p:spTree>
    <p:extLst>
      <p:ext uri="{BB962C8B-B14F-4D97-AF65-F5344CB8AC3E}">
        <p14:creationId xmlns:p14="http://schemas.microsoft.com/office/powerpoint/2010/main" val="249924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dirty="0" smtClean="0"/>
              <a:t>MODEL</a:t>
            </a:r>
            <a:r>
              <a:rPr lang="en-US" baseline="0" dirty="0" smtClean="0"/>
              <a:t> is not the focus today, but happy to answer questions or talk after the session</a:t>
            </a:r>
            <a:endParaRPr lang="en-US" dirty="0" smtClean="0"/>
          </a:p>
          <a:p>
            <a:pPr eaLnBrk="1" hangingPunct="1">
              <a:defRPr/>
            </a:pPr>
            <a:endParaRPr lang="en-US" dirty="0" smtClean="0"/>
          </a:p>
          <a:p>
            <a:pPr defTabSz="949478">
              <a:defRPr/>
            </a:pPr>
            <a:r>
              <a:rPr lang="en-US" i="1" dirty="0" smtClean="0"/>
              <a:t>Mission</a:t>
            </a:r>
            <a:r>
              <a:rPr lang="en-US" dirty="0" smtClean="0"/>
              <a:t>:</a:t>
            </a:r>
          </a:p>
          <a:p>
            <a:pPr marL="296711" indent="-296711" defTabSz="949478">
              <a:buFont typeface="Arial" pitchFamily="34" charset="0"/>
              <a:buChar char="•"/>
              <a:defRPr/>
            </a:pPr>
            <a:r>
              <a:rPr lang="en-US" dirty="0" smtClean="0"/>
              <a:t>NNIP partners’ values drive all the hard work of acquiring and organizing the data.  The point is to get the information used  - whether for policymaking, community building, program planning.</a:t>
            </a:r>
          </a:p>
          <a:p>
            <a:pPr marL="296711" indent="-296711">
              <a:spcAft>
                <a:spcPct val="20000"/>
              </a:spcAft>
              <a:buFont typeface="Arial" pitchFamily="34" charset="0"/>
              <a:buChar char="•"/>
            </a:pPr>
            <a:r>
              <a:rPr lang="en-US" dirty="0" smtClean="0"/>
              <a:t>At</a:t>
            </a:r>
            <a:r>
              <a:rPr lang="en-US" baseline="0" dirty="0" smtClean="0"/>
              <a:t> the start, t</a:t>
            </a:r>
            <a:r>
              <a:rPr lang="en-US" dirty="0" smtClean="0"/>
              <a:t>he founding NNIP partners recognized that not everyone had equal access to information.  Focus began with and remains on low-income nghs that have traditionally not had access to data or training to use them.</a:t>
            </a:r>
          </a:p>
          <a:p>
            <a:pPr eaLnBrk="1" hangingPunct="1">
              <a:defRPr/>
            </a:pPr>
            <a:endParaRPr lang="en-US" dirty="0" smtClean="0"/>
          </a:p>
          <a:p>
            <a:pPr eaLnBrk="1" hangingPunct="1">
              <a:defRPr/>
            </a:pPr>
            <a:r>
              <a:rPr lang="en-US" i="1" dirty="0" smtClean="0"/>
              <a:t>Institutions</a:t>
            </a:r>
            <a:r>
              <a:rPr lang="en-US" dirty="0" smtClean="0"/>
              <a:t>:  </a:t>
            </a:r>
          </a:p>
          <a:p>
            <a:pPr marL="178027" indent="-178027">
              <a:buFont typeface="Arial" pitchFamily="34" charset="0"/>
              <a:buChar char="•"/>
              <a:defRPr/>
            </a:pPr>
            <a:r>
              <a:rPr lang="en-US" dirty="0" smtClean="0"/>
              <a:t>The partners are housed in various types of institutions – universities, independent nonprofits, local funders.  </a:t>
            </a:r>
          </a:p>
          <a:p>
            <a:pPr marL="178027" indent="-178027">
              <a:buFont typeface="Arial" pitchFamily="34" charset="0"/>
              <a:buChar char="•"/>
              <a:defRPr/>
            </a:pPr>
            <a:r>
              <a:rPr lang="en-US" dirty="0" smtClean="0"/>
              <a:t>But whatever the home, they are all respected organizations with a long-term stake in their community. People believe</a:t>
            </a:r>
            <a:r>
              <a:rPr lang="en-US" baseline="0" dirty="0" smtClean="0"/>
              <a:t> the data and analysis that is published.</a:t>
            </a:r>
            <a:endParaRPr lang="en-US" dirty="0" smtClean="0"/>
          </a:p>
          <a:p>
            <a:pPr eaLnBrk="1" hangingPunct="1">
              <a:defRPr/>
            </a:pPr>
            <a:endParaRPr lang="en-US" dirty="0" smtClean="0"/>
          </a:p>
          <a:p>
            <a:pPr defTabSz="949478">
              <a:defRPr/>
            </a:pPr>
            <a:r>
              <a:rPr lang="en-US" i="1" dirty="0" smtClean="0"/>
              <a:t>Data</a:t>
            </a:r>
            <a:r>
              <a:rPr lang="en-US" dirty="0" smtClean="0"/>
              <a:t>:  at the core</a:t>
            </a:r>
            <a:r>
              <a:rPr lang="en-US" baseline="0" dirty="0" smtClean="0"/>
              <a:t> of the work…</a:t>
            </a:r>
            <a:endParaRPr lang="en-US" dirty="0" smtClean="0"/>
          </a:p>
          <a:p>
            <a:pPr marL="178027" indent="-178027" defTabSz="949478">
              <a:buFont typeface="Arial" pitchFamily="34" charset="0"/>
              <a:buChar char="•"/>
              <a:defRPr/>
            </a:pPr>
            <a:r>
              <a:rPr lang="en-US" dirty="0" smtClean="0"/>
              <a:t>Partners all agree to assemble and organize local government data that is </a:t>
            </a:r>
          </a:p>
          <a:p>
            <a:pPr marL="635227" lvl="1" indent="-178027" defTabSz="949478">
              <a:buFont typeface="Arial" pitchFamily="34" charset="0"/>
              <a:buChar char="•"/>
              <a:defRPr/>
            </a:pPr>
            <a:r>
              <a:rPr lang="en-US" dirty="0" smtClean="0"/>
              <a:t>1) Ngh-level</a:t>
            </a:r>
          </a:p>
          <a:p>
            <a:pPr marL="635227" lvl="1" indent="-178027" defTabSz="949478">
              <a:buFont typeface="Arial" pitchFamily="34" charset="0"/>
              <a:buChar char="•"/>
              <a:defRPr/>
            </a:pPr>
            <a:r>
              <a:rPr lang="en-US" baseline="0" dirty="0" smtClean="0"/>
              <a:t>2) O</a:t>
            </a:r>
            <a:r>
              <a:rPr lang="en-US" dirty="0" smtClean="0"/>
              <a:t>n a range of issues (need to understand ngh issues and interventions holistically) </a:t>
            </a:r>
          </a:p>
          <a:p>
            <a:pPr marL="635227" lvl="1" indent="-178027" defTabSz="949478">
              <a:buFont typeface="Arial" pitchFamily="34" charset="0"/>
              <a:buChar char="•"/>
              <a:defRPr/>
            </a:pPr>
            <a:r>
              <a:rPr lang="en-US" dirty="0" smtClean="0"/>
              <a:t>3)</a:t>
            </a:r>
            <a:r>
              <a:rPr lang="en-US" baseline="0" dirty="0" smtClean="0"/>
              <a:t> Over time (to understand trends and be responsive when issues arise).</a:t>
            </a:r>
            <a:endParaRPr lang="en-US" dirty="0" smtClean="0"/>
          </a:p>
          <a:p>
            <a:endParaRPr lang="en-US" dirty="0"/>
          </a:p>
        </p:txBody>
      </p:sp>
      <p:sp>
        <p:nvSpPr>
          <p:cNvPr id="4" name="Slide Number Placeholder 3"/>
          <p:cNvSpPr>
            <a:spLocks noGrp="1"/>
          </p:cNvSpPr>
          <p:nvPr>
            <p:ph type="sldNum" sz="quarter" idx="10"/>
          </p:nvPr>
        </p:nvSpPr>
        <p:spPr/>
        <p:txBody>
          <a:bodyPr/>
          <a:lstStyle/>
          <a:p>
            <a:fld id="{C9547FFE-CC24-4E45-BA0A-B7DC7F004D8B}" type="slidenum">
              <a:rPr lang="en-US" smtClean="0"/>
              <a:t>4</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Second strategy: monitoring subsidized properties that might be lost</a:t>
            </a:r>
          </a:p>
          <a:p>
            <a:r>
              <a:rPr lang="en-US" sz="1200" b="0" i="0" u="none" strike="noStrike" kern="1200" baseline="0" dirty="0" smtClean="0">
                <a:solidFill>
                  <a:schemeClr val="tx1"/>
                </a:solidFill>
                <a:latin typeface="+mn-lt"/>
                <a:ea typeface="+mn-ea"/>
                <a:cs typeface="+mn-cs"/>
              </a:rPr>
              <a:t>The Network maintains a database of approximately 35,000 assisted affordable rental units  </a:t>
            </a:r>
            <a:r>
              <a:rPr lang="en-US" i="0" dirty="0" smtClean="0"/>
              <a:t>through one or more federal or local housing subsidy programs</a:t>
            </a:r>
            <a:r>
              <a:rPr lang="en-US" i="0" baseline="0" dirty="0" smtClean="0"/>
              <a:t> </a:t>
            </a:r>
            <a:r>
              <a:rPr lang="en-US" sz="1200" b="0" i="0" u="none" strike="noStrike" kern="1200" baseline="0" dirty="0" smtClean="0">
                <a:solidFill>
                  <a:schemeClr val="tx1"/>
                </a:solidFill>
                <a:latin typeface="+mn-lt"/>
                <a:ea typeface="+mn-ea"/>
                <a:cs typeface="+mn-cs"/>
              </a:rPr>
              <a:t>and meets monthly to review those properties that may be at risk of losing affordability.</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DC Preservation Catalog is now being maintained by the </a:t>
            </a:r>
            <a:r>
              <a:rPr lang="en-US" dirty="0" smtClean="0">
                <a:hlinkClick r:id="rId3"/>
              </a:rPr>
              <a:t>Coalition for Nonprofit Housing and Economic Development</a:t>
            </a:r>
            <a:r>
              <a:rPr lang="en-US" dirty="0" smtClean="0"/>
              <a:t> and NeighborhoodInfo DC. </a:t>
            </a:r>
          </a:p>
          <a:p>
            <a:endParaRPr lang="en-US" dirty="0" smtClean="0"/>
          </a:p>
          <a:p>
            <a:r>
              <a:rPr lang="en-US" dirty="0" smtClean="0"/>
              <a:t>property name, location, owner, manager, and physical condition. </a:t>
            </a:r>
          </a:p>
          <a:p>
            <a:r>
              <a:rPr lang="en-US" dirty="0" smtClean="0"/>
              <a:t>various subsidies that contribute to a property's affordability, including each subsidy's effective expiration dates, the number of income-restricted units, the income level at which the property is affordable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40</a:t>
            </a:fld>
            <a:endParaRPr lang="en-US" dirty="0"/>
          </a:p>
        </p:txBody>
      </p:sp>
    </p:spTree>
    <p:extLst>
      <p:ext uri="{BB962C8B-B14F-4D97-AF65-F5344CB8AC3E}">
        <p14:creationId xmlns:p14="http://schemas.microsoft.com/office/powerpoint/2010/main" val="2914453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Previously</a:t>
            </a:r>
            <a:r>
              <a:rPr lang="en-US" baseline="0" dirty="0" smtClean="0"/>
              <a:t> with a PDF</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41</a:t>
            </a:fld>
            <a:endParaRPr lang="en-US" dirty="0"/>
          </a:p>
        </p:txBody>
      </p:sp>
    </p:spTree>
    <p:extLst>
      <p:ext uri="{BB962C8B-B14F-4D97-AF65-F5344CB8AC3E}">
        <p14:creationId xmlns:p14="http://schemas.microsoft.com/office/powerpoint/2010/main" val="1546411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42</a:t>
            </a:fld>
            <a:endParaRPr lang="en-US" dirty="0"/>
          </a:p>
        </p:txBody>
      </p:sp>
    </p:spTree>
    <p:extLst>
      <p:ext uri="{BB962C8B-B14F-4D97-AF65-F5344CB8AC3E}">
        <p14:creationId xmlns:p14="http://schemas.microsoft.com/office/powerpoint/2010/main" val="1865503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Participants in the Network include housing counseling organizations, legal services providers, affordable</a:t>
            </a:r>
          </a:p>
          <a:p>
            <a:r>
              <a:rPr lang="en-US" sz="1200" b="0" i="0" u="none" strike="noStrike" kern="1200" baseline="0" dirty="0" smtClean="0">
                <a:solidFill>
                  <a:schemeClr val="tx1"/>
                </a:solidFill>
                <a:latin typeface="+mn-lt"/>
                <a:ea typeface="+mn-ea"/>
                <a:cs typeface="+mn-cs"/>
              </a:rPr>
              <a:t>housing developers, the U.S. Department of Housing and Urban Development, and DC government</a:t>
            </a:r>
          </a:p>
          <a:p>
            <a:r>
              <a:rPr lang="en-US" sz="1200" b="0" i="0" u="none" strike="noStrike" kern="1200" baseline="0" dirty="0" smtClean="0">
                <a:solidFill>
                  <a:schemeClr val="tx1"/>
                </a:solidFill>
                <a:latin typeface="+mn-lt"/>
                <a:ea typeface="+mn-ea"/>
                <a:cs typeface="+mn-cs"/>
              </a:rPr>
              <a:t>agencies, including the Department of Housing and Community Development, DC Housing Finance</a:t>
            </a:r>
          </a:p>
          <a:p>
            <a:r>
              <a:rPr lang="en-US" sz="1200" b="0" i="0" u="none" strike="noStrike" kern="1200" baseline="0" dirty="0" smtClean="0">
                <a:solidFill>
                  <a:schemeClr val="tx1"/>
                </a:solidFill>
                <a:latin typeface="+mn-lt"/>
                <a:ea typeface="+mn-ea"/>
                <a:cs typeface="+mn-cs"/>
              </a:rPr>
              <a:t>Agency, DC Housing Authority and the Office of Tenant Advocate.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Meets monthly to review those properties that may be at risk of losing affordability – review upcoming properties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smtClean="0">
                <a:solidFill>
                  <a:schemeClr val="tx1"/>
                </a:solidFill>
                <a:latin typeface="+mn-lt"/>
                <a:ea typeface="+mn-ea"/>
                <a:cs typeface="+mn-cs"/>
              </a:rPr>
              <a:t>Share information about </a:t>
            </a:r>
            <a:r>
              <a:rPr lang="en-US" dirty="0" smtClean="0"/>
              <a:t>and owner's intention to either continue or discontinue participation in the affordable housing program,</a:t>
            </a:r>
            <a:r>
              <a:rPr lang="en-US" baseline="0" dirty="0" smtClean="0"/>
              <a:t> how organized the tenants are, etc.</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Portal has a separate password-protected section so that members can store and save this type of sensitive information within the network</a:t>
            </a:r>
            <a:endParaRPr lang="en-US" dirty="0" smtClean="0"/>
          </a:p>
        </p:txBody>
      </p:sp>
      <p:sp>
        <p:nvSpPr>
          <p:cNvPr id="4" name="Slide Number Placeholder 3"/>
          <p:cNvSpPr>
            <a:spLocks noGrp="1"/>
          </p:cNvSpPr>
          <p:nvPr>
            <p:ph type="sldNum" sz="quarter" idx="10"/>
          </p:nvPr>
        </p:nvSpPr>
        <p:spPr/>
        <p:txBody>
          <a:bodyPr/>
          <a:lstStyle/>
          <a:p>
            <a:fld id="{9509C1CF-0B05-42BA-A122-7F697B58632C}" type="slidenum">
              <a:rPr lang="en-US" smtClean="0"/>
              <a:t>43</a:t>
            </a:fld>
            <a:endParaRPr lang="en-US" dirty="0"/>
          </a:p>
        </p:txBody>
      </p:sp>
    </p:spTree>
    <p:extLst>
      <p:ext uri="{BB962C8B-B14F-4D97-AF65-F5344CB8AC3E}">
        <p14:creationId xmlns:p14="http://schemas.microsoft.com/office/powerpoint/2010/main" val="2914453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make sure tenants are informed of their rights and identify high-priority buildings for the CDCs to assist in organizing and perhaps purchasing the building.</a:t>
            </a:r>
          </a:p>
          <a:p>
            <a:endParaRPr lang="en-US" dirty="0" smtClean="0"/>
          </a:p>
          <a:p>
            <a:r>
              <a:rPr lang="en-US" dirty="0" smtClean="0"/>
              <a:t>Prioritize properties</a:t>
            </a:r>
            <a:r>
              <a:rPr lang="en-US" baseline="0" dirty="0" smtClean="0"/>
              <a:t> – limited time and resources even with coalition – is it in a hot ngh?  Are tenants organized and ready to buy the building?</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44</a:t>
            </a:fld>
            <a:endParaRPr lang="en-US" dirty="0"/>
          </a:p>
        </p:txBody>
      </p:sp>
    </p:spTree>
    <p:extLst>
      <p:ext uri="{BB962C8B-B14F-4D97-AF65-F5344CB8AC3E}">
        <p14:creationId xmlns:p14="http://schemas.microsoft.com/office/powerpoint/2010/main" val="423704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1" u="none" strike="noStrike" baseline="0" dirty="0" smtClean="0">
                <a:latin typeface="Calibri,Italic"/>
              </a:rPr>
              <a:t>This story reflects how a collaborative and intentional effort by DC agencies working with</a:t>
            </a:r>
          </a:p>
          <a:p>
            <a:pPr algn="l"/>
            <a:endParaRPr lang="en-US" sz="1200" b="0" i="1" u="none" strike="noStrike" baseline="0" dirty="0" smtClean="0">
              <a:latin typeface="Calibri,Italic"/>
            </a:endParaRPr>
          </a:p>
          <a:p>
            <a:pPr marL="171450" indent="-171450" algn="l">
              <a:buFont typeface="Arial" panose="020B0604020202020204" pitchFamily="34" charset="0"/>
              <a:buChar char="•"/>
            </a:pPr>
            <a:r>
              <a:rPr lang="en-US" sz="1200" b="0" i="0" u="none" strike="noStrike" baseline="0" dirty="0" smtClean="0">
                <a:latin typeface="+mn-lt"/>
              </a:rPr>
              <a:t>The Gregory provides 124 families an affordable place to live near the DC/Maryland border in southeast DC. However, the building was almost lost due to poor housing conditions, management issues, and lack of coordination among several DC agencies.</a:t>
            </a:r>
          </a:p>
          <a:p>
            <a:pPr marL="171450" indent="-171450" algn="l">
              <a:buFont typeface="Arial" panose="020B0604020202020204" pitchFamily="34" charset="0"/>
              <a:buChar char="•"/>
            </a:pPr>
            <a:r>
              <a:rPr lang="en-US" sz="1200" b="0" i="0" u="none" strike="noStrike" baseline="0" dirty="0" smtClean="0">
                <a:latin typeface="+mn-lt"/>
              </a:rPr>
              <a:t>Many units were vacant and issues with the management of the building kept these problems from being addressed.  </a:t>
            </a:r>
          </a:p>
          <a:p>
            <a:pPr marL="171450" indent="-171450" algn="l">
              <a:buFont typeface="Arial" panose="020B0604020202020204" pitchFamily="34" charset="0"/>
              <a:buChar char="•"/>
            </a:pPr>
            <a:r>
              <a:rPr lang="en-US" sz="1200" b="0" i="0" u="none" strike="noStrike" baseline="0" dirty="0" smtClean="0">
                <a:latin typeface="+mn-lt"/>
              </a:rPr>
              <a:t>Failed inspections meant that the DC Housing Authority (DCHA) had to stop paying the landlord for the project-based vouchers that were connected with the building. DC Housing Finance Agency (HFA), DCHA and the Department of Housing and Community Development (DHCD) were all involved in the building, but all looking at different options for the building’s future.</a:t>
            </a:r>
          </a:p>
          <a:p>
            <a:pPr algn="l"/>
            <a:endParaRPr lang="en-US" sz="1200" b="0" i="0" u="none" strike="noStrike" baseline="0" dirty="0" smtClean="0">
              <a:latin typeface="+mn-lt"/>
            </a:endParaRPr>
          </a:p>
          <a:p>
            <a:pPr algn="l"/>
            <a:r>
              <a:rPr lang="en-US" sz="1200" b="0" i="0" u="none" strike="noStrike" baseline="0" dirty="0" smtClean="0">
                <a:latin typeface="+mn-lt"/>
              </a:rPr>
              <a:t>The Latino Economic Development Center began organizing the tenants, some of whom were facing immediate displacement because the non-payment of vouchers due to failed inspections caused them to have overdue back rent. The efforts of the Preservation Network and the tenants organizing pressured DCHFA, DCHA, and DHCD to workout a coordinated plan to preserve the affordable building.</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45</a:t>
            </a:fld>
            <a:endParaRPr lang="en-US" dirty="0"/>
          </a:p>
        </p:txBody>
      </p:sp>
    </p:spTree>
    <p:extLst>
      <p:ext uri="{BB962C8B-B14F-4D97-AF65-F5344CB8AC3E}">
        <p14:creationId xmlns:p14="http://schemas.microsoft.com/office/powerpoint/2010/main" val="3435705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Mention listserve and Twitter</a:t>
            </a:r>
          </a:p>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46</a:t>
            </a:fld>
            <a:endParaRPr lang="en-US" dirty="0"/>
          </a:p>
        </p:txBody>
      </p:sp>
    </p:spTree>
    <p:extLst>
      <p:ext uri="{BB962C8B-B14F-4D97-AF65-F5344CB8AC3E}">
        <p14:creationId xmlns:p14="http://schemas.microsoft.com/office/powerpoint/2010/main" val="2561224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47</a:t>
            </a:fld>
            <a:endParaRPr lang="en-US" dirty="0"/>
          </a:p>
        </p:txBody>
      </p:sp>
    </p:spTree>
    <p:extLst>
      <p:ext uri="{BB962C8B-B14F-4D97-AF65-F5344CB8AC3E}">
        <p14:creationId xmlns:p14="http://schemas.microsoft.com/office/powerpoint/2010/main" val="10502831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48</a:t>
            </a:fld>
            <a:endParaRPr lang="en-US" dirty="0"/>
          </a:p>
        </p:txBody>
      </p:sp>
    </p:spTree>
    <p:extLst>
      <p:ext uri="{BB962C8B-B14F-4D97-AF65-F5344CB8AC3E}">
        <p14:creationId xmlns:p14="http://schemas.microsoft.com/office/powerpoint/2010/main" val="3660169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moment</a:t>
            </a:r>
            <a:r>
              <a:rPr lang="en-US" baseline="0" dirty="0" smtClean="0"/>
              <a:t> to acknowledge the amazing people behind the institutions – several of which helped with the examples I’ll share today</a:t>
            </a:r>
            <a:endParaRPr lang="en-US" dirty="0" smtClean="0"/>
          </a:p>
          <a:p>
            <a:endParaRPr lang="en-US" dirty="0" smtClean="0"/>
          </a:p>
          <a:p>
            <a:r>
              <a:rPr lang="en-US" dirty="0" smtClean="0"/>
              <a:t>NNIP</a:t>
            </a:r>
            <a:r>
              <a:rPr lang="en-US" baseline="0" dirty="0" smtClean="0"/>
              <a:t> partner staff are the types of people who can cross disciplines and sectors.</a:t>
            </a:r>
          </a:p>
          <a:p>
            <a:r>
              <a:rPr lang="en-US" baseline="0" dirty="0" smtClean="0"/>
              <a:t>Mix of skill sets: Conversant with government operations, politics, community concerns, and the technical data side</a:t>
            </a:r>
          </a:p>
        </p:txBody>
      </p:sp>
      <p:sp>
        <p:nvSpPr>
          <p:cNvPr id="4" name="Slide Number Placeholder 3"/>
          <p:cNvSpPr>
            <a:spLocks noGrp="1"/>
          </p:cNvSpPr>
          <p:nvPr>
            <p:ph type="sldNum" sz="quarter" idx="10"/>
          </p:nvPr>
        </p:nvSpPr>
        <p:spPr/>
        <p:txBody>
          <a:bodyPr/>
          <a:lstStyle/>
          <a:p>
            <a:fld id="{9509C1CF-0B05-42BA-A122-7F697B58632C}" type="slidenum">
              <a:rPr lang="en-US" smtClean="0"/>
              <a:t>5</a:t>
            </a:fld>
            <a:endParaRPr lang="en-US" dirty="0"/>
          </a:p>
        </p:txBody>
      </p:sp>
    </p:spTree>
    <p:extLst>
      <p:ext uri="{BB962C8B-B14F-4D97-AF65-F5344CB8AC3E}">
        <p14:creationId xmlns:p14="http://schemas.microsoft.com/office/powerpoint/2010/main" val="183964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Also, before</a:t>
            </a:r>
            <a:r>
              <a:rPr lang="en-US" altLang="en-US" sz="1200" baseline="0" dirty="0" smtClean="0"/>
              <a:t> we get started, I’m going to touch the surface of a lot of topics today.  I’ll point to other resources along the way, but there are also 2 related books published last fall – both free ebooks and the What Counts book can be ordered for free.  Links on the handout.</a:t>
            </a:r>
            <a:endParaRPr lang="en-US" altLang="en-US" sz="1200" dirty="0" smtClean="0"/>
          </a:p>
          <a:p>
            <a:pPr eaLnBrk="1" hangingPunct="1">
              <a:spcBef>
                <a:spcPct val="0"/>
              </a:spcBef>
            </a:pPr>
            <a:endParaRPr lang="en-US" altLang="en-US" sz="1200" dirty="0" smtClean="0"/>
          </a:p>
          <a:p>
            <a:pPr lvl="0"/>
            <a:r>
              <a:rPr lang="en-US" sz="1200" i="1" u="sng" kern="1200" dirty="0" smtClean="0">
                <a:solidFill>
                  <a:schemeClr val="tx1"/>
                </a:solidFill>
                <a:effectLst/>
                <a:latin typeface="+mn-lt"/>
                <a:ea typeface="+mn-ea"/>
                <a:cs typeface="+mn-cs"/>
                <a:hlinkClick r:id="rId3"/>
              </a:rPr>
              <a:t>Strengthening Communities with Neighborhood Data</a:t>
            </a:r>
            <a:r>
              <a:rPr lang="en-US" sz="1200" kern="1200" dirty="0" smtClean="0">
                <a:solidFill>
                  <a:schemeClr val="tx1"/>
                </a:solidFill>
                <a:effectLst/>
                <a:latin typeface="+mn-lt"/>
                <a:ea typeface="+mn-ea"/>
                <a:cs typeface="+mn-cs"/>
              </a:rPr>
              <a:t> is a broad survey of the evolution of the community information field since the early 1990s funded by the MacArthur Foundation.  It covers the institutional environment, the availability of neighborhood data, and innovations in the uses of these data for research and practice.   It is meant for both practitioners and researchers.</a:t>
            </a:r>
          </a:p>
          <a:p>
            <a:r>
              <a:rPr lang="en-US" sz="1200" kern="1200" dirty="0" smtClean="0">
                <a:solidFill>
                  <a:schemeClr val="tx1"/>
                </a:solidFill>
                <a:effectLst/>
                <a:latin typeface="+mn-lt"/>
                <a:ea typeface="+mn-ea"/>
                <a:cs typeface="+mn-cs"/>
              </a:rPr>
              <a:t> </a:t>
            </a:r>
          </a:p>
          <a:p>
            <a:pPr lvl="0"/>
            <a:r>
              <a:rPr lang="en-US" sz="1200" i="1" u="sng" kern="1200" dirty="0" smtClean="0">
                <a:solidFill>
                  <a:schemeClr val="tx1"/>
                </a:solidFill>
                <a:effectLst/>
                <a:latin typeface="+mn-lt"/>
                <a:ea typeface="+mn-ea"/>
                <a:cs typeface="+mn-cs"/>
                <a:hlinkClick r:id="rId4"/>
              </a:rPr>
              <a:t>What Counts:  Harnessing Data for America’s Communities</a:t>
            </a:r>
            <a:r>
              <a:rPr lang="en-US" sz="1200" kern="1200" dirty="0" smtClean="0">
                <a:solidFill>
                  <a:schemeClr val="tx1"/>
                </a:solidFill>
                <a:effectLst/>
                <a:latin typeface="+mn-lt"/>
                <a:ea typeface="+mn-ea"/>
                <a:cs typeface="+mn-cs"/>
              </a:rPr>
              <a:t> is collection of essays on using data for community improvement and health that was funded by the Robert Wood Johnson and looks more to the future of the field.  The essays dive in more-depth on particular topics and is specifically oriented to practitioners.  It is edited by a team from the San Francisco Fed (Naomi Citron and David Erickson) and Urban (myself, G. Thomas Kingsley, and Ellen Seidman).</a:t>
            </a:r>
          </a:p>
          <a:p>
            <a:pPr eaLnBrk="1" hangingPunct="1">
              <a:spcBef>
                <a:spcPct val="0"/>
              </a:spcBef>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7066" indent="-291179" eaLnBrk="0" hangingPunct="0">
              <a:spcBef>
                <a:spcPct val="30000"/>
              </a:spcBef>
              <a:defRPr sz="1200">
                <a:solidFill>
                  <a:schemeClr val="tx1"/>
                </a:solidFill>
                <a:latin typeface="Calibri" pitchFamily="34" charset="0"/>
              </a:defRPr>
            </a:lvl2pPr>
            <a:lvl3pPr marL="1164717" indent="-232943" eaLnBrk="0" hangingPunct="0">
              <a:spcBef>
                <a:spcPct val="30000"/>
              </a:spcBef>
              <a:defRPr sz="1200">
                <a:solidFill>
                  <a:schemeClr val="tx1"/>
                </a:solidFill>
                <a:latin typeface="Calibri" pitchFamily="34" charset="0"/>
              </a:defRPr>
            </a:lvl3pPr>
            <a:lvl4pPr marL="1630604" indent="-232943" eaLnBrk="0" hangingPunct="0">
              <a:spcBef>
                <a:spcPct val="30000"/>
              </a:spcBef>
              <a:defRPr sz="1200">
                <a:solidFill>
                  <a:schemeClr val="tx1"/>
                </a:solidFill>
                <a:latin typeface="Calibri" pitchFamily="34" charset="0"/>
              </a:defRPr>
            </a:lvl4pPr>
            <a:lvl5pPr marL="2096491" indent="-232943" eaLnBrk="0" hangingPunct="0">
              <a:spcBef>
                <a:spcPct val="30000"/>
              </a:spcBef>
              <a:defRPr sz="1200">
                <a:solidFill>
                  <a:schemeClr val="tx1"/>
                </a:solidFill>
                <a:latin typeface="Calibri" pitchFamily="34" charset="0"/>
              </a:defRPr>
            </a:lvl5pPr>
            <a:lvl6pPr marL="2562377" indent="-232943" defTabSz="465887" eaLnBrk="0" fontAlgn="base" hangingPunct="0">
              <a:spcBef>
                <a:spcPct val="30000"/>
              </a:spcBef>
              <a:spcAft>
                <a:spcPct val="0"/>
              </a:spcAft>
              <a:defRPr sz="1200">
                <a:solidFill>
                  <a:schemeClr val="tx1"/>
                </a:solidFill>
                <a:latin typeface="Calibri" pitchFamily="34" charset="0"/>
              </a:defRPr>
            </a:lvl6pPr>
            <a:lvl7pPr marL="3028264" indent="-232943" defTabSz="465887" eaLnBrk="0" fontAlgn="base" hangingPunct="0">
              <a:spcBef>
                <a:spcPct val="30000"/>
              </a:spcBef>
              <a:spcAft>
                <a:spcPct val="0"/>
              </a:spcAft>
              <a:defRPr sz="1200">
                <a:solidFill>
                  <a:schemeClr val="tx1"/>
                </a:solidFill>
                <a:latin typeface="Calibri" pitchFamily="34" charset="0"/>
              </a:defRPr>
            </a:lvl7pPr>
            <a:lvl8pPr marL="3494151" indent="-232943" defTabSz="465887" eaLnBrk="0" fontAlgn="base" hangingPunct="0">
              <a:spcBef>
                <a:spcPct val="30000"/>
              </a:spcBef>
              <a:spcAft>
                <a:spcPct val="0"/>
              </a:spcAft>
              <a:defRPr sz="1200">
                <a:solidFill>
                  <a:schemeClr val="tx1"/>
                </a:solidFill>
                <a:latin typeface="Calibri" pitchFamily="34" charset="0"/>
              </a:defRPr>
            </a:lvl8pPr>
            <a:lvl9pPr marL="3960038" indent="-232943" defTabSz="4658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389589F-8268-4457-BD54-CE1EA2FDE714}" type="slidenum">
              <a:rPr lang="en-US" altLang="en-US" smtClean="0">
                <a:latin typeface="Century Gothic" pitchFamily="34" charset="0"/>
                <a:cs typeface="Arial" pitchFamily="34" charset="0"/>
              </a:rPr>
              <a:pPr eaLnBrk="1" hangingPunct="1">
                <a:spcBef>
                  <a:spcPct val="0"/>
                </a:spcBef>
              </a:pPr>
              <a:t>6</a:t>
            </a:fld>
            <a:endParaRPr lang="en-US" altLang="en-US" dirty="0" smtClean="0">
              <a:latin typeface="Century Gothic" pitchFamily="34" charset="0"/>
              <a:cs typeface="Arial" pitchFamily="34" charset="0"/>
            </a:endParaRPr>
          </a:p>
        </p:txBody>
      </p:sp>
    </p:spTree>
    <p:extLst>
      <p:ext uri="{BB962C8B-B14F-4D97-AF65-F5344CB8AC3E}">
        <p14:creationId xmlns:p14="http://schemas.microsoft.com/office/powerpoint/2010/main" val="3342545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Framework for my presentation</a:t>
            </a:r>
            <a:r>
              <a:rPr lang="en-US" baseline="0" dirty="0" smtClean="0"/>
              <a:t> today</a:t>
            </a:r>
          </a:p>
          <a:p>
            <a:pPr marL="0" indent="0">
              <a:buFontTx/>
              <a:buNone/>
            </a:pPr>
            <a:r>
              <a:rPr lang="en-US" baseline="0" dirty="0" smtClean="0"/>
              <a:t>Together we think a lot about what information infrastructure is needed to help a community gather and use data.  Impt to understand all the steps that are needed to be able to get data used in your own issue area/work &amp; see how you or your org might fit in</a:t>
            </a:r>
          </a:p>
          <a:p>
            <a:pPr marL="0" indent="0">
              <a:buFontTx/>
              <a:buNone/>
            </a:pPr>
            <a:endParaRPr lang="en-US" baseline="0" dirty="0" smtClean="0"/>
          </a:p>
          <a:p>
            <a:pPr marL="0" indent="0">
              <a:buFontTx/>
              <a:buNone/>
            </a:pPr>
            <a:r>
              <a:rPr lang="en-US" baseline="0" dirty="0" smtClean="0"/>
              <a:t>Activities needed to get data shared, understood, used in decisionmaking</a:t>
            </a:r>
          </a:p>
          <a:p>
            <a:pPr marL="0" indent="0">
              <a:buFontTx/>
              <a:buNone/>
            </a:pPr>
            <a:endParaRPr lang="en-US" baseline="0" dirty="0" smtClean="0"/>
          </a:p>
          <a:p>
            <a:pPr marL="0" indent="0">
              <a:buFontTx/>
              <a:buNone/>
            </a:pPr>
            <a:r>
              <a:rPr lang="en-US" baseline="0" dirty="0" smtClean="0"/>
              <a:t>Often too much focus on the first step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 mind-boggling amount of data available today – – but having the data in hand is not enough.</a:t>
            </a:r>
          </a:p>
          <a:p>
            <a:pPr marL="0" indent="0">
              <a:buFontTx/>
              <a:buNone/>
            </a:pPr>
            <a:endParaRPr lang="en-US" baseline="0" dirty="0" smtClean="0"/>
          </a:p>
          <a:p>
            <a:pPr marL="0" indent="0">
              <a:buFontTx/>
              <a:buNone/>
            </a:pPr>
            <a:r>
              <a:rPr lang="en-US" baseline="0" dirty="0" smtClean="0"/>
              <a:t>You all might  have experience with the fact that it is still often hard to get the right indicators for the question you have, in the time you need.</a:t>
            </a:r>
          </a:p>
          <a:p>
            <a:pPr marL="0" indent="0">
              <a:buFontTx/>
              <a:buNone/>
            </a:pPr>
            <a:endParaRPr lang="en-US" baseline="0" dirty="0" smtClean="0"/>
          </a:p>
          <a:p>
            <a:pPr marL="0" indent="0">
              <a:buFontTx/>
              <a:buNone/>
            </a:pPr>
            <a:r>
              <a:rPr lang="en-US" baseline="0" dirty="0" smtClean="0"/>
              <a:t>For the rest of the presentation, I’ll walk through these steps and give highlights and examples</a:t>
            </a:r>
            <a:endParaRPr lang="en-US" baseline="0" dirty="0"/>
          </a:p>
        </p:txBody>
      </p:sp>
      <p:sp>
        <p:nvSpPr>
          <p:cNvPr id="4" name="Slide Number Placeholder 3"/>
          <p:cNvSpPr>
            <a:spLocks noGrp="1"/>
          </p:cNvSpPr>
          <p:nvPr>
            <p:ph type="sldNum" sz="quarter" idx="10"/>
          </p:nvPr>
        </p:nvSpPr>
        <p:spPr/>
        <p:txBody>
          <a:bodyPr/>
          <a:lstStyle/>
          <a:p>
            <a:fld id="{C9547FFE-CC24-4E45-BA0A-B7DC7F004D8B}" type="slidenum">
              <a:rPr lang="en-US" smtClean="0"/>
              <a:t>7</a:t>
            </a:fld>
            <a:endParaRPr lang="en-US" dirty="0"/>
          </a:p>
        </p:txBody>
      </p:sp>
    </p:spTree>
    <p:extLst>
      <p:ext uri="{BB962C8B-B14F-4D97-AF65-F5344CB8AC3E}">
        <p14:creationId xmlns:p14="http://schemas.microsoft.com/office/powerpoint/2010/main" val="2694470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Covering</a:t>
            </a:r>
            <a:r>
              <a:rPr lang="en-US" baseline="0" dirty="0" smtClean="0"/>
              <a:t> a few big topics – this may be the fun or boring part depending on your interests</a:t>
            </a:r>
            <a:endParaRPr lang="en-US" dirty="0"/>
          </a:p>
        </p:txBody>
      </p:sp>
      <p:sp>
        <p:nvSpPr>
          <p:cNvPr id="4" name="Slide Number Placeholder 3"/>
          <p:cNvSpPr>
            <a:spLocks noGrp="1"/>
          </p:cNvSpPr>
          <p:nvPr>
            <p:ph type="sldNum" sz="quarter" idx="10"/>
          </p:nvPr>
        </p:nvSpPr>
        <p:spPr/>
        <p:txBody>
          <a:bodyPr/>
          <a:lstStyle/>
          <a:p>
            <a:fld id="{9509C1CF-0B05-42BA-A122-7F697B58632C}" type="slidenum">
              <a:rPr lang="en-US" smtClean="0"/>
              <a:t>8</a:t>
            </a:fld>
            <a:endParaRPr lang="en-US" dirty="0"/>
          </a:p>
        </p:txBody>
      </p:sp>
    </p:spTree>
    <p:extLst>
      <p:ext uri="{BB962C8B-B14F-4D97-AF65-F5344CB8AC3E}">
        <p14:creationId xmlns:p14="http://schemas.microsoft.com/office/powerpoint/2010/main" val="3200329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2"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aseline="0" dirty="0" smtClean="0"/>
              <a:t>Most familiar to all of you – geography will vary - whether parcel or address.</a:t>
            </a:r>
          </a:p>
          <a:p>
            <a:pPr marL="171450" marR="0" lvl="2"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aseline="0" dirty="0" smtClean="0"/>
              <a:t>Raw data with a range of quality and documentation</a:t>
            </a:r>
          </a:p>
          <a:p>
            <a:pPr marL="171450" marR="0" lvl="2"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baseline="0" dirty="0" smtClean="0"/>
              <a:t>Increased focus on better use of the data for analysis and evaluation – featured in Obama’s budget and link on handout</a:t>
            </a:r>
          </a:p>
          <a:p>
            <a:pPr marL="0" marR="0" lvl="2" indent="0" algn="l" defTabSz="914400" rtl="0" eaLnBrk="1" fontAlgn="auto" latinLnBrk="0" hangingPunct="1">
              <a:lnSpc>
                <a:spcPct val="100000"/>
              </a:lnSpc>
              <a:spcBef>
                <a:spcPts val="0"/>
              </a:spcBef>
              <a:spcAft>
                <a:spcPts val="120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9547FFE-CC24-4E45-BA0A-B7DC7F004D8B}" type="slidenum">
              <a:rPr lang="en-US" smtClean="0"/>
              <a:t>9</a:t>
            </a:fld>
            <a:endParaRPr lang="en-US" dirty="0"/>
          </a:p>
        </p:txBody>
      </p:sp>
    </p:spTree>
    <p:extLst>
      <p:ext uri="{BB962C8B-B14F-4D97-AF65-F5344CB8AC3E}">
        <p14:creationId xmlns:p14="http://schemas.microsoft.com/office/powerpoint/2010/main" val="2694470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pic>
        <p:nvPicPr>
          <p:cNvPr id="20" name="Picture 19" descr="TitlePage_Header_Img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24"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5" name="Text Placeholder 14"/>
          <p:cNvSpPr>
            <a:spLocks noGrp="1"/>
          </p:cNvSpPr>
          <p:nvPr>
            <p:ph type="body" sz="quarter" idx="10"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Title Slide-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173751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2736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62000" y="1914292"/>
            <a:ext cx="7924800" cy="1920286"/>
          </a:xfrm>
          <a:prstGeom prst="rect">
            <a:avLst/>
          </a:prstGeom>
          <a:ln>
            <a:noFill/>
          </a:ln>
        </p:spPr>
        <p:txBody>
          <a:bodyPr vert="horz"/>
          <a:lstStyle>
            <a:lvl1pPr algn="l">
              <a:defRPr sz="4000" b="1" baseline="0">
                <a:solidFill>
                  <a:srgbClr val="FFFFFF"/>
                </a:solidFill>
              </a:defRPr>
            </a:lvl1pPr>
          </a:lstStyle>
          <a:p>
            <a:r>
              <a:rPr lang="en-US" dirty="0" smtClean="0"/>
              <a:t>CLICK HERE TO ADD</a:t>
            </a:r>
            <a:br>
              <a:rPr lang="en-US" dirty="0" smtClean="0"/>
            </a:br>
            <a:r>
              <a:rPr lang="en-US" dirty="0" smtClean="0"/>
              <a:t>TRANSITION SLIDE TITLE</a:t>
            </a:r>
            <a:br>
              <a:rPr lang="en-US" dirty="0" smtClean="0"/>
            </a:br>
            <a:r>
              <a:rPr lang="en-US" dirty="0" smtClean="0"/>
              <a:t>THIRD LINE IF NEEDED</a:t>
            </a:r>
            <a:endParaRPr lang="en-US" dirty="0"/>
          </a:p>
        </p:txBody>
      </p:sp>
      <p:sp>
        <p:nvSpPr>
          <p:cNvPr id="5" name="Text Placeholder 4"/>
          <p:cNvSpPr>
            <a:spLocks noGrp="1"/>
          </p:cNvSpPr>
          <p:nvPr>
            <p:ph type="body" sz="quarter" idx="10" hasCustomPrompt="1"/>
          </p:nvPr>
        </p:nvSpPr>
        <p:spPr>
          <a:xfrm>
            <a:off x="762000" y="3932375"/>
            <a:ext cx="7924800" cy="1054344"/>
          </a:xfrm>
          <a:prstGeom prst="rect">
            <a:avLst/>
          </a:prstGeom>
        </p:spPr>
        <p:txBody>
          <a:bodyPr vert="horz"/>
          <a:lstStyle>
            <a:lvl1pPr marL="0" indent="0">
              <a:buNone/>
              <a:defRPr sz="2800">
                <a:solidFill>
                  <a:srgbClr val="FFFFFF"/>
                </a:solidFill>
              </a:defRPr>
            </a:lvl1pPr>
          </a:lstStyle>
          <a:p>
            <a:pPr lvl="0"/>
            <a:r>
              <a:rPr lang="en-US" dirty="0" smtClean="0"/>
              <a:t>CLICK HERE TO ADD SUBTITLE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4137883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losing Slide">
    <p:spTree>
      <p:nvGrpSpPr>
        <p:cNvPr id="1" name=""/>
        <p:cNvGrpSpPr/>
        <p:nvPr/>
      </p:nvGrpSpPr>
      <p:grpSpPr>
        <a:xfrm>
          <a:off x="0" y="0"/>
          <a:ext cx="0" cy="0"/>
          <a:chOff x="0" y="0"/>
          <a:chExt cx="0" cy="0"/>
        </a:xfrm>
      </p:grpSpPr>
      <p:pic>
        <p:nvPicPr>
          <p:cNvPr id="42" name="Picture 41" descr="NNIP_PowerPoint_Template_Slides_v3-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53799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ditable Closing Slide">
    <p:spTree>
      <p:nvGrpSpPr>
        <p:cNvPr id="1" name=""/>
        <p:cNvGrpSpPr/>
        <p:nvPr/>
      </p:nvGrpSpPr>
      <p:grpSpPr>
        <a:xfrm>
          <a:off x="0" y="0"/>
          <a:ext cx="0" cy="0"/>
          <a:chOff x="0" y="0"/>
          <a:chExt cx="0" cy="0"/>
        </a:xfrm>
      </p:grpSpPr>
      <p:pic>
        <p:nvPicPr>
          <p:cNvPr id="6" name="Picture 5" descr="ThankYou_Slide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427019" y="2133455"/>
            <a:ext cx="7035799" cy="787545"/>
          </a:xfrm>
          <a:prstGeom prst="rect">
            <a:avLst/>
          </a:prstGeom>
          <a:noFill/>
          <a:ln>
            <a:noFill/>
          </a:ln>
        </p:spPr>
        <p:txBody>
          <a:bodyPr vert="horz"/>
          <a:lstStyle>
            <a:lvl1pPr algn="l">
              <a:defRPr sz="4000" b="1">
                <a:solidFill>
                  <a:srgbClr val="273691"/>
                </a:solidFill>
              </a:defRPr>
            </a:lvl1pPr>
          </a:lstStyle>
          <a:p>
            <a:r>
              <a:rPr lang="en-US" dirty="0" smtClean="0"/>
              <a:t>CLICK TO EDIT CLOSING</a:t>
            </a:r>
            <a:endParaRPr lang="en-US" dirty="0"/>
          </a:p>
        </p:txBody>
      </p:sp>
      <p:pic>
        <p:nvPicPr>
          <p:cNvPr id="5" name="Picture 4" descr="NNIP_Logo.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05197" y="3266096"/>
            <a:ext cx="3090672" cy="1112520"/>
          </a:xfrm>
          <a:prstGeom prst="rect">
            <a:avLst/>
          </a:prstGeom>
        </p:spPr>
      </p:pic>
      <p:sp>
        <p:nvSpPr>
          <p:cNvPr id="8" name="Text Placeholder 4"/>
          <p:cNvSpPr>
            <a:spLocks noGrp="1"/>
          </p:cNvSpPr>
          <p:nvPr>
            <p:ph type="body" sz="quarter" idx="10" hasCustomPrompt="1"/>
          </p:nvPr>
        </p:nvSpPr>
        <p:spPr>
          <a:xfrm>
            <a:off x="1427019" y="4810387"/>
            <a:ext cx="7035799" cy="696795"/>
          </a:xfrm>
          <a:prstGeom prst="rect">
            <a:avLst/>
          </a:prstGeom>
        </p:spPr>
        <p:txBody>
          <a:bodyPr vert="horz"/>
          <a:lstStyle>
            <a:lvl1pPr marL="0" indent="0">
              <a:buNone/>
              <a:defRPr sz="1600" baseline="0">
                <a:solidFill>
                  <a:srgbClr val="00B6DE"/>
                </a:solidFill>
              </a:defRPr>
            </a:lvl1pPr>
          </a:lstStyle>
          <a:p>
            <a:pPr lvl="0"/>
            <a:r>
              <a:rPr lang="en-US" dirty="0" smtClean="0"/>
              <a:t>Click to add custom contact information</a:t>
            </a:r>
            <a:endParaRPr lang="en-US" dirty="0"/>
          </a:p>
        </p:txBody>
      </p:sp>
    </p:spTree>
    <p:extLst>
      <p:ext uri="{BB962C8B-B14F-4D97-AF65-F5344CB8AC3E}">
        <p14:creationId xmlns:p14="http://schemas.microsoft.com/office/powerpoint/2010/main" val="2029515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5228BCF9-BD90-4C49-B565-4044EC7D72CC}" type="datetimeFigureOut">
              <a:rPr lang="en-US"/>
              <a:pPr>
                <a:defRPr/>
              </a:pPr>
              <a:t>2/24/2015</a:t>
            </a:fld>
            <a:endParaRPr lang="en-US"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3DD51E0-41A7-432D-97CB-68146A32ACE4}" type="slidenum">
              <a:rPr lang="en-US"/>
              <a:pPr>
                <a:defRPr/>
              </a:pPr>
              <a:t>‹#›</a:t>
            </a:fld>
            <a:endParaRPr lang="en-US" dirty="0"/>
          </a:p>
        </p:txBody>
      </p:sp>
    </p:spTree>
    <p:extLst>
      <p:ext uri="{BB962C8B-B14F-4D97-AF65-F5344CB8AC3E}">
        <p14:creationId xmlns:p14="http://schemas.microsoft.com/office/powerpoint/2010/main" val="489687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ith Photo">
    <p:spTree>
      <p:nvGrpSpPr>
        <p:cNvPr id="1" name=""/>
        <p:cNvGrpSpPr/>
        <p:nvPr/>
      </p:nvGrpSpPr>
      <p:grpSpPr>
        <a:xfrm>
          <a:off x="0" y="0"/>
          <a:ext cx="0" cy="0"/>
          <a:chOff x="0" y="0"/>
          <a:chExt cx="0" cy="0"/>
        </a:xfrm>
      </p:grpSpPr>
      <p:pic>
        <p:nvPicPr>
          <p:cNvPr id="2" name="Picture 1" descr="TitlePage_Header_Img_v2-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Picture Placeholder 13"/>
          <p:cNvSpPr>
            <a:spLocks noGrp="1"/>
          </p:cNvSpPr>
          <p:nvPr>
            <p:ph type="pic" sz="quarter" idx="10"/>
          </p:nvPr>
        </p:nvSpPr>
        <p:spPr>
          <a:xfrm>
            <a:off x="0" y="0"/>
            <a:ext cx="2403231" cy="1392238"/>
          </a:xfrm>
          <a:prstGeom prst="rect">
            <a:avLst/>
          </a:prstGeom>
          <a:ln>
            <a:noFill/>
          </a:ln>
        </p:spPr>
        <p:txBody>
          <a:bodyPr vert="horz"/>
          <a:lstStyle>
            <a:lvl1pPr marL="0" indent="0">
              <a:buNone/>
              <a:defRPr sz="1200"/>
            </a:lvl1pPr>
          </a:lstStyle>
          <a:p>
            <a:endParaRPr lang="en-US" dirty="0"/>
          </a:p>
        </p:txBody>
      </p:sp>
      <p:sp>
        <p:nvSpPr>
          <p:cNvPr id="13" name="Subtitle 2"/>
          <p:cNvSpPr>
            <a:spLocks noGrp="1"/>
          </p:cNvSpPr>
          <p:nvPr>
            <p:ph type="subTitle" idx="1" hasCustomPrompt="1"/>
          </p:nvPr>
        </p:nvSpPr>
        <p:spPr>
          <a:xfrm>
            <a:off x="676854" y="3388959"/>
            <a:ext cx="7863840" cy="914400"/>
          </a:xfrm>
          <a:prstGeom prst="rect">
            <a:avLst/>
          </a:prstGeom>
          <a:noFill/>
          <a:ln w="0">
            <a:noFill/>
          </a:ln>
        </p:spPr>
        <p:txBody>
          <a:bodyPr/>
          <a:lstStyle>
            <a:lvl1pPr marL="0" indent="0" algn="l">
              <a:buNone/>
              <a:defRPr sz="2600">
                <a:solidFill>
                  <a:srgbClr val="2736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 HERE</a:t>
            </a:r>
            <a:br>
              <a:rPr lang="en-US" dirty="0" smtClean="0"/>
            </a:br>
            <a:r>
              <a:rPr lang="en-US" dirty="0" smtClean="0"/>
              <a:t>SECOND LINE OF TEXT IF NEEDED</a:t>
            </a:r>
            <a:endParaRPr lang="en-US" dirty="0"/>
          </a:p>
        </p:txBody>
      </p:sp>
      <p:sp>
        <p:nvSpPr>
          <p:cNvPr id="15" name="Title 1"/>
          <p:cNvSpPr>
            <a:spLocks noGrp="1"/>
          </p:cNvSpPr>
          <p:nvPr>
            <p:ph type="ctrTitle" hasCustomPrompt="1"/>
          </p:nvPr>
        </p:nvSpPr>
        <p:spPr>
          <a:xfrm>
            <a:off x="676854" y="1947534"/>
            <a:ext cx="7863840" cy="1366770"/>
          </a:xfrm>
          <a:prstGeom prst="rect">
            <a:avLst/>
          </a:prstGeom>
          <a:ln>
            <a:noFill/>
          </a:ln>
        </p:spPr>
        <p:txBody>
          <a:bodyPr/>
          <a:lstStyle>
            <a:lvl1pPr algn="l">
              <a:defRPr sz="4000" b="1" baseline="0">
                <a:solidFill>
                  <a:srgbClr val="273691"/>
                </a:solidFill>
                <a:latin typeface="+mj-lt"/>
              </a:defRPr>
            </a:lvl1pPr>
          </a:lstStyle>
          <a:p>
            <a:r>
              <a:rPr lang="en-US" dirty="0" smtClean="0"/>
              <a:t>CLICK TO ADD TITLE </a:t>
            </a:r>
            <a:br>
              <a:rPr lang="en-US" dirty="0" smtClean="0"/>
            </a:br>
            <a:r>
              <a:rPr lang="en-US" dirty="0" smtClean="0"/>
              <a:t>TWO LINES OF TEXT IF NEEDED</a:t>
            </a:r>
            <a:endParaRPr lang="en-US" dirty="0"/>
          </a:p>
        </p:txBody>
      </p:sp>
      <p:sp>
        <p:nvSpPr>
          <p:cNvPr id="16" name="Text Placeholder 14"/>
          <p:cNvSpPr>
            <a:spLocks noGrp="1"/>
          </p:cNvSpPr>
          <p:nvPr>
            <p:ph type="body" sz="quarter" idx="11" hasCustomPrompt="1"/>
          </p:nvPr>
        </p:nvSpPr>
        <p:spPr>
          <a:xfrm>
            <a:off x="676852" y="4455382"/>
            <a:ext cx="5486400" cy="1699233"/>
          </a:xfrm>
          <a:prstGeom prst="rect">
            <a:avLst/>
          </a:prstGeom>
          <a:ln>
            <a:noFill/>
          </a:ln>
        </p:spPr>
        <p:txBody>
          <a:bodyPr vert="horz"/>
          <a:lstStyle>
            <a:lvl1pPr marL="0" indent="0">
              <a:buNone/>
              <a:defRPr sz="1800" baseline="0">
                <a:solidFill>
                  <a:srgbClr val="00B6DE"/>
                </a:solidFill>
              </a:defRPr>
            </a:lvl1pPr>
            <a:lvl5pPr marL="1828800" indent="0" algn="l">
              <a:buFont typeface="Arial"/>
              <a:buNone/>
              <a:defRPr sz="1800"/>
            </a:lvl5pPr>
          </a:lstStyle>
          <a:p>
            <a:pPr lvl="0"/>
            <a:r>
              <a:rPr lang="en-US" dirty="0" smtClean="0"/>
              <a:t>CLICK TO ADD </a:t>
            </a:r>
            <a:br>
              <a:rPr lang="en-US" dirty="0" smtClean="0"/>
            </a:br>
            <a:r>
              <a:rPr lang="en-US" dirty="0" smtClean="0"/>
              <a:t>MONTH XX, 20XX</a:t>
            </a:r>
            <a:br>
              <a:rPr lang="en-US" dirty="0" smtClean="0"/>
            </a:br>
            <a:r>
              <a:rPr lang="en-US" dirty="0" smtClean="0"/>
              <a:t>PRESENTER’S NAME</a:t>
            </a:r>
            <a:br>
              <a:rPr lang="en-US" dirty="0" smtClean="0"/>
            </a:br>
            <a:r>
              <a:rPr lang="en-US" dirty="0" smtClean="0"/>
              <a:t>EVENT TITLE</a:t>
            </a:r>
          </a:p>
          <a:p>
            <a:pPr lvl="4"/>
            <a:endParaRPr lang="en-US" dirty="0"/>
          </a:p>
        </p:txBody>
      </p:sp>
    </p:spTree>
    <p:extLst>
      <p:ext uri="{BB962C8B-B14F-4D97-AF65-F5344CB8AC3E}">
        <p14:creationId xmlns:p14="http://schemas.microsoft.com/office/powerpoint/2010/main" val="336389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With Logo">
    <p:spTree>
      <p:nvGrpSpPr>
        <p:cNvPr id="1" name=""/>
        <p:cNvGrpSpPr/>
        <p:nvPr/>
      </p:nvGrpSpPr>
      <p:grpSpPr>
        <a:xfrm>
          <a:off x="0" y="0"/>
          <a:ext cx="0" cy="0"/>
          <a:chOff x="0" y="0"/>
          <a:chExt cx="0" cy="0"/>
        </a:xfrm>
      </p:grpSpPr>
      <p:pic>
        <p:nvPicPr>
          <p:cNvPr id="9" name="Picture 8"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0784" cy="1060258"/>
          </a:xfrm>
          <a:prstGeom prst="rect">
            <a:avLst/>
          </a:prstGeom>
          <a:ln>
            <a:noFill/>
          </a:ln>
        </p:spPr>
        <p:txBody>
          <a:bodyPr/>
          <a:lstStyle>
            <a:lvl1pPr marL="0" indent="0"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4"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5"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21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Text &amp; Photo-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txBox="1">
            <a:spLocks/>
          </p:cNvSpPr>
          <p:nvPr userDrawn="1"/>
        </p:nvSpPr>
        <p:spPr>
          <a:xfrm>
            <a:off x="641350" y="1863119"/>
            <a:ext cx="4115377" cy="4203573"/>
          </a:xfrm>
          <a:prstGeom prst="rect">
            <a:avLst/>
          </a:prstGeom>
        </p:spPr>
        <p:txBody>
          <a:bodyPr numCol="1" spcCol="228600"/>
          <a:lstStyle>
            <a:lvl1pPr marL="342900" indent="-3429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2pPr>
            <a:lvl3pPr marL="11430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3pPr>
            <a:lvl4pPr marL="16002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4pPr>
            <a:lvl5pPr marL="2057400" indent="-228600" algn="l" defTabSz="457200" rtl="0" eaLnBrk="1" latinLnBrk="0" hangingPunct="1">
              <a:spcBef>
                <a:spcPct val="20000"/>
              </a:spcBef>
              <a:buClr>
                <a:srgbClr val="00B6DE"/>
              </a:buClr>
              <a:buFont typeface="Arial"/>
              <a:buChar char="»"/>
              <a:defRPr sz="25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smtClean="0"/>
          </a:p>
        </p:txBody>
      </p:sp>
      <p:sp>
        <p:nvSpPr>
          <p:cNvPr id="8"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193430" y="128099"/>
            <a:ext cx="7589856" cy="1060258"/>
          </a:xfrm>
          <a:prstGeom prst="rect">
            <a:avLst/>
          </a:prstGeom>
        </p:spPr>
        <p:txBody>
          <a:bodyPr vert="horz"/>
          <a:lstStyle>
            <a:lvl1pPr algn="l">
              <a:defRPr sz="3400">
                <a:solidFill>
                  <a:srgbClr val="FFFFFF"/>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10"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63701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Title Slide-With Logo">
    <p:spTree>
      <p:nvGrpSpPr>
        <p:cNvPr id="1" name=""/>
        <p:cNvGrpSpPr/>
        <p:nvPr/>
      </p:nvGrpSpPr>
      <p:grpSpPr>
        <a:xfrm>
          <a:off x="0" y="0"/>
          <a:ext cx="0" cy="0"/>
          <a:chOff x="0" y="0"/>
          <a:chExt cx="0" cy="0"/>
        </a:xfrm>
      </p:grpSpPr>
      <p:pic>
        <p:nvPicPr>
          <p:cNvPr id="3" name="Picture 2" descr="Content_Slide_w_Logo_v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a:spLocks noGrp="1"/>
          </p:cNvSpPr>
          <p:nvPr>
            <p:ph type="title" hasCustomPrompt="1"/>
          </p:nvPr>
        </p:nvSpPr>
        <p:spPr>
          <a:xfrm>
            <a:off x="193430" y="128099"/>
            <a:ext cx="758985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6"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0945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Without Logo">
    <p:spTree>
      <p:nvGrpSpPr>
        <p:cNvPr id="1" name=""/>
        <p:cNvGrpSpPr/>
        <p:nvPr/>
      </p:nvGrpSpPr>
      <p:grpSpPr>
        <a:xfrm>
          <a:off x="0" y="0"/>
          <a:ext cx="0" cy="0"/>
          <a:chOff x="0" y="0"/>
          <a:chExt cx="0" cy="0"/>
        </a:xfrm>
      </p:grpSpPr>
      <p:pic>
        <p:nvPicPr>
          <p:cNvPr id="6" name="Picture 5"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7" name="Content Placeholder 2"/>
          <p:cNvSpPr>
            <a:spLocks noGrp="1"/>
          </p:cNvSpPr>
          <p:nvPr>
            <p:ph idx="1"/>
          </p:nvPr>
        </p:nvSpPr>
        <p:spPr>
          <a:xfrm>
            <a:off x="641350" y="1863119"/>
            <a:ext cx="7760188"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1551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Text-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9" name="Content Placeholder 2"/>
          <p:cNvSpPr>
            <a:spLocks noGrp="1"/>
          </p:cNvSpPr>
          <p:nvPr>
            <p:ph idx="1" hasCustomPrompt="1"/>
          </p:nvPr>
        </p:nvSpPr>
        <p:spPr>
          <a:xfrm>
            <a:off x="641350" y="1863119"/>
            <a:ext cx="7760188" cy="4203573"/>
          </a:xfrm>
          <a:prstGeom prst="rect">
            <a:avLst/>
          </a:prstGeom>
        </p:spPr>
        <p:txBody>
          <a:bodyPr numCol="2" spcCol="228600"/>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Two column layout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Tree>
    <p:extLst>
      <p:ext uri="{BB962C8B-B14F-4D97-AF65-F5344CB8AC3E}">
        <p14:creationId xmlns:p14="http://schemas.microsoft.com/office/powerpoint/2010/main" val="369692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Text &amp; Photo-Without Logo">
    <p:spTree>
      <p:nvGrpSpPr>
        <p:cNvPr id="1" name=""/>
        <p:cNvGrpSpPr/>
        <p:nvPr/>
      </p:nvGrpSpPr>
      <p:grpSpPr>
        <a:xfrm>
          <a:off x="0" y="0"/>
          <a:ext cx="0" cy="0"/>
          <a:chOff x="0" y="0"/>
          <a:chExt cx="0" cy="0"/>
        </a:xfrm>
      </p:grpSpPr>
      <p:pic>
        <p:nvPicPr>
          <p:cNvPr id="3" name="Picture 2" descr="Content_Slide_w_Logo_v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5"/>
          <p:cNvSpPr>
            <a:spLocks noGrp="1"/>
          </p:cNvSpPr>
          <p:nvPr>
            <p:ph type="sldNum" sz="quarter" idx="12"/>
          </p:nvPr>
        </p:nvSpPr>
        <p:spPr>
          <a:xfrm>
            <a:off x="6829435" y="6414965"/>
            <a:ext cx="2133600" cy="267188"/>
          </a:xfrm>
          <a:prstGeom prst="rect">
            <a:avLst/>
          </a:prstGeom>
        </p:spPr>
        <p:txBody>
          <a:bodyPr/>
          <a:lstStyle>
            <a:lvl1pPr algn="r">
              <a:defRPr sz="1200"/>
            </a:lvl1pPr>
          </a:lstStyle>
          <a:p>
            <a:fld id="{2066355A-084C-D24E-9AD2-7E4FC41EA627}" type="slidenum">
              <a:rPr lang="en-US" smtClean="0"/>
              <a:pPr/>
              <a:t>‹#›</a:t>
            </a:fld>
            <a:endParaRPr lang="en-US" dirty="0"/>
          </a:p>
        </p:txBody>
      </p:sp>
      <p:sp>
        <p:nvSpPr>
          <p:cNvPr id="10" name="Content Placeholder 2"/>
          <p:cNvSpPr>
            <a:spLocks noGrp="1"/>
          </p:cNvSpPr>
          <p:nvPr>
            <p:ph idx="1"/>
          </p:nvPr>
        </p:nvSpPr>
        <p:spPr>
          <a:xfrm>
            <a:off x="641350" y="1863119"/>
            <a:ext cx="4114800" cy="4203573"/>
          </a:xfrm>
          <a:prstGeom prst="rect">
            <a:avLst/>
          </a:prstGeom>
        </p:spPr>
        <p:txBody>
          <a:bodyPr/>
          <a:lstStyle>
            <a:lvl1pPr>
              <a:spcBef>
                <a:spcPts val="600"/>
              </a:spcBef>
              <a:spcAft>
                <a:spcPts val="800"/>
              </a:spcAft>
              <a:buClr>
                <a:srgbClr val="00B6DE"/>
              </a:buClr>
              <a:defRPr sz="2500"/>
            </a:lvl1pPr>
            <a:lvl2pPr>
              <a:spcBef>
                <a:spcPts val="600"/>
              </a:spcBef>
              <a:spcAft>
                <a:spcPts val="800"/>
              </a:spcAft>
              <a:buClr>
                <a:srgbClr val="00B6DE"/>
              </a:buClr>
              <a:defRPr sz="2200"/>
            </a:lvl2pPr>
            <a:lvl3pPr>
              <a:spcBef>
                <a:spcPts val="600"/>
              </a:spcBef>
              <a:spcAft>
                <a:spcPts val="800"/>
              </a:spcAft>
              <a:buClr>
                <a:srgbClr val="00B6DE"/>
              </a:buClr>
              <a:defRPr sz="2000"/>
            </a:lvl3pPr>
            <a:lvl4pPr>
              <a:spcBef>
                <a:spcPts val="600"/>
              </a:spcBef>
              <a:spcAft>
                <a:spcPts val="800"/>
              </a:spcAft>
              <a:buClr>
                <a:srgbClr val="00B6DE"/>
              </a:buClr>
              <a:defRPr sz="2000"/>
            </a:lvl4pPr>
            <a:lvl5pPr>
              <a:spcBef>
                <a:spcPts val="600"/>
              </a:spcBef>
              <a:spcAft>
                <a:spcPts val="800"/>
              </a:spcAft>
              <a:buClr>
                <a:srgbClr val="00B6DE"/>
              </a:buCl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193430" y="128099"/>
            <a:ext cx="8769605" cy="1073516"/>
          </a:xfrm>
          <a:prstGeom prst="rect">
            <a:avLst/>
          </a:prstGeom>
          <a:ln>
            <a:noFill/>
          </a:ln>
        </p:spPr>
        <p:txBody>
          <a:bodyPr/>
          <a:lstStyle>
            <a:lvl1pPr algn="l">
              <a:defRPr sz="3400" baseline="0">
                <a:solidFill>
                  <a:schemeClr val="bg1"/>
                </a:solidFill>
              </a:defRPr>
            </a:lvl1pPr>
          </a:lstStyle>
          <a:p>
            <a:r>
              <a:rPr lang="en-US" dirty="0" smtClean="0"/>
              <a:t>CLICK HERE TO EDIT SLIDE TITLE</a:t>
            </a:r>
            <a:br>
              <a:rPr lang="en-US" dirty="0" smtClean="0"/>
            </a:br>
            <a:r>
              <a:rPr lang="en-US" dirty="0" smtClean="0"/>
              <a:t>SECOND LINE IF NEEDED</a:t>
            </a:r>
            <a:endParaRPr lang="en-US" dirty="0"/>
          </a:p>
        </p:txBody>
      </p:sp>
      <p:sp>
        <p:nvSpPr>
          <p:cNvPr id="8" name="Picture Placeholder 9"/>
          <p:cNvSpPr>
            <a:spLocks noGrp="1"/>
          </p:cNvSpPr>
          <p:nvPr>
            <p:ph type="pic" sz="quarter" idx="13"/>
          </p:nvPr>
        </p:nvSpPr>
        <p:spPr>
          <a:xfrm>
            <a:off x="5052786" y="1863725"/>
            <a:ext cx="3629252" cy="4203700"/>
          </a:xfrm>
          <a:prstGeom prst="rect">
            <a:avLst/>
          </a:prstGeom>
        </p:spPr>
        <p:txBody>
          <a:bodyPr vert="horz"/>
          <a:lstStyle>
            <a:lvl1pPr marL="0" indent="0">
              <a:buNone/>
              <a:defRPr sz="2500"/>
            </a:lvl1pPr>
          </a:lstStyle>
          <a:p>
            <a:endParaRPr lang="en-US" dirty="0"/>
          </a:p>
        </p:txBody>
      </p:sp>
    </p:spTree>
    <p:extLst>
      <p:ext uri="{BB962C8B-B14F-4D97-AF65-F5344CB8AC3E}">
        <p14:creationId xmlns:p14="http://schemas.microsoft.com/office/powerpoint/2010/main" val="2955488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83" r:id="rId4"/>
    <p:sldLayoutId id="2147493484" r:id="rId5"/>
    <p:sldLayoutId id="2147493478" r:id="rId6"/>
    <p:sldLayoutId id="2147493470" r:id="rId7"/>
    <p:sldLayoutId id="2147493481" r:id="rId8"/>
    <p:sldLayoutId id="2147493482" r:id="rId9"/>
    <p:sldLayoutId id="2147493477" r:id="rId10"/>
    <p:sldLayoutId id="2147493471" r:id="rId11"/>
    <p:sldLayoutId id="2147493475" r:id="rId12"/>
    <p:sldLayoutId id="2147493474" r:id="rId13"/>
    <p:sldLayoutId id="214749348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6.tmp"/></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9.tmp"/><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hyperlink" Target="http://www.neighborhoodindicators.org/" TargetMode="External"/><Relationship Id="rId3" Type="http://schemas.openxmlformats.org/officeDocument/2006/relationships/hyperlink" Target="http://neighborhoodindicators.org/resources-integrated-data-systems-ids" TargetMode="External"/><Relationship Id="rId7"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www.nlc.org/find-city-solutions/institute-for-youth-education-and-families" TargetMode="External"/><Relationship Id="rId11" Type="http://schemas.openxmlformats.org/officeDocument/2006/relationships/image" Target="../media/image34.jpg"/><Relationship Id="rId5" Type="http://schemas.openxmlformats.org/officeDocument/2006/relationships/image" Target="../media/image31.png"/><Relationship Id="rId10" Type="http://schemas.openxmlformats.org/officeDocument/2006/relationships/hyperlink" Target="http://www.dataqualitycampaign.org/" TargetMode="External"/><Relationship Id="rId4" Type="http://schemas.openxmlformats.org/officeDocument/2006/relationships/hyperlink" Target="http://www.aisp.upenn.edu/" TargetMode="External"/><Relationship Id="rId9"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tmp"/><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bniajfi.org/" TargetMode="External"/><Relationship Id="rId5" Type="http://schemas.openxmlformats.org/officeDocument/2006/relationships/image" Target="../media/image38.tm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hyperlink" Target="http://datadrivendetroit.org/"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tmp"/><Relationship Id="rId4" Type="http://schemas.openxmlformats.org/officeDocument/2006/relationships/image" Target="../media/image47.tmp"/></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1.tm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nlihc.org/"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3.tmp"/><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6.tmp"/><Relationship Id="rId4" Type="http://schemas.openxmlformats.org/officeDocument/2006/relationships/image" Target="../media/image65.tm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www.neighborhoodindicators.org/"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openxmlformats.org/officeDocument/2006/relationships/hyperlink" Target="http://www.google.com/url?sa=i&amp;rct=j&amp;q=&amp;esrc=s&amp;source=images&amp;cd=&amp;cad=rja&amp;uact=8&amp;ved=0CAQQjRw&amp;url=http://www.whitehouse.gov/champions/civic-hacking-and-open-government/steve-spiker&amp;ei=xtJrVMWTL8OwyASHoYDYCw&amp;bvm=bv.79908130,d.aWw&amp;psig=AFQjCNGX0XWLgKahlIu-nb74EpjmVrqTXw&amp;ust=1416438854825431" TargetMode="External"/><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g"/><Relationship Id="rId11" Type="http://schemas.openxmlformats.org/officeDocument/2006/relationships/image" Target="../media/image16.jpeg"/><Relationship Id="rId5" Type="http://schemas.openxmlformats.org/officeDocument/2006/relationships/image" Target="../media/image11.jpg"/><Relationship Id="rId10" Type="http://schemas.openxmlformats.org/officeDocument/2006/relationships/image" Target="../media/image15.jpeg"/><Relationship Id="rId4" Type="http://schemas.openxmlformats.org/officeDocument/2006/relationships/image" Target="../media/image10.jp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sp>
        <p:nvSpPr>
          <p:cNvPr id="4" name="Title 3"/>
          <p:cNvSpPr>
            <a:spLocks noGrp="1"/>
          </p:cNvSpPr>
          <p:nvPr>
            <p:ph type="ctrTitle"/>
          </p:nvPr>
        </p:nvSpPr>
        <p:spPr/>
        <p:txBody>
          <a:bodyPr/>
          <a:lstStyle/>
          <a:p>
            <a:r>
              <a:rPr lang="en-US" sz="3800" dirty="0"/>
              <a:t>Strengthening </a:t>
            </a:r>
            <a:r>
              <a:rPr lang="en-US" sz="3800" dirty="0" smtClean="0"/>
              <a:t>Capacity For </a:t>
            </a:r>
            <a:r>
              <a:rPr lang="en-US" sz="3800" dirty="0"/>
              <a:t>Data-Driven Decisionmaking</a:t>
            </a:r>
          </a:p>
        </p:txBody>
      </p:sp>
      <p:sp>
        <p:nvSpPr>
          <p:cNvPr id="5" name="Text Placeholder 4"/>
          <p:cNvSpPr>
            <a:spLocks noGrp="1"/>
          </p:cNvSpPr>
          <p:nvPr>
            <p:ph type="body" sz="quarter" idx="11"/>
          </p:nvPr>
        </p:nvSpPr>
        <p:spPr>
          <a:xfrm>
            <a:off x="676851" y="4455382"/>
            <a:ext cx="8046235" cy="1699233"/>
          </a:xfrm>
        </p:spPr>
        <p:txBody>
          <a:bodyPr/>
          <a:lstStyle/>
          <a:p>
            <a:r>
              <a:rPr lang="en-US" sz="2200" dirty="0" smtClean="0"/>
              <a:t>Kathy Pettit</a:t>
            </a:r>
          </a:p>
          <a:p>
            <a:r>
              <a:rPr lang="en-US" sz="2200" dirty="0" smtClean="0"/>
              <a:t>February 24, 2015</a:t>
            </a:r>
          </a:p>
          <a:p>
            <a:r>
              <a:rPr lang="en-US" sz="2200" dirty="0" smtClean="0"/>
              <a:t>American Planning Association</a:t>
            </a:r>
            <a:endParaRPr lang="en-US" sz="2200" dirty="0"/>
          </a:p>
        </p:txBody>
      </p:sp>
    </p:spTree>
    <p:extLst>
      <p:ext uri="{BB962C8B-B14F-4D97-AF65-F5344CB8AC3E}">
        <p14:creationId xmlns:p14="http://schemas.microsoft.com/office/powerpoint/2010/main" val="13733991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Open Data?</a:t>
            </a:r>
            <a:endParaRPr lang="en-US" dirty="0"/>
          </a:p>
        </p:txBody>
      </p:sp>
      <p:sp>
        <p:nvSpPr>
          <p:cNvPr id="7" name="Content Placeholder 6"/>
          <p:cNvSpPr>
            <a:spLocks noGrp="1"/>
          </p:cNvSpPr>
          <p:nvPr>
            <p:ph idx="1"/>
          </p:nvPr>
        </p:nvSpPr>
        <p:spPr>
          <a:xfrm>
            <a:off x="641349" y="1614763"/>
            <a:ext cx="8310739" cy="4203573"/>
          </a:xfrm>
          <a:prstGeom prst="rect">
            <a:avLst/>
          </a:prstGeom>
        </p:spPr>
        <p:txBody>
          <a:bodyPr/>
          <a:lstStyle/>
          <a:p>
            <a:pPr>
              <a:spcAft>
                <a:spcPts val="600"/>
              </a:spcAft>
            </a:pPr>
            <a:r>
              <a:rPr lang="en-US" dirty="0" smtClean="0"/>
              <a:t>Principles </a:t>
            </a:r>
          </a:p>
          <a:p>
            <a:pPr lvl="1">
              <a:spcAft>
                <a:spcPts val="600"/>
              </a:spcAft>
            </a:pPr>
            <a:r>
              <a:rPr lang="en-US" dirty="0" smtClean="0"/>
              <a:t>Increase transparency to help citizens hold government accountable and promote engagement</a:t>
            </a:r>
          </a:p>
          <a:p>
            <a:pPr lvl="1">
              <a:spcAft>
                <a:spcPts val="600"/>
              </a:spcAft>
            </a:pPr>
            <a:r>
              <a:rPr lang="en-US" dirty="0" smtClean="0"/>
              <a:t>Enable </a:t>
            </a:r>
            <a:r>
              <a:rPr lang="en-US" dirty="0"/>
              <a:t>access to a public good funded by taxpayers</a:t>
            </a:r>
          </a:p>
          <a:p>
            <a:pPr>
              <a:spcAft>
                <a:spcPts val="600"/>
              </a:spcAft>
            </a:pPr>
            <a:r>
              <a:rPr lang="en-US" dirty="0" smtClean="0"/>
              <a:t>Practices</a:t>
            </a:r>
            <a:endParaRPr lang="en-US" dirty="0"/>
          </a:p>
          <a:p>
            <a:pPr lvl="1">
              <a:spcAft>
                <a:spcPts val="600"/>
              </a:spcAft>
            </a:pPr>
            <a:r>
              <a:rPr lang="en-US" dirty="0"/>
              <a:t>Portals (mostly government examples so far)</a:t>
            </a:r>
          </a:p>
          <a:p>
            <a:pPr lvl="1">
              <a:spcAft>
                <a:spcPts val="600"/>
              </a:spcAft>
            </a:pPr>
            <a:r>
              <a:rPr lang="en-US" dirty="0"/>
              <a:t>Re-packaging of </a:t>
            </a:r>
            <a:r>
              <a:rPr lang="en-US" dirty="0" smtClean="0"/>
              <a:t>data (value-added data, apps, etc.)</a:t>
            </a:r>
            <a:endParaRPr lang="en-US" dirty="0"/>
          </a:p>
          <a:p>
            <a:pPr lvl="1">
              <a:spcAft>
                <a:spcPts val="600"/>
              </a:spcAft>
            </a:pPr>
            <a:r>
              <a:rPr lang="en-US" dirty="0" smtClean="0"/>
              <a:t>Data </a:t>
            </a:r>
            <a:r>
              <a:rPr lang="en-US" dirty="0"/>
              <a:t>standards (Transit, Open </a:t>
            </a:r>
            <a:r>
              <a:rPr lang="en-US" dirty="0" smtClean="0"/>
              <a:t>311)</a:t>
            </a:r>
          </a:p>
          <a:p>
            <a:pPr>
              <a:spcAft>
                <a:spcPts val="600"/>
              </a:spcAft>
            </a:pPr>
            <a:r>
              <a:rPr lang="en-US" dirty="0"/>
              <a:t>Policies: formal adoption of open </a:t>
            </a:r>
            <a:r>
              <a:rPr lang="en-US" dirty="0" smtClean="0"/>
              <a:t>data</a:t>
            </a: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2399362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Open Data</a:t>
            </a:r>
            <a:endParaRPr lang="en-US" dirty="0"/>
          </a:p>
        </p:txBody>
      </p:sp>
      <p:sp>
        <p:nvSpPr>
          <p:cNvPr id="3" name="Content Placeholder 2"/>
          <p:cNvSpPr>
            <a:spLocks noGrp="1"/>
          </p:cNvSpPr>
          <p:nvPr>
            <p:ph idx="1"/>
          </p:nvPr>
        </p:nvSpPr>
        <p:spPr/>
        <p:txBody>
          <a:bodyPr/>
          <a:lstStyle/>
          <a:p>
            <a:r>
              <a:rPr lang="en-US" dirty="0"/>
              <a:t>Effective public policy</a:t>
            </a:r>
          </a:p>
          <a:p>
            <a:r>
              <a:rPr lang="en-US" dirty="0"/>
              <a:t>Effective planning/programs outside of government </a:t>
            </a:r>
          </a:p>
          <a:p>
            <a:r>
              <a:rPr lang="en-US" dirty="0"/>
              <a:t>Efficient delivery of government services</a:t>
            </a:r>
          </a:p>
          <a:p>
            <a:r>
              <a:rPr lang="en-US" dirty="0"/>
              <a:t>Transparency and accountability</a:t>
            </a:r>
          </a:p>
          <a:p>
            <a:r>
              <a:rPr lang="en-US" dirty="0"/>
              <a:t>Informed public engagement</a:t>
            </a:r>
          </a:p>
          <a:p>
            <a:r>
              <a:rPr lang="en-US" dirty="0"/>
              <a:t>Business </a:t>
            </a:r>
            <a:r>
              <a:rPr lang="en-US" dirty="0" smtClean="0"/>
              <a:t>development</a:t>
            </a:r>
            <a:endParaRPr lang="en-US" dirty="0"/>
          </a:p>
        </p:txBody>
      </p:sp>
    </p:spTree>
    <p:extLst>
      <p:ext uri="{BB962C8B-B14F-4D97-AF65-F5344CB8AC3E}">
        <p14:creationId xmlns:p14="http://schemas.microsoft.com/office/powerpoint/2010/main" val="883855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4342">
            <a:off x="5761567" y="1746592"/>
            <a:ext cx="2430463" cy="304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Recent Open Data Resources</a:t>
            </a:r>
            <a:endParaRPr lang="en-US" sz="2400" i="1" dirty="0"/>
          </a:p>
        </p:txBody>
      </p:sp>
      <p:pic>
        <p:nvPicPr>
          <p:cNvPr id="9"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20907071">
            <a:off x="360199" y="1731526"/>
            <a:ext cx="2703354" cy="34457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1437271" y="3619500"/>
            <a:ext cx="5623929" cy="25273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1437271" y="3708746"/>
            <a:ext cx="5632517" cy="2422700"/>
            <a:chOff x="1843679" y="3775559"/>
            <a:chExt cx="5825064" cy="2343521"/>
          </a:xfrm>
          <a:solidFill>
            <a:schemeClr val="bg1"/>
          </a:solidFill>
        </p:grpSpPr>
        <p:pic>
          <p:nvPicPr>
            <p:cNvPr id="13" name="Picture 2" descr="http://datasf.org/blog/wp-content/uploads/2014/07/Open-Data-Theory-of-Chang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3679" y="4195023"/>
              <a:ext cx="5825064" cy="1924057"/>
            </a:xfrm>
            <a:prstGeom prst="rect">
              <a:avLst/>
            </a:prstGeom>
            <a:grpFill/>
            <a:ln>
              <a:solidFill>
                <a:schemeClr val="tx1"/>
              </a:solidFill>
            </a:ln>
            <a:extLst/>
          </p:spPr>
        </p:pic>
        <p:sp>
          <p:nvSpPr>
            <p:cNvPr id="3" name="TextBox 2"/>
            <p:cNvSpPr txBox="1"/>
            <p:nvPr/>
          </p:nvSpPr>
          <p:spPr>
            <a:xfrm>
              <a:off x="2331509" y="3775559"/>
              <a:ext cx="4849404" cy="369332"/>
            </a:xfrm>
            <a:prstGeom prst="rect">
              <a:avLst/>
            </a:prstGeom>
            <a:grpFill/>
            <a:ln>
              <a:solidFill>
                <a:schemeClr val="bg1"/>
              </a:solidFill>
            </a:ln>
          </p:spPr>
          <p:txBody>
            <a:bodyPr wrap="none" rtlCol="0">
              <a:spAutoFit/>
            </a:bodyPr>
            <a:lstStyle/>
            <a:p>
              <a:r>
                <a:rPr lang="en-US" dirty="0" smtClean="0"/>
                <a:t>San </a:t>
              </a:r>
              <a:r>
                <a:rPr lang="en-US" dirty="0"/>
                <a:t>Francisco’s Open Data Strategic Plan</a:t>
              </a:r>
            </a:p>
          </p:txBody>
        </p:sp>
      </p:grpSp>
      <p:sp>
        <p:nvSpPr>
          <p:cNvPr id="6" name="AutoShape 2" descr="data:image/jpeg;base64,/9j/4AAQSkZJRgABAQAAAQABAAD/2wBDAAoHBwgHBgoICAgLCgoLDhgQDg0NDh0VFhEYIx8lJCIfIiEmKzcvJik0KSEiMEExNDk7Pj4+JS5ESUM8SDc9Pjv/2wBDAQoLCw4NDhwQEBw7KCIoOzs7Ozs7Ozs7Ozs7Ozs7Ozs7Ozs7Ozs7Ozs7Ozs7Ozs7Ozs7Ozs7Ozs7Ozs7Ozs7Ozv/wAARCAFaAOcDASIAAhEBAxEB/8QAGwAAAQUBAQAAAAAAAAAAAAAAAAEDBAUGAgf/xABTEAABAwIDAwcHBggLBwUBAAABAAIDBBEFEiEGEzEiQVFhcYGRFDIzkqGx0RU1UlNywRYjNDZDc3ThB0JUYoKDk5SywvAXJCU3RVWEJidEovFj/8QAGgEAAgMBAQAAAAAAAAAAAAAAAAMBAgQFBv/EAC8RAAIBAgUDAwMEAwEBAAAAAAABAgMRBBIhMVETMkEiM3EFFGEVNFKBkaHwI+H/2gAMAwEAAhEDEQA/ANi97hI7lO4nnXOd/wBN3iiT0ju0pF0YxVlocSUpZnqLvH/Sd4pc7/pu8VwlKtlXBXNLk6zv+k7xRvH/AEz4rlCMq4DNLkXO/wCm7xRvH/Td4pEIyrgM0uTrO/6TvFJnf9N3iuUqjKuAzS5Fzv8Apu8UZ32893ikXEjC9lmuLTcG47UWXBOaXI5vH/TPijO/jnd4qI6Gqz3bOLXvlt7Ebiouxu/JaAQ6+l1XTgvr/ImZ5PpOt2pM7+Gd3iohp6nIW+UkXbYnLrfpR5NNnc7fk3JNiOGqP6I1/kTM7/pO8Umd/wBN3ioraecBo8oJsLXtx1Gvv8U7Ex7I7PfnPTZSkn4IbaXcO7x/03eKN4/6bvFJwSK2VcFc0uTvO/6bvFJvH/Sd4pEKLLgM0uRd4/6bvFGd/wBJ3ikQpyrgM0uRd4/6Z8Ubx/03eKTikRlXAZ5cnW8f9M+KXeP+k7xXCEZVwGeXI7C5xlaC4kdZQkg9K1CxYhWkdLCNum78nL/SO7SuV1J6R3aUi2x2RzZdzDmQi6RSVBcb+PfGIEl448k2HfwTiiS0O8mlfnAErcpGS5At0qH+CytfUeFTA8AtlaQTlB5ideHgV0ZowAc7bONhrxKiNw4BljICSbmzLDi46Dm84pIMKZTlpbJfKQTdpJ0NxYkmyreRa0eSW2aN0j2NeM7DZzb6jQH7wklqYYQC9+UEZr2JFuns1USpwzfOmeHDNIQ5uli1wAAN+rKDZOVOHsnbGxpDWsZkFm8Bpw6DopuyLR5JLp4o2uc+RoDQSbngAuXVMLYnSb0FrTYkG+vQoL8Ehe/PnIORzNBprm1sDa/KPG6kijvA+MvALnh4LWWsQQfeEeoLR5HPK4BE6QyWaASbixFuOnFdGeHeuj3jc7bZhfhfgoL8I3wdvKgnO0tJy6jjw1084+xdSYU17pDvAMxBHIsRYk8QdfOKi8ibR5Jm/iLC8SAjU6a8OK6D2m9nNOU62PBV8+DRTOeTIRmY9gsCLZi7Xja/KPH2J6HDo4WztzFwnzZtLcXOd/mt3KbyIajySJJ4ohd7w0dJ5kMqIpGuex4IYSHW5rEg+4qC3CGhrrzue52YXc0WFxrp23Pen4cOZC+ZwefxocDybcXOd/mt3IuwajySBKxwa4PFni7b84SmRjfOe0dpUCTCjNuhLUX3TcrcrLaWt0ruTDGyxuEkl3u/jAWtrfpv7UXfAWjyTA9pdlDgSNSL62XEVTDNcsfcAX1BGnTr2FNU9DHTyB7TqBbh1NHH+j7Uw/CyYmRmXMGkC9stm63HWSDZRdhaPJP3sZtZ7ddBrxStc1wu0gjhcG6gNwprW5RILZibZeA00GunBSaWmbSte1puHOBta1tAPuUpshqPhj6EcUKxUEIQgDuH0rUIg9M1Cw4jvOpg/bfycyekd2lIlk9I7tKRbY7I5su5ghCLqSoiEqEEiFLdBshBAJFDq8Xw+hOWpqmMd9HifAapKTGsNrX5KeqY5/ANN2k9l1XMti2SVr2JyEJFYqKhCEEghHOglBAIQkQAqOZC5L2tIDnAF2gBPFQStSHPjFHT4jHQyOcJpLW5OmvDVTljKUHFNtHynVkTy7jzN0HtAWzKpCTlcbVgoWS4E5kqEJgkEIQgBEt+lCFAHcHpWoRD6Zvf7kLFiO46mD9t/Jy/0ju0rldSekd2pFtjsjmy7mCEiFJUVIhCAF59VU7SV1RQ4S59M0hz3BpkH8QG+v3d6tkhAcCCAQelRJXVi0WlJNmH8iGE4SzEqiNk1VUPG7bKLho43tzlW9c412yAq5YmMlDA9uQWy2PN0KHtpI59TR0zbaNJsOsgfcpW0c7aLBIcMjOaWRrWADjlFtfZZZtFdG27kovllhs9XvrsHZNO68jCWOcee3P4Ln8JcM3jmiV7msNnSBhLB3qixB0uDbNU9ATlnqSXyAcQOj3DxTmKRR4Ts1Bh7W2qKlwdIBxPOfuCt1Glbgp0ot352L/E8Yp8Kp45pGukEhs0M5+tc4hjUVFhLK9sZkbLlyMJynXVZzaQyZsNwxvKkihaCOlxsB7van9rn7qChw6MkhrbnrtyR96HUeoKjH0rk0VJiDJ8LZXyt3LCwvIJvYBUdRjmKmg+VoRFHTb3I2Jzblzb2uT8FF2plNLT0WFRkhkcQc7XzuYe4p/F5I27G0TYyLPEYsOfS59qiU27rgmNNKztuy2qcYEez4xNjBmcwZWuOmY6KoGMYhi+FvbFI2nMLHSVErLjQea0dZt/rgouMTOg2awuk55G7w26Ob3+xP1jfkfZKOmAAmrDd/T0n2WCiUm3/RaMIpKy1bJWzGIyNwiqnq5HPjpzcOcbm1rke7xUCmgdjbK3F8RdJuoWu3bGOtYgXsOzTvRWROw7Y+CI6PqpQ9+vNxHsAUmre3D9iYItA6oa2w7eUfYo/D8ILK947ti7F0xy1NY/UuIjB9p94WqVJg5bhez9JmaXSzuFm34lx09mvcrrtT6atFIzVnebYuqRCEwSKhCLIAL3QEd6EAdwemahEHpghYsR3nUwftv5OZPSO7SkSyekd2lJzrZHZHNl3MRKhIpKioQhACcyVJxVNjE+NU1ZFJQwCamaOUxoBLjz35+jgqyeVXLRjmdirxKH5V2yZTi+SENzkHmAzH32TeP0rcExGjqqN7i+xNpHF+o7e1T8EDKV09bVU9X5ZO4l4NM/k9Q0QcMqsaxdtbXQmCli0jhf5zu0c3Ws7jdflmzPllZ7JFbtDI+baGlswElkdmuPSb2PireLCZn17sWxiaP8ULsjabsYB1lJtDgU+ITRVdG4CeMWLXG1xe4t1rqDCcTrMnyxVtfC0g7iPg4j6RspUXmd0Vc1kVnYo4qh2KbYQyuZkBkBaDxytFx7roxOpZX7VtBcNzFI1hN9A1vnH3qyxvBqaKtdicuImla63Ja3lXAtybdSqcGoabFMec0RuFMy7ww8SAQAD96W1JPL+R8XFrOtkh6eQV21NPNUx5aeotka/nZqB4/euqrCp5cSZgtLUb2niJl5Y9HfmJHH960+I4PR4m1jaiPVnmuYbEDoTlDhtLhsRjpYgwO1ceJd2lN6TvqZ+uklYyeNUsku0NJSSzbxzwwHK2zWgngBzCwT21x/4tRxzZhTCMXsP52vsAWpfQ0slW2rdCwzsFmyEahdy08NQAJoWSgG4D2h1vFT0tGiFXs07bGQx4VWJ0ba+OF7KWNwZDHbUttq89HMivpa/FMFgqRTuY2na1kcIFy4Ws51u0C3UtmhT0r+SFiLJWWxSYRDV1ToKmshMDKaMMhiPEm1i4/crpBSpkVlVhE5ZncEe5CRWKh2pUIQAJEJUAdwelahEHpghYsR3nUwftv5OX+kd2lc6LuSxkd2lcrZHZHNl3MRLZR66vpsPg31TIGMvYc5J6gqt21+FN4b53Yz96hzit2TGnOWyLxCoINraSqrYaeGmmO9eG5nWFr89gSr8lCkpbBKEo9wJO5KhWKAhCEACRzg1pceYXUTFcSjwqidUyNLjezW9JK6w+r8vw+KqMeTetvkJvZVvrYtlds3gpMPhZWxyY/iZztbmdDGfNY0dXOU5snSvFPPXytAfVPuNOYHm7yfAKXLgNO4bt9ROKQOLvJ81mdNumysoDEYm7hzCxosMhBA6tEuMNU2OnUvFpDnPqhR6uvpaBgfVTtiaTYX1J7uKcp6iKqhbNBIJI3jRw5026EWaVxzW6FEfilDHUSU7qlgkiaXPaTwHFRMM2ggxSvkpYYZGZGlwc7+MLgcObiozK9rllCTV7FshUuI48+LEG4fQQCoqHGzrnRv+vYn8NxV1ZNU008TY56Y8vI67SOkFRnV7E9KVrlmUaLNU+1UlZvooKUb4uDYBmvmvfU9gF1xgOJ4i/G56KsnE1g69uDXA82nBV6iui/Qkk2/BqEc/BZOtr6nG8bGG0czo6ZjiHvYbE24ns5gpuD1L4sdrcMZM+aniaCwyOzFpFgRftJ8EKomwdFqN3uXoewvLMwzWuW31suHVMDJmwOmY2Vw0YXC57lk8Me6v20mqGHkMc83vxaOSPuXUZ+UduS/+JC88P5gt71HUv4LdCz38XNehF+lInGYcg9M1CIPStQsOI7zqYP238nMnpHdpXPMu5PSO7SuFtjsjmy7mR6zDqXEGsFVCJAw3aCSPcslj1LTfLdNh1JBHG27Q7IwAkuPOexbZY/DD8obZTVDuUInPcD1DkhKqpaLk0UG1d32NBG3B6Wr3UbKSKoaM1mtaHAWvfwTNDtFSYhiLqOFrzocsh4OtxWcpYRjm1E8hJMAe5zjwuwaAd+iewKUGtxHGHtAZEw5RwGvADuFlRVHfQu6Ks7u7LzEsebR1bKKlp3VVS7ixh83tUvD8SixCEkARzMuJISeUwg218Fn9lWb59bi9TypBcZva77k1srJaqxDEZLlrIy53Sbm/wBylVHe/JWVKOVrgtJNqIYsSnpTAckIPLB1c4c1u3RQYMYxZm0MVLVlrWyuF4QBZgI016lB2apfL8XkrJxdkP4xxPDMeH3nuUjBc2L7VS11ju4yXi/g0f66FXNKVvkY6cI308FntZE2ehpozIGF1Q1ov13VraPDcNIbpHTxadgCzm0AOIU9XW3/ABFKRFF/OdmGZw9yersRdPsWyZzrvlAiJ6wbH3FXzJSbF5G4xX5IeEHENoPKYKqskFNcOfbnPMB0Dn7kbGTvZVVMZNot1nN+Yg/AlTsL/wCGbHyVXmve1zwes6N+7xVZhY8h2YxCtOjp7Qs5tOGnifBLWjTGu0lJLa9kSMOaNo9oJauoGamp/MjdwtfQe8rvZqrldjVZFG7LRjO8R/xW8rSw5l1gjxhuylVXGwfIXZD7B7bqLghZRbPYjXSGxkG6Yefh+/2ITtZ/2EldSXjRIYwuNuKY1VV8zbwRZpng6i3EA/65lJwCcwMxLGprXsQ3rcTe3uVjsfTBuESyPFxO88RxaBb33TWLYBR0OC1UlO2QuADmhziQ3UXIHYhQaSkEqicnB/BE2cfHTU9bjVW4ZhdoJPEnU95NlzRGWLAMTxSY2fV8lvXc2J9p8F3s/hdNiWGZqmolMcUpLoQ4Bt7DU9yb2nr2zwx01G0CkiflzN817gOA6gjaNyXZzcV/yR1s1EyhoKvGJbchpbHfp/8A2wXOz+eGhxPFn3MjWFrSTxcdT7bJ/GIzQ7IUdMzQSFpeekkFx9vuRTh1dgkeE4cQbRGSokHAHiG9pNu4ISs0uAbunLlhsdTSOhralpyvcN2x5F7HifuUukw0bO0VbXVVQJJnsIDh7B3lV2zmNwYTBNSVjXsO8zNs0k3tYi3cFY1kNXjtHNO6J0UDGHyeFw5UjvpEc3UOtWjbKrblKl87vomQdki2mpq+vk82NvHsBJTey0jY5q/EZyLRs1tzlxJ08Pao0Dq+HAKulNMYYc2eSWQEE8AGjwU7ZXD5amITTWFKyTOG88jxwv1D3qkd0kMnZKUmzVwOe+Fj5WBkjmguaDextwXaXRBWw5rO4PStQiD0zULFiO86mD9t/JzJ6R3aVyu5PSO7SuVrjsjmy7mM1U4pqSaY8I2F3gFltmGbnDsRxB3nBpAceoEn7lo8VhkqMLqIYW5pHsIaOlVtFg9TDstLREBlRM1xcCdLngPBLmm5DqcoqFn5ZH2LpgKOoqXAXkfk7gP3+xNY1gVNhmEVMsEs7g5zSI3P5DTfjYcdNNVd4JQPw3C4qeXLvBcvy6i5KkV9HHiFFLSykhsgtccx4g+KOneFvJLq2q3voZdlSyh2Ja1hAlqi8WHEjMQT4ADvCYgqGUOyL2tF5qx7hpxDRYEn/XOrui2Wpaajlp5pHTulFs9rZBe9gNbapyLZjD4qKSm/GP3ts0jjyhbUAdCp05/6G9WnqvzcqcPD6DYupqmgZ57gHqJy/FV9NW/J+z58kntV1Et35RymsA9mvvW2ioaeGhFE2MGANy5Xa3HOm6PCaGga9tNTtbn84m7ie8q3SehRV463XkoMVqoY9j6WBpbmmYzkt6rEnxVHVtqmYbRQPjdGw5ntaeLyT51vADsK3zMPoon546OBjvpNjAKzuJFtftnS02uWDLm6Li7/AIKk4Pd/BejVV7JfkhYhiLsUpqTDaanqGxRBoeMmZxIFuA6laS4LVYhhhje007YY7U0Ga+v0nHpPDqutHzpUxUuWJdfbKrGTpMDxKqwd1JVNbCyEOMLPpOPO7227UU+zWISYTJTVEjGFpzQx30DiRckjqBAWrSqelEPuJEPCaN1BhcFK8gvjbyi3hcm6kyxMnifFI0OY8WcDzhd96QFMSSVhLk27mfZsdRMmLjPO6O993cC/USrKowWgqqeKnkgAihN2NabAeCnJVChFeCzqTerYzNSU9TBuJomyR6clw00RT0kFJEIqeFsTONmjinrI61NkVu7WGzBC6USuhYZB/GLQT4pjEsQiw2jdUyAuto1o4uPMFL4c6rcZopauKnfCzeGnnbLuybZwOI151D0WhMbNrNsZ3HIK2XDRX4lIWPkeBDTN82O/T12B/wBaLTYNS+RYRTwEWcGXd2nUqC+jqsZxGGesp/J6SnOZsTyC6R3XbgFd9aXCOtxtWfpURUiVInGccg9K1CIPTNQsWI7zqYP238iP9I7tK4XcnpHdpTecZrX1WpNJI57TcnY6QhI5wY0uc4BoFyTzK4sXqQo1PX0tWXbmUOygE3BboeBF+YqQXAX1At0lRdE2YqE1UVMVNDvJXENJAGUEkkmwsBxRBUw1EQlikDmm46LW46FF0TZjqFxFLHMxr43hzXjM0jnHSui4dI046oIsxVTU2CSxbRTYk+ZrmPBytF762GqtZJ4o3xse6zpHZWC17nj9y48tp99ud6N5mykWPG17eCh2e5aLkr2H0WSX1I5+dMwVkNS4iLObX5To3BptobEixU3RWzH0Jtk0cjnta8Exmzuo2v7l3mF+IRdBZi8ULkvDRynAaXTLq+mbTx1Bed3J5nIN3dgtdF0FmyQEJqGohqIw+N92locDYgEFdMka8Ag8eYgg+BRcLM6S3Tcc8U2fdvDsjiw26RxC7zNsSSNPYi4WYqOdJcDiQO9NtqYnyuja/M5rsrgATY2vr3Iugsx1IjMNNRrw60KSLCoSJUAdw+mb3oRD6ZqFixHedTB+2/k4muXuA05WqbyjeW5rJ2Tz3faKb4S9y0WVkYk2nL+zoXtrqmqyA1VHNAH5DIwtDui4TyRMt4E31uUdTg9ZU1TJJJIXOLSHOLOQ0AWaA0nU8pxRFs9LHIS6oZI0vB5YN3NBvY625h4K9Qq9OIzqyK12HVLKCkp4pog+ne1zi5pyutfmHWb9yhSbOzyylzqpjhZ5uWWJc4G57LuJV+kQ4JkKpJFTQYRNTV4qJZYi1kZYxkbMoHDx4FNNwOpdK+Wonilc92cjLYEgOtcdrge5XiRGRB1JXKqiwd9LVxyvkjkZEOScvK80NAv0AX8U1NgDppZXl8Q3jnuHJPFxbr3AEd6u+dCnIg6krlXh2FS0HlEhmbJLKCGu111JF9etcOwaSOkggpZmRljHNeXAuuS3LmGunE+Ktkp1RkQdSV7lHLgEjnP3ckTA8vBIab5XWHjYEd6GbPFtRDIZWkNcXyDKRd2bNcWPYO5XiRRkQdWRVVuES1dTNJvmZXtszMzlN5Jba/RqT2p+egkzUrqN0URpw5oD2XABFri3Op/OhGVEZ5FNLgks9UKiScOOd7nAC2bRuUdgygp3DcIdQvBe+KQNaA1+75YOUDj0aE96s0IyIOpJqzKX5CkzZ3SRudmzXIOh3heSPYO5c/IE2RoE8Xmta+8dw7Q3cek3cSO5XqEZET1ZFDU7PTSsmbHUs/GOPntvlbrYDruT7ErsAm/GBk0bA57nDknW5bYHqsCP6SvUX0R04k9WRTwYG6OoZK6VjskgeLNtYcokDo5TvAK44IQrJJbFHJy3DikSpFJUcg9M1CIPStQsWI7zqYP238nMnpHdpTf6XuTj/SO7Sm/0vctPhGBd0v7OyjnRzITBYiVCEEAjnSJUACEJEACVCAgAQjnRogAQhCABCQpUAIlQhAB2oQkQAJny6k/lUP8AaBP3sFgaemkra1lNC0OklflYCbXJKVUqZDRRo9S+pt/LaT+VQ/2gR5dSfyqH+0HxWTxXZ/EMFERrYmsEpIbZ4de3Z2p7Edl8UwuiNXVwMbECASHg8eGgSuu+DT9muTTeW0n8qh/tAumVNPK7LHPG93Q14JWYj2VxWTDPlFsDPJ92Zc28F8oF+C52a+df6DlMazbSsUnhVGLdzYwemahEHpghLxHeOwftv5Ek9I7tKat+N7k4/wBI7tKb/S9y0+EYV3SOkJUJgkEIRzIAEIQgAQjnQgAQEIQAISHgqVtbWvNmPc49AaD9yy4jFQoWzLc34PA1MXfI0rcl2kVOarEGAl28AHEmP9yRtZXyC7C9w6mA/cs36nS4Zu/Qq/8AJF0kVM+rr423eXtHSWAfcrKilfNSse83cb3PenUMZCtPKkzLivptXCwU5NNXtoSEIQtpzARxSJUAIsfs9+c1B+0s962J6VicK8o+W6byTJv983d5/NzX0usuI8G/B+TY/wAJXosP+0/7lZbdj/0q/wC2z3rM7YnHCyk+VxSgZnbvcX6r3Uzag7S/IbvlMUfk2Zt91fNe+izG4vqD/l7/AOA//CVgdm/nX+rP3LRU34S/gmN2KPyHyV3G+fJlN++yz2zXzr/Vu+5Xp9yF1vbZr4fTNQiD0zUK2I7hWD9t/Ikmj3dpTQ9L3J1/pHdpTX6buWrwjCu6R2hCEwSIjnSoQAcUiVCACyExV2szMSBm1sepRXvmLB55AY4ixseOhKyzxGVtWN9LBdSKlmsWKLKFlcJy7M/0WcaniuqQvD8rg+xYCcxvr0ojXblawSwaUXJS2JZGhFuZRdk6mClxSR9RMyJpiIBe4AXuOlSnc6hbL0NLX4k+KqiEjBEXAXI1uOhYsdfqU2jpfSkujWvtoafGMUw+XCKqOOtge90RDWtkBJKrtkq+jpMNkZUVUMTjKSA94BtYKVi2z+FU2FVM0VKGvZGS053aHxUDZbB6Cvw+SWqpxI9spaCSRpYdCyvqdZbXsdCHS+2lva4/tXiFHVYS2OCqhlfvQcrHgm1iqrDfyFnf71YbT4PQUGGNmpqcRv3obcOJ0setV+HfkLO/3rRhc33LzcGPH5fsVl/l5JSQu5VtUJYah8UxMdrttx6wt+JnUhFOmrs4mFhSnNqq7KwmYc90vBdSTSSm7g3XQiy451TC1K079VWGYunQp5ek7gfNKyGz/wCctB+0s/xLXlYrCWzuxqlbSuayczARudwa6+hKviPAYPybL+EnSLD/ALT/ALlY7dfms/8AWM96zW2UONRMpPlWqgnaXO3e6ZYjhe+im7UU+0MWBOdiFbSy0+dt2Rssb83MsxvLyh/5fafyB/8AhKwOzfzr/QctJS020R2Szx11KKLyVx3ZZysljcXtxtdZzZz51H2CmU+5C6vts18PpmoRD6ZqFOI7hWD9t/Ij/SO7Smv0vcnXj8Y7tTX6XuWrwjCu6R2hIlCYJBCEc6AE5kEgDUgJbpmo8xvakYiq6VJzXg0YWkq1aMH5HS9lzyh4pM7T/GC4gw6rqYt7DCXsJtcEJGUNTJUOp2xEysF3NvwXIX1KrZeg7j+k0bv/ANBzO36Q8UZ2/SHim58PqqbJvoSzObNuRqU5JhNdHG6R9O4NaLk3GgU/qVbX0EfpNHR9QUuab2cO5V+zlHNXYg+KGrkpXCMkvYNSLjRSKfi7sUbZ2eugr3uoKYVEm7ILSbaXGqXWrdZU5yXJrwdB4frQg+Ny9xPA62DDaiWTGZ5WsjJLHDRw6OKhbOYVU11BJLBiUtK0SFpYwaE2GvFTMSxDHpMNqGVGFsjidGQ94dwHTxULZ2sxaChe2goW1EZkJLi61jYdaW1DqrR7fk0x6vQlqr3/AAdbRYVVUWHtlmxOaqaZAMjxpex14qsZVmjwuKQR57vLSL9qstoazFp6Bra6gZTxbwEODr3NjpxVRN8zRfrPitWEaWIdl4M2Kpyq4eEJveXgT5ekP/xR6x+C5bjTw57hS+db+N+5XGEbKx4nhsVW6rdGX35IYDaxI6epTfwHhH/z3/2Y+K6rrx4Oc8Dh4trO/wDBnfl2T+TD1v3I+XpP5KPW/ctF+A8X8vf/AGY+KDsNFb8uf/Zj4o+4jwR9jhv5v/BTUOJPrJiwwhga25N7rP7P/nLQftLP8SusLblqpW3vYEX71n8KjmkxmlZTyiKZ0zQyQi+U30NkuvLMkyvQVCrKCd9jY/wk+iw/7T/uVlt3+ar/ANYz3rM7Y0WLUjKQ4liTawOc7IBHly8LqbtRh2OU+COkrsXbUw52/ixGG682qzFy8of+X3/gP/wlYPZv50/oO+5aGmw3HXbJ79mMNbSeSuduN0L5bG4v2LPbN/Oo/VuTIdyF1fbZr4fTNQiH0zUKcR3CsH7b+Tl/pHdpTY9L3JyTz3dpTf6bm4LV4RhXdL+ztIuZJY4WF8sjY2jUucbAKjr9rqOC7KRjqmTpGjR3pgtRcti/QsHLjWNVcjp2zvia3UNibyW/661Y0O18jLMxGG4+tiHtIU2Zd0n4NWmanzW9qbo8Ro69memqGSDnAOo7k5U+Y3tWLHft5Gr6emsVAtsIxiloqEQzF+bMTo26apsTposaqKt2bdSNIFhrzc3cpuAUtNNh2eWCJ7s5F3MBKZo6endtJVROhjMYYSGlosOHMuKuplhqj0DdPNPRjWLYtTVnk+5zndyZnXFtFLq8eoZ6OaJhkzPjc0XbbUhcY5TU8Rpd1DGzNLZ2VoFwp1bR0jcPqHMpoQRE4ghguDZXtVzT1RRullhozJ0/F3Yo+zuJwYXiD56gPLHRloyC5vcfBSKfi7sS7HGMYtJvC225Ns3DiEuF+nTtyzSrZ6114RZ4ntXh1XhlRTxtmzyRlrbtAF/FQtnNoKPCqF8FQ2QudIXDI24tYfBaHGnUxwWrymLNujaxF1W7GmAYVLvDGDvT51r8AmvP1lqtiken9vL0u115/wDhB2j2go8Vw9sFO2UPEgdy220sevrVPL8zxfrPitPtgYDhLN2Y82+Hm24WKzE3zPD+s+Kfhr/cO78ESy9GllVvUaXZ+nxWTBYHUtdDFEc2VjocxHKN9b9KsfJcc/7nB/d/3qt2fONDBoPIxRGHlZd6X5vON7204qxzbR/Qw3xetb3M9S+d7bi+S45zYnB/d/3o8lxu3znB/d/3pL7RfRw31noLtorHk4b4vQU1/BjsMH+9zAnWxue9Umz/AOctB+0t96u8Mv5ZNmtexvbtWewqJ8+NUsUMxhkfMGtkAuWG/FMq7IXif3MvhGx/hJ9Fh/2n/crLbv8ANZ/6xnvWZ2yw2uw9lIavFJK7O52UPbbLw61M2owfE6PBHTVONzVUQe0bp7LD3pAovaH/AJf/APgP/wAJWD2b+df6ty0VNg2Jv2S8qbjczYPJXP8AJ8umWxJbe/cs5s386f1bvuV4dyF1vbZsIPTNQiH0zUK2I7hWD9t/JzJ6R3aU3+l/opx/pHdpTf6buWrwjAu6R5/ipnkxGdlTUyTbuRzW5jYAA9HMooAGgGisp4G1O0j4HkhstXkJHEAustNtPsTh+CYJJXU9RO+RjmgB5FtTboWhzjBpPyaIxlKN0aPZKtwobL07Y54I93H+Pa5wBDucntK8wxZ9M/Fqt9GLU7pnGP7N+bqWx2c2HwzFsCp66olqWySg3DHC2hI6FUbNbOUeM45W0VRJK2OAOLSwi+jra3CRTcISlK42WaSSsZgNyPzxucxw4OabFbvDzK7B6V08zpZHNDi53HVU22OA0uz+IwU9K+VzZIs5MhBN7kcwHQrqh+ZqM/8A8m+5Ix7UsLKSGYRNYmCfJocIwiGtoRM+aZhzEWY6wTVNhcUuNT0hllDY2khwdyjw4+Kdwj5V8hHkm53eY+fxumqb5R+Wp93uvKcvLvwtp+5cBKOWHpZ3G5Zp+o6xXCoqPyfJNK/eSZTnde3YpVXgUENHNK2ecljC4AuFtB2KLivynen8qMXpORk6etSqr5b8jl3pg3eQ5rcbW1V0oZpellbzyx9SKCnGruxM7N4bT4niD4akOLGxlwym2tx8U/Bxd2KNs/BXT1z20FSKeTdklxF7i46lEfbp3V9WOi7VK1nbRal/iey+GUuGVE8TJM8cZc2776qDs3gVDidA+apa8vbIWjK62lh8VJxGgx9mHVD6jFGSRNjJewMHKFuHBQ9nqTF56J7qCvZTxiQgtLb3Nh1K7UeqvR4CMpdCT6nla6jm0mA0OG4cyema8PMgbynX0sfgqaUf8Hi/WfFW20FHjEGHtfX17KiLeABobbWx6u1VEvzRF+s+K0YW33DsraC6jbpU7yv6jS7P1eJxYLAynwxs0QzZZDUBt+UeaysfL8Y/7M3+9N+CrsAxGpp8Fgijw2eZrc1pGEWPKPWrE4tV8fkeq8W/FbWtTLUi879K/wC/sPLsY/7M3+9N+CDXYxb5mb/em/BAxast8z1Xi34pDi1Zb5nqvFvxUW/BRRd+1GOwzWrmvoSD3aqk2f8AzloP2lvvV5hpvWTEi1wdO9Z7CoDVY1SwCV8Rkma0SMOrbniEyp2oXif3MvhGw/hJ9Fh9/pP+5WW3R/8ASr7/AFjPesztlg8uFspDLiVTWbxzgBMb5bW4KbtTgE2H4E6ofi9XVNDmjdyuu3XnSBZe0P8Ay+1/7e//AAlYHZv510+rP3LRU2z88myflwxisa3yR0m4DuRYNOnYs7s386/0HK9PuQut7bNhB6VqEQelahWxHcKwftv5Ek9I7tKa/S9ycf6R3aU3+l/orV4RgXdIw1VOaTaGSfLm3VUX5eF7OvZXeP7dOxzCZKE0Ahzuac4kvaxv0KpljbNtWI5GhzH1Ya4HgQXC62u2mz+E4fs1NUUlBFDK17AHtGouQmVHBSjdamqmpOLsyjwTb52DYRDh4w4SiIHlmW17knhbrVbgW0xwXFqqvFKJvKA4ZM9st3X42VOyPOQGtLieAAuStNsHhdHiOMVMNbTMmYyG4a8cDcJEa1GTkkvk3VsHVpQjJyWpW7TbQu2jrYqk0wpzHHkyh+a+pPQtFQ/M1H+rb7lX/wAIGG0eGYrTRUNOyBj4czg0cTmKsKHTBqP9U33JeNcfs3l2E4W/3cL8l7heOwYfRiCSN7nBxNwQm4MYhhxaetdG4slbYAEX5vgsxXZjUaX4DgnpmltExpFiDrfmWGOFk4Unn3/G2g+WNiqlZZO2/nfU0eJY1BXbnIxzd2/MbkaqTUbSU09LLC2KQGRhaCSOcWWHsfpDxTlPffsub8oc61z+nOKlLP44MUPqqlKMen55LqDi7sUTAa9+HVrpmU5nJYW5QbW1GqlwcXdig4T+Uu+yPeFw5ycKEJL8nootKdZtX0ReV+0lRU0FRA7DZGCSMtLi7hpx4KPs7idXRUMkcGGy1TTISXsOg0GnBLWttRyED+I73FO7L4xQ4fh8kVVUCN5lLgMpOlh0BVo1pVal5SsRTcZUJZYeVpqNbRYpWVmHNinwyWmbvAQ99+NjpwVRL8zxfrPir3ajGKDEMNZFTTiR4lDiMpGlj0jrVFL8zxfrPiujhf3D1voRUVqVP029Re4JtJQYfhENLPvN4wuvlbcauJ+9WH4YYWRxm9T96wnBWMVBTuooJSw55Kaokccx1Lb5V0VTT3E4qFOl6mr3NT+F2Fj671P3oO1+FkG2+9T96ymFUNPUUlI+Vpc6SqdG45jq0Mv71Xs8wKZUkhWGVKvKyTRZYYQ6qmcOBBPtVJs/+ctB+0t96ucI1qH/AGfvWVzOZLnY4tcDcEGxBVKuyF4lWxMvhG8/hJ9Fh32n/crLbv8ANZ/6xnvXnMDK3Fq6CjFQXOkJymZxIFhf7lZzYBjL4qlstfHI2n85rnvIPJDtPFIFG2ph/wC3ht/25/D7BWC2a+df6tyrY62qdTtZ5RKGFtsgebW6LKx2a+df6tyvT7kLre2zYw+mahEHpWoVsR3IVg/bfyI/0ju1Nfpu5WgwWWUCUVIAfygMnC6YGEyfKHk3lAvu8+bL12TerGyFfbTu3yeb4jLJBjk80ZyvjnLmm17EG4UnENqcbxakdSVlXvYXEEt3TBexvxAW3m2Fop5nzSODnvN3Gx1Pilg2HpKeXeROa1wFr2J+9MeIpvW2qGRozWlzzqmlnpZo54S5kjNWutwT9FjOJ4VWzVlJMY5prh7yxrs1zfnHSvR/wWb9ePVPxTVRsbBVMDJpmuaDcCxGvisdHLTm5PW50sVXdemoJWaPOMUxivxmZs1fPvZGNytORrbDjzALXUPzNR/q2+5WP+z/AA/pb/8Ab4qdHszuoWQsqAGRjK0ZeA8UzFTjVounDQx0ISp1o1JeDKVcj4qoPY4tc2xB6wnqmV01K2SQ5nONyelaN+yjJHZnTNJ+yfig7KtLAwzDKOHJPxVYyio0uYiZUpudZ+J7f5McCOg+Kcp7b9mmuYLV/glH9a31T8Uo2TY0hwmaCP5p+K2TxUJRaXkw08DVjNSfhlbBa7uxQcJ/KXfZHvC0zdnXtNxUt9RcQ7MCBxdHO0Eix5N/vXn54aUqUYX2uel68b1H/K3+iHWvIoZWg6OYb+BWZW1fs+97HNNS0hwsfxaj/gjF9a3wPxWeOBmvKHYPFwoxakjJKbN80RfrPitD+CMV/TN9U/FdnZYGEQmcFjTcDKdPat2EoujNylwTisZCtkyrZ3MalZX1DQyLendsa9gaAPNd5w4c61v4IRfXN9U/Fc/gZT8d4PA/FdSFaCvmMWNqddLJ4MlBXz08ETIJCwRvMg0Bs4i1+HQhg5AWs/AunA0kbbsPxXY2QiAsJWgdh+KtOvBqyF4NujNykUGEaTvP81ZV3nntXpsOy4gcXR1DWki3mn4qKdhKIknMNftfFZ5zUkiazz1nNbOxiMDMIx2lM7wyPlXcXZQOSedad78L3eJ2qorkcj/ePO/Fjr11U1+wFA8AOsbdOb4rj/Z1hnQ3/wC3xSxZ55D6FnYtFgVLu8QZNE7eQvYRmtYg6XBC0o2BoQLAiw+18UQ7MwUVWIqOS8jhy7Xs0dJ1VotJ3Kzi5RaO4PTNQrWXDIaeEyte8ubbiRbo6EKa0lKV0Lw1OVODUiwg/J4/sD3KJ/18/s/+ZS6f8nj+wPcog+fz+z/5ktDyejmQhBIcyEJqeoipw0yOtndlboTc2v8AcgB1CjNxKidTmo8qibCHuYZHuytzAkEXPWEvl1IWtcKqHK4gNO8FiTa3P1jxQBIQo3yjRCFkxq4WxyNLmOdIAHAcSOlBxCja8R+UxF7pN2GBwJzdFuN9eCAJKFDjxXD5HPa2tguxxaQXgag5efr07U4+vo45DG+sga8PDMrpADmPAW6UAPpVGfiNDG4tfW07SLXBlaLX7+1dirpi1zhURFrSWuIeLAjiCgB5CixYnQzuyxVkD3ZgywkFy7mHfzJzyumzvj8ojzxjM5ucXAHE9nWgB5CjfKVDZp8tp7OAcDvW6i9r8enRIMToSbeWQai4O8Fjx5+4+CAJRQojsVw9jWONdAM9stpAb3Nh7V26voxEyY1UIjeCWuzizrcbdNkASEKNHiNFK0GOrgdducWkF8vT7D4LoV1I5ocKmKzswbyxrlNjbsOiAH0KEMYw0w77y6n3ZvZ28GtuNlMBuAQbgoAVHUhCACybigjgaRG22YkuJ1JKcQgCPXfkknd7whFb+Rv7veEKGSOQfk8f2B7lE/6+f2b/ADKXB+Tx/ZHuUQa4+f2f71JUnoCLIQSGq5kYJYnxkkBwLSWmx16CukIAgfI1CKUUrIskAeXiNhsBcFpHZYlR5cJw2mMTpZjGIyHMzvHEWBN+PMLnj4q3UTEMNp8ShdFUNcQ5pYbOIuDa40OvAIArpKHApI4w+WE5WhocXNNw3TgRY9enMOgLplFhOGVjbTubK52dwLxrZtszvZrzki9ypAwLCopzUClaJTmBkLjc3BB1vz3Pio2JwYIapkdZEXvrOT6QgHVjem3MzwQB3TQYTLK2eKfPuZHvs52gcCWucb8defquE3LR4OZXzmqj30jSczngjzw69uexA6+ZKxuz8crnsexz5IjG929cbMNzbU6XsbLuejwWGt3tQ28tRC78bJK43YAGkAk6Czr+JQA0/DMFpiyCaQEMBeGvfcDkhrie0EXv0rubDMFNN8mzuaGueCWlwaS5wyjha5se29jxXU/yHVZZp5G8u5vvXNsQ0A8DobWHeu3jBZ6tk7pI3TBzQ07w6EkEaXtxYO9vSgDhtPg7KxsjZ2sli5BbmsNHl1rHmDr+HQm3w4RDFVOZUi8zXh4a4Od+Mdc9ZuXaX6dF3iUGCxStFbCXPzCYcp2rg/Tn5nPvbrPQuHRbOPke9zoC8AMd+NNwLiwtf+aPBAHBoMCdK6d1aHvk1zOlaePR0Alt9OcEi2q7kwvB2U7WPnJZO0kNEgG8bobADm0vYdaffDg0TWzPe3WS4dvnEue13bqQdO+3PZdxxYcRFUCN0d6eMtzOcOQDdoIvqQSevVAEQYfg1Q+WubMXWY7MA4clrhroRz8e/Tikno8FqqWCJ8zTEWOa0Nc0Ah3E2tz9XSuoBglPBUZahsjZHx5wHknkgBjek2DOc66p2kpsD3jG0m6zloyZXnzRa1teHIuB1E9KAGjh2EPY6aKZ8m5c6R26dmN3Ah+gGubXw0spU2CUNdHTOnje7c3cwOJaeUQ4hw59QLgrvC8JhwuN7InuIc8usSbC/wDq/ebWU/mQBVnZ2gM0coEjXRBuQB2jSBYEDs0PTp0K0QiyADikSoQAiVCEAR678jf3e8IRXfkj+73hChkjkH5PH9ge5RP+vn9n/wAylwfk0f2B7lEHz+f2f/MpRVk9CEIJE1QlRZAAhCRACPa2RuV7Q4dBFwo8uGUc0jJHwNzM4ZTl5wbEDjq0cehSUqAIQwegEe7EJA43zuvwtxvfgbdiWTCaKbIHxOOSPdN/GOGVvQLH/wDVMXMkjImZ3uytGl0ARn4XRPYGOh5IAAs4i1gBzHoaFxFguHw3yU9rkG2Z1gQSRz6aknvKlCogJA3zLuNgMw1XLqqnaLmeOxFwcw1QA1LhdHUMhbURb8wDkOe4l3Ai9+mxOqjjZ/DhKXiJ2rcts501BvfjzDn95vMdWUrYzIZ48rQXE5uYIZW00kj42TsL2EhwvwsbH2oA4kwyjlbG18AIicSyxItc35ua4Btw0HQun0NO/Lma7kMDG5XuboOHArptXTujbIJ2FrhcEHiOlOMkZICWODgDa4N0AQvkXDhHuxT2b1PcL8eOv84+Kdgw2kpnNdDFlLCCCXOcdAQNSb8HFSkIAEiVJ3IAVCEIAEIRqgBEqEIAj135G/u94Qit/I393vCFDAdgH+7x/YHuUYQyfLBmyHd7jLm678FAE0oAAleAOADil3831r/WKm4F0hUu/m+tf6xRv5vrn+sUAXSFS7+b61/rFHlE31z/AFigC6QqXyib65/rFG/m+tf6xQBdIVLv5vrX+sUb+b61/rFAF0uJImTNyPFxcHvGoVRv5vrX+sUb+b65/rFAEyTB6OR+bI5pzF1w48TqT7/FKcJpC+JwZlEQc0NB0II4KFv5vrn+sUb+b61/rFAEz5HoCzJuNN3u+J8297Lp2F0TpN4YeVmLr3PEm5UHfzfWv9Yo3831r/WKAJjMIoWABsFrNto48Lg+8BSaenipYt3C3K297XVVv5vrX+sUb+b61/rFAF0hUu/m+tf6xRv5vrX+sUAXSO9Uu/m+tf6xRv5vrX+sUAXSFS7+b65/rFG/m+uf6xUAXSFS7+b61/rFG/m+uf6xQBdIVLv5vrn+sUb+b61/rFSBZVv5HJ3e8IVY6aVzcrpHkHmLihQSf//Z"/>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24364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Collected Data</a:t>
            </a: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0" y="1592587"/>
            <a:ext cx="2268779" cy="329116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100" y="2973006"/>
            <a:ext cx="5172558" cy="3334376"/>
          </a:xfrm>
          <a:prstGeom prst="rect">
            <a:avLst/>
          </a:prstGeom>
        </p:spPr>
      </p:pic>
      <p:sp>
        <p:nvSpPr>
          <p:cNvPr id="7" name="TextBox 6"/>
          <p:cNvSpPr txBox="1"/>
          <p:nvPr/>
        </p:nvSpPr>
        <p:spPr>
          <a:xfrm>
            <a:off x="4483100" y="1936063"/>
            <a:ext cx="3663182" cy="646331"/>
          </a:xfrm>
          <a:prstGeom prst="rect">
            <a:avLst/>
          </a:prstGeom>
          <a:noFill/>
        </p:spPr>
        <p:txBody>
          <a:bodyPr wrap="none" rtlCol="0">
            <a:spAutoFit/>
          </a:bodyPr>
          <a:lstStyle/>
          <a:p>
            <a:r>
              <a:rPr lang="en-US" i="1" dirty="0" smtClean="0"/>
              <a:t>LocalData.com</a:t>
            </a:r>
          </a:p>
          <a:p>
            <a:r>
              <a:rPr lang="en-US" i="1" dirty="0" smtClean="0"/>
              <a:t>Code for America Detroit, 2012</a:t>
            </a:r>
            <a:endParaRPr lang="en-US" i="1" dirty="0"/>
          </a:p>
        </p:txBody>
      </p:sp>
    </p:spTree>
    <p:extLst>
      <p:ext uri="{BB962C8B-B14F-4D97-AF65-F5344CB8AC3E}">
        <p14:creationId xmlns:p14="http://schemas.microsoft.com/office/powerpoint/2010/main" val="27223638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Data</a:t>
            </a:r>
            <a:endParaRPr lang="en-US" dirty="0"/>
          </a:p>
        </p:txBody>
      </p:sp>
      <p:pic>
        <p:nvPicPr>
          <p:cNvPr id="3" name="Picture 2"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3430" y="1470018"/>
            <a:ext cx="3975100" cy="2606681"/>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5965" y="3219298"/>
            <a:ext cx="5333425" cy="3118002"/>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900" y="2222943"/>
            <a:ext cx="3094340" cy="686875"/>
          </a:xfrm>
          <a:prstGeom prst="rect">
            <a:avLst/>
          </a:prstGeom>
        </p:spPr>
      </p:pic>
    </p:spTree>
    <p:extLst>
      <p:ext uri="{BB962C8B-B14F-4D97-AF65-F5344CB8AC3E}">
        <p14:creationId xmlns:p14="http://schemas.microsoft.com/office/powerpoint/2010/main" val="2110326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Enhancing Data</a:t>
            </a:r>
            <a:endParaRPr lang="en-US" dirty="0"/>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386223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Data Systems (IDS)</a:t>
            </a:r>
            <a:r>
              <a:rPr lang="en-US" dirty="0"/>
              <a:t/>
            </a:r>
            <a:br>
              <a:rPr lang="en-US" dirty="0"/>
            </a:br>
            <a:endParaRPr lang="en-US" dirty="0"/>
          </a:p>
        </p:txBody>
      </p:sp>
      <p:sp>
        <p:nvSpPr>
          <p:cNvPr id="3" name="Content Placeholder 2"/>
          <p:cNvSpPr>
            <a:spLocks noGrp="1"/>
          </p:cNvSpPr>
          <p:nvPr>
            <p:ph idx="1"/>
          </p:nvPr>
        </p:nvSpPr>
        <p:spPr>
          <a:xfrm>
            <a:off x="641350" y="1705073"/>
            <a:ext cx="8083550" cy="4203573"/>
          </a:xfrm>
        </p:spPr>
        <p:txBody>
          <a:bodyPr/>
          <a:lstStyle/>
          <a:p>
            <a:r>
              <a:rPr lang="en-US" dirty="0"/>
              <a:t>IDS link records from multiple agencies to track inputs and outcomes for individuals </a:t>
            </a:r>
          </a:p>
          <a:p>
            <a:r>
              <a:rPr lang="en-US" dirty="0"/>
              <a:t>Built on data sharing agreements, strict privacy protection, </a:t>
            </a:r>
            <a:r>
              <a:rPr lang="en-US" dirty="0" smtClean="0"/>
              <a:t>&amp; common </a:t>
            </a:r>
            <a:r>
              <a:rPr lang="en-US" dirty="0"/>
              <a:t>interest in social </a:t>
            </a:r>
            <a:r>
              <a:rPr lang="en-US" dirty="0" smtClean="0"/>
              <a:t>benefit</a:t>
            </a:r>
            <a:endParaRPr lang="en-US" dirty="0"/>
          </a:p>
          <a:p>
            <a:r>
              <a:rPr lang="en-US" dirty="0" smtClean="0"/>
              <a:t>Used for:</a:t>
            </a:r>
          </a:p>
          <a:p>
            <a:pPr lvl="1">
              <a:spcBef>
                <a:spcPts val="400"/>
              </a:spcBef>
              <a:spcAft>
                <a:spcPts val="400"/>
              </a:spcAft>
            </a:pPr>
            <a:r>
              <a:rPr lang="en-US" dirty="0" smtClean="0"/>
              <a:t>Case </a:t>
            </a:r>
            <a:r>
              <a:rPr lang="en-US" dirty="0"/>
              <a:t>management</a:t>
            </a:r>
          </a:p>
          <a:p>
            <a:pPr lvl="1">
              <a:spcBef>
                <a:spcPts val="400"/>
              </a:spcBef>
              <a:spcAft>
                <a:spcPts val="400"/>
              </a:spcAft>
            </a:pPr>
            <a:r>
              <a:rPr lang="en-US" dirty="0"/>
              <a:t>Plan for target populations and program innovations</a:t>
            </a:r>
          </a:p>
          <a:p>
            <a:pPr lvl="1">
              <a:spcBef>
                <a:spcPts val="400"/>
              </a:spcBef>
              <a:spcAft>
                <a:spcPts val="400"/>
              </a:spcAft>
            </a:pPr>
            <a:r>
              <a:rPr lang="en-US" dirty="0"/>
              <a:t>Mobilize work toward joint outcomes </a:t>
            </a:r>
          </a:p>
          <a:p>
            <a:pPr lvl="1">
              <a:spcBef>
                <a:spcPts val="400"/>
              </a:spcBef>
              <a:spcAft>
                <a:spcPts val="400"/>
              </a:spcAft>
            </a:pPr>
            <a:r>
              <a:rPr lang="en-US" dirty="0"/>
              <a:t>Capture cost benefit across systems</a:t>
            </a:r>
          </a:p>
        </p:txBody>
      </p:sp>
    </p:spTree>
    <p:extLst>
      <p:ext uri="{BB962C8B-B14F-4D97-AF65-F5344CB8AC3E}">
        <p14:creationId xmlns:p14="http://schemas.microsoft.com/office/powerpoint/2010/main" val="1806415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09538" y="6397625"/>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0000"/>
              <a:buFont typeface="Wingdings" pitchFamily="2" charset="2"/>
              <a:buChar char="l"/>
              <a:defRPr sz="30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26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23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20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600" b="1" i="1" dirty="0"/>
              <a:t>Source: Providence Plan</a:t>
            </a:r>
          </a:p>
        </p:txBody>
      </p:sp>
      <p:pic>
        <p:nvPicPr>
          <p:cNvPr id="14339" name="Content Placeholder 5" descr="Screen shot 2012-08-24 at 6.58.17 A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9538" y="323850"/>
            <a:ext cx="8958262" cy="567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020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IDS Catalog and Resources</a:t>
            </a:r>
          </a:p>
        </p:txBody>
      </p:sp>
      <p:sp>
        <p:nvSpPr>
          <p:cNvPr id="5" name="Content Placeholder 1"/>
          <p:cNvSpPr txBox="1">
            <a:spLocks/>
          </p:cNvSpPr>
          <p:nvPr/>
        </p:nvSpPr>
        <p:spPr>
          <a:xfrm>
            <a:off x="457200" y="4114800"/>
            <a:ext cx="8229600" cy="1892491"/>
          </a:xfrm>
          <a:prstGeom prst="rect">
            <a:avLst/>
          </a:prstGeom>
        </p:spPr>
        <p:txBody>
          <a:bodyPr>
            <a:normAutofit lnSpcReduction="10000"/>
          </a:bodyPr>
          <a:lstStyle>
            <a:lvl1pPr marL="342900" indent="-342900" algn="l" defTabSz="457200" rtl="0" eaLnBrk="1" latinLnBrk="0" hangingPunct="1">
              <a:spcBef>
                <a:spcPts val="600"/>
              </a:spcBef>
              <a:spcAft>
                <a:spcPts val="800"/>
              </a:spcAft>
              <a:buClr>
                <a:srgbClr val="00B6DE"/>
              </a:buClr>
              <a:buFont typeface="Arial"/>
              <a:buChar char="•"/>
              <a:defRPr sz="2500" kern="1200">
                <a:solidFill>
                  <a:schemeClr val="tx1"/>
                </a:solidFill>
                <a:latin typeface="+mn-lt"/>
                <a:ea typeface="+mn-ea"/>
                <a:cs typeface="+mn-cs"/>
              </a:defRPr>
            </a:lvl1pPr>
            <a:lvl2pPr marL="742950" indent="-285750" algn="l" defTabSz="457200" rtl="0" eaLnBrk="1" latinLnBrk="0" hangingPunct="1">
              <a:spcBef>
                <a:spcPts val="600"/>
              </a:spcBef>
              <a:spcAft>
                <a:spcPts val="800"/>
              </a:spcAft>
              <a:buClr>
                <a:srgbClr val="00B6DE"/>
              </a:buClr>
              <a:buFont typeface="Arial"/>
              <a:buChar char="–"/>
              <a:defRPr sz="2200" kern="1200">
                <a:solidFill>
                  <a:schemeClr val="tx1"/>
                </a:solidFill>
                <a:latin typeface="+mn-lt"/>
                <a:ea typeface="+mn-ea"/>
                <a:cs typeface="+mn-cs"/>
              </a:defRPr>
            </a:lvl2pPr>
            <a:lvl3pPr marL="11430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600"/>
              </a:spcBef>
              <a:spcAft>
                <a:spcPts val="800"/>
              </a:spcAft>
              <a:buClr>
                <a:srgbClr val="00B6DE"/>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a:p>
            <a:r>
              <a:rPr lang="en-US" dirty="0" smtClean="0"/>
              <a:t>Visit our IDS catalog and resource page </a:t>
            </a:r>
            <a:r>
              <a:rPr lang="en-US" dirty="0" smtClean="0">
                <a:hlinkClick r:id="rId3"/>
              </a:rPr>
              <a:t>http://neighborhoodindicators.org/resources-integrated-data-systems-ids</a:t>
            </a:r>
            <a:endParaRPr lang="en-US" dirty="0" smtClean="0"/>
          </a:p>
          <a:p>
            <a:endParaRPr lang="en-US" dirty="0"/>
          </a:p>
        </p:txBody>
      </p:sp>
      <p:sp>
        <p:nvSpPr>
          <p:cNvPr id="6" name="Title 2"/>
          <p:cNvSpPr txBox="1">
            <a:spLocks/>
          </p:cNvSpPr>
          <p:nvPr/>
        </p:nvSpPr>
        <p:spPr>
          <a:xfrm>
            <a:off x="762000" y="495300"/>
            <a:ext cx="7924800" cy="838200"/>
          </a:xfrm>
          <a:prstGeom prst="rect">
            <a:avLst/>
          </a:prstGeom>
          <a:ln>
            <a:noFill/>
          </a:ln>
        </p:spPr>
        <p:txBody>
          <a:bodyPr/>
          <a:lstStyle>
            <a:lvl1pPr marL="0" indent="0" algn="l" defTabSz="457200" rtl="0" eaLnBrk="1" latinLnBrk="0" hangingPunct="1">
              <a:spcBef>
                <a:spcPct val="0"/>
              </a:spcBef>
              <a:buNone/>
              <a:defRPr sz="3400" kern="1200" baseline="0">
                <a:solidFill>
                  <a:schemeClr val="bg1"/>
                </a:solidFill>
                <a:latin typeface="+mj-lt"/>
                <a:ea typeface="+mj-ea"/>
                <a:cs typeface="+mj-cs"/>
              </a:defRPr>
            </a:lvl1pPr>
          </a:lstStyle>
          <a:p>
            <a:endParaRPr lang="en-US" dirty="0"/>
          </a:p>
        </p:txBody>
      </p:sp>
      <p:pic>
        <p:nvPicPr>
          <p:cNvPr id="7" name="Picture 6" descr="http://www.aisp.upenn.edu/wp-content/themes/intelligence/images/log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040" y="1524000"/>
            <a:ext cx="2205098" cy="1088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0" y="3115848"/>
            <a:ext cx="3382365" cy="870857"/>
          </a:xfrm>
          <a:prstGeom prst="rect">
            <a:avLst/>
          </a:prstGeom>
        </p:spPr>
      </p:pic>
      <p:pic>
        <p:nvPicPr>
          <p:cNvPr id="9" name="Picture 8">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5998" y="2944916"/>
            <a:ext cx="2775182" cy="1212723"/>
          </a:xfrm>
          <a:prstGeom prst="rect">
            <a:avLst/>
          </a:prstGeom>
        </p:spPr>
      </p:pic>
      <p:pic>
        <p:nvPicPr>
          <p:cNvPr id="10" name="Picture 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5209" y="1676400"/>
            <a:ext cx="1085850" cy="1066800"/>
          </a:xfrm>
          <a:prstGeom prst="rect">
            <a:avLst/>
          </a:prstGeom>
        </p:spPr>
      </p:pic>
    </p:spTree>
    <p:extLst>
      <p:ext uri="{BB962C8B-B14F-4D97-AF65-F5344CB8AC3E}">
        <p14:creationId xmlns:p14="http://schemas.microsoft.com/office/powerpoint/2010/main" val="429517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Neighborhood Indicators</a:t>
            </a:r>
            <a:endParaRPr lang="en-US" dirty="0"/>
          </a:p>
        </p:txBody>
      </p:sp>
      <p:sp>
        <p:nvSpPr>
          <p:cNvPr id="11" name="Rectangle 24"/>
          <p:cNvSpPr>
            <a:spLocks noChangeArrowheads="1"/>
          </p:cNvSpPr>
          <p:nvPr/>
        </p:nvSpPr>
        <p:spPr bwMode="auto">
          <a:xfrm>
            <a:off x="4800600" y="1905000"/>
            <a:ext cx="3962400" cy="4191000"/>
          </a:xfrm>
          <a:prstGeom prst="rect">
            <a:avLst/>
          </a:prstGeom>
          <a:solidFill>
            <a:srgbClr val="0067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itchFamily="18" charset="0"/>
              </a:defRPr>
            </a:lvl1pPr>
            <a:lvl2pPr marL="4000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1" eaLnBrk="1" hangingPunct="1">
              <a:lnSpc>
                <a:spcPct val="110000"/>
              </a:lnSpc>
              <a:spcBef>
                <a:spcPct val="400000"/>
              </a:spcBef>
              <a:buFont typeface="Wingdings" pitchFamily="2" charset="2"/>
              <a:buChar char="§"/>
            </a:pPr>
            <a:r>
              <a:rPr lang="en-US" altLang="en-US" b="1" dirty="0">
                <a:solidFill>
                  <a:schemeClr val="bg1"/>
                </a:solidFill>
                <a:latin typeface="Arial" charset="0"/>
              </a:rPr>
              <a:t>Problems are not evenly distributed across cities.</a:t>
            </a:r>
          </a:p>
          <a:p>
            <a:pPr lvl="1" eaLnBrk="1" hangingPunct="1">
              <a:lnSpc>
                <a:spcPct val="110000"/>
              </a:lnSpc>
              <a:spcBef>
                <a:spcPct val="80000"/>
              </a:spcBef>
              <a:buFont typeface="Wingdings" pitchFamily="2" charset="2"/>
              <a:buChar char="§"/>
            </a:pPr>
            <a:r>
              <a:rPr lang="en-US" altLang="en-US" b="1" dirty="0">
                <a:solidFill>
                  <a:schemeClr val="bg1"/>
                </a:solidFill>
                <a:latin typeface="Arial" charset="0"/>
              </a:rPr>
              <a:t>Priority issues vary across neighborhoods.</a:t>
            </a:r>
          </a:p>
          <a:p>
            <a:pPr lvl="1" eaLnBrk="1" hangingPunct="1">
              <a:lnSpc>
                <a:spcPct val="110000"/>
              </a:lnSpc>
              <a:spcBef>
                <a:spcPct val="80000"/>
              </a:spcBef>
              <a:buFont typeface="Wingdings" pitchFamily="2" charset="2"/>
              <a:buChar char="§"/>
            </a:pPr>
            <a:r>
              <a:rPr lang="en-US" altLang="en-US" b="1" dirty="0">
                <a:solidFill>
                  <a:schemeClr val="bg1"/>
                </a:solidFill>
                <a:latin typeface="Arial" charset="0"/>
              </a:rPr>
              <a:t>People can relate to data analysis at the neighborhood level.</a:t>
            </a:r>
            <a:endParaRPr lang="en-US" altLang="en-US" sz="2800" b="1" dirty="0">
              <a:solidFill>
                <a:schemeClr val="bg1"/>
              </a:solidFill>
              <a:latin typeface="Arial" charset="0"/>
            </a:endParaRPr>
          </a:p>
          <a:p>
            <a:pPr eaLnBrk="1" hangingPunct="1">
              <a:lnSpc>
                <a:spcPct val="110000"/>
              </a:lnSpc>
              <a:spcBef>
                <a:spcPct val="200000"/>
              </a:spcBef>
              <a:buFontTx/>
              <a:buChar char="–"/>
            </a:pPr>
            <a:endParaRPr lang="en-US" altLang="en-US" dirty="0">
              <a:solidFill>
                <a:schemeClr val="bg1"/>
              </a:solidFill>
              <a:latin typeface="Arial" charset="0"/>
            </a:endParaRPr>
          </a:p>
        </p:txBody>
      </p:sp>
      <p:sp>
        <p:nvSpPr>
          <p:cNvPr id="12" name="Rectangle 3"/>
          <p:cNvSpPr>
            <a:spLocks noChangeArrowheads="1"/>
          </p:cNvSpPr>
          <p:nvPr/>
        </p:nvSpPr>
        <p:spPr bwMode="auto">
          <a:xfrm>
            <a:off x="-2971800" y="457200"/>
            <a:ext cx="8686800" cy="64008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spAutoFit/>
          </a:bodyPr>
          <a:lstStyle/>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521" y="1754309"/>
            <a:ext cx="7930241" cy="4492381"/>
          </a:xfrm>
          <a:prstGeom prst="rect">
            <a:avLst/>
          </a:prstGeom>
        </p:spPr>
      </p:pic>
    </p:spTree>
    <p:extLst>
      <p:ext uri="{BB962C8B-B14F-4D97-AF65-F5344CB8AC3E}">
        <p14:creationId xmlns:p14="http://schemas.microsoft.com/office/powerpoint/2010/main" val="899855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1741014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70" y="128099"/>
            <a:ext cx="7589855" cy="1073516"/>
          </a:xfrm>
        </p:spPr>
        <p:txBody>
          <a:bodyPr/>
          <a:lstStyle/>
          <a:p>
            <a:pPr>
              <a:spcBef>
                <a:spcPts val="2400"/>
              </a:spcBef>
            </a:pPr>
            <a:r>
              <a:rPr lang="en-US" dirty="0" smtClean="0"/>
              <a:t>					</a:t>
            </a:r>
            <a:br>
              <a:rPr lang="en-US" dirty="0" smtClean="0"/>
            </a:br>
            <a:r>
              <a:rPr lang="en-US" dirty="0"/>
              <a:t>	</a:t>
            </a:r>
            <a:r>
              <a:rPr lang="en-US" dirty="0" smtClean="0"/>
              <a:t>				Baltimore Vital Signs</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100" y="1505540"/>
            <a:ext cx="4263480" cy="4907959"/>
          </a:xfrm>
          <a:prstGeom prst="rect">
            <a:avLst/>
          </a:prstGeom>
        </p:spPr>
      </p:pic>
      <p:pic>
        <p:nvPicPr>
          <p:cNvPr id="5" name="Picture 4"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75515" y="4526482"/>
            <a:ext cx="4508157" cy="1404418"/>
          </a:xfrm>
          <a:prstGeom prst="rect">
            <a:avLst/>
          </a:prstGeom>
          <a:ln>
            <a:solidFill>
              <a:schemeClr val="tx1"/>
            </a:solidFill>
          </a:ln>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5515" y="2574719"/>
            <a:ext cx="4670006" cy="1590881"/>
          </a:xfrm>
          <a:prstGeom prst="rect">
            <a:avLst/>
          </a:prstGeom>
          <a:ln>
            <a:solidFill>
              <a:schemeClr val="tx1"/>
            </a:solidFill>
          </a:ln>
        </p:spPr>
      </p:pic>
      <p:pic>
        <p:nvPicPr>
          <p:cNvPr id="6146" name="Picture 2" descr="BNIA - Baltimore Neighborhood Indicators Allianc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430" y="170991"/>
            <a:ext cx="2000250" cy="941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482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sz="3800" i="1" dirty="0" smtClean="0"/>
              <a:t>Interpreting, Communicating, and Engaging with Data</a:t>
            </a:r>
            <a:br>
              <a:rPr lang="en-US" sz="3800" i="1" dirty="0" smtClean="0"/>
            </a:br>
            <a:r>
              <a:rPr lang="en-US" sz="3800" dirty="0" smtClean="0"/>
              <a:t>Example from Detroit</a:t>
            </a:r>
            <a:endParaRPr lang="en-US" sz="3800" dirty="0"/>
          </a:p>
        </p:txBody>
      </p:sp>
      <p:pic>
        <p:nvPicPr>
          <p:cNvPr id="3" name="Picture 2" descr="http://datadrivendetroit.org/wp-content/themes/d3new/style/images/bg_logo.png">
            <a:hlinkClick r:id="rId3" tooltip="&quot;Data Driven Detroit&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856052" y="1567582"/>
            <a:ext cx="1398270" cy="753110"/>
          </a:xfrm>
          <a:prstGeom prst="rect">
            <a:avLst/>
          </a:prstGeom>
          <a:noFill/>
          <a:ln>
            <a:noFill/>
          </a:ln>
        </p:spPr>
      </p:pic>
    </p:spTree>
    <p:extLst>
      <p:ext uri="{BB962C8B-B14F-4D97-AF65-F5344CB8AC3E}">
        <p14:creationId xmlns:p14="http://schemas.microsoft.com/office/powerpoint/2010/main" val="125990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Detroit Blight Removal Task Force</a:t>
            </a:r>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30" y="1743173"/>
            <a:ext cx="1587500" cy="158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2"/>
          <p:cNvSpPr txBox="1">
            <a:spLocks/>
          </p:cNvSpPr>
          <p:nvPr/>
        </p:nvSpPr>
        <p:spPr>
          <a:xfrm>
            <a:off x="1780930" y="1730473"/>
            <a:ext cx="6943970" cy="42035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500" dirty="0"/>
              <a:t>To develop a straightforward and detailed implementation plan to remove every 'blighted' residential structure, commercial structure and public building, and clear every blighted vacant lot in the city of </a:t>
            </a:r>
            <a:r>
              <a:rPr lang="en-US" sz="2500" dirty="0" smtClean="0"/>
              <a:t>Detroit</a:t>
            </a:r>
          </a:p>
          <a:p>
            <a:pPr>
              <a:lnSpc>
                <a:spcPct val="120000"/>
              </a:lnSpc>
            </a:pPr>
            <a:endParaRPr lang="en-US" sz="2500" dirty="0" smtClean="0"/>
          </a:p>
        </p:txBody>
      </p:sp>
    </p:spTree>
    <p:extLst>
      <p:ext uri="{BB962C8B-B14F-4D97-AF65-F5344CB8AC3E}">
        <p14:creationId xmlns:p14="http://schemas.microsoft.com/office/powerpoint/2010/main" val="2252297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69" y="128099"/>
            <a:ext cx="7589855" cy="1073516"/>
          </a:xfrm>
        </p:spPr>
        <p:txBody>
          <a:bodyPr/>
          <a:lstStyle/>
          <a:p>
            <a:r>
              <a:rPr lang="en-US" dirty="0" smtClean="0"/>
              <a:t>Motor City Mapping</a:t>
            </a:r>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7543"/>
            <a:ext cx="9144000" cy="5262113"/>
          </a:xfrm>
          <a:prstGeom prst="rect">
            <a:avLst/>
          </a:prstGeom>
        </p:spPr>
      </p:pic>
    </p:spTree>
    <p:extLst>
      <p:ext uri="{BB962C8B-B14F-4D97-AF65-F5344CB8AC3E}">
        <p14:creationId xmlns:p14="http://schemas.microsoft.com/office/powerpoint/2010/main" val="3757267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i="1" dirty="0"/>
              <a:t>Maximizing Community Impact Tool: </a:t>
            </a:r>
            <a:r>
              <a:rPr lang="en-US" sz="3600" i="1" dirty="0" smtClean="0"/>
              <a:t/>
            </a:r>
            <a:br>
              <a:rPr lang="en-US" sz="3600" i="1" dirty="0" smtClean="0"/>
            </a:br>
            <a:r>
              <a:rPr lang="en-US" dirty="0" smtClean="0"/>
              <a:t>Neighborhood Indices</a:t>
            </a:r>
            <a:endParaRPr 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3430" y="1828798"/>
            <a:ext cx="4156710" cy="4261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682" y="1828798"/>
            <a:ext cx="4336164" cy="4261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6847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3430" y="6261100"/>
            <a:ext cx="5407270" cy="393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Updating the data with Blexting</a:t>
            </a:r>
            <a:endParaRPr lang="en-US" dirty="0"/>
          </a:p>
        </p:txBody>
      </p:sp>
      <p:pic>
        <p:nvPicPr>
          <p:cNvPr id="3" name="Picture 2"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66900" y="1488530"/>
            <a:ext cx="5422364" cy="5369470"/>
          </a:xfrm>
          <a:prstGeom prst="rect">
            <a:avLst/>
          </a:prstGeom>
        </p:spPr>
      </p:pic>
    </p:spTree>
    <p:extLst>
      <p:ext uri="{BB962C8B-B14F-4D97-AF65-F5344CB8AC3E}">
        <p14:creationId xmlns:p14="http://schemas.microsoft.com/office/powerpoint/2010/main" val="2092130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Performance Management</a:t>
            </a:r>
            <a:endParaRPr lang="en-US" dirty="0"/>
          </a:p>
        </p:txBody>
      </p:sp>
      <p:pic>
        <p:nvPicPr>
          <p:cNvPr id="3" name="Picture 2" descr="Screen Clippi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267119" y="1666469"/>
            <a:ext cx="2953162" cy="4861331"/>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1" y="1828202"/>
            <a:ext cx="4724400" cy="608272"/>
          </a:xfrm>
          <a:prstGeom prst="rect">
            <a:avLst/>
          </a:prstGeom>
        </p:spPr>
      </p:pic>
      <p:grpSp>
        <p:nvGrpSpPr>
          <p:cNvPr id="12" name="Group 11"/>
          <p:cNvGrpSpPr/>
          <p:nvPr/>
        </p:nvGrpSpPr>
        <p:grpSpPr>
          <a:xfrm>
            <a:off x="193430" y="3173539"/>
            <a:ext cx="4826001" cy="2816808"/>
            <a:chOff x="0" y="1399592"/>
            <a:chExt cx="9232900" cy="4062792"/>
          </a:xfrm>
        </p:grpSpPr>
        <p:pic>
          <p:nvPicPr>
            <p:cNvPr id="10" name="Picture 9"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99592"/>
              <a:ext cx="9144000" cy="4058816"/>
            </a:xfrm>
            <a:prstGeom prst="rect">
              <a:avLst/>
            </a:prstGeom>
          </p:spPr>
        </p:pic>
        <p:pic>
          <p:nvPicPr>
            <p:cNvPr id="11" name="Picture 10" descr="Screen Clipping"/>
            <p:cNvPicPr>
              <a:picLocks noChangeAspect="1"/>
            </p:cNvPicPr>
            <p:nvPr/>
          </p:nvPicPr>
          <p:blipFill rotWithShape="1">
            <a:blip r:embed="rId6" cstate="print">
              <a:extLst>
                <a:ext uri="{28A0092B-C50C-407E-A947-70E740481C1C}">
                  <a14:useLocalDpi xmlns:a14="http://schemas.microsoft.com/office/drawing/2010/main" val="0"/>
                </a:ext>
              </a:extLst>
            </a:blip>
            <a:srcRect r="-2726"/>
            <a:stretch/>
          </p:blipFill>
          <p:spPr>
            <a:xfrm>
              <a:off x="5880100" y="3747884"/>
              <a:ext cx="3352800" cy="1714500"/>
            </a:xfrm>
            <a:prstGeom prst="rect">
              <a:avLst/>
            </a:prstGeom>
          </p:spPr>
        </p:pic>
      </p:grpSp>
    </p:spTree>
    <p:extLst>
      <p:ext uri="{BB962C8B-B14F-4D97-AF65-F5344CB8AC3E}">
        <p14:creationId xmlns:p14="http://schemas.microsoft.com/office/powerpoint/2010/main" val="4242454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1143000" algn="l"/>
              </a:tabLst>
            </a:pPr>
            <a:r>
              <a:rPr lang="en-US" dirty="0" smtClean="0"/>
              <a:t>HOPE Village </a:t>
            </a:r>
            <a:r>
              <a:rPr lang="en-US" dirty="0"/>
              <a:t>Neighborhood Action </a:t>
            </a:r>
          </a:p>
        </p:txBody>
      </p:sp>
      <p:pic>
        <p:nvPicPr>
          <p:cNvPr id="2050" name="Picture 2" descr="http://modeldmedia.com/Images/Features/issue442/dscn36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3700" y="1704052"/>
            <a:ext cx="3022600" cy="29063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1759" y="2883048"/>
            <a:ext cx="6010276" cy="3492352"/>
          </a:xfrm>
          <a:prstGeom prst="rect">
            <a:avLst/>
          </a:prstGeom>
        </p:spPr>
      </p:pic>
    </p:spTree>
    <p:extLst>
      <p:ext uri="{BB962C8B-B14F-4D97-AF65-F5344CB8AC3E}">
        <p14:creationId xmlns:p14="http://schemas.microsoft.com/office/powerpoint/2010/main" val="24761917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sz="3800" i="1" dirty="0"/>
              <a:t>Interpreting, Communicating, and Engaging with </a:t>
            </a:r>
            <a:r>
              <a:rPr lang="en-US" sz="3800" i="1" dirty="0" smtClean="0"/>
              <a:t>Data: </a:t>
            </a:r>
            <a:br>
              <a:rPr lang="en-US" sz="3800" i="1" dirty="0" smtClean="0"/>
            </a:br>
            <a:r>
              <a:rPr lang="en-US" sz="3800" dirty="0" smtClean="0"/>
              <a:t>Example from Austin</a:t>
            </a:r>
            <a:endParaRPr lang="en-US" sz="3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403624"/>
            <a:ext cx="3662119" cy="91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2977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COH Approach to Presenting Data</a:t>
            </a:r>
            <a:endParaRPr lang="en-US" dirty="0"/>
          </a:p>
        </p:txBody>
      </p:sp>
      <p:sp>
        <p:nvSpPr>
          <p:cNvPr id="7" name="Content Placeholder 6"/>
          <p:cNvSpPr>
            <a:spLocks noGrp="1"/>
          </p:cNvSpPr>
          <p:nvPr>
            <p:ph idx="1"/>
          </p:nvPr>
        </p:nvSpPr>
        <p:spPr>
          <a:xfrm>
            <a:off x="641350" y="1863119"/>
            <a:ext cx="7769332" cy="4203573"/>
          </a:xfrm>
          <a:prstGeom prst="rect">
            <a:avLst/>
          </a:prstGeom>
        </p:spPr>
        <p:txBody>
          <a:bodyPr/>
          <a:lstStyle/>
          <a:p>
            <a:r>
              <a:rPr lang="en-US" dirty="0" smtClean="0"/>
              <a:t>Use multiple sources to understand the problem and potential solutions.</a:t>
            </a:r>
          </a:p>
          <a:p>
            <a:r>
              <a:rPr lang="en-US" dirty="0" smtClean="0"/>
              <a:t>Include community needs and assets.</a:t>
            </a:r>
          </a:p>
          <a:p>
            <a:r>
              <a:rPr lang="en-US" dirty="0"/>
              <a:t>Admit imperfections and </a:t>
            </a:r>
            <a:r>
              <a:rPr lang="en-US" dirty="0" smtClean="0"/>
              <a:t>limitations.</a:t>
            </a:r>
            <a:endParaRPr lang="en-US" dirty="0"/>
          </a:p>
          <a:p>
            <a:r>
              <a:rPr lang="en-US" dirty="0" smtClean="0"/>
              <a:t>Enlist participants to fill out the picture (including tangible and intangible). </a:t>
            </a:r>
            <a:endParaRPr lang="en-US" dirty="0"/>
          </a:p>
        </p:txBody>
      </p:sp>
    </p:spTree>
    <p:extLst>
      <p:ext uri="{BB962C8B-B14F-4D97-AF65-F5344CB8AC3E}">
        <p14:creationId xmlns:p14="http://schemas.microsoft.com/office/powerpoint/2010/main" val="3674516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Urban Institute</a:t>
            </a:r>
            <a:endParaRPr lang="en-US" dirty="0"/>
          </a:p>
        </p:txBody>
      </p:sp>
      <p:sp>
        <p:nvSpPr>
          <p:cNvPr id="3" name="Content Placeholder 2"/>
          <p:cNvSpPr>
            <a:spLocks noGrp="1"/>
          </p:cNvSpPr>
          <p:nvPr>
            <p:ph idx="1"/>
          </p:nvPr>
        </p:nvSpPr>
        <p:spPr/>
        <p:txBody>
          <a:bodyPr/>
          <a:lstStyle/>
          <a:p>
            <a:pPr marL="0" indent="0" algn="ctr">
              <a:spcAft>
                <a:spcPts val="0"/>
              </a:spcAft>
              <a:buNone/>
            </a:pPr>
            <a:r>
              <a:rPr lang="en-US" i="1" dirty="0" smtClean="0"/>
              <a:t>Urban is dedicated </a:t>
            </a:r>
            <a:r>
              <a:rPr lang="en-US" i="1" dirty="0"/>
              <a:t>to elevating the debate </a:t>
            </a:r>
          </a:p>
          <a:p>
            <a:pPr marL="0" indent="0" algn="ctr">
              <a:spcBef>
                <a:spcPts val="0"/>
              </a:spcBef>
              <a:spcAft>
                <a:spcPts val="0"/>
              </a:spcAft>
              <a:buNone/>
            </a:pPr>
            <a:r>
              <a:rPr lang="en-US" i="1" dirty="0"/>
              <a:t>on social and economic policy through </a:t>
            </a:r>
          </a:p>
          <a:p>
            <a:pPr marL="0" indent="0" algn="ctr">
              <a:spcBef>
                <a:spcPts val="0"/>
              </a:spcBef>
              <a:spcAft>
                <a:spcPts val="1800"/>
              </a:spcAft>
              <a:buNone/>
            </a:pPr>
            <a:r>
              <a:rPr lang="en-US" i="1" dirty="0"/>
              <a:t>rigorous research and </a:t>
            </a:r>
            <a:r>
              <a:rPr lang="en-US" i="1" dirty="0" smtClean="0"/>
              <a:t>engagement.</a:t>
            </a:r>
          </a:p>
          <a:p>
            <a:r>
              <a:rPr lang="en-US" dirty="0" smtClean="0"/>
              <a:t>We believe in the power of evidence to improve lives by</a:t>
            </a:r>
          </a:p>
          <a:p>
            <a:pPr marL="565150" lvl="1"/>
            <a:r>
              <a:rPr lang="en-US" dirty="0" smtClean="0"/>
              <a:t>Reducing hardship amongst the most vulnerable</a:t>
            </a:r>
          </a:p>
          <a:p>
            <a:pPr marL="565150" lvl="1"/>
            <a:r>
              <a:rPr lang="en-US" dirty="0" smtClean="0"/>
              <a:t>Expanding opportunities for all people</a:t>
            </a:r>
          </a:p>
          <a:p>
            <a:pPr marL="565150" lvl="1"/>
            <a:r>
              <a:rPr lang="en-US" dirty="0" smtClean="0"/>
              <a:t>Strengthening the effectiveness of the public sector</a:t>
            </a:r>
            <a:endParaRPr lang="en-US" dirty="0"/>
          </a:p>
        </p:txBody>
      </p:sp>
      <p:pic>
        <p:nvPicPr>
          <p:cNvPr id="3074" name="Picture 2" descr="http://uint.urban.org/UrbanInstituteBrandIdentity/img/LOGOS/grid/without-elevate/white_bg/urban_grid_blue_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430" y="128099"/>
            <a:ext cx="1767097" cy="1060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927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492125" y="481013"/>
            <a:ext cx="8382000" cy="609600"/>
          </a:xfrm>
          <a:prstGeom prst="rect">
            <a:avLst/>
          </a:prstGeom>
        </p:spPr>
        <p:txBody>
          <a:bodyPr>
            <a:normAutofit fontScale="97500" lnSpcReduction="10000"/>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eaLnBrk="1" hangingPunct="1">
              <a:defRPr/>
            </a:pPr>
            <a:endParaRPr lang="en-US" sz="3800" kern="0" dirty="0" smtClean="0"/>
          </a:p>
        </p:txBody>
      </p:sp>
      <p:sp>
        <p:nvSpPr>
          <p:cNvPr id="5" name="Rectangle 2"/>
          <p:cNvSpPr txBox="1">
            <a:spLocks noChangeArrowheads="1"/>
          </p:cNvSpPr>
          <p:nvPr/>
        </p:nvSpPr>
        <p:spPr>
          <a:xfrm>
            <a:off x="492125" y="522288"/>
            <a:ext cx="8077200" cy="527050"/>
          </a:xfrm>
          <a:prstGeom prst="rect">
            <a:avLst/>
          </a:prstGeom>
        </p:spPr>
        <p:txBody>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pPr eaLnBrk="1" hangingPunct="1">
              <a:defRPr/>
            </a:pPr>
            <a:r>
              <a:rPr lang="en-US" sz="3000" kern="0" dirty="0" smtClean="0">
                <a:solidFill>
                  <a:schemeClr val="accent2"/>
                </a:solidFill>
              </a:rPr>
              <a:t>Understanding </a:t>
            </a:r>
          </a:p>
          <a:p>
            <a:pPr algn="ctr" eaLnBrk="1" hangingPunct="1">
              <a:defRPr/>
            </a:pPr>
            <a:r>
              <a:rPr lang="en-US" sz="3000" kern="0" dirty="0" smtClean="0">
                <a:solidFill>
                  <a:schemeClr val="accent2"/>
                </a:solidFill>
              </a:rPr>
              <a:t>the Problem</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596" y="481013"/>
            <a:ext cx="4343703" cy="6142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43" y="4610100"/>
            <a:ext cx="2310519" cy="201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00" y="492857"/>
            <a:ext cx="4298895" cy="607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3373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28" y="5990774"/>
            <a:ext cx="6168571" cy="834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smtClean="0"/>
              <a:t>COH Community Summit</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43313" y="1567543"/>
            <a:ext cx="4123100" cy="295024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407886"/>
            <a:ext cx="3938115" cy="316781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908280" y="4008396"/>
            <a:ext cx="4672238" cy="2588346"/>
          </a:xfrm>
          <a:prstGeom prst="rect">
            <a:avLst/>
          </a:prstGeom>
        </p:spPr>
      </p:pic>
    </p:spTree>
    <p:extLst>
      <p:ext uri="{BB962C8B-B14F-4D97-AF65-F5344CB8AC3E}">
        <p14:creationId xmlns:p14="http://schemas.microsoft.com/office/powerpoint/2010/main" val="3951255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Operational &amp; Policy Changes</a:t>
            </a:r>
            <a:endParaRPr lang="en-US" dirty="0"/>
          </a:p>
        </p:txBody>
      </p:sp>
      <p:sp>
        <p:nvSpPr>
          <p:cNvPr id="3" name="Content Placeholder 2"/>
          <p:cNvSpPr>
            <a:spLocks noGrp="1"/>
          </p:cNvSpPr>
          <p:nvPr>
            <p:ph idx="1"/>
          </p:nvPr>
        </p:nvSpPr>
        <p:spPr>
          <a:xfrm>
            <a:off x="641350" y="1736119"/>
            <a:ext cx="7760188" cy="4203573"/>
          </a:xfrm>
        </p:spPr>
        <p:txBody>
          <a:bodyPr/>
          <a:lstStyle/>
          <a:p>
            <a:r>
              <a:rPr lang="en-US" dirty="0"/>
              <a:t>Targeted allocation of resources by City and County to neighborhoods of highest need</a:t>
            </a:r>
          </a:p>
          <a:p>
            <a:r>
              <a:rPr lang="en-US" dirty="0"/>
              <a:t>City planning to include sidewalks and hike/bike trails in targeted neighborhoods</a:t>
            </a:r>
          </a:p>
          <a:p>
            <a:r>
              <a:rPr lang="en-US" dirty="0"/>
              <a:t>AISD School Board included student health as a core value</a:t>
            </a:r>
          </a:p>
          <a:p>
            <a:r>
              <a:rPr lang="en-US" dirty="0"/>
              <a:t>Improved physical education and health curriculum in schools</a:t>
            </a:r>
          </a:p>
          <a:p>
            <a:r>
              <a:rPr lang="en-US" dirty="0"/>
              <a:t>Improved awareness and advocacy around importance of school recess</a:t>
            </a:r>
          </a:p>
        </p:txBody>
      </p:sp>
    </p:spTree>
    <p:extLst>
      <p:ext uri="{BB962C8B-B14F-4D97-AF65-F5344CB8AC3E}">
        <p14:creationId xmlns:p14="http://schemas.microsoft.com/office/powerpoint/2010/main" val="13233718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20692"/>
            <a:ext cx="7924800" cy="1920286"/>
          </a:xfrm>
        </p:spPr>
        <p:txBody>
          <a:bodyPr/>
          <a:lstStyle/>
          <a:p>
            <a:r>
              <a:rPr lang="en-US" i="1" dirty="0"/>
              <a:t>Interpreting, Communicating, and Engaging with </a:t>
            </a:r>
            <a:r>
              <a:rPr lang="en-US" i="1" dirty="0" smtClean="0"/>
              <a:t>Data: </a:t>
            </a:r>
            <a:r>
              <a:rPr lang="en-US" dirty="0"/>
              <a:t/>
            </a:r>
            <a:br>
              <a:rPr lang="en-US" dirty="0"/>
            </a:br>
            <a:r>
              <a:rPr lang="en-US" dirty="0" smtClean="0"/>
              <a:t>Affordable Housing in Washington</a:t>
            </a:r>
            <a:r>
              <a:rPr lang="en-US" dirty="0"/>
              <a:t>, </a:t>
            </a:r>
            <a:r>
              <a:rPr lang="en-US" dirty="0" smtClean="0"/>
              <a:t>DC</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29" y="1606217"/>
            <a:ext cx="3343742" cy="714475"/>
          </a:xfrm>
          <a:prstGeom prst="rect">
            <a:avLst/>
          </a:prstGeom>
        </p:spPr>
      </p:pic>
    </p:spTree>
    <p:extLst>
      <p:ext uri="{BB962C8B-B14F-4D97-AF65-F5344CB8AC3E}">
        <p14:creationId xmlns:p14="http://schemas.microsoft.com/office/powerpoint/2010/main" val="38869986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1143000" algn="l"/>
              </a:tabLst>
            </a:pPr>
            <a:r>
              <a:rPr lang="en-US" dirty="0" smtClean="0"/>
              <a:t>NeighborhoodInfoDC.org</a:t>
            </a:r>
            <a:endParaRPr lang="en-US" dirty="0"/>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26" y="1879600"/>
            <a:ext cx="7574559" cy="4357210"/>
          </a:xfrm>
          <a:prstGeom prst="rect">
            <a:avLst/>
          </a:prstGeom>
        </p:spPr>
      </p:pic>
    </p:spTree>
    <p:extLst>
      <p:ext uri="{BB962C8B-B14F-4D97-AF65-F5344CB8AC3E}">
        <p14:creationId xmlns:p14="http://schemas.microsoft.com/office/powerpoint/2010/main" val="3293339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302"/>
            <a:ext cx="9144000" cy="5113796"/>
          </a:xfrm>
          <a:prstGeom prst="rect">
            <a:avLst/>
          </a:prstGeom>
        </p:spPr>
      </p:pic>
      <p:sp>
        <p:nvSpPr>
          <p:cNvPr id="3" name="Rectangle 2"/>
          <p:cNvSpPr/>
          <p:nvPr/>
        </p:nvSpPr>
        <p:spPr>
          <a:xfrm>
            <a:off x="304800" y="5711736"/>
            <a:ext cx="8534400" cy="646331"/>
          </a:xfrm>
          <a:prstGeom prst="rect">
            <a:avLst/>
          </a:prstGeom>
        </p:spPr>
        <p:txBody>
          <a:bodyPr wrap="square">
            <a:spAutoFit/>
          </a:bodyPr>
          <a:lstStyle/>
          <a:p>
            <a:pPr>
              <a:spcBef>
                <a:spcPts val="1000"/>
              </a:spcBef>
            </a:pPr>
            <a:r>
              <a:rPr lang="en-US" i="1" dirty="0"/>
              <a:t>Commissioned by the Community Foundation for the National Capital Region with support from the Morris and Gwendolyn Cafritz Foundation</a:t>
            </a:r>
          </a:p>
        </p:txBody>
      </p:sp>
    </p:spTree>
    <p:extLst>
      <p:ext uri="{BB962C8B-B14F-4D97-AF65-F5344CB8AC3E}">
        <p14:creationId xmlns:p14="http://schemas.microsoft.com/office/powerpoint/2010/main" val="3541803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900" y="5943600"/>
            <a:ext cx="76327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Purpose of the Study</a:t>
            </a:r>
            <a:endParaRPr lang="en-US" dirty="0"/>
          </a:p>
        </p:txBody>
      </p:sp>
      <p:sp>
        <p:nvSpPr>
          <p:cNvPr id="7" name="Text Placeholder 4"/>
          <p:cNvSpPr txBox="1">
            <a:spLocks/>
          </p:cNvSpPr>
          <p:nvPr/>
        </p:nvSpPr>
        <p:spPr>
          <a:xfrm>
            <a:off x="647701" y="1955800"/>
            <a:ext cx="7807324" cy="41713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00" dirty="0" smtClean="0">
                <a:latin typeface="+mj-lt"/>
              </a:rPr>
              <a:t>For the region and local jurisdictions:</a:t>
            </a:r>
          </a:p>
          <a:p>
            <a:pPr lvl="1">
              <a:spcAft>
                <a:spcPts val="1200"/>
              </a:spcAft>
            </a:pPr>
            <a:r>
              <a:rPr lang="en-US" sz="2200" dirty="0" smtClean="0">
                <a:latin typeface="+mj-lt"/>
              </a:rPr>
              <a:t>Identify supply, demand, and gaps along housing continuum from homeless system to affordable homeownership </a:t>
            </a:r>
          </a:p>
          <a:p>
            <a:pPr lvl="1">
              <a:spcAft>
                <a:spcPts val="1200"/>
              </a:spcAft>
            </a:pPr>
            <a:r>
              <a:rPr lang="en-US" sz="2200" dirty="0" smtClean="0">
                <a:latin typeface="+mj-lt"/>
              </a:rPr>
              <a:t>Examine how housing patterns and policies to address needs vary across jurisdictions.</a:t>
            </a:r>
          </a:p>
          <a:p>
            <a:pPr lvl="1">
              <a:spcAft>
                <a:spcPts val="1200"/>
              </a:spcAft>
            </a:pPr>
            <a:r>
              <a:rPr lang="en-US" sz="2200" dirty="0" smtClean="0">
                <a:latin typeface="+mj-lt"/>
              </a:rPr>
              <a:t>Examine how housing policies and programs are funded by the public and philanthropic sectors</a:t>
            </a:r>
          </a:p>
        </p:txBody>
      </p:sp>
    </p:spTree>
    <p:extLst>
      <p:ext uri="{BB962C8B-B14F-4D97-AF65-F5344CB8AC3E}">
        <p14:creationId xmlns:p14="http://schemas.microsoft.com/office/powerpoint/2010/main" val="5426584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8900" y="5943600"/>
            <a:ext cx="76327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Regional look at affordable housing </a:t>
            </a:r>
            <a:endParaRPr lang="en-US" dirty="0"/>
          </a:p>
        </p:txBody>
      </p:sp>
      <p:graphicFrame>
        <p:nvGraphicFramePr>
          <p:cNvPr id="8" name="Content Placeholder 4"/>
          <p:cNvGraphicFramePr>
            <a:graphicFrameLocks/>
          </p:cNvGraphicFramePr>
          <p:nvPr>
            <p:extLst>
              <p:ext uri="{D42A27DB-BD31-4B8C-83A1-F6EECF244321}">
                <p14:modId xmlns:p14="http://schemas.microsoft.com/office/powerpoint/2010/main" val="1972667346"/>
              </p:ext>
            </p:extLst>
          </p:nvPr>
        </p:nvGraphicFramePr>
        <p:xfrm>
          <a:off x="647700" y="1676400"/>
          <a:ext cx="8001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0" y="1723433"/>
            <a:ext cx="9143999" cy="338554"/>
          </a:xfrm>
          <a:prstGeom prst="rect">
            <a:avLst/>
          </a:prstGeom>
          <a:noFill/>
        </p:spPr>
        <p:txBody>
          <a:bodyPr wrap="square" rtlCol="0">
            <a:spAutoFit/>
          </a:bodyPr>
          <a:lstStyle/>
          <a:p>
            <a:pPr algn="ctr"/>
            <a:r>
              <a:rPr lang="en-US" sz="1600" b="1" dirty="0">
                <a:latin typeface="Museo 300"/>
              </a:rPr>
              <a:t>Gap in Affordable Units for Extremely Low Income </a:t>
            </a:r>
            <a:r>
              <a:rPr lang="en-US" sz="1600" b="1" dirty="0" smtClean="0">
                <a:latin typeface="Museo 300"/>
              </a:rPr>
              <a:t>Renters, 2009-11</a:t>
            </a:r>
            <a:endParaRPr lang="en-US" sz="1600" dirty="0">
              <a:latin typeface="Museo 300"/>
            </a:endParaRPr>
          </a:p>
        </p:txBody>
      </p:sp>
      <p:sp>
        <p:nvSpPr>
          <p:cNvPr id="10" name="TextBox 9"/>
          <p:cNvSpPr txBox="1"/>
          <p:nvPr/>
        </p:nvSpPr>
        <p:spPr>
          <a:xfrm>
            <a:off x="4648200" y="2492401"/>
            <a:ext cx="2499787" cy="338554"/>
          </a:xfrm>
          <a:prstGeom prst="rect">
            <a:avLst/>
          </a:prstGeom>
          <a:noFill/>
        </p:spPr>
        <p:txBody>
          <a:bodyPr wrap="none" rtlCol="0">
            <a:spAutoFit/>
          </a:bodyPr>
          <a:lstStyle/>
          <a:p>
            <a:r>
              <a:rPr lang="en-US" sz="1600" b="1" i="1" dirty="0" smtClean="0">
                <a:latin typeface="Museo 300"/>
              </a:rPr>
              <a:t>Total gap = 94,200 units</a:t>
            </a:r>
            <a:endParaRPr lang="en-US" sz="1600" b="1" i="1" dirty="0">
              <a:latin typeface="Museo 300"/>
            </a:endParaRPr>
          </a:p>
        </p:txBody>
      </p:sp>
    </p:spTree>
    <p:extLst>
      <p:ext uri="{BB962C8B-B14F-4D97-AF65-F5344CB8AC3E}">
        <p14:creationId xmlns:p14="http://schemas.microsoft.com/office/powerpoint/2010/main" val="1280042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DC Preservation Network</a:t>
            </a:r>
            <a:endParaRPr lang="en-US" dirty="0"/>
          </a:p>
        </p:txBody>
      </p:sp>
      <p:sp>
        <p:nvSpPr>
          <p:cNvPr id="3" name="Content Placeholder 2"/>
          <p:cNvSpPr>
            <a:spLocks noGrp="1"/>
          </p:cNvSpPr>
          <p:nvPr>
            <p:ph idx="1"/>
          </p:nvPr>
        </p:nvSpPr>
        <p:spPr/>
        <p:txBody>
          <a:bodyPr/>
          <a:lstStyle/>
          <a:p>
            <a:r>
              <a:rPr lang="en-US" dirty="0" smtClean="0"/>
              <a:t>Shared </a:t>
            </a:r>
            <a:r>
              <a:rPr lang="en-US" dirty="0"/>
              <a:t>g</a:t>
            </a:r>
            <a:r>
              <a:rPr lang="en-US" dirty="0" smtClean="0"/>
              <a:t>oal</a:t>
            </a:r>
            <a:r>
              <a:rPr lang="en-US" dirty="0"/>
              <a:t>:  Preserve federal and local assisted affordable </a:t>
            </a:r>
            <a:r>
              <a:rPr lang="en-US" dirty="0" smtClean="0"/>
              <a:t>housing</a:t>
            </a:r>
          </a:p>
          <a:p>
            <a:r>
              <a:rPr lang="en-US" dirty="0" smtClean="0"/>
              <a:t>Multi-level strategies</a:t>
            </a:r>
          </a:p>
          <a:p>
            <a:pPr lvl="1"/>
            <a:r>
              <a:rPr lang="en-US" dirty="0"/>
              <a:t>Create a Preservation Plan for DC</a:t>
            </a:r>
          </a:p>
          <a:p>
            <a:pPr lvl="1"/>
            <a:r>
              <a:rPr lang="en-US" dirty="0" smtClean="0"/>
              <a:t>Monitor </a:t>
            </a:r>
            <a:r>
              <a:rPr lang="en-US" dirty="0"/>
              <a:t>projects that are at risk of losing their affordable status and </a:t>
            </a:r>
            <a:r>
              <a:rPr lang="en-US" dirty="0" smtClean="0"/>
              <a:t>work </a:t>
            </a:r>
            <a:r>
              <a:rPr lang="en-US" dirty="0"/>
              <a:t>to preserve </a:t>
            </a:r>
            <a:r>
              <a:rPr lang="en-US" dirty="0" smtClean="0"/>
              <a:t>affordability</a:t>
            </a:r>
          </a:p>
        </p:txBody>
      </p:sp>
    </p:spTree>
    <p:extLst>
      <p:ext uri="{BB962C8B-B14F-4D97-AF65-F5344CB8AC3E}">
        <p14:creationId xmlns:p14="http://schemas.microsoft.com/office/powerpoint/2010/main" val="6549570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Create </a:t>
            </a:r>
            <a:r>
              <a:rPr lang="en-US" dirty="0"/>
              <a:t>a Preservation </a:t>
            </a:r>
            <a:r>
              <a:rPr lang="en-US" dirty="0" smtClean="0"/>
              <a:t>Plan</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30" y="1863119"/>
            <a:ext cx="7788275" cy="3939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rot="20888137">
            <a:off x="5918201" y="4342623"/>
            <a:ext cx="2654300"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3600" b="1" i="1" dirty="0" smtClean="0"/>
              <a:t>Coming </a:t>
            </a:r>
          </a:p>
          <a:p>
            <a:pPr algn="ctr"/>
            <a:r>
              <a:rPr lang="en-US" sz="3600" b="1" i="1" dirty="0" smtClean="0"/>
              <a:t>March 2</a:t>
            </a:r>
            <a:endParaRPr lang="en-US" sz="3600" b="1" i="1" dirty="0"/>
          </a:p>
        </p:txBody>
      </p:sp>
    </p:spTree>
    <p:extLst>
      <p:ext uri="{BB962C8B-B14F-4D97-AF65-F5344CB8AC3E}">
        <p14:creationId xmlns:p14="http://schemas.microsoft.com/office/powerpoint/2010/main" val="4971841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National Neighborhood </a:t>
            </a:r>
            <a:br>
              <a:rPr lang="en-US" dirty="0" smtClean="0"/>
            </a:br>
            <a:r>
              <a:rPr lang="en-US" dirty="0" smtClean="0"/>
              <a:t>Indicators Partnership</a:t>
            </a:r>
            <a:endParaRPr lang="en-US" dirty="0"/>
          </a:p>
        </p:txBody>
      </p:sp>
      <p:sp>
        <p:nvSpPr>
          <p:cNvPr id="7" name="Content Placeholder 6"/>
          <p:cNvSpPr>
            <a:spLocks noGrp="1"/>
          </p:cNvSpPr>
          <p:nvPr>
            <p:ph idx="1"/>
          </p:nvPr>
        </p:nvSpPr>
        <p:spPr>
          <a:xfrm>
            <a:off x="641350" y="1738940"/>
            <a:ext cx="7948014" cy="4203573"/>
          </a:xfrm>
          <a:prstGeom prst="rect">
            <a:avLst/>
          </a:prstGeom>
        </p:spPr>
        <p:txBody>
          <a:bodyPr/>
          <a:lstStyle/>
          <a:p>
            <a:r>
              <a:rPr lang="en-US" dirty="0"/>
              <a:t>Collaborative effort of Urban Institute and 30+ </a:t>
            </a:r>
            <a:r>
              <a:rPr lang="en-US" i="1" dirty="0"/>
              <a:t>local data intermediaries </a:t>
            </a:r>
            <a:r>
              <a:rPr lang="en-US" dirty="0"/>
              <a:t>since 1995.</a:t>
            </a:r>
          </a:p>
          <a:p>
            <a:r>
              <a:rPr lang="en-US" dirty="0"/>
              <a:t>NNIP partners help local actors use neighborhood data to improve communities through policy, planning, and advocacy</a:t>
            </a:r>
          </a:p>
          <a:p>
            <a:pPr lvl="1"/>
            <a:r>
              <a:rPr lang="en-US" dirty="0"/>
              <a:t>Trusted and engaged institutions</a:t>
            </a:r>
          </a:p>
          <a:p>
            <a:pPr lvl="1"/>
            <a:r>
              <a:rPr lang="en-US" dirty="0"/>
              <a:t>Relevant and high-quality data across </a:t>
            </a:r>
            <a:r>
              <a:rPr lang="en-US" dirty="0" smtClean="0"/>
              <a:t>topics</a:t>
            </a:r>
            <a:endParaRPr lang="en-US" dirty="0"/>
          </a:p>
        </p:txBody>
      </p:sp>
    </p:spTree>
    <p:extLst>
      <p:ext uri="{BB962C8B-B14F-4D97-AF65-F5344CB8AC3E}">
        <p14:creationId xmlns:p14="http://schemas.microsoft.com/office/powerpoint/2010/main" val="40342543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a:t>
            </a:r>
            <a:r>
              <a:rPr lang="en-US" dirty="0"/>
              <a:t>Monitor </a:t>
            </a:r>
            <a:r>
              <a:rPr lang="en-US" dirty="0" smtClean="0"/>
              <a:t>at-risk projects </a:t>
            </a:r>
            <a:br>
              <a:rPr lang="en-US" dirty="0" smtClean="0"/>
            </a:br>
            <a:r>
              <a:rPr lang="en-US" dirty="0" smtClean="0"/>
              <a:t>	1: Compile and link </a:t>
            </a:r>
            <a:r>
              <a:rPr lang="en-US" dirty="0"/>
              <a:t>r</a:t>
            </a:r>
            <a:r>
              <a:rPr lang="en-US" dirty="0" smtClean="0"/>
              <a:t>elevant data </a:t>
            </a:r>
            <a:br>
              <a:rPr lang="en-US" dirty="0" smtClean="0"/>
            </a:br>
            <a:endParaRPr lang="en-US" dirty="0"/>
          </a:p>
        </p:txBody>
      </p:sp>
      <p:sp>
        <p:nvSpPr>
          <p:cNvPr id="3" name="Content Placeholder 2"/>
          <p:cNvSpPr>
            <a:spLocks noGrp="1"/>
          </p:cNvSpPr>
          <p:nvPr>
            <p:ph idx="1"/>
          </p:nvPr>
        </p:nvSpPr>
        <p:spPr/>
        <p:txBody>
          <a:bodyPr/>
          <a:lstStyle/>
          <a:p>
            <a:r>
              <a:rPr lang="en-US" dirty="0"/>
              <a:t>DC Preservation </a:t>
            </a:r>
            <a:r>
              <a:rPr lang="en-US" dirty="0" smtClean="0"/>
              <a:t>Catalog: Initially </a:t>
            </a:r>
            <a:r>
              <a:rPr lang="en-US" dirty="0"/>
              <a:t>developed by the </a:t>
            </a:r>
            <a:r>
              <a:rPr lang="en-US" dirty="0">
                <a:hlinkClick r:id="rId3"/>
              </a:rPr>
              <a:t>National Low Income Housing </a:t>
            </a:r>
            <a:r>
              <a:rPr lang="en-US" dirty="0" smtClean="0">
                <a:hlinkClick r:id="rId3"/>
              </a:rPr>
              <a:t>Coalition</a:t>
            </a:r>
            <a:endParaRPr lang="en-US" dirty="0" smtClean="0"/>
          </a:p>
          <a:p>
            <a:r>
              <a:rPr lang="en-US" dirty="0" smtClean="0"/>
              <a:t>Local and federal administrative data from several sources</a:t>
            </a:r>
          </a:p>
          <a:p>
            <a:pPr lvl="1"/>
            <a:r>
              <a:rPr lang="en-US" dirty="0" smtClean="0"/>
              <a:t>DC Assessors data,</a:t>
            </a:r>
            <a:r>
              <a:rPr lang="en-US" dirty="0"/>
              <a:t> code enforcement </a:t>
            </a:r>
            <a:r>
              <a:rPr lang="en-US" dirty="0" smtClean="0"/>
              <a:t>actions</a:t>
            </a:r>
          </a:p>
          <a:p>
            <a:pPr lvl="1"/>
            <a:r>
              <a:rPr lang="en-US" dirty="0" smtClean="0"/>
              <a:t>HUD </a:t>
            </a:r>
            <a:r>
              <a:rPr lang="en-US" dirty="0"/>
              <a:t>inspection </a:t>
            </a:r>
            <a:r>
              <a:rPr lang="en-US" dirty="0" smtClean="0"/>
              <a:t>scores</a:t>
            </a:r>
          </a:p>
          <a:p>
            <a:r>
              <a:rPr lang="en-US" dirty="0" smtClean="0"/>
              <a:t>Informal </a:t>
            </a:r>
            <a:r>
              <a:rPr lang="en-US" dirty="0"/>
              <a:t>knowledge of technical assistance providers</a:t>
            </a:r>
          </a:p>
          <a:p>
            <a:endParaRPr lang="en-US" dirty="0"/>
          </a:p>
        </p:txBody>
      </p:sp>
    </p:spTree>
    <p:extLst>
      <p:ext uri="{BB962C8B-B14F-4D97-AF65-F5344CB8AC3E}">
        <p14:creationId xmlns:p14="http://schemas.microsoft.com/office/powerpoint/2010/main" val="4106261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dirty="0" smtClean="0"/>
              <a:t>: Share data</a:t>
            </a:r>
            <a:r>
              <a:rPr lang="en-US" dirty="0"/>
              <a:t>: </a:t>
            </a:r>
            <a:r>
              <a:rPr lang="en-US" dirty="0" smtClean="0"/>
              <a:t> PDF report (before) and public portal (coming soon)</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3430" y="1739900"/>
            <a:ext cx="8608421" cy="4887009"/>
          </a:xfrm>
        </p:spPr>
      </p:pic>
    </p:spTree>
    <p:extLst>
      <p:ext uri="{BB962C8B-B14F-4D97-AF65-F5344CB8AC3E}">
        <p14:creationId xmlns:p14="http://schemas.microsoft.com/office/powerpoint/2010/main" val="21912451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720" y="361347"/>
            <a:ext cx="3605759" cy="4203700"/>
          </a:xfrm>
        </p:spPr>
      </p:pic>
      <p:grpSp>
        <p:nvGrpSpPr>
          <p:cNvPr id="13" name="Group 12"/>
          <p:cNvGrpSpPr/>
          <p:nvPr/>
        </p:nvGrpSpPr>
        <p:grpSpPr>
          <a:xfrm>
            <a:off x="2895599" y="2744881"/>
            <a:ext cx="6223001" cy="3640332"/>
            <a:chOff x="2920999" y="2744881"/>
            <a:chExt cx="6223001" cy="3640332"/>
          </a:xfrm>
        </p:grpSpPr>
        <p:pic>
          <p:nvPicPr>
            <p:cNvPr id="11" name="Picture 1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00" y="2744881"/>
              <a:ext cx="6223000" cy="3640332"/>
            </a:xfrm>
            <a:prstGeom prst="rect">
              <a:avLst/>
            </a:prstGeom>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0999" y="4902199"/>
              <a:ext cx="5015413" cy="1320801"/>
            </a:xfrm>
            <a:prstGeom prst="rect">
              <a:avLst/>
            </a:prstGeom>
          </p:spPr>
        </p:pic>
      </p:grpSp>
    </p:spTree>
    <p:extLst>
      <p:ext uri="{BB962C8B-B14F-4D97-AF65-F5344CB8AC3E}">
        <p14:creationId xmlns:p14="http://schemas.microsoft.com/office/powerpoint/2010/main" val="2797131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Convene cross-sector forum for action</a:t>
            </a:r>
            <a:endParaRPr lang="en-US" dirty="0"/>
          </a:p>
        </p:txBody>
      </p:sp>
      <p:sp>
        <p:nvSpPr>
          <p:cNvPr id="3" name="Content Placeholder 2"/>
          <p:cNvSpPr>
            <a:spLocks noGrp="1"/>
          </p:cNvSpPr>
          <p:nvPr>
            <p:ph idx="1"/>
          </p:nvPr>
        </p:nvSpPr>
        <p:spPr>
          <a:xfrm>
            <a:off x="641349" y="1863119"/>
            <a:ext cx="8321685" cy="4203573"/>
          </a:xfrm>
        </p:spPr>
        <p:txBody>
          <a:bodyPr/>
          <a:lstStyle/>
          <a:p>
            <a:r>
              <a:rPr lang="en-US" dirty="0" smtClean="0"/>
              <a:t>Convenors: Coalition Nonprofit </a:t>
            </a:r>
            <a:r>
              <a:rPr lang="en-US" dirty="0"/>
              <a:t>Housing and Economic Development </a:t>
            </a:r>
            <a:r>
              <a:rPr lang="en-US" dirty="0" smtClean="0"/>
              <a:t>(CNHED) and NeighborhoodInfoDC at the Urban Institute</a:t>
            </a:r>
          </a:p>
          <a:p>
            <a:r>
              <a:rPr lang="en-US" dirty="0" smtClean="0"/>
              <a:t>Other Participants</a:t>
            </a:r>
            <a:r>
              <a:rPr lang="en-US" dirty="0"/>
              <a:t>: </a:t>
            </a:r>
            <a:endParaRPr lang="en-US" dirty="0" smtClean="0"/>
          </a:p>
          <a:p>
            <a:pPr lvl="1"/>
            <a:r>
              <a:rPr lang="en-US" dirty="0"/>
              <a:t>Nonprofit and private housing developers</a:t>
            </a:r>
          </a:p>
          <a:p>
            <a:pPr lvl="1"/>
            <a:r>
              <a:rPr lang="en-US" dirty="0"/>
              <a:t>Housing counseling and legal services providers</a:t>
            </a:r>
          </a:p>
          <a:p>
            <a:pPr lvl="1"/>
            <a:r>
              <a:rPr lang="en-US" dirty="0" smtClean="0"/>
              <a:t>U.S</a:t>
            </a:r>
            <a:r>
              <a:rPr lang="en-US" dirty="0"/>
              <a:t>. Department of Housing and Urban </a:t>
            </a:r>
            <a:r>
              <a:rPr lang="en-US" dirty="0" smtClean="0"/>
              <a:t>Development</a:t>
            </a:r>
          </a:p>
          <a:p>
            <a:pPr lvl="1"/>
            <a:r>
              <a:rPr lang="en-US" dirty="0" smtClean="0"/>
              <a:t>District of Columbia housing agencies</a:t>
            </a:r>
          </a:p>
        </p:txBody>
      </p:sp>
    </p:spTree>
    <p:extLst>
      <p:ext uri="{BB962C8B-B14F-4D97-AF65-F5344CB8AC3E}">
        <p14:creationId xmlns:p14="http://schemas.microsoft.com/office/powerpoint/2010/main" val="4106261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a:t>
            </a:r>
            <a:r>
              <a:rPr lang="en-US" dirty="0" smtClean="0"/>
              <a:t>. Identify action strategies</a:t>
            </a:r>
            <a:endParaRPr lang="en-US" dirty="0"/>
          </a:p>
        </p:txBody>
      </p:sp>
      <p:sp>
        <p:nvSpPr>
          <p:cNvPr id="3" name="Content Placeholder 2"/>
          <p:cNvSpPr>
            <a:spLocks noGrp="1"/>
          </p:cNvSpPr>
          <p:nvPr>
            <p:ph idx="1"/>
          </p:nvPr>
        </p:nvSpPr>
        <p:spPr/>
        <p:txBody>
          <a:bodyPr/>
          <a:lstStyle/>
          <a:p>
            <a:r>
              <a:rPr lang="en-US" dirty="0" smtClean="0"/>
              <a:t>Ensure tenants </a:t>
            </a:r>
            <a:r>
              <a:rPr lang="en-US" dirty="0"/>
              <a:t>are informed of their </a:t>
            </a:r>
            <a:r>
              <a:rPr lang="en-US" dirty="0" smtClean="0"/>
              <a:t>rights</a:t>
            </a:r>
          </a:p>
          <a:p>
            <a:r>
              <a:rPr lang="en-US" dirty="0"/>
              <a:t>I</a:t>
            </a:r>
            <a:r>
              <a:rPr lang="en-US" dirty="0" smtClean="0"/>
              <a:t>dentify </a:t>
            </a:r>
            <a:r>
              <a:rPr lang="en-US" dirty="0"/>
              <a:t>high-priority buildings </a:t>
            </a:r>
            <a:endParaRPr lang="en-US" dirty="0" smtClean="0"/>
          </a:p>
          <a:p>
            <a:pPr lvl="1"/>
            <a:r>
              <a:rPr lang="en-US" dirty="0" smtClean="0"/>
              <a:t>Expirations</a:t>
            </a:r>
            <a:endParaRPr lang="en-US" dirty="0"/>
          </a:p>
          <a:p>
            <a:pPr lvl="2"/>
            <a:r>
              <a:rPr lang="en-US" dirty="0"/>
              <a:t>Convince landlords to stay in program</a:t>
            </a:r>
          </a:p>
          <a:p>
            <a:pPr lvl="2"/>
            <a:r>
              <a:rPr lang="en-US" dirty="0"/>
              <a:t>Tenant, nonprofit, or city purchase of buildings</a:t>
            </a:r>
          </a:p>
          <a:p>
            <a:pPr lvl="1"/>
            <a:r>
              <a:rPr lang="en-US" dirty="0" smtClean="0"/>
              <a:t>Terminations</a:t>
            </a:r>
            <a:endParaRPr lang="en-US" dirty="0"/>
          </a:p>
          <a:p>
            <a:pPr lvl="2"/>
            <a:r>
              <a:rPr lang="en-US" dirty="0"/>
              <a:t>Targeted code enforcement</a:t>
            </a:r>
          </a:p>
          <a:p>
            <a:pPr lvl="2"/>
            <a:r>
              <a:rPr lang="en-US" dirty="0"/>
              <a:t>City discretionary building repair </a:t>
            </a:r>
            <a:r>
              <a:rPr lang="en-US" dirty="0" smtClean="0"/>
              <a:t>fund</a:t>
            </a:r>
          </a:p>
          <a:p>
            <a:endParaRPr lang="en-US" dirty="0"/>
          </a:p>
          <a:p>
            <a:endParaRPr lang="en-US" dirty="0"/>
          </a:p>
        </p:txBody>
      </p:sp>
    </p:spTree>
    <p:extLst>
      <p:ext uri="{BB962C8B-B14F-4D97-AF65-F5344CB8AC3E}">
        <p14:creationId xmlns:p14="http://schemas.microsoft.com/office/powerpoint/2010/main" val="29429494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Preservation Save: </a:t>
            </a:r>
            <a:r>
              <a:rPr lang="en-US" dirty="0" smtClean="0"/>
              <a:t/>
            </a:r>
            <a:br>
              <a:rPr lang="en-US" dirty="0" smtClean="0"/>
            </a:br>
            <a:r>
              <a:rPr lang="en-US" dirty="0" smtClean="0"/>
              <a:t>The </a:t>
            </a:r>
            <a:r>
              <a:rPr lang="en-US" dirty="0"/>
              <a:t>Gregory - 840 Barnaby Street, SE</a:t>
            </a:r>
          </a:p>
        </p:txBody>
      </p:sp>
      <p:sp>
        <p:nvSpPr>
          <p:cNvPr id="3" name="Content Placeholder 2"/>
          <p:cNvSpPr>
            <a:spLocks noGrp="1"/>
          </p:cNvSpPr>
          <p:nvPr>
            <p:ph idx="1"/>
          </p:nvPr>
        </p:nvSpPr>
        <p:spPr>
          <a:xfrm>
            <a:off x="641349" y="1710719"/>
            <a:ext cx="8321685" cy="4203573"/>
          </a:xfrm>
        </p:spPr>
        <p:txBody>
          <a:bodyPr/>
          <a:lstStyle/>
          <a:p>
            <a:r>
              <a:rPr lang="en-US" dirty="0"/>
              <a:t>In June 2010, the </a:t>
            </a:r>
            <a:r>
              <a:rPr lang="en-US" dirty="0" smtClean="0"/>
              <a:t>Network identified that </a:t>
            </a:r>
            <a:r>
              <a:rPr lang="en-US" dirty="0"/>
              <a:t>the </a:t>
            </a:r>
            <a:r>
              <a:rPr lang="en-US" dirty="0" smtClean="0"/>
              <a:t>124- unit property </a:t>
            </a:r>
            <a:r>
              <a:rPr lang="en-US" dirty="0"/>
              <a:t>was at risk for </a:t>
            </a:r>
            <a:r>
              <a:rPr lang="en-US" dirty="0" smtClean="0"/>
              <a:t>loss.</a:t>
            </a:r>
          </a:p>
          <a:p>
            <a:r>
              <a:rPr lang="en-US" dirty="0"/>
              <a:t>Latino Economic Development Center began organizing the </a:t>
            </a:r>
            <a:r>
              <a:rPr lang="en-US" dirty="0" smtClean="0"/>
              <a:t>tenants.</a:t>
            </a:r>
            <a:endParaRPr lang="en-US" dirty="0"/>
          </a:p>
          <a:p>
            <a:r>
              <a:rPr lang="en-US" dirty="0"/>
              <a:t>With </a:t>
            </a:r>
            <a:r>
              <a:rPr lang="en-US" dirty="0" smtClean="0"/>
              <a:t>Network’s urging, DCHFA</a:t>
            </a:r>
            <a:r>
              <a:rPr lang="en-US" dirty="0"/>
              <a:t>, DCHA, </a:t>
            </a:r>
            <a:r>
              <a:rPr lang="en-US" dirty="0" smtClean="0"/>
              <a:t>and DHCD coordinated to </a:t>
            </a:r>
            <a:r>
              <a:rPr lang="en-US" dirty="0"/>
              <a:t>preserve the </a:t>
            </a:r>
            <a:r>
              <a:rPr lang="en-US" dirty="0" smtClean="0"/>
              <a:t>building.</a:t>
            </a:r>
          </a:p>
          <a:p>
            <a:pPr lvl="1"/>
            <a:r>
              <a:rPr lang="en-US" dirty="0" smtClean="0"/>
              <a:t>Hired new </a:t>
            </a:r>
            <a:r>
              <a:rPr lang="en-US" dirty="0"/>
              <a:t>asset and property </a:t>
            </a:r>
            <a:r>
              <a:rPr lang="en-US" dirty="0" smtClean="0"/>
              <a:t>manager</a:t>
            </a:r>
          </a:p>
          <a:p>
            <a:pPr lvl="1"/>
            <a:r>
              <a:rPr lang="en-US" dirty="0" smtClean="0"/>
              <a:t>Addressed </a:t>
            </a:r>
            <a:r>
              <a:rPr lang="en-US" dirty="0"/>
              <a:t>the poor living </a:t>
            </a:r>
            <a:r>
              <a:rPr lang="en-US" dirty="0" smtClean="0"/>
              <a:t>conditions</a:t>
            </a:r>
          </a:p>
          <a:p>
            <a:pPr lvl="1"/>
            <a:r>
              <a:rPr lang="en-US" dirty="0" smtClean="0"/>
              <a:t>Renovated </a:t>
            </a:r>
            <a:r>
              <a:rPr lang="en-US" dirty="0"/>
              <a:t>the uninhabitable units </a:t>
            </a:r>
            <a:r>
              <a:rPr lang="en-US" dirty="0" smtClean="0"/>
              <a:t>for more income</a:t>
            </a:r>
            <a:endParaRPr lang="en-US" dirty="0"/>
          </a:p>
        </p:txBody>
      </p:sp>
    </p:spTree>
    <p:extLst>
      <p:ext uri="{BB962C8B-B14F-4D97-AF65-F5344CB8AC3E}">
        <p14:creationId xmlns:p14="http://schemas.microsoft.com/office/powerpoint/2010/main" val="14169312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gn="ctr"/>
            <a:r>
              <a:rPr lang="en-US" u="sng" dirty="0" smtClean="0">
                <a:solidFill>
                  <a:schemeClr val="tx2">
                    <a:lumMod val="75000"/>
                  </a:schemeClr>
                </a:solidFill>
              </a:rPr>
              <a:t>www.neighborhoodindicators.org</a:t>
            </a:r>
            <a:endParaRPr lang="en-US" u="sng" dirty="0">
              <a:solidFill>
                <a:schemeClr val="tx2">
                  <a:lumMod val="75000"/>
                </a:schemeClr>
              </a:solidFill>
            </a:endParaRPr>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43" y="1201615"/>
            <a:ext cx="7671263" cy="5505618"/>
          </a:xfrm>
          <a:prstGeom prst="rect">
            <a:avLst/>
          </a:prstGeom>
        </p:spPr>
      </p:pic>
    </p:spTree>
    <p:extLst>
      <p:ext uri="{BB962C8B-B14F-4D97-AF65-F5344CB8AC3E}">
        <p14:creationId xmlns:p14="http://schemas.microsoft.com/office/powerpoint/2010/main" val="1582779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30" y="520844"/>
            <a:ext cx="8171542" cy="5382841"/>
          </a:xfrm>
          <a:prstGeom prst="rect">
            <a:avLst/>
          </a:prstGeom>
        </p:spPr>
      </p:pic>
    </p:spTree>
    <p:extLst>
      <p:ext uri="{BB962C8B-B14F-4D97-AF65-F5344CB8AC3E}">
        <p14:creationId xmlns:p14="http://schemas.microsoft.com/office/powerpoint/2010/main" val="32674170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019" y="2133455"/>
            <a:ext cx="7818581" cy="787545"/>
          </a:xfrm>
        </p:spPr>
        <p:txBody>
          <a:bodyPr/>
          <a:lstStyle/>
          <a:p>
            <a:r>
              <a:rPr lang="en-US" dirty="0" smtClean="0"/>
              <a:t>Follow us on Twitter @NNIPHQ</a:t>
            </a:r>
            <a:endParaRPr lang="en-US" dirty="0"/>
          </a:p>
        </p:txBody>
      </p:sp>
      <p:sp>
        <p:nvSpPr>
          <p:cNvPr id="3" name="Text Placeholder 2"/>
          <p:cNvSpPr>
            <a:spLocks noGrp="1"/>
          </p:cNvSpPr>
          <p:nvPr>
            <p:ph type="body" sz="quarter" idx="10"/>
          </p:nvPr>
        </p:nvSpPr>
        <p:spPr/>
        <p:txBody>
          <a:bodyPr/>
          <a:lstStyle/>
          <a:p>
            <a:r>
              <a:rPr lang="en-US" sz="1800" dirty="0" smtClean="0"/>
              <a:t>For more information about NNIP, visit </a:t>
            </a:r>
            <a:r>
              <a:rPr lang="en-US" sz="1800" dirty="0" smtClean="0">
                <a:hlinkClick r:id="rId3"/>
              </a:rPr>
              <a:t>www.neighborhoodindicators.org</a:t>
            </a:r>
            <a:r>
              <a:rPr lang="en-US" sz="1800" dirty="0" smtClean="0"/>
              <a:t>  or </a:t>
            </a:r>
          </a:p>
          <a:p>
            <a:r>
              <a:rPr lang="en-US" sz="1800" dirty="0" smtClean="0"/>
              <a:t>email Kathy Pettit at kpettit@urban.org</a:t>
            </a:r>
            <a:endParaRPr lang="en-US" sz="1800" dirty="0"/>
          </a:p>
        </p:txBody>
      </p:sp>
    </p:spTree>
    <p:extLst>
      <p:ext uri="{BB962C8B-B14F-4D97-AF65-F5344CB8AC3E}">
        <p14:creationId xmlns:p14="http://schemas.microsoft.com/office/powerpoint/2010/main" val="3012326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Translators, navigators, connectors</a:t>
            </a:r>
            <a:endParaRPr lang="en-US" dirty="0"/>
          </a:p>
        </p:txBody>
      </p:sp>
      <p:sp>
        <p:nvSpPr>
          <p:cNvPr id="29" name="AutoShape 4" descr="Image result for steve spiker photo"/>
          <p:cNvSpPr>
            <a:spLocks noChangeAspect="1" noChangeArrowheads="1"/>
          </p:cNvSpPr>
          <p:nvPr/>
        </p:nvSpPr>
        <p:spPr bwMode="auto">
          <a:xfrm>
            <a:off x="152400" y="15875"/>
            <a:ext cx="1657350" cy="1104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7" name="Group 6"/>
          <p:cNvGrpSpPr/>
          <p:nvPr/>
        </p:nvGrpSpPr>
        <p:grpSpPr>
          <a:xfrm>
            <a:off x="146459" y="1892820"/>
            <a:ext cx="7672917" cy="4394297"/>
            <a:chOff x="193430" y="1527921"/>
            <a:chExt cx="8442142" cy="4961185"/>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829" y="2418638"/>
              <a:ext cx="6767442" cy="407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990" y="4713854"/>
              <a:ext cx="811582" cy="77100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8170" y="1606075"/>
              <a:ext cx="1028913" cy="97746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7651" y="1527921"/>
              <a:ext cx="953976" cy="906277"/>
            </a:xfrm>
            <a:prstGeom prst="rect">
              <a:avLst/>
            </a:prstGeom>
          </p:spPr>
        </p:pic>
        <p:cxnSp>
          <p:nvCxnSpPr>
            <p:cNvPr id="8" name="Straight Arrow Connector 7"/>
            <p:cNvCxnSpPr/>
            <p:nvPr/>
          </p:nvCxnSpPr>
          <p:spPr>
            <a:xfrm>
              <a:off x="5434026" y="2583543"/>
              <a:ext cx="78600" cy="16887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3773714" y="2434198"/>
              <a:ext cx="1224456" cy="99372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6388516" y="2913181"/>
              <a:ext cx="588452" cy="6818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6815572" y="4064000"/>
              <a:ext cx="958642" cy="10353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78" name="Picture 6" descr="https://encrypted-tbn2.gstatic.com/images?q=tbn:ANd9GcQdLqTCilIS7AJt53fFJkdwj02-lKo3fDw6y99sqglX7MkenuMdac6JWZY">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430" y="3247345"/>
              <a:ext cx="1047750" cy="695326"/>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a:stCxn id="3078" idx="2"/>
            </p:cNvCxnSpPr>
            <p:nvPr/>
          </p:nvCxnSpPr>
          <p:spPr>
            <a:xfrm>
              <a:off x="717305" y="3942671"/>
              <a:ext cx="632524" cy="32963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757" y="5357323"/>
              <a:ext cx="643480" cy="970071"/>
            </a:xfrm>
            <a:prstGeom prst="rect">
              <a:avLst/>
            </a:prstGeom>
          </p:spPr>
        </p:pic>
        <p:cxnSp>
          <p:nvCxnSpPr>
            <p:cNvPr id="35" name="Straight Arrow Connector 34"/>
            <p:cNvCxnSpPr/>
            <p:nvPr/>
          </p:nvCxnSpPr>
          <p:spPr>
            <a:xfrm flipV="1">
              <a:off x="2238237" y="5728798"/>
              <a:ext cx="2232149" cy="11356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80" name="Picture 8" descr="https://encrypted-tbn0.gstatic.com/images?q=tbn:ANd9GcTLIj4OA4JlzOeCqlfc5Q37tH9-CWaQAytPWH3t6NIV7T7iCJVJ"/>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85" y="1819956"/>
              <a:ext cx="844895" cy="85663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Straight Arrow Connector 42"/>
            <p:cNvCxnSpPr/>
            <p:nvPr/>
          </p:nvCxnSpPr>
          <p:spPr>
            <a:xfrm>
              <a:off x="1241180" y="2676586"/>
              <a:ext cx="424911" cy="2365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0559" y="3758115"/>
            <a:ext cx="762000" cy="762000"/>
          </a:xfrm>
          <a:prstGeom prst="rect">
            <a:avLst/>
          </a:prstGeom>
        </p:spPr>
      </p:pic>
      <p:cxnSp>
        <p:nvCxnSpPr>
          <p:cNvPr id="23" name="Straight Arrow Connector 22"/>
          <p:cNvCxnSpPr>
            <a:stCxn id="9" idx="1"/>
          </p:cNvCxnSpPr>
          <p:nvPr/>
        </p:nvCxnSpPr>
        <p:spPr>
          <a:xfrm flipH="1">
            <a:off x="6807200" y="4139115"/>
            <a:ext cx="643359"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074" name="Picture 2" descr="Erica Raleig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44483" y="2199870"/>
            <a:ext cx="854033" cy="85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9114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bwMode="auto">
          <a:xfrm>
            <a:off x="193675" y="128588"/>
            <a:ext cx="8769350" cy="1073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t>New Books On </a:t>
            </a:r>
            <a:br>
              <a:rPr lang="en-US" altLang="en-US" dirty="0" smtClean="0"/>
            </a:br>
            <a:r>
              <a:rPr lang="en-US" altLang="en-US" dirty="0" smtClean="0"/>
              <a:t>Data And Community Action</a:t>
            </a:r>
            <a:endParaRPr lang="en-US" altLang="en-US" i="1" dirty="0" smtClean="0"/>
          </a:p>
        </p:txBody>
      </p:sp>
      <p:pic>
        <p:nvPicPr>
          <p:cNvPr id="2150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25" y="1800225"/>
            <a:ext cx="2835275"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1" y="1802574"/>
            <a:ext cx="2827338" cy="4185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029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0" y="205101"/>
            <a:ext cx="9144000" cy="1060258"/>
          </a:xfrm>
        </p:spPr>
        <p:txBody>
          <a:bodyPr/>
          <a:lstStyle/>
          <a:p>
            <a:pPr algn="ctr"/>
            <a:r>
              <a:rPr lang="en-US" sz="3200" dirty="0" smtClean="0">
                <a:solidFill>
                  <a:schemeClr val="tx1"/>
                </a:solidFill>
              </a:rPr>
              <a:t>From Data to Information to Action</a:t>
            </a:r>
            <a:endParaRPr lang="en-US" sz="3200" dirty="0">
              <a:solidFill>
                <a:schemeClr val="tx1"/>
              </a:solidFill>
            </a:endParaRPr>
          </a:p>
        </p:txBody>
      </p:sp>
      <p:sp>
        <p:nvSpPr>
          <p:cNvPr id="18" name="TextBox 17"/>
          <p:cNvSpPr txBox="1"/>
          <p:nvPr/>
        </p:nvSpPr>
        <p:spPr>
          <a:xfrm>
            <a:off x="-10856" y="6030605"/>
            <a:ext cx="9144000" cy="523220"/>
          </a:xfrm>
          <a:prstGeom prst="rect">
            <a:avLst/>
          </a:prstGeom>
          <a:noFill/>
        </p:spPr>
        <p:txBody>
          <a:bodyPr wrap="square" rtlCol="0">
            <a:spAutoFit/>
          </a:bodyPr>
          <a:lstStyle/>
          <a:p>
            <a:pPr algn="ctr"/>
            <a:r>
              <a:rPr lang="en-US" sz="2800" b="1" i="1" dirty="0" smtClean="0"/>
              <a:t>Goal: Broadest Base of Users &amp; Purposes</a:t>
            </a:r>
          </a:p>
        </p:txBody>
      </p:sp>
      <p:sp>
        <p:nvSpPr>
          <p:cNvPr id="20" name="Rectangle 19"/>
          <p:cNvSpPr/>
          <p:nvPr/>
        </p:nvSpPr>
        <p:spPr>
          <a:xfrm>
            <a:off x="3245014" y="4218097"/>
            <a:ext cx="2074988" cy="6463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853258276"/>
              </p:ext>
            </p:extLst>
          </p:nvPr>
        </p:nvGraphicFramePr>
        <p:xfrm>
          <a:off x="1079281" y="812800"/>
          <a:ext cx="7039926" cy="5120640"/>
        </p:xfrm>
        <a:graphic>
          <a:graphicData uri="http://schemas.openxmlformats.org/drawingml/2006/table">
            <a:tbl>
              <a:tblPr firstRow="1" bandRow="1">
                <a:tableStyleId>{5C22544A-7EE6-4342-B048-85BDC9FD1C3A}</a:tableStyleId>
              </a:tblPr>
              <a:tblGrid>
                <a:gridCol w="2747326"/>
                <a:gridCol w="4292600"/>
              </a:tblGrid>
              <a:tr h="159177">
                <a:tc>
                  <a:txBody>
                    <a:bodyPr/>
                    <a:lstStyle/>
                    <a:p>
                      <a:r>
                        <a:rPr lang="en-US" dirty="0" smtClean="0"/>
                        <a:t>Steps</a:t>
                      </a:r>
                      <a:endParaRPr lang="en-US" dirty="0"/>
                    </a:p>
                  </a:txBody>
                  <a:tcPr/>
                </a:tc>
                <a:tc>
                  <a:txBody>
                    <a:bodyPr/>
                    <a:lstStyle/>
                    <a:p>
                      <a:r>
                        <a:rPr lang="en-US" dirty="0" smtClean="0"/>
                        <a:t>Examples</a:t>
                      </a:r>
                      <a:endParaRPr lang="en-US"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Collecting Raw Data</a:t>
                      </a:r>
                    </a:p>
                  </a:txBody>
                  <a:tcPr/>
                </a:tc>
                <a:tc>
                  <a:txBody>
                    <a:bodyPr/>
                    <a:lstStyle/>
                    <a:p>
                      <a:pPr marL="285750" indent="-285750" algn="l">
                        <a:buFont typeface="Arial" panose="020B0604020202020204" pitchFamily="34" charset="0"/>
                        <a:buChar char="•"/>
                      </a:pPr>
                      <a:r>
                        <a:rPr lang="en-US" baseline="0" dirty="0" smtClean="0"/>
                        <a:t>A</a:t>
                      </a:r>
                      <a:r>
                        <a:rPr lang="en-US" dirty="0" smtClean="0"/>
                        <a:t>dministrative Data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Open Data</a:t>
                      </a:r>
                    </a:p>
                    <a:p>
                      <a:pPr marL="285750" indent="-285750" algn="l">
                        <a:buFont typeface="Arial" panose="020B0604020202020204" pitchFamily="34" charset="0"/>
                        <a:buChar char="•"/>
                      </a:pPr>
                      <a:r>
                        <a:rPr lang="en-US" dirty="0" smtClean="0"/>
                        <a:t>Community Collected Data</a:t>
                      </a:r>
                    </a:p>
                    <a:p>
                      <a:pPr marL="285750" indent="-285750" algn="l">
                        <a:buFont typeface="Arial" panose="020B0604020202020204" pitchFamily="34" charset="0"/>
                        <a:buChar char="•"/>
                      </a:pPr>
                      <a:r>
                        <a:rPr lang="en-US" dirty="0" smtClean="0"/>
                        <a:t>Survey Data</a:t>
                      </a:r>
                    </a:p>
                    <a:p>
                      <a:pPr marL="285750" indent="-285750" algn="l">
                        <a:buFont typeface="Arial" panose="020B0604020202020204" pitchFamily="34" charset="0"/>
                        <a:buChar char="•"/>
                      </a:pPr>
                      <a:endParaRPr lang="en-US" dirty="0" smtClean="0"/>
                    </a:p>
                  </a:txBody>
                  <a:tcPr/>
                </a:tc>
              </a:tr>
              <a:tr h="370840">
                <a:tc>
                  <a:txBody>
                    <a:bodyPr/>
                    <a:lstStyle/>
                    <a:p>
                      <a:r>
                        <a:rPr lang="en-US" dirty="0" smtClean="0"/>
                        <a:t>Enhancing Data</a:t>
                      </a:r>
                      <a:endParaRPr lang="en-US" dirty="0"/>
                    </a:p>
                  </a:txBody>
                  <a:tcPr/>
                </a:tc>
                <a:tc>
                  <a:txBody>
                    <a:bodyPr/>
                    <a:lstStyle/>
                    <a:p>
                      <a:pPr marL="285750" indent="-285750" algn="l">
                        <a:buFont typeface="Arial" panose="020B0604020202020204" pitchFamily="34" charset="0"/>
                        <a:buChar char="•"/>
                      </a:pPr>
                      <a:r>
                        <a:rPr lang="en-US" dirty="0" smtClean="0"/>
                        <a:t>Integrated Data Systems</a:t>
                      </a:r>
                    </a:p>
                    <a:p>
                      <a:pPr marL="285750" indent="-285750" algn="l">
                        <a:buFont typeface="Arial" panose="020B0604020202020204" pitchFamily="34" charset="0"/>
                        <a:buChar char="•"/>
                      </a:pPr>
                      <a:r>
                        <a:rPr lang="en-US" dirty="0" smtClean="0"/>
                        <a:t>Neighborhood</a:t>
                      </a:r>
                      <a:r>
                        <a:rPr lang="en-US" baseline="0" dirty="0" smtClean="0"/>
                        <a:t> Indicators</a:t>
                      </a:r>
                    </a:p>
                    <a:p>
                      <a:pPr marL="285750" indent="-285750" algn="l">
                        <a:buFont typeface="Arial" panose="020B0604020202020204" pitchFamily="34" charset="0"/>
                        <a:buChar char="•"/>
                      </a:pPr>
                      <a:endParaRPr lang="en-US" dirty="0" smtClean="0"/>
                    </a:p>
                  </a:txBody>
                  <a:tcPr/>
                </a:tc>
              </a:tr>
              <a:tr h="370840">
                <a:tc>
                  <a:txBody>
                    <a:bodyPr/>
                    <a:lstStyle/>
                    <a:p>
                      <a:pPr algn="l"/>
                      <a:r>
                        <a:rPr lang="en-US" i="0" u="none" dirty="0" smtClean="0"/>
                        <a:t>Interpreting and Communicating Data</a:t>
                      </a:r>
                    </a:p>
                  </a:txBody>
                  <a:tcPr/>
                </a:tc>
                <a:tc>
                  <a:txBody>
                    <a:bodyPr/>
                    <a:lstStyle/>
                    <a:p>
                      <a:pPr marL="285750" indent="-285750" algn="l">
                        <a:buFont typeface="Arial" panose="020B0604020202020204" pitchFamily="34" charset="0"/>
                        <a:buChar char="•"/>
                      </a:pPr>
                      <a:r>
                        <a:rPr lang="en-US" dirty="0" smtClean="0"/>
                        <a:t>Analysis</a:t>
                      </a:r>
                    </a:p>
                    <a:p>
                      <a:pPr marL="285750" indent="-285750" algn="l">
                        <a:buFont typeface="Arial" panose="020B0604020202020204" pitchFamily="34" charset="0"/>
                        <a:buChar char="•"/>
                      </a:pPr>
                      <a:r>
                        <a:rPr lang="en-US" dirty="0" smtClean="0"/>
                        <a:t>Visualization</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Storytelling</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txBody>
                  <a:tcPr/>
                </a:tc>
              </a:tr>
              <a:tr h="370840">
                <a:tc>
                  <a:txBody>
                    <a:bodyPr/>
                    <a:lstStyle/>
                    <a:p>
                      <a:r>
                        <a:rPr lang="en-US" dirty="0" smtClean="0"/>
                        <a:t>Engaging Directly</a:t>
                      </a:r>
                      <a:r>
                        <a:rPr lang="en-US" baseline="0" dirty="0" smtClean="0"/>
                        <a:t> </a:t>
                      </a:r>
                      <a:r>
                        <a:rPr lang="en-US" dirty="0" smtClean="0"/>
                        <a:t>with </a:t>
                      </a:r>
                      <a:r>
                        <a:rPr lang="en-US" baseline="0" dirty="0" smtClean="0"/>
                        <a:t>Data</a:t>
                      </a:r>
                      <a:endParaRPr lang="en-US" dirty="0"/>
                    </a:p>
                  </a:txBody>
                  <a:tcPr/>
                </a:tc>
                <a:tc>
                  <a:txBody>
                    <a:bodyPr/>
                    <a:lstStyle/>
                    <a:p>
                      <a:pPr marL="285750" indent="-285750" algn="l">
                        <a:buFont typeface="Arial" panose="020B0604020202020204" pitchFamily="34" charset="0"/>
                        <a:buChar char="•"/>
                      </a:pPr>
                      <a:r>
                        <a:rPr lang="en-US" dirty="0" smtClean="0"/>
                        <a:t>Training</a:t>
                      </a:r>
                    </a:p>
                    <a:p>
                      <a:pPr marL="285750" indent="-285750" algn="l">
                        <a:buFont typeface="Arial" panose="020B0604020202020204" pitchFamily="34" charset="0"/>
                        <a:buChar char="•"/>
                      </a:pPr>
                      <a:r>
                        <a:rPr lang="en-US" dirty="0" smtClean="0"/>
                        <a:t>Technical Assistance</a:t>
                      </a:r>
                    </a:p>
                    <a:p>
                      <a:pPr marL="285750" indent="-285750" algn="l">
                        <a:buFont typeface="Arial" panose="020B0604020202020204" pitchFamily="34" charset="0"/>
                        <a:buChar char="•"/>
                      </a:pPr>
                      <a:r>
                        <a:rPr lang="en-US" baseline="0" dirty="0" smtClean="0"/>
                        <a:t>Discussion, Organization, Action</a:t>
                      </a:r>
                    </a:p>
                    <a:p>
                      <a:pPr marL="285750" indent="-285750" algn="l">
                        <a:buFont typeface="Arial" panose="020B0604020202020204" pitchFamily="34" charset="0"/>
                        <a:buChar char="•"/>
                      </a:pPr>
                      <a:endParaRPr lang="en-US" dirty="0"/>
                    </a:p>
                  </a:txBody>
                  <a:tcPr/>
                </a:tc>
              </a:tr>
            </a:tbl>
          </a:graphicData>
        </a:graphic>
      </p:graphicFrame>
    </p:spTree>
    <p:extLst>
      <p:ext uri="{BB962C8B-B14F-4D97-AF65-F5344CB8AC3E}">
        <p14:creationId xmlns:p14="http://schemas.microsoft.com/office/powerpoint/2010/main" val="2716232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Collecting Raw Data</a:t>
            </a:r>
            <a:endParaRPr lang="en-US" dirty="0"/>
          </a:p>
        </p:txBody>
      </p:sp>
      <p:sp>
        <p:nvSpPr>
          <p:cNvPr id="3" name="Text Placeholder 2"/>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4867830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Administrative Data</a:t>
            </a:r>
            <a:endParaRPr lang="en-US" dirty="0"/>
          </a:p>
        </p:txBody>
      </p:sp>
      <p:sp>
        <p:nvSpPr>
          <p:cNvPr id="5" name="Rectangle 2"/>
          <p:cNvSpPr>
            <a:spLocks noChangeArrowheads="1"/>
          </p:cNvSpPr>
          <p:nvPr/>
        </p:nvSpPr>
        <p:spPr bwMode="auto">
          <a:xfrm>
            <a:off x="4876800" y="1600200"/>
            <a:ext cx="3962400" cy="4391025"/>
          </a:xfrm>
          <a:prstGeom prst="rect">
            <a:avLst/>
          </a:prstGeom>
          <a:noFill/>
          <a:ln>
            <a:solidFill>
              <a:schemeClr val="tx1"/>
            </a:solidFill>
          </a:ln>
          <a:extLst/>
        </p:spPr>
        <p:txBody>
          <a:bodyPr/>
          <a:lstStyle/>
          <a:p>
            <a:pPr>
              <a:spcAft>
                <a:spcPts val="600"/>
              </a:spcAft>
              <a:buClr>
                <a:schemeClr val="tx1"/>
              </a:buClr>
              <a:defRPr/>
            </a:pPr>
            <a:r>
              <a:rPr lang="en-US" sz="2600" u="sng" dirty="0" smtClean="0">
                <a:latin typeface="Calibri" pitchFamily="34" charset="0"/>
                <a:cs typeface="Calibri" pitchFamily="34" charset="0"/>
              </a:rPr>
              <a:t>Examples of </a:t>
            </a:r>
            <a:r>
              <a:rPr lang="en-US" sz="2600" u="sng" dirty="0">
                <a:latin typeface="Calibri" pitchFamily="34" charset="0"/>
                <a:cs typeface="Calibri" pitchFamily="34" charset="0"/>
              </a:rPr>
              <a:t>Data</a:t>
            </a:r>
          </a:p>
          <a:p>
            <a:pPr lvl="1">
              <a:spcAft>
                <a:spcPts val="600"/>
              </a:spcAft>
              <a:buClr>
                <a:schemeClr val="tx1"/>
              </a:buClr>
              <a:defRPr/>
            </a:pPr>
            <a:r>
              <a:rPr lang="en-US" sz="2600" dirty="0">
                <a:latin typeface="Calibri" pitchFamily="34" charset="0"/>
                <a:cs typeface="Calibri" pitchFamily="34" charset="0"/>
              </a:rPr>
              <a:t>Education</a:t>
            </a:r>
          </a:p>
          <a:p>
            <a:pPr lvl="1">
              <a:spcAft>
                <a:spcPts val="600"/>
              </a:spcAft>
              <a:buClr>
                <a:schemeClr val="tx1"/>
              </a:buClr>
              <a:defRPr/>
            </a:pPr>
            <a:r>
              <a:rPr lang="en-US" sz="2600" dirty="0">
                <a:latin typeface="Calibri" pitchFamily="34" charset="0"/>
                <a:cs typeface="Calibri" pitchFamily="34" charset="0"/>
              </a:rPr>
              <a:t>Child care</a:t>
            </a:r>
          </a:p>
          <a:p>
            <a:pPr lvl="1">
              <a:spcAft>
                <a:spcPts val="600"/>
              </a:spcAft>
              <a:buClr>
                <a:schemeClr val="tx1"/>
              </a:buClr>
              <a:defRPr/>
            </a:pPr>
            <a:r>
              <a:rPr lang="en-US" sz="2600" dirty="0">
                <a:latin typeface="Calibri" pitchFamily="34" charset="0"/>
                <a:cs typeface="Calibri" pitchFamily="34" charset="0"/>
              </a:rPr>
              <a:t>Births, deaths</a:t>
            </a:r>
          </a:p>
          <a:p>
            <a:pPr lvl="1">
              <a:spcAft>
                <a:spcPts val="600"/>
              </a:spcAft>
              <a:buClr>
                <a:schemeClr val="tx1"/>
              </a:buClr>
              <a:defRPr/>
            </a:pPr>
            <a:r>
              <a:rPr lang="en-US" sz="2600" dirty="0">
                <a:latin typeface="Calibri" pitchFamily="34" charset="0"/>
                <a:cs typeface="Calibri" pitchFamily="34" charset="0"/>
              </a:rPr>
              <a:t>TANF, Food Stamps</a:t>
            </a:r>
          </a:p>
          <a:p>
            <a:pPr lvl="1">
              <a:spcAft>
                <a:spcPts val="600"/>
              </a:spcAft>
              <a:buClr>
                <a:schemeClr val="tx1"/>
              </a:buClr>
              <a:defRPr/>
            </a:pPr>
            <a:r>
              <a:rPr lang="en-US" sz="2600" dirty="0">
                <a:latin typeface="Calibri" pitchFamily="34" charset="0"/>
                <a:cs typeface="Calibri" pitchFamily="34" charset="0"/>
              </a:rPr>
              <a:t>Health</a:t>
            </a:r>
          </a:p>
          <a:p>
            <a:pPr lvl="1">
              <a:spcAft>
                <a:spcPts val="600"/>
              </a:spcAft>
              <a:buClr>
                <a:schemeClr val="tx1"/>
              </a:buClr>
              <a:defRPr/>
            </a:pPr>
            <a:r>
              <a:rPr lang="en-US" sz="2600" dirty="0">
                <a:latin typeface="Calibri" pitchFamily="34" charset="0"/>
                <a:cs typeface="Calibri" pitchFamily="34" charset="0"/>
              </a:rPr>
              <a:t>Crime</a:t>
            </a:r>
          </a:p>
          <a:p>
            <a:pPr lvl="1">
              <a:spcAft>
                <a:spcPts val="600"/>
              </a:spcAft>
              <a:buClr>
                <a:schemeClr val="tx1"/>
              </a:buClr>
              <a:defRPr/>
            </a:pPr>
            <a:r>
              <a:rPr lang="en-US" sz="2600" dirty="0">
                <a:latin typeface="Calibri" pitchFamily="34" charset="0"/>
                <a:cs typeface="Calibri" pitchFamily="34" charset="0"/>
              </a:rPr>
              <a:t>Property sales, prices</a:t>
            </a:r>
          </a:p>
          <a:p>
            <a:pPr lvl="1">
              <a:spcAft>
                <a:spcPts val="600"/>
              </a:spcAft>
              <a:buClr>
                <a:schemeClr val="tx1"/>
              </a:buClr>
              <a:defRPr/>
            </a:pPr>
            <a:r>
              <a:rPr lang="en-US" sz="2600" dirty="0">
                <a:latin typeface="Calibri" pitchFamily="34" charset="0"/>
                <a:cs typeface="Calibri" pitchFamily="34" charset="0"/>
              </a:rPr>
              <a:t>Foreclosures</a:t>
            </a:r>
          </a:p>
        </p:txBody>
      </p:sp>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053" b="70229"/>
          <a:stretch/>
        </p:blipFill>
        <p:spPr bwMode="auto">
          <a:xfrm>
            <a:off x="0" y="2270434"/>
            <a:ext cx="4775654" cy="88842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8793" y="4229099"/>
            <a:ext cx="4370949" cy="1601339"/>
          </a:xfrm>
          <a:prstGeom prst="rect">
            <a:avLst/>
          </a:prstGeom>
        </p:spPr>
      </p:pic>
      <p:sp>
        <p:nvSpPr>
          <p:cNvPr id="9" name="TextBox 8"/>
          <p:cNvSpPr txBox="1"/>
          <p:nvPr/>
        </p:nvSpPr>
        <p:spPr>
          <a:xfrm>
            <a:off x="985667" y="1901102"/>
            <a:ext cx="3233578" cy="369332"/>
          </a:xfrm>
          <a:prstGeom prst="rect">
            <a:avLst/>
          </a:prstGeom>
          <a:noFill/>
        </p:spPr>
        <p:txBody>
          <a:bodyPr wrap="none" rtlCol="0">
            <a:spAutoFit/>
          </a:bodyPr>
          <a:lstStyle/>
          <a:p>
            <a:r>
              <a:rPr lang="en-US" i="1" dirty="0" smtClean="0"/>
              <a:t>Raw Home Mortgage Data</a:t>
            </a:r>
            <a:endParaRPr lang="en-US" i="1" dirty="0"/>
          </a:p>
        </p:txBody>
      </p:sp>
      <p:sp>
        <p:nvSpPr>
          <p:cNvPr id="10" name="TextBox 9"/>
          <p:cNvSpPr txBox="1"/>
          <p:nvPr/>
        </p:nvSpPr>
        <p:spPr>
          <a:xfrm>
            <a:off x="990600" y="3590924"/>
            <a:ext cx="3183885" cy="923330"/>
          </a:xfrm>
          <a:prstGeom prst="rect">
            <a:avLst/>
          </a:prstGeom>
          <a:noFill/>
        </p:spPr>
        <p:txBody>
          <a:bodyPr wrap="none" rtlCol="0">
            <a:spAutoFit/>
          </a:bodyPr>
          <a:lstStyle/>
          <a:p>
            <a:r>
              <a:rPr lang="en-US" dirty="0" smtClean="0"/>
              <a:t>Transformed Property Data</a:t>
            </a:r>
          </a:p>
          <a:p>
            <a:pPr algn="ctr"/>
            <a:r>
              <a:rPr lang="en-US" dirty="0" smtClean="0"/>
              <a:t>(Cleveland)</a:t>
            </a:r>
          </a:p>
          <a:p>
            <a:endParaRPr lang="en-US" dirty="0"/>
          </a:p>
        </p:txBody>
      </p:sp>
    </p:spTree>
    <p:extLst>
      <p:ext uri="{BB962C8B-B14F-4D97-AF65-F5344CB8AC3E}">
        <p14:creationId xmlns:p14="http://schemas.microsoft.com/office/powerpoint/2010/main" val="975546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NNIP PPT Theme">
  <a:themeElements>
    <a:clrScheme name="NNIP Custom Palette">
      <a:dk1>
        <a:srgbClr val="000000"/>
      </a:dk1>
      <a:lt1>
        <a:sysClr val="window" lastClr="FFFFFF"/>
      </a:lt1>
      <a:dk2>
        <a:srgbClr val="273691"/>
      </a:dk2>
      <a:lt2>
        <a:srgbClr val="00B6DE"/>
      </a:lt2>
      <a:accent1>
        <a:srgbClr val="00B6DE"/>
      </a:accent1>
      <a:accent2>
        <a:srgbClr val="B5D334"/>
      </a:accent2>
      <a:accent3>
        <a:srgbClr val="BAE5F2"/>
      </a:accent3>
      <a:accent4>
        <a:srgbClr val="92278F"/>
      </a:accent4>
      <a:accent5>
        <a:srgbClr val="273691"/>
      </a:accent5>
      <a:accent6>
        <a:srgbClr val="FFFFFF"/>
      </a:accent6>
      <a:hlink>
        <a:srgbClr val="00B6DE"/>
      </a:hlink>
      <a:folHlink>
        <a:srgbClr val="27369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www.w3.org/XML/1998/namespace"/>
    <ds:schemaRef ds:uri="http://schemas.microsoft.com/sharepoint/v3/field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7934</TotalTime>
  <Words>4227</Words>
  <Application>Microsoft Office PowerPoint</Application>
  <PresentationFormat>On-screen Show (4:3)</PresentationFormat>
  <Paragraphs>437</Paragraphs>
  <Slides>48</Slides>
  <Notes>48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NNIP PPT Theme</vt:lpstr>
      <vt:lpstr>Strengthening Capacity For Data-Driven Decisionmaking</vt:lpstr>
      <vt:lpstr>Background</vt:lpstr>
      <vt:lpstr>    Urban Institute</vt:lpstr>
      <vt:lpstr>National Neighborhood  Indicators Partnership</vt:lpstr>
      <vt:lpstr>Translators, navigators, connectors</vt:lpstr>
      <vt:lpstr>New Books On  Data And Community Action</vt:lpstr>
      <vt:lpstr>From Data to Information to Action</vt:lpstr>
      <vt:lpstr>Collecting Raw Data</vt:lpstr>
      <vt:lpstr>Administrative Data</vt:lpstr>
      <vt:lpstr>What is Open Data?</vt:lpstr>
      <vt:lpstr>Benefits of Open Data</vt:lpstr>
      <vt:lpstr>Recent Open Data Resources</vt:lpstr>
      <vt:lpstr>Community Collected Data</vt:lpstr>
      <vt:lpstr>Survey Data</vt:lpstr>
      <vt:lpstr>Enhancing Data</vt:lpstr>
      <vt:lpstr>Integrated Data Systems (IDS) </vt:lpstr>
      <vt:lpstr>PowerPoint Presentation</vt:lpstr>
      <vt:lpstr>IDS Catalog and Resources</vt:lpstr>
      <vt:lpstr>Neighborhood Indicators</vt:lpstr>
      <vt:lpstr>           Baltimore Vital Signs</vt:lpstr>
      <vt:lpstr>Interpreting, Communicating, and Engaging with Data Example from Detroit</vt:lpstr>
      <vt:lpstr>Detroit Blight Removal Task Force</vt:lpstr>
      <vt:lpstr>Motor City Mapping</vt:lpstr>
      <vt:lpstr>Maximizing Community Impact Tool:  Neighborhood Indices</vt:lpstr>
      <vt:lpstr>Updating the data with Blexting</vt:lpstr>
      <vt:lpstr>City Performance Management</vt:lpstr>
      <vt:lpstr>HOPE Village Neighborhood Action </vt:lpstr>
      <vt:lpstr>Interpreting, Communicating, and Engaging with Data:  Example from Austin</vt:lpstr>
      <vt:lpstr>COH Approach to Presenting Data</vt:lpstr>
      <vt:lpstr>PowerPoint Presentation</vt:lpstr>
      <vt:lpstr>COH Community Summit</vt:lpstr>
      <vt:lpstr>Operational &amp; Policy Changes</vt:lpstr>
      <vt:lpstr>Interpreting, Communicating, and Engaging with Data:  Affordable Housing in Washington, DC</vt:lpstr>
      <vt:lpstr>NeighborhoodInfoDC.org</vt:lpstr>
      <vt:lpstr>PowerPoint Presentation</vt:lpstr>
      <vt:lpstr>Purpose of the Study</vt:lpstr>
      <vt:lpstr>Regional look at affordable housing </vt:lpstr>
      <vt:lpstr>DC Preservation Network</vt:lpstr>
      <vt:lpstr>Strategy: Create a Preservation Plan</vt:lpstr>
      <vt:lpstr>Strategy: Monitor at-risk projects   1: Compile and link relevant data  </vt:lpstr>
      <vt:lpstr>2: Share data:  PDF report (before) and public portal (coming soon)</vt:lpstr>
      <vt:lpstr>PowerPoint Presentation</vt:lpstr>
      <vt:lpstr>3. Convene cross-sector forum for action</vt:lpstr>
      <vt:lpstr>4. Identify action strategies</vt:lpstr>
      <vt:lpstr>Preservation Save:  The Gregory - 840 Barnaby Street, SE</vt:lpstr>
      <vt:lpstr>www.neighborhoodindicators.org</vt:lpstr>
      <vt:lpstr>PowerPoint Presentation</vt:lpstr>
      <vt:lpstr>Follow us on Twitter @NNIPHQ</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Pettit, Kathryn</cp:lastModifiedBy>
  <cp:revision>631</cp:revision>
  <cp:lastPrinted>2015-02-23T17:22:46Z</cp:lastPrinted>
  <dcterms:created xsi:type="dcterms:W3CDTF">2010-04-12T23:12:02Z</dcterms:created>
  <dcterms:modified xsi:type="dcterms:W3CDTF">2015-02-24T14:18:26Z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