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72" r:id="rId2"/>
    <p:sldId id="273" r:id="rId3"/>
    <p:sldId id="274" r:id="rId4"/>
    <p:sldId id="276" r:id="rId5"/>
    <p:sldId id="280" r:id="rId6"/>
    <p:sldId id="346" r:id="rId7"/>
    <p:sldId id="341" r:id="rId8"/>
    <p:sldId id="342" r:id="rId9"/>
    <p:sldId id="340" r:id="rId10"/>
    <p:sldId id="347" r:id="rId11"/>
    <p:sldId id="345" r:id="rId12"/>
    <p:sldId id="329" r:id="rId13"/>
    <p:sldId id="344" r:id="rId14"/>
    <p:sldId id="320" r:id="rId15"/>
    <p:sldId id="322" r:id="rId16"/>
    <p:sldId id="300" r:id="rId17"/>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30" autoAdjust="0"/>
    <p:restoredTop sz="50556" autoAdjust="0"/>
  </p:normalViewPr>
  <p:slideViewPr>
    <p:cSldViewPr>
      <p:cViewPr varScale="1">
        <p:scale>
          <a:sx n="40" d="100"/>
          <a:sy n="40" d="100"/>
        </p:scale>
        <p:origin x="-176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42" y="-120"/>
      </p:cViewPr>
      <p:guideLst>
        <p:guide orient="horz" pos="3024"/>
        <p:guide pos="23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defTabSz="965650">
              <a:defRPr sz="1200">
                <a:latin typeface="Arial" charset="0"/>
              </a:defRPr>
            </a:lvl1pPr>
          </a:lstStyle>
          <a:p>
            <a:pPr>
              <a:defRPr/>
            </a:pPr>
            <a:endParaRPr lang="en-US" dirty="0"/>
          </a:p>
        </p:txBody>
      </p:sp>
      <p:sp>
        <p:nvSpPr>
          <p:cNvPr id="25603" name="Rectangle 3"/>
          <p:cNvSpPr>
            <a:spLocks noGrp="1" noChangeArrowheads="1"/>
          </p:cNvSpPr>
          <p:nvPr>
            <p:ph type="dt" sz="quarter" idx="1"/>
          </p:nvPr>
        </p:nvSpPr>
        <p:spPr bwMode="auto">
          <a:xfrm>
            <a:off x="4143843"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algn="r" defTabSz="965650">
              <a:defRPr sz="1200">
                <a:latin typeface="Arial" charset="0"/>
              </a:defRPr>
            </a:lvl1pPr>
          </a:lstStyle>
          <a:p>
            <a:pPr>
              <a:defRPr/>
            </a:pPr>
            <a:endParaRPr lang="en-US" dirty="0"/>
          </a:p>
        </p:txBody>
      </p:sp>
      <p:sp>
        <p:nvSpPr>
          <p:cNvPr id="25604" name="Rectangle 4"/>
          <p:cNvSpPr>
            <a:spLocks noGrp="1" noChangeArrowheads="1"/>
          </p:cNvSpPr>
          <p:nvPr>
            <p:ph type="ftr" sz="quarter" idx="2"/>
          </p:nvPr>
        </p:nvSpPr>
        <p:spPr bwMode="auto">
          <a:xfrm>
            <a:off x="0"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defTabSz="965650">
              <a:defRPr sz="1200">
                <a:latin typeface="Arial" charset="0"/>
              </a:defRPr>
            </a:lvl1pPr>
          </a:lstStyle>
          <a:p>
            <a:pPr>
              <a:defRPr/>
            </a:pPr>
            <a:endParaRPr lang="en-US" dirty="0"/>
          </a:p>
        </p:txBody>
      </p:sp>
      <p:sp>
        <p:nvSpPr>
          <p:cNvPr id="25605" name="Rectangle 5"/>
          <p:cNvSpPr>
            <a:spLocks noGrp="1" noChangeArrowheads="1"/>
          </p:cNvSpPr>
          <p:nvPr>
            <p:ph type="sldNum" sz="quarter" idx="3"/>
          </p:nvPr>
        </p:nvSpPr>
        <p:spPr bwMode="auto">
          <a:xfrm>
            <a:off x="4143843"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algn="r" defTabSz="965650">
              <a:defRPr sz="1200">
                <a:latin typeface="Arial" charset="0"/>
              </a:defRPr>
            </a:lvl1pPr>
          </a:lstStyle>
          <a:p>
            <a:pPr>
              <a:defRPr/>
            </a:pPr>
            <a:fld id="{433D115E-7C92-48C1-ACB3-AA20C2EC6EB3}" type="slidenum">
              <a:rPr lang="en-US"/>
              <a:pPr>
                <a:defRPr/>
              </a:pPr>
              <a:t>‹#›</a:t>
            </a:fld>
            <a:endParaRPr lang="en-US" dirty="0"/>
          </a:p>
        </p:txBody>
      </p:sp>
    </p:spTree>
    <p:extLst>
      <p:ext uri="{BB962C8B-B14F-4D97-AF65-F5344CB8AC3E}">
        <p14:creationId xmlns:p14="http://schemas.microsoft.com/office/powerpoint/2010/main" xmlns="" val="34821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defTabSz="965650">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4143843" y="0"/>
            <a:ext cx="3169699" cy="480060"/>
          </a:xfrm>
          <a:prstGeom prst="rect">
            <a:avLst/>
          </a:prstGeom>
          <a:noFill/>
          <a:ln>
            <a:noFill/>
          </a:ln>
          <a:extLst/>
        </p:spPr>
        <p:txBody>
          <a:bodyPr vert="horz" wrap="square" lIns="96424" tIns="48211" rIns="96424" bIns="48211" numCol="1" anchor="t" anchorCtr="0" compatLnSpc="1">
            <a:prstTxWarp prst="textNoShape">
              <a:avLst/>
            </a:prstTxWarp>
          </a:bodyPr>
          <a:lstStyle>
            <a:lvl1pPr algn="r" defTabSz="965650">
              <a:defRPr sz="1200">
                <a:latin typeface="Arial"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0193" y="4558927"/>
            <a:ext cx="5854815" cy="4322184"/>
          </a:xfrm>
          <a:prstGeom prst="rect">
            <a:avLst/>
          </a:prstGeom>
          <a:noFill/>
          <a:ln>
            <a:noFill/>
          </a:ln>
          <a:extLst/>
        </p:spPr>
        <p:txBody>
          <a:bodyPr vert="horz" wrap="square" lIns="96424" tIns="48211" rIns="96424" bIns="482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defTabSz="965650">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4143843" y="9119496"/>
            <a:ext cx="3169699" cy="480060"/>
          </a:xfrm>
          <a:prstGeom prst="rect">
            <a:avLst/>
          </a:prstGeom>
          <a:noFill/>
          <a:ln>
            <a:noFill/>
          </a:ln>
          <a:extLst/>
        </p:spPr>
        <p:txBody>
          <a:bodyPr vert="horz" wrap="square" lIns="96424" tIns="48211" rIns="96424" bIns="48211" numCol="1" anchor="b" anchorCtr="0" compatLnSpc="1">
            <a:prstTxWarp prst="textNoShape">
              <a:avLst/>
            </a:prstTxWarp>
          </a:bodyPr>
          <a:lstStyle>
            <a:lvl1pPr algn="r" defTabSz="965650">
              <a:defRPr sz="1200">
                <a:latin typeface="Arial" charset="0"/>
              </a:defRPr>
            </a:lvl1pPr>
          </a:lstStyle>
          <a:p>
            <a:pPr>
              <a:defRPr/>
            </a:pPr>
            <a:fld id="{A6D4DBC1-BF9D-4556-BF96-0F2720B3771D}" type="slidenum">
              <a:rPr lang="en-US"/>
              <a:pPr>
                <a:defRPr/>
              </a:pPr>
              <a:t>‹#›</a:t>
            </a:fld>
            <a:endParaRPr lang="en-US" dirty="0"/>
          </a:p>
        </p:txBody>
      </p:sp>
    </p:spTree>
    <p:extLst>
      <p:ext uri="{BB962C8B-B14F-4D97-AF65-F5344CB8AC3E}">
        <p14:creationId xmlns:p14="http://schemas.microsoft.com/office/powerpoint/2010/main" xmlns="" val="2344008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4F0A4F2A-4C6A-4DB6-A162-E604964519CF}" type="slidenum">
              <a:rPr lang="en-US" smtClean="0"/>
              <a:pPr/>
              <a:t>1</a:t>
            </a:fld>
            <a:endParaRPr lang="en-US" dirty="0" smtClean="0"/>
          </a:p>
        </p:txBody>
      </p:sp>
      <p:sp>
        <p:nvSpPr>
          <p:cNvPr id="31747" name="Rectangle 2"/>
          <p:cNvSpPr>
            <a:spLocks noGrp="1" noChangeArrowheads="1"/>
          </p:cNvSpPr>
          <p:nvPr>
            <p:ph type="body" idx="1"/>
          </p:nvPr>
        </p:nvSpPr>
        <p:spPr>
          <a:xfrm>
            <a:off x="975803" y="4560571"/>
            <a:ext cx="5363595" cy="4318896"/>
          </a:xfrm>
          <a:noFill/>
        </p:spPr>
        <p:txBody>
          <a:bodyPr lIns="95109" tIns="46724" rIns="95109" bIns="46724"/>
          <a:lstStyle/>
          <a:p>
            <a:pPr eaLnBrk="1" hangingPunct="1"/>
            <a:r>
              <a:rPr lang="en-US" dirty="0" smtClean="0"/>
              <a:t>Introduce myself:  urban researcher &amp; Co-Director of the National Neighborhood Indicators Partnership (NNIP)</a:t>
            </a:r>
          </a:p>
          <a:p>
            <a:pPr eaLnBrk="1" hangingPunct="1"/>
            <a:endParaRPr lang="en-US" dirty="0" smtClean="0"/>
          </a:p>
          <a:p>
            <a:pPr eaLnBrk="1" hangingPunct="1"/>
            <a:r>
              <a:rPr lang="en-US" dirty="0" smtClean="0"/>
              <a:t>	Today’s presentation:   National trends around community use of data, a little  about NNIP, and then examples of our how partners have used the data.</a:t>
            </a:r>
          </a:p>
          <a:p>
            <a:pPr eaLnBrk="1" hangingPunct="1"/>
            <a:endParaRPr lang="en-US" dirty="0" smtClean="0"/>
          </a:p>
        </p:txBody>
      </p:sp>
      <p:sp>
        <p:nvSpPr>
          <p:cNvPr id="31748" name="Rectangle 3"/>
          <p:cNvSpPr>
            <a:spLocks noGrp="1" noRot="1" noChangeAspect="1" noChangeArrowheads="1" noTextEdit="1"/>
          </p:cNvSpPr>
          <p:nvPr>
            <p:ph type="sldImg"/>
          </p:nvPr>
        </p:nvSpPr>
        <p:spPr>
          <a:xfrm>
            <a:off x="1266825" y="728663"/>
            <a:ext cx="4783138" cy="3586162"/>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product of their work – able to tell</a:t>
            </a:r>
            <a:r>
              <a:rPr lang="en-US" baseline="0" dirty="0" smtClean="0"/>
              <a:t> where the homes were that were poorly maintained.  They had </a:t>
            </a:r>
            <a:r>
              <a:rPr lang="en-US" baseline="0" dirty="0" err="1" smtClean="0"/>
              <a:t>initally</a:t>
            </a:r>
            <a:r>
              <a:rPr lang="en-US" baseline="0" dirty="0" smtClean="0"/>
              <a:t> thought most of the worst would be properties in foreclosures, but they found out that there were many problems with homes not in foreclosure – </a:t>
            </a:r>
          </a:p>
          <a:p>
            <a:r>
              <a:rPr lang="en-US" dirty="0" smtClean="0"/>
              <a:t>Outcomes:</a:t>
            </a:r>
          </a:p>
          <a:p>
            <a:r>
              <a:rPr lang="en-US" dirty="0" smtClean="0"/>
              <a:t> - Documentation for city-and private foundation-sponsored receivership actions against problem properties </a:t>
            </a:r>
          </a:p>
          <a:p>
            <a:r>
              <a:rPr lang="en-US" dirty="0" smtClean="0"/>
              <a:t> - Selection of our new community development intermediary’s (Memphis LIFT) targeted neighborhood areas</a:t>
            </a:r>
          </a:p>
          <a:p>
            <a:r>
              <a:rPr lang="en-US" dirty="0" smtClean="0"/>
              <a:t> - Background data for NSP acquisition strategies</a:t>
            </a:r>
          </a:p>
          <a:p>
            <a:endParaRPr lang="en-US" dirty="0"/>
          </a:p>
        </p:txBody>
      </p:sp>
      <p:sp>
        <p:nvSpPr>
          <p:cNvPr id="4" name="Slide Number Placeholder 3"/>
          <p:cNvSpPr>
            <a:spLocks noGrp="1"/>
          </p:cNvSpPr>
          <p:nvPr>
            <p:ph type="sldNum" sz="quarter" idx="10"/>
          </p:nvPr>
        </p:nvSpPr>
        <p:spPr/>
        <p:txBody>
          <a:bodyPr/>
          <a:lstStyle/>
          <a:p>
            <a:pPr>
              <a:defRPr/>
            </a:pPr>
            <a:fld id="{A6D4DBC1-BF9D-4556-BF96-0F2720B3771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smtClean="0"/>
              <a:t>Food access is perfect NNIP issue because it crosses so many topics (high cost of groceries in poor ngh, public health, economic development)</a:t>
            </a:r>
          </a:p>
          <a:p>
            <a:endParaRPr lang="en-US" dirty="0" smtClean="0"/>
          </a:p>
          <a:p>
            <a:r>
              <a:rPr lang="en-US" dirty="0" smtClean="0"/>
              <a:t>Community coalition in Chattanooga concerned about increasing obesity (national trend).  Get date, title of report.</a:t>
            </a:r>
          </a:p>
          <a:p>
            <a:r>
              <a:rPr lang="en-US" dirty="0" smtClean="0"/>
              <a:t>Partner mapped out grocery stores to calculate distance to grocery stores </a:t>
            </a:r>
          </a:p>
          <a:p>
            <a:r>
              <a:rPr lang="en-US" dirty="0" smtClean="0"/>
              <a:t>(check on overlay with poverty).</a:t>
            </a:r>
          </a:p>
          <a:p>
            <a:endParaRPr lang="en-US" dirty="0" smtClean="0"/>
          </a:p>
          <a:p>
            <a:r>
              <a:rPr lang="en-US" dirty="0" smtClean="0"/>
              <a:t>Also did price survey (how much a given basket of food cost in different ngh)</a:t>
            </a:r>
          </a:p>
          <a:p>
            <a:endParaRPr lang="en-US" dirty="0" smtClean="0"/>
          </a:p>
          <a:p>
            <a:r>
              <a:rPr lang="en-US" dirty="0" smtClean="0"/>
              <a:t>Identifying marketing, strategies for attracting grocery stores.</a:t>
            </a:r>
          </a:p>
          <a:p>
            <a:endParaRPr lang="en-US" dirty="0" smtClean="0"/>
          </a:p>
          <a:p>
            <a:r>
              <a:rPr lang="en-US" dirty="0" smtClean="0"/>
              <a:t>(Several partners have done similar work with Social Compact)</a:t>
            </a:r>
          </a:p>
        </p:txBody>
      </p:sp>
      <p:sp>
        <p:nvSpPr>
          <p:cNvPr id="41988" name="Slide Number Placeholder 3"/>
          <p:cNvSpPr>
            <a:spLocks noGrp="1"/>
          </p:cNvSpPr>
          <p:nvPr>
            <p:ph type="sldNum" sz="quarter" idx="5"/>
          </p:nvPr>
        </p:nvSpPr>
        <p:spPr>
          <a:noFill/>
        </p:spPr>
        <p:txBody>
          <a:bodyPr/>
          <a:lstStyle/>
          <a:p>
            <a:fld id="{5CE1ACD9-02C8-4567-8AC4-E31BCC296A11}"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ftr" sz="quarter" idx="4"/>
          </p:nvPr>
        </p:nvSpPr>
        <p:spPr>
          <a:noFill/>
          <a:ln>
            <a:miter lim="800000"/>
            <a:headEnd/>
            <a:tailEnd/>
          </a:ln>
        </p:spPr>
        <p:txBody>
          <a:bodyPr/>
          <a:lstStyle/>
          <a:p>
            <a:pPr defTabSz="967300"/>
            <a:r>
              <a:rPr lang="en-US" dirty="0" smtClean="0"/>
              <a:t>DRAFT - DO NOT CITE</a:t>
            </a:r>
          </a:p>
        </p:txBody>
      </p:sp>
      <p:sp>
        <p:nvSpPr>
          <p:cNvPr id="44035" name="Rectangle 10"/>
          <p:cNvSpPr>
            <a:spLocks noGrp="1" noChangeArrowheads="1"/>
          </p:cNvSpPr>
          <p:nvPr>
            <p:ph type="sldNum" sz="quarter" idx="5"/>
          </p:nvPr>
        </p:nvSpPr>
        <p:spPr>
          <a:noFill/>
          <a:ln>
            <a:miter lim="800000"/>
            <a:headEnd/>
            <a:tailEnd/>
          </a:ln>
        </p:spPr>
        <p:txBody>
          <a:bodyPr/>
          <a:lstStyle/>
          <a:p>
            <a:pPr defTabSz="967300"/>
            <a:fld id="{3A1121E7-C707-45F4-8F01-76257C97C42B}" type="slidenum">
              <a:rPr lang="en-US" smtClean="0"/>
              <a:pPr defTabSz="967300"/>
              <a:t>12</a:t>
            </a:fld>
            <a:endParaRPr lang="en-US" dirty="0" smtClean="0"/>
          </a:p>
        </p:txBody>
      </p:sp>
      <p:sp>
        <p:nvSpPr>
          <p:cNvPr id="44036" name="Text Box 1"/>
          <p:cNvSpPr txBox="1">
            <a:spLocks noChangeArrowheads="1"/>
          </p:cNvSpPr>
          <p:nvPr/>
        </p:nvSpPr>
        <p:spPr bwMode="auto">
          <a:xfrm>
            <a:off x="0" y="9119497"/>
            <a:ext cx="3166380" cy="475127"/>
          </a:xfrm>
          <a:prstGeom prst="rect">
            <a:avLst/>
          </a:prstGeom>
          <a:noFill/>
          <a:ln w="9525">
            <a:noFill/>
            <a:round/>
            <a:headEnd/>
            <a:tailEnd/>
          </a:ln>
        </p:spPr>
        <p:txBody>
          <a:bodyPr lIns="96735" tIns="48181" rIns="96735" bIns="48181" anchor="b"/>
          <a:lstStyle/>
          <a:p>
            <a:pPr defTabSz="473746">
              <a:tabLst>
                <a:tab pos="0" algn="l"/>
                <a:tab pos="473746" algn="l"/>
                <a:tab pos="949143" algn="l"/>
                <a:tab pos="1421238" algn="l"/>
                <a:tab pos="1896635" algn="l"/>
                <a:tab pos="2370380" algn="l"/>
                <a:tab pos="2845777" algn="l"/>
                <a:tab pos="3319523" algn="l"/>
                <a:tab pos="3793268" algn="l"/>
                <a:tab pos="4268665" algn="l"/>
                <a:tab pos="4742411" algn="l"/>
                <a:tab pos="5217808" algn="l"/>
                <a:tab pos="5691553" algn="l"/>
                <a:tab pos="6165300" algn="l"/>
                <a:tab pos="6639045" algn="l"/>
                <a:tab pos="7114442" algn="l"/>
                <a:tab pos="7588188" algn="l"/>
                <a:tab pos="8063585" algn="l"/>
                <a:tab pos="8537330" algn="l"/>
                <a:tab pos="9011076" algn="l"/>
                <a:tab pos="9486473" algn="l"/>
              </a:tabLst>
            </a:pPr>
            <a:r>
              <a:rPr lang="en-US" sz="1200" dirty="0">
                <a:solidFill>
                  <a:srgbClr val="000000"/>
                </a:solidFill>
                <a:ea typeface="Arial Unicode MS" pitchFamily="34" charset="-128"/>
                <a:cs typeface="Arial Unicode MS" pitchFamily="34" charset="-128"/>
              </a:rPr>
              <a:t>DRAFT - DO NOT CITE</a:t>
            </a:r>
          </a:p>
        </p:txBody>
      </p:sp>
      <p:sp>
        <p:nvSpPr>
          <p:cNvPr id="44037" name="Text Box 2"/>
          <p:cNvSpPr txBox="1">
            <a:spLocks noChangeArrowheads="1"/>
          </p:cNvSpPr>
          <p:nvPr/>
        </p:nvSpPr>
        <p:spPr bwMode="auto">
          <a:xfrm>
            <a:off x="4143842" y="9119497"/>
            <a:ext cx="3166380" cy="475127"/>
          </a:xfrm>
          <a:prstGeom prst="rect">
            <a:avLst/>
          </a:prstGeom>
          <a:noFill/>
          <a:ln w="9525">
            <a:noFill/>
            <a:round/>
            <a:headEnd/>
            <a:tailEnd/>
          </a:ln>
        </p:spPr>
        <p:txBody>
          <a:bodyPr lIns="96735" tIns="48181" rIns="96735" bIns="48181" anchor="b"/>
          <a:lstStyle/>
          <a:p>
            <a:pPr algn="r" defTabSz="473746">
              <a:tabLst>
                <a:tab pos="0" algn="l"/>
                <a:tab pos="473746" algn="l"/>
                <a:tab pos="949143" algn="l"/>
                <a:tab pos="1421238" algn="l"/>
                <a:tab pos="1896635" algn="l"/>
                <a:tab pos="2370380" algn="l"/>
                <a:tab pos="2845777" algn="l"/>
                <a:tab pos="3319523" algn="l"/>
                <a:tab pos="3793268" algn="l"/>
                <a:tab pos="4268665" algn="l"/>
                <a:tab pos="4742411" algn="l"/>
                <a:tab pos="5217808" algn="l"/>
                <a:tab pos="5691553" algn="l"/>
                <a:tab pos="6165300" algn="l"/>
                <a:tab pos="6639045" algn="l"/>
                <a:tab pos="7114442" algn="l"/>
                <a:tab pos="7588188" algn="l"/>
                <a:tab pos="8063585" algn="l"/>
                <a:tab pos="8537330" algn="l"/>
                <a:tab pos="9011076" algn="l"/>
                <a:tab pos="9486473" algn="l"/>
              </a:tabLst>
            </a:pPr>
            <a:fld id="{A007F191-21AF-4EF9-9D77-46AFD95EEDB5}" type="slidenum">
              <a:rPr lang="en-US" sz="1200">
                <a:solidFill>
                  <a:srgbClr val="000000"/>
                </a:solidFill>
                <a:ea typeface="Arial Unicode MS" pitchFamily="34" charset="-128"/>
                <a:cs typeface="Arial Unicode MS" pitchFamily="34" charset="-128"/>
              </a:rPr>
              <a:pPr algn="r" defTabSz="473746">
                <a:tabLst>
                  <a:tab pos="0" algn="l"/>
                  <a:tab pos="473746" algn="l"/>
                  <a:tab pos="949143" algn="l"/>
                  <a:tab pos="1421238" algn="l"/>
                  <a:tab pos="1896635" algn="l"/>
                  <a:tab pos="2370380" algn="l"/>
                  <a:tab pos="2845777" algn="l"/>
                  <a:tab pos="3319523" algn="l"/>
                  <a:tab pos="3793268" algn="l"/>
                  <a:tab pos="4268665" algn="l"/>
                  <a:tab pos="4742411" algn="l"/>
                  <a:tab pos="5217808" algn="l"/>
                  <a:tab pos="5691553" algn="l"/>
                  <a:tab pos="6165300" algn="l"/>
                  <a:tab pos="6639045" algn="l"/>
                  <a:tab pos="7114442" algn="l"/>
                  <a:tab pos="7588188" algn="l"/>
                  <a:tab pos="8063585" algn="l"/>
                  <a:tab pos="8537330" algn="l"/>
                  <a:tab pos="9011076" algn="l"/>
                  <a:tab pos="9486473" algn="l"/>
                </a:tabLst>
              </a:pPr>
              <a:t>12</a:t>
            </a:fld>
            <a:endParaRPr lang="en-US" sz="1200" dirty="0">
              <a:solidFill>
                <a:srgbClr val="000000"/>
              </a:solidFill>
              <a:ea typeface="Arial Unicode MS" pitchFamily="34" charset="-128"/>
              <a:cs typeface="Arial Unicode MS" pitchFamily="34" charset="-128"/>
            </a:endParaRPr>
          </a:p>
        </p:txBody>
      </p:sp>
      <p:sp>
        <p:nvSpPr>
          <p:cNvPr id="44038" name="Text Box 3"/>
          <p:cNvSpPr txBox="1">
            <a:spLocks noChangeArrowheads="1"/>
          </p:cNvSpPr>
          <p:nvPr/>
        </p:nvSpPr>
        <p:spPr bwMode="auto">
          <a:xfrm>
            <a:off x="1233030" y="723379"/>
            <a:ext cx="4852460" cy="3600450"/>
          </a:xfrm>
          <a:prstGeom prst="rect">
            <a:avLst/>
          </a:prstGeom>
          <a:solidFill>
            <a:srgbClr val="FFFFFF"/>
          </a:solidFill>
          <a:ln w="9360">
            <a:solidFill>
              <a:srgbClr val="000000"/>
            </a:solidFill>
            <a:miter lim="800000"/>
            <a:headEnd/>
            <a:tailEnd/>
          </a:ln>
        </p:spPr>
        <p:txBody>
          <a:bodyPr wrap="none" lIns="91438" tIns="45719" rIns="91438" bIns="45719" anchor="ctr"/>
          <a:lstStyle/>
          <a:p>
            <a:endParaRPr lang="en-US" dirty="0"/>
          </a:p>
        </p:txBody>
      </p:sp>
      <p:sp>
        <p:nvSpPr>
          <p:cNvPr id="49159" name="Text Box 4"/>
          <p:cNvSpPr txBox="1">
            <a:spLocks noGrp="1" noChangeArrowheads="1"/>
          </p:cNvSpPr>
          <p:nvPr>
            <p:ph type="body"/>
          </p:nvPr>
        </p:nvSpPr>
        <p:spPr>
          <a:xfrm>
            <a:off x="731853" y="4562215"/>
            <a:ext cx="5853155" cy="7046360"/>
          </a:xfrm>
          <a:ln/>
        </p:spPr>
        <p:txBody>
          <a:bodyPr lIns="96735" tIns="48181" rIns="96735" bIns="48181"/>
          <a:lstStyle/>
          <a:p>
            <a:pPr eaLnBrk="1" hangingPunct="1">
              <a:spcBef>
                <a:spcPts val="455"/>
              </a:spcBef>
              <a:tabLst>
                <a:tab pos="0" algn="l"/>
                <a:tab pos="455588" algn="l"/>
                <a:tab pos="912828" algn="l"/>
                <a:tab pos="1370066" algn="l"/>
                <a:tab pos="1827306" algn="l"/>
                <a:tab pos="2284545" algn="l"/>
                <a:tab pos="2741784" algn="l"/>
                <a:tab pos="3199023" algn="l"/>
                <a:tab pos="3656262" algn="l"/>
                <a:tab pos="4113501" algn="l"/>
                <a:tab pos="4570740" algn="l"/>
                <a:tab pos="5027979" algn="l"/>
                <a:tab pos="5485218" algn="l"/>
                <a:tab pos="5942457" algn="l"/>
                <a:tab pos="6399697" algn="l"/>
                <a:tab pos="6856935" algn="l"/>
                <a:tab pos="7314175" algn="l"/>
                <a:tab pos="7771413" algn="l"/>
                <a:tab pos="8228653" algn="l"/>
                <a:tab pos="8685891" algn="l"/>
                <a:tab pos="9143131" algn="l"/>
              </a:tabLst>
              <a:defRPr/>
            </a:pPr>
            <a:r>
              <a:rPr lang="en-US" b="0" dirty="0" smtClean="0"/>
              <a:t>We</a:t>
            </a:r>
            <a:r>
              <a:rPr lang="en-US" b="0" baseline="0" dirty="0" smtClean="0"/>
              <a:t> are wrapping up a cross-site project on the impact of foreclosures on children and schools funded by Open Society Foundation.  Here is a map from DC of the kids in foreclosed homes.   (Hot spot is  </a:t>
            </a:r>
            <a:r>
              <a:rPr lang="en-US" dirty="0" smtClean="0"/>
              <a:t>2 </a:t>
            </a:r>
            <a:r>
              <a:rPr lang="en-US" dirty="0" smtClean="0"/>
              <a:t>apt complexes </a:t>
            </a:r>
            <a:r>
              <a:rPr lang="en-US" dirty="0" smtClean="0"/>
              <a:t>accounting </a:t>
            </a:r>
            <a:r>
              <a:rPr lang="en-US" dirty="0" smtClean="0"/>
              <a:t>for 151 of the students affected</a:t>
            </a:r>
            <a:r>
              <a:rPr lang="en-US" dirty="0" smtClean="0"/>
              <a:t>.)</a:t>
            </a:r>
          </a:p>
          <a:p>
            <a:pPr eaLnBrk="1" hangingPunct="1">
              <a:spcBef>
                <a:spcPts val="455"/>
              </a:spcBef>
              <a:tabLst>
                <a:tab pos="0" algn="l"/>
                <a:tab pos="455588" algn="l"/>
                <a:tab pos="912828" algn="l"/>
                <a:tab pos="1370066" algn="l"/>
                <a:tab pos="1827306" algn="l"/>
                <a:tab pos="2284545" algn="l"/>
                <a:tab pos="2741784" algn="l"/>
                <a:tab pos="3199023" algn="l"/>
                <a:tab pos="3656262" algn="l"/>
                <a:tab pos="4113501" algn="l"/>
                <a:tab pos="4570740" algn="l"/>
                <a:tab pos="5027979" algn="l"/>
                <a:tab pos="5485218" algn="l"/>
                <a:tab pos="5942457" algn="l"/>
                <a:tab pos="6399697" algn="l"/>
                <a:tab pos="6856935" algn="l"/>
                <a:tab pos="7314175" algn="l"/>
                <a:tab pos="7771413" algn="l"/>
                <a:tab pos="8228653" algn="l"/>
                <a:tab pos="8685891" algn="l"/>
                <a:tab pos="9143131" algn="l"/>
              </a:tabLst>
              <a:defRPr/>
            </a:pPr>
            <a:endParaRPr lang="en-US" dirty="0" smtClean="0"/>
          </a:p>
          <a:p>
            <a:pPr eaLnBrk="1" hangingPunct="1">
              <a:spcBef>
                <a:spcPts val="455"/>
              </a:spcBef>
              <a:tabLst>
                <a:tab pos="0" algn="l"/>
                <a:tab pos="455588" algn="l"/>
                <a:tab pos="912828" algn="l"/>
                <a:tab pos="1370066" algn="l"/>
                <a:tab pos="1827306" algn="l"/>
                <a:tab pos="2284545" algn="l"/>
                <a:tab pos="2741784" algn="l"/>
                <a:tab pos="3199023" algn="l"/>
                <a:tab pos="3656262" algn="l"/>
                <a:tab pos="4113501" algn="l"/>
                <a:tab pos="4570740" algn="l"/>
                <a:tab pos="5027979" algn="l"/>
                <a:tab pos="5485218" algn="l"/>
                <a:tab pos="5942457" algn="l"/>
                <a:tab pos="6399697" algn="l"/>
                <a:tab pos="6856935" algn="l"/>
                <a:tab pos="7314175" algn="l"/>
                <a:tab pos="7771413" algn="l"/>
                <a:tab pos="8228653" algn="l"/>
                <a:tab pos="8685891" algn="l"/>
                <a:tab pos="9143131" algn="l"/>
              </a:tabLst>
              <a:defRPr/>
            </a:pPr>
            <a:r>
              <a:rPr lang="en-US" dirty="0" smtClean="0"/>
              <a:t>Connecting</a:t>
            </a:r>
            <a:r>
              <a:rPr lang="en-US" baseline="0" dirty="0" smtClean="0"/>
              <a:t> school system staff, housing counselors, homelessness prevention  - working with the same families and can do a better job by coordinating their efforts.</a:t>
            </a:r>
            <a:endParaRPr lang="en-US" dirty="0" smtClean="0"/>
          </a:p>
          <a:p>
            <a:pPr eaLnBrk="1" hangingPunct="1">
              <a:spcBef>
                <a:spcPts val="455"/>
              </a:spcBef>
              <a:tabLst>
                <a:tab pos="0" algn="l"/>
                <a:tab pos="455588" algn="l"/>
                <a:tab pos="912828" algn="l"/>
                <a:tab pos="1370066" algn="l"/>
                <a:tab pos="1827306" algn="l"/>
                <a:tab pos="2284545" algn="l"/>
                <a:tab pos="2741784" algn="l"/>
                <a:tab pos="3199023" algn="l"/>
                <a:tab pos="3656262" algn="l"/>
                <a:tab pos="4113501" algn="l"/>
                <a:tab pos="4570740" algn="l"/>
                <a:tab pos="5027979" algn="l"/>
                <a:tab pos="5485218" algn="l"/>
                <a:tab pos="5942457" algn="l"/>
                <a:tab pos="6399697" algn="l"/>
                <a:tab pos="6856935" algn="l"/>
                <a:tab pos="7314175" algn="l"/>
                <a:tab pos="7771413" algn="l"/>
                <a:tab pos="8228653" algn="l"/>
                <a:tab pos="8685891" algn="l"/>
                <a:tab pos="9143131" algn="l"/>
              </a:tabLst>
              <a:defRPr/>
            </a:pPr>
            <a:endParaRPr lang="en-US" dirty="0" smtClean="0"/>
          </a:p>
          <a:p>
            <a:pPr eaLnBrk="1" hangingPunct="1">
              <a:spcBef>
                <a:spcPts val="455"/>
              </a:spcBef>
              <a:tabLst>
                <a:tab pos="0" algn="l"/>
                <a:tab pos="455588" algn="l"/>
                <a:tab pos="912828" algn="l"/>
                <a:tab pos="1370066" algn="l"/>
                <a:tab pos="1827306" algn="l"/>
                <a:tab pos="2284545" algn="l"/>
                <a:tab pos="2741784" algn="l"/>
                <a:tab pos="3199023" algn="l"/>
                <a:tab pos="3656262" algn="l"/>
                <a:tab pos="4113501" algn="l"/>
                <a:tab pos="4570740" algn="l"/>
                <a:tab pos="5027979" algn="l"/>
                <a:tab pos="5485218" algn="l"/>
                <a:tab pos="5942457" algn="l"/>
                <a:tab pos="6399697" algn="l"/>
                <a:tab pos="6856935" algn="l"/>
                <a:tab pos="7314175" algn="l"/>
                <a:tab pos="7771413" algn="l"/>
                <a:tab pos="8228653" algn="l"/>
                <a:tab pos="8685891" algn="l"/>
                <a:tab pos="9143131" algn="l"/>
              </a:tabLst>
              <a:defRPr/>
            </a:pPr>
            <a:r>
              <a:rPr lang="en-US" dirty="0" smtClean="0"/>
              <a:t>Implications for schools</a:t>
            </a:r>
          </a:p>
          <a:p>
            <a:pPr marL="351596" indent="-351596">
              <a:spcBef>
                <a:spcPts val="832"/>
              </a:spcBef>
              <a:spcAft>
                <a:spcPts val="832"/>
              </a:spcAft>
              <a:buFont typeface="Times New Roman" pitchFamily="18" charset="0"/>
              <a:buChar char="•"/>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r>
              <a:rPr lang="en-US" dirty="0" smtClean="0"/>
              <a:t>Understand the patterns and trends of students affected by foreclosure to design appropriate responses.</a:t>
            </a:r>
          </a:p>
          <a:p>
            <a:pPr marL="351596" indent="-351596">
              <a:spcBef>
                <a:spcPts val="832"/>
              </a:spcBef>
              <a:spcAft>
                <a:spcPts val="832"/>
              </a:spcAft>
              <a:buFontTx/>
              <a:buChar char="•"/>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r>
              <a:rPr lang="en-US" dirty="0" smtClean="0"/>
              <a:t>Review school policy and practice for requiring children who move out-of-boundary mid-year to change schools.</a:t>
            </a:r>
          </a:p>
          <a:p>
            <a:pPr marL="351596" indent="-351596">
              <a:spcBef>
                <a:spcPts val="832"/>
              </a:spcBef>
              <a:spcAft>
                <a:spcPts val="832"/>
              </a:spcAft>
              <a:buFontTx/>
              <a:buChar char="•"/>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r>
              <a:rPr lang="en-US" dirty="0" smtClean="0"/>
              <a:t>Improve identification of children who become homeless and qualify for McKinney-Vento benefits and protections.</a:t>
            </a:r>
          </a:p>
          <a:p>
            <a:pPr marL="351596" indent="-351596">
              <a:spcBef>
                <a:spcPts val="832"/>
              </a:spcBef>
              <a:spcAft>
                <a:spcPts val="832"/>
              </a:spcAft>
              <a:buFontTx/>
              <a:buChar char="•"/>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endParaRPr lang="en-US" dirty="0" smtClean="0"/>
          </a:p>
          <a:p>
            <a:pPr marL="351596" indent="-351596">
              <a:spcBef>
                <a:spcPts val="832"/>
              </a:spcBef>
              <a:spcAft>
                <a:spcPts val="832"/>
              </a:spcAft>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r>
              <a:rPr lang="en-US" dirty="0" smtClean="0"/>
              <a:t>Implications for housing counselors</a:t>
            </a:r>
          </a:p>
          <a:p>
            <a:pPr marL="351596" indent="-351596">
              <a:lnSpc>
                <a:spcPct val="90000"/>
              </a:lnSpc>
              <a:spcBef>
                <a:spcPts val="1040"/>
              </a:spcBef>
              <a:buFont typeface="Times New Roman" pitchFamily="18" charset="0"/>
              <a:buChar char="•"/>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r>
              <a:rPr lang="en-US" dirty="0" smtClean="0"/>
              <a:t>Inform families who are forced to move about potential impacts on education and available support services.</a:t>
            </a:r>
          </a:p>
          <a:p>
            <a:pPr marL="351596" indent="-351596">
              <a:lnSpc>
                <a:spcPct val="90000"/>
              </a:lnSpc>
              <a:spcBef>
                <a:spcPts val="1040"/>
              </a:spcBef>
              <a:buFont typeface="Times New Roman" pitchFamily="18" charset="0"/>
              <a:buChar char="•"/>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r>
              <a:rPr lang="en-US" dirty="0" smtClean="0"/>
              <a:t>Connect displaced families with housing search and rapid re-housing assistance.</a:t>
            </a:r>
          </a:p>
          <a:p>
            <a:pPr marL="351596" indent="-351596">
              <a:lnSpc>
                <a:spcPct val="90000"/>
              </a:lnSpc>
              <a:spcBef>
                <a:spcPts val="1040"/>
              </a:spcBef>
              <a:buFont typeface="Times New Roman" pitchFamily="18" charset="0"/>
              <a:buChar char="•"/>
              <a:tabLst>
                <a:tab pos="353246" algn="l"/>
                <a:tab pos="470445" algn="l"/>
                <a:tab pos="945842" algn="l"/>
                <a:tab pos="1421238" algn="l"/>
                <a:tab pos="1896635" algn="l"/>
                <a:tab pos="2372031" algn="l"/>
                <a:tab pos="2847428" algn="l"/>
                <a:tab pos="3322824" algn="l"/>
                <a:tab pos="3798221" algn="l"/>
                <a:tab pos="4273618" algn="l"/>
                <a:tab pos="4749014" algn="l"/>
                <a:tab pos="5224411" algn="l"/>
                <a:tab pos="5699807" algn="l"/>
                <a:tab pos="6175204" algn="l"/>
                <a:tab pos="6650600" algn="l"/>
                <a:tab pos="7125997" algn="l"/>
                <a:tab pos="7601393" algn="l"/>
                <a:tab pos="8076790" algn="l"/>
                <a:tab pos="8552187" algn="l"/>
                <a:tab pos="9027583" algn="l"/>
                <a:tab pos="9502980" algn="l"/>
              </a:tabLst>
              <a:defRPr/>
            </a:pPr>
            <a:r>
              <a:rPr lang="en-US" dirty="0" smtClean="0"/>
              <a:t>Partner with highly-affected schools to do financial education outreach.</a:t>
            </a:r>
          </a:p>
          <a:p>
            <a:pPr eaLnBrk="1" hangingPunct="1">
              <a:spcBef>
                <a:spcPts val="455"/>
              </a:spcBef>
              <a:tabLst>
                <a:tab pos="0" algn="l"/>
                <a:tab pos="455588" algn="l"/>
                <a:tab pos="912828" algn="l"/>
                <a:tab pos="1370066" algn="l"/>
                <a:tab pos="1827306" algn="l"/>
                <a:tab pos="2284545" algn="l"/>
                <a:tab pos="2741784" algn="l"/>
                <a:tab pos="3199023" algn="l"/>
                <a:tab pos="3656262" algn="l"/>
                <a:tab pos="4113501" algn="l"/>
                <a:tab pos="4570740" algn="l"/>
                <a:tab pos="5027979" algn="l"/>
                <a:tab pos="5485218" algn="l"/>
                <a:tab pos="5942457" algn="l"/>
                <a:tab pos="6399697" algn="l"/>
                <a:tab pos="6856935" algn="l"/>
                <a:tab pos="7314175" algn="l"/>
                <a:tab pos="7771413" algn="l"/>
                <a:tab pos="8228653" algn="l"/>
                <a:tab pos="8685891" algn="l"/>
                <a:tab pos="9143131" algn="l"/>
              </a:tabLst>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7229" eaLnBrk="0" hangingPunct="0">
              <a:defRPr sz="2900">
                <a:solidFill>
                  <a:schemeClr val="tx1"/>
                </a:solidFill>
                <a:latin typeface="Times New Roman" pitchFamily="18" charset="0"/>
              </a:defRPr>
            </a:lvl1pPr>
            <a:lvl2pPr marL="772464" indent="-297102" defTabSz="967229" eaLnBrk="0" hangingPunct="0">
              <a:defRPr sz="2900">
                <a:solidFill>
                  <a:schemeClr val="tx1"/>
                </a:solidFill>
                <a:latin typeface="Times New Roman" pitchFamily="18" charset="0"/>
              </a:defRPr>
            </a:lvl2pPr>
            <a:lvl3pPr marL="1188406" indent="-237682" defTabSz="967229" eaLnBrk="0" hangingPunct="0">
              <a:defRPr sz="2900">
                <a:solidFill>
                  <a:schemeClr val="tx1"/>
                </a:solidFill>
                <a:latin typeface="Times New Roman" pitchFamily="18" charset="0"/>
              </a:defRPr>
            </a:lvl3pPr>
            <a:lvl4pPr marL="1663768" indent="-237682" defTabSz="967229" eaLnBrk="0" hangingPunct="0">
              <a:defRPr sz="2900">
                <a:solidFill>
                  <a:schemeClr val="tx1"/>
                </a:solidFill>
                <a:latin typeface="Times New Roman" pitchFamily="18" charset="0"/>
              </a:defRPr>
            </a:lvl4pPr>
            <a:lvl5pPr marL="2139131" indent="-237682" defTabSz="967229" eaLnBrk="0" hangingPunct="0">
              <a:defRPr sz="2900">
                <a:solidFill>
                  <a:schemeClr val="tx1"/>
                </a:solidFill>
                <a:latin typeface="Times New Roman" pitchFamily="18" charset="0"/>
              </a:defRPr>
            </a:lvl5pPr>
            <a:lvl6pPr marL="2614493" indent="-237682" defTabSz="967229" eaLnBrk="0" fontAlgn="base" hangingPunct="0">
              <a:spcBef>
                <a:spcPct val="0"/>
              </a:spcBef>
              <a:spcAft>
                <a:spcPct val="0"/>
              </a:spcAft>
              <a:defRPr sz="2900">
                <a:solidFill>
                  <a:schemeClr val="tx1"/>
                </a:solidFill>
                <a:latin typeface="Times New Roman" pitchFamily="18" charset="0"/>
              </a:defRPr>
            </a:lvl6pPr>
            <a:lvl7pPr marL="3089854" indent="-237682" defTabSz="967229" eaLnBrk="0" fontAlgn="base" hangingPunct="0">
              <a:spcBef>
                <a:spcPct val="0"/>
              </a:spcBef>
              <a:spcAft>
                <a:spcPct val="0"/>
              </a:spcAft>
              <a:defRPr sz="2900">
                <a:solidFill>
                  <a:schemeClr val="tx1"/>
                </a:solidFill>
                <a:latin typeface="Times New Roman" pitchFamily="18" charset="0"/>
              </a:defRPr>
            </a:lvl7pPr>
            <a:lvl8pPr marL="3565216" indent="-237682" defTabSz="967229" eaLnBrk="0" fontAlgn="base" hangingPunct="0">
              <a:spcBef>
                <a:spcPct val="0"/>
              </a:spcBef>
              <a:spcAft>
                <a:spcPct val="0"/>
              </a:spcAft>
              <a:defRPr sz="2900">
                <a:solidFill>
                  <a:schemeClr val="tx1"/>
                </a:solidFill>
                <a:latin typeface="Times New Roman" pitchFamily="18" charset="0"/>
              </a:defRPr>
            </a:lvl8pPr>
            <a:lvl9pPr marL="4040579" indent="-237682" defTabSz="967229" eaLnBrk="0" fontAlgn="base" hangingPunct="0">
              <a:spcBef>
                <a:spcPct val="0"/>
              </a:spcBef>
              <a:spcAft>
                <a:spcPct val="0"/>
              </a:spcAft>
              <a:defRPr sz="2900">
                <a:solidFill>
                  <a:schemeClr val="tx1"/>
                </a:solidFill>
                <a:latin typeface="Times New Roman" pitchFamily="18" charset="0"/>
              </a:defRPr>
            </a:lvl9pPr>
          </a:lstStyle>
          <a:p>
            <a:pPr eaLnBrk="1" hangingPunct="1"/>
            <a:fld id="{3AC3FBFA-1395-4790-AEBB-8C1F5945FBA7}" type="slidenum">
              <a:rPr lang="en-US" sz="1200">
                <a:latin typeface="Arial" charset="0"/>
              </a:rPr>
              <a:pPr eaLnBrk="1" hangingPunct="1"/>
              <a:t>13</a:t>
            </a:fld>
            <a:endParaRPr lang="en-US" sz="1200" dirty="0">
              <a:latin typeface="Arial" charset="0"/>
            </a:endParaRPr>
          </a:p>
        </p:txBody>
      </p:sp>
      <p:sp>
        <p:nvSpPr>
          <p:cNvPr id="36867" name="Rectangle 2"/>
          <p:cNvSpPr>
            <a:spLocks noGrp="1" noRot="1" noChangeAspect="1" noChangeArrowheads="1" noTextEdit="1"/>
          </p:cNvSpPr>
          <p:nvPr>
            <p:ph type="sldImg"/>
          </p:nvPr>
        </p:nvSpPr>
        <p:spPr>
          <a:xfrm>
            <a:off x="1268413" y="728663"/>
            <a:ext cx="4783137" cy="3586162"/>
          </a:xfrm>
          <a:ln/>
        </p:spPr>
      </p:sp>
      <p:sp>
        <p:nvSpPr>
          <p:cNvPr id="36868" name="Rectangle 3"/>
          <p:cNvSpPr>
            <a:spLocks noGrp="1" noChangeArrowheads="1"/>
          </p:cNvSpPr>
          <p:nvPr>
            <p:ph type="body" idx="1"/>
          </p:nvPr>
        </p:nvSpPr>
        <p:spPr>
          <a:xfrm>
            <a:off x="975803" y="4563859"/>
            <a:ext cx="5363595" cy="43156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0793">
              <a:defRPr/>
            </a:pPr>
            <a:r>
              <a:rPr lang="en-US" dirty="0" smtClean="0"/>
              <a:t>Motivate advocacy and improve programs.</a:t>
            </a:r>
          </a:p>
          <a:p>
            <a:pPr defTabSz="950793">
              <a:defRPr/>
            </a:pPr>
            <a:endParaRPr lang="en-US" dirty="0" smtClean="0"/>
          </a:p>
          <a:p>
            <a:pPr defTabSz="950793">
              <a:defRPr/>
            </a:pPr>
            <a:r>
              <a:rPr lang="en-US" dirty="0" smtClean="0"/>
              <a:t>Conferences like these are great at giving you a little space from day-to-day “to-do” lists and brainstorm new ideas of how data can move your mission forward.  I’d encourage you in particular to think about bridging the silos in your worlds. </a:t>
            </a:r>
          </a:p>
          <a:p>
            <a:pPr defTabSz="950793">
              <a:defRPr/>
            </a:pPr>
            <a:endParaRPr lang="en-US" dirty="0" smtClean="0"/>
          </a:p>
          <a:p>
            <a:pPr defTabSz="950793">
              <a:defRPr/>
            </a:pPr>
            <a:r>
              <a:rPr lang="en-US" dirty="0" smtClean="0"/>
              <a:t>Make and share maps to show connections and spur new conversations.</a:t>
            </a:r>
          </a:p>
          <a:p>
            <a:pPr defTabSz="950793">
              <a:defRPr/>
            </a:pPr>
            <a:endParaRPr lang="en-US" dirty="0" smtClean="0"/>
          </a:p>
          <a:p>
            <a:pPr defTabSz="950793">
              <a:defRPr/>
            </a:pPr>
            <a:r>
              <a:rPr lang="en-US" dirty="0" smtClean="0"/>
              <a:t>Finally, beyond your immediate needs, think about the data infrastructure in your community. Where are there resources you could tap?  Where are their gaps that need to be filled?  Can your local governments be more open about sharing their data?</a:t>
            </a:r>
          </a:p>
          <a:p>
            <a:pPr eaLnBrk="1" hangingPunct="1"/>
            <a:endParaRPr lang="en-US" b="0" i="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0179E2F7-BE27-4FC9-A9E1-1DD82DF31DD2}" type="slidenum">
              <a:rPr lang="en-US" smtClean="0"/>
              <a:pPr/>
              <a:t>16</a:t>
            </a:fld>
            <a:endParaRPr lang="en-US" dirty="0" smtClean="0"/>
          </a:p>
        </p:txBody>
      </p:sp>
      <p:sp>
        <p:nvSpPr>
          <p:cNvPr id="56323" name="Rectangle 2"/>
          <p:cNvSpPr>
            <a:spLocks noGrp="1" noRot="1" noChangeAspect="1" noChangeArrowheads="1" noTextEdit="1"/>
          </p:cNvSpPr>
          <p:nvPr>
            <p:ph type="sldImg"/>
          </p:nvPr>
        </p:nvSpPr>
        <p:spPr>
          <a:xfrm>
            <a:off x="1268413" y="728663"/>
            <a:ext cx="4781550" cy="3586162"/>
          </a:xfrm>
          <a:ln/>
        </p:spPr>
      </p:sp>
      <p:sp>
        <p:nvSpPr>
          <p:cNvPr id="56324" name="Rectangle 3"/>
          <p:cNvSpPr>
            <a:spLocks noGrp="1" noChangeArrowheads="1"/>
          </p:cNvSpPr>
          <p:nvPr>
            <p:ph type="body" idx="1"/>
          </p:nvPr>
        </p:nvSpPr>
        <p:spPr>
          <a:xfrm>
            <a:off x="975803" y="4562215"/>
            <a:ext cx="5363595" cy="4317252"/>
          </a:xfrm>
          <a:noFill/>
        </p:spPr>
        <p:txBody>
          <a:bodyPr/>
          <a:lstStyle/>
          <a:p>
            <a:pPr eaLnBrk="1" hangingPunct="1"/>
            <a:r>
              <a:rPr lang="en-US" dirty="0" smtClean="0"/>
              <a:t>I’ll be here</a:t>
            </a:r>
            <a:r>
              <a:rPr lang="en-US" baseline="0" dirty="0" smtClean="0"/>
              <a:t> all morning – happy to answer questions here or later &amp; look forward to learning with you during this morning’s sessions.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7588B92B-799E-439F-8BC5-6BDF2B338B08}" type="slidenum">
              <a:rPr lang="en-US" smtClean="0"/>
              <a:pPr/>
              <a:t>2</a:t>
            </a:fld>
            <a:endParaRPr lang="en-US" dirty="0" smtClean="0"/>
          </a:p>
        </p:txBody>
      </p:sp>
      <p:sp>
        <p:nvSpPr>
          <p:cNvPr id="32771" name="Rectangle 2"/>
          <p:cNvSpPr>
            <a:spLocks noGrp="1" noRot="1" noChangeAspect="1" noChangeArrowheads="1" noTextEdit="1"/>
          </p:cNvSpPr>
          <p:nvPr>
            <p:ph type="sldImg"/>
          </p:nvPr>
        </p:nvSpPr>
        <p:spPr>
          <a:xfrm>
            <a:off x="1268413" y="728663"/>
            <a:ext cx="4781550" cy="3586162"/>
          </a:xfrm>
          <a:ln/>
        </p:spPr>
      </p:sp>
      <p:sp>
        <p:nvSpPr>
          <p:cNvPr id="32772" name="Rectangle 3"/>
          <p:cNvSpPr>
            <a:spLocks noGrp="1" noChangeArrowheads="1"/>
          </p:cNvSpPr>
          <p:nvPr>
            <p:ph type="body" idx="1"/>
          </p:nvPr>
        </p:nvSpPr>
        <p:spPr>
          <a:xfrm>
            <a:off x="975803" y="4562215"/>
            <a:ext cx="5363595" cy="4317252"/>
          </a:xfrm>
          <a:noFill/>
        </p:spPr>
        <p:txBody>
          <a:bodyPr/>
          <a:lstStyle/>
          <a:p>
            <a:pPr eaLnBrk="1" hangingPunct="1">
              <a:lnSpc>
                <a:spcPct val="90000"/>
              </a:lnSpc>
            </a:pPr>
            <a:r>
              <a:rPr lang="en-US" dirty="0" smtClean="0"/>
              <a:t>First, there is much good news…</a:t>
            </a:r>
          </a:p>
          <a:p>
            <a:pPr eaLnBrk="1" hangingPunct="1">
              <a:lnSpc>
                <a:spcPct val="90000"/>
              </a:lnSpc>
            </a:pPr>
            <a:endParaRPr lang="en-US" dirty="0" smtClean="0"/>
          </a:p>
          <a:p>
            <a:pPr eaLnBrk="1" hangingPunct="1">
              <a:lnSpc>
                <a:spcPct val="90000"/>
              </a:lnSpc>
              <a:buFontTx/>
              <a:buChar char="-"/>
            </a:pPr>
            <a:r>
              <a:rPr lang="en-US" dirty="0" smtClean="0"/>
              <a:t>Increased availability of localized information from many sources (online property info, NCLB reporting, live crime stats, etc.)</a:t>
            </a:r>
          </a:p>
          <a:p>
            <a:pPr lvl="1" eaLnBrk="1" hangingPunct="1">
              <a:lnSpc>
                <a:spcPct val="90000"/>
              </a:lnSpc>
              <a:buFontTx/>
              <a:buChar char="-"/>
            </a:pPr>
            <a:r>
              <a:rPr lang="en-US" dirty="0" smtClean="0"/>
              <a:t> More usable technology and broader personal use of information (Google maps)</a:t>
            </a:r>
          </a:p>
          <a:p>
            <a:pPr lvl="1" eaLnBrk="1" hangingPunct="1">
              <a:lnSpc>
                <a:spcPct val="90000"/>
              </a:lnSpc>
            </a:pPr>
            <a:r>
              <a:rPr lang="en-US" dirty="0" smtClean="0"/>
              <a:t>- tools like Policymap, Census bureau</a:t>
            </a:r>
            <a:r>
              <a:rPr lang="en-US" baseline="0" dirty="0" smtClean="0"/>
              <a:t> </a:t>
            </a:r>
            <a:r>
              <a:rPr lang="en-US" baseline="0" dirty="0" smtClean="0"/>
              <a:t>site that you’ll hear about later today</a:t>
            </a:r>
            <a:endParaRPr lang="en-US" dirty="0" smtClean="0"/>
          </a:p>
          <a:p>
            <a:pPr lvl="1" eaLnBrk="1" hangingPunct="1">
              <a:lnSpc>
                <a:spcPct val="90000"/>
              </a:lnSpc>
              <a:buFontTx/>
              <a:buChar char="-"/>
            </a:pPr>
            <a:endParaRPr lang="en-US" dirty="0" smtClean="0"/>
          </a:p>
          <a:p>
            <a:pPr eaLnBrk="1" hangingPunct="1">
              <a:lnSpc>
                <a:spcPct val="90000"/>
              </a:lnSpc>
            </a:pPr>
            <a:r>
              <a:rPr lang="en-US" dirty="0" smtClean="0"/>
              <a:t>2. Federal programs have encouraged </a:t>
            </a:r>
            <a:r>
              <a:rPr lang="en-US" dirty="0" smtClean="0"/>
              <a:t>communities to use data </a:t>
            </a:r>
            <a:r>
              <a:rPr lang="en-US" dirty="0" smtClean="0"/>
              <a:t>to plan and monitor programs. </a:t>
            </a:r>
            <a:r>
              <a:rPr lang="en-US" dirty="0" smtClean="0"/>
              <a:t>In </a:t>
            </a:r>
            <a:r>
              <a:rPr lang="en-US" dirty="0" smtClean="0"/>
              <a:t>the case of Promise Ngh, I’ve seen just the process of doing the proposal have an effect, even for those that did not win federal grant. You probably have examples of local programs too. </a:t>
            </a:r>
          </a:p>
          <a:p>
            <a:pPr lvl="1" eaLnBrk="1" hangingPunct="1">
              <a:lnSpc>
                <a:spcPct val="90000"/>
              </a:lnSpc>
              <a:buFontTx/>
              <a:buChar char="-"/>
            </a:pPr>
            <a:endParaRPr lang="en-US" dirty="0" smtClean="0"/>
          </a:p>
          <a:p>
            <a:pPr eaLnBrk="1" hangingPunct="1">
              <a:lnSpc>
                <a:spcPct val="90000"/>
              </a:lnSpc>
            </a:pPr>
            <a:r>
              <a:rPr lang="en-US" dirty="0" smtClean="0"/>
              <a:t>3.  Need to be smarter about how we spend limited resources</a:t>
            </a:r>
            <a:r>
              <a:rPr lang="en-US" dirty="0" smtClean="0"/>
              <a:t>.  Hard choices</a:t>
            </a:r>
            <a:r>
              <a:rPr lang="en-US" baseline="0" dirty="0" smtClean="0"/>
              <a:t> to be made.</a:t>
            </a:r>
            <a:endParaRPr lang="en-US" dirty="0" smtClean="0"/>
          </a:p>
          <a:p>
            <a:pPr eaLnBrk="1" hangingPunct="1">
              <a:lnSpc>
                <a:spcPct val="90000"/>
              </a:lnSpc>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97B7F6B2-4956-4B7F-955D-A91AFC6BB45E}"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xfrm>
            <a:off x="1268413" y="728663"/>
            <a:ext cx="4781550" cy="3586162"/>
          </a:xfrm>
          <a:ln/>
        </p:spPr>
      </p:sp>
      <p:sp>
        <p:nvSpPr>
          <p:cNvPr id="33796" name="Rectangle 3"/>
          <p:cNvSpPr>
            <a:spLocks noGrp="1" noChangeArrowheads="1"/>
          </p:cNvSpPr>
          <p:nvPr>
            <p:ph type="body" idx="1"/>
          </p:nvPr>
        </p:nvSpPr>
        <p:spPr>
          <a:xfrm>
            <a:off x="975803" y="4562215"/>
            <a:ext cx="5363595" cy="4317252"/>
          </a:xfrm>
          <a:noFill/>
        </p:spPr>
        <p:txBody>
          <a:bodyPr/>
          <a:lstStyle/>
          <a:p>
            <a:pPr marL="237698" indent="-237698" eaLnBrk="1" hangingPunct="1">
              <a:lnSpc>
                <a:spcPct val="200000"/>
              </a:lnSpc>
              <a:spcBef>
                <a:spcPts val="0"/>
              </a:spcBef>
              <a:spcAft>
                <a:spcPts val="0"/>
              </a:spcAft>
            </a:pPr>
            <a:r>
              <a:rPr lang="en-US" sz="1000" dirty="0" smtClean="0"/>
              <a:t>All of that momentum is not enough…. Data is only a tool to accomplish the goals of our organizations   This is why all of you are needed....</a:t>
            </a:r>
          </a:p>
          <a:p>
            <a:pPr marL="237698" indent="-237698" eaLnBrk="1" hangingPunct="1">
              <a:lnSpc>
                <a:spcPct val="200000"/>
              </a:lnSpc>
              <a:spcBef>
                <a:spcPts val="0"/>
              </a:spcBef>
              <a:spcAft>
                <a:spcPts val="0"/>
              </a:spcAft>
              <a:buFontTx/>
              <a:buAutoNum type="arabicPeriod"/>
            </a:pPr>
            <a:endParaRPr lang="en-US" sz="1000" dirty="0" smtClean="0"/>
          </a:p>
          <a:p>
            <a:pPr marL="237698" indent="-237698" eaLnBrk="1" hangingPunct="1">
              <a:lnSpc>
                <a:spcPct val="200000"/>
              </a:lnSpc>
              <a:spcBef>
                <a:spcPts val="0"/>
              </a:spcBef>
              <a:spcAft>
                <a:spcPts val="0"/>
              </a:spcAft>
              <a:buFontTx/>
              <a:buAutoNum type="arabicPeriod"/>
            </a:pPr>
            <a:r>
              <a:rPr lang="en-US" sz="1000" dirty="0" smtClean="0"/>
              <a:t>From the flood of data, Still hard work to figure out how to get the data you need for the area you care </a:t>
            </a:r>
            <a:r>
              <a:rPr lang="en-US" sz="1000" dirty="0" smtClean="0"/>
              <a:t>about</a:t>
            </a:r>
            <a:endParaRPr lang="en-US" sz="1000" dirty="0" smtClean="0"/>
          </a:p>
          <a:p>
            <a:pPr marL="237698" indent="-237698" eaLnBrk="1" hangingPunct="1">
              <a:lnSpc>
                <a:spcPct val="200000"/>
              </a:lnSpc>
              <a:spcBef>
                <a:spcPts val="0"/>
              </a:spcBef>
              <a:spcAft>
                <a:spcPts val="0"/>
              </a:spcAft>
              <a:buFontTx/>
              <a:buAutoNum type="arabicPeriod"/>
            </a:pPr>
            <a:r>
              <a:rPr lang="en-US" sz="1000" dirty="0" smtClean="0"/>
              <a:t>Giant spreadsheet of numbers or data file difficult to absorb without interpretation, creating of meaningful </a:t>
            </a:r>
            <a:r>
              <a:rPr lang="en-US" sz="1000" dirty="0" smtClean="0"/>
              <a:t>indicators</a:t>
            </a:r>
            <a:endParaRPr lang="en-US" sz="1000" dirty="0" smtClean="0"/>
          </a:p>
          <a:p>
            <a:pPr marL="237698" indent="-237698" eaLnBrk="1" hangingPunct="1">
              <a:lnSpc>
                <a:spcPct val="200000"/>
              </a:lnSpc>
              <a:spcBef>
                <a:spcPts val="0"/>
              </a:spcBef>
              <a:spcAft>
                <a:spcPts val="0"/>
              </a:spcAft>
              <a:buAutoNum type="arabicPeriod" startAt="3"/>
            </a:pPr>
            <a:r>
              <a:rPr lang="en-US" sz="1000" dirty="0" smtClean="0"/>
              <a:t>What does it mean?  What’s behind the trends? </a:t>
            </a:r>
          </a:p>
          <a:p>
            <a:pPr marL="237698" indent="-237698" eaLnBrk="1" hangingPunct="1">
              <a:lnSpc>
                <a:spcPct val="200000"/>
              </a:lnSpc>
              <a:spcBef>
                <a:spcPts val="0"/>
              </a:spcBef>
              <a:spcAft>
                <a:spcPts val="0"/>
              </a:spcAft>
              <a:buAutoNum type="arabicPeriod" startAt="3"/>
            </a:pPr>
            <a:r>
              <a:rPr lang="en-US" sz="1000" dirty="0" smtClean="0"/>
              <a:t>Next need to share what you have learned and assemble the political will and resources for programs.</a:t>
            </a:r>
          </a:p>
          <a:p>
            <a:pPr marL="237698" indent="-237698" eaLnBrk="1" hangingPunct="1">
              <a:lnSpc>
                <a:spcPct val="200000"/>
              </a:lnSpc>
              <a:spcBef>
                <a:spcPts val="0"/>
              </a:spcBef>
              <a:spcAft>
                <a:spcPts val="0"/>
              </a:spcAft>
              <a:buAutoNum type="arabicPeriod" startAt="3"/>
            </a:pPr>
            <a:r>
              <a:rPr lang="en-US" sz="1000" dirty="0" smtClean="0"/>
              <a:t>Finally, you move to the action and will need to track progress or setbacks.</a:t>
            </a:r>
          </a:p>
          <a:p>
            <a:pPr marL="237698" indent="-237698" eaLnBrk="1" hangingPunct="1">
              <a:lnSpc>
                <a:spcPct val="200000"/>
              </a:lnSpc>
              <a:spcBef>
                <a:spcPts val="0"/>
              </a:spcBef>
              <a:spcAft>
                <a:spcPts val="0"/>
              </a:spcAft>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D2833BCF-DDD9-4566-BEEC-25E6CDFDCE74}" type="slidenum">
              <a:rPr lang="en-US" smtClean="0"/>
              <a:pPr/>
              <a:t>4</a:t>
            </a:fld>
            <a:endParaRPr lang="en-US" dirty="0" smtClean="0"/>
          </a:p>
        </p:txBody>
      </p:sp>
      <p:sp>
        <p:nvSpPr>
          <p:cNvPr id="34819" name="Rectangle 2"/>
          <p:cNvSpPr>
            <a:spLocks noGrp="1" noRot="1" noChangeAspect="1" noChangeArrowheads="1" noTextEdit="1"/>
          </p:cNvSpPr>
          <p:nvPr>
            <p:ph type="sldImg"/>
          </p:nvPr>
        </p:nvSpPr>
        <p:spPr>
          <a:xfrm>
            <a:off x="1257300" y="719138"/>
            <a:ext cx="4800600" cy="3600450"/>
          </a:xfrm>
          <a:ln/>
        </p:spPr>
      </p:sp>
      <p:sp>
        <p:nvSpPr>
          <p:cNvPr id="21508" name="Rectangle 3"/>
          <p:cNvSpPr>
            <a:spLocks noGrp="1" noChangeArrowheads="1"/>
          </p:cNvSpPr>
          <p:nvPr>
            <p:ph type="body" idx="1"/>
          </p:nvPr>
        </p:nvSpPr>
        <p:spPr>
          <a:xfrm>
            <a:off x="975803" y="4558927"/>
            <a:ext cx="5363595" cy="4323828"/>
          </a:xfrm>
        </p:spPr>
        <p:txBody>
          <a:bodyPr/>
          <a:lstStyle/>
          <a:p>
            <a:pPr marL="475397" indent="-475397" eaLnBrk="1" hangingPunct="1">
              <a:spcAft>
                <a:spcPct val="20000"/>
              </a:spcAft>
              <a:defRPr/>
            </a:pPr>
            <a:r>
              <a:rPr lang="en-US" dirty="0" smtClean="0"/>
              <a:t>Collaborative effort since </a:t>
            </a:r>
            <a:r>
              <a:rPr lang="en-US" dirty="0" smtClean="0"/>
              <a:t>1995</a:t>
            </a:r>
          </a:p>
          <a:p>
            <a:pPr marL="475397" indent="-475397" eaLnBrk="1" hangingPunct="1">
              <a:spcAft>
                <a:spcPct val="20000"/>
              </a:spcAft>
              <a:defRPr/>
            </a:pPr>
            <a:endParaRPr lang="en-US" dirty="0" smtClean="0"/>
          </a:p>
          <a:p>
            <a:pPr marL="475397" indent="-475397" eaLnBrk="1" hangingPunct="1">
              <a:spcAft>
                <a:spcPct val="20000"/>
              </a:spcAft>
              <a:defRPr/>
            </a:pPr>
            <a:r>
              <a:rPr lang="en-US" dirty="0" smtClean="0"/>
              <a:t>Urban </a:t>
            </a:r>
            <a:r>
              <a:rPr lang="en-US" dirty="0" smtClean="0"/>
              <a:t>Institute and local partners in 35 U.S. </a:t>
            </a:r>
            <a:r>
              <a:rPr lang="en-US" dirty="0" smtClean="0"/>
              <a:t>cities.</a:t>
            </a:r>
            <a:r>
              <a:rPr lang="en-US" baseline="0" dirty="0" smtClean="0"/>
              <a:t>  And several more on the way.</a:t>
            </a:r>
          </a:p>
          <a:p>
            <a:pPr marL="475397" indent="-475397" eaLnBrk="1" hangingPunct="1">
              <a:spcAft>
                <a:spcPct val="20000"/>
              </a:spcAft>
              <a:defRPr/>
            </a:pPr>
            <a:r>
              <a:rPr lang="en-US" dirty="0" smtClean="0"/>
              <a:t>All partners</a:t>
            </a:r>
            <a:r>
              <a:rPr lang="en-US" baseline="0" dirty="0" smtClean="0"/>
              <a:t> have built information systems with neighborhood level data on a variety of topics.  This data is updated over time and saves each groups in their cities from having to go negotiate with the police to get crime data, the schools to get education data, etc.</a:t>
            </a:r>
          </a:p>
          <a:p>
            <a:pPr marL="475397" indent="-475397" eaLnBrk="1" hangingPunct="1">
              <a:spcAft>
                <a:spcPct val="20000"/>
              </a:spcAft>
              <a:defRPr/>
            </a:pPr>
            <a:endParaRPr lang="en-US" baseline="0" dirty="0" smtClean="0"/>
          </a:p>
          <a:p>
            <a:pPr marL="475397" indent="-475397" eaLnBrk="1" hangingPunct="1">
              <a:spcAft>
                <a:spcPct val="20000"/>
              </a:spcAft>
              <a:defRPr/>
            </a:pPr>
            <a:r>
              <a:rPr lang="en-US" baseline="0" dirty="0" smtClean="0"/>
              <a:t>All are local organizations with a long-term stake in their community.  Data providers can be comfortable the data will be handled responsibly, and consumers can trust the information that comes from a neutral source.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3EF2AA32-53A1-4264-9DE2-BE25180C60C9}" type="slidenum">
              <a:rPr lang="en-US" smtClean="0"/>
              <a:pPr/>
              <a:t>5</a:t>
            </a:fld>
            <a:endParaRPr lang="en-US" dirty="0" smtClean="0"/>
          </a:p>
        </p:txBody>
      </p:sp>
      <p:sp>
        <p:nvSpPr>
          <p:cNvPr id="35843" name="Rectangle 2"/>
          <p:cNvSpPr>
            <a:spLocks noGrp="1" noRot="1" noChangeAspect="1" noChangeArrowheads="1" noTextEdit="1"/>
          </p:cNvSpPr>
          <p:nvPr>
            <p:ph type="sldImg"/>
          </p:nvPr>
        </p:nvSpPr>
        <p:spPr>
          <a:xfrm>
            <a:off x="1268413" y="728663"/>
            <a:ext cx="4781550" cy="3586162"/>
          </a:xfrm>
          <a:ln/>
        </p:spPr>
      </p:sp>
      <p:sp>
        <p:nvSpPr>
          <p:cNvPr id="35844" name="Rectangle 3"/>
          <p:cNvSpPr>
            <a:spLocks noGrp="1" noChangeArrowheads="1"/>
          </p:cNvSpPr>
          <p:nvPr>
            <p:ph type="body" idx="1"/>
          </p:nvPr>
        </p:nvSpPr>
        <p:spPr>
          <a:xfrm>
            <a:off x="975803" y="4562215"/>
            <a:ext cx="5363595" cy="4317252"/>
          </a:xfrm>
          <a:noFill/>
        </p:spPr>
        <p:txBody>
          <a:bodyPr/>
          <a:lstStyle/>
          <a:p>
            <a:pPr eaLnBrk="1" hangingPunct="1"/>
            <a:r>
              <a:rPr lang="en-US" dirty="0" smtClean="0"/>
              <a:t>Lots of data</a:t>
            </a:r>
            <a:r>
              <a:rPr lang="en-US" baseline="0" dirty="0" smtClean="0"/>
              <a:t> sites, but the NNIP mission sets us apart.  </a:t>
            </a:r>
            <a:r>
              <a:rPr lang="en-US" dirty="0" smtClean="0"/>
              <a:t>Partners </a:t>
            </a:r>
            <a:r>
              <a:rPr lang="en-US" dirty="0" smtClean="0"/>
              <a:t>are very different in many ways, but we share a set </a:t>
            </a:r>
            <a:r>
              <a:rPr lang="en-US" dirty="0" smtClean="0"/>
              <a:t>of </a:t>
            </a:r>
            <a:r>
              <a:rPr lang="en-US" dirty="0" smtClean="0"/>
              <a:t>key principles</a:t>
            </a:r>
          </a:p>
          <a:p>
            <a:pPr eaLnBrk="1" hangingPunct="1"/>
            <a:endParaRPr lang="en-US" dirty="0" smtClean="0"/>
          </a:p>
          <a:p>
            <a:pPr eaLnBrk="1" hangingPunct="1"/>
            <a:r>
              <a:rPr lang="en-US" dirty="0" smtClean="0"/>
              <a:t>1. Agreed to take on the role of facilitating and promoting the direct practical use of data by community and city leaders in community building and local policy </a:t>
            </a:r>
            <a:r>
              <a:rPr lang="en-US" dirty="0" smtClean="0"/>
              <a:t>making.</a:t>
            </a:r>
            <a:endParaRPr lang="en-US" dirty="0" smtClean="0"/>
          </a:p>
          <a:p>
            <a:pPr eaLnBrk="1" hangingPunct="1"/>
            <a:endParaRPr lang="en-US" dirty="0" smtClean="0"/>
          </a:p>
          <a:p>
            <a:pPr eaLnBrk="1" hangingPunct="1"/>
            <a:r>
              <a:rPr lang="en-US" dirty="0" smtClean="0"/>
              <a:t>2. All partners have a wide variety of partners and audiences since systems on the shelf don’t sustain support.  A colorful map will </a:t>
            </a:r>
            <a:r>
              <a:rPr lang="en-US" dirty="0" smtClean="0"/>
              <a:t>be,  </a:t>
            </a:r>
            <a:r>
              <a:rPr lang="en-US" dirty="0" smtClean="0"/>
              <a:t>will not be enough unless it leads to greater understanding or new conversations</a:t>
            </a:r>
            <a:r>
              <a:rPr lang="en-US" dirty="0" smtClean="0"/>
              <a:t>. (These are short-term</a:t>
            </a:r>
            <a:r>
              <a:rPr lang="en-US" baseline="0" dirty="0" smtClean="0"/>
              <a:t> &amp; long-term examples).</a:t>
            </a:r>
            <a:endParaRPr lang="en-US" dirty="0" smtClean="0"/>
          </a:p>
          <a:p>
            <a:pPr eaLnBrk="1" hangingPunct="1"/>
            <a:endParaRPr lang="en-US" dirty="0" smtClean="0"/>
          </a:p>
          <a:p>
            <a:pPr eaLnBrk="1" hangingPunct="1"/>
            <a:r>
              <a:rPr lang="en-US" dirty="0" smtClean="0"/>
              <a:t>3.  Giving emphasis to building the capacities of institutions and residents in distressed neighborhoods.  Level the playing field by making sure everyone has access to the information  </a:t>
            </a:r>
          </a:p>
          <a:p>
            <a:pPr eaLnBrk="1" hangingPunct="1"/>
            <a:endParaRPr lang="en-US" dirty="0" smtClean="0"/>
          </a:p>
          <a:p>
            <a:pPr eaLnBrk="1" hangingPunct="1"/>
            <a:r>
              <a:rPr lang="en-US" dirty="0" smtClean="0"/>
              <a:t>4.  Importance of interacting with stakeholders around the </a:t>
            </a:r>
            <a:r>
              <a:rPr lang="en-US" dirty="0" smtClean="0"/>
              <a:t>data and ongoing relationships.  </a:t>
            </a:r>
            <a:r>
              <a:rPr lang="en-US" dirty="0" smtClean="0"/>
              <a:t>In New Orleans, our partner hosted a meeting with the various state, city, and nonprofit agencies that own 14,000 vacant properties in the city.  Having some initial analysis from our partner offered an opportunity for them to connect and begin to coordinate strategies</a:t>
            </a:r>
            <a:r>
              <a:rPr lang="en-US" dirty="0" smtClean="0"/>
              <a:t>.</a:t>
            </a:r>
            <a:endParaRPr lang="en-US" dirty="0" smtClean="0"/>
          </a:p>
          <a:p>
            <a:pPr eaLnBrk="1" hangingPunct="1"/>
            <a:endParaRPr lang="en-US" dirty="0" smtClean="0"/>
          </a:p>
          <a:p>
            <a:pPr marL="633862" indent="-633862" eaLnBrk="1" hangingPunct="1">
              <a:spcAft>
                <a:spcPct val="20000"/>
              </a:spcAft>
            </a:pPr>
            <a:r>
              <a:rPr lang="en-US" dirty="0" smtClean="0"/>
              <a:t>UI</a:t>
            </a:r>
            <a:r>
              <a:rPr lang="en-US" baseline="0" dirty="0" smtClean="0"/>
              <a:t> </a:t>
            </a:r>
            <a:r>
              <a:rPr lang="en-US" baseline="0" dirty="0" smtClean="0"/>
              <a:t>coordinates </a:t>
            </a:r>
            <a:r>
              <a:rPr lang="en-US" baseline="0" dirty="0" smtClean="0"/>
              <a:t>the partnership and works nationally </a:t>
            </a:r>
            <a:r>
              <a:rPr lang="en-US" dirty="0" smtClean="0"/>
              <a:t>to build </a:t>
            </a:r>
            <a:r>
              <a:rPr lang="en-US" dirty="0" smtClean="0"/>
              <a:t>the </a:t>
            </a:r>
            <a:r>
              <a:rPr lang="en-US" dirty="0" smtClean="0"/>
              <a:t>field.</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97B7F6B2-4956-4B7F-955D-A91AFC6BB45E}" type="slidenum">
              <a:rPr lang="en-US" smtClean="0"/>
              <a:pPr/>
              <a:t>6</a:t>
            </a:fld>
            <a:endParaRPr lang="en-US" dirty="0" smtClean="0"/>
          </a:p>
        </p:txBody>
      </p:sp>
      <p:sp>
        <p:nvSpPr>
          <p:cNvPr id="33795" name="Rectangle 2"/>
          <p:cNvSpPr>
            <a:spLocks noGrp="1" noRot="1" noChangeAspect="1" noChangeArrowheads="1" noTextEdit="1"/>
          </p:cNvSpPr>
          <p:nvPr>
            <p:ph type="sldImg"/>
          </p:nvPr>
        </p:nvSpPr>
        <p:spPr>
          <a:xfrm>
            <a:off x="1268413" y="728663"/>
            <a:ext cx="4781550" cy="3586162"/>
          </a:xfrm>
          <a:ln/>
        </p:spPr>
      </p:sp>
      <p:sp>
        <p:nvSpPr>
          <p:cNvPr id="33796" name="Rectangle 3"/>
          <p:cNvSpPr>
            <a:spLocks noGrp="1" noChangeArrowheads="1"/>
          </p:cNvSpPr>
          <p:nvPr>
            <p:ph type="body" idx="1"/>
          </p:nvPr>
        </p:nvSpPr>
        <p:spPr>
          <a:xfrm>
            <a:off x="975803" y="4562215"/>
            <a:ext cx="5363595" cy="4317252"/>
          </a:xfrm>
          <a:noFill/>
        </p:spPr>
        <p:txBody>
          <a:bodyPr/>
          <a:lstStyle/>
          <a:p>
            <a:pPr marL="237698" indent="-237698" eaLnBrk="1" hangingPunct="1">
              <a:lnSpc>
                <a:spcPct val="90000"/>
              </a:lnSpc>
            </a:pPr>
            <a:r>
              <a:rPr lang="en-US" sz="1000" dirty="0" smtClean="0"/>
              <a:t>1.  need to motivate the data collection and analysis to keep the effort going</a:t>
            </a:r>
          </a:p>
          <a:p>
            <a:pPr marL="237698" indent="-237698" eaLnBrk="1" hangingPunct="1">
              <a:lnSpc>
                <a:spcPct val="90000"/>
              </a:lnSpc>
            </a:pPr>
            <a:endParaRPr lang="en-US" sz="1000" dirty="0" smtClean="0"/>
          </a:p>
          <a:p>
            <a:pPr marL="237698" indent="-237698" eaLnBrk="1" hangingPunct="1">
              <a:lnSpc>
                <a:spcPct val="90000"/>
              </a:lnSpc>
            </a:pPr>
            <a:r>
              <a:rPr lang="en-US" sz="1000" dirty="0" smtClean="0"/>
              <a:t>2. Overall city trends in teen pregnancy won’t help identify where you need to target your efforts.   Also, people relate to where they live, gets them engaged right away</a:t>
            </a:r>
          </a:p>
          <a:p>
            <a:pPr marL="237698" indent="-237698" eaLnBrk="1" hangingPunct="1">
              <a:lnSpc>
                <a:spcPct val="90000"/>
              </a:lnSpc>
            </a:pPr>
            <a:endParaRPr lang="en-US" sz="1000" dirty="0" smtClean="0"/>
          </a:p>
          <a:p>
            <a:pPr marL="237698" indent="-237698" eaLnBrk="1" hangingPunct="1">
              <a:lnSpc>
                <a:spcPct val="90000"/>
              </a:lnSpc>
            </a:pPr>
            <a:r>
              <a:rPr lang="en-US" sz="1000" dirty="0" smtClean="0"/>
              <a:t>3. I love data, but some of it is not so good…  Be a critical user of data. For example, code enforcement in many cities is complaint-driven, so sometimes you see more violations in well-off areas that are more likely to demand city action.  Doesn’t mean there are not problems with dangerous buildings or poorly maintained properties in lower-income parts of the city.  </a:t>
            </a:r>
          </a:p>
          <a:p>
            <a:pPr marL="237698" indent="-237698" eaLnBrk="1" hangingPunct="1">
              <a:lnSpc>
                <a:spcPct val="90000"/>
              </a:lnSpc>
            </a:pPr>
            <a:endParaRPr lang="en-US" sz="1000" dirty="0" smtClean="0"/>
          </a:p>
          <a:p>
            <a:pPr marL="237698" indent="-237698" eaLnBrk="1" hangingPunct="1">
              <a:lnSpc>
                <a:spcPct val="90000"/>
              </a:lnSpc>
            </a:pPr>
            <a:r>
              <a:rPr lang="en-US" sz="1000" dirty="0" smtClean="0"/>
              <a:t>4.   You all could probably teach us something about the last piece of advice.  Most effective work combines the numbers analysis with stories of real people and real neighborhoods.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r>
              <a:rPr lang="en-US" dirty="0" smtClean="0"/>
              <a:t>Before we finish up, I’ll go over some quick examples from our partners</a:t>
            </a:r>
          </a:p>
          <a:p>
            <a:endParaRPr lang="en-US" dirty="0" smtClean="0"/>
          </a:p>
          <a:p>
            <a:r>
              <a:rPr lang="en-US" dirty="0" smtClean="0"/>
              <a:t>Credit</a:t>
            </a:r>
            <a:r>
              <a:rPr lang="en-US" baseline="0" dirty="0" smtClean="0"/>
              <a:t> the Pittsburgh Neighborhood and Community Information System</a:t>
            </a:r>
          </a:p>
          <a:p>
            <a:r>
              <a:rPr lang="en-US" dirty="0" smtClean="0"/>
              <a:t>Alan </a:t>
            </a:r>
            <a:r>
              <a:rPr lang="en-US" dirty="0" err="1" smtClean="0"/>
              <a:t>Sisco</a:t>
            </a:r>
            <a:r>
              <a:rPr lang="en-US" dirty="0" smtClean="0"/>
              <a:t> at Rebuilding Together</a:t>
            </a:r>
            <a:endParaRPr lang="en-US" baseline="0" dirty="0" smtClean="0"/>
          </a:p>
          <a:p>
            <a:endParaRPr lang="en-US" dirty="0" smtClean="0">
              <a:latin typeface="+mn-lt"/>
            </a:endParaRPr>
          </a:p>
          <a:p>
            <a:r>
              <a:rPr lang="en-US" b="1" dirty="0" smtClean="0"/>
              <a:t>Operation Urgent Care </a:t>
            </a:r>
            <a:r>
              <a:rPr lang="en-US" dirty="0" smtClean="0"/>
              <a:t>provides free home repair services to elderly homeowners in Allegheny County</a:t>
            </a:r>
            <a:r>
              <a:rPr lang="en-US" baseline="0" dirty="0" smtClean="0"/>
              <a:t>.  </a:t>
            </a:r>
          </a:p>
          <a:p>
            <a:endParaRPr lang="en-US" baseline="0" dirty="0" smtClean="0">
              <a:latin typeface="+mn-lt"/>
            </a:endParaRPr>
          </a:p>
          <a:p>
            <a:r>
              <a:rPr lang="en-US" baseline="0" dirty="0" smtClean="0">
                <a:latin typeface="+mn-lt"/>
              </a:rPr>
              <a:t>First used census data to decide which broad areas they would focus on (income and home value).  One of the chosen areas was the Eliot neighborhood.</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7</a:t>
            </a:fld>
            <a:endParaRPr lang="en-US" dirty="0"/>
          </a:p>
        </p:txBody>
      </p:sp>
    </p:spTree>
    <p:extLst>
      <p:ext uri="{BB962C8B-B14F-4D97-AF65-F5344CB8AC3E}">
        <p14:creationId xmlns:p14="http://schemas.microsoft.com/office/powerpoint/2010/main" xmlns="" val="406973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Next they</a:t>
            </a:r>
            <a:r>
              <a:rPr lang="en-US" baseline="0" dirty="0" smtClean="0">
                <a:latin typeface="+mn-lt"/>
              </a:rPr>
              <a:t> used property level data to compile a list of the </a:t>
            </a:r>
            <a:r>
              <a:rPr lang="en-US" dirty="0" smtClean="0">
                <a:latin typeface="+mn-lt"/>
              </a:rPr>
              <a:t>homeowners </a:t>
            </a:r>
            <a:r>
              <a:rPr lang="en-US" dirty="0" smtClean="0">
                <a:latin typeface="+mn-lt"/>
              </a:rPr>
              <a:t>who take Senior tax </a:t>
            </a:r>
            <a:r>
              <a:rPr lang="en-US" dirty="0" smtClean="0">
                <a:latin typeface="+mn-lt"/>
              </a:rPr>
              <a:t>exemptions</a:t>
            </a:r>
            <a:r>
              <a:rPr lang="en-US" baseline="0" dirty="0" smtClean="0">
                <a:latin typeface="+mn-lt"/>
              </a:rPr>
              <a:t> or who had </a:t>
            </a:r>
            <a:r>
              <a:rPr lang="en-US" dirty="0" smtClean="0">
                <a:latin typeface="+mn-lt"/>
              </a:rPr>
              <a:t>owned </a:t>
            </a:r>
            <a:r>
              <a:rPr lang="en-US" dirty="0" smtClean="0">
                <a:latin typeface="+mn-lt"/>
              </a:rPr>
              <a:t>their home for 30 years or </a:t>
            </a:r>
            <a:r>
              <a:rPr lang="en-US" dirty="0" smtClean="0">
                <a:latin typeface="+mn-lt"/>
              </a:rPr>
              <a:t>more. </a:t>
            </a:r>
            <a:endParaRPr lang="en-US" dirty="0" smtClean="0">
              <a:latin typeface="+mn-lt"/>
            </a:endParaRPr>
          </a:p>
          <a:p>
            <a:endParaRPr lang="en-US" dirty="0" smtClean="0">
              <a:latin typeface="+mn-lt"/>
            </a:endParaRPr>
          </a:p>
          <a:p>
            <a:r>
              <a:rPr lang="en-US" dirty="0" smtClean="0">
                <a:latin typeface="+mn-lt"/>
              </a:rPr>
              <a:t>Year of Last Sale (A home last sold before 1980 indicates potential client.)</a:t>
            </a:r>
          </a:p>
          <a:p>
            <a:r>
              <a:rPr lang="en-US" dirty="0" smtClean="0">
                <a:latin typeface="+mn-lt"/>
              </a:rPr>
              <a:t>Act 77 Sr. Homestead Exempt  (Eligibility for the exemption is similar to our eligibility guidelines. )</a:t>
            </a:r>
          </a:p>
          <a:p>
            <a:r>
              <a:rPr lang="en-US" dirty="0" smtClean="0">
                <a:latin typeface="+mn-lt"/>
              </a:rPr>
              <a:t>Owner’s Address (Tax Change Notice) (Indicates zoning type and possible homeowners.)</a:t>
            </a:r>
          </a:p>
          <a:p>
            <a:endParaRPr lang="en-US" dirty="0" smtClean="0">
              <a:latin typeface="+mn-lt"/>
            </a:endParaRPr>
          </a:p>
          <a:p>
            <a:r>
              <a:rPr lang="en-US" dirty="0" smtClean="0">
                <a:latin typeface="+mn-lt"/>
              </a:rPr>
              <a:t>Created Map </a:t>
            </a:r>
            <a:r>
              <a:rPr lang="en-US" dirty="0" smtClean="0">
                <a:latin typeface="+mn-lt"/>
              </a:rPr>
              <a:t>Reports indicating census blocks with high concentrations of seniors in our 3 target areas. </a:t>
            </a:r>
          </a:p>
          <a:p>
            <a:r>
              <a:rPr lang="en-US" dirty="0" smtClean="0">
                <a:latin typeface="+mn-lt"/>
              </a:rPr>
              <a:t> - spreadsheets listing names and addresses of potential clients. </a:t>
            </a:r>
          </a:p>
          <a:p>
            <a:r>
              <a:rPr lang="en-US" dirty="0" smtClean="0">
                <a:latin typeface="+mn-lt"/>
              </a:rPr>
              <a:t> - conducted targeted outreach in West Pittsburgh, sending out mailers to potential clients. </a:t>
            </a:r>
          </a:p>
          <a:p>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pPr/>
              <a:t>8</a:t>
            </a:fld>
            <a:endParaRPr lang="en-US" dirty="0"/>
          </a:p>
        </p:txBody>
      </p:sp>
    </p:spTree>
    <p:extLst>
      <p:ext uri="{BB962C8B-B14F-4D97-AF65-F5344CB8AC3E}">
        <p14:creationId xmlns:p14="http://schemas.microsoft.com/office/powerpoint/2010/main" xmlns="" val="394380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a:p>
            <a:r>
              <a:rPr lang="en-US" dirty="0" smtClean="0"/>
              <a:t>Case of very hands-on work.  </a:t>
            </a:r>
            <a:r>
              <a:rPr lang="en-US" dirty="0" smtClean="0"/>
              <a:t>Phyllis</a:t>
            </a:r>
            <a:r>
              <a:rPr lang="en-US" baseline="0" dirty="0" smtClean="0"/>
              <a:t> Betts from Memphis and her team launched the Neighborhood-by-Neighbor program, which was a  citywide Residential Property Survey.  This is a case where the existing data wasn’t enough - Using handheld devices, trained community members to rate the properties.  </a:t>
            </a:r>
            <a:endParaRPr lang="en-US" dirty="0" smtClean="0"/>
          </a:p>
        </p:txBody>
      </p:sp>
      <p:sp>
        <p:nvSpPr>
          <p:cNvPr id="40964" name="Slide Number Placeholder 3"/>
          <p:cNvSpPr>
            <a:spLocks noGrp="1"/>
          </p:cNvSpPr>
          <p:nvPr>
            <p:ph type="sldNum" sz="quarter" idx="5"/>
          </p:nvPr>
        </p:nvSpPr>
        <p:spPr>
          <a:noFill/>
        </p:spPr>
        <p:txBody>
          <a:bodyPr/>
          <a:lstStyle/>
          <a:p>
            <a:fld id="{FC650093-9355-4574-B410-761943D3ED5A}"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4"/>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5" descr="ui_logo"/>
          <p:cNvPicPr>
            <a:picLocks noChangeAspect="1" noChangeArrowheads="1"/>
          </p:cNvPicPr>
          <p:nvPr/>
        </p:nvPicPr>
        <p:blipFill>
          <a:blip r:embed="rId13" cstate="print"/>
          <a:srcRect/>
          <a:stretch>
            <a:fillRect/>
          </a:stretch>
        </p:blipFill>
        <p:spPr bwMode="auto">
          <a:xfrm>
            <a:off x="8305800" y="6019800"/>
            <a:ext cx="320675" cy="331788"/>
          </a:xfrm>
          <a:prstGeom prst="rect">
            <a:avLst/>
          </a:prstGeom>
          <a:noFill/>
          <a:ln w="9525">
            <a:noFill/>
            <a:miter lim="800000"/>
            <a:headEnd/>
            <a:tailEnd/>
          </a:ln>
        </p:spPr>
      </p:pic>
      <p:sp>
        <p:nvSpPr>
          <p:cNvPr id="1029" name="Line 6"/>
          <p:cNvSpPr>
            <a:spLocks noChangeShapeType="1"/>
          </p:cNvSpPr>
          <p:nvPr/>
        </p:nvSpPr>
        <p:spPr bwMode="auto">
          <a:xfrm flipH="1">
            <a:off x="457200" y="6248400"/>
            <a:ext cx="7696200" cy="0"/>
          </a:xfrm>
          <a:prstGeom prst="line">
            <a:avLst/>
          </a:prstGeom>
          <a:noFill/>
          <a:ln w="9525">
            <a:solidFill>
              <a:srgbClr val="5285B8"/>
            </a:solidFill>
            <a:round/>
            <a:headEnd/>
            <a:tailEnd/>
          </a:ln>
        </p:spPr>
        <p:txBody>
          <a:bodyPr/>
          <a:lstStyle/>
          <a:p>
            <a:pPr>
              <a:defRPr/>
            </a:pPr>
            <a:endParaRPr lang="en-US" dirty="0"/>
          </a:p>
        </p:txBody>
      </p:sp>
      <p:sp>
        <p:nvSpPr>
          <p:cNvPr id="1030" name="Text Box 7"/>
          <p:cNvSpPr txBox="1">
            <a:spLocks noChangeArrowheads="1"/>
          </p:cNvSpPr>
          <p:nvPr/>
        </p:nvSpPr>
        <p:spPr bwMode="auto">
          <a:xfrm>
            <a:off x="609600" y="6248400"/>
            <a:ext cx="1690688" cy="304800"/>
          </a:xfrm>
          <a:prstGeom prst="rect">
            <a:avLst/>
          </a:prstGeom>
          <a:no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r>
              <a:rPr lang="en-US" sz="1400" dirty="0" smtClean="0">
                <a:latin typeface="Arial" charset="0"/>
              </a:rPr>
              <a:t>The Urban Institute</a:t>
            </a:r>
          </a:p>
        </p:txBody>
      </p:sp>
      <p:sp>
        <p:nvSpPr>
          <p:cNvPr id="1031" name="Rectangle 8"/>
          <p:cNvSpPr>
            <a:spLocks noChangeArrowheads="1"/>
          </p:cNvSpPr>
          <p:nvPr/>
        </p:nvSpPr>
        <p:spPr bwMode="auto">
          <a:xfrm>
            <a:off x="0" y="0"/>
            <a:ext cx="9144000" cy="381000"/>
          </a:xfrm>
          <a:prstGeom prst="rect">
            <a:avLst/>
          </a:prstGeom>
          <a:solidFill>
            <a:srgbClr val="5285B8"/>
          </a:solidFill>
          <a:ln w="9525">
            <a:solidFill>
              <a:schemeClr val="tx1"/>
            </a:solidFill>
            <a:miter lim="800000"/>
            <a:headEnd/>
            <a:tailEnd/>
          </a:ln>
        </p:spPr>
        <p:txBody>
          <a:bodyPr wrap="none" anchor="ctr"/>
          <a:lstStyle/>
          <a:p>
            <a:pPr>
              <a:defRPr/>
            </a:pPr>
            <a:endParaRPr lang="en-US" dirty="0"/>
          </a:p>
        </p:txBody>
      </p:sp>
      <p:sp>
        <p:nvSpPr>
          <p:cNvPr id="1032" name="Rectangle 9"/>
          <p:cNvSpPr>
            <a:spLocks noChangeArrowheads="1"/>
          </p:cNvSpPr>
          <p:nvPr/>
        </p:nvSpPr>
        <p:spPr bwMode="auto">
          <a:xfrm>
            <a:off x="0" y="6629400"/>
            <a:ext cx="9144000" cy="228600"/>
          </a:xfrm>
          <a:prstGeom prst="rect">
            <a:avLst/>
          </a:prstGeom>
          <a:solidFill>
            <a:srgbClr val="99CCFF"/>
          </a:solidFill>
          <a:ln w="9525">
            <a:solidFill>
              <a:schemeClr val="tx1"/>
            </a:solidFill>
            <a:miter lim="800000"/>
            <a:headEnd/>
            <a:tailEnd/>
          </a:ln>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rgbClr val="5285B8"/>
          </a:solidFill>
          <a:latin typeface="+mj-lt"/>
          <a:ea typeface="+mj-ea"/>
          <a:cs typeface="+mj-cs"/>
        </a:defRPr>
      </a:lvl1pPr>
      <a:lvl2pPr algn="ctr" rtl="0" eaLnBrk="0" fontAlgn="base" hangingPunct="0">
        <a:spcBef>
          <a:spcPct val="0"/>
        </a:spcBef>
        <a:spcAft>
          <a:spcPct val="0"/>
        </a:spcAft>
        <a:defRPr sz="4400">
          <a:solidFill>
            <a:srgbClr val="5285B8"/>
          </a:solidFill>
          <a:latin typeface="Times New Roman" pitchFamily="18" charset="0"/>
        </a:defRPr>
      </a:lvl2pPr>
      <a:lvl3pPr algn="ctr" rtl="0" eaLnBrk="0" fontAlgn="base" hangingPunct="0">
        <a:spcBef>
          <a:spcPct val="0"/>
        </a:spcBef>
        <a:spcAft>
          <a:spcPct val="0"/>
        </a:spcAft>
        <a:defRPr sz="4400">
          <a:solidFill>
            <a:srgbClr val="5285B8"/>
          </a:solidFill>
          <a:latin typeface="Times New Roman" pitchFamily="18" charset="0"/>
        </a:defRPr>
      </a:lvl3pPr>
      <a:lvl4pPr algn="ctr" rtl="0" eaLnBrk="0" fontAlgn="base" hangingPunct="0">
        <a:spcBef>
          <a:spcPct val="0"/>
        </a:spcBef>
        <a:spcAft>
          <a:spcPct val="0"/>
        </a:spcAft>
        <a:defRPr sz="4400">
          <a:solidFill>
            <a:srgbClr val="5285B8"/>
          </a:solidFill>
          <a:latin typeface="Times New Roman" pitchFamily="18" charset="0"/>
        </a:defRPr>
      </a:lvl4pPr>
      <a:lvl5pPr algn="ctr" rtl="0" eaLnBrk="0" fontAlgn="base" hangingPunct="0">
        <a:spcBef>
          <a:spcPct val="0"/>
        </a:spcBef>
        <a:spcAft>
          <a:spcPct val="0"/>
        </a:spcAft>
        <a:defRPr sz="4400">
          <a:solidFill>
            <a:srgbClr val="5285B8"/>
          </a:solidFill>
          <a:latin typeface="Times New Roman" pitchFamily="18" charset="0"/>
        </a:defRPr>
      </a:lvl5pPr>
      <a:lvl6pPr marL="457200" algn="ctr" rtl="0" fontAlgn="base">
        <a:spcBef>
          <a:spcPct val="0"/>
        </a:spcBef>
        <a:spcAft>
          <a:spcPct val="0"/>
        </a:spcAft>
        <a:defRPr sz="4400">
          <a:solidFill>
            <a:srgbClr val="5285B8"/>
          </a:solidFill>
          <a:latin typeface="Times New Roman" pitchFamily="18" charset="0"/>
        </a:defRPr>
      </a:lvl6pPr>
      <a:lvl7pPr marL="914400" algn="ctr" rtl="0" fontAlgn="base">
        <a:spcBef>
          <a:spcPct val="0"/>
        </a:spcBef>
        <a:spcAft>
          <a:spcPct val="0"/>
        </a:spcAft>
        <a:defRPr sz="4400">
          <a:solidFill>
            <a:srgbClr val="5285B8"/>
          </a:solidFill>
          <a:latin typeface="Times New Roman" pitchFamily="18" charset="0"/>
        </a:defRPr>
      </a:lvl7pPr>
      <a:lvl8pPr marL="1371600" algn="ctr" rtl="0" fontAlgn="base">
        <a:spcBef>
          <a:spcPct val="0"/>
        </a:spcBef>
        <a:spcAft>
          <a:spcPct val="0"/>
        </a:spcAft>
        <a:defRPr sz="4400">
          <a:solidFill>
            <a:srgbClr val="5285B8"/>
          </a:solidFill>
          <a:latin typeface="Times New Roman" pitchFamily="18" charset="0"/>
        </a:defRPr>
      </a:lvl8pPr>
      <a:lvl9pPr marL="1828800" algn="ctr" rtl="0" fontAlgn="base">
        <a:spcBef>
          <a:spcPct val="0"/>
        </a:spcBef>
        <a:spcAft>
          <a:spcPct val="0"/>
        </a:spcAft>
        <a:defRPr sz="4400">
          <a:solidFill>
            <a:srgbClr val="5285B8"/>
          </a:solidFill>
          <a:latin typeface="Times New Roman" pitchFamily="18" charset="0"/>
        </a:defRPr>
      </a:lvl9pPr>
    </p:titleStyle>
    <p:bodyStyle>
      <a:lvl1pPr marL="342900" indent="-342900" algn="l" rtl="0" eaLnBrk="0" fontAlgn="base" hangingPunct="0">
        <a:spcBef>
          <a:spcPct val="20000"/>
        </a:spcBef>
        <a:spcAft>
          <a:spcPct val="0"/>
        </a:spcAft>
        <a:buClr>
          <a:srgbClr val="CC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981200"/>
            <a:ext cx="7772400" cy="1143000"/>
          </a:xfrm>
          <a:noFill/>
        </p:spPr>
        <p:txBody>
          <a:bodyPr lIns="90488" tIns="44450" rIns="90488" bIns="44450"/>
          <a:lstStyle/>
          <a:p>
            <a:pPr eaLnBrk="1" hangingPunct="1"/>
            <a:r>
              <a:rPr lang="en-US" sz="4000" b="1" dirty="0" smtClean="0"/>
              <a:t>USING INFORMATION FOR</a:t>
            </a:r>
            <a:br>
              <a:rPr lang="en-US" sz="4000" b="1" dirty="0" smtClean="0"/>
            </a:br>
            <a:r>
              <a:rPr lang="en-US" sz="4000" b="1" dirty="0" smtClean="0"/>
              <a:t>COMMUNITY ACTION</a:t>
            </a:r>
            <a:r>
              <a:rPr lang="en-US" sz="4800" b="1" dirty="0" smtClean="0"/>
              <a:t/>
            </a:r>
            <a:br>
              <a:rPr lang="en-US" sz="4800" b="1" dirty="0" smtClean="0"/>
            </a:br>
            <a:r>
              <a:rPr lang="en-US" sz="3200" b="1" dirty="0" smtClean="0">
                <a:solidFill>
                  <a:srgbClr val="FFFF99"/>
                </a:solidFill>
              </a:rPr>
              <a:t/>
            </a:r>
            <a:br>
              <a:rPr lang="en-US" sz="3200" b="1" dirty="0" smtClean="0">
                <a:solidFill>
                  <a:srgbClr val="FFFF99"/>
                </a:solidFill>
              </a:rPr>
            </a:br>
            <a:r>
              <a:rPr lang="en-US" sz="3200" b="1" dirty="0" smtClean="0"/>
              <a:t> </a:t>
            </a:r>
            <a:r>
              <a:rPr lang="en-US" sz="3600" b="1" i="1" dirty="0" smtClean="0">
                <a:solidFill>
                  <a:schemeClr val="accent1"/>
                </a:solidFill>
              </a:rPr>
              <a:t>National Neighborhood Indicators Partnership</a:t>
            </a:r>
          </a:p>
        </p:txBody>
      </p:sp>
      <p:sp>
        <p:nvSpPr>
          <p:cNvPr id="3075" name="Rectangle 3"/>
          <p:cNvSpPr>
            <a:spLocks noGrp="1" noChangeArrowheads="1"/>
          </p:cNvSpPr>
          <p:nvPr>
            <p:ph type="subTitle" idx="1"/>
          </p:nvPr>
        </p:nvSpPr>
        <p:spPr>
          <a:xfrm>
            <a:off x="457200" y="4495800"/>
            <a:ext cx="8229600" cy="1752600"/>
          </a:xfrm>
          <a:noFill/>
        </p:spPr>
        <p:txBody>
          <a:bodyPr lIns="90488" tIns="44450" rIns="90488" bIns="44450"/>
          <a:lstStyle/>
          <a:p>
            <a:pPr marL="342900" indent="-342900" eaLnBrk="1" hangingPunct="1">
              <a:spcAft>
                <a:spcPct val="40000"/>
              </a:spcAft>
            </a:pPr>
            <a:r>
              <a:rPr lang="en-US" sz="2800" b="1" dirty="0" smtClean="0"/>
              <a:t>Kathy Pettit, The Urban Institute</a:t>
            </a:r>
          </a:p>
          <a:p>
            <a:pPr marL="342900" indent="-342900" eaLnBrk="1" hangingPunct="1">
              <a:spcAft>
                <a:spcPts val="0"/>
              </a:spcAft>
            </a:pPr>
            <a:r>
              <a:rPr lang="en-US" sz="2800" b="1" i="1" dirty="0" smtClean="0"/>
              <a:t>Unleashing the Power of Local Data Conference</a:t>
            </a:r>
          </a:p>
          <a:p>
            <a:pPr marL="342900" indent="-342900" eaLnBrk="1" hangingPunct="1">
              <a:spcAft>
                <a:spcPct val="40000"/>
              </a:spcAft>
            </a:pPr>
            <a:r>
              <a:rPr lang="en-US" sz="2800" i="1" dirty="0" smtClean="0"/>
              <a:t>October 13, 2011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379" t="5168" r="-379" b="44232"/>
          <a:stretch/>
        </p:blipFill>
        <p:spPr>
          <a:xfrm>
            <a:off x="-59236" y="0"/>
            <a:ext cx="9203236" cy="6025662"/>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457200"/>
            <a:ext cx="2828925"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
          <p:cNvSpPr txBox="1">
            <a:spLocks noChangeArrowheads="1"/>
          </p:cNvSpPr>
          <p:nvPr/>
        </p:nvSpPr>
        <p:spPr bwMode="auto">
          <a:xfrm>
            <a:off x="228600" y="6259512"/>
            <a:ext cx="9144000" cy="369888"/>
          </a:xfrm>
          <a:prstGeom prst="rect">
            <a:avLst/>
          </a:prstGeom>
          <a:noFill/>
          <a:ln w="9525">
            <a:noFill/>
            <a:miter lim="800000"/>
            <a:headEnd/>
            <a:tailEnd/>
          </a:ln>
        </p:spPr>
        <p:txBody>
          <a:bodyPr>
            <a:spAutoFit/>
          </a:bodyPr>
          <a:lstStyle/>
          <a:p>
            <a:r>
              <a:rPr lang="en-US" sz="1800" dirty="0"/>
              <a:t>Source:  Center </a:t>
            </a:r>
            <a:r>
              <a:rPr lang="en-US" sz="1800" dirty="0" smtClean="0"/>
              <a:t>for Community Building and Neighborhood Action, University of Memphis</a:t>
            </a:r>
            <a:endParaRPr lang="en-US" sz="1800" dirty="0"/>
          </a:p>
        </p:txBody>
      </p:sp>
    </p:spTree>
    <p:extLst>
      <p:ext uri="{BB962C8B-B14F-4D97-AF65-F5344CB8AC3E}">
        <p14:creationId xmlns:p14="http://schemas.microsoft.com/office/powerpoint/2010/main" xmlns="" val="163691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txBox="1">
            <a:spLocks noChangeArrowheads="1"/>
          </p:cNvSpPr>
          <p:nvPr/>
        </p:nvSpPr>
        <p:spPr bwMode="auto">
          <a:xfrm>
            <a:off x="5867400" y="1428750"/>
            <a:ext cx="3276600" cy="1143000"/>
          </a:xfrm>
          <a:prstGeom prst="rect">
            <a:avLst/>
          </a:prstGeom>
          <a:noFill/>
          <a:ln w="9525">
            <a:noFill/>
            <a:miter lim="800000"/>
            <a:headEnd/>
            <a:tailEnd/>
          </a:ln>
        </p:spPr>
        <p:txBody>
          <a:bodyPr/>
          <a:lstStyle/>
          <a:p>
            <a:pPr algn="ctr"/>
            <a:endParaRPr lang="en-US" dirty="0"/>
          </a:p>
          <a:p>
            <a:pPr algn="ctr"/>
            <a:endParaRPr lang="en-US" dirty="0" smtClean="0"/>
          </a:p>
          <a:p>
            <a:pPr algn="ctr"/>
            <a:endParaRPr lang="en-US" dirty="0"/>
          </a:p>
          <a:p>
            <a:pPr algn="ctr"/>
            <a:endParaRPr lang="en-US" dirty="0" smtClean="0"/>
          </a:p>
          <a:p>
            <a:pPr algn="ctr"/>
            <a:r>
              <a:rPr lang="en-US" dirty="0" smtClean="0"/>
              <a:t>Average </a:t>
            </a:r>
            <a:r>
              <a:rPr lang="en-US" dirty="0"/>
              <a:t>Distance to Nearest Grocery Store by Block in </a:t>
            </a:r>
          </a:p>
          <a:p>
            <a:pPr algn="ctr"/>
            <a:r>
              <a:rPr lang="en-US" dirty="0"/>
              <a:t>Chattanooga </a:t>
            </a:r>
          </a:p>
          <a:p>
            <a:pPr algn="ctr"/>
            <a:endParaRPr lang="en-US" dirty="0"/>
          </a:p>
          <a:p>
            <a:pPr algn="ctr"/>
            <a:r>
              <a:rPr lang="en-US" sz="2000" dirty="0"/>
              <a:t>Source: Ochs Center for Metropolitan Studies</a:t>
            </a:r>
          </a:p>
          <a:p>
            <a:pPr algn="ctr"/>
            <a:endParaRPr lang="en-US" dirty="0"/>
          </a:p>
          <a:p>
            <a:pPr algn="ctr"/>
            <a:endParaRPr lang="en-US" dirty="0">
              <a:solidFill>
                <a:srgbClr val="5285B8"/>
              </a:solidFill>
            </a:endParaRPr>
          </a:p>
        </p:txBody>
      </p:sp>
      <p:pic>
        <p:nvPicPr>
          <p:cNvPr id="13315" name="Picture 6"/>
          <p:cNvPicPr>
            <a:picLocks noChangeAspect="1" noChangeArrowheads="1"/>
          </p:cNvPicPr>
          <p:nvPr/>
        </p:nvPicPr>
        <p:blipFill>
          <a:blip r:embed="rId3" cstate="print"/>
          <a:srcRect t="11142" b="6657"/>
          <a:stretch>
            <a:fillRect/>
          </a:stretch>
        </p:blipFill>
        <p:spPr bwMode="auto">
          <a:xfrm>
            <a:off x="304800" y="790575"/>
            <a:ext cx="5476875" cy="5762625"/>
          </a:xfrm>
          <a:prstGeom prst="rect">
            <a:avLst/>
          </a:prstGeom>
          <a:noFill/>
          <a:ln w="9525">
            <a:noFill/>
            <a:miter lim="800000"/>
            <a:headEnd/>
            <a:tailEnd/>
          </a:ln>
        </p:spPr>
      </p:pic>
      <p:sp>
        <p:nvSpPr>
          <p:cNvPr id="13316" name="TextBox 1"/>
          <p:cNvSpPr txBox="1">
            <a:spLocks noChangeArrowheads="1"/>
          </p:cNvSpPr>
          <p:nvPr/>
        </p:nvSpPr>
        <p:spPr bwMode="auto">
          <a:xfrm>
            <a:off x="457200" y="914400"/>
            <a:ext cx="1363663" cy="338138"/>
          </a:xfrm>
          <a:prstGeom prst="rect">
            <a:avLst/>
          </a:prstGeom>
          <a:noFill/>
          <a:ln w="9525">
            <a:noFill/>
            <a:miter lim="800000"/>
            <a:headEnd/>
            <a:tailEnd/>
          </a:ln>
        </p:spPr>
        <p:txBody>
          <a:bodyPr wrap="none">
            <a:spAutoFit/>
          </a:bodyPr>
          <a:lstStyle/>
          <a:p>
            <a:r>
              <a:rPr lang="en-US" sz="1600" dirty="0"/>
              <a:t>Average miles</a:t>
            </a:r>
          </a:p>
        </p:txBody>
      </p:sp>
      <p:sp>
        <p:nvSpPr>
          <p:cNvPr id="5" name="Rectangle 2"/>
          <p:cNvSpPr txBox="1">
            <a:spLocks noChangeArrowheads="1"/>
          </p:cNvSpPr>
          <p:nvPr/>
        </p:nvSpPr>
        <p:spPr bwMode="auto">
          <a:xfrm>
            <a:off x="5791200" y="762000"/>
            <a:ext cx="3276600" cy="1371600"/>
          </a:xfrm>
          <a:prstGeom prst="rect">
            <a:avLst/>
          </a:prstGeom>
          <a:solidFill>
            <a:schemeClr val="accent3"/>
          </a:solidFill>
          <a:ln w="25400">
            <a:solidFill>
              <a:schemeClr val="tx1"/>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i="1" dirty="0" smtClean="0"/>
              <a:t>Uncover disparities in access to basic services</a:t>
            </a:r>
            <a:endParaRPr lang="en-US" sz="2000" dirty="0" smtClean="0"/>
          </a:p>
          <a:p>
            <a:pPr algn="ctr" eaLnBrk="1" hangingPunct="1">
              <a:defRPr/>
            </a:pPr>
            <a:endParaRPr lang="en-US" dirty="0" smtClean="0"/>
          </a:p>
          <a:p>
            <a:pPr algn="ctr" eaLnBrk="1" hangingPunct="1">
              <a:defRPr/>
            </a:pPr>
            <a:endParaRPr lang="en-US" dirty="0" smtClean="0">
              <a:solidFill>
                <a:srgbClr val="5285B8"/>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3984625" y="0"/>
            <a:ext cx="5235575" cy="6781800"/>
          </a:xfrm>
          <a:prstGeom prst="rect">
            <a:avLst/>
          </a:prstGeom>
          <a:noFill/>
          <a:ln w="9525">
            <a:noFill/>
            <a:round/>
            <a:headEnd/>
            <a:tailEnd/>
          </a:ln>
        </p:spPr>
      </p:pic>
      <p:sp>
        <p:nvSpPr>
          <p:cNvPr id="15363" name="Rectangle 4"/>
          <p:cNvSpPr>
            <a:spLocks noChangeArrowheads="1"/>
          </p:cNvSpPr>
          <p:nvPr/>
        </p:nvSpPr>
        <p:spPr bwMode="auto">
          <a:xfrm>
            <a:off x="152400" y="457200"/>
            <a:ext cx="3886200" cy="7109639"/>
          </a:xfrm>
          <a:prstGeom prst="rect">
            <a:avLst/>
          </a:prstGeom>
          <a:noFill/>
          <a:ln w="9525">
            <a:noFill/>
            <a:miter lim="800000"/>
            <a:headEnd/>
            <a:tailEnd/>
          </a:ln>
        </p:spPr>
        <p:txBody>
          <a:bodyPr>
            <a:spAutoFit/>
          </a:bodyPr>
          <a:lstStyle/>
          <a:p>
            <a:r>
              <a:rPr lang="en-US" sz="2400" i="1" dirty="0" smtClean="0"/>
              <a:t>How Foreclosure Effects Kids</a:t>
            </a:r>
          </a:p>
          <a:p>
            <a:endParaRPr lang="en-US" sz="2400" dirty="0"/>
          </a:p>
          <a:p>
            <a:r>
              <a:rPr lang="en-US" sz="2400" dirty="0"/>
              <a:t>Forced mobility can put kids behind socially and academically</a:t>
            </a:r>
          </a:p>
          <a:p>
            <a:endParaRPr lang="en-US" sz="2400" dirty="0"/>
          </a:p>
          <a:p>
            <a:r>
              <a:rPr lang="en-US" sz="2400" dirty="0"/>
              <a:t>Foreclosure prevention counselors should connect families to student services</a:t>
            </a:r>
          </a:p>
          <a:p>
            <a:endParaRPr lang="en-US" sz="2400" dirty="0"/>
          </a:p>
          <a:p>
            <a:r>
              <a:rPr lang="en-US" sz="2400" dirty="0"/>
              <a:t>Schools need to understand the patterns and trends of students affected by foreclosure to design appropriate responses.</a:t>
            </a:r>
          </a:p>
          <a:p>
            <a:endParaRPr lang="en-US" sz="2400" i="1" dirty="0"/>
          </a:p>
          <a:p>
            <a:endParaRPr lang="en-US" sz="2400" i="1" dirty="0"/>
          </a:p>
          <a:p>
            <a:endParaRPr lang="en-US" sz="2400" i="1" dirty="0"/>
          </a:p>
          <a:p>
            <a:endParaRPr lang="en-US" sz="2400" dirty="0"/>
          </a:p>
        </p:txBody>
      </p:sp>
      <p:sp>
        <p:nvSpPr>
          <p:cNvPr id="4" name="Rectangle 2"/>
          <p:cNvSpPr txBox="1">
            <a:spLocks noChangeArrowheads="1"/>
          </p:cNvSpPr>
          <p:nvPr/>
        </p:nvSpPr>
        <p:spPr bwMode="auto">
          <a:xfrm>
            <a:off x="5791200" y="5334000"/>
            <a:ext cx="3276600" cy="1371600"/>
          </a:xfrm>
          <a:prstGeom prst="rect">
            <a:avLst/>
          </a:prstGeom>
          <a:solidFill>
            <a:schemeClr val="accent3"/>
          </a:solidFill>
          <a:ln w="25400">
            <a:solidFill>
              <a:schemeClr val="tx1"/>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i="1" dirty="0" smtClean="0"/>
              <a:t>Bring a hidden issue to light</a:t>
            </a:r>
            <a:r>
              <a:rPr lang="en-US" i="1" smtClean="0"/>
              <a:t>, bridge silos.</a:t>
            </a:r>
            <a:endParaRPr lang="en-US" sz="2000" dirty="0" smtClean="0"/>
          </a:p>
          <a:p>
            <a:pPr algn="ctr" eaLnBrk="1" hangingPunct="1">
              <a:defRPr/>
            </a:pPr>
            <a:endParaRPr lang="en-US" dirty="0" smtClean="0"/>
          </a:p>
          <a:p>
            <a:pPr algn="ctr" eaLnBrk="1" hangingPunct="1">
              <a:defRPr/>
            </a:pPr>
            <a:endParaRPr lang="en-US" dirty="0" smtClean="0">
              <a:solidFill>
                <a:srgbClr val="5285B8"/>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0"/>
            <a:ext cx="8001000" cy="685800"/>
          </a:xfrm>
        </p:spPr>
        <p:txBody>
          <a:bodyPr>
            <a:normAutofit fontScale="90000"/>
          </a:bodyPr>
          <a:lstStyle/>
          <a:p>
            <a:pPr eaLnBrk="1" hangingPunct="1"/>
            <a:r>
              <a:rPr lang="en-US" dirty="0" smtClean="0"/>
              <a:t>How You Can Get Started</a:t>
            </a:r>
          </a:p>
        </p:txBody>
      </p:sp>
      <p:sp>
        <p:nvSpPr>
          <p:cNvPr id="8195" name="Rectangle 3"/>
          <p:cNvSpPr>
            <a:spLocks noGrp="1" noChangeArrowheads="1"/>
          </p:cNvSpPr>
          <p:nvPr>
            <p:ph type="body" idx="1"/>
          </p:nvPr>
        </p:nvSpPr>
        <p:spPr>
          <a:xfrm>
            <a:off x="609600" y="1752600"/>
            <a:ext cx="8229600" cy="4800600"/>
          </a:xfrm>
        </p:spPr>
        <p:txBody>
          <a:bodyPr>
            <a:normAutofit/>
          </a:bodyPr>
          <a:lstStyle/>
          <a:p>
            <a:pPr>
              <a:spcAft>
                <a:spcPts val="1200"/>
              </a:spcAft>
            </a:pPr>
            <a:r>
              <a:rPr lang="en-US" sz="2800" dirty="0" smtClean="0"/>
              <a:t>Learn and network as much as you can today!</a:t>
            </a:r>
          </a:p>
          <a:p>
            <a:pPr>
              <a:spcAft>
                <a:spcPts val="1200"/>
              </a:spcAft>
            </a:pPr>
            <a:r>
              <a:rPr lang="en-US" sz="2800" dirty="0" smtClean="0"/>
              <a:t>Think about concrete ways local and national data could help in your own advocacy or program work. </a:t>
            </a:r>
          </a:p>
          <a:p>
            <a:pPr>
              <a:spcAft>
                <a:spcPts val="1200"/>
              </a:spcAft>
            </a:pPr>
            <a:r>
              <a:rPr lang="en-US" sz="2800" dirty="0" smtClean="0"/>
              <a:t>Reach out to NNIP partners, universities or research groups for help.  (We also help new NNIP partners get started).</a:t>
            </a:r>
          </a:p>
          <a:p>
            <a:pPr>
              <a:spcAft>
                <a:spcPts val="1200"/>
              </a:spcAft>
            </a:pPr>
            <a:r>
              <a:rPr lang="en-US" sz="2800" dirty="0" smtClean="0"/>
              <a:t>Think </a:t>
            </a:r>
            <a:r>
              <a:rPr lang="en-US" sz="2800" dirty="0"/>
              <a:t>long-term – support open data and build your local data infrastructure</a:t>
            </a:r>
            <a:r>
              <a:rPr lang="en-US" sz="2800" dirty="0" smtClean="0"/>
              <a:t>.</a:t>
            </a:r>
          </a:p>
        </p:txBody>
      </p:sp>
    </p:spTree>
    <p:extLst>
      <p:ext uri="{BB962C8B-B14F-4D97-AF65-F5344CB8AC3E}">
        <p14:creationId xmlns:p14="http://schemas.microsoft.com/office/powerpoint/2010/main" xmlns="" val="51866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r>
              <a:rPr lang="en-US" sz="3600" dirty="0"/>
              <a:t>V</a:t>
            </a:r>
            <a:r>
              <a:rPr lang="en-US" sz="3600" dirty="0" smtClean="0"/>
              <a:t>isit our new website for more ideas...</a:t>
            </a:r>
          </a:p>
        </p:txBody>
      </p:sp>
      <p:sp>
        <p:nvSpPr>
          <p:cNvPr id="26627" name="Content Placeholder 2"/>
          <p:cNvSpPr>
            <a:spLocks noGrp="1"/>
          </p:cNvSpPr>
          <p:nvPr>
            <p:ph idx="1"/>
          </p:nvPr>
        </p:nvSpPr>
        <p:spPr/>
        <p:txBody>
          <a:bodyPr/>
          <a:lstStyle/>
          <a:p>
            <a:endParaRPr lang="en-US" dirty="0" smtClean="0"/>
          </a:p>
        </p:txBody>
      </p:sp>
      <p:pic>
        <p:nvPicPr>
          <p:cNvPr id="26628" name="Picture 3" descr="Screen Clipping"/>
          <p:cNvPicPr>
            <a:picLocks noChangeAspect="1"/>
          </p:cNvPicPr>
          <p:nvPr/>
        </p:nvPicPr>
        <p:blipFill>
          <a:blip r:embed="rId2" cstate="print"/>
          <a:srcRect/>
          <a:stretch>
            <a:fillRect/>
          </a:stretch>
        </p:blipFill>
        <p:spPr bwMode="auto">
          <a:xfrm>
            <a:off x="457200" y="1371600"/>
            <a:ext cx="84248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dirty="0" smtClean="0"/>
          </a:p>
        </p:txBody>
      </p:sp>
      <p:pic>
        <p:nvPicPr>
          <p:cNvPr id="3" name="Content Placeholder 2" descr="Screen Clipping"/>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71912" y="3762375"/>
            <a:ext cx="1400175" cy="400050"/>
          </a:xfr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382" y="457200"/>
            <a:ext cx="8785617" cy="61963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533400"/>
            <a:ext cx="7772400" cy="1143000"/>
          </a:xfrm>
        </p:spPr>
        <p:txBody>
          <a:bodyPr/>
          <a:lstStyle/>
          <a:p>
            <a:pPr eaLnBrk="1" hangingPunct="1"/>
            <a:r>
              <a:rPr lang="en-US" dirty="0" smtClean="0"/>
              <a:t>For more information</a:t>
            </a:r>
          </a:p>
        </p:txBody>
      </p:sp>
      <p:sp>
        <p:nvSpPr>
          <p:cNvPr id="29699" name="Rectangle 3"/>
          <p:cNvSpPr>
            <a:spLocks noGrp="1" noChangeArrowheads="1"/>
          </p:cNvSpPr>
          <p:nvPr>
            <p:ph type="body" idx="1"/>
          </p:nvPr>
        </p:nvSpPr>
        <p:spPr>
          <a:xfrm>
            <a:off x="685800" y="1676400"/>
            <a:ext cx="7772400" cy="4419600"/>
          </a:xfrm>
        </p:spPr>
        <p:txBody>
          <a:bodyPr/>
          <a:lstStyle/>
          <a:p>
            <a:pPr eaLnBrk="1" hangingPunct="1">
              <a:buFontTx/>
              <a:buNone/>
            </a:pPr>
            <a:endParaRPr lang="en-US" dirty="0" smtClean="0"/>
          </a:p>
          <a:p>
            <a:pPr eaLnBrk="1" hangingPunct="1">
              <a:buFontTx/>
              <a:buNone/>
            </a:pPr>
            <a:r>
              <a:rPr lang="en-US" dirty="0" smtClean="0"/>
              <a:t>NNIP Web site:  </a:t>
            </a:r>
            <a:r>
              <a:rPr lang="en-US" dirty="0" smtClean="0">
                <a:hlinkClick r:id="rId3"/>
              </a:rPr>
              <a:t>www.neighborhoodindicators.org</a:t>
            </a:r>
            <a:endParaRPr lang="en-US" dirty="0" smtClean="0"/>
          </a:p>
          <a:p>
            <a:pPr eaLnBrk="1" hangingPunct="1">
              <a:buFontTx/>
              <a:buNone/>
            </a:pPr>
            <a:endParaRPr lang="en-US" dirty="0" smtClean="0"/>
          </a:p>
          <a:p>
            <a:pPr eaLnBrk="1" hangingPunct="1">
              <a:spcBef>
                <a:spcPct val="50000"/>
              </a:spcBef>
              <a:buFontTx/>
              <a:buNone/>
            </a:pPr>
            <a:r>
              <a:rPr lang="en-US" dirty="0" smtClean="0"/>
              <a:t>Email:  Kathy Pettit, kpettit@urban.org</a:t>
            </a:r>
          </a:p>
          <a:p>
            <a:pPr lv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What’s Happening Nationally?</a:t>
            </a:r>
          </a:p>
        </p:txBody>
      </p:sp>
      <p:sp>
        <p:nvSpPr>
          <p:cNvPr id="4099" name="Rectangle 3"/>
          <p:cNvSpPr>
            <a:spLocks noGrp="1" noChangeArrowheads="1"/>
          </p:cNvSpPr>
          <p:nvPr>
            <p:ph type="body" idx="1"/>
          </p:nvPr>
        </p:nvSpPr>
        <p:spPr>
          <a:xfrm>
            <a:off x="381000" y="1600200"/>
            <a:ext cx="8763000" cy="4876800"/>
          </a:xfrm>
        </p:spPr>
        <p:txBody>
          <a:bodyPr/>
          <a:lstStyle/>
          <a:p>
            <a:pPr eaLnBrk="1" hangingPunct="1">
              <a:lnSpc>
                <a:spcPct val="90000"/>
              </a:lnSpc>
              <a:spcAft>
                <a:spcPts val="600"/>
              </a:spcAft>
            </a:pPr>
            <a:r>
              <a:rPr lang="en-US" sz="2600" dirty="0" smtClean="0"/>
              <a:t>Great progress on Open Data</a:t>
            </a:r>
          </a:p>
          <a:p>
            <a:pPr lvl="1" eaLnBrk="1" hangingPunct="1">
              <a:lnSpc>
                <a:spcPct val="80000"/>
              </a:lnSpc>
              <a:spcAft>
                <a:spcPts val="1200"/>
              </a:spcAft>
            </a:pPr>
            <a:r>
              <a:rPr lang="en-US" sz="2400" dirty="0" smtClean="0"/>
              <a:t>Lots of energy from the private and public sector</a:t>
            </a:r>
          </a:p>
          <a:p>
            <a:pPr eaLnBrk="1" hangingPunct="1">
              <a:lnSpc>
                <a:spcPct val="90000"/>
              </a:lnSpc>
              <a:spcAft>
                <a:spcPct val="20000"/>
              </a:spcAft>
            </a:pPr>
            <a:r>
              <a:rPr lang="en-US" sz="2600" dirty="0" smtClean="0"/>
              <a:t>Federal place-based initiatives survive budget pressures</a:t>
            </a:r>
          </a:p>
          <a:p>
            <a:pPr lvl="1" eaLnBrk="1" hangingPunct="1">
              <a:lnSpc>
                <a:spcPct val="80000"/>
              </a:lnSpc>
            </a:pPr>
            <a:r>
              <a:rPr lang="en-US" sz="2400" dirty="0" smtClean="0"/>
              <a:t>Promise and Choice Neighborhoods</a:t>
            </a:r>
          </a:p>
          <a:p>
            <a:pPr lvl="1" eaLnBrk="1" hangingPunct="1">
              <a:lnSpc>
                <a:spcPct val="80000"/>
              </a:lnSpc>
              <a:spcAft>
                <a:spcPts val="1200"/>
              </a:spcAft>
            </a:pPr>
            <a:r>
              <a:rPr lang="en-US" sz="2400" dirty="0" smtClean="0"/>
              <a:t>Sustainable Communities </a:t>
            </a:r>
          </a:p>
          <a:p>
            <a:pPr eaLnBrk="1" hangingPunct="1">
              <a:lnSpc>
                <a:spcPct val="80000"/>
              </a:lnSpc>
              <a:spcAft>
                <a:spcPts val="1200"/>
              </a:spcAft>
            </a:pPr>
            <a:r>
              <a:rPr lang="en-US" sz="2600" dirty="0" smtClean="0"/>
              <a:t>More critical than ever to target neighborhood efforts</a:t>
            </a:r>
          </a:p>
          <a:p>
            <a:pPr lvl="1" eaLnBrk="1" hangingPunct="1">
              <a:lnSpc>
                <a:spcPct val="80000"/>
              </a:lnSpc>
              <a:spcAft>
                <a:spcPts val="600"/>
              </a:spcAft>
            </a:pPr>
            <a:r>
              <a:rPr lang="en-US" sz="2400" dirty="0" smtClean="0"/>
              <a:t>Stagnating economy increases need for public programs </a:t>
            </a:r>
          </a:p>
          <a:p>
            <a:pPr lvl="1" eaLnBrk="1" hangingPunct="1">
              <a:lnSpc>
                <a:spcPct val="80000"/>
              </a:lnSpc>
            </a:pPr>
            <a:r>
              <a:rPr lang="en-US" sz="2400" dirty="0" smtClean="0"/>
              <a:t>But local, state, and federal funding is being cut back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85800" y="1600200"/>
            <a:ext cx="7924800" cy="4724400"/>
          </a:xfrm>
        </p:spPr>
        <p:txBody>
          <a:bodyPr/>
          <a:lstStyle/>
          <a:p>
            <a:pPr eaLnBrk="1" hangingPunct="1">
              <a:spcAft>
                <a:spcPts val="1200"/>
              </a:spcAft>
            </a:pPr>
            <a:r>
              <a:rPr lang="en-US" dirty="0" smtClean="0"/>
              <a:t>Identifying the right data to answer questions</a:t>
            </a:r>
          </a:p>
          <a:p>
            <a:pPr eaLnBrk="1" hangingPunct="1">
              <a:spcAft>
                <a:spcPts val="1200"/>
              </a:spcAft>
            </a:pPr>
            <a:r>
              <a:rPr lang="en-US" dirty="0" smtClean="0"/>
              <a:t>Transforming raw data into information </a:t>
            </a:r>
          </a:p>
          <a:p>
            <a:pPr eaLnBrk="1" hangingPunct="1">
              <a:spcAft>
                <a:spcPts val="1200"/>
              </a:spcAft>
            </a:pPr>
            <a:r>
              <a:rPr lang="en-US" dirty="0" smtClean="0"/>
              <a:t>Communicating findings and insights</a:t>
            </a:r>
          </a:p>
          <a:p>
            <a:pPr eaLnBrk="1" hangingPunct="1">
              <a:spcAft>
                <a:spcPts val="1200"/>
              </a:spcAft>
            </a:pPr>
            <a:r>
              <a:rPr lang="en-US" dirty="0" smtClean="0"/>
              <a:t>Advocating for effective &amp; informed policies </a:t>
            </a:r>
          </a:p>
          <a:p>
            <a:pPr eaLnBrk="1" hangingPunct="1">
              <a:spcAft>
                <a:spcPts val="1200"/>
              </a:spcAft>
            </a:pPr>
            <a:r>
              <a:rPr lang="en-US" dirty="0" smtClean="0"/>
              <a:t>Implementing the right programs to help residents and neighborhoods </a:t>
            </a:r>
          </a:p>
        </p:txBody>
      </p:sp>
      <p:sp>
        <p:nvSpPr>
          <p:cNvPr id="5123" name="Rectangle 3"/>
          <p:cNvSpPr>
            <a:spLocks noChangeArrowheads="1"/>
          </p:cNvSpPr>
          <p:nvPr/>
        </p:nvSpPr>
        <p:spPr bwMode="auto">
          <a:xfrm>
            <a:off x="295275" y="684213"/>
            <a:ext cx="8610600" cy="609600"/>
          </a:xfrm>
          <a:prstGeom prst="rect">
            <a:avLst/>
          </a:prstGeom>
          <a:noFill/>
          <a:ln w="12700">
            <a:noFill/>
            <a:miter lim="800000"/>
            <a:headEnd/>
            <a:tailEnd/>
          </a:ln>
        </p:spPr>
        <p:txBody>
          <a:bodyPr lIns="90488" tIns="44450" rIns="90488" bIns="44450"/>
          <a:lstStyle/>
          <a:p>
            <a:pPr algn="ctr"/>
            <a:endParaRPr lang="en-US" sz="4300" dirty="0">
              <a:solidFill>
                <a:srgbClr val="5285B8"/>
              </a:solidFill>
            </a:endParaRPr>
          </a:p>
        </p:txBody>
      </p:sp>
      <p:sp>
        <p:nvSpPr>
          <p:cNvPr id="5124"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What Needs to Be Done Locally?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8077200" cy="527050"/>
          </a:xfrm>
        </p:spPr>
        <p:txBody>
          <a:bodyPr/>
          <a:lstStyle/>
          <a:p>
            <a:pPr algn="l" eaLnBrk="1" hangingPunct="1"/>
            <a:r>
              <a:rPr lang="en-US" sz="3600" dirty="0" smtClean="0"/>
              <a:t>National Neighborhood Indicators Partners</a:t>
            </a:r>
          </a:p>
        </p:txBody>
      </p:sp>
      <p:pic>
        <p:nvPicPr>
          <p:cNvPr id="6147" name="Picture 1"/>
          <p:cNvPicPr>
            <a:picLocks noChangeAspect="1"/>
          </p:cNvPicPr>
          <p:nvPr/>
        </p:nvPicPr>
        <p:blipFill>
          <a:blip r:embed="rId3" cstate="print"/>
          <a:srcRect/>
          <a:stretch>
            <a:fillRect/>
          </a:stretch>
        </p:blipFill>
        <p:spPr bwMode="auto">
          <a:xfrm>
            <a:off x="638175" y="990600"/>
            <a:ext cx="8505825" cy="5572125"/>
          </a:xfrm>
          <a:prstGeom prst="rect">
            <a:avLst/>
          </a:prstGeom>
          <a:noFill/>
          <a:ln w="9525">
            <a:noFill/>
            <a:miter lim="800000"/>
            <a:headEnd/>
            <a:tailEnd/>
          </a:ln>
        </p:spPr>
      </p:pic>
      <p:sp>
        <p:nvSpPr>
          <p:cNvPr id="6148" name="Rectangle 3"/>
          <p:cNvSpPr>
            <a:spLocks noChangeArrowheads="1"/>
          </p:cNvSpPr>
          <p:nvPr/>
        </p:nvSpPr>
        <p:spPr bwMode="auto">
          <a:xfrm>
            <a:off x="152400" y="990600"/>
            <a:ext cx="1676400" cy="5694363"/>
          </a:xfrm>
          <a:prstGeom prst="rect">
            <a:avLst/>
          </a:prstGeom>
          <a:noFill/>
          <a:ln w="12700">
            <a:noFill/>
            <a:miter lim="800000"/>
            <a:headEnd/>
            <a:tailEnd/>
          </a:ln>
        </p:spPr>
        <p:txBody>
          <a:bodyPr>
            <a:spAutoFit/>
          </a:bodyPr>
          <a:lstStyle/>
          <a:p>
            <a:r>
              <a:rPr lang="en-US" sz="1400" b="1" dirty="0">
                <a:latin typeface="Arial Narrow" pitchFamily="34" charset="0"/>
              </a:rPr>
              <a:t>Atlanta</a:t>
            </a:r>
            <a:br>
              <a:rPr lang="en-US" sz="1400" b="1" dirty="0">
                <a:latin typeface="Arial Narrow" pitchFamily="34" charset="0"/>
              </a:rPr>
            </a:br>
            <a:r>
              <a:rPr lang="en-US" sz="1400" b="1" dirty="0">
                <a:latin typeface="Arial Narrow" pitchFamily="34" charset="0"/>
              </a:rPr>
              <a:t>Baltimore</a:t>
            </a:r>
          </a:p>
          <a:p>
            <a:r>
              <a:rPr lang="en-US" sz="1400" b="1" dirty="0">
                <a:latin typeface="Arial Narrow" pitchFamily="34" charset="0"/>
              </a:rPr>
              <a:t>Boston</a:t>
            </a:r>
          </a:p>
          <a:p>
            <a:r>
              <a:rPr lang="en-US" sz="1400" b="1" dirty="0">
                <a:latin typeface="Arial Narrow" pitchFamily="34" charset="0"/>
              </a:rPr>
              <a:t>Camden</a:t>
            </a:r>
          </a:p>
          <a:p>
            <a:r>
              <a:rPr lang="en-US" sz="1400" b="1" dirty="0">
                <a:latin typeface="Arial Narrow" pitchFamily="34" charset="0"/>
              </a:rPr>
              <a:t>Chattanooga</a:t>
            </a:r>
          </a:p>
          <a:p>
            <a:pPr fontAlgn="b"/>
            <a:r>
              <a:rPr lang="en-US" sz="1400" b="1" dirty="0">
                <a:latin typeface="Arial Narrow" pitchFamily="34" charset="0"/>
                <a:cs typeface="Arial" charset="0"/>
              </a:rPr>
              <a:t>Chicago</a:t>
            </a:r>
          </a:p>
          <a:p>
            <a:r>
              <a:rPr lang="en-US" sz="1400" b="1" dirty="0">
                <a:latin typeface="Arial Narrow" pitchFamily="34" charset="0"/>
              </a:rPr>
              <a:t>Cleveland</a:t>
            </a:r>
          </a:p>
          <a:p>
            <a:pPr fontAlgn="b"/>
            <a:r>
              <a:rPr lang="en-US" sz="1400" b="1" dirty="0">
                <a:latin typeface="Arial Narrow" pitchFamily="34" charset="0"/>
                <a:cs typeface="Arial" charset="0"/>
              </a:rPr>
              <a:t>Columbus</a:t>
            </a:r>
          </a:p>
          <a:p>
            <a:pPr fontAlgn="b"/>
            <a:r>
              <a:rPr lang="en-US" sz="1400" b="1" dirty="0">
                <a:latin typeface="Arial Narrow" pitchFamily="34" charset="0"/>
                <a:cs typeface="Arial" charset="0"/>
              </a:rPr>
              <a:t>Dallas</a:t>
            </a:r>
            <a:endParaRPr lang="en-US" sz="1400" b="1" dirty="0">
              <a:latin typeface="Arial Narrow" pitchFamily="34" charset="0"/>
            </a:endParaRPr>
          </a:p>
          <a:p>
            <a:r>
              <a:rPr lang="en-US" sz="1400" b="1" dirty="0">
                <a:latin typeface="Arial Narrow" pitchFamily="34" charset="0"/>
              </a:rPr>
              <a:t>Denver</a:t>
            </a:r>
          </a:p>
          <a:p>
            <a:r>
              <a:rPr lang="en-US" sz="1400" b="1" dirty="0">
                <a:latin typeface="Arial Narrow" pitchFamily="34" charset="0"/>
              </a:rPr>
              <a:t>Des Moines</a:t>
            </a:r>
          </a:p>
          <a:p>
            <a:r>
              <a:rPr lang="en-US" sz="1400" b="1" dirty="0">
                <a:latin typeface="Arial Narrow" pitchFamily="34" charset="0"/>
              </a:rPr>
              <a:t>Detroit</a:t>
            </a:r>
          </a:p>
          <a:p>
            <a:r>
              <a:rPr lang="en-US" sz="1400" b="1" dirty="0">
                <a:latin typeface="Arial Narrow" pitchFamily="34" charset="0"/>
              </a:rPr>
              <a:t>Grand Rapids</a:t>
            </a:r>
          </a:p>
          <a:p>
            <a:r>
              <a:rPr lang="en-US" sz="1400" b="1" dirty="0">
                <a:latin typeface="Arial Narrow" pitchFamily="34" charset="0"/>
              </a:rPr>
              <a:t>Hartford</a:t>
            </a:r>
          </a:p>
          <a:p>
            <a:r>
              <a:rPr lang="en-US" sz="1400" b="1" dirty="0">
                <a:latin typeface="Arial Narrow" pitchFamily="34" charset="0"/>
              </a:rPr>
              <a:t>Indianapolis</a:t>
            </a:r>
          </a:p>
          <a:p>
            <a:r>
              <a:rPr lang="en-US" sz="1400" b="1" dirty="0">
                <a:latin typeface="Arial Narrow" pitchFamily="34" charset="0"/>
              </a:rPr>
              <a:t>Kansas City</a:t>
            </a:r>
          </a:p>
          <a:p>
            <a:r>
              <a:rPr lang="en-US" sz="1400" b="1" dirty="0">
                <a:latin typeface="Arial Narrow" pitchFamily="34" charset="0"/>
              </a:rPr>
              <a:t>Louisville</a:t>
            </a:r>
          </a:p>
          <a:p>
            <a:r>
              <a:rPr lang="en-US" sz="1400" b="1" dirty="0">
                <a:latin typeface="Arial Narrow" pitchFamily="34" charset="0"/>
              </a:rPr>
              <a:t>Memphis</a:t>
            </a:r>
          </a:p>
          <a:p>
            <a:r>
              <a:rPr lang="en-US" sz="1400" b="1" dirty="0">
                <a:latin typeface="Arial Narrow" pitchFamily="34" charset="0"/>
              </a:rPr>
              <a:t>Miami </a:t>
            </a:r>
          </a:p>
          <a:p>
            <a:r>
              <a:rPr lang="en-US" sz="1400" b="1" dirty="0">
                <a:latin typeface="Arial Narrow" pitchFamily="34" charset="0"/>
              </a:rPr>
              <a:t>Milwaukee</a:t>
            </a:r>
          </a:p>
          <a:p>
            <a:r>
              <a:rPr lang="en-US" sz="1400" b="1" dirty="0">
                <a:latin typeface="Arial Narrow" pitchFamily="34" charset="0"/>
              </a:rPr>
              <a:t>Minneapolis-St. Paul</a:t>
            </a:r>
          </a:p>
          <a:p>
            <a:r>
              <a:rPr lang="en-US" sz="1400" b="1" dirty="0">
                <a:latin typeface="Arial Narrow" pitchFamily="34" charset="0"/>
              </a:rPr>
              <a:t>Nashville</a:t>
            </a:r>
          </a:p>
          <a:p>
            <a:r>
              <a:rPr lang="en-US" sz="1400" b="1" dirty="0">
                <a:latin typeface="Arial Narrow" pitchFamily="34" charset="0"/>
              </a:rPr>
              <a:t>New Haven</a:t>
            </a:r>
          </a:p>
          <a:p>
            <a:r>
              <a:rPr lang="en-US" sz="1400" b="1" dirty="0">
                <a:latin typeface="Arial Narrow" pitchFamily="34" charset="0"/>
              </a:rPr>
              <a:t>New Orleans</a:t>
            </a:r>
          </a:p>
          <a:p>
            <a:r>
              <a:rPr lang="en-US" sz="1400" b="1" dirty="0">
                <a:latin typeface="Arial Narrow" pitchFamily="34" charset="0"/>
              </a:rPr>
              <a:t>New York City</a:t>
            </a:r>
          </a:p>
          <a:p>
            <a:r>
              <a:rPr lang="en-US" sz="1400" b="1" dirty="0">
                <a:latin typeface="Arial Narrow" pitchFamily="34" charset="0"/>
              </a:rPr>
              <a:t>Oakland</a:t>
            </a:r>
          </a:p>
        </p:txBody>
      </p:sp>
      <p:sp>
        <p:nvSpPr>
          <p:cNvPr id="6149" name="Text Box 4"/>
          <p:cNvSpPr txBox="1">
            <a:spLocks noChangeArrowheads="1"/>
          </p:cNvSpPr>
          <p:nvPr/>
        </p:nvSpPr>
        <p:spPr bwMode="auto">
          <a:xfrm>
            <a:off x="1784350" y="4676775"/>
            <a:ext cx="1339850" cy="2028825"/>
          </a:xfrm>
          <a:prstGeom prst="rect">
            <a:avLst/>
          </a:prstGeom>
          <a:noFill/>
          <a:ln w="12700">
            <a:noFill/>
            <a:miter lim="800000"/>
            <a:headEnd/>
            <a:tailEnd/>
          </a:ln>
        </p:spPr>
        <p:txBody>
          <a:bodyPr lIns="90488" tIns="44450" rIns="90488" bIns="44450">
            <a:spAutoFit/>
          </a:bodyPr>
          <a:lstStyle/>
          <a:p>
            <a:r>
              <a:rPr lang="en-US" sz="1400" b="1" dirty="0">
                <a:latin typeface="Arial Narrow" pitchFamily="34" charset="0"/>
              </a:rPr>
              <a:t>Philadelphia Pittsburgh</a:t>
            </a:r>
          </a:p>
          <a:p>
            <a:r>
              <a:rPr lang="en-US" sz="1400" b="1" dirty="0">
                <a:latin typeface="Arial Narrow" pitchFamily="34" charset="0"/>
              </a:rPr>
              <a:t>Portland</a:t>
            </a:r>
          </a:p>
          <a:p>
            <a:r>
              <a:rPr lang="en-US" sz="1400" b="1" dirty="0">
                <a:latin typeface="Arial Narrow" pitchFamily="34" charset="0"/>
              </a:rPr>
              <a:t>Providence</a:t>
            </a:r>
          </a:p>
          <a:p>
            <a:r>
              <a:rPr lang="en-US" sz="1400" b="1" dirty="0">
                <a:latin typeface="Arial Narrow" pitchFamily="34" charset="0"/>
              </a:rPr>
              <a:t>Sacramento</a:t>
            </a:r>
          </a:p>
          <a:p>
            <a:r>
              <a:rPr lang="en-US" sz="1400" b="1" dirty="0" smtClean="0">
                <a:latin typeface="Arial Narrow" pitchFamily="34" charset="0"/>
              </a:rPr>
              <a:t>St. Louis</a:t>
            </a:r>
            <a:endParaRPr lang="en-US" sz="1400" b="1" dirty="0">
              <a:latin typeface="Arial Narrow" pitchFamily="34" charset="0"/>
            </a:endParaRPr>
          </a:p>
          <a:p>
            <a:r>
              <a:rPr lang="en-US" sz="1400" b="1" dirty="0">
                <a:latin typeface="Arial Narrow" pitchFamily="34" charset="0"/>
              </a:rPr>
              <a:t>San Antonio</a:t>
            </a:r>
          </a:p>
          <a:p>
            <a:r>
              <a:rPr lang="en-US" sz="1400" b="1" dirty="0">
                <a:latin typeface="Arial Narrow" pitchFamily="34" charset="0"/>
              </a:rPr>
              <a:t>Seattle</a:t>
            </a:r>
          </a:p>
          <a:p>
            <a:r>
              <a:rPr lang="en-US" sz="1400" b="1" dirty="0">
                <a:latin typeface="Arial Narrow" pitchFamily="34" charset="0"/>
              </a:rPr>
              <a:t>Washington, DC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382000" cy="609600"/>
          </a:xfrm>
        </p:spPr>
        <p:txBody>
          <a:bodyPr/>
          <a:lstStyle/>
          <a:p>
            <a:pPr algn="l" eaLnBrk="1" hangingPunct="1"/>
            <a:r>
              <a:rPr lang="en-US" sz="3800" dirty="0" smtClean="0"/>
              <a:t>NNIP Mission:  </a:t>
            </a:r>
            <a:r>
              <a:rPr lang="en-US" sz="3800" i="1" dirty="0" smtClean="0">
                <a:solidFill>
                  <a:schemeClr val="tx1"/>
                </a:solidFill>
              </a:rPr>
              <a:t>Information for Change</a:t>
            </a:r>
          </a:p>
        </p:txBody>
      </p:sp>
      <p:sp>
        <p:nvSpPr>
          <p:cNvPr id="7171" name="Rectangle 3"/>
          <p:cNvSpPr>
            <a:spLocks noGrp="1" noChangeArrowheads="1"/>
          </p:cNvSpPr>
          <p:nvPr>
            <p:ph type="body" idx="1"/>
          </p:nvPr>
        </p:nvSpPr>
        <p:spPr>
          <a:xfrm>
            <a:off x="304800" y="1524000"/>
            <a:ext cx="8458200" cy="4800600"/>
          </a:xfrm>
        </p:spPr>
        <p:txBody>
          <a:bodyPr/>
          <a:lstStyle/>
          <a:p>
            <a:pPr eaLnBrk="1" hangingPunct="1">
              <a:spcBef>
                <a:spcPct val="5000"/>
              </a:spcBef>
              <a:spcAft>
                <a:spcPct val="20000"/>
              </a:spcAft>
            </a:pPr>
            <a:r>
              <a:rPr lang="en-US" sz="2600" dirty="0" smtClean="0"/>
              <a:t>Democratizing Information</a:t>
            </a:r>
          </a:p>
          <a:p>
            <a:pPr lvl="1" eaLnBrk="1" hangingPunct="1">
              <a:spcBef>
                <a:spcPct val="5000"/>
              </a:spcBef>
              <a:spcAft>
                <a:spcPts val="1200"/>
              </a:spcAft>
            </a:pPr>
            <a:r>
              <a:rPr lang="en-US" sz="2200" dirty="0" smtClean="0"/>
              <a:t>Facilitate the direct use of data by stakeholders</a:t>
            </a:r>
          </a:p>
          <a:p>
            <a:pPr eaLnBrk="1" hangingPunct="1">
              <a:spcBef>
                <a:spcPct val="5000"/>
              </a:spcBef>
              <a:spcAft>
                <a:spcPct val="20000"/>
              </a:spcAft>
            </a:pPr>
            <a:r>
              <a:rPr lang="en-US" sz="2600" dirty="0" smtClean="0"/>
              <a:t>Work for many clients </a:t>
            </a:r>
          </a:p>
          <a:p>
            <a:pPr lvl="1" eaLnBrk="1" hangingPunct="1">
              <a:spcBef>
                <a:spcPct val="5000"/>
              </a:spcBef>
              <a:spcAft>
                <a:spcPct val="20000"/>
              </a:spcAft>
            </a:pPr>
            <a:r>
              <a:rPr lang="en-US" sz="2200" dirty="0" smtClean="0"/>
              <a:t>Helping Boys and Girls Club choose a new site</a:t>
            </a:r>
          </a:p>
          <a:p>
            <a:pPr lvl="1" eaLnBrk="1" hangingPunct="1">
              <a:spcBef>
                <a:spcPct val="5000"/>
              </a:spcBef>
              <a:spcAft>
                <a:spcPts val="1200"/>
              </a:spcAft>
            </a:pPr>
            <a:r>
              <a:rPr lang="en-US" sz="2200" dirty="0" smtClean="0"/>
              <a:t>Working in a cross-sector collaboration to reduce infant deaths </a:t>
            </a:r>
          </a:p>
          <a:p>
            <a:pPr eaLnBrk="1" hangingPunct="1">
              <a:spcBef>
                <a:spcPct val="5000"/>
              </a:spcBef>
              <a:spcAft>
                <a:spcPts val="1200"/>
              </a:spcAft>
            </a:pPr>
            <a:r>
              <a:rPr lang="en-US" sz="2600" dirty="0" smtClean="0"/>
              <a:t>A central focus on strengthening, empowering low-income neighborhoods</a:t>
            </a:r>
          </a:p>
          <a:p>
            <a:pPr eaLnBrk="1" hangingPunct="1">
              <a:spcBef>
                <a:spcPct val="5000"/>
              </a:spcBef>
              <a:spcAft>
                <a:spcPct val="20000"/>
              </a:spcAft>
            </a:pPr>
            <a:r>
              <a:rPr lang="en-US" sz="2600" dirty="0" smtClean="0"/>
              <a:t>Information as a bridge for collaboration among public agencies, nonprofits, businesses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85799" y="1447800"/>
            <a:ext cx="8220075" cy="4648200"/>
          </a:xfrm>
        </p:spPr>
        <p:txBody>
          <a:bodyPr/>
          <a:lstStyle/>
          <a:p>
            <a:pPr eaLnBrk="1" hangingPunct="1">
              <a:spcAft>
                <a:spcPts val="1200"/>
              </a:spcAft>
            </a:pPr>
            <a:r>
              <a:rPr lang="en-US" sz="2800" dirty="0" smtClean="0"/>
              <a:t>Design indicators for action—not just to passively monitor trends.</a:t>
            </a:r>
          </a:p>
          <a:p>
            <a:pPr eaLnBrk="1" hangingPunct="1">
              <a:spcAft>
                <a:spcPts val="1200"/>
              </a:spcAft>
            </a:pPr>
            <a:r>
              <a:rPr lang="en-US" sz="2800" dirty="0" smtClean="0"/>
              <a:t>Develop indicators at the neighborhood level as well as the city or county as a whole.</a:t>
            </a:r>
          </a:p>
          <a:p>
            <a:pPr eaLnBrk="1" hangingPunct="1">
              <a:spcAft>
                <a:spcPts val="1200"/>
              </a:spcAft>
            </a:pPr>
            <a:r>
              <a:rPr lang="en-US" sz="2800" dirty="0" smtClean="0"/>
              <a:t>Use </a:t>
            </a:r>
            <a:r>
              <a:rPr lang="en-US" sz="2800" dirty="0"/>
              <a:t>available indicators but recognize their </a:t>
            </a:r>
            <a:r>
              <a:rPr lang="en-US" sz="2800" dirty="0" smtClean="0"/>
              <a:t>inadequacies – don’t discount local wisdom.</a:t>
            </a:r>
          </a:p>
          <a:p>
            <a:pPr eaLnBrk="1" hangingPunct="1">
              <a:spcAft>
                <a:spcPts val="1200"/>
              </a:spcAft>
            </a:pPr>
            <a:r>
              <a:rPr lang="en-US" sz="2800" dirty="0" smtClean="0"/>
              <a:t>Place the numbers in the context of images and stories about the issues you care about.</a:t>
            </a:r>
          </a:p>
          <a:p>
            <a:pPr eaLnBrk="1" hangingPunct="1">
              <a:spcAft>
                <a:spcPts val="1200"/>
              </a:spcAft>
            </a:pPr>
            <a:endParaRPr lang="en-US" sz="2800" dirty="0" smtClean="0"/>
          </a:p>
        </p:txBody>
      </p:sp>
      <p:sp>
        <p:nvSpPr>
          <p:cNvPr id="5123" name="Rectangle 3"/>
          <p:cNvSpPr>
            <a:spLocks noChangeArrowheads="1"/>
          </p:cNvSpPr>
          <p:nvPr/>
        </p:nvSpPr>
        <p:spPr bwMode="auto">
          <a:xfrm>
            <a:off x="295275" y="684213"/>
            <a:ext cx="8610600" cy="609600"/>
          </a:xfrm>
          <a:prstGeom prst="rect">
            <a:avLst/>
          </a:prstGeom>
          <a:noFill/>
          <a:ln w="12700">
            <a:noFill/>
            <a:miter lim="800000"/>
            <a:headEnd/>
            <a:tailEnd/>
          </a:ln>
        </p:spPr>
        <p:txBody>
          <a:bodyPr lIns="90488" tIns="44450" rIns="90488" bIns="44450"/>
          <a:lstStyle/>
          <a:p>
            <a:pPr algn="ctr"/>
            <a:endParaRPr lang="en-US" sz="4300" dirty="0">
              <a:solidFill>
                <a:srgbClr val="5285B8"/>
              </a:solidFill>
            </a:endParaRPr>
          </a:p>
        </p:txBody>
      </p:sp>
      <p:sp>
        <p:nvSpPr>
          <p:cNvPr id="5124" name="Rectangle 2"/>
          <p:cNvSpPr>
            <a:spLocks noGrp="1" noChangeArrowheads="1"/>
          </p:cNvSpPr>
          <p:nvPr>
            <p:ph type="title"/>
          </p:nvPr>
        </p:nvSpPr>
        <p:spPr>
          <a:xfrm>
            <a:off x="457200" y="533400"/>
            <a:ext cx="8229600" cy="703263"/>
          </a:xfrm>
          <a:noFill/>
        </p:spPr>
        <p:txBody>
          <a:bodyPr/>
          <a:lstStyle/>
          <a:p>
            <a:pPr eaLnBrk="1" hangingPunct="1"/>
            <a:r>
              <a:rPr lang="en-US" sz="3700" dirty="0" smtClean="0"/>
              <a:t>Lessons from NNIP</a:t>
            </a:r>
          </a:p>
        </p:txBody>
      </p:sp>
    </p:spTree>
    <p:extLst>
      <p:ext uri="{BB962C8B-B14F-4D97-AF65-F5344CB8AC3E}">
        <p14:creationId xmlns:p14="http://schemas.microsoft.com/office/powerpoint/2010/main" xmlns="" val="1239007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2400" y="0"/>
            <a:ext cx="8852670" cy="6629400"/>
          </a:xfrm>
        </p:spPr>
      </p:pic>
      <p:sp>
        <p:nvSpPr>
          <p:cNvPr id="5" name="Rectangle 2"/>
          <p:cNvSpPr txBox="1">
            <a:spLocks noChangeArrowheads="1"/>
          </p:cNvSpPr>
          <p:nvPr/>
        </p:nvSpPr>
        <p:spPr bwMode="auto">
          <a:xfrm>
            <a:off x="304800" y="5137150"/>
            <a:ext cx="3276600" cy="1187450"/>
          </a:xfrm>
          <a:prstGeom prst="rect">
            <a:avLst/>
          </a:prstGeom>
          <a:solidFill>
            <a:schemeClr val="accent3"/>
          </a:solidFill>
          <a:ln w="25400">
            <a:solidFill>
              <a:schemeClr val="tx1"/>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i="1" dirty="0" smtClean="0"/>
              <a:t>Select target </a:t>
            </a:r>
          </a:p>
          <a:p>
            <a:pPr algn="ctr" eaLnBrk="1" hangingPunct="1">
              <a:defRPr/>
            </a:pPr>
            <a:r>
              <a:rPr lang="en-US" i="1" dirty="0" smtClean="0"/>
              <a:t>service areas</a:t>
            </a:r>
            <a:endParaRPr lang="en-US" sz="2000" dirty="0" smtClean="0"/>
          </a:p>
          <a:p>
            <a:pPr algn="ctr" eaLnBrk="1" hangingPunct="1">
              <a:defRPr/>
            </a:pPr>
            <a:endParaRPr lang="en-US" dirty="0" smtClean="0"/>
          </a:p>
          <a:p>
            <a:pPr algn="ctr" eaLnBrk="1" hangingPunct="1">
              <a:defRPr/>
            </a:pPr>
            <a:endParaRPr lang="en-US" dirty="0" smtClean="0">
              <a:solidFill>
                <a:srgbClr val="5285B8"/>
              </a:solidFill>
            </a:endParaRPr>
          </a:p>
        </p:txBody>
      </p:sp>
    </p:spTree>
    <p:extLst>
      <p:ext uri="{BB962C8B-B14F-4D97-AF65-F5344CB8AC3E}">
        <p14:creationId xmlns:p14="http://schemas.microsoft.com/office/powerpoint/2010/main" xmlns="" val="1657830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5" y="14111"/>
            <a:ext cx="9120249" cy="6829778"/>
          </a:xfrm>
          <a:prstGeom prst="rect">
            <a:avLst/>
          </a:prstGeom>
        </p:spPr>
      </p:pic>
      <p:sp>
        <p:nvSpPr>
          <p:cNvPr id="3" name="Rectangle 2"/>
          <p:cNvSpPr/>
          <p:nvPr/>
        </p:nvSpPr>
        <p:spPr>
          <a:xfrm>
            <a:off x="6629400" y="1828800"/>
            <a:ext cx="2209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2"/>
          <p:cNvSpPr txBox="1">
            <a:spLocks noChangeArrowheads="1"/>
          </p:cNvSpPr>
          <p:nvPr/>
        </p:nvSpPr>
        <p:spPr bwMode="auto">
          <a:xfrm>
            <a:off x="304800" y="5137150"/>
            <a:ext cx="3276600" cy="1187450"/>
          </a:xfrm>
          <a:prstGeom prst="rect">
            <a:avLst/>
          </a:prstGeom>
          <a:solidFill>
            <a:schemeClr val="accent3"/>
          </a:solidFill>
          <a:ln w="25400">
            <a:solidFill>
              <a:schemeClr val="tx1"/>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i="1" dirty="0" smtClean="0"/>
              <a:t>Identify potential clients</a:t>
            </a:r>
            <a:endParaRPr lang="en-US" sz="2000" dirty="0" smtClean="0"/>
          </a:p>
          <a:p>
            <a:pPr algn="ctr" eaLnBrk="1" hangingPunct="1">
              <a:defRPr/>
            </a:pPr>
            <a:endParaRPr lang="en-US" dirty="0" smtClean="0"/>
          </a:p>
          <a:p>
            <a:pPr algn="ctr" eaLnBrk="1" hangingPunct="1">
              <a:defRPr/>
            </a:pPr>
            <a:endParaRPr lang="en-US" dirty="0" smtClean="0">
              <a:solidFill>
                <a:srgbClr val="5285B8"/>
              </a:solidFill>
            </a:endParaRPr>
          </a:p>
        </p:txBody>
      </p:sp>
    </p:spTree>
    <p:extLst>
      <p:ext uri="{BB962C8B-B14F-4D97-AF65-F5344CB8AC3E}">
        <p14:creationId xmlns:p14="http://schemas.microsoft.com/office/powerpoint/2010/main" xmlns="" val="8941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TextBox 1"/>
          <p:cNvSpPr txBox="1">
            <a:spLocks noChangeArrowheads="1"/>
          </p:cNvSpPr>
          <p:nvPr/>
        </p:nvSpPr>
        <p:spPr bwMode="auto">
          <a:xfrm>
            <a:off x="304800" y="6259512"/>
            <a:ext cx="9144000" cy="369888"/>
          </a:xfrm>
          <a:prstGeom prst="rect">
            <a:avLst/>
          </a:prstGeom>
          <a:noFill/>
          <a:ln w="9525">
            <a:noFill/>
            <a:miter lim="800000"/>
            <a:headEnd/>
            <a:tailEnd/>
          </a:ln>
        </p:spPr>
        <p:txBody>
          <a:bodyPr>
            <a:spAutoFit/>
          </a:bodyPr>
          <a:lstStyle/>
          <a:p>
            <a:r>
              <a:rPr lang="en-US" sz="1800" dirty="0"/>
              <a:t>Source:  Center </a:t>
            </a:r>
            <a:r>
              <a:rPr lang="en-US" sz="1800" dirty="0" smtClean="0"/>
              <a:t>for Community Building and Neighborhood Action, University of Memphis</a:t>
            </a:r>
            <a:endParaRPr lang="en-US" sz="1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b="24118"/>
          <a:stretch/>
        </p:blipFill>
        <p:spPr>
          <a:xfrm>
            <a:off x="457200" y="381000"/>
            <a:ext cx="8458200" cy="5176005"/>
          </a:xfrm>
          <a:prstGeom prst="rect">
            <a:avLst/>
          </a:prstGeom>
          <a:ln>
            <a:solidFill>
              <a:schemeClr val="tx1"/>
            </a:solidFill>
          </a:ln>
        </p:spPr>
      </p:pic>
      <p:sp>
        <p:nvSpPr>
          <p:cNvPr id="6" name="Rectangle 2"/>
          <p:cNvSpPr txBox="1">
            <a:spLocks noChangeArrowheads="1"/>
          </p:cNvSpPr>
          <p:nvPr/>
        </p:nvSpPr>
        <p:spPr bwMode="auto">
          <a:xfrm>
            <a:off x="5410200" y="4648200"/>
            <a:ext cx="3276600" cy="1371600"/>
          </a:xfrm>
          <a:prstGeom prst="rect">
            <a:avLst/>
          </a:prstGeom>
          <a:solidFill>
            <a:schemeClr val="accent3"/>
          </a:solidFill>
          <a:ln w="25400">
            <a:solidFill>
              <a:schemeClr val="tx1"/>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i="1" dirty="0" smtClean="0"/>
              <a:t>Inform community development decisions</a:t>
            </a:r>
            <a:endParaRPr lang="en-US" sz="2000" dirty="0" smtClean="0"/>
          </a:p>
          <a:p>
            <a:pPr algn="ctr" eaLnBrk="1" hangingPunct="1">
              <a:defRPr/>
            </a:pPr>
            <a:endParaRPr lang="en-US" dirty="0" smtClean="0"/>
          </a:p>
          <a:p>
            <a:pPr algn="ctr" eaLnBrk="1" hangingPunct="1">
              <a:defRPr/>
            </a:pPr>
            <a:endParaRPr lang="en-US" dirty="0" smtClean="0">
              <a:solidFill>
                <a:srgbClr val="5285B8"/>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I PPT master fancy">
  <a:themeElements>
    <a:clrScheme name="UI PPT master fancy 8">
      <a:dk1>
        <a:srgbClr val="000000"/>
      </a:dk1>
      <a:lt1>
        <a:srgbClr val="FFFFFF"/>
      </a:lt1>
      <a:dk2>
        <a:srgbClr val="000000"/>
      </a:dk2>
      <a:lt2>
        <a:srgbClr val="808080"/>
      </a:lt2>
      <a:accent1>
        <a:srgbClr val="0033CC"/>
      </a:accent1>
      <a:accent2>
        <a:srgbClr val="395DA4"/>
      </a:accent2>
      <a:accent3>
        <a:srgbClr val="FFFFFF"/>
      </a:accent3>
      <a:accent4>
        <a:srgbClr val="000000"/>
      </a:accent4>
      <a:accent5>
        <a:srgbClr val="AAADE2"/>
      </a:accent5>
      <a:accent6>
        <a:srgbClr val="335394"/>
      </a:accent6>
      <a:hlink>
        <a:srgbClr val="395DA4"/>
      </a:hlink>
      <a:folHlink>
        <a:srgbClr val="FF9900"/>
      </a:folHlink>
    </a:clrScheme>
    <a:fontScheme name="UI PPT master fanc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I PPT master fanc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I PPT master fanc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I PPT master fanc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I PPT master fanc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I PPT master fanc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I PPT master fanc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I PPT master fanc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I PPT master fancy 8">
        <a:dk1>
          <a:srgbClr val="000000"/>
        </a:dk1>
        <a:lt1>
          <a:srgbClr val="FFFFFF"/>
        </a:lt1>
        <a:dk2>
          <a:srgbClr val="000000"/>
        </a:dk2>
        <a:lt2>
          <a:srgbClr val="808080"/>
        </a:lt2>
        <a:accent1>
          <a:srgbClr val="0033CC"/>
        </a:accent1>
        <a:accent2>
          <a:srgbClr val="395DA4"/>
        </a:accent2>
        <a:accent3>
          <a:srgbClr val="FFFFFF"/>
        </a:accent3>
        <a:accent4>
          <a:srgbClr val="000000"/>
        </a:accent4>
        <a:accent5>
          <a:srgbClr val="AAADE2"/>
        </a:accent5>
        <a:accent6>
          <a:srgbClr val="335394"/>
        </a:accent6>
        <a:hlink>
          <a:srgbClr val="395DA4"/>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 PPT master fancy</Template>
  <TotalTime>4471</TotalTime>
  <Words>1952</Words>
  <Application>Microsoft Office PowerPoint</Application>
  <PresentationFormat>On-screen Show (4:3)</PresentationFormat>
  <Paragraphs>219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UI PPT master fancy</vt:lpstr>
      <vt:lpstr>USING INFORMATION FOR COMMUNITY ACTION   National Neighborhood Indicators Partnership</vt:lpstr>
      <vt:lpstr>What’s Happening Nationally?</vt:lpstr>
      <vt:lpstr>What Needs to Be Done Locally?</vt:lpstr>
      <vt:lpstr>National Neighborhood Indicators Partners</vt:lpstr>
      <vt:lpstr>NNIP Mission:  Information for Change</vt:lpstr>
      <vt:lpstr>Lessons from NNIP</vt:lpstr>
      <vt:lpstr>Slide 7</vt:lpstr>
      <vt:lpstr>Slide 8</vt:lpstr>
      <vt:lpstr>Slide 9</vt:lpstr>
      <vt:lpstr>Slide 10</vt:lpstr>
      <vt:lpstr>Slide 11</vt:lpstr>
      <vt:lpstr>Slide 12</vt:lpstr>
      <vt:lpstr>How You Can Get Started</vt:lpstr>
      <vt:lpstr>Visit our new website for more ideas...</vt:lpstr>
      <vt:lpstr>Slide 15</vt:lpstr>
      <vt:lpstr>For more information</vt:lpstr>
    </vt:vector>
  </TitlesOfParts>
  <Company>The Urban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Indicators from NNIP’s School Readiness &amp; Early Grade Success Initiative</dc:title>
  <dc:creator>lhendey</dc:creator>
  <cp:lastModifiedBy>Kathy Pettit</cp:lastModifiedBy>
  <cp:revision>479</cp:revision>
  <dcterms:created xsi:type="dcterms:W3CDTF">2010-05-27T14:08:48Z</dcterms:created>
  <dcterms:modified xsi:type="dcterms:W3CDTF">2011-10-12T22:54:10Z</dcterms:modified>
</cp:coreProperties>
</file>