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72" r:id="rId2"/>
    <p:sldId id="273" r:id="rId3"/>
    <p:sldId id="274" r:id="rId4"/>
    <p:sldId id="276" r:id="rId5"/>
    <p:sldId id="280" r:id="rId6"/>
    <p:sldId id="346" r:id="rId7"/>
    <p:sldId id="349" r:id="rId8"/>
    <p:sldId id="350" r:id="rId9"/>
    <p:sldId id="356" r:id="rId10"/>
    <p:sldId id="354" r:id="rId11"/>
    <p:sldId id="351" r:id="rId12"/>
    <p:sldId id="353" r:id="rId13"/>
    <p:sldId id="355" r:id="rId14"/>
    <p:sldId id="352" r:id="rId15"/>
    <p:sldId id="357" r:id="rId16"/>
    <p:sldId id="358" r:id="rId17"/>
    <p:sldId id="359" r:id="rId18"/>
    <p:sldId id="361" r:id="rId19"/>
    <p:sldId id="362" r:id="rId20"/>
    <p:sldId id="363" r:id="rId21"/>
    <p:sldId id="364" r:id="rId22"/>
    <p:sldId id="365" r:id="rId23"/>
    <p:sldId id="368" r:id="rId24"/>
    <p:sldId id="369" r:id="rId25"/>
    <p:sldId id="344" r:id="rId26"/>
    <p:sldId id="370" r:id="rId27"/>
    <p:sldId id="320" r:id="rId28"/>
    <p:sldId id="322" r:id="rId29"/>
    <p:sldId id="348" r:id="rId30"/>
    <p:sldId id="300" r:id="rId31"/>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22370" autoAdjust="0"/>
    <p:restoredTop sz="71469" autoAdjust="0"/>
  </p:normalViewPr>
  <p:slideViewPr>
    <p:cSldViewPr>
      <p:cViewPr varScale="1">
        <p:scale>
          <a:sx n="24" d="100"/>
          <a:sy n="24" d="100"/>
        </p:scale>
        <p:origin x="-22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120"/>
      </p:cViewPr>
      <p:guideLst>
        <p:guide orient="horz" pos="3024"/>
        <p:guide pos="23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defTabSz="965650">
              <a:defRPr sz="1200">
                <a:latin typeface="Arial" charset="0"/>
              </a:defRPr>
            </a:lvl1pPr>
          </a:lstStyle>
          <a:p>
            <a:pPr>
              <a:defRPr/>
            </a:pPr>
            <a:endParaRPr lang="en-US" dirty="0"/>
          </a:p>
        </p:txBody>
      </p:sp>
      <p:sp>
        <p:nvSpPr>
          <p:cNvPr id="25603" name="Rectangle 3"/>
          <p:cNvSpPr>
            <a:spLocks noGrp="1" noChangeArrowheads="1"/>
          </p:cNvSpPr>
          <p:nvPr>
            <p:ph type="dt" sz="quarter" idx="1"/>
          </p:nvPr>
        </p:nvSpPr>
        <p:spPr bwMode="auto">
          <a:xfrm>
            <a:off x="4143843"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algn="r" defTabSz="965650">
              <a:defRPr sz="1200">
                <a:latin typeface="Arial" charset="0"/>
              </a:defRPr>
            </a:lvl1pPr>
          </a:lstStyle>
          <a:p>
            <a:pPr>
              <a:defRPr/>
            </a:pPr>
            <a:endParaRPr lang="en-US" dirty="0"/>
          </a:p>
        </p:txBody>
      </p:sp>
      <p:sp>
        <p:nvSpPr>
          <p:cNvPr id="25604" name="Rectangle 4"/>
          <p:cNvSpPr>
            <a:spLocks noGrp="1" noChangeArrowheads="1"/>
          </p:cNvSpPr>
          <p:nvPr>
            <p:ph type="ftr" sz="quarter" idx="2"/>
          </p:nvPr>
        </p:nvSpPr>
        <p:spPr bwMode="auto">
          <a:xfrm>
            <a:off x="0"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defTabSz="965650">
              <a:defRPr sz="1200">
                <a:latin typeface="Arial" charset="0"/>
              </a:defRPr>
            </a:lvl1pPr>
          </a:lstStyle>
          <a:p>
            <a:pPr>
              <a:defRPr/>
            </a:pPr>
            <a:endParaRPr lang="en-US" dirty="0"/>
          </a:p>
        </p:txBody>
      </p:sp>
      <p:sp>
        <p:nvSpPr>
          <p:cNvPr id="25605" name="Rectangle 5"/>
          <p:cNvSpPr>
            <a:spLocks noGrp="1" noChangeArrowheads="1"/>
          </p:cNvSpPr>
          <p:nvPr>
            <p:ph type="sldNum" sz="quarter" idx="3"/>
          </p:nvPr>
        </p:nvSpPr>
        <p:spPr bwMode="auto">
          <a:xfrm>
            <a:off x="4143843"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algn="r" defTabSz="965650">
              <a:defRPr sz="1200">
                <a:latin typeface="Arial" charset="0"/>
              </a:defRPr>
            </a:lvl1pPr>
          </a:lstStyle>
          <a:p>
            <a:pPr>
              <a:defRPr/>
            </a:pPr>
            <a:fld id="{433D115E-7C92-48C1-ACB3-AA20C2EC6EB3}" type="slidenum">
              <a:rPr lang="en-US"/>
              <a:pPr>
                <a:defRPr/>
              </a:pPr>
              <a:t>‹#›</a:t>
            </a:fld>
            <a:endParaRPr lang="en-US" dirty="0"/>
          </a:p>
        </p:txBody>
      </p:sp>
    </p:spTree>
    <p:extLst>
      <p:ext uri="{BB962C8B-B14F-4D97-AF65-F5344CB8AC3E}">
        <p14:creationId xmlns="" xmlns:p14="http://schemas.microsoft.com/office/powerpoint/2010/main" val="34821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defTabSz="965650">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4143843"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algn="r" defTabSz="965650">
              <a:defRPr sz="1200">
                <a:latin typeface="Arial"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0193" y="4558927"/>
            <a:ext cx="5854815" cy="4322184"/>
          </a:xfrm>
          <a:prstGeom prst="rect">
            <a:avLst/>
          </a:prstGeom>
          <a:noFill/>
          <a:ln>
            <a:noFill/>
          </a:ln>
          <a:extLst/>
        </p:spPr>
        <p:txBody>
          <a:bodyPr vert="horz" wrap="square" lIns="96424" tIns="48211" rIns="96424" bIns="482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defTabSz="965650">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4143843"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algn="r" defTabSz="965650">
              <a:defRPr sz="1200">
                <a:latin typeface="Arial" charset="0"/>
              </a:defRPr>
            </a:lvl1pPr>
          </a:lstStyle>
          <a:p>
            <a:pPr>
              <a:defRPr/>
            </a:pPr>
            <a:fld id="{A6D4DBC1-BF9D-4556-BF96-0F2720B3771D}" type="slidenum">
              <a:rPr lang="en-US"/>
              <a:pPr>
                <a:defRPr/>
              </a:pPr>
              <a:t>‹#›</a:t>
            </a:fld>
            <a:endParaRPr lang="en-US" dirty="0"/>
          </a:p>
        </p:txBody>
      </p:sp>
    </p:spTree>
    <p:extLst>
      <p:ext uri="{BB962C8B-B14F-4D97-AF65-F5344CB8AC3E}">
        <p14:creationId xmlns="" xmlns:p14="http://schemas.microsoft.com/office/powerpoint/2010/main" val="2344008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F0A4F2A-4C6A-4DB6-A162-E604964519CF}" type="slidenum">
              <a:rPr lang="en-US" smtClean="0"/>
              <a:pPr/>
              <a:t>1</a:t>
            </a:fld>
            <a:endParaRPr lang="en-US" dirty="0" smtClean="0"/>
          </a:p>
        </p:txBody>
      </p:sp>
      <p:sp>
        <p:nvSpPr>
          <p:cNvPr id="31747" name="Rectangle 2"/>
          <p:cNvSpPr>
            <a:spLocks noGrp="1" noChangeArrowheads="1"/>
          </p:cNvSpPr>
          <p:nvPr>
            <p:ph type="body" idx="1"/>
          </p:nvPr>
        </p:nvSpPr>
        <p:spPr>
          <a:xfrm>
            <a:off x="975803" y="4560571"/>
            <a:ext cx="5363595" cy="4318896"/>
          </a:xfrm>
          <a:noFill/>
        </p:spPr>
        <p:txBody>
          <a:bodyPr lIns="95109" tIns="46724" rIns="95109" bIns="46724"/>
          <a:lstStyle/>
          <a:p>
            <a:pPr eaLnBrk="1" hangingPunct="1"/>
            <a:r>
              <a:rPr lang="en-US" dirty="0" smtClean="0"/>
              <a:t>Introduce myself:  urban researcher &amp; Co-Director of the National Neighborhood Indicators Partnership (NNIP)</a:t>
            </a:r>
          </a:p>
          <a:p>
            <a:pPr eaLnBrk="1" hangingPunct="1"/>
            <a:endParaRPr lang="en-US" dirty="0" smtClean="0"/>
          </a:p>
          <a:p>
            <a:pPr eaLnBrk="1" hangingPunct="1"/>
            <a:r>
              <a:rPr lang="en-US" dirty="0" smtClean="0"/>
              <a:t>	Today’s presentation:   National trends around community use of data, a little  about NNIP, and then examples of our how partners have used the data.</a:t>
            </a:r>
          </a:p>
          <a:p>
            <a:pPr eaLnBrk="1" hangingPunct="1"/>
            <a:endParaRPr lang="en-US" dirty="0" smtClean="0"/>
          </a:p>
        </p:txBody>
      </p:sp>
      <p:sp>
        <p:nvSpPr>
          <p:cNvPr id="31748" name="Rectangle 3"/>
          <p:cNvSpPr>
            <a:spLocks noGrp="1" noRot="1" noChangeAspect="1" noChangeArrowheads="1" noTextEdit="1"/>
          </p:cNvSpPr>
          <p:nvPr>
            <p:ph type="sldImg"/>
          </p:nvPr>
        </p:nvSpPr>
        <p:spPr>
          <a:xfrm>
            <a:off x="1266825" y="728663"/>
            <a:ext cx="4783138" cy="3586162"/>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move from abstract goals to concrete</a:t>
            </a:r>
            <a:r>
              <a:rPr lang="en-US" baseline="0" dirty="0" smtClean="0"/>
              <a:t> tasks, we reached out to CDCs in the city.</a:t>
            </a:r>
          </a:p>
          <a:p>
            <a:pPr>
              <a:spcBef>
                <a:spcPct val="100000"/>
              </a:spcBef>
            </a:pPr>
            <a:r>
              <a:rPr lang="en-US" dirty="0" smtClean="0"/>
              <a:t>Most CDCs have major emphasis on preserving affordable housing</a:t>
            </a:r>
          </a:p>
          <a:p>
            <a:pPr lvl="1">
              <a:spcAft>
                <a:spcPct val="20000"/>
              </a:spcAft>
            </a:pPr>
            <a:r>
              <a:rPr lang="en-US" dirty="0" smtClean="0"/>
              <a:t>But challenge to respond to rapid changes in the market</a:t>
            </a:r>
          </a:p>
          <a:p>
            <a:pPr lvl="1">
              <a:spcAft>
                <a:spcPct val="20000"/>
              </a:spcAft>
            </a:pPr>
            <a:r>
              <a:rPr lang="en-US" dirty="0" smtClean="0"/>
              <a:t>Obtaining and applying current information is difficult</a:t>
            </a:r>
          </a:p>
          <a:p>
            <a:pPr lvl="1">
              <a:spcAft>
                <a:spcPct val="70000"/>
              </a:spcAft>
            </a:pPr>
            <a:r>
              <a:rPr lang="en-US" dirty="0" smtClean="0"/>
              <a:t>Distorted trends based on anecdotes</a:t>
            </a:r>
          </a:p>
          <a:p>
            <a:pPr lvl="1">
              <a:spcAft>
                <a:spcPct val="70000"/>
              </a:spcAft>
            </a:pPr>
            <a:r>
              <a:rPr lang="en-US" dirty="0" smtClean="0"/>
              <a:t>Curren</a:t>
            </a:r>
            <a:r>
              <a:rPr lang="en-US" baseline="0" dirty="0" smtClean="0"/>
              <a:t>t efforts ad hoc – who happened to find them</a:t>
            </a:r>
          </a:p>
          <a:p>
            <a:pPr lvl="0">
              <a:spcAft>
                <a:spcPct val="70000"/>
              </a:spcAft>
            </a:pPr>
            <a:endParaRPr lang="en-US" baseline="0" dirty="0" smtClean="0"/>
          </a:p>
          <a:p>
            <a:pPr marL="0" marR="0" lvl="0" indent="0" algn="l" defTabSz="914400" rtl="0" eaLnBrk="0" fontAlgn="base" latinLnBrk="0" hangingPunct="0">
              <a:lnSpc>
                <a:spcPct val="100000"/>
              </a:lnSpc>
              <a:spcBef>
                <a:spcPct val="30000"/>
              </a:spcBef>
              <a:spcAft>
                <a:spcPct val="70000"/>
              </a:spcAft>
              <a:buClrTx/>
              <a:buSzTx/>
              <a:buFontTx/>
              <a:buNone/>
              <a:tabLst/>
              <a:defRPr/>
            </a:pPr>
            <a:r>
              <a:rPr lang="en-US" dirty="0" smtClean="0"/>
              <a:t>Need to get ahead of the curve:</a:t>
            </a:r>
            <a:r>
              <a:rPr lang="en-US" baseline="0" dirty="0" smtClean="0"/>
              <a:t> </a:t>
            </a:r>
            <a:r>
              <a:rPr lang="en-US" dirty="0" smtClean="0"/>
              <a:t>Accurate and frequent data needed to target</a:t>
            </a:r>
            <a:r>
              <a:rPr lang="en-US" baseline="0" dirty="0" smtClean="0"/>
              <a:t> </a:t>
            </a:r>
            <a:r>
              <a:rPr lang="en-US" dirty="0" smtClean="0"/>
              <a:t>limited resources and not duplicate efforts</a:t>
            </a:r>
          </a:p>
          <a:p>
            <a:pPr lvl="1">
              <a:spcAft>
                <a:spcPct val="70000"/>
              </a:spcAft>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NIDC</a:t>
            </a:r>
            <a:r>
              <a:rPr lang="en-US" baseline="0" dirty="0" smtClean="0"/>
              <a:t> partnered with the CNHED to create the DC preservation network - </a:t>
            </a:r>
            <a:r>
              <a:rPr lang="en-US" dirty="0" smtClean="0"/>
              <a:t>Monthly</a:t>
            </a:r>
            <a:r>
              <a:rPr lang="en-US" baseline="0" dirty="0" smtClean="0"/>
              <a:t> meeting</a:t>
            </a:r>
          </a:p>
          <a:p>
            <a:endParaRPr lang="en-US" baseline="0" dirty="0" smtClean="0"/>
          </a:p>
          <a:p>
            <a:r>
              <a:rPr lang="en-US" baseline="0" dirty="0" smtClean="0"/>
              <a:t>We maintain the  </a:t>
            </a:r>
            <a:r>
              <a:rPr lang="en-US" dirty="0" smtClean="0"/>
              <a:t>DC Preservation Catalog, a database of </a:t>
            </a:r>
            <a:r>
              <a:rPr lang="en-US" b="1" dirty="0" smtClean="0"/>
              <a:t>rental properties with units affordable to low-income households</a:t>
            </a:r>
            <a:r>
              <a:rPr lang="en-US" dirty="0" smtClean="0"/>
              <a:t> (at or below 80% area median income) through one or more federal or local housing subsidy programs.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10</a:t>
            </a:fld>
            <a:endParaRPr lang="en-US" dirty="0"/>
          </a:p>
        </p:txBody>
      </p:sp>
    </p:spTree>
    <p:extLst>
      <p:ext uri="{BB962C8B-B14F-4D97-AF65-F5344CB8AC3E}">
        <p14:creationId xmlns="" xmlns:p14="http://schemas.microsoft.com/office/powerpoint/2010/main" val="350434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Document from October – 328 subsidized rental projects </a:t>
            </a:r>
            <a:r>
              <a:rPr lang="en-US" sz="1200" b="0" i="0" u="none" strike="noStrike" kern="1200" baseline="0" smtClean="0">
                <a:solidFill>
                  <a:schemeClr val="tx1"/>
                </a:solidFill>
                <a:latin typeface="Arial" charset="0"/>
                <a:ea typeface="+mn-ea"/>
                <a:cs typeface="+mn-cs"/>
              </a:rPr>
              <a:t>with about 38500 units </a:t>
            </a:r>
            <a:r>
              <a:rPr lang="en-US" sz="1200" b="0" i="0" u="none" strike="noStrike" kern="1200" baseline="0" dirty="0" smtClean="0">
                <a:solidFill>
                  <a:schemeClr val="tx1"/>
                </a:solidFill>
                <a:latin typeface="Arial" charset="0"/>
                <a:ea typeface="+mn-ea"/>
                <a:cs typeface="+mn-cs"/>
              </a:rPr>
              <a:t>and limited equity cooperatives operating in the District with about 35K units.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Blends data from various federal and local administrative sources, plus notes on personal knowledge, actions to date.</a:t>
            </a:r>
          </a:p>
          <a:p>
            <a:r>
              <a:rPr lang="en-US" sz="1200" b="0" i="0" u="none" strike="noStrike" kern="1200" baseline="0" dirty="0" smtClean="0">
                <a:solidFill>
                  <a:schemeClr val="tx1"/>
                </a:solidFill>
                <a:latin typeface="Arial" charset="0"/>
                <a:ea typeface="+mn-ea"/>
                <a:cs typeface="+mn-cs"/>
              </a:rPr>
              <a:t> </a:t>
            </a:r>
          </a:p>
          <a:p>
            <a:r>
              <a:rPr lang="en-US" sz="1200" b="0" i="0" u="none" strike="noStrike" kern="1200" baseline="0" dirty="0" smtClean="0">
                <a:solidFill>
                  <a:schemeClr val="tx1"/>
                </a:solidFill>
                <a:latin typeface="Arial" charset="0"/>
                <a:ea typeface="+mn-ea"/>
                <a:cs typeface="+mn-cs"/>
              </a:rPr>
              <a:t>Details not critical, but note field for “TA” provider – promotes accountability and prevents duplication</a:t>
            </a:r>
          </a:p>
          <a:p>
            <a:endParaRPr lang="en-US" sz="1200" b="0" i="0" u="none" strike="noStrike" kern="1200" baseline="0" dirty="0" smtClean="0">
              <a:solidFill>
                <a:schemeClr val="tx1"/>
              </a:solidFill>
              <a:latin typeface="Arial"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11</a:t>
            </a:fld>
            <a:endParaRPr lang="en-US" dirty="0"/>
          </a:p>
        </p:txBody>
      </p:sp>
    </p:spTree>
    <p:extLst>
      <p:ext uri="{BB962C8B-B14F-4D97-AF65-F5344CB8AC3E}">
        <p14:creationId xmlns="" xmlns:p14="http://schemas.microsoft.com/office/powerpoint/2010/main" val="243376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0" i="0" u="none" strike="noStrike" kern="1200" baseline="0" dirty="0" smtClean="0">
                <a:solidFill>
                  <a:schemeClr val="tx1"/>
                </a:solidFill>
                <a:latin typeface="Arial" charset="0"/>
                <a:ea typeface="+mn-ea"/>
                <a:cs typeface="+mn-cs"/>
              </a:rPr>
              <a:t>Categories allow group to scan and prioritize their work.  Things to consider</a:t>
            </a:r>
          </a:p>
          <a:p>
            <a:pPr>
              <a:spcAft>
                <a:spcPts val="600"/>
              </a:spcAft>
            </a:pPr>
            <a:r>
              <a:rPr lang="en-US" sz="1200" b="0" i="0" u="none" strike="noStrike" kern="1200" baseline="0" dirty="0" smtClean="0">
                <a:solidFill>
                  <a:schemeClr val="tx1"/>
                </a:solidFill>
                <a:latin typeface="Arial" charset="0"/>
                <a:ea typeface="+mn-ea"/>
                <a:cs typeface="+mn-cs"/>
              </a:rPr>
              <a:t>	large buildings; those in </a:t>
            </a:r>
            <a:r>
              <a:rPr lang="en-US" sz="1200" b="0" i="0" u="none" strike="noStrike" kern="1200" baseline="0" dirty="0" err="1" smtClean="0">
                <a:solidFill>
                  <a:schemeClr val="tx1"/>
                </a:solidFill>
                <a:latin typeface="Arial" charset="0"/>
                <a:ea typeface="+mn-ea"/>
                <a:cs typeface="+mn-cs"/>
              </a:rPr>
              <a:t>ngh</a:t>
            </a:r>
            <a:r>
              <a:rPr lang="en-US" sz="1200" b="0" i="0" u="none" strike="noStrike" kern="1200" baseline="0" dirty="0" smtClean="0">
                <a:solidFill>
                  <a:schemeClr val="tx1"/>
                </a:solidFill>
                <a:latin typeface="Arial" charset="0"/>
                <a:ea typeface="+mn-ea"/>
                <a:cs typeface="+mn-cs"/>
              </a:rPr>
              <a:t> with limited affordable housing, those in </a:t>
            </a:r>
            <a:r>
              <a:rPr lang="en-US" sz="1200" b="0" i="0" u="none" strike="noStrike" kern="1200" baseline="0" dirty="0" err="1" smtClean="0">
                <a:solidFill>
                  <a:schemeClr val="tx1"/>
                </a:solidFill>
                <a:latin typeface="Arial" charset="0"/>
                <a:ea typeface="+mn-ea"/>
                <a:cs typeface="+mn-cs"/>
              </a:rPr>
              <a:t>ngh</a:t>
            </a:r>
            <a:r>
              <a:rPr lang="en-US" sz="1200" b="0" i="0" u="none" strike="noStrike" kern="1200" baseline="0" dirty="0" smtClean="0">
                <a:solidFill>
                  <a:schemeClr val="tx1"/>
                </a:solidFill>
                <a:latin typeface="Arial" charset="0"/>
                <a:ea typeface="+mn-ea"/>
                <a:cs typeface="+mn-cs"/>
              </a:rPr>
              <a:t> where city has special efforts.</a:t>
            </a:r>
          </a:p>
          <a:p>
            <a:pPr>
              <a:spcAft>
                <a:spcPts val="600"/>
              </a:spcAft>
            </a:pPr>
            <a:endParaRPr lang="en-US" sz="1200" b="0" i="0" u="none" strike="noStrike" kern="1200" baseline="0" dirty="0" smtClean="0">
              <a:solidFill>
                <a:schemeClr val="tx1"/>
              </a:solidFill>
              <a:latin typeface="Arial" charset="0"/>
              <a:ea typeface="+mn-ea"/>
              <a:cs typeface="+mn-cs"/>
            </a:endParaRPr>
          </a:p>
          <a:p>
            <a:pPr>
              <a:spcAft>
                <a:spcPts val="600"/>
              </a:spcAft>
            </a:pPr>
            <a:r>
              <a:rPr lang="en-US" sz="1200" b="0" i="0" u="none" strike="noStrike" kern="1200" baseline="0" dirty="0" smtClean="0">
                <a:solidFill>
                  <a:schemeClr val="tx1"/>
                </a:solidFill>
                <a:latin typeface="Arial" charset="0"/>
                <a:ea typeface="+mn-ea"/>
                <a:cs typeface="+mn-cs"/>
              </a:rPr>
              <a:t>• Identified as At Risk or Flagged for Follow-up – projects identified as at-risk of leaving the affordable housing stock, and projects for which attendees at previous meetings have agreed to provide follow-up information</a:t>
            </a:r>
          </a:p>
          <a:p>
            <a:pPr>
              <a:spcAft>
                <a:spcPts val="600"/>
              </a:spcAft>
            </a:pPr>
            <a:r>
              <a:rPr lang="en-US" sz="1200" b="0" i="0" u="none" strike="noStrike" kern="1200" baseline="0" dirty="0" smtClean="0">
                <a:solidFill>
                  <a:schemeClr val="tx1"/>
                </a:solidFill>
                <a:latin typeface="Arial" charset="0"/>
                <a:ea typeface="+mn-ea"/>
                <a:cs typeface="+mn-cs"/>
              </a:rPr>
              <a:t>• Expiring Subsidy – projects for which the subsidy with the lowest income targeting is believed to be expired or is expected to expire before December 2011 (unless indicated otherwise at previous meetings)</a:t>
            </a:r>
          </a:p>
          <a:p>
            <a:pPr>
              <a:spcAft>
                <a:spcPts val="600"/>
              </a:spcAft>
            </a:pPr>
            <a:r>
              <a:rPr lang="en-US" sz="1200" b="0" i="0" u="none" strike="noStrike" kern="1200" baseline="0" dirty="0" smtClean="0">
                <a:solidFill>
                  <a:schemeClr val="tx1"/>
                </a:solidFill>
                <a:latin typeface="Arial" charset="0"/>
                <a:ea typeface="+mn-ea"/>
                <a:cs typeface="+mn-cs"/>
              </a:rPr>
              <a:t>• Recent Failing REAC Score – measure of housing quality from HUD -  projects for which a recent numeric REAC score was below 60 and there is no indication of subsequent funding for rehabilitation (housing trust fund, tax credits, etc.) (unless indicated otherwise at previous meetings)</a:t>
            </a:r>
          </a:p>
          <a:p>
            <a:pPr>
              <a:spcAft>
                <a:spcPts val="600"/>
              </a:spcAft>
            </a:pPr>
            <a:r>
              <a:rPr lang="en-US" sz="1200" b="0" i="0" u="none" strike="noStrike" kern="1200" baseline="0" dirty="0" smtClean="0">
                <a:solidFill>
                  <a:schemeClr val="tx1"/>
                </a:solidFill>
                <a:latin typeface="Arial" charset="0"/>
                <a:ea typeface="+mn-ea"/>
                <a:cs typeface="+mn-cs"/>
              </a:rPr>
              <a:t>• More Info Needed – projects for which the development, occupancy, or tenure status is particularly unclear</a:t>
            </a:r>
          </a:p>
          <a:p>
            <a:pPr>
              <a:spcAft>
                <a:spcPts val="600"/>
              </a:spcAft>
            </a:pPr>
            <a:r>
              <a:rPr lang="en-US" sz="1200" b="0" i="0" u="none" strike="noStrike" kern="1200" baseline="0" dirty="0" smtClean="0">
                <a:solidFill>
                  <a:schemeClr val="tx1"/>
                </a:solidFill>
                <a:latin typeface="Arial" charset="0"/>
                <a:ea typeface="+mn-ea"/>
                <a:cs typeface="+mn-cs"/>
              </a:rPr>
              <a:t>• Other Subsidized Property </a:t>
            </a:r>
          </a:p>
          <a:p>
            <a:pPr>
              <a:spcAft>
                <a:spcPts val="600"/>
              </a:spcAft>
            </a:pPr>
            <a:endParaRPr lang="en-US"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ts val="600"/>
              </a:spcAft>
              <a:buClrTx/>
              <a:buSzTx/>
              <a:buFontTx/>
              <a:buNone/>
              <a:tabLst/>
              <a:defRPr/>
            </a:pPr>
            <a:endParaRPr lang="en-US" sz="1200" kern="1200" dirty="0" smtClean="0">
              <a:solidFill>
                <a:schemeClr val="tx1"/>
              </a:solidFill>
              <a:effectLst/>
              <a:latin typeface="Arial" charset="0"/>
              <a:ea typeface="+mn-ea"/>
              <a:cs typeface="+mn-cs"/>
            </a:endParaRPr>
          </a:p>
          <a:p>
            <a:pPr>
              <a:spcAft>
                <a:spcPts val="600"/>
              </a:spcAft>
            </a:pPr>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12</a:t>
            </a:fld>
            <a:endParaRPr lang="en-US" dirty="0"/>
          </a:p>
        </p:txBody>
      </p:sp>
    </p:spTree>
    <p:extLst>
      <p:ext uri="{BB962C8B-B14F-4D97-AF65-F5344CB8AC3E}">
        <p14:creationId xmlns="" xmlns:p14="http://schemas.microsoft.com/office/powerpoint/2010/main" val="142312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part is the data work, need to do hand-off to the program-based</a:t>
            </a:r>
            <a:r>
              <a:rPr lang="en-US" baseline="0" dirty="0" smtClean="0"/>
              <a:t> organizations. 	11q-9998-8-9	11</a:t>
            </a:r>
            <a:endParaRPr lang="en-US" dirty="0" smtClean="0"/>
          </a:p>
          <a:p>
            <a:endParaRPr lang="en-US" dirty="0" smtClean="0"/>
          </a:p>
          <a:p>
            <a:pPr marL="0" marR="0" indent="0" algn="l" defTabSz="914400" rtl="0" eaLnBrk="0" fontAlgn="base" latinLnBrk="0" hangingPunct="0">
              <a:lnSpc>
                <a:spcPct val="100000"/>
              </a:lnSpc>
              <a:spcBef>
                <a:spcPct val="30000"/>
              </a:spcBef>
              <a:spcAft>
                <a:spcPts val="600"/>
              </a:spcAft>
              <a:buClrTx/>
              <a:buSzTx/>
              <a:buFontTx/>
              <a:buNone/>
              <a:tabLst/>
              <a:defRPr/>
            </a:pPr>
            <a:r>
              <a:rPr lang="en-US" sz="1200" kern="1200" dirty="0" smtClean="0">
                <a:solidFill>
                  <a:schemeClr val="tx1"/>
                </a:solidFill>
                <a:effectLst/>
                <a:latin typeface="Arial" charset="0"/>
                <a:ea typeface="+mn-ea"/>
                <a:cs typeface="+mn-cs"/>
              </a:rPr>
              <a:t>Congress Heights I – failed REAC. We found out through the Network. Latino Economic Development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Corp. organized a tenant association and did an assessment. Through the Network we were able to get the tenant association pro bono legal representation (Washington Legal Clinic for the Homeless) and get a meeting with HUD and the association and a meeting with all these partners and the management / owner to make a plan between all to get the conditions resolved before the next inspection. REAC score went from a 29 to 92.   </a:t>
            </a:r>
          </a:p>
          <a:p>
            <a:pPr marL="0" marR="0" indent="0" algn="l" defTabSz="914400" rtl="0" eaLnBrk="0" fontAlgn="base" latinLnBrk="0" hangingPunct="0">
              <a:lnSpc>
                <a:spcPct val="100000"/>
              </a:lnSpc>
              <a:spcBef>
                <a:spcPct val="30000"/>
              </a:spcBef>
              <a:spcAft>
                <a:spcPts val="600"/>
              </a:spcAft>
              <a:buClrTx/>
              <a:buSzTx/>
              <a:buFontTx/>
              <a:buNone/>
              <a:tabLst/>
              <a:defRPr/>
            </a:pPr>
            <a:r>
              <a:rPr lang="en-US" sz="1200" kern="1200" dirty="0" smtClean="0">
                <a:solidFill>
                  <a:schemeClr val="tx1"/>
                </a:solidFill>
                <a:effectLst/>
                <a:latin typeface="Arial" charset="0"/>
                <a:ea typeface="+mn-ea"/>
                <a:cs typeface="+mn-cs"/>
              </a:rPr>
              <a:t>We would not have known about the failed REAC so quickly if we had not had the Preservation Network meeting which HUD was at. Since the scores are not posted regularly on-line, it’s very helpful to get a heads up from HUD. </a:t>
            </a:r>
          </a:p>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13</a:t>
            </a:fld>
            <a:endParaRPr lang="en-US" dirty="0"/>
          </a:p>
        </p:txBody>
      </p:sp>
    </p:spTree>
    <p:extLst>
      <p:ext uri="{BB962C8B-B14F-4D97-AF65-F5344CB8AC3E}">
        <p14:creationId xmlns="" xmlns:p14="http://schemas.microsoft.com/office/powerpoint/2010/main" val="375715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14</a:t>
            </a:fld>
            <a:endParaRPr lang="en-US" dirty="0"/>
          </a:p>
        </p:txBody>
      </p:sp>
    </p:spTree>
    <p:extLst>
      <p:ext uri="{BB962C8B-B14F-4D97-AF65-F5344CB8AC3E}">
        <p14:creationId xmlns="" xmlns:p14="http://schemas.microsoft.com/office/powerpoint/2010/main" val="243376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15</a:t>
            </a:fld>
            <a:endParaRPr lang="en-US" dirty="0"/>
          </a:p>
        </p:txBody>
      </p:sp>
    </p:spTree>
    <p:extLst>
      <p:ext uri="{BB962C8B-B14F-4D97-AF65-F5344CB8AC3E}">
        <p14:creationId xmlns="" xmlns:p14="http://schemas.microsoft.com/office/powerpoint/2010/main" val="28430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Homewood</a:t>
            </a:r>
            <a:r>
              <a:rPr lang="en-US" baseline="0" dirty="0" smtClean="0"/>
              <a:t> </a:t>
            </a:r>
            <a:r>
              <a:rPr lang="en-US" dirty="0" smtClean="0"/>
              <a:t>Promise </a:t>
            </a:r>
            <a:r>
              <a:rPr lang="en-US" dirty="0" err="1" smtClean="0"/>
              <a:t>ngh</a:t>
            </a:r>
            <a:r>
              <a:rPr lang="en-US" dirty="0" smtClean="0"/>
              <a:t> – comprehensive</a:t>
            </a:r>
            <a:r>
              <a:rPr lang="en-US" baseline="0" dirty="0" smtClean="0"/>
              <a:t> services for children pre-birth to young adulthood in defined neighborhood.  Efforts to reach every child.  When the organizers first went into the neighborhood, they had a focus on community building, asking neighbors and parents what the greatest concerns of the community were. </a:t>
            </a:r>
          </a:p>
          <a:p>
            <a:pPr>
              <a:spcBef>
                <a:spcPct val="0"/>
              </a:spcBef>
            </a:pPr>
            <a:endParaRPr lang="en-US" baseline="0" dirty="0" smtClean="0"/>
          </a:p>
          <a:p>
            <a:pPr>
              <a:spcBef>
                <a:spcPct val="0"/>
              </a:spcBef>
            </a:pPr>
            <a:r>
              <a:rPr lang="en-US" baseline="0" dirty="0" smtClean="0"/>
              <a:t>The neighborhood had a brand new school, but the parents were most concerned about blighted and abandoned buildings that the children had to pass as they walked to back and forth to school.  Organizers respected community feedback, even though housing was not an original part of the Promise </a:t>
            </a:r>
            <a:r>
              <a:rPr lang="en-US" baseline="0" dirty="0" err="1" smtClean="0"/>
              <a:t>Ngh</a:t>
            </a:r>
            <a:r>
              <a:rPr lang="en-US" baseline="0" dirty="0" smtClean="0"/>
              <a:t> model.</a:t>
            </a:r>
          </a:p>
          <a:p>
            <a:pPr>
              <a:spcBef>
                <a:spcPct val="0"/>
              </a:spcBef>
            </a:pPr>
            <a:endParaRPr lang="en-US" dirty="0" smtClean="0"/>
          </a:p>
          <a:p>
            <a:pPr>
              <a:spcBef>
                <a:spcPct val="0"/>
              </a:spcBef>
            </a:pPr>
            <a:r>
              <a:rPr lang="en-US" dirty="0" smtClean="0"/>
              <a:t>Although</a:t>
            </a:r>
            <a:r>
              <a:rPr lang="en-US" baseline="0" dirty="0" smtClean="0"/>
              <a:t> connection may not be obvious, a</a:t>
            </a:r>
            <a:r>
              <a:rPr lang="en-US" dirty="0" smtClean="0"/>
              <a:t>bandoned homes attract crime, crime and perception of safety affect how much time parents allow kids to engage in active outdoor play (</a:t>
            </a:r>
            <a:r>
              <a:rPr lang="en-US" dirty="0" err="1" smtClean="0"/>
              <a:t>evans</a:t>
            </a:r>
            <a:r>
              <a:rPr lang="en-US" dirty="0" smtClean="0"/>
              <a:t>)</a:t>
            </a:r>
          </a:p>
          <a:p>
            <a:pPr>
              <a:spcBef>
                <a:spcPct val="0"/>
              </a:spcBef>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8247FE-66AD-48D8-88DB-FAA027E44B8C}" type="slidenum">
              <a:rPr lang="en-US">
                <a:latin typeface="Calibri" pitchFamily="34" charset="0"/>
              </a:rPr>
              <a:pPr fontAlgn="base">
                <a:spcBef>
                  <a:spcPct val="0"/>
                </a:spcBef>
                <a:spcAft>
                  <a:spcPct val="0"/>
                </a:spcAft>
              </a:pPr>
              <a:t>16</a:t>
            </a:fld>
            <a:endParaRPr 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1000 Conversations (from subjective)-vacant and abandoned properties raised as an issue</a:t>
            </a:r>
          </a:p>
          <a:p>
            <a:pPr>
              <a:spcBef>
                <a:spcPct val="0"/>
              </a:spcBef>
            </a:pPr>
            <a:r>
              <a:rPr lang="en-US" dirty="0" smtClean="0"/>
              <a:t>To data (to objective percentages)-empirically, how big a problem is it? (not just perception)</a:t>
            </a:r>
          </a:p>
          <a:p>
            <a:pPr>
              <a:spcBef>
                <a:spcPct val="0"/>
              </a:spcBef>
            </a:pPr>
            <a:r>
              <a:rPr lang="en-US" dirty="0" smtClean="0"/>
              <a:t>PNCIS illustrates how big a problem vacancy is. </a:t>
            </a:r>
          </a:p>
          <a:p>
            <a:pPr>
              <a:spcBef>
                <a:spcPct val="0"/>
              </a:spcBef>
            </a:pPr>
            <a:r>
              <a:rPr lang="en-US" dirty="0" smtClean="0"/>
              <a:t>Data driven organizing is a way to address it. </a:t>
            </a:r>
          </a:p>
          <a:p>
            <a:pPr>
              <a:spcBef>
                <a:spcPct val="0"/>
              </a:spcBef>
            </a:pPr>
            <a:endParaRPr lang="en-US" dirty="0" smtClean="0"/>
          </a:p>
          <a:p>
            <a:pPr>
              <a:spcBef>
                <a:spcPct val="0"/>
              </a:spcBef>
            </a:pPr>
            <a:r>
              <a:rPr lang="en-US" dirty="0" smtClean="0"/>
              <a:t>Note that PNCIS partnered with us throughout the process, starting at the data gathering step</a:t>
            </a: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FEEE0EC-43F7-4151-8079-2B9025FBC299}" type="slidenum">
              <a:rPr lang="en-US">
                <a:latin typeface="Calibri" pitchFamily="34" charset="0"/>
              </a:rPr>
              <a:pPr fontAlgn="base">
                <a:spcBef>
                  <a:spcPct val="0"/>
                </a:spcBef>
                <a:spcAft>
                  <a:spcPct val="0"/>
                </a:spcAft>
              </a:pPr>
              <a:t>17</a:t>
            </a:fld>
            <a:endParaRPr 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Research Design: NNIP partner reviewed and </a:t>
            </a:r>
            <a:r>
              <a:rPr lang="en-US" dirty="0" err="1" smtClean="0"/>
              <a:t>IDed</a:t>
            </a:r>
            <a:r>
              <a:rPr lang="en-US" dirty="0" smtClean="0"/>
              <a:t> existing instruments from other NNIP partners including building inspection protocols and neighborhood assessment survey suggestions</a:t>
            </a:r>
          </a:p>
          <a:p>
            <a:pPr>
              <a:spcBef>
                <a:spcPct val="0"/>
              </a:spcBef>
            </a:pPr>
            <a:r>
              <a:rPr lang="en-US" dirty="0" smtClean="0"/>
              <a:t>Data Integration: data integration strategy (Setting data collection and entry process up so that it could easily be integrated into the PNCIS system), now we can create maps that integrate the data we collected in the neighborhood with other PNCIS data like crime info and BBI violations</a:t>
            </a:r>
          </a:p>
          <a:p>
            <a:pPr>
              <a:spcBef>
                <a:spcPct val="0"/>
              </a:spcBef>
            </a:pPr>
            <a:r>
              <a:rPr lang="en-US" dirty="0" smtClean="0"/>
              <a:t>Training: Trained students and community organizing staff to use the system, got into the data driven mindset.  (important</a:t>
            </a:r>
            <a:r>
              <a:rPr lang="en-US" baseline="0" dirty="0" smtClean="0"/>
              <a:t> to ensure quality of information)</a:t>
            </a:r>
            <a:endParaRPr lang="en-US" dirty="0" smtClean="0"/>
          </a:p>
          <a:p>
            <a:pPr>
              <a:spcBef>
                <a:spcPct val="0"/>
              </a:spcBef>
            </a:pPr>
            <a:r>
              <a:rPr lang="en-US" dirty="0" smtClean="0"/>
              <a:t>Data Analysis/Community Action: Key piece was the ability to integrate our two datasets to inform our community actions  and identify policy mechanism to take action</a:t>
            </a:r>
          </a:p>
          <a:p>
            <a:pPr>
              <a:spcBef>
                <a:spcPct val="0"/>
              </a:spcBef>
            </a:pPr>
            <a:endParaRPr lang="en-US" dirty="0" smtClean="0"/>
          </a:p>
          <a:p>
            <a:pPr>
              <a:spcBef>
                <a:spcPct val="0"/>
              </a:spcBef>
            </a:pP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E0608EF-BE1D-4A32-A26E-77068CCAC847}" type="slidenum">
              <a:rPr lang="en-US">
                <a:latin typeface="Calibri" pitchFamily="34" charset="0"/>
              </a:rPr>
              <a:pPr fontAlgn="base">
                <a:spcBef>
                  <a:spcPct val="0"/>
                </a:spcBef>
                <a:spcAft>
                  <a:spcPct val="0"/>
                </a:spcAft>
              </a:pPr>
              <a:t>18</a:t>
            </a:fld>
            <a:endParaRPr 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Here is</a:t>
            </a:r>
            <a:r>
              <a:rPr lang="en-US" baseline="0" dirty="0" smtClean="0"/>
              <a:t> a resulting </a:t>
            </a:r>
            <a:r>
              <a:rPr lang="en-US" dirty="0" smtClean="0"/>
              <a:t>Map of exterior condition of properties, to be used for data driven organizing, block clubs. Before and after assessments (does a block club affect the physical condition of a block? etc. ) Yellow is good, light blue is fair, dark blue is poor.</a:t>
            </a:r>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5A24EA7-6C18-4C98-9727-291B0C76FC63}" type="slidenum">
              <a:rPr lang="en-US">
                <a:latin typeface="Calibri" pitchFamily="34" charset="0"/>
              </a:rPr>
              <a:pPr fontAlgn="base">
                <a:spcBef>
                  <a:spcPct val="0"/>
                </a:spcBef>
                <a:spcAft>
                  <a:spcPct val="0"/>
                </a:spcAft>
              </a:pPr>
              <a:t>19</a:t>
            </a:fld>
            <a:endParaRPr 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7588B92B-799E-439F-8BC5-6BDF2B338B08}" type="slidenum">
              <a:rPr lang="en-US" smtClean="0"/>
              <a:pPr/>
              <a:t>2</a:t>
            </a:fld>
            <a:endParaRPr lang="en-US" dirty="0" smtClean="0"/>
          </a:p>
        </p:txBody>
      </p:sp>
      <p:sp>
        <p:nvSpPr>
          <p:cNvPr id="32771" name="Rectangle 2"/>
          <p:cNvSpPr>
            <a:spLocks noGrp="1" noRot="1" noChangeAspect="1" noChangeArrowheads="1" noTextEdit="1"/>
          </p:cNvSpPr>
          <p:nvPr>
            <p:ph type="sldImg"/>
          </p:nvPr>
        </p:nvSpPr>
        <p:spPr>
          <a:xfrm>
            <a:off x="1268413" y="728663"/>
            <a:ext cx="4781550" cy="3586162"/>
          </a:xfrm>
          <a:ln/>
        </p:spPr>
      </p:sp>
      <p:sp>
        <p:nvSpPr>
          <p:cNvPr id="32772" name="Rectangle 3"/>
          <p:cNvSpPr>
            <a:spLocks noGrp="1" noChangeArrowheads="1"/>
          </p:cNvSpPr>
          <p:nvPr>
            <p:ph type="body" idx="1"/>
          </p:nvPr>
        </p:nvSpPr>
        <p:spPr>
          <a:xfrm>
            <a:off x="975803" y="4562215"/>
            <a:ext cx="5363595" cy="4317252"/>
          </a:xfrm>
          <a:noFill/>
        </p:spPr>
        <p:txBody>
          <a:bodyPr/>
          <a:lstStyle/>
          <a:p>
            <a:pPr eaLnBrk="1" hangingPunct="1">
              <a:lnSpc>
                <a:spcPct val="90000"/>
              </a:lnSpc>
            </a:pPr>
            <a:r>
              <a:rPr lang="en-US" dirty="0" smtClean="0"/>
              <a:t>First, there are a host of forces encouraging the</a:t>
            </a:r>
            <a:r>
              <a:rPr lang="en-US" baseline="0" dirty="0" smtClean="0"/>
              <a:t> use of data for community decision making</a:t>
            </a:r>
          </a:p>
          <a:p>
            <a:pPr eaLnBrk="1" hangingPunct="1">
              <a:lnSpc>
                <a:spcPct val="90000"/>
              </a:lnSpc>
            </a:pPr>
            <a:endParaRPr lang="en-US" dirty="0" smtClean="0"/>
          </a:p>
          <a:p>
            <a:pPr eaLnBrk="1" hangingPunct="1">
              <a:lnSpc>
                <a:spcPct val="90000"/>
              </a:lnSpc>
              <a:buFontTx/>
              <a:buChar char="-"/>
            </a:pPr>
            <a:r>
              <a:rPr lang="en-US" dirty="0" smtClean="0"/>
              <a:t>Increased availability of localized information from many sources (online property info, NCLB reporting, live crime stats, etc.)</a:t>
            </a:r>
          </a:p>
          <a:p>
            <a:pPr lvl="1" eaLnBrk="1" hangingPunct="1">
              <a:lnSpc>
                <a:spcPct val="90000"/>
              </a:lnSpc>
              <a:buFontTx/>
              <a:buChar char="-"/>
            </a:pPr>
            <a:r>
              <a:rPr lang="en-US" dirty="0" smtClean="0"/>
              <a:t> More usable technology and broader personal use of information (Google maps)</a:t>
            </a:r>
          </a:p>
          <a:p>
            <a:pPr lvl="1" eaLnBrk="1" hangingPunct="1">
              <a:lnSpc>
                <a:spcPct val="90000"/>
              </a:lnSpc>
            </a:pPr>
            <a:r>
              <a:rPr lang="en-US" dirty="0" smtClean="0"/>
              <a:t>- National tools like Policymap, Census bureau</a:t>
            </a:r>
          </a:p>
          <a:p>
            <a:pPr lvl="1" eaLnBrk="1" hangingPunct="1">
              <a:lnSpc>
                <a:spcPct val="90000"/>
              </a:lnSpc>
              <a:buFontTx/>
              <a:buChar char="-"/>
            </a:pPr>
            <a:endParaRPr lang="en-US" dirty="0" smtClean="0"/>
          </a:p>
          <a:p>
            <a:pPr eaLnBrk="1" hangingPunct="1">
              <a:lnSpc>
                <a:spcPct val="90000"/>
              </a:lnSpc>
            </a:pPr>
            <a:r>
              <a:rPr lang="en-US" dirty="0" smtClean="0"/>
              <a:t>2. Federal programs have encouraged communities to use data to plan and monitor programs. In the case of Promise Ngh, I’ve seen just the process of doing the proposal have an effect, even for those that did not win federal grant. </a:t>
            </a:r>
          </a:p>
          <a:p>
            <a:pPr lvl="1" eaLnBrk="1" hangingPunct="1">
              <a:lnSpc>
                <a:spcPct val="90000"/>
              </a:lnSpc>
              <a:buFontTx/>
              <a:buChar char="-"/>
            </a:pPr>
            <a:endParaRPr lang="en-US" dirty="0" smtClean="0"/>
          </a:p>
          <a:p>
            <a:pPr eaLnBrk="1" hangingPunct="1">
              <a:lnSpc>
                <a:spcPct val="90000"/>
              </a:lnSpc>
            </a:pPr>
            <a:r>
              <a:rPr lang="en-US" dirty="0" smtClean="0"/>
              <a:t>3.  Need to be smarter about how we spend limited resources.  Hard choices</a:t>
            </a:r>
            <a:r>
              <a:rPr lang="en-US" baseline="0" dirty="0" smtClean="0"/>
              <a:t> to be made.</a:t>
            </a:r>
            <a:endParaRPr lang="en-US" dirty="0" smtClean="0"/>
          </a:p>
          <a:p>
            <a:pPr eaLnBrk="1" hangingPunct="1">
              <a:lnSpc>
                <a:spcPct val="90000"/>
              </a:lnSpc>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Identified properties that were vacant and open to entry. </a:t>
            </a:r>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ID dangerous props, form action plan—called back people who had initial concern to form a task force (using data and existing policy mechanism 311)</a:t>
            </a:r>
          </a:p>
          <a:p>
            <a:pPr>
              <a:spcBef>
                <a:spcPct val="0"/>
              </a:spcBef>
            </a:pPr>
            <a:endParaRPr lang="en-US" dirty="0" smtClean="0"/>
          </a:p>
          <a:p>
            <a:pPr>
              <a:spcBef>
                <a:spcPct val="0"/>
              </a:spcBef>
            </a:pPr>
            <a:r>
              <a:rPr lang="en-US" dirty="0" smtClean="0"/>
              <a:t>Focused efforts</a:t>
            </a:r>
            <a:r>
              <a:rPr lang="en-US" baseline="0" dirty="0" smtClean="0"/>
              <a:t> to complain to </a:t>
            </a:r>
            <a:r>
              <a:rPr lang="en-US" baseline="0" smtClean="0"/>
              <a:t>the city</a:t>
            </a:r>
            <a:endParaRPr lang="en-US" dirty="0" smtClean="0"/>
          </a:p>
          <a:p>
            <a:pPr>
              <a:spcBef>
                <a:spcPct val="0"/>
              </a:spcBef>
            </a:pPr>
            <a:r>
              <a:rPr lang="en-US" dirty="0" smtClean="0"/>
              <a:t>With</a:t>
            </a:r>
            <a:r>
              <a:rPr lang="en-US" baseline="0" dirty="0" smtClean="0"/>
              <a:t> data backbone in place they can monitor and update information about the problem properties</a:t>
            </a:r>
            <a:endParaRPr lang="en-US" dirty="0" smtClean="0"/>
          </a:p>
          <a:p>
            <a:pPr>
              <a:spcBef>
                <a:spcPct val="0"/>
              </a:spcBef>
            </a:pPr>
            <a:endParaRPr lang="en-US" dirty="0" smtClean="0"/>
          </a:p>
          <a:p>
            <a:pPr>
              <a:spcBef>
                <a:spcPct val="0"/>
              </a:spcBef>
            </a:pPr>
            <a:r>
              <a:rPr lang="en-US" dirty="0" smtClean="0"/>
              <a:t>We can visualize our outreach efforts using maps and track ownership, Bureau of Building Inspection violations, and tax delinquency (using our joined database) for these properties to continue our advocacy efforts. </a:t>
            </a:r>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6E73846-5A04-4D47-8C5C-39792B57DB1E}" type="slidenum">
              <a:rPr lang="en-US">
                <a:latin typeface="Calibri" pitchFamily="34" charset="0"/>
              </a:rPr>
              <a:pPr fontAlgn="base">
                <a:spcBef>
                  <a:spcPct val="0"/>
                </a:spcBef>
                <a:spcAft>
                  <a:spcPct val="0"/>
                </a:spcAft>
              </a:pPr>
              <a:t>20</a:t>
            </a:fld>
            <a:endParaRPr 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87C3E92-63FD-4A17-8047-7BD82C176816}" type="slidenum">
              <a:rPr lang="en-US">
                <a:latin typeface="Calibri" pitchFamily="34" charset="0"/>
              </a:rPr>
              <a:pPr fontAlgn="base">
                <a:spcBef>
                  <a:spcPct val="0"/>
                </a:spcBef>
                <a:spcAft>
                  <a:spcPct val="0"/>
                </a:spcAft>
              </a:pPr>
              <a:t>21</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 periodic photos to track change in</a:t>
            </a:r>
            <a:r>
              <a:rPr lang="en-US" baseline="0" dirty="0" smtClean="0"/>
              <a:t> the neighborhood over time – use it to gauge resident input – including here comments from kids in the school.</a:t>
            </a:r>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Direct safety</a:t>
            </a:r>
            <a:r>
              <a:rPr lang="en-US" baseline="0" dirty="0" smtClean="0"/>
              <a:t> impact of boarding up these 30 buildings, but most important was the experience of the residents of identifying a problem, partnering with local organizations to document the issues, create an action plan, and see improvement in their neighborhood – solid foundation of working together will serve the Promise neighborhood activities as they proceed to educational and social goals.</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662" indent="-296408">
              <a:defRPr>
                <a:solidFill>
                  <a:schemeClr val="tx1"/>
                </a:solidFill>
                <a:latin typeface="Tw Cen MT" pitchFamily="34" charset="0"/>
              </a:defRPr>
            </a:lvl2pPr>
            <a:lvl3pPr marL="1185634" indent="-237127">
              <a:defRPr>
                <a:solidFill>
                  <a:schemeClr val="tx1"/>
                </a:solidFill>
                <a:latin typeface="Tw Cen MT" pitchFamily="34" charset="0"/>
              </a:defRPr>
            </a:lvl3pPr>
            <a:lvl4pPr marL="1659887" indent="-237127">
              <a:defRPr>
                <a:solidFill>
                  <a:schemeClr val="tx1"/>
                </a:solidFill>
                <a:latin typeface="Tw Cen MT" pitchFamily="34" charset="0"/>
              </a:defRPr>
            </a:lvl4pPr>
            <a:lvl5pPr marL="2134141" indent="-237127">
              <a:defRPr>
                <a:solidFill>
                  <a:schemeClr val="tx1"/>
                </a:solidFill>
                <a:latin typeface="Tw Cen MT" pitchFamily="34" charset="0"/>
              </a:defRPr>
            </a:lvl5pPr>
            <a:lvl6pPr marL="2608395" indent="-237127" defTabSz="474254" fontAlgn="base">
              <a:spcBef>
                <a:spcPct val="0"/>
              </a:spcBef>
              <a:spcAft>
                <a:spcPct val="0"/>
              </a:spcAft>
              <a:defRPr>
                <a:solidFill>
                  <a:schemeClr val="tx1"/>
                </a:solidFill>
                <a:latin typeface="Tw Cen MT" pitchFamily="34" charset="0"/>
              </a:defRPr>
            </a:lvl6pPr>
            <a:lvl7pPr marL="3082648" indent="-237127" defTabSz="474254" fontAlgn="base">
              <a:spcBef>
                <a:spcPct val="0"/>
              </a:spcBef>
              <a:spcAft>
                <a:spcPct val="0"/>
              </a:spcAft>
              <a:defRPr>
                <a:solidFill>
                  <a:schemeClr val="tx1"/>
                </a:solidFill>
                <a:latin typeface="Tw Cen MT" pitchFamily="34" charset="0"/>
              </a:defRPr>
            </a:lvl7pPr>
            <a:lvl8pPr marL="3556902" indent="-237127" defTabSz="474254" fontAlgn="base">
              <a:spcBef>
                <a:spcPct val="0"/>
              </a:spcBef>
              <a:spcAft>
                <a:spcPct val="0"/>
              </a:spcAft>
              <a:defRPr>
                <a:solidFill>
                  <a:schemeClr val="tx1"/>
                </a:solidFill>
                <a:latin typeface="Tw Cen MT" pitchFamily="34" charset="0"/>
              </a:defRPr>
            </a:lvl8pPr>
            <a:lvl9pPr marL="4031155" indent="-237127" defTabSz="474254"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A22AF88-BB6D-4665-8382-99C7A7454168}" type="slidenum">
              <a:rPr lang="en-US">
                <a:latin typeface="Calibri" pitchFamily="34" charset="0"/>
              </a:rPr>
              <a:pPr fontAlgn="base">
                <a:spcBef>
                  <a:spcPct val="0"/>
                </a:spcBef>
                <a:spcAft>
                  <a:spcPct val="0"/>
                </a:spcAft>
              </a:pPr>
              <a:t>24</a:t>
            </a:fld>
            <a:endParaRPr lang="en-US"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7229" eaLnBrk="0" hangingPunct="0">
              <a:defRPr sz="2900">
                <a:solidFill>
                  <a:schemeClr val="tx1"/>
                </a:solidFill>
                <a:latin typeface="Times New Roman" pitchFamily="18" charset="0"/>
              </a:defRPr>
            </a:lvl1pPr>
            <a:lvl2pPr marL="772464" indent="-297102" defTabSz="967229" eaLnBrk="0" hangingPunct="0">
              <a:defRPr sz="2900">
                <a:solidFill>
                  <a:schemeClr val="tx1"/>
                </a:solidFill>
                <a:latin typeface="Times New Roman" pitchFamily="18" charset="0"/>
              </a:defRPr>
            </a:lvl2pPr>
            <a:lvl3pPr marL="1188406" indent="-237682" defTabSz="967229" eaLnBrk="0" hangingPunct="0">
              <a:defRPr sz="2900">
                <a:solidFill>
                  <a:schemeClr val="tx1"/>
                </a:solidFill>
                <a:latin typeface="Times New Roman" pitchFamily="18" charset="0"/>
              </a:defRPr>
            </a:lvl3pPr>
            <a:lvl4pPr marL="1663768" indent="-237682" defTabSz="967229" eaLnBrk="0" hangingPunct="0">
              <a:defRPr sz="2900">
                <a:solidFill>
                  <a:schemeClr val="tx1"/>
                </a:solidFill>
                <a:latin typeface="Times New Roman" pitchFamily="18" charset="0"/>
              </a:defRPr>
            </a:lvl4pPr>
            <a:lvl5pPr marL="2139131" indent="-237682" defTabSz="967229" eaLnBrk="0" hangingPunct="0">
              <a:defRPr sz="2900">
                <a:solidFill>
                  <a:schemeClr val="tx1"/>
                </a:solidFill>
                <a:latin typeface="Times New Roman" pitchFamily="18" charset="0"/>
              </a:defRPr>
            </a:lvl5pPr>
            <a:lvl6pPr marL="2614493" indent="-237682" defTabSz="967229" eaLnBrk="0" fontAlgn="base" hangingPunct="0">
              <a:spcBef>
                <a:spcPct val="0"/>
              </a:spcBef>
              <a:spcAft>
                <a:spcPct val="0"/>
              </a:spcAft>
              <a:defRPr sz="2900">
                <a:solidFill>
                  <a:schemeClr val="tx1"/>
                </a:solidFill>
                <a:latin typeface="Times New Roman" pitchFamily="18" charset="0"/>
              </a:defRPr>
            </a:lvl6pPr>
            <a:lvl7pPr marL="3089854" indent="-237682" defTabSz="967229" eaLnBrk="0" fontAlgn="base" hangingPunct="0">
              <a:spcBef>
                <a:spcPct val="0"/>
              </a:spcBef>
              <a:spcAft>
                <a:spcPct val="0"/>
              </a:spcAft>
              <a:defRPr sz="2900">
                <a:solidFill>
                  <a:schemeClr val="tx1"/>
                </a:solidFill>
                <a:latin typeface="Times New Roman" pitchFamily="18" charset="0"/>
              </a:defRPr>
            </a:lvl7pPr>
            <a:lvl8pPr marL="3565216" indent="-237682" defTabSz="967229" eaLnBrk="0" fontAlgn="base" hangingPunct="0">
              <a:spcBef>
                <a:spcPct val="0"/>
              </a:spcBef>
              <a:spcAft>
                <a:spcPct val="0"/>
              </a:spcAft>
              <a:defRPr sz="2900">
                <a:solidFill>
                  <a:schemeClr val="tx1"/>
                </a:solidFill>
                <a:latin typeface="Times New Roman" pitchFamily="18" charset="0"/>
              </a:defRPr>
            </a:lvl8pPr>
            <a:lvl9pPr marL="4040579" indent="-237682" defTabSz="967229" eaLnBrk="0" fontAlgn="base" hangingPunct="0">
              <a:spcBef>
                <a:spcPct val="0"/>
              </a:spcBef>
              <a:spcAft>
                <a:spcPct val="0"/>
              </a:spcAft>
              <a:defRPr sz="2900">
                <a:solidFill>
                  <a:schemeClr val="tx1"/>
                </a:solidFill>
                <a:latin typeface="Times New Roman" pitchFamily="18" charset="0"/>
              </a:defRPr>
            </a:lvl9pPr>
          </a:lstStyle>
          <a:p>
            <a:pPr eaLnBrk="1" hangingPunct="1"/>
            <a:fld id="{3AC3FBFA-1395-4790-AEBB-8C1F5945FBA7}" type="slidenum">
              <a:rPr lang="en-US" sz="1200">
                <a:latin typeface="Arial" charset="0"/>
              </a:rPr>
              <a:pPr eaLnBrk="1" hangingPunct="1"/>
              <a:t>25</a:t>
            </a:fld>
            <a:endParaRPr lang="en-US" sz="1200" dirty="0">
              <a:latin typeface="Arial" charset="0"/>
            </a:endParaRPr>
          </a:p>
        </p:txBody>
      </p:sp>
      <p:sp>
        <p:nvSpPr>
          <p:cNvPr id="36867" name="Rectangle 2"/>
          <p:cNvSpPr>
            <a:spLocks noGrp="1" noRot="1" noChangeAspect="1" noChangeArrowheads="1" noTextEdit="1"/>
          </p:cNvSpPr>
          <p:nvPr>
            <p:ph type="sldImg"/>
          </p:nvPr>
        </p:nvSpPr>
        <p:spPr>
          <a:xfrm>
            <a:off x="1268413" y="728663"/>
            <a:ext cx="4783137" cy="3586162"/>
          </a:xfrm>
          <a:ln/>
        </p:spPr>
      </p:sp>
      <p:sp>
        <p:nvSpPr>
          <p:cNvPr id="36868" name="Rectangle 3"/>
          <p:cNvSpPr>
            <a:spLocks noGrp="1" noChangeArrowheads="1"/>
          </p:cNvSpPr>
          <p:nvPr>
            <p:ph type="body" idx="1"/>
          </p:nvPr>
        </p:nvSpPr>
        <p:spPr>
          <a:xfrm>
            <a:off x="975803" y="4563859"/>
            <a:ext cx="5363595" cy="431560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50793">
              <a:defRPr/>
            </a:pPr>
            <a:r>
              <a:rPr lang="en-US" baseline="0" dirty="0" smtClean="0"/>
              <a:t>Varied levels of experience in the room – hopefully you can add in your advice</a:t>
            </a:r>
          </a:p>
          <a:p>
            <a:pPr defTabSz="950793">
              <a:defRPr/>
            </a:pPr>
            <a:endParaRPr lang="en-US" dirty="0" smtClean="0"/>
          </a:p>
          <a:p>
            <a:pPr defTabSz="950793">
              <a:defRPr/>
            </a:pPr>
            <a:r>
              <a:rPr lang="en-US" dirty="0" smtClean="0"/>
              <a:t>Conferences like these are great at giving you a little space from day-to-day “to-do” lists and brainstorm new ideas of how data can move your mission forward. </a:t>
            </a:r>
          </a:p>
          <a:p>
            <a:pPr defTabSz="950793">
              <a:defRPr/>
            </a:pPr>
            <a:endParaRPr lang="en-US" baseline="0" dirty="0" smtClean="0"/>
          </a:p>
          <a:p>
            <a:pPr defTabSz="950793">
              <a:defRPr/>
            </a:pPr>
            <a:r>
              <a:rPr lang="en-US" dirty="0" smtClean="0"/>
              <a:t>Motivate advocacy and improve programs.</a:t>
            </a:r>
          </a:p>
          <a:p>
            <a:pPr defTabSz="950793">
              <a:defRPr/>
            </a:pPr>
            <a:r>
              <a:rPr lang="en-US" dirty="0" smtClean="0"/>
              <a:t>Make and share maps to show connections and spur new conversations.</a:t>
            </a:r>
          </a:p>
          <a:p>
            <a:pPr defTabSz="950793">
              <a:defRPr/>
            </a:pPr>
            <a:endParaRPr lang="en-US" dirty="0" smtClean="0"/>
          </a:p>
          <a:p>
            <a:pPr defTabSz="950793">
              <a:defRPr/>
            </a:pPr>
            <a:r>
              <a:rPr lang="en-US" dirty="0" smtClean="0"/>
              <a:t>Reach out – our model is not to have every nonprofit</a:t>
            </a:r>
            <a:r>
              <a:rPr lang="en-US" baseline="0" dirty="0" smtClean="0"/>
              <a:t> have to develop internal data capacity, but draw on shared expertise of NNIP and other research orgs.</a:t>
            </a:r>
            <a:endParaRPr lang="en-US" dirty="0" smtClean="0"/>
          </a:p>
          <a:p>
            <a:pPr defTabSz="950793">
              <a:defRPr/>
            </a:pPr>
            <a:endParaRPr lang="en-US" dirty="0" smtClean="0"/>
          </a:p>
          <a:p>
            <a:pPr defTabSz="950793">
              <a:defRPr/>
            </a:pPr>
            <a:r>
              <a:rPr lang="en-US" dirty="0" smtClean="0"/>
              <a:t>Finally, beyond your immediate needs, think about the data infrastructure in your community.  There are good </a:t>
            </a:r>
            <a:r>
              <a:rPr lang="en-US" dirty="0" err="1" smtClean="0"/>
              <a:t>ngh</a:t>
            </a:r>
            <a:r>
              <a:rPr lang="en-US" baseline="0" dirty="0" smtClean="0"/>
              <a:t> level analysis in every city, but many are lacking the broader framework of the information  infrastructure.  </a:t>
            </a:r>
            <a:r>
              <a:rPr lang="en-US" dirty="0" smtClean="0"/>
              <a:t> Where are there resources you could tap?  Where are there gaps that need to be filled?  Can your local governments be encouraged to be more open about sharing their data?  Our partners are only able to respond</a:t>
            </a:r>
            <a:r>
              <a:rPr lang="en-US" baseline="0" dirty="0" smtClean="0"/>
              <a:t> to crisis because of early work and investment.  </a:t>
            </a:r>
            <a:endParaRPr lang="en-US" dirty="0" smtClean="0"/>
          </a:p>
          <a:p>
            <a:pPr eaLnBrk="1" hangingPunct="1"/>
            <a:endParaRPr lang="en-US" b="0" i="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7229" eaLnBrk="0" hangingPunct="0">
              <a:defRPr sz="2900">
                <a:solidFill>
                  <a:schemeClr val="tx1"/>
                </a:solidFill>
                <a:latin typeface="Times New Roman" pitchFamily="18" charset="0"/>
              </a:defRPr>
            </a:lvl1pPr>
            <a:lvl2pPr marL="772464" indent="-297102" defTabSz="967229" eaLnBrk="0" hangingPunct="0">
              <a:defRPr sz="2900">
                <a:solidFill>
                  <a:schemeClr val="tx1"/>
                </a:solidFill>
                <a:latin typeface="Times New Roman" pitchFamily="18" charset="0"/>
              </a:defRPr>
            </a:lvl2pPr>
            <a:lvl3pPr marL="1188406" indent="-237682" defTabSz="967229" eaLnBrk="0" hangingPunct="0">
              <a:defRPr sz="2900">
                <a:solidFill>
                  <a:schemeClr val="tx1"/>
                </a:solidFill>
                <a:latin typeface="Times New Roman" pitchFamily="18" charset="0"/>
              </a:defRPr>
            </a:lvl3pPr>
            <a:lvl4pPr marL="1663768" indent="-237682" defTabSz="967229" eaLnBrk="0" hangingPunct="0">
              <a:defRPr sz="2900">
                <a:solidFill>
                  <a:schemeClr val="tx1"/>
                </a:solidFill>
                <a:latin typeface="Times New Roman" pitchFamily="18" charset="0"/>
              </a:defRPr>
            </a:lvl4pPr>
            <a:lvl5pPr marL="2139131" indent="-237682" defTabSz="967229" eaLnBrk="0" hangingPunct="0">
              <a:defRPr sz="2900">
                <a:solidFill>
                  <a:schemeClr val="tx1"/>
                </a:solidFill>
                <a:latin typeface="Times New Roman" pitchFamily="18" charset="0"/>
              </a:defRPr>
            </a:lvl5pPr>
            <a:lvl6pPr marL="2614493" indent="-237682" defTabSz="967229" eaLnBrk="0" fontAlgn="base" hangingPunct="0">
              <a:spcBef>
                <a:spcPct val="0"/>
              </a:spcBef>
              <a:spcAft>
                <a:spcPct val="0"/>
              </a:spcAft>
              <a:defRPr sz="2900">
                <a:solidFill>
                  <a:schemeClr val="tx1"/>
                </a:solidFill>
                <a:latin typeface="Times New Roman" pitchFamily="18" charset="0"/>
              </a:defRPr>
            </a:lvl6pPr>
            <a:lvl7pPr marL="3089854" indent="-237682" defTabSz="967229" eaLnBrk="0" fontAlgn="base" hangingPunct="0">
              <a:spcBef>
                <a:spcPct val="0"/>
              </a:spcBef>
              <a:spcAft>
                <a:spcPct val="0"/>
              </a:spcAft>
              <a:defRPr sz="2900">
                <a:solidFill>
                  <a:schemeClr val="tx1"/>
                </a:solidFill>
                <a:latin typeface="Times New Roman" pitchFamily="18" charset="0"/>
              </a:defRPr>
            </a:lvl7pPr>
            <a:lvl8pPr marL="3565216" indent="-237682" defTabSz="967229" eaLnBrk="0" fontAlgn="base" hangingPunct="0">
              <a:spcBef>
                <a:spcPct val="0"/>
              </a:spcBef>
              <a:spcAft>
                <a:spcPct val="0"/>
              </a:spcAft>
              <a:defRPr sz="2900">
                <a:solidFill>
                  <a:schemeClr val="tx1"/>
                </a:solidFill>
                <a:latin typeface="Times New Roman" pitchFamily="18" charset="0"/>
              </a:defRPr>
            </a:lvl8pPr>
            <a:lvl9pPr marL="4040579" indent="-237682" defTabSz="967229" eaLnBrk="0" fontAlgn="base" hangingPunct="0">
              <a:spcBef>
                <a:spcPct val="0"/>
              </a:spcBef>
              <a:spcAft>
                <a:spcPct val="0"/>
              </a:spcAft>
              <a:defRPr sz="2900">
                <a:solidFill>
                  <a:schemeClr val="tx1"/>
                </a:solidFill>
                <a:latin typeface="Times New Roman" pitchFamily="18" charset="0"/>
              </a:defRPr>
            </a:lvl9pPr>
          </a:lstStyle>
          <a:p>
            <a:pPr eaLnBrk="1" hangingPunct="1"/>
            <a:fld id="{3AC3FBFA-1395-4790-AEBB-8C1F5945FBA7}" type="slidenum">
              <a:rPr lang="en-US" sz="1200">
                <a:latin typeface="Arial" charset="0"/>
              </a:rPr>
              <a:pPr eaLnBrk="1" hangingPunct="1"/>
              <a:t>26</a:t>
            </a:fld>
            <a:endParaRPr lang="en-US" sz="1200" dirty="0">
              <a:latin typeface="Arial" charset="0"/>
            </a:endParaRPr>
          </a:p>
        </p:txBody>
      </p:sp>
      <p:sp>
        <p:nvSpPr>
          <p:cNvPr id="36867" name="Rectangle 2"/>
          <p:cNvSpPr>
            <a:spLocks noGrp="1" noRot="1" noChangeAspect="1" noChangeArrowheads="1" noTextEdit="1"/>
          </p:cNvSpPr>
          <p:nvPr>
            <p:ph type="sldImg"/>
          </p:nvPr>
        </p:nvSpPr>
        <p:spPr>
          <a:xfrm>
            <a:off x="1268413" y="728663"/>
            <a:ext cx="4783137" cy="3586162"/>
          </a:xfrm>
          <a:ln/>
        </p:spPr>
      </p:sp>
      <p:sp>
        <p:nvSpPr>
          <p:cNvPr id="36868" name="Rectangle 3"/>
          <p:cNvSpPr>
            <a:spLocks noGrp="1" noChangeArrowheads="1"/>
          </p:cNvSpPr>
          <p:nvPr>
            <p:ph type="body" idx="1"/>
          </p:nvPr>
        </p:nvSpPr>
        <p:spPr>
          <a:xfrm>
            <a:off x="975803" y="4563859"/>
            <a:ext cx="5363595" cy="431560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i="0" dirty="0" smtClean="0"/>
              <a:t>Many</a:t>
            </a:r>
            <a:r>
              <a:rPr lang="en-US" b="0" i="0" baseline="0" dirty="0" smtClean="0"/>
              <a:t> cities are charging for data – tempting giving city budget constraints, but there will be a larger community payoff by having the data available to inform initiatives.</a:t>
            </a:r>
            <a:endParaRPr lang="en-US" b="0" i="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a:t>
            </a:r>
            <a:r>
              <a:rPr lang="en-US" baseline="0" dirty="0" smtClean="0"/>
              <a:t> you with Jeff to submit </a:t>
            </a:r>
            <a:r>
              <a:rPr lang="en-US" baseline="0" smtClean="0"/>
              <a:t>your stories.</a:t>
            </a:r>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0179E2F7-BE27-4FC9-A9E1-1DD82DF31DD2}" type="slidenum">
              <a:rPr lang="en-US" smtClean="0"/>
              <a:pPr/>
              <a:t>30</a:t>
            </a:fld>
            <a:endParaRPr lang="en-US" dirty="0" smtClean="0"/>
          </a:p>
        </p:txBody>
      </p:sp>
      <p:sp>
        <p:nvSpPr>
          <p:cNvPr id="56323" name="Rectangle 2"/>
          <p:cNvSpPr>
            <a:spLocks noGrp="1" noRot="1" noChangeAspect="1" noChangeArrowheads="1" noTextEdit="1"/>
          </p:cNvSpPr>
          <p:nvPr>
            <p:ph type="sldImg"/>
          </p:nvPr>
        </p:nvSpPr>
        <p:spPr>
          <a:xfrm>
            <a:off x="1268413" y="728663"/>
            <a:ext cx="4781550" cy="3586162"/>
          </a:xfrm>
          <a:ln/>
        </p:spPr>
      </p:sp>
      <p:sp>
        <p:nvSpPr>
          <p:cNvPr id="56324" name="Rectangle 3"/>
          <p:cNvSpPr>
            <a:spLocks noGrp="1" noChangeArrowheads="1"/>
          </p:cNvSpPr>
          <p:nvPr>
            <p:ph type="body" idx="1"/>
          </p:nvPr>
        </p:nvSpPr>
        <p:spPr>
          <a:xfrm>
            <a:off x="975803" y="4562215"/>
            <a:ext cx="5363595" cy="4317252"/>
          </a:xfrm>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7B7F6B2-4956-4B7F-955D-A91AFC6BB45E}"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xfrm>
            <a:off x="1268413" y="728663"/>
            <a:ext cx="4781550" cy="3586162"/>
          </a:xfrm>
          <a:ln/>
        </p:spPr>
      </p:sp>
      <p:sp>
        <p:nvSpPr>
          <p:cNvPr id="33796" name="Rectangle 3"/>
          <p:cNvSpPr>
            <a:spLocks noGrp="1" noChangeArrowheads="1"/>
          </p:cNvSpPr>
          <p:nvPr>
            <p:ph type="body" idx="1"/>
          </p:nvPr>
        </p:nvSpPr>
        <p:spPr>
          <a:xfrm>
            <a:off x="975803" y="4562215"/>
            <a:ext cx="5363595" cy="4317252"/>
          </a:xfrm>
          <a:noFill/>
        </p:spPr>
        <p:txBody>
          <a:bodyPr/>
          <a:lstStyle/>
          <a:p>
            <a:pPr marL="237698" marR="0" indent="-237698" algn="l" defTabSz="914400" rtl="0" eaLnBrk="1" fontAlgn="base" latinLnBrk="0" hangingPunct="1">
              <a:lnSpc>
                <a:spcPct val="200000"/>
              </a:lnSpc>
              <a:spcBef>
                <a:spcPts val="0"/>
              </a:spcBef>
              <a:spcAft>
                <a:spcPts val="0"/>
              </a:spcAft>
              <a:buClrTx/>
              <a:buSzTx/>
              <a:buFontTx/>
              <a:buNone/>
              <a:tabLst/>
              <a:defRPr/>
            </a:pPr>
            <a:r>
              <a:rPr lang="en-US" sz="1000" dirty="0" smtClean="0"/>
              <a:t>All of that momentum is not enough…. LOTS OF WORK TO</a:t>
            </a:r>
            <a:r>
              <a:rPr lang="en-US" sz="1000" baseline="0" dirty="0" smtClean="0"/>
              <a:t> BE DONE LOCALLY</a:t>
            </a:r>
            <a:endParaRPr lang="en-US" sz="1000" dirty="0" smtClean="0"/>
          </a:p>
          <a:p>
            <a:pPr marL="237698" indent="-237698" eaLnBrk="1" hangingPunct="1">
              <a:lnSpc>
                <a:spcPct val="200000"/>
              </a:lnSpc>
              <a:spcBef>
                <a:spcPts val="0"/>
              </a:spcBef>
              <a:spcAft>
                <a:spcPts val="0"/>
              </a:spcAft>
            </a:pPr>
            <a:endParaRPr lang="en-US" sz="1000" dirty="0" smtClean="0"/>
          </a:p>
          <a:p>
            <a:pPr marL="237698" indent="-237698" eaLnBrk="1" hangingPunct="1">
              <a:lnSpc>
                <a:spcPct val="200000"/>
              </a:lnSpc>
              <a:spcBef>
                <a:spcPts val="0"/>
              </a:spcBef>
              <a:spcAft>
                <a:spcPts val="0"/>
              </a:spcAft>
            </a:pPr>
            <a:r>
              <a:rPr lang="en-US" sz="1000" dirty="0" smtClean="0"/>
              <a:t>This is why all of you are needed....</a:t>
            </a:r>
          </a:p>
          <a:p>
            <a:pPr marL="237698" indent="-237698" eaLnBrk="1" hangingPunct="1">
              <a:lnSpc>
                <a:spcPct val="200000"/>
              </a:lnSpc>
              <a:spcBef>
                <a:spcPts val="0"/>
              </a:spcBef>
              <a:spcAft>
                <a:spcPts val="0"/>
              </a:spcAft>
              <a:buFontTx/>
              <a:buAutoNum type="arabicPeriod"/>
            </a:pPr>
            <a:endParaRPr lang="en-US" sz="1000" dirty="0" smtClean="0"/>
          </a:p>
          <a:p>
            <a:pPr marL="237698" indent="-237698" eaLnBrk="1" hangingPunct="1">
              <a:lnSpc>
                <a:spcPct val="200000"/>
              </a:lnSpc>
              <a:spcBef>
                <a:spcPts val="0"/>
              </a:spcBef>
              <a:spcAft>
                <a:spcPts val="0"/>
              </a:spcAft>
              <a:buFontTx/>
              <a:buAutoNum type="arabicPeriod"/>
            </a:pPr>
            <a:r>
              <a:rPr lang="en-US" sz="1000" dirty="0" smtClean="0"/>
              <a:t>From the flood of data, Still hard work to figure out how to get the data you need for the area you care about</a:t>
            </a:r>
          </a:p>
          <a:p>
            <a:pPr marL="237698" indent="-237698" eaLnBrk="1" hangingPunct="1">
              <a:lnSpc>
                <a:spcPct val="200000"/>
              </a:lnSpc>
              <a:spcBef>
                <a:spcPts val="0"/>
              </a:spcBef>
              <a:spcAft>
                <a:spcPts val="0"/>
              </a:spcAft>
              <a:buFontTx/>
              <a:buAutoNum type="arabicPeriod"/>
            </a:pPr>
            <a:r>
              <a:rPr lang="en-US" sz="1000" dirty="0" smtClean="0"/>
              <a:t>Giant spreadsheet of numbers or data file difficult to absorb without interpretation, creating of meaningful indicators</a:t>
            </a:r>
          </a:p>
          <a:p>
            <a:pPr marL="237698" indent="-237698" eaLnBrk="1" hangingPunct="1">
              <a:lnSpc>
                <a:spcPct val="200000"/>
              </a:lnSpc>
              <a:spcBef>
                <a:spcPts val="0"/>
              </a:spcBef>
              <a:spcAft>
                <a:spcPts val="0"/>
              </a:spcAft>
              <a:buAutoNum type="arabicPeriod" startAt="3"/>
            </a:pPr>
            <a:r>
              <a:rPr lang="en-US" sz="1000" dirty="0" smtClean="0"/>
              <a:t>What does it mean?  What’s behind the trends? </a:t>
            </a:r>
          </a:p>
          <a:p>
            <a:pPr marL="237698" indent="-237698" eaLnBrk="1" hangingPunct="1">
              <a:lnSpc>
                <a:spcPct val="200000"/>
              </a:lnSpc>
              <a:spcBef>
                <a:spcPts val="0"/>
              </a:spcBef>
              <a:spcAft>
                <a:spcPts val="0"/>
              </a:spcAft>
              <a:buAutoNum type="arabicPeriod" startAt="3"/>
            </a:pPr>
            <a:r>
              <a:rPr lang="en-US" sz="1000" dirty="0" smtClean="0"/>
              <a:t>Data is only a tool to accomplish the goals of our organizations.</a:t>
            </a:r>
            <a:r>
              <a:rPr lang="en-US" sz="1000" baseline="0" dirty="0" smtClean="0"/>
              <a:t>  </a:t>
            </a:r>
            <a:r>
              <a:rPr lang="en-US" sz="1000" dirty="0" smtClean="0"/>
              <a:t>Next need to share what you have learned and assemble the political will and resources for programs.</a:t>
            </a:r>
          </a:p>
          <a:p>
            <a:pPr marL="237698" indent="-237698" eaLnBrk="1" hangingPunct="1">
              <a:lnSpc>
                <a:spcPct val="200000"/>
              </a:lnSpc>
              <a:spcBef>
                <a:spcPts val="0"/>
              </a:spcBef>
              <a:spcAft>
                <a:spcPts val="0"/>
              </a:spcAft>
              <a:buAutoNum type="arabicPeriod" startAt="3"/>
            </a:pPr>
            <a:r>
              <a:rPr lang="en-US" sz="1000" dirty="0" smtClean="0"/>
              <a:t>Finally, you move to the action and will need to track progress or setbacks.</a:t>
            </a:r>
          </a:p>
          <a:p>
            <a:pPr marL="237698" indent="-237698" eaLnBrk="1" hangingPunct="1">
              <a:lnSpc>
                <a:spcPct val="200000"/>
              </a:lnSpc>
              <a:spcBef>
                <a:spcPts val="0"/>
              </a:spcBef>
              <a:spcAft>
                <a:spcPts val="0"/>
              </a:spcAft>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D2833BCF-DDD9-4566-BEEC-25E6CDFDCE74}" type="slidenum">
              <a:rPr lang="en-US" smtClean="0"/>
              <a:pPr/>
              <a:t>4</a:t>
            </a:fld>
            <a:endParaRPr lang="en-US" dirty="0" smtClean="0"/>
          </a:p>
        </p:txBody>
      </p:sp>
      <p:sp>
        <p:nvSpPr>
          <p:cNvPr id="34819" name="Rectangle 2"/>
          <p:cNvSpPr>
            <a:spLocks noGrp="1" noRot="1" noChangeAspect="1" noChangeArrowheads="1" noTextEdit="1"/>
          </p:cNvSpPr>
          <p:nvPr>
            <p:ph type="sldImg"/>
          </p:nvPr>
        </p:nvSpPr>
        <p:spPr>
          <a:xfrm>
            <a:off x="1257300" y="719138"/>
            <a:ext cx="4800600" cy="3600450"/>
          </a:xfrm>
          <a:ln/>
        </p:spPr>
      </p:sp>
      <p:sp>
        <p:nvSpPr>
          <p:cNvPr id="21508" name="Rectangle 3"/>
          <p:cNvSpPr>
            <a:spLocks noGrp="1" noChangeArrowheads="1"/>
          </p:cNvSpPr>
          <p:nvPr>
            <p:ph type="body" idx="1"/>
          </p:nvPr>
        </p:nvSpPr>
        <p:spPr>
          <a:xfrm>
            <a:off x="975803" y="4558927"/>
            <a:ext cx="5363595" cy="4323828"/>
          </a:xfrm>
        </p:spPr>
        <p:txBody>
          <a:bodyPr/>
          <a:lstStyle/>
          <a:p>
            <a:pPr marL="475397" indent="-475397" eaLnBrk="1" hangingPunct="1">
              <a:spcAft>
                <a:spcPct val="20000"/>
              </a:spcAft>
              <a:defRPr/>
            </a:pPr>
            <a:r>
              <a:rPr lang="en-US" dirty="0" smtClean="0"/>
              <a:t>The importance</a:t>
            </a:r>
            <a:r>
              <a:rPr lang="en-US" baseline="0" dirty="0" smtClean="0"/>
              <a:t> of local capacity to move from data to action is the foundation of NNIP</a:t>
            </a:r>
          </a:p>
          <a:p>
            <a:pPr marL="475397" indent="-475397" eaLnBrk="1" hangingPunct="1">
              <a:spcAft>
                <a:spcPct val="20000"/>
              </a:spcAft>
              <a:defRPr/>
            </a:pPr>
            <a:endParaRPr lang="en-US" baseline="0" dirty="0" smtClean="0"/>
          </a:p>
          <a:p>
            <a:pPr marL="475397" indent="-475397" eaLnBrk="1" hangingPunct="1">
              <a:spcAft>
                <a:spcPct val="20000"/>
              </a:spcAft>
              <a:defRPr/>
            </a:pPr>
            <a:r>
              <a:rPr lang="en-US" dirty="0" smtClean="0"/>
              <a:t>Collaborative effort since 1995</a:t>
            </a:r>
          </a:p>
          <a:p>
            <a:pPr marL="475397" indent="-475397" eaLnBrk="1" hangingPunct="1">
              <a:spcAft>
                <a:spcPct val="20000"/>
              </a:spcAft>
              <a:defRPr/>
            </a:pPr>
            <a:endParaRPr lang="en-US" dirty="0" smtClean="0"/>
          </a:p>
          <a:p>
            <a:pPr marL="475397" indent="-475397" eaLnBrk="1" hangingPunct="1">
              <a:spcAft>
                <a:spcPct val="20000"/>
              </a:spcAft>
              <a:defRPr/>
            </a:pPr>
            <a:r>
              <a:rPr lang="en-US" dirty="0" smtClean="0"/>
              <a:t>Urban Institute and local partners in 35 U.S. cities.</a:t>
            </a:r>
            <a:r>
              <a:rPr lang="en-US" baseline="0" dirty="0" smtClean="0"/>
              <a:t>  And several more on the way.</a:t>
            </a:r>
          </a:p>
          <a:p>
            <a:pPr marL="475397" indent="-475397" eaLnBrk="1" hangingPunct="1">
              <a:spcAft>
                <a:spcPct val="20000"/>
              </a:spcAft>
              <a:defRPr/>
            </a:pPr>
            <a:r>
              <a:rPr lang="en-US" baseline="0" dirty="0" smtClean="0"/>
              <a:t>CURA has been our partner since 2007, work collaboratively with MetroGIS and Wilder</a:t>
            </a:r>
          </a:p>
          <a:p>
            <a:pPr marL="475397" indent="-475397" eaLnBrk="1" hangingPunct="1">
              <a:spcAft>
                <a:spcPct val="20000"/>
              </a:spcAft>
              <a:defRPr/>
            </a:pPr>
            <a:endParaRPr lang="en-US" baseline="0" dirty="0" smtClean="0"/>
          </a:p>
          <a:p>
            <a:pPr marL="475397" indent="-475397" eaLnBrk="1" hangingPunct="1">
              <a:spcAft>
                <a:spcPct val="20000"/>
              </a:spcAft>
              <a:defRPr/>
            </a:pPr>
            <a:r>
              <a:rPr lang="en-US" dirty="0" smtClean="0"/>
              <a:t>All partners</a:t>
            </a:r>
            <a:r>
              <a:rPr lang="en-US" baseline="0" dirty="0" smtClean="0"/>
              <a:t> have built information systems with neighborhood level data on </a:t>
            </a:r>
            <a:r>
              <a:rPr lang="en-US" u="sng" baseline="0" dirty="0" smtClean="0"/>
              <a:t>a variety of topics</a:t>
            </a:r>
            <a:r>
              <a:rPr lang="en-US" baseline="0" dirty="0" smtClean="0"/>
              <a:t>. (People don’t experience their lives in silos and multiple topics allow you to see how things fit together).  This data is updated </a:t>
            </a:r>
            <a:r>
              <a:rPr lang="en-US" u="sng" baseline="0" dirty="0" smtClean="0"/>
              <a:t>over time </a:t>
            </a:r>
            <a:r>
              <a:rPr lang="en-US" baseline="0" dirty="0" smtClean="0"/>
              <a:t>and saves each groups in their cities from having to go negotiate with the police to get crime data, the schools to get education data, etc.  Centralized resource is much more efficient.</a:t>
            </a:r>
          </a:p>
          <a:p>
            <a:pPr marL="475397" indent="-475397" eaLnBrk="1" hangingPunct="1">
              <a:spcAft>
                <a:spcPct val="20000"/>
              </a:spcAft>
              <a:defRPr/>
            </a:pPr>
            <a:endParaRPr lang="en-US" baseline="0" dirty="0" smtClean="0"/>
          </a:p>
          <a:p>
            <a:pPr marL="475397" indent="-475397" eaLnBrk="1" hangingPunct="1">
              <a:spcAft>
                <a:spcPct val="20000"/>
              </a:spcAft>
              <a:defRPr/>
            </a:pPr>
            <a:r>
              <a:rPr lang="en-US" baseline="0" dirty="0" smtClean="0"/>
              <a:t>All are local organizations (mostly nonprofits or university centers) with a long-term stake in their community.  Data providers can be comfortable the data will be handled responsibly, and consumers can trust the information that comes from a neutral source.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3EF2AA32-53A1-4264-9DE2-BE25180C60C9}" type="slidenum">
              <a:rPr lang="en-US" smtClean="0"/>
              <a:pPr/>
              <a:t>5</a:t>
            </a:fld>
            <a:endParaRPr lang="en-US" dirty="0" smtClean="0"/>
          </a:p>
        </p:txBody>
      </p:sp>
      <p:sp>
        <p:nvSpPr>
          <p:cNvPr id="35843" name="Rectangle 2"/>
          <p:cNvSpPr>
            <a:spLocks noGrp="1" noRot="1" noChangeAspect="1" noChangeArrowheads="1" noTextEdit="1"/>
          </p:cNvSpPr>
          <p:nvPr>
            <p:ph type="sldImg"/>
          </p:nvPr>
        </p:nvSpPr>
        <p:spPr>
          <a:xfrm>
            <a:off x="1268413" y="728663"/>
            <a:ext cx="4781550" cy="3586162"/>
          </a:xfrm>
          <a:ln/>
        </p:spPr>
      </p:sp>
      <p:sp>
        <p:nvSpPr>
          <p:cNvPr id="35844" name="Rectangle 3"/>
          <p:cNvSpPr>
            <a:spLocks noGrp="1" noChangeArrowheads="1"/>
          </p:cNvSpPr>
          <p:nvPr>
            <p:ph type="body" idx="1"/>
          </p:nvPr>
        </p:nvSpPr>
        <p:spPr>
          <a:xfrm>
            <a:off x="975803" y="4562215"/>
            <a:ext cx="5363595" cy="4317252"/>
          </a:xfrm>
          <a:noFill/>
        </p:spPr>
        <p:txBody>
          <a:bodyPr/>
          <a:lstStyle/>
          <a:p>
            <a:pPr eaLnBrk="1" hangingPunct="1"/>
            <a:r>
              <a:rPr lang="en-US" dirty="0" smtClean="0"/>
              <a:t>Lots of data</a:t>
            </a:r>
            <a:r>
              <a:rPr lang="en-US" baseline="0" dirty="0" smtClean="0"/>
              <a:t> sites, but the NNIP mission sets us apart.  </a:t>
            </a:r>
            <a:r>
              <a:rPr lang="en-US" dirty="0" smtClean="0"/>
              <a:t>Partners are different in many ways, but we share a set of key principles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will look familiar to you,</a:t>
            </a:r>
            <a:r>
              <a:rPr lang="en-US" baseline="0" dirty="0" smtClean="0"/>
              <a:t> but let you know that you are part of a national movement of local stakeholders using data to craft solutions for their communities.</a:t>
            </a:r>
          </a:p>
          <a:p>
            <a:pPr eaLnBrk="1" hangingPunct="1"/>
            <a:endParaRPr lang="en-US" dirty="0" smtClean="0"/>
          </a:p>
          <a:p>
            <a:pPr eaLnBrk="1" hangingPunct="1"/>
            <a:r>
              <a:rPr lang="en-US" dirty="0" smtClean="0"/>
              <a:t>1. Agreed to take on the role of facilitating and promoting the direct practical use of data by community and city leaders in community building and local policy making.  Reaction to too much research done</a:t>
            </a:r>
            <a:r>
              <a:rPr lang="en-US" baseline="0" dirty="0" smtClean="0"/>
              <a:t> about ngh without any value coming back.</a:t>
            </a:r>
            <a:endParaRPr lang="en-US" dirty="0" smtClean="0"/>
          </a:p>
          <a:p>
            <a:pPr eaLnBrk="1" hangingPunct="1"/>
            <a:endParaRPr lang="en-US" dirty="0" smtClean="0"/>
          </a:p>
          <a:p>
            <a:pPr eaLnBrk="1" hangingPunct="1"/>
            <a:r>
              <a:rPr lang="en-US" dirty="0" smtClean="0"/>
              <a:t>2. All partners have a wide variety of partners and audiences since systems on the shelf don’t sustain support.  A colorful map  will not be enough unless it leads to greater understanding or new conversations. (These are short-term</a:t>
            </a:r>
            <a:r>
              <a:rPr lang="en-US" baseline="0" dirty="0" smtClean="0"/>
              <a:t> &amp; long-term examples).</a:t>
            </a:r>
            <a:endParaRPr lang="en-US" dirty="0" smtClean="0"/>
          </a:p>
          <a:p>
            <a:pPr eaLnBrk="1" hangingPunct="1"/>
            <a:endParaRPr lang="en-US" dirty="0" smtClean="0"/>
          </a:p>
          <a:p>
            <a:pPr eaLnBrk="1" hangingPunct="1"/>
            <a:r>
              <a:rPr lang="en-US" dirty="0" smtClean="0"/>
              <a:t>3.  Giving emphasis to building the capacities of institutions and residents in distressed neighborhoods.  Level the playing field by making sure everyone has access to the information  </a:t>
            </a:r>
          </a:p>
          <a:p>
            <a:pPr eaLnBrk="1" hangingPunct="1"/>
            <a:endParaRPr lang="en-US" dirty="0" smtClean="0"/>
          </a:p>
          <a:p>
            <a:pPr eaLnBrk="1" hangingPunct="1"/>
            <a:r>
              <a:rPr lang="en-US" dirty="0" smtClean="0"/>
              <a:t>4.  Importance of interacting with stakeholders around the data and building ongoing relationships.  In New Orleans, our partner hosted a meeting with the various state, city, and nonprofit agencies that own 14,000 vacant properties in the city.  Having some initial analysis from our partner offered an opportunity for them to connect and begin to coordinate strategies.  (other example of foreclosure</a:t>
            </a:r>
            <a:r>
              <a:rPr lang="en-US" baseline="0" dirty="0" smtClean="0"/>
              <a:t> counselors with school staff).</a:t>
            </a:r>
            <a:endParaRPr lang="en-US" dirty="0" smtClean="0"/>
          </a:p>
          <a:p>
            <a:pPr eaLnBrk="1" hangingPunct="1"/>
            <a:endParaRPr lang="en-US" dirty="0" smtClean="0"/>
          </a:p>
          <a:p>
            <a:pPr marL="633862" indent="-633862" eaLnBrk="1" hangingPunct="1">
              <a:spcAft>
                <a:spcPct val="20000"/>
              </a:spcAft>
            </a:pPr>
            <a:r>
              <a:rPr lang="en-US" dirty="0" smtClean="0"/>
              <a:t>UI</a:t>
            </a:r>
            <a:r>
              <a:rPr lang="en-US" baseline="0" dirty="0" smtClean="0"/>
              <a:t> coordinates the partnership and works nationally </a:t>
            </a:r>
            <a:r>
              <a:rPr lang="en-US" dirty="0" smtClean="0"/>
              <a:t>to build the field.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7B7F6B2-4956-4B7F-955D-A91AFC6BB45E}" type="slidenum">
              <a:rPr lang="en-US" smtClean="0"/>
              <a:pPr/>
              <a:t>6</a:t>
            </a:fld>
            <a:endParaRPr lang="en-US" dirty="0" smtClean="0"/>
          </a:p>
        </p:txBody>
      </p:sp>
      <p:sp>
        <p:nvSpPr>
          <p:cNvPr id="33795" name="Rectangle 2"/>
          <p:cNvSpPr>
            <a:spLocks noGrp="1" noRot="1" noChangeAspect="1" noChangeArrowheads="1" noTextEdit="1"/>
          </p:cNvSpPr>
          <p:nvPr>
            <p:ph type="sldImg"/>
          </p:nvPr>
        </p:nvSpPr>
        <p:spPr>
          <a:xfrm>
            <a:off x="1268413" y="728663"/>
            <a:ext cx="4781550" cy="3586162"/>
          </a:xfrm>
          <a:ln/>
        </p:spPr>
      </p:sp>
      <p:sp>
        <p:nvSpPr>
          <p:cNvPr id="33796" name="Rectangle 3"/>
          <p:cNvSpPr>
            <a:spLocks noGrp="1" noChangeArrowheads="1"/>
          </p:cNvSpPr>
          <p:nvPr>
            <p:ph type="body" idx="1"/>
          </p:nvPr>
        </p:nvSpPr>
        <p:spPr>
          <a:xfrm>
            <a:off x="975803" y="4562215"/>
            <a:ext cx="5363595" cy="4317252"/>
          </a:xfrm>
          <a:noFill/>
        </p:spPr>
        <p:txBody>
          <a:bodyPr/>
          <a:lstStyle/>
          <a:p>
            <a:pPr marL="237698" indent="-237698" eaLnBrk="1" hangingPunct="1">
              <a:lnSpc>
                <a:spcPct val="90000"/>
              </a:lnSpc>
            </a:pPr>
            <a:r>
              <a:rPr lang="en-US" sz="1100" dirty="0" smtClean="0"/>
              <a:t>1.  need to motivate the data collection and analysis to keep the effort going.  Embedding</a:t>
            </a:r>
            <a:r>
              <a:rPr lang="en-US" sz="1100" baseline="0" dirty="0" smtClean="0"/>
              <a:t> an audience and action agenda from the beginning will ensure a report/analysis doesn’t sit on the shelf.</a:t>
            </a:r>
            <a:endParaRPr lang="en-US" sz="1100" dirty="0" smtClean="0"/>
          </a:p>
          <a:p>
            <a:pPr marL="237698" indent="-237698" eaLnBrk="1" hangingPunct="1">
              <a:lnSpc>
                <a:spcPct val="90000"/>
              </a:lnSpc>
            </a:pPr>
            <a:endParaRPr lang="en-US" sz="1100" dirty="0" smtClean="0"/>
          </a:p>
          <a:p>
            <a:pPr marL="237698" indent="-237698" eaLnBrk="1" hangingPunct="1">
              <a:lnSpc>
                <a:spcPct val="90000"/>
              </a:lnSpc>
            </a:pPr>
            <a:r>
              <a:rPr lang="en-US" sz="1100" dirty="0" smtClean="0"/>
              <a:t>2. </a:t>
            </a:r>
            <a:r>
              <a:rPr lang="en-US" sz="1100" dirty="0" err="1" smtClean="0"/>
              <a:t>Ccty</a:t>
            </a:r>
            <a:r>
              <a:rPr lang="en-US" sz="1100" dirty="0" smtClean="0"/>
              <a:t> trend in teen pregnancy could be going down, while</a:t>
            </a:r>
            <a:r>
              <a:rPr lang="en-US" sz="1100" baseline="0" dirty="0" smtClean="0"/>
              <a:t> the rate is rising in Latino neighborhoods.  1 overall number </a:t>
            </a:r>
            <a:r>
              <a:rPr lang="en-US" sz="1100" dirty="0" smtClean="0"/>
              <a:t>won’t help identify where you need to target your efforts.   Also, people relate to where they live, gets them engaged right away</a:t>
            </a:r>
          </a:p>
          <a:p>
            <a:pPr marL="237698" indent="-237698" eaLnBrk="1" hangingPunct="1">
              <a:lnSpc>
                <a:spcPct val="90000"/>
              </a:lnSpc>
            </a:pPr>
            <a:endParaRPr lang="en-US" sz="1100" dirty="0" smtClean="0"/>
          </a:p>
          <a:p>
            <a:pPr marL="237698" indent="-237698" eaLnBrk="1" hangingPunct="1">
              <a:lnSpc>
                <a:spcPct val="90000"/>
              </a:lnSpc>
            </a:pPr>
            <a:r>
              <a:rPr lang="en-US" sz="1100" dirty="0" smtClean="0"/>
              <a:t>3. I love data, but some of it is not so good…  Be a critical user of data. For example, code enforcement in many cities is complaint-driven, so sometimes you see more violations in well-off areas that are more likely to demand city action.  Doesn’t mean there are fewer problems with dangerous buildings or poorly maintained properties in lower-income parts of the city.  Be sure to </a:t>
            </a:r>
            <a:r>
              <a:rPr lang="en-US" sz="1100" baseline="0" dirty="0" smtClean="0"/>
              <a:t>vet findings with people on the ground.</a:t>
            </a:r>
            <a:endParaRPr lang="en-US" sz="1100" dirty="0" smtClean="0"/>
          </a:p>
          <a:p>
            <a:pPr marL="237698" indent="-237698" eaLnBrk="1" hangingPunct="1">
              <a:lnSpc>
                <a:spcPct val="90000"/>
              </a:lnSpc>
            </a:pPr>
            <a:endParaRPr lang="en-US" sz="1100" dirty="0" smtClean="0"/>
          </a:p>
          <a:p>
            <a:pPr marL="237698" indent="-237698" eaLnBrk="1" hangingPunct="1">
              <a:lnSpc>
                <a:spcPct val="90000"/>
              </a:lnSpc>
            </a:pPr>
            <a:r>
              <a:rPr lang="en-US" sz="1100" dirty="0" smtClean="0"/>
              <a:t>4.   You all could probably teach us something about the last piece of advice.  Most effective work combines the numbers analysis with stories of real people and real neighborhoods.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2 examples…  First is from DC, where</a:t>
            </a:r>
            <a:r>
              <a:rPr lang="en-US" baseline="0" dirty="0" smtClean="0"/>
              <a:t> we at UI are the NNIP partner for the city.</a:t>
            </a:r>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7</a:t>
            </a:fld>
            <a:endParaRPr lang="en-US" dirty="0"/>
          </a:p>
        </p:txBody>
      </p:sp>
    </p:spTree>
    <p:extLst>
      <p:ext uri="{BB962C8B-B14F-4D97-AF65-F5344CB8AC3E}">
        <p14:creationId xmlns="" xmlns:p14="http://schemas.microsoft.com/office/powerpoint/2010/main" val="191004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got</a:t>
            </a:r>
            <a:r>
              <a:rPr lang="en-US" baseline="0" dirty="0" smtClean="0"/>
              <a:t> started.   At the top of the market, we came together to try to be more intentional and have overarching housing policy – a blueprint for where we wanted to go.</a:t>
            </a:r>
          </a:p>
          <a:p>
            <a:endParaRPr lang="en-US" baseline="0" dirty="0" smtClean="0"/>
          </a:p>
          <a:p>
            <a:r>
              <a:rPr lang="en-US" baseline="0" dirty="0" smtClean="0"/>
              <a:t>Explain Section 8 project based housing and expirations. </a:t>
            </a:r>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8</a:t>
            </a:fld>
            <a:endParaRPr lang="en-US" dirty="0"/>
          </a:p>
        </p:txBody>
      </p:sp>
    </p:spTree>
    <p:extLst>
      <p:ext uri="{BB962C8B-B14F-4D97-AF65-F5344CB8AC3E}">
        <p14:creationId xmlns="" xmlns:p14="http://schemas.microsoft.com/office/powerpoint/2010/main" val="128461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a:t>
            </a:r>
            <a:r>
              <a:rPr lang="en-US" baseline="0" dirty="0" smtClean="0"/>
              <a:t> with some summary analysis.  Good for overall view (see cluster up the center of the city which was gentrifying).  But wasn’t detailed enough to act upon.</a:t>
            </a:r>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9</a:t>
            </a:fld>
            <a:endParaRPr lang="en-US" dirty="0"/>
          </a:p>
        </p:txBody>
      </p:sp>
    </p:spTree>
    <p:extLst>
      <p:ext uri="{BB962C8B-B14F-4D97-AF65-F5344CB8AC3E}">
        <p14:creationId xmlns="" xmlns:p14="http://schemas.microsoft.com/office/powerpoint/2010/main" val="96001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5" descr="ui_logo"/>
          <p:cNvPicPr>
            <a:picLocks noChangeAspect="1" noChangeArrowheads="1"/>
          </p:cNvPicPr>
          <p:nvPr/>
        </p:nvPicPr>
        <p:blipFill>
          <a:blip r:embed="rId13" cstate="print"/>
          <a:srcRect/>
          <a:stretch>
            <a:fillRect/>
          </a:stretch>
        </p:blipFill>
        <p:spPr bwMode="auto">
          <a:xfrm>
            <a:off x="8305800" y="6019800"/>
            <a:ext cx="320675" cy="331788"/>
          </a:xfrm>
          <a:prstGeom prst="rect">
            <a:avLst/>
          </a:prstGeom>
          <a:noFill/>
          <a:ln w="9525">
            <a:noFill/>
            <a:miter lim="800000"/>
            <a:headEnd/>
            <a:tailEnd/>
          </a:ln>
        </p:spPr>
      </p:pic>
      <p:sp>
        <p:nvSpPr>
          <p:cNvPr id="1029" name="Line 6"/>
          <p:cNvSpPr>
            <a:spLocks noChangeShapeType="1"/>
          </p:cNvSpPr>
          <p:nvPr/>
        </p:nvSpPr>
        <p:spPr bwMode="auto">
          <a:xfrm flipH="1">
            <a:off x="457200" y="6248400"/>
            <a:ext cx="7696200" cy="0"/>
          </a:xfrm>
          <a:prstGeom prst="line">
            <a:avLst/>
          </a:prstGeom>
          <a:noFill/>
          <a:ln w="9525">
            <a:solidFill>
              <a:srgbClr val="5285B8"/>
            </a:solidFill>
            <a:round/>
            <a:headEnd/>
            <a:tailEnd/>
          </a:ln>
        </p:spPr>
        <p:txBody>
          <a:bodyPr/>
          <a:lstStyle/>
          <a:p>
            <a:pPr>
              <a:defRPr/>
            </a:pPr>
            <a:endParaRPr lang="en-US" dirty="0"/>
          </a:p>
        </p:txBody>
      </p:sp>
      <p:sp>
        <p:nvSpPr>
          <p:cNvPr id="1030" name="Text Box 7"/>
          <p:cNvSpPr txBox="1">
            <a:spLocks noChangeArrowheads="1"/>
          </p:cNvSpPr>
          <p:nvPr/>
        </p:nvSpPr>
        <p:spPr bwMode="auto">
          <a:xfrm>
            <a:off x="609600" y="6248400"/>
            <a:ext cx="1690688" cy="304800"/>
          </a:xfrm>
          <a:prstGeom prst="rect">
            <a:avLst/>
          </a:prstGeom>
          <a:no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r>
              <a:rPr lang="en-US" sz="1400" dirty="0" smtClean="0">
                <a:latin typeface="Arial" charset="0"/>
              </a:rPr>
              <a:t>The Urban Institute</a:t>
            </a:r>
          </a:p>
        </p:txBody>
      </p:sp>
      <p:sp>
        <p:nvSpPr>
          <p:cNvPr id="1031" name="Rectangle 8"/>
          <p:cNvSpPr>
            <a:spLocks noChangeArrowheads="1"/>
          </p:cNvSpPr>
          <p:nvPr/>
        </p:nvSpPr>
        <p:spPr bwMode="auto">
          <a:xfrm>
            <a:off x="0" y="0"/>
            <a:ext cx="9144000" cy="381000"/>
          </a:xfrm>
          <a:prstGeom prst="rect">
            <a:avLst/>
          </a:prstGeom>
          <a:solidFill>
            <a:srgbClr val="5285B8"/>
          </a:solidFill>
          <a:ln w="9525">
            <a:solidFill>
              <a:schemeClr val="tx1"/>
            </a:solidFill>
            <a:miter lim="800000"/>
            <a:headEnd/>
            <a:tailEnd/>
          </a:ln>
        </p:spPr>
        <p:txBody>
          <a:bodyPr wrap="none" anchor="ctr"/>
          <a:lstStyle/>
          <a:p>
            <a:pPr>
              <a:defRPr/>
            </a:pPr>
            <a:endParaRPr lang="en-US" dirty="0"/>
          </a:p>
        </p:txBody>
      </p:sp>
      <p:sp>
        <p:nvSpPr>
          <p:cNvPr id="1032" name="Rectangle 9"/>
          <p:cNvSpPr>
            <a:spLocks noChangeArrowheads="1"/>
          </p:cNvSpPr>
          <p:nvPr/>
        </p:nvSpPr>
        <p:spPr bwMode="auto">
          <a:xfrm>
            <a:off x="0" y="6629400"/>
            <a:ext cx="9144000" cy="228600"/>
          </a:xfrm>
          <a:prstGeom prst="rect">
            <a:avLst/>
          </a:prstGeom>
          <a:solidFill>
            <a:srgbClr val="99CCFF"/>
          </a:solidFill>
          <a:ln w="9525">
            <a:solidFill>
              <a:schemeClr val="tx1"/>
            </a:solidFill>
            <a:miter lim="800000"/>
            <a:headEnd/>
            <a:tailEnd/>
          </a:ln>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rgbClr val="5285B8"/>
          </a:solidFill>
          <a:latin typeface="+mj-lt"/>
          <a:ea typeface="+mj-ea"/>
          <a:cs typeface="+mj-cs"/>
        </a:defRPr>
      </a:lvl1pPr>
      <a:lvl2pPr algn="ctr" rtl="0" eaLnBrk="0" fontAlgn="base" hangingPunct="0">
        <a:spcBef>
          <a:spcPct val="0"/>
        </a:spcBef>
        <a:spcAft>
          <a:spcPct val="0"/>
        </a:spcAft>
        <a:defRPr sz="4400">
          <a:solidFill>
            <a:srgbClr val="5285B8"/>
          </a:solidFill>
          <a:latin typeface="Times New Roman" pitchFamily="18" charset="0"/>
        </a:defRPr>
      </a:lvl2pPr>
      <a:lvl3pPr algn="ctr" rtl="0" eaLnBrk="0" fontAlgn="base" hangingPunct="0">
        <a:spcBef>
          <a:spcPct val="0"/>
        </a:spcBef>
        <a:spcAft>
          <a:spcPct val="0"/>
        </a:spcAft>
        <a:defRPr sz="4400">
          <a:solidFill>
            <a:srgbClr val="5285B8"/>
          </a:solidFill>
          <a:latin typeface="Times New Roman" pitchFamily="18" charset="0"/>
        </a:defRPr>
      </a:lvl3pPr>
      <a:lvl4pPr algn="ctr" rtl="0" eaLnBrk="0" fontAlgn="base" hangingPunct="0">
        <a:spcBef>
          <a:spcPct val="0"/>
        </a:spcBef>
        <a:spcAft>
          <a:spcPct val="0"/>
        </a:spcAft>
        <a:defRPr sz="4400">
          <a:solidFill>
            <a:srgbClr val="5285B8"/>
          </a:solidFill>
          <a:latin typeface="Times New Roman" pitchFamily="18" charset="0"/>
        </a:defRPr>
      </a:lvl4pPr>
      <a:lvl5pPr algn="ctr" rtl="0" eaLnBrk="0" fontAlgn="base" hangingPunct="0">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p:titleStyle>
    <p:bodyStyle>
      <a:lvl1pPr marL="342900" indent="-342900" algn="l" rtl="0" eaLnBrk="0" fontAlgn="base" hangingPunct="0">
        <a:spcBef>
          <a:spcPct val="20000"/>
        </a:spcBef>
        <a:spcAft>
          <a:spcPct val="0"/>
        </a:spcAft>
        <a:buClr>
          <a:srgbClr val="CC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eighborhoodinfodc.org/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981200"/>
            <a:ext cx="7772400" cy="1143000"/>
          </a:xfrm>
          <a:noFill/>
        </p:spPr>
        <p:txBody>
          <a:bodyPr lIns="90488" tIns="44450" rIns="90488" bIns="44450"/>
          <a:lstStyle/>
          <a:p>
            <a:pPr eaLnBrk="1" hangingPunct="1"/>
            <a:r>
              <a:rPr lang="en-US" sz="4000" b="1" dirty="0" smtClean="0"/>
              <a:t>UTILIZING DATA FOR NEIGHBOHROOD CHANGE:  </a:t>
            </a:r>
            <a:br>
              <a:rPr lang="en-US" sz="4000" b="1" dirty="0" smtClean="0"/>
            </a:br>
            <a:r>
              <a:rPr lang="en-US" sz="4000" b="1" dirty="0" smtClean="0"/>
              <a:t>A NATIONAL PERSPECTIVE</a:t>
            </a:r>
            <a:r>
              <a:rPr lang="en-US" sz="4800" b="1" dirty="0" smtClean="0"/>
              <a:t/>
            </a:r>
            <a:br>
              <a:rPr lang="en-US" sz="4800" b="1" dirty="0" smtClean="0"/>
            </a:br>
            <a:r>
              <a:rPr lang="en-US" sz="3200" b="1" dirty="0" smtClean="0">
                <a:solidFill>
                  <a:srgbClr val="FFFF99"/>
                </a:solidFill>
              </a:rPr>
              <a:t/>
            </a:r>
            <a:br>
              <a:rPr lang="en-US" sz="3200" b="1" dirty="0" smtClean="0">
                <a:solidFill>
                  <a:srgbClr val="FFFF99"/>
                </a:solidFill>
              </a:rPr>
            </a:br>
            <a:r>
              <a:rPr lang="en-US" sz="3200" b="1" dirty="0" smtClean="0"/>
              <a:t> </a:t>
            </a:r>
            <a:r>
              <a:rPr lang="en-US" sz="3600" b="1" i="1" dirty="0" smtClean="0">
                <a:solidFill>
                  <a:schemeClr val="accent1"/>
                </a:solidFill>
              </a:rPr>
              <a:t>National Neighborhood Indicators Partnership</a:t>
            </a:r>
          </a:p>
        </p:txBody>
      </p:sp>
      <p:sp>
        <p:nvSpPr>
          <p:cNvPr id="3075" name="Rectangle 3"/>
          <p:cNvSpPr>
            <a:spLocks noGrp="1" noChangeArrowheads="1"/>
          </p:cNvSpPr>
          <p:nvPr>
            <p:ph type="subTitle" idx="1"/>
          </p:nvPr>
        </p:nvSpPr>
        <p:spPr>
          <a:xfrm>
            <a:off x="304800" y="4495800"/>
            <a:ext cx="8534400" cy="1752600"/>
          </a:xfrm>
          <a:noFill/>
        </p:spPr>
        <p:txBody>
          <a:bodyPr lIns="90488" tIns="44450" rIns="90488" bIns="44450"/>
          <a:lstStyle/>
          <a:p>
            <a:pPr marL="342900" indent="-342900" eaLnBrk="1" hangingPunct="1">
              <a:spcAft>
                <a:spcPct val="40000"/>
              </a:spcAft>
            </a:pPr>
            <a:r>
              <a:rPr lang="en-US" sz="2800" b="1" dirty="0" smtClean="0"/>
              <a:t>Kathy Pettit, The Urban Institute</a:t>
            </a:r>
          </a:p>
          <a:p>
            <a:pPr marL="342900" indent="-342900" eaLnBrk="1" hangingPunct="1">
              <a:spcAft>
                <a:spcPts val="0"/>
              </a:spcAft>
            </a:pPr>
            <a:r>
              <a:rPr lang="en-US" sz="2600" b="1" i="1" dirty="0"/>
              <a:t>Utilizing Data to Manage Neighborhood </a:t>
            </a:r>
            <a:r>
              <a:rPr lang="en-US" sz="2600" b="1" i="1" dirty="0" smtClean="0"/>
              <a:t>Change Conference</a:t>
            </a:r>
          </a:p>
          <a:p>
            <a:pPr marL="342900" indent="-342900" eaLnBrk="1" hangingPunct="1">
              <a:spcAft>
                <a:spcPct val="40000"/>
              </a:spcAft>
            </a:pPr>
            <a:r>
              <a:rPr lang="en-US" sz="2600" b="1" i="1" dirty="0" smtClean="0"/>
              <a:t>October 28,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Collective Action: </a:t>
            </a:r>
            <a:br>
              <a:rPr lang="en-US" sz="4200" dirty="0" smtClean="0"/>
            </a:br>
            <a:r>
              <a:rPr lang="en-US" sz="4200" dirty="0" smtClean="0"/>
              <a:t>DC </a:t>
            </a:r>
            <a:r>
              <a:rPr lang="en-US" sz="4200" dirty="0"/>
              <a:t>Preservation Network</a:t>
            </a:r>
          </a:p>
        </p:txBody>
      </p:sp>
      <p:sp>
        <p:nvSpPr>
          <p:cNvPr id="3" name="Content Placeholder 2"/>
          <p:cNvSpPr>
            <a:spLocks noGrp="1"/>
          </p:cNvSpPr>
          <p:nvPr>
            <p:ph idx="1"/>
          </p:nvPr>
        </p:nvSpPr>
        <p:spPr>
          <a:xfrm>
            <a:off x="685800" y="1981200"/>
            <a:ext cx="7772400" cy="4114800"/>
          </a:xfrm>
        </p:spPr>
        <p:txBody>
          <a:bodyPr/>
          <a:lstStyle/>
          <a:p>
            <a:r>
              <a:rPr lang="en-US" sz="2800" dirty="0" smtClean="0"/>
              <a:t>Collaboration between NeighborhoodInfoDC (NIDC) and </a:t>
            </a:r>
            <a:r>
              <a:rPr lang="en-US" sz="2800" dirty="0"/>
              <a:t>Coalition for Nonprofit Housing and Economic Development </a:t>
            </a:r>
            <a:endParaRPr lang="en-US" sz="2800" dirty="0" smtClean="0"/>
          </a:p>
          <a:p>
            <a:r>
              <a:rPr lang="en-US" sz="2800" dirty="0" smtClean="0"/>
              <a:t>NIDC  compiles full list of federally or locally subsidized rental housing from various sources</a:t>
            </a:r>
          </a:p>
          <a:p>
            <a:r>
              <a:rPr lang="en-US" sz="2800" dirty="0" smtClean="0"/>
              <a:t>NIDC meets monthly with city staff and housing nonprofits to review the list</a:t>
            </a:r>
          </a:p>
          <a:p>
            <a:r>
              <a:rPr lang="en-US" sz="2800" dirty="0" smtClean="0"/>
              <a:t>Each group takes on responsibility to follow-up with individual properties</a:t>
            </a:r>
            <a:endParaRPr lang="en-US" sz="2800" dirty="0"/>
          </a:p>
        </p:txBody>
      </p:sp>
    </p:spTree>
    <p:extLst>
      <p:ext uri="{BB962C8B-B14F-4D97-AF65-F5344CB8AC3E}">
        <p14:creationId xmlns="" xmlns:p14="http://schemas.microsoft.com/office/powerpoint/2010/main" val="68672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3026"/>
          <a:stretch/>
        </p:blipFill>
        <p:spPr bwMode="auto">
          <a:xfrm>
            <a:off x="304800" y="1990725"/>
            <a:ext cx="8622224" cy="410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685800" y="609600"/>
            <a:ext cx="7772400" cy="1143000"/>
          </a:xfrm>
        </p:spPr>
        <p:txBody>
          <a:bodyPr/>
          <a:lstStyle/>
          <a:p>
            <a:r>
              <a:rPr lang="en-US" sz="4200" dirty="0" smtClean="0"/>
              <a:t>Extract from October 2011 Report</a:t>
            </a:r>
            <a:endParaRPr lang="en-US" sz="4200" dirty="0"/>
          </a:p>
        </p:txBody>
      </p:sp>
    </p:spTree>
    <p:extLst>
      <p:ext uri="{BB962C8B-B14F-4D97-AF65-F5344CB8AC3E}">
        <p14:creationId xmlns="" xmlns:p14="http://schemas.microsoft.com/office/powerpoint/2010/main" val="396239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Properties</a:t>
            </a:r>
            <a:endParaRPr lang="en-US" dirty="0"/>
          </a:p>
        </p:txBody>
      </p:sp>
      <p:sp>
        <p:nvSpPr>
          <p:cNvPr id="3" name="Content Placeholder 2"/>
          <p:cNvSpPr>
            <a:spLocks noGrp="1"/>
          </p:cNvSpPr>
          <p:nvPr>
            <p:ph idx="1"/>
          </p:nvPr>
        </p:nvSpPr>
        <p:spPr/>
        <p:txBody>
          <a:bodyPr/>
          <a:lstStyle/>
          <a:p>
            <a:pPr>
              <a:spcAft>
                <a:spcPts val="1200"/>
              </a:spcAft>
            </a:pPr>
            <a:r>
              <a:rPr lang="en-US" dirty="0" smtClean="0"/>
              <a:t>At Risk or Flagged for Follow-up </a:t>
            </a:r>
          </a:p>
          <a:p>
            <a:pPr>
              <a:spcAft>
                <a:spcPts val="1200"/>
              </a:spcAft>
            </a:pPr>
            <a:r>
              <a:rPr lang="en-US" dirty="0" smtClean="0"/>
              <a:t>Expiring </a:t>
            </a:r>
            <a:r>
              <a:rPr lang="en-US" dirty="0"/>
              <a:t>Subsidy </a:t>
            </a:r>
            <a:endParaRPr lang="en-US" dirty="0" smtClean="0"/>
          </a:p>
          <a:p>
            <a:pPr>
              <a:spcAft>
                <a:spcPts val="1200"/>
              </a:spcAft>
            </a:pPr>
            <a:r>
              <a:rPr lang="en-US" dirty="0" smtClean="0"/>
              <a:t>Recent </a:t>
            </a:r>
            <a:r>
              <a:rPr lang="en-US" dirty="0"/>
              <a:t>Failing REAC </a:t>
            </a:r>
            <a:r>
              <a:rPr lang="en-US" dirty="0" smtClean="0"/>
              <a:t>Score</a:t>
            </a:r>
          </a:p>
          <a:p>
            <a:pPr>
              <a:spcAft>
                <a:spcPts val="1200"/>
              </a:spcAft>
            </a:pPr>
            <a:r>
              <a:rPr lang="en-US" dirty="0" smtClean="0"/>
              <a:t>More </a:t>
            </a:r>
            <a:r>
              <a:rPr lang="en-US" dirty="0"/>
              <a:t>Info </a:t>
            </a:r>
            <a:r>
              <a:rPr lang="en-US" dirty="0" smtClean="0"/>
              <a:t>Needed</a:t>
            </a:r>
          </a:p>
          <a:p>
            <a:pPr>
              <a:spcAft>
                <a:spcPts val="1200"/>
              </a:spcAft>
            </a:pPr>
            <a:r>
              <a:rPr lang="en-US" dirty="0" smtClean="0"/>
              <a:t>Other </a:t>
            </a:r>
            <a:r>
              <a:rPr lang="en-US" dirty="0"/>
              <a:t>Subsidized Property </a:t>
            </a:r>
          </a:p>
        </p:txBody>
      </p:sp>
    </p:spTree>
    <p:extLst>
      <p:ext uri="{BB962C8B-B14F-4D97-AF65-F5344CB8AC3E}">
        <p14:creationId xmlns="" xmlns:p14="http://schemas.microsoft.com/office/powerpoint/2010/main" val="2782261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Preservation Strategies</a:t>
            </a:r>
            <a:endParaRPr lang="en-US" dirty="0"/>
          </a:p>
        </p:txBody>
      </p:sp>
      <p:sp>
        <p:nvSpPr>
          <p:cNvPr id="3" name="Content Placeholder 2"/>
          <p:cNvSpPr>
            <a:spLocks noGrp="1"/>
          </p:cNvSpPr>
          <p:nvPr>
            <p:ph idx="1"/>
          </p:nvPr>
        </p:nvSpPr>
        <p:spPr/>
        <p:txBody>
          <a:bodyPr/>
          <a:lstStyle/>
          <a:p>
            <a:pPr marL="381000" indent="-381000"/>
            <a:r>
              <a:rPr lang="en-US" sz="2800" dirty="0" smtClean="0"/>
              <a:t>Poor conditions</a:t>
            </a:r>
            <a:endParaRPr lang="en-US" sz="2800" dirty="0"/>
          </a:p>
          <a:p>
            <a:pPr marL="800100" lvl="1" indent="-342900"/>
            <a:r>
              <a:rPr lang="en-US" sz="2400" dirty="0" smtClean="0"/>
              <a:t>Negotiate with owners/managers</a:t>
            </a:r>
            <a:endParaRPr lang="en-US" sz="2400" dirty="0"/>
          </a:p>
          <a:p>
            <a:pPr marL="800100" lvl="1" indent="-342900"/>
            <a:r>
              <a:rPr lang="en-US" sz="2400" dirty="0" smtClean="0"/>
              <a:t>Bring HUD to the table</a:t>
            </a:r>
            <a:endParaRPr lang="en-US" sz="2400" dirty="0"/>
          </a:p>
          <a:p>
            <a:pPr marL="381000" indent="-381000"/>
            <a:r>
              <a:rPr lang="en-US" sz="2800" dirty="0"/>
              <a:t>Terminations</a:t>
            </a:r>
          </a:p>
          <a:p>
            <a:pPr marL="800100" lvl="1" indent="-342900"/>
            <a:r>
              <a:rPr lang="en-US" sz="2400" dirty="0"/>
              <a:t>Targeted code enforcement</a:t>
            </a:r>
          </a:p>
          <a:p>
            <a:pPr marL="800100" lvl="1" indent="-342900"/>
            <a:r>
              <a:rPr lang="en-US" sz="2400" dirty="0"/>
              <a:t>City discretionary building repair </a:t>
            </a:r>
            <a:r>
              <a:rPr lang="en-US" sz="2400" dirty="0" smtClean="0"/>
              <a:t>fund</a:t>
            </a:r>
          </a:p>
          <a:p>
            <a:pPr marL="381000" indent="-381000"/>
            <a:r>
              <a:rPr lang="en-US" sz="2800" dirty="0"/>
              <a:t>Expirations</a:t>
            </a:r>
          </a:p>
          <a:p>
            <a:pPr marL="800100" lvl="1" indent="-342900"/>
            <a:r>
              <a:rPr lang="en-US" sz="2400" dirty="0"/>
              <a:t>Convince landlords to stay in program</a:t>
            </a:r>
          </a:p>
          <a:p>
            <a:pPr marL="800100" lvl="1" indent="-342900"/>
            <a:r>
              <a:rPr lang="en-US" sz="2400" dirty="0"/>
              <a:t>Tenant, nonprofit, or city purchase of buildings</a:t>
            </a:r>
          </a:p>
          <a:p>
            <a:pPr marL="800100" lvl="1" indent="-342900"/>
            <a:endParaRPr lang="en-US" sz="2400" dirty="0" smtClean="0"/>
          </a:p>
          <a:p>
            <a:pPr lvl="1"/>
            <a:endParaRPr lang="en-US" sz="2400" dirty="0"/>
          </a:p>
        </p:txBody>
      </p:sp>
    </p:spTree>
    <p:extLst>
      <p:ext uri="{BB962C8B-B14F-4D97-AF65-F5344CB8AC3E}">
        <p14:creationId xmlns="" xmlns:p14="http://schemas.microsoft.com/office/powerpoint/2010/main" val="4250418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000" y="152400"/>
            <a:ext cx="6477000" cy="3661292"/>
          </a:xfrm>
          <a:prstGeom prst="rect">
            <a:avLst/>
          </a:prstGeom>
          <a:ln>
            <a:solidFill>
              <a:schemeClr val="tx1"/>
            </a:solidFill>
          </a:ln>
        </p:spPr>
      </p:pic>
      <p:pic>
        <p:nvPicPr>
          <p:cNvPr id="5" name="Picture 4" descr="Screen Clippi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53178" y="2155675"/>
            <a:ext cx="4362222" cy="4549925"/>
          </a:xfrm>
          <a:prstGeom prst="rect">
            <a:avLst/>
          </a:prstGeom>
          <a:ln>
            <a:solidFill>
              <a:schemeClr val="tx1"/>
            </a:solidFill>
          </a:ln>
        </p:spPr>
      </p:pic>
      <p:sp>
        <p:nvSpPr>
          <p:cNvPr id="6" name="TextBox 5"/>
          <p:cNvSpPr txBox="1"/>
          <p:nvPr/>
        </p:nvSpPr>
        <p:spPr>
          <a:xfrm>
            <a:off x="171222" y="4419600"/>
            <a:ext cx="4248378" cy="1384995"/>
          </a:xfrm>
          <a:prstGeom prst="rect">
            <a:avLst/>
          </a:prstGeom>
          <a:noFill/>
        </p:spPr>
        <p:txBody>
          <a:bodyPr wrap="square" rtlCol="0">
            <a:spAutoFit/>
          </a:bodyPr>
          <a:lstStyle/>
          <a:p>
            <a:pPr algn="ctr"/>
            <a:r>
              <a:rPr lang="en-US" i="1" dirty="0" smtClean="0"/>
              <a:t>Similar data </a:t>
            </a:r>
            <a:r>
              <a:rPr lang="en-US" i="1" dirty="0"/>
              <a:t>e</a:t>
            </a:r>
            <a:r>
              <a:rPr lang="en-US" i="1" dirty="0" smtClean="0"/>
              <a:t>fforts by NNIP partners in Columbus and New York City</a:t>
            </a:r>
            <a:endParaRPr lang="en-US" i="1" dirty="0"/>
          </a:p>
        </p:txBody>
      </p:sp>
    </p:spTree>
    <p:extLst>
      <p:ext uri="{BB962C8B-B14F-4D97-AF65-F5344CB8AC3E}">
        <p14:creationId xmlns="" xmlns:p14="http://schemas.microsoft.com/office/powerpoint/2010/main" val="2836596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1470025"/>
          </a:xfrm>
        </p:spPr>
        <p:txBody>
          <a:bodyPr>
            <a:normAutofit/>
          </a:bodyPr>
          <a:lstStyle/>
          <a:p>
            <a:pPr fontAlgn="auto">
              <a:spcAft>
                <a:spcPts val="0"/>
              </a:spcAft>
              <a:defRPr/>
            </a:pPr>
            <a:r>
              <a:rPr lang="en-US" sz="4200" dirty="0" smtClean="0"/>
              <a:t>Data Driven Organizing in Pittsburgh’s Homewood Children’s village</a:t>
            </a:r>
            <a:endParaRPr lang="en-US" sz="4200" dirty="0"/>
          </a:p>
        </p:txBody>
      </p:sp>
      <p:pic>
        <p:nvPicPr>
          <p:cNvPr id="5" name="Picture 2" descr="Pittsburgh Neighborhood and Community Information System (PNC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3429000"/>
            <a:ext cx="3499258" cy="1295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1000" y="5334000"/>
            <a:ext cx="8229600" cy="1200329"/>
          </a:xfrm>
          <a:prstGeom prst="rect">
            <a:avLst/>
          </a:prstGeom>
          <a:noFill/>
        </p:spPr>
        <p:txBody>
          <a:bodyPr wrap="square" rtlCol="0">
            <a:spAutoFit/>
          </a:bodyPr>
          <a:lstStyle/>
          <a:p>
            <a:pPr algn="ctr"/>
            <a:r>
              <a:rPr lang="en-US" sz="2400" i="1" dirty="0" smtClean="0"/>
              <a:t>Thanks to Samantha Teixeira</a:t>
            </a:r>
            <a:r>
              <a:rPr lang="en-US" sz="2400" i="1" dirty="0"/>
              <a:t> </a:t>
            </a:r>
            <a:r>
              <a:rPr lang="en-US" sz="2400" i="1" dirty="0" smtClean="0"/>
              <a:t>&amp; Dr. John Wallace, Jr. </a:t>
            </a:r>
          </a:p>
          <a:p>
            <a:pPr algn="ctr"/>
            <a:r>
              <a:rPr lang="en-US" sz="2400" i="1" dirty="0" smtClean="0"/>
              <a:t>and  Bob Gradeck  for slides and story</a:t>
            </a:r>
          </a:p>
          <a:p>
            <a:pPr algn="ctr"/>
            <a:endParaRPr lang="en-US" sz="2400" i="1" dirty="0"/>
          </a:p>
        </p:txBody>
      </p:sp>
    </p:spTree>
    <p:extLst>
      <p:ext uri="{BB962C8B-B14F-4D97-AF65-F5344CB8AC3E}">
        <p14:creationId xmlns="" xmlns:p14="http://schemas.microsoft.com/office/powerpoint/2010/main" val="1794699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dirty="0" smtClean="0"/>
              <a:t>The Village</a:t>
            </a:r>
          </a:p>
        </p:txBody>
      </p:sp>
      <p:sp>
        <p:nvSpPr>
          <p:cNvPr id="10243" name="Content Placeholder 2"/>
          <p:cNvSpPr>
            <a:spLocks noGrp="1"/>
          </p:cNvSpPr>
          <p:nvPr>
            <p:ph sz="quarter" idx="1"/>
          </p:nvPr>
        </p:nvSpPr>
        <p:spPr>
          <a:xfrm>
            <a:off x="612775" y="1600200"/>
            <a:ext cx="4114800" cy="5045075"/>
          </a:xfrm>
        </p:spPr>
        <p:txBody>
          <a:bodyPr/>
          <a:lstStyle/>
          <a:p>
            <a:r>
              <a:rPr lang="en-US" sz="2800" dirty="0" smtClean="0"/>
              <a:t>Adapting the Harlem Children’s Zone model</a:t>
            </a:r>
          </a:p>
          <a:p>
            <a:r>
              <a:rPr lang="en-US" sz="2800" dirty="0" smtClean="0"/>
              <a:t>HCZ pillars</a:t>
            </a:r>
          </a:p>
          <a:p>
            <a:pPr lvl="1"/>
            <a:r>
              <a:rPr lang="en-US" sz="2400" dirty="0" smtClean="0"/>
              <a:t>Community building</a:t>
            </a:r>
          </a:p>
          <a:p>
            <a:pPr lvl="1"/>
            <a:r>
              <a:rPr lang="en-US" sz="2400" dirty="0" smtClean="0"/>
              <a:t>Evidence based programs</a:t>
            </a:r>
          </a:p>
          <a:p>
            <a:pPr lvl="1"/>
            <a:r>
              <a:rPr lang="en-US" sz="2400" dirty="0" smtClean="0"/>
              <a:t>Scale</a:t>
            </a:r>
          </a:p>
          <a:p>
            <a:pPr lvl="1"/>
            <a:r>
              <a:rPr lang="en-US" sz="2400" dirty="0" smtClean="0"/>
              <a:t>Evaluation</a:t>
            </a:r>
          </a:p>
          <a:p>
            <a:r>
              <a:rPr lang="en-US" sz="2800" dirty="0" smtClean="0"/>
              <a:t>Property issues are a key aspect of Homewood’s challenges</a:t>
            </a:r>
          </a:p>
        </p:txBody>
      </p:sp>
      <p:pic>
        <p:nvPicPr>
          <p:cNvPr id="1024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5450" y="1704975"/>
            <a:ext cx="3027363" cy="43910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8328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313" y="522288"/>
            <a:ext cx="8969375" cy="5821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6727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09600"/>
            <a:ext cx="8153400" cy="990600"/>
          </a:xfrm>
        </p:spPr>
        <p:txBody>
          <a:bodyPr>
            <a:normAutofit fontScale="90000"/>
          </a:bodyPr>
          <a:lstStyle/>
          <a:p>
            <a:pPr fontAlgn="auto">
              <a:spcAft>
                <a:spcPts val="0"/>
              </a:spcAft>
              <a:defRPr/>
            </a:pPr>
            <a:r>
              <a:rPr lang="en-US" dirty="0" smtClean="0"/>
              <a:t>PNCIS Partnership in HCV Neighborhood Assessment</a:t>
            </a:r>
            <a:endParaRPr lang="en-US" dirty="0"/>
          </a:p>
        </p:txBody>
      </p:sp>
      <p:sp>
        <p:nvSpPr>
          <p:cNvPr id="13315" name="Content Placeholder 2"/>
          <p:cNvSpPr>
            <a:spLocks noGrp="1"/>
          </p:cNvSpPr>
          <p:nvPr>
            <p:ph sz="quarter" idx="1"/>
          </p:nvPr>
        </p:nvSpPr>
        <p:spPr>
          <a:xfrm>
            <a:off x="381000" y="1535113"/>
            <a:ext cx="8153400" cy="5072062"/>
          </a:xfrm>
        </p:spPr>
        <p:txBody>
          <a:bodyPr/>
          <a:lstStyle/>
          <a:p>
            <a:pPr>
              <a:spcAft>
                <a:spcPts val="600"/>
              </a:spcAft>
            </a:pPr>
            <a:endParaRPr lang="en-US" sz="2800" dirty="0" smtClean="0"/>
          </a:p>
          <a:p>
            <a:pPr>
              <a:spcAft>
                <a:spcPts val="600"/>
              </a:spcAft>
            </a:pPr>
            <a:r>
              <a:rPr lang="en-US" sz="2800" dirty="0" smtClean="0"/>
              <a:t>Research Review &amp; Design</a:t>
            </a:r>
          </a:p>
          <a:p>
            <a:pPr>
              <a:spcAft>
                <a:spcPts val="600"/>
              </a:spcAft>
            </a:pPr>
            <a:r>
              <a:rPr lang="en-US" sz="2800" dirty="0" smtClean="0"/>
              <a:t>Data Integration</a:t>
            </a:r>
          </a:p>
          <a:p>
            <a:pPr>
              <a:spcAft>
                <a:spcPts val="600"/>
              </a:spcAft>
            </a:pPr>
            <a:r>
              <a:rPr lang="en-US" sz="2800" dirty="0" smtClean="0"/>
              <a:t>Data Visualization: MAPS!</a:t>
            </a:r>
          </a:p>
          <a:p>
            <a:pPr>
              <a:spcAft>
                <a:spcPts val="600"/>
              </a:spcAft>
            </a:pPr>
            <a:r>
              <a:rPr lang="en-US" sz="2800" dirty="0" smtClean="0"/>
              <a:t>Training</a:t>
            </a:r>
          </a:p>
          <a:p>
            <a:pPr>
              <a:spcAft>
                <a:spcPts val="600"/>
              </a:spcAft>
            </a:pPr>
            <a:r>
              <a:rPr lang="en-US" sz="2800" dirty="0" smtClean="0"/>
              <a:t>Policy Action</a:t>
            </a:r>
          </a:p>
        </p:txBody>
      </p:sp>
      <p:pic>
        <p:nvPicPr>
          <p:cNvPr id="13316" name="Picture 3" descr="C:\Documents and Settings\u\My Documents\My Pictures\homewood\100_1033.JPG"/>
          <p:cNvPicPr>
            <a:picLocks noChangeAspect="1" noChangeArrowheads="1"/>
          </p:cNvPicPr>
          <p:nvPr/>
        </p:nvPicPr>
        <p:blipFill>
          <a:blip r:embed="rId3" cstate="print">
            <a:lum bright="28000"/>
            <a:extLst>
              <a:ext uri="{28A0092B-C50C-407E-A947-70E740481C1C}">
                <a14:useLocalDpi xmlns="" xmlns:a14="http://schemas.microsoft.com/office/drawing/2010/main" val="0"/>
              </a:ext>
            </a:extLst>
          </a:blip>
          <a:srcRect/>
          <a:stretch>
            <a:fillRect/>
          </a:stretch>
        </p:blipFill>
        <p:spPr bwMode="auto">
          <a:xfrm>
            <a:off x="5053013" y="1844675"/>
            <a:ext cx="3908425" cy="39766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4685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b="8000"/>
          <a:stretch>
            <a:fillRect/>
          </a:stretch>
        </p:blipFill>
        <p:spPr bwMode="auto">
          <a:xfrm>
            <a:off x="0" y="244475"/>
            <a:ext cx="9183688"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2432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What’s Happening Nationally?</a:t>
            </a:r>
          </a:p>
        </p:txBody>
      </p:sp>
      <p:sp>
        <p:nvSpPr>
          <p:cNvPr id="4099" name="Rectangle 3"/>
          <p:cNvSpPr>
            <a:spLocks noGrp="1" noChangeArrowheads="1"/>
          </p:cNvSpPr>
          <p:nvPr>
            <p:ph type="body" idx="1"/>
          </p:nvPr>
        </p:nvSpPr>
        <p:spPr>
          <a:xfrm>
            <a:off x="381000" y="1600200"/>
            <a:ext cx="8763000" cy="4876800"/>
          </a:xfrm>
        </p:spPr>
        <p:txBody>
          <a:bodyPr/>
          <a:lstStyle/>
          <a:p>
            <a:pPr eaLnBrk="1" hangingPunct="1">
              <a:lnSpc>
                <a:spcPct val="90000"/>
              </a:lnSpc>
              <a:spcAft>
                <a:spcPts val="600"/>
              </a:spcAft>
            </a:pPr>
            <a:r>
              <a:rPr lang="en-US" sz="2600" dirty="0" smtClean="0"/>
              <a:t>Great progress on Open Data</a:t>
            </a:r>
          </a:p>
          <a:p>
            <a:pPr lvl="1" eaLnBrk="1" hangingPunct="1">
              <a:lnSpc>
                <a:spcPct val="80000"/>
              </a:lnSpc>
              <a:spcAft>
                <a:spcPts val="1200"/>
              </a:spcAft>
            </a:pPr>
            <a:r>
              <a:rPr lang="en-US" sz="2400" dirty="0" smtClean="0"/>
              <a:t>Lots of energy from the private and public sector</a:t>
            </a:r>
          </a:p>
          <a:p>
            <a:pPr eaLnBrk="1" hangingPunct="1">
              <a:lnSpc>
                <a:spcPct val="90000"/>
              </a:lnSpc>
              <a:spcAft>
                <a:spcPct val="20000"/>
              </a:spcAft>
            </a:pPr>
            <a:r>
              <a:rPr lang="en-US" sz="2600" dirty="0" smtClean="0"/>
              <a:t>Federal place-based initiatives survive budget pressures</a:t>
            </a:r>
          </a:p>
          <a:p>
            <a:pPr lvl="1" eaLnBrk="1" hangingPunct="1">
              <a:lnSpc>
                <a:spcPct val="80000"/>
              </a:lnSpc>
            </a:pPr>
            <a:r>
              <a:rPr lang="en-US" sz="2400" dirty="0" smtClean="0"/>
              <a:t>Neighborhood Stabilization Program 2</a:t>
            </a:r>
          </a:p>
          <a:p>
            <a:pPr lvl="1" eaLnBrk="1" hangingPunct="1">
              <a:lnSpc>
                <a:spcPct val="80000"/>
              </a:lnSpc>
            </a:pPr>
            <a:r>
              <a:rPr lang="en-US" sz="2400" dirty="0" smtClean="0"/>
              <a:t>Promise and Choice Neighborhoods</a:t>
            </a:r>
          </a:p>
          <a:p>
            <a:pPr lvl="1" eaLnBrk="1" hangingPunct="1">
              <a:lnSpc>
                <a:spcPct val="80000"/>
              </a:lnSpc>
              <a:spcAft>
                <a:spcPts val="1200"/>
              </a:spcAft>
            </a:pPr>
            <a:r>
              <a:rPr lang="en-US" sz="2400" dirty="0" smtClean="0"/>
              <a:t>Sustainable Communities </a:t>
            </a:r>
          </a:p>
          <a:p>
            <a:pPr eaLnBrk="1" hangingPunct="1">
              <a:lnSpc>
                <a:spcPct val="80000"/>
              </a:lnSpc>
              <a:spcAft>
                <a:spcPts val="1200"/>
              </a:spcAft>
            </a:pPr>
            <a:r>
              <a:rPr lang="en-US" sz="2600" dirty="0" smtClean="0"/>
              <a:t>More critical than ever to target neighborhood efforts</a:t>
            </a:r>
          </a:p>
          <a:p>
            <a:pPr lvl="1" eaLnBrk="1" hangingPunct="1">
              <a:lnSpc>
                <a:spcPct val="80000"/>
              </a:lnSpc>
              <a:spcAft>
                <a:spcPts val="600"/>
              </a:spcAft>
            </a:pPr>
            <a:r>
              <a:rPr lang="en-US" sz="2400" dirty="0" smtClean="0"/>
              <a:t>Stagnating economy increases need for public programs </a:t>
            </a:r>
          </a:p>
          <a:p>
            <a:pPr lvl="1" eaLnBrk="1" hangingPunct="1">
              <a:lnSpc>
                <a:spcPct val="80000"/>
              </a:lnSpc>
            </a:pPr>
            <a:r>
              <a:rPr lang="en-US" sz="2400" dirty="0" smtClean="0"/>
              <a:t>But local, state, and federal funding is being cut back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dirty="0" smtClean="0"/>
              <a:t>Data Driven Organizing</a:t>
            </a:r>
          </a:p>
        </p:txBody>
      </p:sp>
      <p:sp>
        <p:nvSpPr>
          <p:cNvPr id="15363" name="Content Placeholder 2"/>
          <p:cNvSpPr>
            <a:spLocks noGrp="1"/>
          </p:cNvSpPr>
          <p:nvPr>
            <p:ph sz="quarter" idx="1"/>
          </p:nvPr>
        </p:nvSpPr>
        <p:spPr>
          <a:xfrm>
            <a:off x="612775" y="1600200"/>
            <a:ext cx="8153400" cy="5257800"/>
          </a:xfrm>
        </p:spPr>
        <p:txBody>
          <a:bodyPr/>
          <a:lstStyle/>
          <a:p>
            <a:r>
              <a:rPr lang="en-US" dirty="0" smtClean="0"/>
              <a:t>Homewood’s Dirty Thirty:</a:t>
            </a:r>
          </a:p>
          <a:p>
            <a:pPr lvl="1"/>
            <a:r>
              <a:rPr lang="en-US" dirty="0" smtClean="0"/>
              <a:t>Used joint database to identify worst properties in the neighborhood</a:t>
            </a:r>
          </a:p>
          <a:p>
            <a:pPr lvl="1"/>
            <a:r>
              <a:rPr lang="en-US" dirty="0" smtClean="0"/>
              <a:t>Mobilized residents to call the 311 Response Line and advocate for boarding up the properties</a:t>
            </a:r>
          </a:p>
          <a:p>
            <a:pPr lvl="1"/>
            <a:r>
              <a:rPr lang="en-US" dirty="0" smtClean="0"/>
              <a:t>23 of 30 properties (</a:t>
            </a:r>
            <a:r>
              <a:rPr lang="en-US" dirty="0" smtClean="0">
                <a:solidFill>
                  <a:srgbClr val="FF0000"/>
                </a:solidFill>
              </a:rPr>
              <a:t>77%</a:t>
            </a:r>
            <a:r>
              <a:rPr lang="en-US" dirty="0" smtClean="0"/>
              <a:t>) were boarded up, torn down, or otherwise improved within about a month</a:t>
            </a:r>
          </a:p>
          <a:p>
            <a:pPr lvl="1"/>
            <a:endParaRPr lang="en-US" dirty="0" smtClean="0"/>
          </a:p>
          <a:p>
            <a:endParaRPr lang="en-US" dirty="0" smtClean="0"/>
          </a:p>
        </p:txBody>
      </p:sp>
    </p:spTree>
    <p:extLst>
      <p:ext uri="{BB962C8B-B14F-4D97-AF65-F5344CB8AC3E}">
        <p14:creationId xmlns="" xmlns:p14="http://schemas.microsoft.com/office/powerpoint/2010/main" val="251241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14325" y="228600"/>
            <a:ext cx="2574925" cy="4324350"/>
          </a:xfrm>
        </p:spPr>
        <p:txBody>
          <a:bodyPr/>
          <a:lstStyle/>
          <a:p>
            <a:r>
              <a:rPr lang="en-US" sz="5400" dirty="0" smtClean="0"/>
              <a:t>Before</a:t>
            </a:r>
            <a:r>
              <a:rPr lang="en-US" dirty="0" smtClean="0"/>
              <a:t> </a:t>
            </a:r>
            <a:br>
              <a:rPr lang="en-US" dirty="0" smtClean="0"/>
            </a:br>
            <a:endParaRPr lang="en-US" dirty="0" smtClean="0"/>
          </a:p>
        </p:txBody>
      </p:sp>
      <p:pic>
        <p:nvPicPr>
          <p:cNvPr id="16387" name="Picture 4" descr="C:\Documents and Settings\u\My Documents\My Pictures\7022Hermitage.jpg"/>
          <p:cNvPicPr>
            <a:picLocks noGrp="1" noChangeAspect="1" noChangeArrowheads="1"/>
          </p:cNvPicPr>
          <p:nvPr>
            <p:ph sz="quarter"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3346450" y="203200"/>
            <a:ext cx="4992688" cy="6396038"/>
          </a:xfrm>
          <a:ln>
            <a:solidFill>
              <a:schemeClr val="tx1"/>
            </a:solidFill>
            <a:miter lim="800000"/>
            <a:headEnd/>
            <a:tailEnd/>
          </a:ln>
        </p:spPr>
      </p:pic>
    </p:spTree>
    <p:extLst>
      <p:ext uri="{BB962C8B-B14F-4D97-AF65-F5344CB8AC3E}">
        <p14:creationId xmlns="" xmlns:p14="http://schemas.microsoft.com/office/powerpoint/2010/main" val="313347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Documents and Settings\u\My Documents\My Pictures\HomewoodAfter\homewood4.21 02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27425" y="198438"/>
            <a:ext cx="4857750" cy="64754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7411" name="TextBox 2"/>
          <p:cNvSpPr txBox="1">
            <a:spLocks noChangeArrowheads="1"/>
          </p:cNvSpPr>
          <p:nvPr/>
        </p:nvSpPr>
        <p:spPr bwMode="auto">
          <a:xfrm>
            <a:off x="603250" y="1225550"/>
            <a:ext cx="2330450"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r>
              <a:rPr lang="en-US" sz="5400" dirty="0">
                <a:solidFill>
                  <a:schemeClr val="tx2"/>
                </a:solidFill>
              </a:rPr>
              <a:t>After</a:t>
            </a:r>
          </a:p>
        </p:txBody>
      </p:sp>
    </p:spTree>
    <p:extLst>
      <p:ext uri="{BB962C8B-B14F-4D97-AF65-F5344CB8AC3E}">
        <p14:creationId xmlns="" xmlns:p14="http://schemas.microsoft.com/office/powerpoint/2010/main" val="3722351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algn="l"/>
            <a:r>
              <a:rPr lang="en-US" dirty="0" smtClean="0"/>
              <a:t>Gigapan</a:t>
            </a:r>
          </a:p>
        </p:txBody>
      </p:sp>
      <p:pic>
        <p:nvPicPr>
          <p:cNvPr id="2048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t="19473" b="26003"/>
          <a:stretch>
            <a:fillRect/>
          </a:stretch>
        </p:blipFill>
        <p:spPr bwMode="auto">
          <a:xfrm>
            <a:off x="242888" y="4168775"/>
            <a:ext cx="6578600" cy="268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20484" name="Picture 4" descr="http://posterous.com/getfile/files.posterous.com/create/WD4LEkK1wbzGmnrf1IC0A6HQQETIgDyqa8V9fioIxHmthuZNy41kNnm8WX7v/IMG_3165.jpg.scaled.1000.jpg">
            <a:hlinkClick r:id=""/>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825" y="139700"/>
            <a:ext cx="3930650" cy="524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Content Placeholder 2"/>
          <p:cNvSpPr txBox="1">
            <a:spLocks/>
          </p:cNvSpPr>
          <p:nvPr/>
        </p:nvSpPr>
        <p:spPr bwMode="auto">
          <a:xfrm>
            <a:off x="612775" y="1600200"/>
            <a:ext cx="4305300" cy="256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9088" indent="-319088">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defTabSz="914400">
              <a:spcBef>
                <a:spcPts val="700"/>
              </a:spcBef>
              <a:buClr>
                <a:schemeClr val="accent2"/>
              </a:buClr>
              <a:buSzPct val="60000"/>
              <a:buFont typeface="Wingdings" pitchFamily="2" charset="2"/>
              <a:buChar char=""/>
            </a:pPr>
            <a:r>
              <a:rPr lang="en-US" sz="2900" dirty="0"/>
              <a:t>Document neighborhood conditions</a:t>
            </a:r>
          </a:p>
          <a:p>
            <a:pPr defTabSz="914400">
              <a:spcBef>
                <a:spcPts val="700"/>
              </a:spcBef>
              <a:buClr>
                <a:schemeClr val="accent2"/>
              </a:buClr>
              <a:buSzPct val="60000"/>
              <a:buFont typeface="Wingdings" pitchFamily="2" charset="2"/>
              <a:buChar char=""/>
            </a:pPr>
            <a:r>
              <a:rPr lang="en-US" sz="2900" dirty="0"/>
              <a:t>Collect input from residents</a:t>
            </a:r>
          </a:p>
        </p:txBody>
      </p:sp>
    </p:spTree>
    <p:extLst>
      <p:ext uri="{BB962C8B-B14F-4D97-AF65-F5344CB8AC3E}">
        <p14:creationId xmlns="" xmlns:p14="http://schemas.microsoft.com/office/powerpoint/2010/main" val="3086255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457200"/>
            <a:ext cx="8153400" cy="990600"/>
          </a:xfrm>
        </p:spPr>
        <p:txBody>
          <a:bodyPr/>
          <a:lstStyle/>
          <a:p>
            <a:r>
              <a:rPr lang="en-US" dirty="0" smtClean="0"/>
              <a:t>Impact	</a:t>
            </a:r>
          </a:p>
        </p:txBody>
      </p:sp>
      <p:sp>
        <p:nvSpPr>
          <p:cNvPr id="21507" name="Content Placeholder 2"/>
          <p:cNvSpPr>
            <a:spLocks noGrp="1"/>
          </p:cNvSpPr>
          <p:nvPr>
            <p:ph sz="quarter" idx="1"/>
          </p:nvPr>
        </p:nvSpPr>
        <p:spPr>
          <a:xfrm>
            <a:off x="612775" y="1600200"/>
            <a:ext cx="8153400" cy="4495800"/>
          </a:xfrm>
        </p:spPr>
        <p:txBody>
          <a:bodyPr/>
          <a:lstStyle/>
          <a:p>
            <a:r>
              <a:rPr lang="en-US" dirty="0" smtClean="0"/>
              <a:t>Bringing resources back to the neighborhood to help children and families</a:t>
            </a:r>
          </a:p>
          <a:p>
            <a:r>
              <a:rPr lang="en-US" dirty="0" smtClean="0"/>
              <a:t>Improving quality of built and physical environment</a:t>
            </a:r>
          </a:p>
          <a:p>
            <a:r>
              <a:rPr lang="en-US" dirty="0" smtClean="0"/>
              <a:t>Strengthen residents’ capacity for action</a:t>
            </a:r>
          </a:p>
          <a:p>
            <a:r>
              <a:rPr lang="en-US" dirty="0" smtClean="0"/>
              <a:t>Making the neighborhood a safer place for children</a:t>
            </a:r>
          </a:p>
        </p:txBody>
      </p:sp>
    </p:spTree>
    <p:extLst>
      <p:ext uri="{BB962C8B-B14F-4D97-AF65-F5344CB8AC3E}">
        <p14:creationId xmlns="" xmlns:p14="http://schemas.microsoft.com/office/powerpoint/2010/main" val="2727768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0"/>
            <a:ext cx="8001000" cy="685800"/>
          </a:xfrm>
        </p:spPr>
        <p:txBody>
          <a:bodyPr>
            <a:normAutofit fontScale="90000"/>
          </a:bodyPr>
          <a:lstStyle/>
          <a:p>
            <a:pPr eaLnBrk="1" hangingPunct="1"/>
            <a:r>
              <a:rPr lang="en-US" dirty="0" smtClean="0"/>
              <a:t>Tips for Getting Started: Using Data</a:t>
            </a:r>
          </a:p>
        </p:txBody>
      </p:sp>
      <p:sp>
        <p:nvSpPr>
          <p:cNvPr id="8195" name="Rectangle 3"/>
          <p:cNvSpPr>
            <a:spLocks noGrp="1" noChangeArrowheads="1"/>
          </p:cNvSpPr>
          <p:nvPr>
            <p:ph type="body" idx="1"/>
          </p:nvPr>
        </p:nvSpPr>
        <p:spPr>
          <a:xfrm>
            <a:off x="609600" y="1752600"/>
            <a:ext cx="8229600" cy="4800600"/>
          </a:xfrm>
        </p:spPr>
        <p:txBody>
          <a:bodyPr>
            <a:normAutofit/>
          </a:bodyPr>
          <a:lstStyle/>
          <a:p>
            <a:pPr>
              <a:spcAft>
                <a:spcPts val="1200"/>
              </a:spcAft>
            </a:pPr>
            <a:r>
              <a:rPr lang="en-US" sz="2800" dirty="0" smtClean="0"/>
              <a:t>Learn and network as much as you can today!</a:t>
            </a:r>
          </a:p>
          <a:p>
            <a:pPr>
              <a:spcAft>
                <a:spcPts val="1200"/>
              </a:spcAft>
            </a:pPr>
            <a:r>
              <a:rPr lang="en-US" sz="2800" dirty="0" smtClean="0"/>
              <a:t>Think about concrete ways local and national data could help in your own advocacy or program work</a:t>
            </a:r>
          </a:p>
          <a:p>
            <a:pPr>
              <a:spcAft>
                <a:spcPts val="1200"/>
              </a:spcAft>
            </a:pPr>
            <a:r>
              <a:rPr lang="en-US" sz="2800" dirty="0" smtClean="0"/>
              <a:t>Reach out to NNIP partner, universities and research groups for help</a:t>
            </a:r>
          </a:p>
          <a:p>
            <a:pPr>
              <a:spcAft>
                <a:spcPts val="1200"/>
              </a:spcAft>
            </a:pPr>
            <a:r>
              <a:rPr lang="en-US" sz="2800" dirty="0" smtClean="0"/>
              <a:t>Think </a:t>
            </a:r>
            <a:r>
              <a:rPr lang="en-US" sz="2800" dirty="0"/>
              <a:t>long-term – support open data and </a:t>
            </a:r>
            <a:r>
              <a:rPr lang="en-US" sz="2800" dirty="0" smtClean="0"/>
              <a:t>your </a:t>
            </a:r>
            <a:r>
              <a:rPr lang="en-US" sz="2800" dirty="0"/>
              <a:t>local data </a:t>
            </a:r>
            <a:r>
              <a:rPr lang="en-US" sz="2800" dirty="0" smtClean="0"/>
              <a:t>infrastructure</a:t>
            </a:r>
          </a:p>
        </p:txBody>
      </p:sp>
    </p:spTree>
    <p:extLst>
      <p:ext uri="{BB962C8B-B14F-4D97-AF65-F5344CB8AC3E}">
        <p14:creationId xmlns="" xmlns:p14="http://schemas.microsoft.com/office/powerpoint/2010/main" val="518664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0"/>
            <a:ext cx="8001000" cy="685800"/>
          </a:xfrm>
        </p:spPr>
        <p:txBody>
          <a:bodyPr>
            <a:normAutofit fontScale="90000"/>
          </a:bodyPr>
          <a:lstStyle/>
          <a:p>
            <a:pPr eaLnBrk="1" hangingPunct="1"/>
            <a:r>
              <a:rPr lang="en-US" dirty="0" smtClean="0"/>
              <a:t>Tips for </a:t>
            </a:r>
            <a:r>
              <a:rPr lang="en-US" dirty="0"/>
              <a:t>Getting Started: </a:t>
            </a:r>
            <a:r>
              <a:rPr lang="en-US" dirty="0" smtClean="0"/>
              <a:t>Sharing Data</a:t>
            </a:r>
          </a:p>
        </p:txBody>
      </p:sp>
      <p:sp>
        <p:nvSpPr>
          <p:cNvPr id="8195" name="Rectangle 3"/>
          <p:cNvSpPr>
            <a:spLocks noGrp="1" noChangeArrowheads="1"/>
          </p:cNvSpPr>
          <p:nvPr>
            <p:ph type="body" idx="1"/>
          </p:nvPr>
        </p:nvSpPr>
        <p:spPr>
          <a:xfrm>
            <a:off x="457200" y="1600200"/>
            <a:ext cx="8382000" cy="4800600"/>
          </a:xfrm>
        </p:spPr>
        <p:txBody>
          <a:bodyPr>
            <a:normAutofit/>
          </a:bodyPr>
          <a:lstStyle/>
          <a:p>
            <a:pPr>
              <a:spcAft>
                <a:spcPts val="600"/>
              </a:spcAft>
            </a:pPr>
            <a:r>
              <a:rPr lang="en-US" sz="2800" dirty="0" smtClean="0"/>
              <a:t>Publish non-confidential data on-line</a:t>
            </a:r>
          </a:p>
          <a:p>
            <a:pPr lvl="1">
              <a:spcBef>
                <a:spcPts val="0"/>
              </a:spcBef>
              <a:spcAft>
                <a:spcPts val="1000"/>
              </a:spcAft>
            </a:pPr>
            <a:r>
              <a:rPr lang="en-US" sz="2400" dirty="0" smtClean="0"/>
              <a:t>Cities of DC, Vancouver, San Francisco as inspiration</a:t>
            </a:r>
          </a:p>
          <a:p>
            <a:pPr>
              <a:spcAft>
                <a:spcPts val="1000"/>
              </a:spcAft>
            </a:pPr>
            <a:r>
              <a:rPr lang="en-US" sz="2800" dirty="0" smtClean="0"/>
              <a:t>Transform your data into indicators for neighborhoods and cities to inform others’ work</a:t>
            </a:r>
          </a:p>
          <a:p>
            <a:r>
              <a:rPr lang="en-US" sz="2800" dirty="0" smtClean="0"/>
              <a:t>Think </a:t>
            </a:r>
            <a:r>
              <a:rPr lang="en-US" sz="2800" dirty="0"/>
              <a:t>about how information might start new conversations and break down silos in your </a:t>
            </a:r>
            <a:r>
              <a:rPr lang="en-US" sz="2800" dirty="0" smtClean="0"/>
              <a:t>city</a:t>
            </a:r>
            <a:endParaRPr lang="en-US" sz="2800" dirty="0"/>
          </a:p>
          <a:p>
            <a:pPr lvl="1"/>
            <a:r>
              <a:rPr lang="en-US" sz="2400" dirty="0"/>
              <a:t>New audiences for your data</a:t>
            </a:r>
          </a:p>
          <a:p>
            <a:pPr lvl="1">
              <a:spcAft>
                <a:spcPts val="1000"/>
              </a:spcAft>
            </a:pPr>
            <a:r>
              <a:rPr lang="en-US" sz="2400" dirty="0"/>
              <a:t>External data that would help your </a:t>
            </a:r>
            <a:r>
              <a:rPr lang="en-US" sz="2400" dirty="0" smtClean="0"/>
              <a:t>work</a:t>
            </a:r>
            <a:endParaRPr lang="en-US" sz="2400" dirty="0"/>
          </a:p>
        </p:txBody>
      </p:sp>
    </p:spTree>
    <p:extLst>
      <p:ext uri="{BB962C8B-B14F-4D97-AF65-F5344CB8AC3E}">
        <p14:creationId xmlns="" xmlns:p14="http://schemas.microsoft.com/office/powerpoint/2010/main" val="1837393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r>
              <a:rPr lang="en-US" sz="3600" dirty="0"/>
              <a:t>V</a:t>
            </a:r>
            <a:r>
              <a:rPr lang="en-US" sz="3600" dirty="0" smtClean="0"/>
              <a:t>isit our new website for more ideas...</a:t>
            </a:r>
          </a:p>
        </p:txBody>
      </p:sp>
      <p:sp>
        <p:nvSpPr>
          <p:cNvPr id="26627" name="Content Placeholder 2"/>
          <p:cNvSpPr>
            <a:spLocks noGrp="1"/>
          </p:cNvSpPr>
          <p:nvPr>
            <p:ph idx="1"/>
          </p:nvPr>
        </p:nvSpPr>
        <p:spPr/>
        <p:txBody>
          <a:bodyPr/>
          <a:lstStyle/>
          <a:p>
            <a:endParaRPr lang="en-US" dirty="0" smtClean="0"/>
          </a:p>
        </p:txBody>
      </p:sp>
      <p:pic>
        <p:nvPicPr>
          <p:cNvPr id="26628" name="Picture 3" descr="Screen Clipping"/>
          <p:cNvPicPr>
            <a:picLocks noChangeAspect="1"/>
          </p:cNvPicPr>
          <p:nvPr/>
        </p:nvPicPr>
        <p:blipFill>
          <a:blip r:embed="rId2" cstate="print"/>
          <a:srcRect/>
          <a:stretch>
            <a:fillRect/>
          </a:stretch>
        </p:blipFill>
        <p:spPr bwMode="auto">
          <a:xfrm>
            <a:off x="457200" y="1371600"/>
            <a:ext cx="84248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dirty="0" smtClean="0"/>
          </a:p>
        </p:txBody>
      </p:sp>
      <p:pic>
        <p:nvPicPr>
          <p:cNvPr id="3" name="Content Placeholder 2" descr="Screen Clippin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71912" y="3762375"/>
            <a:ext cx="1400175" cy="400050"/>
          </a:xfrm>
        </p:spPr>
      </p:pic>
      <p:pic>
        <p:nvPicPr>
          <p:cNvPr id="5" name="Picture 4"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8382" y="457200"/>
            <a:ext cx="8785617" cy="61963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Clipping"/>
          <p:cNvPicPr>
            <a:picLocks noChangeAspect="1"/>
          </p:cNvPicPr>
          <p:nvPr/>
        </p:nvPicPr>
        <p:blipFill rotWithShape="1">
          <a:blip r:embed="rId3" cstate="print">
            <a:extLst>
              <a:ext uri="{28A0092B-C50C-407E-A947-70E740481C1C}">
                <a14:useLocalDpi xmlns="" xmlns:a14="http://schemas.microsoft.com/office/drawing/2010/main" val="0"/>
              </a:ext>
            </a:extLst>
          </a:blip>
          <a:srcRect r="12083"/>
          <a:stretch/>
        </p:blipFill>
        <p:spPr>
          <a:xfrm>
            <a:off x="533400" y="636297"/>
            <a:ext cx="8039100" cy="5585406"/>
          </a:xfrm>
          <a:prstGeom prst="rect">
            <a:avLst/>
          </a:prstGeom>
        </p:spPr>
      </p:pic>
    </p:spTree>
    <p:extLst>
      <p:ext uri="{BB962C8B-B14F-4D97-AF65-F5344CB8AC3E}">
        <p14:creationId xmlns="" xmlns:p14="http://schemas.microsoft.com/office/powerpoint/2010/main" val="86062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85800" y="1600200"/>
            <a:ext cx="7924800" cy="4724400"/>
          </a:xfrm>
        </p:spPr>
        <p:txBody>
          <a:bodyPr/>
          <a:lstStyle/>
          <a:p>
            <a:pPr eaLnBrk="1" hangingPunct="1">
              <a:spcAft>
                <a:spcPts val="1200"/>
              </a:spcAft>
            </a:pPr>
            <a:r>
              <a:rPr lang="en-US" dirty="0" smtClean="0"/>
              <a:t>Identifying the right data to answer questions</a:t>
            </a:r>
          </a:p>
          <a:p>
            <a:pPr eaLnBrk="1" hangingPunct="1">
              <a:spcAft>
                <a:spcPts val="1200"/>
              </a:spcAft>
            </a:pPr>
            <a:r>
              <a:rPr lang="en-US" dirty="0" smtClean="0"/>
              <a:t>Transforming raw data into information </a:t>
            </a:r>
          </a:p>
          <a:p>
            <a:pPr eaLnBrk="1" hangingPunct="1">
              <a:spcAft>
                <a:spcPts val="1200"/>
              </a:spcAft>
            </a:pPr>
            <a:r>
              <a:rPr lang="en-US" dirty="0" smtClean="0"/>
              <a:t>Communicating findings and insights</a:t>
            </a:r>
          </a:p>
          <a:p>
            <a:pPr eaLnBrk="1" hangingPunct="1">
              <a:spcAft>
                <a:spcPts val="1200"/>
              </a:spcAft>
            </a:pPr>
            <a:r>
              <a:rPr lang="en-US" dirty="0" smtClean="0"/>
              <a:t>Advocating for effective &amp; informed policies </a:t>
            </a:r>
          </a:p>
          <a:p>
            <a:pPr eaLnBrk="1" hangingPunct="1">
              <a:spcAft>
                <a:spcPts val="1200"/>
              </a:spcAft>
            </a:pPr>
            <a:r>
              <a:rPr lang="en-US" dirty="0" smtClean="0"/>
              <a:t>Implementing the right programs to help residents and neighborhoods </a:t>
            </a:r>
          </a:p>
        </p:txBody>
      </p:sp>
      <p:sp>
        <p:nvSpPr>
          <p:cNvPr id="5123" name="Rectangle 3"/>
          <p:cNvSpPr>
            <a:spLocks noChangeArrowheads="1"/>
          </p:cNvSpPr>
          <p:nvPr/>
        </p:nvSpPr>
        <p:spPr bwMode="auto">
          <a:xfrm>
            <a:off x="295275" y="684213"/>
            <a:ext cx="8610600" cy="609600"/>
          </a:xfrm>
          <a:prstGeom prst="rect">
            <a:avLst/>
          </a:prstGeom>
          <a:noFill/>
          <a:ln w="12700">
            <a:noFill/>
            <a:miter lim="800000"/>
            <a:headEnd/>
            <a:tailEnd/>
          </a:ln>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What Needs to Be Done Locally?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533400"/>
            <a:ext cx="7772400" cy="1143000"/>
          </a:xfrm>
        </p:spPr>
        <p:txBody>
          <a:bodyPr/>
          <a:lstStyle/>
          <a:p>
            <a:pPr eaLnBrk="1" hangingPunct="1"/>
            <a:r>
              <a:rPr lang="en-US" dirty="0" smtClean="0"/>
              <a:t>For more information</a:t>
            </a:r>
          </a:p>
        </p:txBody>
      </p:sp>
      <p:sp>
        <p:nvSpPr>
          <p:cNvPr id="29699" name="Rectangle 3"/>
          <p:cNvSpPr>
            <a:spLocks noGrp="1" noChangeArrowheads="1"/>
          </p:cNvSpPr>
          <p:nvPr>
            <p:ph type="body" idx="1"/>
          </p:nvPr>
        </p:nvSpPr>
        <p:spPr>
          <a:xfrm>
            <a:off x="685800" y="1676400"/>
            <a:ext cx="7772400" cy="4419600"/>
          </a:xfrm>
        </p:spPr>
        <p:txBody>
          <a:bodyPr/>
          <a:lstStyle/>
          <a:p>
            <a:pPr eaLnBrk="1" hangingPunct="1">
              <a:buFontTx/>
              <a:buNone/>
            </a:pPr>
            <a:endParaRPr lang="en-US" dirty="0" smtClean="0"/>
          </a:p>
          <a:p>
            <a:pPr eaLnBrk="1" hangingPunct="1">
              <a:buFontTx/>
              <a:buNone/>
            </a:pPr>
            <a:r>
              <a:rPr lang="en-US" dirty="0" smtClean="0"/>
              <a:t>NNIP Web site:  </a:t>
            </a:r>
            <a:r>
              <a:rPr lang="en-US" dirty="0" smtClean="0">
                <a:hlinkClick r:id="rId3"/>
              </a:rPr>
              <a:t>www.neighborhoodindicators.org</a:t>
            </a:r>
            <a:endParaRPr lang="en-US" dirty="0" smtClean="0"/>
          </a:p>
          <a:p>
            <a:pPr eaLnBrk="1" hangingPunct="1">
              <a:buFontTx/>
              <a:buNone/>
            </a:pPr>
            <a:endParaRPr lang="en-US" dirty="0" smtClean="0"/>
          </a:p>
          <a:p>
            <a:pPr eaLnBrk="1" hangingPunct="1">
              <a:spcBef>
                <a:spcPct val="50000"/>
              </a:spcBef>
              <a:buFontTx/>
              <a:buNone/>
            </a:pPr>
            <a:r>
              <a:rPr lang="en-US" dirty="0" smtClean="0"/>
              <a:t>Email:  Kathy Pettit, kpettit@urban.org</a:t>
            </a: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8077200" cy="527050"/>
          </a:xfrm>
        </p:spPr>
        <p:txBody>
          <a:bodyPr/>
          <a:lstStyle/>
          <a:p>
            <a:pPr algn="l" eaLnBrk="1" hangingPunct="1"/>
            <a:r>
              <a:rPr lang="en-US" sz="3600" dirty="0" smtClean="0"/>
              <a:t>National Neighborhood Indicators Partners</a:t>
            </a:r>
          </a:p>
        </p:txBody>
      </p:sp>
      <p:pic>
        <p:nvPicPr>
          <p:cNvPr id="6147" name="Picture 1"/>
          <p:cNvPicPr>
            <a:picLocks noChangeAspect="1"/>
          </p:cNvPicPr>
          <p:nvPr/>
        </p:nvPicPr>
        <p:blipFill>
          <a:blip r:embed="rId3" cstate="print"/>
          <a:srcRect/>
          <a:stretch>
            <a:fillRect/>
          </a:stretch>
        </p:blipFill>
        <p:spPr bwMode="auto">
          <a:xfrm>
            <a:off x="638175" y="990600"/>
            <a:ext cx="8505825" cy="5572125"/>
          </a:xfrm>
          <a:prstGeom prst="rect">
            <a:avLst/>
          </a:prstGeom>
          <a:noFill/>
          <a:ln w="9525">
            <a:noFill/>
            <a:miter lim="800000"/>
            <a:headEnd/>
            <a:tailEnd/>
          </a:ln>
        </p:spPr>
      </p:pic>
      <p:sp>
        <p:nvSpPr>
          <p:cNvPr id="6148" name="Rectangle 3"/>
          <p:cNvSpPr>
            <a:spLocks noChangeArrowheads="1"/>
          </p:cNvSpPr>
          <p:nvPr/>
        </p:nvSpPr>
        <p:spPr bwMode="auto">
          <a:xfrm>
            <a:off x="152400" y="990600"/>
            <a:ext cx="1676400" cy="5694363"/>
          </a:xfrm>
          <a:prstGeom prst="rect">
            <a:avLst/>
          </a:prstGeom>
          <a:noFill/>
          <a:ln w="12700">
            <a:noFill/>
            <a:miter lim="800000"/>
            <a:headEnd/>
            <a:tailEnd/>
          </a:ln>
        </p:spPr>
        <p:txBody>
          <a:bodyPr>
            <a:spAutoFit/>
          </a:bodyPr>
          <a:lstStyle/>
          <a:p>
            <a:r>
              <a:rPr lang="en-US" sz="1400" b="1" dirty="0">
                <a:latin typeface="Arial Narrow" pitchFamily="34" charset="0"/>
              </a:rPr>
              <a:t>Atlanta</a:t>
            </a:r>
            <a:br>
              <a:rPr lang="en-US" sz="1400" b="1" dirty="0">
                <a:latin typeface="Arial Narrow" pitchFamily="34" charset="0"/>
              </a:rPr>
            </a:br>
            <a:r>
              <a:rPr lang="en-US" sz="1400" b="1" dirty="0">
                <a:latin typeface="Arial Narrow" pitchFamily="34" charset="0"/>
              </a:rPr>
              <a:t>Baltimore</a:t>
            </a:r>
          </a:p>
          <a:p>
            <a:r>
              <a:rPr lang="en-US" sz="1400" b="1" dirty="0">
                <a:latin typeface="Arial Narrow" pitchFamily="34" charset="0"/>
              </a:rPr>
              <a:t>Boston</a:t>
            </a:r>
          </a:p>
          <a:p>
            <a:r>
              <a:rPr lang="en-US" sz="1400" b="1" dirty="0">
                <a:latin typeface="Arial Narrow" pitchFamily="34" charset="0"/>
              </a:rPr>
              <a:t>Camden</a:t>
            </a:r>
          </a:p>
          <a:p>
            <a:r>
              <a:rPr lang="en-US" sz="1400" b="1" dirty="0">
                <a:latin typeface="Arial Narrow" pitchFamily="34" charset="0"/>
              </a:rPr>
              <a:t>Chattanooga</a:t>
            </a:r>
          </a:p>
          <a:p>
            <a:pPr fontAlgn="b"/>
            <a:r>
              <a:rPr lang="en-US" sz="1400" b="1" dirty="0">
                <a:latin typeface="Arial Narrow" pitchFamily="34" charset="0"/>
                <a:cs typeface="Arial" charset="0"/>
              </a:rPr>
              <a:t>Chicago</a:t>
            </a:r>
          </a:p>
          <a:p>
            <a:r>
              <a:rPr lang="en-US" sz="1400" b="1" dirty="0">
                <a:latin typeface="Arial Narrow" pitchFamily="34" charset="0"/>
              </a:rPr>
              <a:t>Cleveland</a:t>
            </a:r>
          </a:p>
          <a:p>
            <a:pPr fontAlgn="b"/>
            <a:r>
              <a:rPr lang="en-US" sz="1400" b="1" dirty="0">
                <a:latin typeface="Arial Narrow" pitchFamily="34" charset="0"/>
                <a:cs typeface="Arial" charset="0"/>
              </a:rPr>
              <a:t>Columbus</a:t>
            </a:r>
          </a:p>
          <a:p>
            <a:pPr fontAlgn="b"/>
            <a:r>
              <a:rPr lang="en-US" sz="1400" b="1" dirty="0">
                <a:latin typeface="Arial Narrow" pitchFamily="34" charset="0"/>
                <a:cs typeface="Arial" charset="0"/>
              </a:rPr>
              <a:t>Dallas</a:t>
            </a:r>
            <a:endParaRPr lang="en-US" sz="1400" b="1" dirty="0">
              <a:latin typeface="Arial Narrow" pitchFamily="34" charset="0"/>
            </a:endParaRPr>
          </a:p>
          <a:p>
            <a:r>
              <a:rPr lang="en-US" sz="1400" b="1" dirty="0">
                <a:latin typeface="Arial Narrow" pitchFamily="34" charset="0"/>
              </a:rPr>
              <a:t>Denver</a:t>
            </a:r>
          </a:p>
          <a:p>
            <a:r>
              <a:rPr lang="en-US" sz="1400" b="1" dirty="0">
                <a:latin typeface="Arial Narrow" pitchFamily="34" charset="0"/>
              </a:rPr>
              <a:t>Des Moines</a:t>
            </a:r>
          </a:p>
          <a:p>
            <a:r>
              <a:rPr lang="en-US" sz="1400" b="1" dirty="0">
                <a:latin typeface="Arial Narrow" pitchFamily="34" charset="0"/>
              </a:rPr>
              <a:t>Detroit</a:t>
            </a:r>
          </a:p>
          <a:p>
            <a:r>
              <a:rPr lang="en-US" sz="1400" b="1" dirty="0">
                <a:latin typeface="Arial Narrow" pitchFamily="34" charset="0"/>
              </a:rPr>
              <a:t>Grand Rapids</a:t>
            </a:r>
          </a:p>
          <a:p>
            <a:r>
              <a:rPr lang="en-US" sz="1400" b="1" dirty="0">
                <a:latin typeface="Arial Narrow" pitchFamily="34" charset="0"/>
              </a:rPr>
              <a:t>Hartford</a:t>
            </a:r>
          </a:p>
          <a:p>
            <a:r>
              <a:rPr lang="en-US" sz="1400" b="1" dirty="0">
                <a:latin typeface="Arial Narrow" pitchFamily="34" charset="0"/>
              </a:rPr>
              <a:t>Indianapolis</a:t>
            </a:r>
          </a:p>
          <a:p>
            <a:r>
              <a:rPr lang="en-US" sz="1400" b="1" dirty="0">
                <a:latin typeface="Arial Narrow" pitchFamily="34" charset="0"/>
              </a:rPr>
              <a:t>Kansas City</a:t>
            </a:r>
          </a:p>
          <a:p>
            <a:r>
              <a:rPr lang="en-US" sz="1400" b="1" dirty="0">
                <a:latin typeface="Arial Narrow" pitchFamily="34" charset="0"/>
              </a:rPr>
              <a:t>Louisville</a:t>
            </a:r>
          </a:p>
          <a:p>
            <a:r>
              <a:rPr lang="en-US" sz="1400" b="1" dirty="0">
                <a:latin typeface="Arial Narrow" pitchFamily="34" charset="0"/>
              </a:rPr>
              <a:t>Memphis</a:t>
            </a:r>
          </a:p>
          <a:p>
            <a:r>
              <a:rPr lang="en-US" sz="1400" b="1" dirty="0">
                <a:latin typeface="Arial Narrow" pitchFamily="34" charset="0"/>
              </a:rPr>
              <a:t>Miami </a:t>
            </a:r>
          </a:p>
          <a:p>
            <a:r>
              <a:rPr lang="en-US" sz="1400" b="1" dirty="0">
                <a:latin typeface="Arial Narrow" pitchFamily="34" charset="0"/>
              </a:rPr>
              <a:t>Milwaukee</a:t>
            </a:r>
          </a:p>
          <a:p>
            <a:r>
              <a:rPr lang="en-US" sz="1400" b="1" dirty="0">
                <a:latin typeface="Arial Narrow" pitchFamily="34" charset="0"/>
              </a:rPr>
              <a:t>Minneapolis-St. Paul</a:t>
            </a:r>
          </a:p>
          <a:p>
            <a:r>
              <a:rPr lang="en-US" sz="1400" b="1" dirty="0">
                <a:latin typeface="Arial Narrow" pitchFamily="34" charset="0"/>
              </a:rPr>
              <a:t>Nashville</a:t>
            </a:r>
          </a:p>
          <a:p>
            <a:r>
              <a:rPr lang="en-US" sz="1400" b="1" dirty="0">
                <a:latin typeface="Arial Narrow" pitchFamily="34" charset="0"/>
              </a:rPr>
              <a:t>New Haven</a:t>
            </a:r>
          </a:p>
          <a:p>
            <a:r>
              <a:rPr lang="en-US" sz="1400" b="1" dirty="0">
                <a:latin typeface="Arial Narrow" pitchFamily="34" charset="0"/>
              </a:rPr>
              <a:t>New Orleans</a:t>
            </a:r>
          </a:p>
          <a:p>
            <a:r>
              <a:rPr lang="en-US" sz="1400" b="1" dirty="0">
                <a:latin typeface="Arial Narrow" pitchFamily="34" charset="0"/>
              </a:rPr>
              <a:t>New York City</a:t>
            </a:r>
          </a:p>
          <a:p>
            <a:r>
              <a:rPr lang="en-US" sz="1400" b="1" dirty="0">
                <a:latin typeface="Arial Narrow" pitchFamily="34" charset="0"/>
              </a:rPr>
              <a:t>Oakland</a:t>
            </a:r>
          </a:p>
        </p:txBody>
      </p:sp>
      <p:sp>
        <p:nvSpPr>
          <p:cNvPr id="6149" name="Text Box 4"/>
          <p:cNvSpPr txBox="1">
            <a:spLocks noChangeArrowheads="1"/>
          </p:cNvSpPr>
          <p:nvPr/>
        </p:nvSpPr>
        <p:spPr bwMode="auto">
          <a:xfrm>
            <a:off x="1784350" y="4676775"/>
            <a:ext cx="1339850" cy="2028825"/>
          </a:xfrm>
          <a:prstGeom prst="rect">
            <a:avLst/>
          </a:prstGeom>
          <a:noFill/>
          <a:ln w="12700">
            <a:noFill/>
            <a:miter lim="800000"/>
            <a:headEnd/>
            <a:tailEnd/>
          </a:ln>
        </p:spPr>
        <p:txBody>
          <a:bodyPr lIns="90488" tIns="44450" rIns="90488" bIns="44450">
            <a:spAutoFit/>
          </a:bodyPr>
          <a:lstStyle/>
          <a:p>
            <a:r>
              <a:rPr lang="en-US" sz="1400" b="1" dirty="0">
                <a:latin typeface="Arial Narrow" pitchFamily="34" charset="0"/>
              </a:rPr>
              <a:t>Philadelphia Pittsburgh</a:t>
            </a:r>
          </a:p>
          <a:p>
            <a:r>
              <a:rPr lang="en-US" sz="1400" b="1" dirty="0">
                <a:latin typeface="Arial Narrow" pitchFamily="34" charset="0"/>
              </a:rPr>
              <a:t>Portland</a:t>
            </a:r>
          </a:p>
          <a:p>
            <a:r>
              <a:rPr lang="en-US" sz="1400" b="1" dirty="0">
                <a:latin typeface="Arial Narrow" pitchFamily="34" charset="0"/>
              </a:rPr>
              <a:t>Providence</a:t>
            </a:r>
          </a:p>
          <a:p>
            <a:r>
              <a:rPr lang="en-US" sz="1400" b="1" dirty="0">
                <a:latin typeface="Arial Narrow" pitchFamily="34" charset="0"/>
              </a:rPr>
              <a:t>Sacramento</a:t>
            </a:r>
          </a:p>
          <a:p>
            <a:r>
              <a:rPr lang="en-US" sz="1400" b="1" dirty="0" smtClean="0">
                <a:latin typeface="Arial Narrow" pitchFamily="34" charset="0"/>
              </a:rPr>
              <a:t>St. Louis</a:t>
            </a:r>
            <a:endParaRPr lang="en-US" sz="1400" b="1" dirty="0">
              <a:latin typeface="Arial Narrow" pitchFamily="34" charset="0"/>
            </a:endParaRPr>
          </a:p>
          <a:p>
            <a:r>
              <a:rPr lang="en-US" sz="1400" b="1" dirty="0">
                <a:latin typeface="Arial Narrow" pitchFamily="34" charset="0"/>
              </a:rPr>
              <a:t>San Antonio</a:t>
            </a:r>
          </a:p>
          <a:p>
            <a:r>
              <a:rPr lang="en-US" sz="1400" b="1" dirty="0">
                <a:latin typeface="Arial Narrow" pitchFamily="34" charset="0"/>
              </a:rPr>
              <a:t>Seattle</a:t>
            </a:r>
          </a:p>
          <a:p>
            <a:r>
              <a:rPr lang="en-US" sz="1400" b="1" dirty="0">
                <a:latin typeface="Arial Narrow" pitchFamily="34" charset="0"/>
              </a:rPr>
              <a:t>Washington, DC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382000" cy="609600"/>
          </a:xfrm>
        </p:spPr>
        <p:txBody>
          <a:bodyPr/>
          <a:lstStyle/>
          <a:p>
            <a:pPr algn="l" eaLnBrk="1" hangingPunct="1"/>
            <a:r>
              <a:rPr lang="en-US" sz="3800" dirty="0" smtClean="0"/>
              <a:t>NNIP Mission:  </a:t>
            </a:r>
            <a:r>
              <a:rPr lang="en-US" sz="3800" i="1" dirty="0" smtClean="0">
                <a:solidFill>
                  <a:schemeClr val="tx1"/>
                </a:solidFill>
              </a:rPr>
              <a:t>Information for Change</a:t>
            </a:r>
          </a:p>
        </p:txBody>
      </p:sp>
      <p:sp>
        <p:nvSpPr>
          <p:cNvPr id="7171" name="Rectangle 3"/>
          <p:cNvSpPr>
            <a:spLocks noGrp="1" noChangeArrowheads="1"/>
          </p:cNvSpPr>
          <p:nvPr>
            <p:ph type="body" idx="1"/>
          </p:nvPr>
        </p:nvSpPr>
        <p:spPr>
          <a:xfrm>
            <a:off x="304800" y="1524000"/>
            <a:ext cx="8458200" cy="4800600"/>
          </a:xfrm>
        </p:spPr>
        <p:txBody>
          <a:bodyPr/>
          <a:lstStyle/>
          <a:p>
            <a:pPr eaLnBrk="1" hangingPunct="1">
              <a:spcBef>
                <a:spcPct val="5000"/>
              </a:spcBef>
              <a:spcAft>
                <a:spcPct val="20000"/>
              </a:spcAft>
            </a:pPr>
            <a:r>
              <a:rPr lang="en-US" sz="2600" dirty="0" smtClean="0"/>
              <a:t>Democratizing Information</a:t>
            </a:r>
          </a:p>
          <a:p>
            <a:pPr lvl="1" eaLnBrk="1" hangingPunct="1">
              <a:spcBef>
                <a:spcPct val="5000"/>
              </a:spcBef>
              <a:spcAft>
                <a:spcPts val="1200"/>
              </a:spcAft>
            </a:pPr>
            <a:r>
              <a:rPr lang="en-US" sz="2200" dirty="0" smtClean="0"/>
              <a:t>Facilitate the direct use of data by stakeholders</a:t>
            </a:r>
          </a:p>
          <a:p>
            <a:pPr eaLnBrk="1" hangingPunct="1">
              <a:spcBef>
                <a:spcPct val="5000"/>
              </a:spcBef>
              <a:spcAft>
                <a:spcPts val="1200"/>
              </a:spcAft>
            </a:pPr>
            <a:r>
              <a:rPr lang="en-US" sz="2600" dirty="0" smtClean="0"/>
              <a:t>A central focus on strengthening, empowering low-income neighborhoods</a:t>
            </a:r>
          </a:p>
          <a:p>
            <a:pPr eaLnBrk="1" hangingPunct="1">
              <a:spcBef>
                <a:spcPct val="5000"/>
              </a:spcBef>
              <a:spcAft>
                <a:spcPct val="20000"/>
              </a:spcAft>
            </a:pPr>
            <a:r>
              <a:rPr lang="en-US" sz="2600" dirty="0" smtClean="0"/>
              <a:t>Work for many clients </a:t>
            </a:r>
          </a:p>
          <a:p>
            <a:pPr lvl="1" eaLnBrk="1" hangingPunct="1">
              <a:spcBef>
                <a:spcPct val="5000"/>
              </a:spcBef>
              <a:spcAft>
                <a:spcPct val="20000"/>
              </a:spcAft>
            </a:pPr>
            <a:r>
              <a:rPr lang="en-US" sz="2200" dirty="0" smtClean="0"/>
              <a:t>Helping Boys and Girls Club choose a new site</a:t>
            </a:r>
          </a:p>
          <a:p>
            <a:pPr lvl="1" eaLnBrk="1" hangingPunct="1">
              <a:spcBef>
                <a:spcPct val="5000"/>
              </a:spcBef>
              <a:spcAft>
                <a:spcPts val="1200"/>
              </a:spcAft>
            </a:pPr>
            <a:r>
              <a:rPr lang="en-US" sz="2200" dirty="0" smtClean="0"/>
              <a:t>Working in a cross-sector collaboration to reduce infant deaths </a:t>
            </a:r>
            <a:endParaRPr lang="en-US" sz="2600" dirty="0" smtClean="0"/>
          </a:p>
          <a:p>
            <a:pPr eaLnBrk="1" hangingPunct="1">
              <a:spcBef>
                <a:spcPct val="5000"/>
              </a:spcBef>
              <a:spcAft>
                <a:spcPct val="20000"/>
              </a:spcAft>
            </a:pPr>
            <a:r>
              <a:rPr lang="en-US" sz="2600" dirty="0" smtClean="0"/>
              <a:t>Information as a bridge for collaboration among public agencies, nonprofits, businesses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85799" y="1447800"/>
            <a:ext cx="8220075" cy="4648200"/>
          </a:xfrm>
        </p:spPr>
        <p:txBody>
          <a:bodyPr/>
          <a:lstStyle/>
          <a:p>
            <a:pPr eaLnBrk="1" hangingPunct="1">
              <a:spcAft>
                <a:spcPts val="1200"/>
              </a:spcAft>
            </a:pPr>
            <a:r>
              <a:rPr lang="en-US" sz="2800" dirty="0" smtClean="0"/>
              <a:t>Design indicators for action—not just to passively monitor trends.</a:t>
            </a:r>
          </a:p>
          <a:p>
            <a:pPr eaLnBrk="1" hangingPunct="1">
              <a:spcAft>
                <a:spcPts val="1200"/>
              </a:spcAft>
            </a:pPr>
            <a:r>
              <a:rPr lang="en-US" sz="2800" dirty="0" smtClean="0"/>
              <a:t>Develop indicators at the neighborhood level as well as the city or county as a whole.</a:t>
            </a:r>
          </a:p>
          <a:p>
            <a:pPr eaLnBrk="1" hangingPunct="1">
              <a:spcAft>
                <a:spcPts val="1200"/>
              </a:spcAft>
            </a:pPr>
            <a:r>
              <a:rPr lang="en-US" sz="2800" dirty="0" smtClean="0"/>
              <a:t>Use </a:t>
            </a:r>
            <a:r>
              <a:rPr lang="en-US" sz="2800" dirty="0"/>
              <a:t>available indicators but recognize their </a:t>
            </a:r>
            <a:r>
              <a:rPr lang="en-US" sz="2800" dirty="0" smtClean="0"/>
              <a:t>inadequacies – don’t discount local wisdom.</a:t>
            </a:r>
          </a:p>
          <a:p>
            <a:pPr eaLnBrk="1" hangingPunct="1">
              <a:spcAft>
                <a:spcPts val="1200"/>
              </a:spcAft>
            </a:pPr>
            <a:r>
              <a:rPr lang="en-US" sz="2800" dirty="0" smtClean="0"/>
              <a:t>Place the numbers in the context of images and stories about the issues you care about.</a:t>
            </a:r>
          </a:p>
          <a:p>
            <a:pPr eaLnBrk="1" hangingPunct="1">
              <a:spcAft>
                <a:spcPts val="1200"/>
              </a:spcAft>
            </a:pPr>
            <a:endParaRPr lang="en-US" sz="2800" dirty="0" smtClean="0"/>
          </a:p>
        </p:txBody>
      </p:sp>
      <p:sp>
        <p:nvSpPr>
          <p:cNvPr id="5123" name="Rectangle 3"/>
          <p:cNvSpPr>
            <a:spLocks noChangeArrowheads="1"/>
          </p:cNvSpPr>
          <p:nvPr/>
        </p:nvSpPr>
        <p:spPr bwMode="auto">
          <a:xfrm>
            <a:off x="295275" y="684213"/>
            <a:ext cx="8610600" cy="609600"/>
          </a:xfrm>
          <a:prstGeom prst="rect">
            <a:avLst/>
          </a:prstGeom>
          <a:noFill/>
          <a:ln w="12700">
            <a:noFill/>
            <a:miter lim="800000"/>
            <a:headEnd/>
            <a:tailEnd/>
          </a:ln>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Lessons from NNIP</a:t>
            </a:r>
          </a:p>
        </p:txBody>
      </p:sp>
    </p:spTree>
    <p:extLst>
      <p:ext uri="{BB962C8B-B14F-4D97-AF65-F5344CB8AC3E}">
        <p14:creationId xmlns="" xmlns:p14="http://schemas.microsoft.com/office/powerpoint/2010/main" val="1239007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6113" y="2902862"/>
            <a:ext cx="77724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rgbClr val="5285B8"/>
                </a:solidFill>
                <a:latin typeface="+mj-lt"/>
                <a:ea typeface="+mj-ea"/>
                <a:cs typeface="+mj-cs"/>
              </a:defRPr>
            </a:lvl1pPr>
            <a:lvl2pPr algn="ctr" rtl="0" eaLnBrk="0" fontAlgn="base" hangingPunct="0">
              <a:spcBef>
                <a:spcPct val="0"/>
              </a:spcBef>
              <a:spcAft>
                <a:spcPct val="0"/>
              </a:spcAft>
              <a:defRPr sz="4400">
                <a:solidFill>
                  <a:srgbClr val="5285B8"/>
                </a:solidFill>
                <a:latin typeface="Times New Roman" pitchFamily="18" charset="0"/>
              </a:defRPr>
            </a:lvl2pPr>
            <a:lvl3pPr algn="ctr" rtl="0" eaLnBrk="0" fontAlgn="base" hangingPunct="0">
              <a:spcBef>
                <a:spcPct val="0"/>
              </a:spcBef>
              <a:spcAft>
                <a:spcPct val="0"/>
              </a:spcAft>
              <a:defRPr sz="4400">
                <a:solidFill>
                  <a:srgbClr val="5285B8"/>
                </a:solidFill>
                <a:latin typeface="Times New Roman" pitchFamily="18" charset="0"/>
              </a:defRPr>
            </a:lvl3pPr>
            <a:lvl4pPr algn="ctr" rtl="0" eaLnBrk="0" fontAlgn="base" hangingPunct="0">
              <a:spcBef>
                <a:spcPct val="0"/>
              </a:spcBef>
              <a:spcAft>
                <a:spcPct val="0"/>
              </a:spcAft>
              <a:defRPr sz="4400">
                <a:solidFill>
                  <a:srgbClr val="5285B8"/>
                </a:solidFill>
                <a:latin typeface="Times New Roman" pitchFamily="18" charset="0"/>
              </a:defRPr>
            </a:lvl4pPr>
            <a:lvl5pPr algn="ctr" rtl="0" eaLnBrk="0" fontAlgn="base" hangingPunct="0">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a:lstStyle>
          <a:p>
            <a:r>
              <a:rPr lang="en-US" sz="3600" dirty="0" smtClean="0"/>
              <a:t>Preserving Affordable Housing in Washington, D.C.</a:t>
            </a:r>
            <a:endParaRPr lang="en-US" sz="3400" dirty="0">
              <a:latin typeface="+mn-lt"/>
            </a:endParaRPr>
          </a:p>
        </p:txBody>
      </p:sp>
      <p:sp>
        <p:nvSpPr>
          <p:cNvPr id="5" name="Text Placeholder 2"/>
          <p:cNvSpPr txBox="1">
            <a:spLocks/>
          </p:cNvSpPr>
          <p:nvPr/>
        </p:nvSpPr>
        <p:spPr bwMode="auto">
          <a:xfrm>
            <a:off x="685800" y="1371600"/>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CC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3400" b="1" cap="all" dirty="0" smtClean="0">
                <a:latin typeface="+mj-lt"/>
                <a:ea typeface="+mj-ea"/>
                <a:cs typeface="+mj-cs"/>
              </a:rPr>
              <a:t>INDICATORS IN ACTION:</a:t>
            </a:r>
            <a:endParaRPr lang="en-US" sz="3400" b="1" cap="all" dirty="0">
              <a:latin typeface="+mj-lt"/>
              <a:ea typeface="+mj-ea"/>
              <a:cs typeface="+mj-cs"/>
            </a:endParaRPr>
          </a:p>
        </p:txBody>
      </p:sp>
      <p:pic>
        <p:nvPicPr>
          <p:cNvPr id="6" name="Picture 6" descr="Neighborhood Info DC">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32274"/>
          <a:stretch/>
        </p:blipFill>
        <p:spPr bwMode="auto">
          <a:xfrm>
            <a:off x="1600200" y="4800600"/>
            <a:ext cx="5934856" cy="83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7047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Setting Community Goal</a:t>
            </a:r>
            <a:endParaRPr lang="en-US" dirty="0"/>
          </a:p>
        </p:txBody>
      </p:sp>
      <p:sp>
        <p:nvSpPr>
          <p:cNvPr id="3" name="Content Placeholder 2"/>
          <p:cNvSpPr>
            <a:spLocks noGrp="1"/>
          </p:cNvSpPr>
          <p:nvPr>
            <p:ph idx="1"/>
          </p:nvPr>
        </p:nvSpPr>
        <p:spPr>
          <a:xfrm>
            <a:off x="685800" y="1600200"/>
            <a:ext cx="7772400" cy="4114800"/>
          </a:xfrm>
        </p:spPr>
        <p:txBody>
          <a:bodyPr/>
          <a:lstStyle/>
          <a:p>
            <a:r>
              <a:rPr lang="en-US" sz="2800" dirty="0"/>
              <a:t>Housing Strategy Task Force (2006)</a:t>
            </a:r>
          </a:p>
          <a:p>
            <a:pPr lvl="1">
              <a:spcAft>
                <a:spcPct val="70000"/>
              </a:spcAft>
            </a:pPr>
            <a:r>
              <a:rPr lang="en-US" sz="2400" dirty="0"/>
              <a:t>Composed of city officials, advocates, and non-profit housing and for-profit producers.</a:t>
            </a:r>
          </a:p>
          <a:p>
            <a:r>
              <a:rPr lang="en-US" sz="2800" dirty="0"/>
              <a:t>Report recommended:</a:t>
            </a:r>
          </a:p>
          <a:p>
            <a:pPr lvl="1"/>
            <a:r>
              <a:rPr lang="en-US" sz="2400" dirty="0"/>
              <a:t>2.1  Preserve at least 30,000 existing affordable units</a:t>
            </a:r>
          </a:p>
          <a:p>
            <a:pPr lvl="2">
              <a:spcAft>
                <a:spcPct val="70000"/>
              </a:spcAft>
              <a:buFontTx/>
              <a:buNone/>
            </a:pPr>
            <a:r>
              <a:rPr lang="en-US" i="1" dirty="0"/>
              <a:t>2.1a  Preserve all project-based Section 8 and other federally-supported units</a:t>
            </a:r>
          </a:p>
          <a:p>
            <a:r>
              <a:rPr lang="en-US" sz="2800" dirty="0"/>
              <a:t>Outcome measure:</a:t>
            </a:r>
          </a:p>
          <a:p>
            <a:pPr lvl="1"/>
            <a:r>
              <a:rPr lang="en-US" sz="2400" dirty="0"/>
              <a:t>Number of project-based Section 8 units preserved/lost</a:t>
            </a:r>
          </a:p>
          <a:p>
            <a:endParaRPr lang="en-US" dirty="0"/>
          </a:p>
        </p:txBody>
      </p:sp>
    </p:spTree>
    <p:extLst>
      <p:ext uri="{BB962C8B-B14F-4D97-AF65-F5344CB8AC3E}">
        <p14:creationId xmlns="" xmlns:p14="http://schemas.microsoft.com/office/powerpoint/2010/main" val="402925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7"/>
          <p:cNvGrpSpPr>
            <a:grpSpLocks/>
          </p:cNvGrpSpPr>
          <p:nvPr/>
        </p:nvGrpSpPr>
        <p:grpSpPr bwMode="auto">
          <a:xfrm>
            <a:off x="1600200" y="1447800"/>
            <a:ext cx="4195763" cy="4953000"/>
            <a:chOff x="1440" y="864"/>
            <a:chExt cx="2643" cy="3120"/>
          </a:xfrm>
        </p:grpSpPr>
        <p:pic>
          <p:nvPicPr>
            <p:cNvPr id="8"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l="12799" t="5530" b="5530"/>
            <a:stretch>
              <a:fillRect/>
            </a:stretch>
          </p:blipFill>
          <p:spPr bwMode="auto">
            <a:xfrm>
              <a:off x="1440" y="864"/>
              <a:ext cx="2643" cy="3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2928" y="3504"/>
              <a:ext cx="1152" cy="480"/>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 name="Rectangle 10"/>
          <p:cNvSpPr/>
          <p:nvPr/>
        </p:nvSpPr>
        <p:spPr>
          <a:xfrm>
            <a:off x="3962400" y="5638800"/>
            <a:ext cx="1981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86400" y="4395788"/>
            <a:ext cx="3162300" cy="1928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685800" y="304800"/>
            <a:ext cx="7772400" cy="1143000"/>
          </a:xfrm>
          <a:prstGeom prst="rect">
            <a:avLst/>
          </a:prstGeom>
        </p:spPr>
        <p:txBody>
          <a:bodyPr/>
          <a:lstStyle>
            <a:lvl1pPr algn="ctr" rtl="0" eaLnBrk="0" fontAlgn="base" hangingPunct="0">
              <a:spcBef>
                <a:spcPct val="0"/>
              </a:spcBef>
              <a:spcAft>
                <a:spcPct val="0"/>
              </a:spcAft>
              <a:defRPr sz="4400">
                <a:solidFill>
                  <a:srgbClr val="5285B8"/>
                </a:solidFill>
                <a:latin typeface="+mj-lt"/>
                <a:ea typeface="+mj-ea"/>
                <a:cs typeface="+mj-cs"/>
              </a:defRPr>
            </a:lvl1pPr>
            <a:lvl2pPr algn="ctr" rtl="0" eaLnBrk="0" fontAlgn="base" hangingPunct="0">
              <a:spcBef>
                <a:spcPct val="0"/>
              </a:spcBef>
              <a:spcAft>
                <a:spcPct val="0"/>
              </a:spcAft>
              <a:defRPr sz="4400">
                <a:solidFill>
                  <a:srgbClr val="5285B8"/>
                </a:solidFill>
                <a:latin typeface="Times New Roman" pitchFamily="18" charset="0"/>
              </a:defRPr>
            </a:lvl2pPr>
            <a:lvl3pPr algn="ctr" rtl="0" eaLnBrk="0" fontAlgn="base" hangingPunct="0">
              <a:spcBef>
                <a:spcPct val="0"/>
              </a:spcBef>
              <a:spcAft>
                <a:spcPct val="0"/>
              </a:spcAft>
              <a:defRPr sz="4400">
                <a:solidFill>
                  <a:srgbClr val="5285B8"/>
                </a:solidFill>
                <a:latin typeface="Times New Roman" pitchFamily="18" charset="0"/>
              </a:defRPr>
            </a:lvl3pPr>
            <a:lvl4pPr algn="ctr" rtl="0" eaLnBrk="0" fontAlgn="base" hangingPunct="0">
              <a:spcBef>
                <a:spcPct val="0"/>
              </a:spcBef>
              <a:spcAft>
                <a:spcPct val="0"/>
              </a:spcAft>
              <a:defRPr sz="4400">
                <a:solidFill>
                  <a:srgbClr val="5285B8"/>
                </a:solidFill>
                <a:latin typeface="Times New Roman" pitchFamily="18" charset="0"/>
              </a:defRPr>
            </a:lvl4pPr>
            <a:lvl5pPr algn="ctr" rtl="0" eaLnBrk="0" fontAlgn="base" hangingPunct="0">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a:lstStyle>
          <a:p>
            <a:r>
              <a:rPr lang="en-US" dirty="0" smtClean="0"/>
              <a:t>Understanding the Problem</a:t>
            </a:r>
            <a:endParaRPr lang="en-US" dirty="0"/>
          </a:p>
        </p:txBody>
      </p:sp>
    </p:spTree>
    <p:extLst>
      <p:ext uri="{BB962C8B-B14F-4D97-AF65-F5344CB8AC3E}">
        <p14:creationId xmlns="" xmlns:p14="http://schemas.microsoft.com/office/powerpoint/2010/main" val="3776320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UI PPT master fancy">
  <a:themeElements>
    <a:clrScheme name="UI PPT master fancy 8">
      <a:dk1>
        <a:srgbClr val="000000"/>
      </a:dk1>
      <a:lt1>
        <a:srgbClr val="FFFFFF"/>
      </a:lt1>
      <a:dk2>
        <a:srgbClr val="000000"/>
      </a:dk2>
      <a:lt2>
        <a:srgbClr val="808080"/>
      </a:lt2>
      <a:accent1>
        <a:srgbClr val="0033CC"/>
      </a:accent1>
      <a:accent2>
        <a:srgbClr val="395DA4"/>
      </a:accent2>
      <a:accent3>
        <a:srgbClr val="FFFFFF"/>
      </a:accent3>
      <a:accent4>
        <a:srgbClr val="000000"/>
      </a:accent4>
      <a:accent5>
        <a:srgbClr val="AAADE2"/>
      </a:accent5>
      <a:accent6>
        <a:srgbClr val="335394"/>
      </a:accent6>
      <a:hlink>
        <a:srgbClr val="395DA4"/>
      </a:hlink>
      <a:folHlink>
        <a:srgbClr val="FF9900"/>
      </a:folHlink>
    </a:clrScheme>
    <a:fontScheme name="UI PPT master fanc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I PPT master fanc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I PPT master fanc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I PPT master fanc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I PPT master fanc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I PPT master fanc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I PPT master fanc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I PPT master fanc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I PPT master fancy 8">
        <a:dk1>
          <a:srgbClr val="000000"/>
        </a:dk1>
        <a:lt1>
          <a:srgbClr val="FFFFFF"/>
        </a:lt1>
        <a:dk2>
          <a:srgbClr val="000000"/>
        </a:dk2>
        <a:lt2>
          <a:srgbClr val="808080"/>
        </a:lt2>
        <a:accent1>
          <a:srgbClr val="0033CC"/>
        </a:accent1>
        <a:accent2>
          <a:srgbClr val="395DA4"/>
        </a:accent2>
        <a:accent3>
          <a:srgbClr val="FFFFFF"/>
        </a:accent3>
        <a:accent4>
          <a:srgbClr val="000000"/>
        </a:accent4>
        <a:accent5>
          <a:srgbClr val="AAADE2"/>
        </a:accent5>
        <a:accent6>
          <a:srgbClr val="335394"/>
        </a:accent6>
        <a:hlink>
          <a:srgbClr val="395DA4"/>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 PPT master fancy</Template>
  <TotalTime>4666</TotalTime>
  <Words>2824</Words>
  <Application>Microsoft Office PowerPoint</Application>
  <PresentationFormat>On-screen Show (4:3)</PresentationFormat>
  <Paragraphs>304</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UI PPT master fancy</vt:lpstr>
      <vt:lpstr>UTILIZING DATA FOR NEIGHBOHROOD CHANGE:   A NATIONAL PERSPECTIVE   National Neighborhood Indicators Partnership</vt:lpstr>
      <vt:lpstr>What’s Happening Nationally?</vt:lpstr>
      <vt:lpstr>What Needs to Be Done Locally?</vt:lpstr>
      <vt:lpstr>National Neighborhood Indicators Partners</vt:lpstr>
      <vt:lpstr>NNIP Mission:  Information for Change</vt:lpstr>
      <vt:lpstr>Lessons from NNIP</vt:lpstr>
      <vt:lpstr>Slide 7</vt:lpstr>
      <vt:lpstr>Setting Community Goal</vt:lpstr>
      <vt:lpstr>Slide 9</vt:lpstr>
      <vt:lpstr>Collective Action:  DC Preservation Network</vt:lpstr>
      <vt:lpstr>Extract from October 2011 Report</vt:lpstr>
      <vt:lpstr>Categories of Properties</vt:lpstr>
      <vt:lpstr>DC Preservation Strategies</vt:lpstr>
      <vt:lpstr>Slide 14</vt:lpstr>
      <vt:lpstr>Data Driven Organizing in Pittsburgh’s Homewood Children’s village</vt:lpstr>
      <vt:lpstr>The Village</vt:lpstr>
      <vt:lpstr>Slide 17</vt:lpstr>
      <vt:lpstr>PNCIS Partnership in HCV Neighborhood Assessment</vt:lpstr>
      <vt:lpstr>Slide 19</vt:lpstr>
      <vt:lpstr>Data Driven Organizing</vt:lpstr>
      <vt:lpstr>Before  </vt:lpstr>
      <vt:lpstr>Slide 22</vt:lpstr>
      <vt:lpstr>Gigapan</vt:lpstr>
      <vt:lpstr>Impact </vt:lpstr>
      <vt:lpstr>Tips for Getting Started: Using Data</vt:lpstr>
      <vt:lpstr>Tips for Getting Started: Sharing Data</vt:lpstr>
      <vt:lpstr>Visit our new website for more ideas...</vt:lpstr>
      <vt:lpstr>Slide 28</vt:lpstr>
      <vt:lpstr>Slide 29</vt:lpstr>
      <vt:lpstr>For more information</vt:lpstr>
    </vt:vector>
  </TitlesOfParts>
  <Company>The Urban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from NNIP’s School Readiness &amp; Early Grade Success Initiative</dc:title>
  <dc:creator>lhendey</dc:creator>
  <cp:lastModifiedBy>Kathy Pettit</cp:lastModifiedBy>
  <cp:revision>592</cp:revision>
  <dcterms:created xsi:type="dcterms:W3CDTF">2010-05-27T14:08:48Z</dcterms:created>
  <dcterms:modified xsi:type="dcterms:W3CDTF">2011-10-29T18:56:47Z</dcterms:modified>
</cp:coreProperties>
</file>