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796" r:id="rId2"/>
  </p:sldMasterIdLst>
  <p:notesMasterIdLst>
    <p:notesMasterId r:id="rId22"/>
  </p:notesMasterIdLst>
  <p:handoutMasterIdLst>
    <p:handoutMasterId r:id="rId23"/>
  </p:handoutMasterIdLst>
  <p:sldIdLst>
    <p:sldId id="442" r:id="rId3"/>
    <p:sldId id="581" r:id="rId4"/>
    <p:sldId id="455" r:id="rId5"/>
    <p:sldId id="583" r:id="rId6"/>
    <p:sldId id="576" r:id="rId7"/>
    <p:sldId id="577" r:id="rId8"/>
    <p:sldId id="578" r:id="rId9"/>
    <p:sldId id="580" r:id="rId10"/>
    <p:sldId id="579" r:id="rId11"/>
    <p:sldId id="572" r:id="rId12"/>
    <p:sldId id="559" r:id="rId13"/>
    <p:sldId id="558" r:id="rId14"/>
    <p:sldId id="573" r:id="rId15"/>
    <p:sldId id="513" r:id="rId16"/>
    <p:sldId id="584" r:id="rId17"/>
    <p:sldId id="574" r:id="rId18"/>
    <p:sldId id="575" r:id="rId19"/>
    <p:sldId id="582" r:id="rId20"/>
    <p:sldId id="444" r:id="rId2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E2E"/>
    <a:srgbClr val="619428"/>
    <a:srgbClr val="E7E7E7"/>
    <a:srgbClr val="7C9329"/>
    <a:srgbClr val="8BB935"/>
    <a:srgbClr val="7EA931"/>
    <a:srgbClr val="A0BD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9" autoAdjust="0"/>
    <p:restoredTop sz="78508" autoAdjust="0"/>
  </p:normalViewPr>
  <p:slideViewPr>
    <p:cSldViewPr snapToGrid="0">
      <p:cViewPr>
        <p:scale>
          <a:sx n="70" d="100"/>
          <a:sy n="70" d="100"/>
        </p:scale>
        <p:origin x="-2724" y="-468"/>
      </p:cViewPr>
      <p:guideLst>
        <p:guide orient="horz" pos="1107"/>
        <p:guide pos="747"/>
      </p:guideLst>
    </p:cSldViewPr>
  </p:slideViewPr>
  <p:notesTextViewPr>
    <p:cViewPr>
      <p:scale>
        <a:sx n="100" d="100"/>
        <a:sy n="100" d="100"/>
      </p:scale>
      <p:origin x="0" y="0"/>
    </p:cViewPr>
  </p:notesTextViewPr>
  <p:sorterViewPr>
    <p:cViewPr>
      <p:scale>
        <a:sx n="100" d="100"/>
        <a:sy n="100" d="100"/>
      </p:scale>
      <p:origin x="0" y="147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010F7F86-7D1A-4CD3-8DC4-CB3767DB7D0F}" type="datetimeFigureOut">
              <a:rPr lang="en-US" smtClean="0"/>
              <a:t>10/3/2012</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07B849BF-858B-4FE2-AA81-F68178BC33E8}" type="slidenum">
              <a:rPr lang="en-US" smtClean="0"/>
              <a:t>‹#›</a:t>
            </a:fld>
            <a:endParaRPr lang="en-US"/>
          </a:p>
        </p:txBody>
      </p:sp>
    </p:spTree>
    <p:extLst>
      <p:ext uri="{BB962C8B-B14F-4D97-AF65-F5344CB8AC3E}">
        <p14:creationId xmlns:p14="http://schemas.microsoft.com/office/powerpoint/2010/main" val="2399992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343" cy="465455"/>
          </a:xfrm>
          <a:prstGeom prst="rect">
            <a:avLst/>
          </a:prstGeom>
          <a:noFill/>
          <a:ln>
            <a:noFill/>
          </a:ln>
          <a:effectLst/>
          <a:extLst/>
        </p:spPr>
        <p:txBody>
          <a:bodyPr vert="horz" wrap="square" lIns="93317" tIns="46659" rIns="93317" bIns="46659" numCol="1" anchor="t" anchorCtr="0" compatLnSpc="1">
            <a:prstTxWarp prst="textNoShape">
              <a:avLst/>
            </a:prstTxWarp>
          </a:bodyPr>
          <a:lstStyle>
            <a:lvl1pPr>
              <a:defRPr sz="1200"/>
            </a:lvl1pPr>
          </a:lstStyle>
          <a:p>
            <a:pPr>
              <a:defRPr/>
            </a:pPr>
            <a:endParaRPr lang="en-US" dirty="0"/>
          </a:p>
        </p:txBody>
      </p:sp>
      <p:sp>
        <p:nvSpPr>
          <p:cNvPr id="6147" name="Rectangle 3"/>
          <p:cNvSpPr>
            <a:spLocks noGrp="1" noChangeArrowheads="1"/>
          </p:cNvSpPr>
          <p:nvPr>
            <p:ph type="dt" idx="1"/>
          </p:nvPr>
        </p:nvSpPr>
        <p:spPr bwMode="auto">
          <a:xfrm>
            <a:off x="3978132" y="0"/>
            <a:ext cx="3043343" cy="465455"/>
          </a:xfrm>
          <a:prstGeom prst="rect">
            <a:avLst/>
          </a:prstGeom>
          <a:noFill/>
          <a:ln>
            <a:noFill/>
          </a:ln>
          <a:effectLst/>
          <a:extLst/>
        </p:spPr>
        <p:txBody>
          <a:bodyPr vert="horz" wrap="square" lIns="93317" tIns="46659" rIns="93317" bIns="46659" numCol="1" anchor="t" anchorCtr="0" compatLnSpc="1">
            <a:prstTxWarp prst="textNoShape">
              <a:avLst/>
            </a:prstTxWarp>
          </a:bodyPr>
          <a:lstStyle>
            <a:lvl1pPr algn="r">
              <a:defRPr sz="1200"/>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2310" y="4421823"/>
            <a:ext cx="5618480" cy="4189095"/>
          </a:xfrm>
          <a:prstGeom prst="rect">
            <a:avLst/>
          </a:prstGeom>
          <a:noFill/>
          <a:ln>
            <a:noFill/>
          </a:ln>
          <a:effectLst/>
          <a:extLst/>
        </p:spPr>
        <p:txBody>
          <a:bodyPr vert="horz" wrap="square" lIns="93317" tIns="46659" rIns="93317" bIns="466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42030"/>
            <a:ext cx="3043343" cy="465455"/>
          </a:xfrm>
          <a:prstGeom prst="rect">
            <a:avLst/>
          </a:prstGeom>
          <a:noFill/>
          <a:ln>
            <a:noFill/>
          </a:ln>
          <a:effectLst/>
          <a:extLst/>
        </p:spPr>
        <p:txBody>
          <a:bodyPr vert="horz" wrap="square" lIns="93317" tIns="46659" rIns="93317" bIns="46659" numCol="1" anchor="b" anchorCtr="0" compatLnSpc="1">
            <a:prstTxWarp prst="textNoShape">
              <a:avLst/>
            </a:prstTxWarp>
          </a:bodyPr>
          <a:lstStyle>
            <a:lvl1pPr>
              <a:defRPr sz="1200"/>
            </a:lvl1pPr>
          </a:lstStyle>
          <a:p>
            <a:pPr>
              <a:defRPr/>
            </a:pPr>
            <a:endParaRPr lang="en-US" dirty="0"/>
          </a:p>
        </p:txBody>
      </p:sp>
      <p:sp>
        <p:nvSpPr>
          <p:cNvPr id="6151" name="Rectangle 7"/>
          <p:cNvSpPr>
            <a:spLocks noGrp="1" noChangeArrowheads="1"/>
          </p:cNvSpPr>
          <p:nvPr>
            <p:ph type="sldNum" sz="quarter" idx="5"/>
          </p:nvPr>
        </p:nvSpPr>
        <p:spPr bwMode="auto">
          <a:xfrm>
            <a:off x="3978132" y="8842030"/>
            <a:ext cx="3043343" cy="465455"/>
          </a:xfrm>
          <a:prstGeom prst="rect">
            <a:avLst/>
          </a:prstGeom>
          <a:noFill/>
          <a:ln>
            <a:noFill/>
          </a:ln>
          <a:effectLst/>
          <a:extLst/>
        </p:spPr>
        <p:txBody>
          <a:bodyPr vert="horz" wrap="square" lIns="93317" tIns="46659" rIns="93317" bIns="46659" numCol="1" anchor="b" anchorCtr="0" compatLnSpc="1">
            <a:prstTxWarp prst="textNoShape">
              <a:avLst/>
            </a:prstTxWarp>
          </a:bodyPr>
          <a:lstStyle>
            <a:lvl1pPr algn="r">
              <a:defRPr sz="1200"/>
            </a:lvl1pPr>
          </a:lstStyle>
          <a:p>
            <a:pPr>
              <a:defRPr/>
            </a:pPr>
            <a:fld id="{295CD182-6BE1-43BF-AEFB-A3DBAAD5815D}" type="slidenum">
              <a:rPr lang="en-US"/>
              <a:pPr>
                <a:defRPr/>
              </a:pPr>
              <a:t>‹#›</a:t>
            </a:fld>
            <a:endParaRPr lang="en-US" dirty="0"/>
          </a:p>
        </p:txBody>
      </p:sp>
    </p:spTree>
    <p:extLst>
      <p:ext uri="{BB962C8B-B14F-4D97-AF65-F5344CB8AC3E}">
        <p14:creationId xmlns:p14="http://schemas.microsoft.com/office/powerpoint/2010/main" val="1888655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5CD182-6BE1-43BF-AEFB-A3DBAAD5815D}" type="slidenum">
              <a:rPr lang="en-US" smtClean="0"/>
              <a:pPr>
                <a:defRPr/>
              </a:pPr>
              <a:t>0</a:t>
            </a:fld>
            <a:endParaRPr lang="en-US" dirty="0"/>
          </a:p>
        </p:txBody>
      </p:sp>
    </p:spTree>
    <p:extLst>
      <p:ext uri="{BB962C8B-B14F-4D97-AF65-F5344CB8AC3E}">
        <p14:creationId xmlns:p14="http://schemas.microsoft.com/office/powerpoint/2010/main" val="477616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didn’t get any good response rates in any city as to HOW LATE on mortgage payments. </a:t>
            </a:r>
          </a:p>
          <a:p>
            <a:r>
              <a:rPr lang="en-US" baseline="0" dirty="0" smtClean="0"/>
              <a:t>Some Baltimore clients revealed borrowing in excess of $1000 but this was, overall, poor response (14/107)</a:t>
            </a:r>
          </a:p>
          <a:p>
            <a:r>
              <a:rPr lang="en-US" baseline="0" dirty="0" smtClean="0"/>
              <a:t>Families and friends are sources of funds, as are payday loan companies, credit cards, retirement savings.</a:t>
            </a:r>
          </a:p>
          <a:p>
            <a:r>
              <a:rPr lang="en-US" baseline="0" dirty="0" smtClean="0"/>
              <a:t>Lack of response to questions could be as revealing as a response. Trust with GHHI staff, willingness to reveal the extent of hardship. All influence GHHI’s ability to successfully connect clients to appropriate resources. </a:t>
            </a:r>
          </a:p>
        </p:txBody>
      </p:sp>
      <p:sp>
        <p:nvSpPr>
          <p:cNvPr id="4" name="Slide Number Placeholder 3"/>
          <p:cNvSpPr>
            <a:spLocks noGrp="1"/>
          </p:cNvSpPr>
          <p:nvPr>
            <p:ph type="sldNum" sz="quarter" idx="10"/>
          </p:nvPr>
        </p:nvSpPr>
        <p:spPr/>
        <p:txBody>
          <a:bodyPr/>
          <a:lstStyle/>
          <a:p>
            <a:pPr>
              <a:defRPr/>
            </a:pPr>
            <a:fld id="{295CD182-6BE1-43BF-AEFB-A3DBAAD5815D}" type="slidenum">
              <a:rPr lang="en-US" smtClean="0"/>
              <a:pPr>
                <a:defRPr/>
              </a:pPr>
              <a:t>9</a:t>
            </a:fld>
            <a:endParaRPr lang="en-US" dirty="0"/>
          </a:p>
        </p:txBody>
      </p:sp>
    </p:spTree>
    <p:extLst>
      <p:ext uri="{BB962C8B-B14F-4D97-AF65-F5344CB8AC3E}">
        <p14:creationId xmlns:p14="http://schemas.microsoft.com/office/powerpoint/2010/main" val="210036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Interest Rates as of 9/20/2012 per Freddie</a:t>
            </a:r>
            <a:r>
              <a:rPr lang="en-US" baseline="0" dirty="0" smtClean="0"/>
              <a:t> Mac Weekly Survey- 30 </a:t>
            </a:r>
            <a:r>
              <a:rPr lang="en-US" baseline="0" dirty="0" err="1" smtClean="0"/>
              <a:t>yr</a:t>
            </a:r>
            <a:r>
              <a:rPr lang="en-US" baseline="0" dirty="0" smtClean="0"/>
              <a:t> </a:t>
            </a:r>
            <a:r>
              <a:rPr lang="en-US" baseline="0" dirty="0" err="1" smtClean="0"/>
              <a:t>avg</a:t>
            </a:r>
            <a:r>
              <a:rPr lang="en-US" baseline="0" dirty="0" smtClean="0"/>
              <a:t>: 3.49%; 15 </a:t>
            </a:r>
            <a:r>
              <a:rPr lang="en-US" baseline="0" dirty="0" err="1" smtClean="0"/>
              <a:t>yr</a:t>
            </a:r>
            <a:r>
              <a:rPr lang="en-US" baseline="0" dirty="0" smtClean="0"/>
              <a:t>: 2.77%</a:t>
            </a:r>
            <a:endParaRPr lang="en-US" dirty="0" smtClean="0"/>
          </a:p>
          <a:p>
            <a:r>
              <a:rPr lang="en-US" dirty="0" smtClean="0"/>
              <a:t>Interest rates in Baltimore and Chicago (CNT) ranged from</a:t>
            </a:r>
            <a:r>
              <a:rPr lang="en-US" baseline="0" dirty="0" smtClean="0"/>
              <a:t> 3-12%; </a:t>
            </a:r>
          </a:p>
        </p:txBody>
      </p:sp>
      <p:sp>
        <p:nvSpPr>
          <p:cNvPr id="4" name="Slide Number Placeholder 3"/>
          <p:cNvSpPr>
            <a:spLocks noGrp="1"/>
          </p:cNvSpPr>
          <p:nvPr>
            <p:ph type="sldNum" sz="quarter" idx="10"/>
          </p:nvPr>
        </p:nvSpPr>
        <p:spPr/>
        <p:txBody>
          <a:bodyPr/>
          <a:lstStyle/>
          <a:p>
            <a:pPr>
              <a:defRPr/>
            </a:pPr>
            <a:fld id="{295CD182-6BE1-43BF-AEFB-A3DBAAD5815D}" type="slidenum">
              <a:rPr lang="en-US" smtClean="0"/>
              <a:pPr>
                <a:defRPr/>
              </a:pPr>
              <a:t>10</a:t>
            </a:fld>
            <a:endParaRPr lang="en-US" dirty="0"/>
          </a:p>
        </p:txBody>
      </p:sp>
    </p:spTree>
    <p:extLst>
      <p:ext uri="{BB962C8B-B14F-4D97-AF65-F5344CB8AC3E}">
        <p14:creationId xmlns:p14="http://schemas.microsoft.com/office/powerpoint/2010/main" val="2100364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r>
              <a:rPr lang="en-US" baseline="0" dirty="0" smtClean="0"/>
              <a:t>Foreclosure risk methods developed by CNT/GHHI staff – low risk = not behind on mortgage but are behind on taxes or insurance. Insignificant risk = mortgage paid or current on mortgage, taxes, insurance</a:t>
            </a:r>
          </a:p>
          <a:p>
            <a:r>
              <a:rPr lang="en-US" baseline="0" dirty="0" smtClean="0"/>
              <a:t>1/3 of Baltimore respondents had borrowed money in past 6 months to pay mortgage (or rent). 58% had foregone food, prescription meds or medical services and/or utility payments to pay mortgage/rent.</a:t>
            </a:r>
          </a:p>
          <a:p>
            <a:pPr rtl="0" eaLnBrk="1" fontAlgn="auto" latinLnBrk="0" hangingPunct="1"/>
            <a:r>
              <a:rPr lang="en-US" dirty="0"/>
              <a:t>Low / Insignificant risk of foreclosure: 65% </a:t>
            </a:r>
            <a:r>
              <a:rPr lang="en-US" dirty="0" err="1"/>
              <a:t>Balt</a:t>
            </a:r>
            <a:r>
              <a:rPr lang="en-US" dirty="0"/>
              <a:t>, 82% CNT, 76% Delta</a:t>
            </a:r>
          </a:p>
          <a:p>
            <a:r>
              <a:rPr lang="en-US" dirty="0" smtClean="0"/>
              <a:t>Small sample sizes, but lack</a:t>
            </a:r>
            <a:r>
              <a:rPr lang="en-US" baseline="0" dirty="0" smtClean="0"/>
              <a:t> of accessing foreclosure prevention counseling point to strong role for GHHI to help connect people. To ask a few key questions at intake that could indicate risk. Trust with clients needed since response rates on some of the more sensitive questions in surveys were poor. </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r>
              <a:rPr lang="en-US" dirty="0" smtClean="0"/>
              <a:t>“I would choose a house needing fewer repairs” 17% Baltimore;</a:t>
            </a:r>
            <a:r>
              <a:rPr lang="en-US" baseline="0" dirty="0" smtClean="0"/>
              <a:t> 24% Chicago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p:spPr>
        <p:txBody>
          <a:bodyPr/>
          <a:lstStyle/>
          <a:p>
            <a:r>
              <a:rPr lang="en-US" dirty="0" smtClean="0"/>
              <a:t>We</a:t>
            </a:r>
            <a:r>
              <a:rPr lang="en-US" baseline="0" dirty="0" smtClean="0"/>
              <a:t> need to longitudinally track </a:t>
            </a:r>
            <a:endParaRPr lang="en-US" dirty="0" smtClean="0"/>
          </a:p>
        </p:txBody>
      </p:sp>
      <p:sp>
        <p:nvSpPr>
          <p:cNvPr id="119812" name="Slide Number Placeholder 3"/>
          <p:cNvSpPr>
            <a:spLocks noGrp="1"/>
          </p:cNvSpPr>
          <p:nvPr>
            <p:ph type="sldNum" sz="quarter" idx="5"/>
          </p:nvPr>
        </p:nvSpPr>
        <p:spPr>
          <a:noFill/>
        </p:spPr>
        <p:txBody>
          <a:bodyPr/>
          <a:lstStyle>
            <a:lvl1pPr defTabSz="914182" eaLnBrk="0" hangingPunct="0">
              <a:defRPr>
                <a:solidFill>
                  <a:schemeClr val="tx1"/>
                </a:solidFill>
                <a:latin typeface="Arial" charset="0"/>
              </a:defRPr>
            </a:lvl1pPr>
            <a:lvl2pPr marL="744064" indent="-286179" defTabSz="914182" eaLnBrk="0" hangingPunct="0">
              <a:defRPr>
                <a:solidFill>
                  <a:schemeClr val="tx1"/>
                </a:solidFill>
                <a:latin typeface="Arial" charset="0"/>
              </a:defRPr>
            </a:lvl2pPr>
            <a:lvl3pPr marL="1144715" indent="-228943" defTabSz="914182" eaLnBrk="0" hangingPunct="0">
              <a:defRPr>
                <a:solidFill>
                  <a:schemeClr val="tx1"/>
                </a:solidFill>
                <a:latin typeface="Arial" charset="0"/>
              </a:defRPr>
            </a:lvl3pPr>
            <a:lvl4pPr marL="1602600" indent="-228943" defTabSz="914182" eaLnBrk="0" hangingPunct="0">
              <a:defRPr>
                <a:solidFill>
                  <a:schemeClr val="tx1"/>
                </a:solidFill>
                <a:latin typeface="Arial" charset="0"/>
              </a:defRPr>
            </a:lvl4pPr>
            <a:lvl5pPr marL="2060486" indent="-228943" defTabSz="914182" eaLnBrk="0" hangingPunct="0">
              <a:defRPr>
                <a:solidFill>
                  <a:schemeClr val="tx1"/>
                </a:solidFill>
                <a:latin typeface="Arial" charset="0"/>
              </a:defRPr>
            </a:lvl5pPr>
            <a:lvl6pPr marL="2518372" indent="-228943" defTabSz="914182" eaLnBrk="0" fontAlgn="base" hangingPunct="0">
              <a:spcBef>
                <a:spcPct val="0"/>
              </a:spcBef>
              <a:spcAft>
                <a:spcPct val="0"/>
              </a:spcAft>
              <a:defRPr>
                <a:solidFill>
                  <a:schemeClr val="tx1"/>
                </a:solidFill>
                <a:latin typeface="Arial" charset="0"/>
              </a:defRPr>
            </a:lvl6pPr>
            <a:lvl7pPr marL="2976258" indent="-228943" defTabSz="914182" eaLnBrk="0" fontAlgn="base" hangingPunct="0">
              <a:spcBef>
                <a:spcPct val="0"/>
              </a:spcBef>
              <a:spcAft>
                <a:spcPct val="0"/>
              </a:spcAft>
              <a:defRPr>
                <a:solidFill>
                  <a:schemeClr val="tx1"/>
                </a:solidFill>
                <a:latin typeface="Arial" charset="0"/>
              </a:defRPr>
            </a:lvl7pPr>
            <a:lvl8pPr marL="3434144" indent="-228943" defTabSz="914182" eaLnBrk="0" fontAlgn="base" hangingPunct="0">
              <a:spcBef>
                <a:spcPct val="0"/>
              </a:spcBef>
              <a:spcAft>
                <a:spcPct val="0"/>
              </a:spcAft>
              <a:defRPr>
                <a:solidFill>
                  <a:schemeClr val="tx1"/>
                </a:solidFill>
                <a:latin typeface="Arial" charset="0"/>
              </a:defRPr>
            </a:lvl8pPr>
            <a:lvl9pPr marL="3892029" indent="-228943" defTabSz="914182" eaLnBrk="0" fontAlgn="base" hangingPunct="0">
              <a:spcBef>
                <a:spcPct val="0"/>
              </a:spcBef>
              <a:spcAft>
                <a:spcPct val="0"/>
              </a:spcAft>
              <a:defRPr>
                <a:solidFill>
                  <a:schemeClr val="tx1"/>
                </a:solidFill>
                <a:latin typeface="Arial" charset="0"/>
              </a:defRPr>
            </a:lvl9pPr>
          </a:lstStyle>
          <a:p>
            <a:pPr eaLnBrk="1" hangingPunct="1"/>
            <a:fld id="{D4D43866-5FE6-435B-86F9-FA3453CA48B0}" type="slidenum">
              <a:rPr lang="en-US" smtClean="0"/>
              <a:pPr eaLnBrk="1" hangingPunct="1"/>
              <a:t>13</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0" dirty="0" smtClean="0">
                <a:solidFill>
                  <a:schemeClr val="tx1"/>
                </a:solidFill>
              </a:rPr>
              <a:t>Need for longitudinal mapping, tracking</a:t>
            </a:r>
          </a:p>
        </p:txBody>
      </p:sp>
      <p:sp>
        <p:nvSpPr>
          <p:cNvPr id="4" name="Slide Number Placeholder 3"/>
          <p:cNvSpPr>
            <a:spLocks noGrp="1"/>
          </p:cNvSpPr>
          <p:nvPr>
            <p:ph type="sldNum" sz="quarter" idx="10"/>
          </p:nvPr>
        </p:nvSpPr>
        <p:spPr/>
        <p:txBody>
          <a:bodyPr/>
          <a:lstStyle/>
          <a:p>
            <a:pPr>
              <a:defRPr/>
            </a:pPr>
            <a:fld id="{295CD182-6BE1-43BF-AEFB-A3DBAAD5815D}" type="slidenum">
              <a:rPr lang="en-US" smtClean="0"/>
              <a:pPr>
                <a:defRPr/>
              </a:pPr>
              <a:t>14</a:t>
            </a:fld>
            <a:endParaRPr lang="en-US" dirty="0"/>
          </a:p>
        </p:txBody>
      </p:sp>
    </p:spTree>
    <p:extLst>
      <p:ext uri="{BB962C8B-B14F-4D97-AF65-F5344CB8AC3E}">
        <p14:creationId xmlns:p14="http://schemas.microsoft.com/office/powerpoint/2010/main" val="629359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5CD182-6BE1-43BF-AEFB-A3DBAAD5815D}" type="slidenum">
              <a:rPr lang="en-US" smtClean="0"/>
              <a:pPr>
                <a:defRPr/>
              </a:pPr>
              <a:t>15</a:t>
            </a:fld>
            <a:endParaRPr lang="en-US" dirty="0"/>
          </a:p>
        </p:txBody>
      </p:sp>
    </p:spTree>
    <p:extLst>
      <p:ext uri="{BB962C8B-B14F-4D97-AF65-F5344CB8AC3E}">
        <p14:creationId xmlns:p14="http://schemas.microsoft.com/office/powerpoint/2010/main" val="1157398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5CD182-6BE1-43BF-AEFB-A3DBAAD5815D}" type="slidenum">
              <a:rPr lang="en-US" smtClean="0"/>
              <a:pPr>
                <a:defRPr/>
              </a:pPr>
              <a:t>16</a:t>
            </a:fld>
            <a:endParaRPr lang="en-US" dirty="0"/>
          </a:p>
        </p:txBody>
      </p:sp>
    </p:spTree>
    <p:extLst>
      <p:ext uri="{BB962C8B-B14F-4D97-AF65-F5344CB8AC3E}">
        <p14:creationId xmlns:p14="http://schemas.microsoft.com/office/powerpoint/2010/main" val="1157398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5CD182-6BE1-43BF-AEFB-A3DBAAD5815D}" type="slidenum">
              <a:rPr lang="en-US" smtClean="0"/>
              <a:pPr>
                <a:defRPr/>
              </a:pPr>
              <a:t>17</a:t>
            </a:fld>
            <a:endParaRPr lang="en-US" dirty="0"/>
          </a:p>
        </p:txBody>
      </p:sp>
    </p:spTree>
    <p:extLst>
      <p:ext uri="{BB962C8B-B14F-4D97-AF65-F5344CB8AC3E}">
        <p14:creationId xmlns:p14="http://schemas.microsoft.com/office/powerpoint/2010/main" val="1042110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5CD182-6BE1-43BF-AEFB-A3DBAAD5815D}" type="slidenum">
              <a:rPr lang="en-US" smtClean="0"/>
              <a:pPr>
                <a:defRPr/>
              </a:pPr>
              <a:t>18</a:t>
            </a:fld>
            <a:endParaRPr lang="en-US" dirty="0"/>
          </a:p>
        </p:txBody>
      </p:sp>
    </p:spTree>
    <p:extLst>
      <p:ext uri="{BB962C8B-B14F-4D97-AF65-F5344CB8AC3E}">
        <p14:creationId xmlns:p14="http://schemas.microsoft.com/office/powerpoint/2010/main" val="9458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5CD182-6BE1-43BF-AEFB-A3DBAAD5815D}" type="slidenum">
              <a:rPr lang="en-US" smtClean="0"/>
              <a:pPr>
                <a:defRPr/>
              </a:pPr>
              <a:t>1</a:t>
            </a:fld>
            <a:endParaRPr lang="en-US" dirty="0"/>
          </a:p>
        </p:txBody>
      </p:sp>
    </p:spTree>
    <p:extLst>
      <p:ext uri="{BB962C8B-B14F-4D97-AF65-F5344CB8AC3E}">
        <p14:creationId xmlns:p14="http://schemas.microsoft.com/office/powerpoint/2010/main" val="308545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Survey respondents stated “I would choose a house needing fewer repairs” if</a:t>
            </a:r>
            <a:r>
              <a:rPr lang="en-US" baseline="0" dirty="0" smtClean="0"/>
              <a:t> they could re-do their home purchase.</a:t>
            </a:r>
            <a:r>
              <a:rPr lang="en-US" dirty="0" smtClean="0"/>
              <a:t> 17% Baltimore;</a:t>
            </a:r>
            <a:r>
              <a:rPr lang="en-US" baseline="0" dirty="0" smtClean="0"/>
              <a:t> 24% Chicago </a:t>
            </a:r>
            <a:endParaRPr lang="en-US" dirty="0" smtClean="0"/>
          </a:p>
        </p:txBody>
      </p:sp>
      <p:sp>
        <p:nvSpPr>
          <p:cNvPr id="4" name="Slide Number Placeholder 3"/>
          <p:cNvSpPr>
            <a:spLocks noGrp="1"/>
          </p:cNvSpPr>
          <p:nvPr>
            <p:ph type="sldNum" sz="quarter" idx="10"/>
          </p:nvPr>
        </p:nvSpPr>
        <p:spPr/>
        <p:txBody>
          <a:bodyPr/>
          <a:lstStyle/>
          <a:p>
            <a:pPr>
              <a:defRPr/>
            </a:pPr>
            <a:fld id="{295CD182-6BE1-43BF-AEFB-A3DBAAD5815D}" type="slidenum">
              <a:rPr lang="en-US" smtClean="0"/>
              <a:pPr>
                <a:defRPr/>
              </a:pPr>
              <a:t>2</a:t>
            </a:fld>
            <a:endParaRPr lang="en-US" dirty="0"/>
          </a:p>
        </p:txBody>
      </p:sp>
    </p:spTree>
    <p:extLst>
      <p:ext uri="{BB962C8B-B14F-4D97-AF65-F5344CB8AC3E}">
        <p14:creationId xmlns:p14="http://schemas.microsoft.com/office/powerpoint/2010/main" val="371476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8BB935"/>
              </a:buClr>
              <a:buFont typeface="Wingdings" pitchFamily="2" charset="2"/>
              <a:buChar char="ü"/>
            </a:pPr>
            <a:endParaRPr lang="en-US" b="0" dirty="0" smtClean="0">
              <a:solidFill>
                <a:schemeClr val="tx1"/>
              </a:solidFill>
            </a:endParaRPr>
          </a:p>
          <a:p>
            <a:r>
              <a:rPr lang="en-US" b="0" u="sng" smtClean="0">
                <a:solidFill>
                  <a:schemeClr val="tx1"/>
                </a:solidFill>
              </a:rPr>
              <a:t>Programs Engaged</a:t>
            </a:r>
            <a:r>
              <a:rPr lang="en-US" b="0" smtClean="0">
                <a:solidFill>
                  <a:schemeClr val="tx1"/>
                </a:solidFill>
              </a:rPr>
              <a:t>: HUD OHHLHC, MEA, CDBG, CSBG, Foundations</a:t>
            </a:r>
          </a:p>
        </p:txBody>
      </p:sp>
      <p:sp>
        <p:nvSpPr>
          <p:cNvPr id="4" name="Slide Number Placeholder 3"/>
          <p:cNvSpPr>
            <a:spLocks noGrp="1"/>
          </p:cNvSpPr>
          <p:nvPr>
            <p:ph type="sldNum" sz="quarter" idx="10"/>
          </p:nvPr>
        </p:nvSpPr>
        <p:spPr/>
        <p:txBody>
          <a:bodyPr/>
          <a:lstStyle/>
          <a:p>
            <a:pPr>
              <a:defRPr/>
            </a:pPr>
            <a:fld id="{BCA6AFC9-4B39-4978-AB6A-162D3C4C3585}" type="slidenum">
              <a:rPr lang="en-US" smtClean="0"/>
              <a:pPr>
                <a:defRPr/>
              </a:pPr>
              <a:t>3</a:t>
            </a:fld>
            <a:endParaRPr lang="en-US"/>
          </a:p>
        </p:txBody>
      </p:sp>
    </p:spTree>
    <p:extLst>
      <p:ext uri="{BB962C8B-B14F-4D97-AF65-F5344CB8AC3E}">
        <p14:creationId xmlns:p14="http://schemas.microsoft.com/office/powerpoint/2010/main" val="327036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5CD182-6BE1-43BF-AEFB-A3DBAAD5815D}" type="slidenum">
              <a:rPr lang="en-US" smtClean="0"/>
              <a:pPr>
                <a:defRPr/>
              </a:pPr>
              <a:t>4</a:t>
            </a:fld>
            <a:endParaRPr lang="en-US" dirty="0"/>
          </a:p>
        </p:txBody>
      </p:sp>
    </p:spTree>
    <p:extLst>
      <p:ext uri="{BB962C8B-B14F-4D97-AF65-F5344CB8AC3E}">
        <p14:creationId xmlns:p14="http://schemas.microsoft.com/office/powerpoint/2010/main" val="210036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5CD182-6BE1-43BF-AEFB-A3DBAAD5815D}" type="slidenum">
              <a:rPr lang="en-US" smtClean="0"/>
              <a:pPr>
                <a:defRPr/>
              </a:pPr>
              <a:t>5</a:t>
            </a:fld>
            <a:endParaRPr lang="en-US" dirty="0"/>
          </a:p>
        </p:txBody>
      </p:sp>
    </p:spTree>
    <p:extLst>
      <p:ext uri="{BB962C8B-B14F-4D97-AF65-F5344CB8AC3E}">
        <p14:creationId xmlns:p14="http://schemas.microsoft.com/office/powerpoint/2010/main" val="210036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5CD182-6BE1-43BF-AEFB-A3DBAAD5815D}" type="slidenum">
              <a:rPr lang="en-US" smtClean="0"/>
              <a:pPr>
                <a:defRPr/>
              </a:pPr>
              <a:t>6</a:t>
            </a:fld>
            <a:endParaRPr lang="en-US" dirty="0"/>
          </a:p>
        </p:txBody>
      </p:sp>
    </p:spTree>
    <p:extLst>
      <p:ext uri="{BB962C8B-B14F-4D97-AF65-F5344CB8AC3E}">
        <p14:creationId xmlns:p14="http://schemas.microsoft.com/office/powerpoint/2010/main" val="2100364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95CD182-6BE1-43BF-AEFB-A3DBAAD5815D}" type="slidenum">
              <a:rPr lang="en-US" smtClean="0"/>
              <a:pPr>
                <a:defRPr/>
              </a:pPr>
              <a:t>7</a:t>
            </a:fld>
            <a:endParaRPr lang="en-US" dirty="0"/>
          </a:p>
        </p:txBody>
      </p:sp>
    </p:spTree>
    <p:extLst>
      <p:ext uri="{BB962C8B-B14F-4D97-AF65-F5344CB8AC3E}">
        <p14:creationId xmlns:p14="http://schemas.microsoft.com/office/powerpoint/2010/main" val="2586524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BNIA –JFI conducted in-depth</a:t>
            </a:r>
            <a:r>
              <a:rPr lang="en-US" baseline="0" dirty="0" smtClean="0"/>
              <a:t> data scan linking GHHI clients to administrative housing data sets</a:t>
            </a:r>
          </a:p>
          <a:p>
            <a:r>
              <a:rPr lang="en-US" baseline="0" dirty="0" err="1" smtClean="0"/>
              <a:t>ProvPlan</a:t>
            </a:r>
            <a:r>
              <a:rPr lang="en-US" baseline="0" dirty="0" smtClean="0"/>
              <a:t> conducted a more cursory scan of the GHHI target area and in relation to GHHI housing interventions</a:t>
            </a:r>
            <a:endParaRPr lang="en-US" dirty="0"/>
          </a:p>
        </p:txBody>
      </p:sp>
      <p:sp>
        <p:nvSpPr>
          <p:cNvPr id="4" name="Slide Number Placeholder 3"/>
          <p:cNvSpPr>
            <a:spLocks noGrp="1"/>
          </p:cNvSpPr>
          <p:nvPr>
            <p:ph type="sldNum" sz="quarter" idx="10"/>
          </p:nvPr>
        </p:nvSpPr>
        <p:spPr/>
        <p:txBody>
          <a:bodyPr/>
          <a:lstStyle/>
          <a:p>
            <a:pPr>
              <a:defRPr/>
            </a:pPr>
            <a:fld id="{295CD182-6BE1-43BF-AEFB-A3DBAAD5815D}" type="slidenum">
              <a:rPr lang="en-US" smtClean="0"/>
              <a:pPr>
                <a:defRPr/>
              </a:pPr>
              <a:t>8</a:t>
            </a:fld>
            <a:endParaRPr lang="en-US" dirty="0"/>
          </a:p>
        </p:txBody>
      </p:sp>
    </p:spTree>
    <p:extLst>
      <p:ext uri="{BB962C8B-B14F-4D97-AF65-F5344CB8AC3E}">
        <p14:creationId xmlns:p14="http://schemas.microsoft.com/office/powerpoint/2010/main" val="2100364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7" descr="GHHI_ppt bgd_title_150"/>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102" name="Rectangle 6"/>
          <p:cNvSpPr>
            <a:spLocks noGrp="1" noChangeArrowheads="1"/>
          </p:cNvSpPr>
          <p:nvPr>
            <p:ph type="ctrTitle"/>
          </p:nvPr>
        </p:nvSpPr>
        <p:spPr bwMode="auto">
          <a:xfrm>
            <a:off x="1081088" y="2932113"/>
            <a:ext cx="7772400" cy="2324100"/>
          </a:xfrm>
          <a:prstGeom prst="rect">
            <a:avLst/>
          </a:prstGeom>
          <a:noFill/>
          <a:extLst/>
        </p:spPr>
        <p:txBody>
          <a:bodyPr vert="horz" wrap="square" lIns="91440" tIns="45720" rIns="91440" bIns="45720" numCol="1" anchor="t" anchorCtr="0" compatLnSpc="1">
            <a:prstTxWarp prst="textNoShape">
              <a:avLst/>
            </a:prstTxWarp>
          </a:bodyPr>
          <a:lstStyle>
            <a:lvl1pPr algn="l">
              <a:defRPr sz="3600" b="1"/>
            </a:lvl1pPr>
          </a:lstStyle>
          <a:p>
            <a:pPr lvl="0"/>
            <a:r>
              <a:rPr lang="en-US"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a:t>
            </a:r>
          </a:p>
        </p:txBody>
      </p:sp>
      <p:sp>
        <p:nvSpPr>
          <p:cNvPr id="5" name="Rectangle 13"/>
          <p:cNvSpPr>
            <a:spLocks noGrp="1" noChangeArrowheads="1"/>
          </p:cNvSpPr>
          <p:nvPr>
            <p:ph type="sldNum" sz="quarter" idx="11"/>
          </p:nvPr>
        </p:nvSpPr>
        <p:spPr>
          <a:ln/>
        </p:spPr>
        <p:txBody>
          <a:bodyPr/>
          <a:lstStyle>
            <a:lvl1pPr>
              <a:defRPr/>
            </a:lvl1pPr>
          </a:lstStyle>
          <a:p>
            <a:pPr>
              <a:defRPr/>
            </a:pPr>
            <a:fld id="{CB7D9276-2EE7-4820-A786-48112C6972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274638"/>
            <a:ext cx="2120900" cy="57578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213475" cy="5757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a:t>
            </a:r>
          </a:p>
        </p:txBody>
      </p:sp>
      <p:sp>
        <p:nvSpPr>
          <p:cNvPr id="5" name="Rectangle 13"/>
          <p:cNvSpPr>
            <a:spLocks noGrp="1" noChangeArrowheads="1"/>
          </p:cNvSpPr>
          <p:nvPr>
            <p:ph type="sldNum" sz="quarter" idx="11"/>
          </p:nvPr>
        </p:nvSpPr>
        <p:spPr>
          <a:ln/>
        </p:spPr>
        <p:txBody>
          <a:bodyPr/>
          <a:lstStyle>
            <a:lvl1pPr>
              <a:defRPr/>
            </a:lvl1pPr>
          </a:lstStyle>
          <a:p>
            <a:pPr>
              <a:defRPr/>
            </a:pPr>
            <a:fld id="{329589C6-E7A7-47F1-B5A5-5F80249FD29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7" descr="GHHI_ppt bgd_title_150"/>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102" name="Rectangle 6"/>
          <p:cNvSpPr>
            <a:spLocks noGrp="1" noChangeArrowheads="1"/>
          </p:cNvSpPr>
          <p:nvPr>
            <p:ph type="ctrTitle"/>
          </p:nvPr>
        </p:nvSpPr>
        <p:spPr bwMode="auto">
          <a:xfrm>
            <a:off x="1081088" y="2932113"/>
            <a:ext cx="7772400" cy="2324100"/>
          </a:xfrm>
          <a:prstGeom prst="rect">
            <a:avLst/>
          </a:prstGeom>
          <a:noFill/>
          <a:extLst/>
        </p:spPr>
        <p:txBody>
          <a:bodyPr vert="horz" wrap="square" lIns="91440" tIns="45720" rIns="91440" bIns="45720" numCol="1" anchor="t" anchorCtr="0" compatLnSpc="1">
            <a:prstTxWarp prst="textNoShape">
              <a:avLst/>
            </a:prstTxWarp>
          </a:bodyPr>
          <a:lstStyle>
            <a:lvl1pPr algn="l">
              <a:defRPr sz="3600" b="1"/>
            </a:lvl1pPr>
          </a:lstStyle>
          <a:p>
            <a:pPr lvl="0"/>
            <a:r>
              <a:rPr lang="en-US" noProof="0" smtClean="0"/>
              <a:t>Click to edit Master title style</a:t>
            </a:r>
          </a:p>
        </p:txBody>
      </p:sp>
    </p:spTree>
    <p:extLst>
      <p:ext uri="{BB962C8B-B14F-4D97-AF65-F5344CB8AC3E}">
        <p14:creationId xmlns:p14="http://schemas.microsoft.com/office/powerpoint/2010/main" val="168510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solidFill>
                  <a:srgbClr val="000000"/>
                </a:solidFill>
              </a:rPr>
              <a:t>|</a:t>
            </a:r>
          </a:p>
        </p:txBody>
      </p:sp>
      <p:sp>
        <p:nvSpPr>
          <p:cNvPr id="5" name="Rectangle 13"/>
          <p:cNvSpPr>
            <a:spLocks noGrp="1" noChangeArrowheads="1"/>
          </p:cNvSpPr>
          <p:nvPr>
            <p:ph type="sldNum" sz="quarter" idx="11"/>
          </p:nvPr>
        </p:nvSpPr>
        <p:spPr>
          <a:ln/>
        </p:spPr>
        <p:txBody>
          <a:bodyPr/>
          <a:lstStyle>
            <a:lvl1pPr>
              <a:defRPr/>
            </a:lvl1pPr>
          </a:lstStyle>
          <a:p>
            <a:pPr>
              <a:defRPr/>
            </a:pPr>
            <a:fld id="{6BB5D5B7-C785-4D42-ACD0-0D46C48511E3}" type="slidenum">
              <a:rPr lang="en-US"/>
              <a:pPr>
                <a:defRPr/>
              </a:pPr>
              <a:t>‹#›</a:t>
            </a:fld>
            <a:endParaRPr lang="en-US" dirty="0"/>
          </a:p>
        </p:txBody>
      </p:sp>
    </p:spTree>
    <p:extLst>
      <p:ext uri="{BB962C8B-B14F-4D97-AF65-F5344CB8AC3E}">
        <p14:creationId xmlns:p14="http://schemas.microsoft.com/office/powerpoint/2010/main" val="2939376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solidFill>
                  <a:srgbClr val="000000"/>
                </a:solidFill>
              </a:rPr>
              <a:t>|</a:t>
            </a:r>
          </a:p>
        </p:txBody>
      </p:sp>
      <p:sp>
        <p:nvSpPr>
          <p:cNvPr id="5" name="Rectangle 13"/>
          <p:cNvSpPr>
            <a:spLocks noGrp="1" noChangeArrowheads="1"/>
          </p:cNvSpPr>
          <p:nvPr>
            <p:ph type="sldNum" sz="quarter" idx="11"/>
          </p:nvPr>
        </p:nvSpPr>
        <p:spPr>
          <a:ln/>
        </p:spPr>
        <p:txBody>
          <a:bodyPr/>
          <a:lstStyle>
            <a:lvl1pPr>
              <a:defRPr/>
            </a:lvl1pPr>
          </a:lstStyle>
          <a:p>
            <a:pPr>
              <a:defRPr/>
            </a:pPr>
            <a:fld id="{F7230B36-D570-4BF8-BA3B-6485B184D5D6}" type="slidenum">
              <a:rPr lang="en-US"/>
              <a:pPr>
                <a:defRPr/>
              </a:pPr>
              <a:t>‹#›</a:t>
            </a:fld>
            <a:endParaRPr lang="en-US" dirty="0"/>
          </a:p>
        </p:txBody>
      </p:sp>
    </p:spTree>
    <p:extLst>
      <p:ext uri="{BB962C8B-B14F-4D97-AF65-F5344CB8AC3E}">
        <p14:creationId xmlns:p14="http://schemas.microsoft.com/office/powerpoint/2010/main" val="3495261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1658938"/>
            <a:ext cx="3856038" cy="4373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7938" y="1658938"/>
            <a:ext cx="3856037" cy="4373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solidFill>
                  <a:srgbClr val="000000"/>
                </a:solidFill>
              </a:rPr>
              <a:t>|</a:t>
            </a:r>
          </a:p>
        </p:txBody>
      </p:sp>
      <p:sp>
        <p:nvSpPr>
          <p:cNvPr id="6" name="Rectangle 13"/>
          <p:cNvSpPr>
            <a:spLocks noGrp="1" noChangeArrowheads="1"/>
          </p:cNvSpPr>
          <p:nvPr>
            <p:ph type="sldNum" sz="quarter" idx="11"/>
          </p:nvPr>
        </p:nvSpPr>
        <p:spPr>
          <a:ln/>
        </p:spPr>
        <p:txBody>
          <a:bodyPr/>
          <a:lstStyle>
            <a:lvl1pPr>
              <a:defRPr/>
            </a:lvl1pPr>
          </a:lstStyle>
          <a:p>
            <a:pPr>
              <a:defRPr/>
            </a:pPr>
            <a:fld id="{E3E0F232-D820-4E04-A2B0-65418EC00486}" type="slidenum">
              <a:rPr lang="en-US"/>
              <a:pPr>
                <a:defRPr/>
              </a:pPr>
              <a:t>‹#›</a:t>
            </a:fld>
            <a:endParaRPr lang="en-US" dirty="0"/>
          </a:p>
        </p:txBody>
      </p:sp>
    </p:spTree>
    <p:extLst>
      <p:ext uri="{BB962C8B-B14F-4D97-AF65-F5344CB8AC3E}">
        <p14:creationId xmlns:p14="http://schemas.microsoft.com/office/powerpoint/2010/main" val="1741877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solidFill>
                  <a:srgbClr val="000000"/>
                </a:solidFill>
              </a:rPr>
              <a:t>|</a:t>
            </a:r>
          </a:p>
        </p:txBody>
      </p:sp>
      <p:sp>
        <p:nvSpPr>
          <p:cNvPr id="8" name="Rectangle 13"/>
          <p:cNvSpPr>
            <a:spLocks noGrp="1" noChangeArrowheads="1"/>
          </p:cNvSpPr>
          <p:nvPr>
            <p:ph type="sldNum" sz="quarter" idx="11"/>
          </p:nvPr>
        </p:nvSpPr>
        <p:spPr>
          <a:ln/>
        </p:spPr>
        <p:txBody>
          <a:bodyPr/>
          <a:lstStyle>
            <a:lvl1pPr>
              <a:defRPr/>
            </a:lvl1pPr>
          </a:lstStyle>
          <a:p>
            <a:pPr>
              <a:defRPr/>
            </a:pPr>
            <a:fld id="{1210E78A-D570-48EA-9024-597FB458B94C}" type="slidenum">
              <a:rPr lang="en-US"/>
              <a:pPr>
                <a:defRPr/>
              </a:pPr>
              <a:t>‹#›</a:t>
            </a:fld>
            <a:endParaRPr lang="en-US" dirty="0"/>
          </a:p>
        </p:txBody>
      </p:sp>
    </p:spTree>
    <p:extLst>
      <p:ext uri="{BB962C8B-B14F-4D97-AF65-F5344CB8AC3E}">
        <p14:creationId xmlns:p14="http://schemas.microsoft.com/office/powerpoint/2010/main" val="2576218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2"/>
          <p:cNvSpPr>
            <a:spLocks noGrp="1" noChangeArrowheads="1"/>
          </p:cNvSpPr>
          <p:nvPr>
            <p:ph type="ftr" sz="quarter" idx="10"/>
          </p:nvPr>
        </p:nvSpPr>
        <p:spPr>
          <a:ln/>
        </p:spPr>
        <p:txBody>
          <a:bodyPr/>
          <a:lstStyle>
            <a:lvl1pPr>
              <a:defRPr/>
            </a:lvl1pPr>
          </a:lstStyle>
          <a:p>
            <a:pPr>
              <a:defRPr/>
            </a:pPr>
            <a:r>
              <a:rPr lang="en-US" dirty="0">
                <a:solidFill>
                  <a:srgbClr val="000000"/>
                </a:solidFill>
              </a:rPr>
              <a:t>|</a:t>
            </a:r>
          </a:p>
        </p:txBody>
      </p:sp>
      <p:sp>
        <p:nvSpPr>
          <p:cNvPr id="4" name="Rectangle 13"/>
          <p:cNvSpPr>
            <a:spLocks noGrp="1" noChangeArrowheads="1"/>
          </p:cNvSpPr>
          <p:nvPr>
            <p:ph type="sldNum" sz="quarter" idx="11"/>
          </p:nvPr>
        </p:nvSpPr>
        <p:spPr>
          <a:ln/>
        </p:spPr>
        <p:txBody>
          <a:bodyPr/>
          <a:lstStyle>
            <a:lvl1pPr>
              <a:defRPr/>
            </a:lvl1pPr>
          </a:lstStyle>
          <a:p>
            <a:pPr>
              <a:defRPr/>
            </a:pPr>
            <a:fld id="{D03E378B-81CB-4BE2-87F6-95A6EDCAEDDB}" type="slidenum">
              <a:rPr lang="en-US"/>
              <a:pPr>
                <a:defRPr/>
              </a:pPr>
              <a:t>‹#›</a:t>
            </a:fld>
            <a:endParaRPr lang="en-US" dirty="0"/>
          </a:p>
        </p:txBody>
      </p:sp>
    </p:spTree>
    <p:extLst>
      <p:ext uri="{BB962C8B-B14F-4D97-AF65-F5344CB8AC3E}">
        <p14:creationId xmlns:p14="http://schemas.microsoft.com/office/powerpoint/2010/main" val="723850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solidFill>
                  <a:srgbClr val="000000"/>
                </a:solidFill>
              </a:rPr>
              <a:t>|</a:t>
            </a:r>
          </a:p>
        </p:txBody>
      </p:sp>
      <p:sp>
        <p:nvSpPr>
          <p:cNvPr id="3" name="Rectangle 13"/>
          <p:cNvSpPr>
            <a:spLocks noGrp="1" noChangeArrowheads="1"/>
          </p:cNvSpPr>
          <p:nvPr>
            <p:ph type="sldNum" sz="quarter" idx="11"/>
          </p:nvPr>
        </p:nvSpPr>
        <p:spPr>
          <a:ln/>
        </p:spPr>
        <p:txBody>
          <a:bodyPr/>
          <a:lstStyle>
            <a:lvl1pPr>
              <a:defRPr/>
            </a:lvl1pPr>
          </a:lstStyle>
          <a:p>
            <a:pPr>
              <a:defRPr/>
            </a:pPr>
            <a:fld id="{CD896A82-B62B-42D9-85B9-3C3A48600304}" type="slidenum">
              <a:rPr lang="en-US"/>
              <a:pPr>
                <a:defRPr/>
              </a:pPr>
              <a:t>‹#›</a:t>
            </a:fld>
            <a:endParaRPr lang="en-US" dirty="0"/>
          </a:p>
        </p:txBody>
      </p:sp>
    </p:spTree>
    <p:extLst>
      <p:ext uri="{BB962C8B-B14F-4D97-AF65-F5344CB8AC3E}">
        <p14:creationId xmlns:p14="http://schemas.microsoft.com/office/powerpoint/2010/main" val="863884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solidFill>
                  <a:srgbClr val="000000"/>
                </a:solidFill>
              </a:rPr>
              <a:t>|</a:t>
            </a:r>
          </a:p>
        </p:txBody>
      </p:sp>
      <p:sp>
        <p:nvSpPr>
          <p:cNvPr id="6" name="Rectangle 13"/>
          <p:cNvSpPr>
            <a:spLocks noGrp="1" noChangeArrowheads="1"/>
          </p:cNvSpPr>
          <p:nvPr>
            <p:ph type="sldNum" sz="quarter" idx="11"/>
          </p:nvPr>
        </p:nvSpPr>
        <p:spPr>
          <a:ln/>
        </p:spPr>
        <p:txBody>
          <a:bodyPr/>
          <a:lstStyle>
            <a:lvl1pPr>
              <a:defRPr/>
            </a:lvl1pPr>
          </a:lstStyle>
          <a:p>
            <a:pPr>
              <a:defRPr/>
            </a:pPr>
            <a:fld id="{6894C56B-3ED3-480A-925D-CD4850B9CC18}" type="slidenum">
              <a:rPr lang="en-US"/>
              <a:pPr>
                <a:defRPr/>
              </a:pPr>
              <a:t>‹#›</a:t>
            </a:fld>
            <a:endParaRPr lang="en-US" dirty="0"/>
          </a:p>
        </p:txBody>
      </p:sp>
    </p:spTree>
    <p:extLst>
      <p:ext uri="{BB962C8B-B14F-4D97-AF65-F5344CB8AC3E}">
        <p14:creationId xmlns:p14="http://schemas.microsoft.com/office/powerpoint/2010/main" val="66772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a:t>
            </a:r>
          </a:p>
        </p:txBody>
      </p:sp>
      <p:sp>
        <p:nvSpPr>
          <p:cNvPr id="5" name="Rectangle 13"/>
          <p:cNvSpPr>
            <a:spLocks noGrp="1" noChangeArrowheads="1"/>
          </p:cNvSpPr>
          <p:nvPr>
            <p:ph type="sldNum" sz="quarter" idx="11"/>
          </p:nvPr>
        </p:nvSpPr>
        <p:spPr>
          <a:ln/>
        </p:spPr>
        <p:txBody>
          <a:bodyPr/>
          <a:lstStyle>
            <a:lvl1pPr>
              <a:defRPr/>
            </a:lvl1pPr>
          </a:lstStyle>
          <a:p>
            <a:pPr>
              <a:defRPr/>
            </a:pPr>
            <a:fld id="{6BB5D5B7-C785-4D42-ACD0-0D46C48511E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solidFill>
                  <a:srgbClr val="000000"/>
                </a:solidFill>
              </a:rPr>
              <a:t>|</a:t>
            </a:r>
          </a:p>
        </p:txBody>
      </p:sp>
      <p:sp>
        <p:nvSpPr>
          <p:cNvPr id="6" name="Rectangle 13"/>
          <p:cNvSpPr>
            <a:spLocks noGrp="1" noChangeArrowheads="1"/>
          </p:cNvSpPr>
          <p:nvPr>
            <p:ph type="sldNum" sz="quarter" idx="11"/>
          </p:nvPr>
        </p:nvSpPr>
        <p:spPr>
          <a:ln/>
        </p:spPr>
        <p:txBody>
          <a:bodyPr/>
          <a:lstStyle>
            <a:lvl1pPr>
              <a:defRPr/>
            </a:lvl1pPr>
          </a:lstStyle>
          <a:p>
            <a:pPr>
              <a:defRPr/>
            </a:pPr>
            <a:fld id="{3B1E7F93-F3E0-4E9A-9234-6AACA4BF2127}" type="slidenum">
              <a:rPr lang="en-US"/>
              <a:pPr>
                <a:defRPr/>
              </a:pPr>
              <a:t>‹#›</a:t>
            </a:fld>
            <a:endParaRPr lang="en-US" dirty="0"/>
          </a:p>
        </p:txBody>
      </p:sp>
    </p:spTree>
    <p:extLst>
      <p:ext uri="{BB962C8B-B14F-4D97-AF65-F5344CB8AC3E}">
        <p14:creationId xmlns:p14="http://schemas.microsoft.com/office/powerpoint/2010/main" val="3067493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solidFill>
                  <a:srgbClr val="000000"/>
                </a:solidFill>
              </a:rPr>
              <a:t>|</a:t>
            </a:r>
          </a:p>
        </p:txBody>
      </p:sp>
      <p:sp>
        <p:nvSpPr>
          <p:cNvPr id="5" name="Rectangle 13"/>
          <p:cNvSpPr>
            <a:spLocks noGrp="1" noChangeArrowheads="1"/>
          </p:cNvSpPr>
          <p:nvPr>
            <p:ph type="sldNum" sz="quarter" idx="11"/>
          </p:nvPr>
        </p:nvSpPr>
        <p:spPr>
          <a:ln/>
        </p:spPr>
        <p:txBody>
          <a:bodyPr/>
          <a:lstStyle>
            <a:lvl1pPr>
              <a:defRPr/>
            </a:lvl1pPr>
          </a:lstStyle>
          <a:p>
            <a:pPr>
              <a:defRPr/>
            </a:pPr>
            <a:fld id="{CB7D9276-2EE7-4820-A786-48112C6972EA}" type="slidenum">
              <a:rPr lang="en-US"/>
              <a:pPr>
                <a:defRPr/>
              </a:pPr>
              <a:t>‹#›</a:t>
            </a:fld>
            <a:endParaRPr lang="en-US" dirty="0"/>
          </a:p>
        </p:txBody>
      </p:sp>
    </p:spTree>
    <p:extLst>
      <p:ext uri="{BB962C8B-B14F-4D97-AF65-F5344CB8AC3E}">
        <p14:creationId xmlns:p14="http://schemas.microsoft.com/office/powerpoint/2010/main" val="4080913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274638"/>
            <a:ext cx="2120900" cy="57578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213475" cy="5757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solidFill>
                  <a:srgbClr val="000000"/>
                </a:solidFill>
              </a:rPr>
              <a:t>|</a:t>
            </a:r>
          </a:p>
        </p:txBody>
      </p:sp>
      <p:sp>
        <p:nvSpPr>
          <p:cNvPr id="5" name="Rectangle 13"/>
          <p:cNvSpPr>
            <a:spLocks noGrp="1" noChangeArrowheads="1"/>
          </p:cNvSpPr>
          <p:nvPr>
            <p:ph type="sldNum" sz="quarter" idx="11"/>
          </p:nvPr>
        </p:nvSpPr>
        <p:spPr>
          <a:ln/>
        </p:spPr>
        <p:txBody>
          <a:bodyPr/>
          <a:lstStyle>
            <a:lvl1pPr>
              <a:defRPr/>
            </a:lvl1pPr>
          </a:lstStyle>
          <a:p>
            <a:pPr>
              <a:defRPr/>
            </a:pPr>
            <a:fld id="{329589C6-E7A7-47F1-B5A5-5F80249FD293}" type="slidenum">
              <a:rPr lang="en-US"/>
              <a:pPr>
                <a:defRPr/>
              </a:pPr>
              <a:t>‹#›</a:t>
            </a:fld>
            <a:endParaRPr lang="en-US" dirty="0"/>
          </a:p>
        </p:txBody>
      </p:sp>
    </p:spTree>
    <p:extLst>
      <p:ext uri="{BB962C8B-B14F-4D97-AF65-F5344CB8AC3E}">
        <p14:creationId xmlns:p14="http://schemas.microsoft.com/office/powerpoint/2010/main" val="3920728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58F59DE6-8139-430A-A632-7B16543BC8DA}" type="datetime1">
              <a:rPr lang="en-US">
                <a:solidFill>
                  <a:srgbClr val="000000"/>
                </a:solidFill>
              </a:rPr>
              <a:pPr>
                <a:defRPr/>
              </a:pPr>
              <a:t>10/3/2012</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Frank DiGiammarino - Copyright 2010</a:t>
            </a:r>
          </a:p>
        </p:txBody>
      </p:sp>
      <p:sp>
        <p:nvSpPr>
          <p:cNvPr id="6" name="Slide Number Placeholder 5"/>
          <p:cNvSpPr>
            <a:spLocks noGrp="1"/>
          </p:cNvSpPr>
          <p:nvPr>
            <p:ph type="sldNum" sz="quarter" idx="12"/>
          </p:nvPr>
        </p:nvSpPr>
        <p:spPr/>
        <p:txBody>
          <a:bodyPr/>
          <a:lstStyle>
            <a:lvl1pPr>
              <a:defRPr/>
            </a:lvl1pPr>
          </a:lstStyle>
          <a:p>
            <a:pPr>
              <a:defRPr/>
            </a:pPr>
            <a:fld id="{30C05475-BC10-4994-A5B9-80D1AF7B7F6B}" type="slidenum">
              <a:rPr lang="en-US"/>
              <a:pPr>
                <a:defRPr/>
              </a:pPr>
              <a:t>‹#›</a:t>
            </a:fld>
            <a:endParaRPr lang="en-US" dirty="0"/>
          </a:p>
        </p:txBody>
      </p:sp>
    </p:spTree>
    <p:extLst>
      <p:ext uri="{BB962C8B-B14F-4D97-AF65-F5344CB8AC3E}">
        <p14:creationId xmlns:p14="http://schemas.microsoft.com/office/powerpoint/2010/main" val="3157520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FFBB726-1FDB-45E6-88F9-6A4B87918F71}" type="datetimeFigureOut">
              <a:rPr lang="en-US" smtClean="0">
                <a:solidFill>
                  <a:srgbClr val="000000"/>
                </a:solidFill>
              </a:rPr>
              <a:pPr/>
              <a:t>10/3/2012</a:t>
            </a:fld>
            <a:endParaRPr lang="en-US" dirty="0">
              <a:solidFill>
                <a:srgbClr val="000000"/>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A35C85B-9A48-4D41-9CED-9B613E6F5E5B}" type="slidenum">
              <a:rPr lang="en-US" smtClean="0"/>
              <a:pPr/>
              <a:t>‹#›</a:t>
            </a:fld>
            <a:endParaRPr lang="en-US" dirty="0"/>
          </a:p>
        </p:txBody>
      </p:sp>
    </p:spTree>
    <p:extLst>
      <p:ext uri="{BB962C8B-B14F-4D97-AF65-F5344CB8AC3E}">
        <p14:creationId xmlns:p14="http://schemas.microsoft.com/office/powerpoint/2010/main" val="13486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a:t>
            </a:r>
          </a:p>
        </p:txBody>
      </p:sp>
      <p:sp>
        <p:nvSpPr>
          <p:cNvPr id="5" name="Rectangle 13"/>
          <p:cNvSpPr>
            <a:spLocks noGrp="1" noChangeArrowheads="1"/>
          </p:cNvSpPr>
          <p:nvPr>
            <p:ph type="sldNum" sz="quarter" idx="11"/>
          </p:nvPr>
        </p:nvSpPr>
        <p:spPr>
          <a:ln/>
        </p:spPr>
        <p:txBody>
          <a:bodyPr/>
          <a:lstStyle>
            <a:lvl1pPr>
              <a:defRPr/>
            </a:lvl1pPr>
          </a:lstStyle>
          <a:p>
            <a:pPr>
              <a:defRPr/>
            </a:pPr>
            <a:fld id="{F7230B36-D570-4BF8-BA3B-6485B184D5D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1658938"/>
            <a:ext cx="3856038" cy="4373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7938" y="1658938"/>
            <a:ext cx="3856037" cy="4373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a:t>
            </a:r>
          </a:p>
        </p:txBody>
      </p:sp>
      <p:sp>
        <p:nvSpPr>
          <p:cNvPr id="6" name="Rectangle 13"/>
          <p:cNvSpPr>
            <a:spLocks noGrp="1" noChangeArrowheads="1"/>
          </p:cNvSpPr>
          <p:nvPr>
            <p:ph type="sldNum" sz="quarter" idx="11"/>
          </p:nvPr>
        </p:nvSpPr>
        <p:spPr>
          <a:ln/>
        </p:spPr>
        <p:txBody>
          <a:bodyPr/>
          <a:lstStyle>
            <a:lvl1pPr>
              <a:defRPr/>
            </a:lvl1pPr>
          </a:lstStyle>
          <a:p>
            <a:pPr>
              <a:defRPr/>
            </a:pPr>
            <a:fld id="{E3E0F232-D820-4E04-A2B0-65418EC0048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a:t>
            </a:r>
          </a:p>
        </p:txBody>
      </p:sp>
      <p:sp>
        <p:nvSpPr>
          <p:cNvPr id="8" name="Rectangle 13"/>
          <p:cNvSpPr>
            <a:spLocks noGrp="1" noChangeArrowheads="1"/>
          </p:cNvSpPr>
          <p:nvPr>
            <p:ph type="sldNum" sz="quarter" idx="11"/>
          </p:nvPr>
        </p:nvSpPr>
        <p:spPr>
          <a:ln/>
        </p:spPr>
        <p:txBody>
          <a:bodyPr/>
          <a:lstStyle>
            <a:lvl1pPr>
              <a:defRPr/>
            </a:lvl1pPr>
          </a:lstStyle>
          <a:p>
            <a:pPr>
              <a:defRPr/>
            </a:pPr>
            <a:fld id="{1210E78A-D570-48EA-9024-597FB458B94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2"/>
          <p:cNvSpPr>
            <a:spLocks noGrp="1" noChangeArrowheads="1"/>
          </p:cNvSpPr>
          <p:nvPr>
            <p:ph type="ftr" sz="quarter" idx="10"/>
          </p:nvPr>
        </p:nvSpPr>
        <p:spPr>
          <a:ln/>
        </p:spPr>
        <p:txBody>
          <a:bodyPr/>
          <a:lstStyle>
            <a:lvl1pPr>
              <a:defRPr/>
            </a:lvl1pPr>
          </a:lstStyle>
          <a:p>
            <a:pPr>
              <a:defRPr/>
            </a:pPr>
            <a:r>
              <a:rPr lang="en-US" dirty="0"/>
              <a:t>|</a:t>
            </a:r>
          </a:p>
        </p:txBody>
      </p:sp>
      <p:sp>
        <p:nvSpPr>
          <p:cNvPr id="4" name="Rectangle 13"/>
          <p:cNvSpPr>
            <a:spLocks noGrp="1" noChangeArrowheads="1"/>
          </p:cNvSpPr>
          <p:nvPr>
            <p:ph type="sldNum" sz="quarter" idx="11"/>
          </p:nvPr>
        </p:nvSpPr>
        <p:spPr>
          <a:ln/>
        </p:spPr>
        <p:txBody>
          <a:bodyPr/>
          <a:lstStyle>
            <a:lvl1pPr>
              <a:defRPr/>
            </a:lvl1pPr>
          </a:lstStyle>
          <a:p>
            <a:pPr>
              <a:defRPr/>
            </a:pPr>
            <a:fld id="{D03E378B-81CB-4BE2-87F6-95A6EDCAEDD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a:t>
            </a:r>
          </a:p>
        </p:txBody>
      </p:sp>
      <p:sp>
        <p:nvSpPr>
          <p:cNvPr id="3" name="Rectangle 13"/>
          <p:cNvSpPr>
            <a:spLocks noGrp="1" noChangeArrowheads="1"/>
          </p:cNvSpPr>
          <p:nvPr>
            <p:ph type="sldNum" sz="quarter" idx="11"/>
          </p:nvPr>
        </p:nvSpPr>
        <p:spPr>
          <a:ln/>
        </p:spPr>
        <p:txBody>
          <a:bodyPr/>
          <a:lstStyle>
            <a:lvl1pPr>
              <a:defRPr/>
            </a:lvl1pPr>
          </a:lstStyle>
          <a:p>
            <a:pPr>
              <a:defRPr/>
            </a:pPr>
            <a:fld id="{CD896A82-B62B-42D9-85B9-3C3A486003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a:t>
            </a:r>
          </a:p>
        </p:txBody>
      </p:sp>
      <p:sp>
        <p:nvSpPr>
          <p:cNvPr id="6" name="Rectangle 13"/>
          <p:cNvSpPr>
            <a:spLocks noGrp="1" noChangeArrowheads="1"/>
          </p:cNvSpPr>
          <p:nvPr>
            <p:ph type="sldNum" sz="quarter" idx="11"/>
          </p:nvPr>
        </p:nvSpPr>
        <p:spPr>
          <a:ln/>
        </p:spPr>
        <p:txBody>
          <a:bodyPr/>
          <a:lstStyle>
            <a:lvl1pPr>
              <a:defRPr/>
            </a:lvl1pPr>
          </a:lstStyle>
          <a:p>
            <a:pPr>
              <a:defRPr/>
            </a:pPr>
            <a:fld id="{6894C56B-3ED3-480A-925D-CD4850B9CC1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a:t>
            </a:r>
          </a:p>
        </p:txBody>
      </p:sp>
      <p:sp>
        <p:nvSpPr>
          <p:cNvPr id="6" name="Rectangle 13"/>
          <p:cNvSpPr>
            <a:spLocks noGrp="1" noChangeArrowheads="1"/>
          </p:cNvSpPr>
          <p:nvPr>
            <p:ph type="sldNum" sz="quarter" idx="11"/>
          </p:nvPr>
        </p:nvSpPr>
        <p:spPr>
          <a:ln/>
        </p:spPr>
        <p:txBody>
          <a:bodyPr/>
          <a:lstStyle>
            <a:lvl1pPr>
              <a:defRPr/>
            </a:lvl1pPr>
          </a:lstStyle>
          <a:p>
            <a:pPr>
              <a:defRPr/>
            </a:pPr>
            <a:fld id="{3B1E7F93-F3E0-4E9A-9234-6AACA4BF212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GHHI_ppt bgd_text_150"/>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11"/>
          <p:cNvSpPr>
            <a:spLocks noGrp="1" noChangeArrowheads="1"/>
          </p:cNvSpPr>
          <p:nvPr>
            <p:ph type="body" idx="1"/>
          </p:nvPr>
        </p:nvSpPr>
        <p:spPr bwMode="auto">
          <a:xfrm>
            <a:off x="1079500" y="1658938"/>
            <a:ext cx="7864475" cy="4373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12"/>
          <p:cNvSpPr>
            <a:spLocks noGrp="1" noChangeArrowheads="1"/>
          </p:cNvSpPr>
          <p:nvPr>
            <p:ph type="ftr" sz="quarter" idx="3"/>
          </p:nvPr>
        </p:nvSpPr>
        <p:spPr bwMode="auto">
          <a:xfrm>
            <a:off x="5457825" y="6245225"/>
            <a:ext cx="2895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lvl1pPr>
          </a:lstStyle>
          <a:p>
            <a:pPr>
              <a:defRPr/>
            </a:pPr>
            <a:r>
              <a:rPr lang="en-US" dirty="0"/>
              <a:t>|</a:t>
            </a:r>
          </a:p>
        </p:txBody>
      </p:sp>
      <p:sp>
        <p:nvSpPr>
          <p:cNvPr id="1037" name="Rectangle 13"/>
          <p:cNvSpPr>
            <a:spLocks noGrp="1" noChangeArrowheads="1"/>
          </p:cNvSpPr>
          <p:nvPr>
            <p:ph type="sldNum" sz="quarter" idx="4"/>
          </p:nvPr>
        </p:nvSpPr>
        <p:spPr bwMode="auto">
          <a:xfrm>
            <a:off x="8323263" y="6245225"/>
            <a:ext cx="320675"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solidFill>
                  <a:srgbClr val="8BB935"/>
                </a:solidFill>
              </a:defRPr>
            </a:lvl1pPr>
          </a:lstStyle>
          <a:p>
            <a:pPr>
              <a:defRPr/>
            </a:pPr>
            <a:fld id="{F488946F-359E-4C5A-9551-A88BB8D1638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algn="l" rtl="0" eaLnBrk="0" fontAlgn="base" hangingPunct="0">
        <a:spcBef>
          <a:spcPct val="20000"/>
        </a:spcBef>
        <a:spcAft>
          <a:spcPct val="0"/>
        </a:spcAft>
        <a:defRPr sz="2000" b="1">
          <a:solidFill>
            <a:srgbClr val="8BB935"/>
          </a:solidFill>
          <a:latin typeface="+mn-lt"/>
          <a:ea typeface="+mn-ea"/>
          <a:cs typeface="+mn-cs"/>
        </a:defRPr>
      </a:lvl1pPr>
      <a:lvl2pPr marL="230188" indent="-228600" algn="l" rtl="0" eaLnBrk="0" fontAlgn="base" hangingPunct="0">
        <a:spcBef>
          <a:spcPct val="20000"/>
        </a:spcBef>
        <a:spcAft>
          <a:spcPct val="0"/>
        </a:spcAft>
        <a:buChar char="•"/>
        <a:defRPr>
          <a:solidFill>
            <a:schemeClr val="tx1"/>
          </a:solidFill>
          <a:latin typeface="+mn-lt"/>
        </a:defRPr>
      </a:lvl2pPr>
      <a:lvl3pPr marL="452438" indent="-220663" algn="l" rtl="0" eaLnBrk="0" fontAlgn="base" hangingPunct="0">
        <a:spcBef>
          <a:spcPct val="20000"/>
        </a:spcBef>
        <a:spcAft>
          <a:spcPct val="0"/>
        </a:spcAft>
        <a:buChar char="•"/>
        <a:defRPr>
          <a:solidFill>
            <a:schemeClr val="tx1"/>
          </a:solidFill>
          <a:latin typeface="+mn-lt"/>
        </a:defRPr>
      </a:lvl3pPr>
      <a:lvl4pPr marL="687388" indent="-233363" algn="l" rtl="0" eaLnBrk="0" fontAlgn="base" hangingPunct="0">
        <a:spcBef>
          <a:spcPct val="20000"/>
        </a:spcBef>
        <a:spcAft>
          <a:spcPct val="0"/>
        </a:spcAft>
        <a:buChar char="•"/>
        <a:defRPr>
          <a:solidFill>
            <a:schemeClr val="tx1"/>
          </a:solidFill>
          <a:latin typeface="+mn-lt"/>
        </a:defRPr>
      </a:lvl4pPr>
      <a:lvl5pPr marL="909638" indent="-220663" algn="l" rtl="0" eaLnBrk="0" fontAlgn="base" hangingPunct="0">
        <a:spcBef>
          <a:spcPct val="20000"/>
        </a:spcBef>
        <a:spcAft>
          <a:spcPct val="0"/>
        </a:spcAft>
        <a:buChar char="•"/>
        <a:defRPr>
          <a:solidFill>
            <a:schemeClr val="tx1"/>
          </a:solidFill>
          <a:latin typeface="+mn-lt"/>
        </a:defRPr>
      </a:lvl5pPr>
      <a:lvl6pPr marL="1366838" indent="-220663" algn="l" rtl="0" fontAlgn="base">
        <a:spcBef>
          <a:spcPct val="20000"/>
        </a:spcBef>
        <a:spcAft>
          <a:spcPct val="0"/>
        </a:spcAft>
        <a:buChar char="•"/>
        <a:defRPr>
          <a:solidFill>
            <a:schemeClr val="tx1"/>
          </a:solidFill>
          <a:latin typeface="+mn-lt"/>
        </a:defRPr>
      </a:lvl6pPr>
      <a:lvl7pPr marL="1824038" indent="-220663" algn="l" rtl="0" fontAlgn="base">
        <a:spcBef>
          <a:spcPct val="20000"/>
        </a:spcBef>
        <a:spcAft>
          <a:spcPct val="0"/>
        </a:spcAft>
        <a:buChar char="•"/>
        <a:defRPr>
          <a:solidFill>
            <a:schemeClr val="tx1"/>
          </a:solidFill>
          <a:latin typeface="+mn-lt"/>
        </a:defRPr>
      </a:lvl7pPr>
      <a:lvl8pPr marL="2281238" indent="-220663" algn="l" rtl="0" fontAlgn="base">
        <a:spcBef>
          <a:spcPct val="20000"/>
        </a:spcBef>
        <a:spcAft>
          <a:spcPct val="0"/>
        </a:spcAft>
        <a:buChar char="•"/>
        <a:defRPr>
          <a:solidFill>
            <a:schemeClr val="tx1"/>
          </a:solidFill>
          <a:latin typeface="+mn-lt"/>
        </a:defRPr>
      </a:lvl8pPr>
      <a:lvl9pPr marL="2738438" indent="-220663"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GHHI_ppt bgd_text_150"/>
          <p:cNvPicPr>
            <a:picLocks noChangeAspect="1" noChangeArrowheads="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11"/>
          <p:cNvSpPr>
            <a:spLocks noGrp="1" noChangeArrowheads="1"/>
          </p:cNvSpPr>
          <p:nvPr>
            <p:ph type="body" idx="1"/>
          </p:nvPr>
        </p:nvSpPr>
        <p:spPr bwMode="auto">
          <a:xfrm>
            <a:off x="1079500" y="1658938"/>
            <a:ext cx="7864475" cy="4373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12"/>
          <p:cNvSpPr>
            <a:spLocks noGrp="1" noChangeArrowheads="1"/>
          </p:cNvSpPr>
          <p:nvPr>
            <p:ph type="ftr" sz="quarter" idx="3"/>
          </p:nvPr>
        </p:nvSpPr>
        <p:spPr bwMode="auto">
          <a:xfrm>
            <a:off x="5457825" y="6245225"/>
            <a:ext cx="2895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lvl1pPr>
          </a:lstStyle>
          <a:p>
            <a:pPr>
              <a:defRPr/>
            </a:pPr>
            <a:r>
              <a:rPr lang="en-US" dirty="0">
                <a:solidFill>
                  <a:srgbClr val="000000"/>
                </a:solidFill>
              </a:rPr>
              <a:t>|</a:t>
            </a:r>
          </a:p>
        </p:txBody>
      </p:sp>
      <p:sp>
        <p:nvSpPr>
          <p:cNvPr id="1037" name="Rectangle 13"/>
          <p:cNvSpPr>
            <a:spLocks noGrp="1" noChangeArrowheads="1"/>
          </p:cNvSpPr>
          <p:nvPr>
            <p:ph type="sldNum" sz="quarter" idx="4"/>
          </p:nvPr>
        </p:nvSpPr>
        <p:spPr bwMode="auto">
          <a:xfrm>
            <a:off x="8323263" y="6245225"/>
            <a:ext cx="320675"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solidFill>
                  <a:srgbClr val="8BB935"/>
                </a:solidFill>
              </a:defRPr>
            </a:lvl1pPr>
          </a:lstStyle>
          <a:p>
            <a:pPr>
              <a:defRPr/>
            </a:pPr>
            <a:fld id="{F488946F-359E-4C5A-9551-A88BB8D1638B}" type="slidenum">
              <a:rPr lang="en-US"/>
              <a:pPr>
                <a:defRPr/>
              </a:pPr>
              <a:t>‹#›</a:t>
            </a:fld>
            <a:endParaRPr lang="en-US" dirty="0"/>
          </a:p>
        </p:txBody>
      </p:sp>
    </p:spTree>
    <p:extLst>
      <p:ext uri="{BB962C8B-B14F-4D97-AF65-F5344CB8AC3E}">
        <p14:creationId xmlns:p14="http://schemas.microsoft.com/office/powerpoint/2010/main" val="173722124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algn="l" rtl="0" eaLnBrk="0" fontAlgn="base" hangingPunct="0">
        <a:spcBef>
          <a:spcPct val="20000"/>
        </a:spcBef>
        <a:spcAft>
          <a:spcPct val="0"/>
        </a:spcAft>
        <a:defRPr sz="2000" b="1">
          <a:solidFill>
            <a:srgbClr val="8BB935"/>
          </a:solidFill>
          <a:latin typeface="+mn-lt"/>
          <a:ea typeface="+mn-ea"/>
          <a:cs typeface="+mn-cs"/>
        </a:defRPr>
      </a:lvl1pPr>
      <a:lvl2pPr marL="230188" indent="-228600" algn="l" rtl="0" eaLnBrk="0" fontAlgn="base" hangingPunct="0">
        <a:spcBef>
          <a:spcPct val="20000"/>
        </a:spcBef>
        <a:spcAft>
          <a:spcPct val="0"/>
        </a:spcAft>
        <a:buChar char="•"/>
        <a:defRPr>
          <a:solidFill>
            <a:schemeClr val="tx1"/>
          </a:solidFill>
          <a:latin typeface="+mn-lt"/>
        </a:defRPr>
      </a:lvl2pPr>
      <a:lvl3pPr marL="452438" indent="-220663" algn="l" rtl="0" eaLnBrk="0" fontAlgn="base" hangingPunct="0">
        <a:spcBef>
          <a:spcPct val="20000"/>
        </a:spcBef>
        <a:spcAft>
          <a:spcPct val="0"/>
        </a:spcAft>
        <a:buChar char="•"/>
        <a:defRPr>
          <a:solidFill>
            <a:schemeClr val="tx1"/>
          </a:solidFill>
          <a:latin typeface="+mn-lt"/>
        </a:defRPr>
      </a:lvl3pPr>
      <a:lvl4pPr marL="687388" indent="-233363" algn="l" rtl="0" eaLnBrk="0" fontAlgn="base" hangingPunct="0">
        <a:spcBef>
          <a:spcPct val="20000"/>
        </a:spcBef>
        <a:spcAft>
          <a:spcPct val="0"/>
        </a:spcAft>
        <a:buChar char="•"/>
        <a:defRPr>
          <a:solidFill>
            <a:schemeClr val="tx1"/>
          </a:solidFill>
          <a:latin typeface="+mn-lt"/>
        </a:defRPr>
      </a:lvl4pPr>
      <a:lvl5pPr marL="909638" indent="-220663" algn="l" rtl="0" eaLnBrk="0" fontAlgn="base" hangingPunct="0">
        <a:spcBef>
          <a:spcPct val="20000"/>
        </a:spcBef>
        <a:spcAft>
          <a:spcPct val="0"/>
        </a:spcAft>
        <a:buChar char="•"/>
        <a:defRPr>
          <a:solidFill>
            <a:schemeClr val="tx1"/>
          </a:solidFill>
          <a:latin typeface="+mn-lt"/>
        </a:defRPr>
      </a:lvl5pPr>
      <a:lvl6pPr marL="1366838" indent="-220663" algn="l" rtl="0" fontAlgn="base">
        <a:spcBef>
          <a:spcPct val="20000"/>
        </a:spcBef>
        <a:spcAft>
          <a:spcPct val="0"/>
        </a:spcAft>
        <a:buChar char="•"/>
        <a:defRPr>
          <a:solidFill>
            <a:schemeClr val="tx1"/>
          </a:solidFill>
          <a:latin typeface="+mn-lt"/>
        </a:defRPr>
      </a:lvl6pPr>
      <a:lvl7pPr marL="1824038" indent="-220663" algn="l" rtl="0" fontAlgn="base">
        <a:spcBef>
          <a:spcPct val="20000"/>
        </a:spcBef>
        <a:spcAft>
          <a:spcPct val="0"/>
        </a:spcAft>
        <a:buChar char="•"/>
        <a:defRPr>
          <a:solidFill>
            <a:schemeClr val="tx1"/>
          </a:solidFill>
          <a:latin typeface="+mn-lt"/>
        </a:defRPr>
      </a:lvl7pPr>
      <a:lvl8pPr marL="2281238" indent="-220663" algn="l" rtl="0" fontAlgn="base">
        <a:spcBef>
          <a:spcPct val="20000"/>
        </a:spcBef>
        <a:spcAft>
          <a:spcPct val="0"/>
        </a:spcAft>
        <a:buChar char="•"/>
        <a:defRPr>
          <a:solidFill>
            <a:schemeClr val="tx1"/>
          </a:solidFill>
          <a:latin typeface="+mn-lt"/>
        </a:defRPr>
      </a:lvl8pPr>
      <a:lvl9pPr marL="2738438" indent="-220663"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814192" y="2243183"/>
            <a:ext cx="8039296" cy="2854912"/>
          </a:xfrm>
        </p:spPr>
        <p:txBody>
          <a:bodyPr/>
          <a:lstStyle/>
          <a:p>
            <a:pPr algn="ctr" eaLnBrk="1" hangingPunct="1"/>
            <a:r>
              <a:rPr lang="en-US" sz="3400" dirty="0" smtClean="0">
                <a:solidFill>
                  <a:srgbClr val="769E2E"/>
                </a:solidFill>
              </a:rPr>
              <a:t>Foreclosure Prevention Roundtable</a:t>
            </a:r>
            <a:r>
              <a:rPr lang="en-US" dirty="0" smtClean="0">
                <a:solidFill>
                  <a:srgbClr val="769E2E"/>
                </a:solidFill>
              </a:rPr>
              <a:t/>
            </a:r>
            <a:br>
              <a:rPr lang="en-US" dirty="0" smtClean="0">
                <a:solidFill>
                  <a:srgbClr val="769E2E"/>
                </a:solidFill>
              </a:rPr>
            </a:br>
            <a:r>
              <a:rPr lang="en-US" sz="1800" dirty="0">
                <a:solidFill>
                  <a:srgbClr val="769E2E"/>
                </a:solidFill>
              </a:rPr>
              <a:t/>
            </a:r>
            <a:br>
              <a:rPr lang="en-US" sz="1800" dirty="0">
                <a:solidFill>
                  <a:srgbClr val="769E2E"/>
                </a:solidFill>
              </a:rPr>
            </a:br>
            <a:r>
              <a:rPr lang="en-US" sz="2400" dirty="0" smtClean="0">
                <a:solidFill>
                  <a:srgbClr val="769E2E"/>
                </a:solidFill>
              </a:rPr>
              <a:t>Support provided by </a:t>
            </a:r>
            <a:br>
              <a:rPr lang="en-US" sz="2400" dirty="0" smtClean="0">
                <a:solidFill>
                  <a:srgbClr val="769E2E"/>
                </a:solidFill>
              </a:rPr>
            </a:br>
            <a:r>
              <a:rPr lang="en-US" sz="2400" dirty="0" smtClean="0">
                <a:solidFill>
                  <a:srgbClr val="769E2E"/>
                </a:solidFill>
              </a:rPr>
              <a:t>Open Society Foundations Neighborhood Stabilization Initiative</a:t>
            </a:r>
            <a:br>
              <a:rPr lang="en-US" sz="2400" dirty="0" smtClean="0">
                <a:solidFill>
                  <a:srgbClr val="769E2E"/>
                </a:solidFill>
              </a:rPr>
            </a:br>
            <a:r>
              <a:rPr lang="en-US" sz="2400" dirty="0">
                <a:solidFill>
                  <a:srgbClr val="769E2E"/>
                </a:solidFill>
              </a:rPr>
              <a:t/>
            </a:r>
            <a:br>
              <a:rPr lang="en-US" sz="2400" dirty="0">
                <a:solidFill>
                  <a:srgbClr val="769E2E"/>
                </a:solidFill>
              </a:rPr>
            </a:br>
            <a:r>
              <a:rPr lang="en-US" sz="2400" dirty="0" smtClean="0">
                <a:solidFill>
                  <a:srgbClr val="769E2E"/>
                </a:solidFill>
              </a:rPr>
              <a:t>The Urban Institute</a:t>
            </a:r>
            <a:r>
              <a:rPr lang="en-US" sz="2000" dirty="0" smtClean="0">
                <a:solidFill>
                  <a:srgbClr val="769E2E"/>
                </a:solidFill>
              </a:rPr>
              <a:t/>
            </a:r>
            <a:br>
              <a:rPr lang="en-US" sz="2000" dirty="0" smtClean="0">
                <a:solidFill>
                  <a:srgbClr val="769E2E"/>
                </a:solidFill>
              </a:rPr>
            </a:br>
            <a:r>
              <a:rPr lang="en-US" sz="2000" dirty="0">
                <a:solidFill>
                  <a:srgbClr val="769E2E"/>
                </a:solidFill>
              </a:rPr>
              <a:t/>
            </a:r>
            <a:br>
              <a:rPr lang="en-US" sz="2000" dirty="0">
                <a:solidFill>
                  <a:srgbClr val="769E2E"/>
                </a:solidFill>
              </a:rPr>
            </a:br>
            <a:r>
              <a:rPr lang="en-US" sz="2000" dirty="0" smtClean="0">
                <a:solidFill>
                  <a:srgbClr val="769E2E"/>
                </a:solidFill>
              </a:rPr>
              <a:t>September 25, 2012</a:t>
            </a:r>
            <a:r>
              <a:rPr lang="en-US" sz="2000" dirty="0" smtClean="0">
                <a:solidFill>
                  <a:schemeClr val="tx1">
                    <a:lumMod val="75000"/>
                    <a:lumOff val="25000"/>
                  </a:schemeClr>
                </a:solidFill>
              </a:rPr>
              <a:t/>
            </a:r>
            <a:br>
              <a:rPr lang="en-US" sz="2000" dirty="0" smtClean="0">
                <a:solidFill>
                  <a:schemeClr val="tx1">
                    <a:lumMod val="75000"/>
                    <a:lumOff val="25000"/>
                  </a:schemeClr>
                </a:solidFill>
              </a:rPr>
            </a:br>
            <a:endParaRPr lang="en-US" sz="2000" dirty="0">
              <a:solidFill>
                <a:schemeClr val="tx1">
                  <a:lumMod val="75000"/>
                  <a:lumOff val="25000"/>
                </a:schemeClr>
              </a:solidFill>
            </a:endParaRPr>
          </a:p>
        </p:txBody>
      </p:sp>
    </p:spTree>
    <p:extLst>
      <p:ext uri="{BB962C8B-B14F-4D97-AF65-F5344CB8AC3E}">
        <p14:creationId xmlns:p14="http://schemas.microsoft.com/office/powerpoint/2010/main" val="4020395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50937" y="1223963"/>
            <a:ext cx="8192022" cy="5302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sz="2000" b="1">
                <a:solidFill>
                  <a:srgbClr val="8BB935"/>
                </a:solidFill>
                <a:latin typeface="+mn-lt"/>
                <a:ea typeface="+mn-ea"/>
                <a:cs typeface="+mn-cs"/>
              </a:defRPr>
            </a:lvl1pPr>
            <a:lvl2pPr marL="230188" indent="-228600" algn="l" rtl="0" eaLnBrk="0" fontAlgn="base" hangingPunct="0">
              <a:spcBef>
                <a:spcPct val="20000"/>
              </a:spcBef>
              <a:spcAft>
                <a:spcPct val="0"/>
              </a:spcAft>
              <a:buChar char="•"/>
              <a:defRPr>
                <a:solidFill>
                  <a:schemeClr val="tx1"/>
                </a:solidFill>
                <a:latin typeface="+mn-lt"/>
              </a:defRPr>
            </a:lvl2pPr>
            <a:lvl3pPr marL="452438" indent="-220663" algn="l" rtl="0" eaLnBrk="0" fontAlgn="base" hangingPunct="0">
              <a:spcBef>
                <a:spcPct val="20000"/>
              </a:spcBef>
              <a:spcAft>
                <a:spcPct val="0"/>
              </a:spcAft>
              <a:buChar char="•"/>
              <a:defRPr>
                <a:solidFill>
                  <a:schemeClr val="tx1"/>
                </a:solidFill>
                <a:latin typeface="+mn-lt"/>
              </a:defRPr>
            </a:lvl3pPr>
            <a:lvl4pPr marL="687388" indent="-233363" algn="l" rtl="0" eaLnBrk="0" fontAlgn="base" hangingPunct="0">
              <a:spcBef>
                <a:spcPct val="20000"/>
              </a:spcBef>
              <a:spcAft>
                <a:spcPct val="0"/>
              </a:spcAft>
              <a:buChar char="•"/>
              <a:defRPr>
                <a:solidFill>
                  <a:schemeClr val="tx1"/>
                </a:solidFill>
                <a:latin typeface="+mn-lt"/>
              </a:defRPr>
            </a:lvl4pPr>
            <a:lvl5pPr marL="909638" indent="-220663" algn="l" rtl="0" eaLnBrk="0" fontAlgn="base" hangingPunct="0">
              <a:spcBef>
                <a:spcPct val="20000"/>
              </a:spcBef>
              <a:spcAft>
                <a:spcPct val="0"/>
              </a:spcAft>
              <a:buChar char="•"/>
              <a:defRPr>
                <a:solidFill>
                  <a:schemeClr val="tx1"/>
                </a:solidFill>
                <a:latin typeface="+mn-lt"/>
              </a:defRPr>
            </a:lvl5pPr>
            <a:lvl6pPr marL="1366838" indent="-220663" algn="l" rtl="0" fontAlgn="base">
              <a:spcBef>
                <a:spcPct val="20000"/>
              </a:spcBef>
              <a:spcAft>
                <a:spcPct val="0"/>
              </a:spcAft>
              <a:buChar char="•"/>
              <a:defRPr>
                <a:solidFill>
                  <a:schemeClr val="tx1"/>
                </a:solidFill>
                <a:latin typeface="+mn-lt"/>
              </a:defRPr>
            </a:lvl6pPr>
            <a:lvl7pPr marL="1824038" indent="-220663" algn="l" rtl="0" fontAlgn="base">
              <a:spcBef>
                <a:spcPct val="20000"/>
              </a:spcBef>
              <a:spcAft>
                <a:spcPct val="0"/>
              </a:spcAft>
              <a:buChar char="•"/>
              <a:defRPr>
                <a:solidFill>
                  <a:schemeClr val="tx1"/>
                </a:solidFill>
                <a:latin typeface="+mn-lt"/>
              </a:defRPr>
            </a:lvl7pPr>
            <a:lvl8pPr marL="2281238" indent="-220663" algn="l" rtl="0" fontAlgn="base">
              <a:spcBef>
                <a:spcPct val="20000"/>
              </a:spcBef>
              <a:spcAft>
                <a:spcPct val="0"/>
              </a:spcAft>
              <a:buChar char="•"/>
              <a:defRPr>
                <a:solidFill>
                  <a:schemeClr val="tx1"/>
                </a:solidFill>
                <a:latin typeface="+mn-lt"/>
              </a:defRPr>
            </a:lvl8pPr>
            <a:lvl9pPr marL="2738438" indent="-220663" algn="l" rtl="0" fontAlgn="base">
              <a:spcBef>
                <a:spcPct val="20000"/>
              </a:spcBef>
              <a:spcAft>
                <a:spcPct val="0"/>
              </a:spcAft>
              <a:buChar char="•"/>
              <a:defRPr>
                <a:solidFill>
                  <a:schemeClr val="tx1"/>
                </a:solidFill>
                <a:latin typeface="+mn-lt"/>
              </a:defRPr>
            </a:lvl9pPr>
          </a:lstStyle>
          <a:p>
            <a:pPr eaLnBrk="1" hangingPunct="1"/>
            <a:endParaRPr lang="en-US" sz="1100" dirty="0" smtClean="0">
              <a:solidFill>
                <a:srgbClr val="619428"/>
              </a:solidFill>
            </a:endParaRPr>
          </a:p>
          <a:p>
            <a:pPr algn="ctr" eaLnBrk="1" hangingPunct="1"/>
            <a:r>
              <a:rPr lang="en-US" sz="2400" dirty="0" smtClean="0">
                <a:solidFill>
                  <a:srgbClr val="619428"/>
                </a:solidFill>
              </a:rPr>
              <a:t>Emerging Survey Findings</a:t>
            </a:r>
          </a:p>
          <a:p>
            <a:pPr algn="ctr" eaLnBrk="1" hangingPunct="1"/>
            <a:endParaRPr lang="en-US" sz="1000" dirty="0" smtClean="0">
              <a:solidFill>
                <a:srgbClr val="619428"/>
              </a:solidFill>
            </a:endParaRPr>
          </a:p>
          <a:p>
            <a:pPr eaLnBrk="1" hangingPunct="1"/>
            <a:r>
              <a:rPr lang="en-US" dirty="0" smtClean="0">
                <a:solidFill>
                  <a:srgbClr val="619428"/>
                </a:solidFill>
              </a:rPr>
              <a:t>GHHI clients shared their challenges of homeownership.</a:t>
            </a:r>
            <a:r>
              <a:rPr lang="en-US" dirty="0" smtClean="0">
                <a:solidFill>
                  <a:schemeClr val="tx1"/>
                </a:solidFill>
              </a:rPr>
              <a:t> </a:t>
            </a:r>
          </a:p>
          <a:p>
            <a:pPr marL="573088" lvl="1" indent="-342900" eaLnBrk="1" hangingPunct="1">
              <a:buFont typeface="Arial" pitchFamily="34" charset="0"/>
              <a:buChar char="•"/>
            </a:pPr>
            <a:r>
              <a:rPr lang="en-US" sz="2000" b="1" dirty="0" smtClean="0">
                <a:solidFill>
                  <a:schemeClr val="tx1"/>
                </a:solidFill>
              </a:rPr>
              <a:t>Borrowing money to pay mortgage </a:t>
            </a:r>
          </a:p>
          <a:p>
            <a:pPr lvl="4" indent="0" eaLnBrk="1" hangingPunct="1">
              <a:buNone/>
            </a:pPr>
            <a:r>
              <a:rPr lang="en-US" dirty="0"/>
              <a:t>Baltimore: </a:t>
            </a:r>
            <a:r>
              <a:rPr lang="en-US" dirty="0" smtClean="0"/>
              <a:t>34%</a:t>
            </a:r>
            <a:endParaRPr lang="en-US" dirty="0"/>
          </a:p>
          <a:p>
            <a:pPr lvl="4" indent="0" eaLnBrk="1" hangingPunct="1">
              <a:buNone/>
            </a:pPr>
            <a:r>
              <a:rPr lang="en-US" dirty="0" smtClean="0"/>
              <a:t>Chicago: 16%</a:t>
            </a:r>
          </a:p>
          <a:p>
            <a:pPr marL="573088" lvl="1" indent="-342900" eaLnBrk="1" hangingPunct="1">
              <a:buFont typeface="Arial" pitchFamily="34" charset="0"/>
              <a:buChar char="•"/>
            </a:pPr>
            <a:r>
              <a:rPr lang="en-US" sz="2000" b="1" dirty="0"/>
              <a:t>Experiencing energy burden simultaneously</a:t>
            </a:r>
          </a:p>
          <a:p>
            <a:pPr lvl="4" indent="0" eaLnBrk="1" hangingPunct="1">
              <a:buNone/>
            </a:pPr>
            <a:r>
              <a:rPr lang="en-US" dirty="0"/>
              <a:t>Baltimore: 82% report “always” or “sometimes” have difficulty paying monthly utility bills</a:t>
            </a:r>
          </a:p>
          <a:p>
            <a:pPr lvl="4" indent="0" eaLnBrk="1" hangingPunct="1">
              <a:buNone/>
            </a:pPr>
            <a:r>
              <a:rPr lang="en-US" dirty="0"/>
              <a:t>Chicago: 31% have overdue utility </a:t>
            </a:r>
            <a:r>
              <a:rPr lang="en-US" dirty="0" smtClean="0"/>
              <a:t>bills</a:t>
            </a:r>
          </a:p>
          <a:p>
            <a:pPr marL="573088" lvl="1" indent="-342900" eaLnBrk="1" hangingPunct="1">
              <a:buFont typeface="Arial" pitchFamily="34" charset="0"/>
              <a:buChar char="•"/>
            </a:pPr>
            <a:r>
              <a:rPr lang="en-US" sz="2000" b="1" dirty="0" smtClean="0">
                <a:solidFill>
                  <a:schemeClr val="tx1"/>
                </a:solidFill>
              </a:rPr>
              <a:t>Forgoing other expenses to pay mortgage </a:t>
            </a:r>
          </a:p>
          <a:p>
            <a:pPr lvl="4" indent="0" eaLnBrk="1" hangingPunct="1">
              <a:buNone/>
            </a:pPr>
            <a:r>
              <a:rPr lang="en-US" dirty="0" smtClean="0"/>
              <a:t>Baltimore: 58% had forgone food, prescriptions, health care services and/or utility bills in past 6 months</a:t>
            </a:r>
            <a:endParaRPr lang="en-US" dirty="0"/>
          </a:p>
        </p:txBody>
      </p:sp>
    </p:spTree>
    <p:extLst>
      <p:ext uri="{BB962C8B-B14F-4D97-AF65-F5344CB8AC3E}">
        <p14:creationId xmlns:p14="http://schemas.microsoft.com/office/powerpoint/2010/main" val="1756479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50937" y="1223963"/>
            <a:ext cx="8192022" cy="4395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sz="2000" b="1">
                <a:solidFill>
                  <a:srgbClr val="8BB935"/>
                </a:solidFill>
                <a:latin typeface="+mn-lt"/>
                <a:ea typeface="+mn-ea"/>
                <a:cs typeface="+mn-cs"/>
              </a:defRPr>
            </a:lvl1pPr>
            <a:lvl2pPr marL="230188" indent="-228600" algn="l" rtl="0" eaLnBrk="0" fontAlgn="base" hangingPunct="0">
              <a:spcBef>
                <a:spcPct val="20000"/>
              </a:spcBef>
              <a:spcAft>
                <a:spcPct val="0"/>
              </a:spcAft>
              <a:buChar char="•"/>
              <a:defRPr>
                <a:solidFill>
                  <a:schemeClr val="tx1"/>
                </a:solidFill>
                <a:latin typeface="+mn-lt"/>
              </a:defRPr>
            </a:lvl2pPr>
            <a:lvl3pPr marL="452438" indent="-220663" algn="l" rtl="0" eaLnBrk="0" fontAlgn="base" hangingPunct="0">
              <a:spcBef>
                <a:spcPct val="20000"/>
              </a:spcBef>
              <a:spcAft>
                <a:spcPct val="0"/>
              </a:spcAft>
              <a:buChar char="•"/>
              <a:defRPr>
                <a:solidFill>
                  <a:schemeClr val="tx1"/>
                </a:solidFill>
                <a:latin typeface="+mn-lt"/>
              </a:defRPr>
            </a:lvl3pPr>
            <a:lvl4pPr marL="687388" indent="-233363" algn="l" rtl="0" eaLnBrk="0" fontAlgn="base" hangingPunct="0">
              <a:spcBef>
                <a:spcPct val="20000"/>
              </a:spcBef>
              <a:spcAft>
                <a:spcPct val="0"/>
              </a:spcAft>
              <a:buChar char="•"/>
              <a:defRPr>
                <a:solidFill>
                  <a:schemeClr val="tx1"/>
                </a:solidFill>
                <a:latin typeface="+mn-lt"/>
              </a:defRPr>
            </a:lvl4pPr>
            <a:lvl5pPr marL="909638" indent="-220663" algn="l" rtl="0" eaLnBrk="0" fontAlgn="base" hangingPunct="0">
              <a:spcBef>
                <a:spcPct val="20000"/>
              </a:spcBef>
              <a:spcAft>
                <a:spcPct val="0"/>
              </a:spcAft>
              <a:buChar char="•"/>
              <a:defRPr>
                <a:solidFill>
                  <a:schemeClr val="tx1"/>
                </a:solidFill>
                <a:latin typeface="+mn-lt"/>
              </a:defRPr>
            </a:lvl5pPr>
            <a:lvl6pPr marL="1366838" indent="-220663" algn="l" rtl="0" fontAlgn="base">
              <a:spcBef>
                <a:spcPct val="20000"/>
              </a:spcBef>
              <a:spcAft>
                <a:spcPct val="0"/>
              </a:spcAft>
              <a:buChar char="•"/>
              <a:defRPr>
                <a:solidFill>
                  <a:schemeClr val="tx1"/>
                </a:solidFill>
                <a:latin typeface="+mn-lt"/>
              </a:defRPr>
            </a:lvl6pPr>
            <a:lvl7pPr marL="1824038" indent="-220663" algn="l" rtl="0" fontAlgn="base">
              <a:spcBef>
                <a:spcPct val="20000"/>
              </a:spcBef>
              <a:spcAft>
                <a:spcPct val="0"/>
              </a:spcAft>
              <a:buChar char="•"/>
              <a:defRPr>
                <a:solidFill>
                  <a:schemeClr val="tx1"/>
                </a:solidFill>
                <a:latin typeface="+mn-lt"/>
              </a:defRPr>
            </a:lvl7pPr>
            <a:lvl8pPr marL="2281238" indent="-220663" algn="l" rtl="0" fontAlgn="base">
              <a:spcBef>
                <a:spcPct val="20000"/>
              </a:spcBef>
              <a:spcAft>
                <a:spcPct val="0"/>
              </a:spcAft>
              <a:buChar char="•"/>
              <a:defRPr>
                <a:solidFill>
                  <a:schemeClr val="tx1"/>
                </a:solidFill>
                <a:latin typeface="+mn-lt"/>
              </a:defRPr>
            </a:lvl8pPr>
            <a:lvl9pPr marL="2738438" indent="-220663" algn="l" rtl="0" fontAlgn="base">
              <a:spcBef>
                <a:spcPct val="20000"/>
              </a:spcBef>
              <a:spcAft>
                <a:spcPct val="0"/>
              </a:spcAft>
              <a:buChar char="•"/>
              <a:defRPr>
                <a:solidFill>
                  <a:schemeClr val="tx1"/>
                </a:solidFill>
                <a:latin typeface="+mn-lt"/>
              </a:defRPr>
            </a:lvl9pPr>
          </a:lstStyle>
          <a:p>
            <a:pPr eaLnBrk="1" hangingPunct="1"/>
            <a:endParaRPr lang="en-US" sz="1100" dirty="0" smtClean="0">
              <a:solidFill>
                <a:srgbClr val="619428"/>
              </a:solidFill>
            </a:endParaRPr>
          </a:p>
          <a:p>
            <a:pPr algn="ctr" eaLnBrk="1" hangingPunct="1"/>
            <a:r>
              <a:rPr lang="en-US" sz="2400" dirty="0" smtClean="0">
                <a:solidFill>
                  <a:srgbClr val="619428"/>
                </a:solidFill>
              </a:rPr>
              <a:t>Emerging Survey Findings (slide 2)</a:t>
            </a:r>
          </a:p>
          <a:p>
            <a:pPr algn="ctr" eaLnBrk="1" hangingPunct="1"/>
            <a:endParaRPr lang="en-US" b="0" dirty="0">
              <a:solidFill>
                <a:schemeClr val="tx1"/>
              </a:solidFill>
            </a:endParaRPr>
          </a:p>
          <a:p>
            <a:pPr eaLnBrk="1" hangingPunct="1"/>
            <a:r>
              <a:rPr lang="en-US" dirty="0">
                <a:solidFill>
                  <a:srgbClr val="619428"/>
                </a:solidFill>
              </a:rPr>
              <a:t>Tools for decreasing mortgage burden </a:t>
            </a:r>
            <a:r>
              <a:rPr lang="en-US" dirty="0" smtClean="0">
                <a:solidFill>
                  <a:srgbClr val="619428"/>
                </a:solidFill>
              </a:rPr>
              <a:t>appear to be underutilized.</a:t>
            </a:r>
            <a:endParaRPr lang="en-US" dirty="0">
              <a:solidFill>
                <a:srgbClr val="619428"/>
              </a:solidFill>
            </a:endParaRPr>
          </a:p>
          <a:p>
            <a:pPr marL="573088" lvl="1" indent="-342900" eaLnBrk="1" hangingPunct="1">
              <a:buFont typeface="Arial" pitchFamily="34" charset="0"/>
              <a:buChar char="•"/>
            </a:pPr>
            <a:r>
              <a:rPr lang="en-US" sz="2000" b="1" dirty="0">
                <a:solidFill>
                  <a:schemeClr val="tx1"/>
                </a:solidFill>
              </a:rPr>
              <a:t>High </a:t>
            </a:r>
            <a:r>
              <a:rPr lang="en-US" sz="2000" b="1" dirty="0" smtClean="0">
                <a:solidFill>
                  <a:schemeClr val="tx1"/>
                </a:solidFill>
              </a:rPr>
              <a:t>mortgage interest </a:t>
            </a:r>
            <a:r>
              <a:rPr lang="en-US" sz="2000" b="1" dirty="0">
                <a:solidFill>
                  <a:schemeClr val="tx1"/>
                </a:solidFill>
              </a:rPr>
              <a:t>rates </a:t>
            </a:r>
            <a:r>
              <a:rPr lang="en-US" sz="2000" b="1" dirty="0" smtClean="0">
                <a:solidFill>
                  <a:schemeClr val="tx1"/>
                </a:solidFill>
              </a:rPr>
              <a:t>among GHHI </a:t>
            </a:r>
            <a:r>
              <a:rPr lang="en-US" sz="2000" b="1" dirty="0">
                <a:solidFill>
                  <a:schemeClr val="tx1"/>
                </a:solidFill>
              </a:rPr>
              <a:t>clients</a:t>
            </a:r>
          </a:p>
          <a:p>
            <a:pPr marL="1133475" lvl="5" indent="0">
              <a:buNone/>
            </a:pPr>
            <a:r>
              <a:rPr lang="en-US" dirty="0"/>
              <a:t>Baltimore: 5.63%</a:t>
            </a:r>
          </a:p>
          <a:p>
            <a:pPr marL="1133475" lvl="5" indent="0">
              <a:buNone/>
            </a:pPr>
            <a:r>
              <a:rPr lang="en-US" dirty="0"/>
              <a:t>Chicago: </a:t>
            </a:r>
            <a:r>
              <a:rPr lang="en-US" dirty="0" smtClean="0"/>
              <a:t>~ 6.30%</a:t>
            </a:r>
            <a:endParaRPr lang="en-US" dirty="0" smtClean="0">
              <a:solidFill>
                <a:srgbClr val="FF0000"/>
              </a:solidFill>
            </a:endParaRPr>
          </a:p>
          <a:p>
            <a:pPr marL="573088" lvl="1" indent="-342900" eaLnBrk="1" hangingPunct="1">
              <a:buFont typeface="Arial" pitchFamily="34" charset="0"/>
              <a:buChar char="•"/>
            </a:pPr>
            <a:r>
              <a:rPr lang="en-US" sz="2000" b="1" dirty="0" smtClean="0">
                <a:solidFill>
                  <a:schemeClr val="tx1"/>
                </a:solidFill>
              </a:rPr>
              <a:t>Refinancing rates vary and show underutilization among some groups</a:t>
            </a:r>
          </a:p>
          <a:p>
            <a:pPr marL="1133475" lvl="5" indent="0">
              <a:buNone/>
            </a:pPr>
            <a:r>
              <a:rPr lang="en-US" dirty="0" smtClean="0"/>
              <a:t>Baltimore: 55% of households have refinanced</a:t>
            </a:r>
          </a:p>
          <a:p>
            <a:pPr marL="1133475" lvl="5" indent="0">
              <a:buNone/>
            </a:pPr>
            <a:r>
              <a:rPr lang="en-US" dirty="0" smtClean="0"/>
              <a:t>Chicago</a:t>
            </a:r>
            <a:r>
              <a:rPr lang="en-US" dirty="0"/>
              <a:t>: </a:t>
            </a:r>
            <a:r>
              <a:rPr lang="en-US" dirty="0" smtClean="0"/>
              <a:t>46% among CNT</a:t>
            </a:r>
            <a:r>
              <a:rPr lang="en-US" dirty="0"/>
              <a:t> </a:t>
            </a:r>
            <a:r>
              <a:rPr lang="en-US" dirty="0" smtClean="0"/>
              <a:t>clients but 84% among Delta clients</a:t>
            </a:r>
          </a:p>
          <a:p>
            <a:pPr marL="1133475" lvl="5" indent="0">
              <a:buNone/>
            </a:pPr>
            <a:endParaRPr lang="en-US" sz="2000" b="1" dirty="0" smtClean="0"/>
          </a:p>
          <a:p>
            <a:pPr lvl="1" indent="0" eaLnBrk="1" hangingPunct="1">
              <a:buNone/>
            </a:pPr>
            <a:r>
              <a:rPr lang="en-US" dirty="0" smtClean="0"/>
              <a:t>Note: Variable mortgage interest rates among GHHI clients in Baltimore (10% of clients) and Chicago (17% of clients)</a:t>
            </a:r>
            <a:endParaRPr lang="en-US" dirty="0">
              <a:solidFill>
                <a:schemeClr val="tx1"/>
              </a:solidFill>
            </a:endParaRPr>
          </a:p>
        </p:txBody>
      </p:sp>
    </p:spTree>
    <p:extLst>
      <p:ext uri="{BB962C8B-B14F-4D97-AF65-F5344CB8AC3E}">
        <p14:creationId xmlns:p14="http://schemas.microsoft.com/office/powerpoint/2010/main" val="3021630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0937" y="1572343"/>
            <a:ext cx="8192022" cy="2723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sz="2000" b="1">
                <a:solidFill>
                  <a:srgbClr val="8BB935"/>
                </a:solidFill>
                <a:latin typeface="+mn-lt"/>
                <a:ea typeface="+mn-ea"/>
                <a:cs typeface="+mn-cs"/>
              </a:defRPr>
            </a:lvl1pPr>
            <a:lvl2pPr marL="230188" indent="-228600" algn="l" rtl="0" eaLnBrk="0" fontAlgn="base" hangingPunct="0">
              <a:spcBef>
                <a:spcPct val="20000"/>
              </a:spcBef>
              <a:spcAft>
                <a:spcPct val="0"/>
              </a:spcAft>
              <a:buChar char="•"/>
              <a:defRPr>
                <a:solidFill>
                  <a:schemeClr val="tx1"/>
                </a:solidFill>
                <a:latin typeface="+mn-lt"/>
              </a:defRPr>
            </a:lvl2pPr>
            <a:lvl3pPr marL="452438" indent="-220663" algn="l" rtl="0" eaLnBrk="0" fontAlgn="base" hangingPunct="0">
              <a:spcBef>
                <a:spcPct val="20000"/>
              </a:spcBef>
              <a:spcAft>
                <a:spcPct val="0"/>
              </a:spcAft>
              <a:buChar char="•"/>
              <a:defRPr>
                <a:solidFill>
                  <a:schemeClr val="tx1"/>
                </a:solidFill>
                <a:latin typeface="+mn-lt"/>
              </a:defRPr>
            </a:lvl3pPr>
            <a:lvl4pPr marL="687388" indent="-233363" algn="l" rtl="0" eaLnBrk="0" fontAlgn="base" hangingPunct="0">
              <a:spcBef>
                <a:spcPct val="20000"/>
              </a:spcBef>
              <a:spcAft>
                <a:spcPct val="0"/>
              </a:spcAft>
              <a:buChar char="•"/>
              <a:defRPr>
                <a:solidFill>
                  <a:schemeClr val="tx1"/>
                </a:solidFill>
                <a:latin typeface="+mn-lt"/>
              </a:defRPr>
            </a:lvl4pPr>
            <a:lvl5pPr marL="909638" indent="-220663" algn="l" rtl="0" eaLnBrk="0" fontAlgn="base" hangingPunct="0">
              <a:spcBef>
                <a:spcPct val="20000"/>
              </a:spcBef>
              <a:spcAft>
                <a:spcPct val="0"/>
              </a:spcAft>
              <a:buChar char="•"/>
              <a:defRPr>
                <a:solidFill>
                  <a:schemeClr val="tx1"/>
                </a:solidFill>
                <a:latin typeface="+mn-lt"/>
              </a:defRPr>
            </a:lvl5pPr>
            <a:lvl6pPr marL="1366838" indent="-220663" algn="l" rtl="0" fontAlgn="base">
              <a:spcBef>
                <a:spcPct val="20000"/>
              </a:spcBef>
              <a:spcAft>
                <a:spcPct val="0"/>
              </a:spcAft>
              <a:buChar char="•"/>
              <a:defRPr>
                <a:solidFill>
                  <a:schemeClr val="tx1"/>
                </a:solidFill>
                <a:latin typeface="+mn-lt"/>
              </a:defRPr>
            </a:lvl6pPr>
            <a:lvl7pPr marL="1824038" indent="-220663" algn="l" rtl="0" fontAlgn="base">
              <a:spcBef>
                <a:spcPct val="20000"/>
              </a:spcBef>
              <a:spcAft>
                <a:spcPct val="0"/>
              </a:spcAft>
              <a:buChar char="•"/>
              <a:defRPr>
                <a:solidFill>
                  <a:schemeClr val="tx1"/>
                </a:solidFill>
                <a:latin typeface="+mn-lt"/>
              </a:defRPr>
            </a:lvl7pPr>
            <a:lvl8pPr marL="2281238" indent="-220663" algn="l" rtl="0" fontAlgn="base">
              <a:spcBef>
                <a:spcPct val="20000"/>
              </a:spcBef>
              <a:spcAft>
                <a:spcPct val="0"/>
              </a:spcAft>
              <a:buChar char="•"/>
              <a:defRPr>
                <a:solidFill>
                  <a:schemeClr val="tx1"/>
                </a:solidFill>
                <a:latin typeface="+mn-lt"/>
              </a:defRPr>
            </a:lvl8pPr>
            <a:lvl9pPr marL="2738438" indent="-220663" algn="l" rtl="0" fontAlgn="base">
              <a:spcBef>
                <a:spcPct val="20000"/>
              </a:spcBef>
              <a:spcAft>
                <a:spcPct val="0"/>
              </a:spcAft>
              <a:buChar char="•"/>
              <a:defRPr>
                <a:solidFill>
                  <a:schemeClr val="tx1"/>
                </a:solidFill>
                <a:latin typeface="+mn-lt"/>
              </a:defRPr>
            </a:lvl9pPr>
          </a:lstStyle>
          <a:p>
            <a:pPr algn="ctr" eaLnBrk="1" hangingPunct="1"/>
            <a:r>
              <a:rPr lang="en-US" sz="2400" dirty="0" smtClean="0">
                <a:solidFill>
                  <a:srgbClr val="619428"/>
                </a:solidFill>
              </a:rPr>
              <a:t>Emerging Survey Findings (slide 3) </a:t>
            </a:r>
            <a:endParaRPr lang="en-US" i="1" dirty="0" smtClean="0">
              <a:solidFill>
                <a:srgbClr val="619428"/>
              </a:solidFill>
            </a:endParaRPr>
          </a:p>
          <a:p>
            <a:pPr algn="ctr" eaLnBrk="1" hangingPunct="1"/>
            <a:endParaRPr lang="en-US" sz="1000" dirty="0" smtClean="0">
              <a:solidFill>
                <a:srgbClr val="619428"/>
              </a:solidFill>
            </a:endParaRPr>
          </a:p>
          <a:p>
            <a:pPr algn="ctr" eaLnBrk="1" hangingPunct="1"/>
            <a:endParaRPr lang="en-US" sz="1000" dirty="0" smtClean="0">
              <a:solidFill>
                <a:srgbClr val="619428"/>
              </a:solidFill>
            </a:endParaRPr>
          </a:p>
          <a:p>
            <a:pPr eaLnBrk="1" hangingPunct="1"/>
            <a:r>
              <a:rPr lang="en-US" dirty="0" smtClean="0">
                <a:solidFill>
                  <a:srgbClr val="619428"/>
                </a:solidFill>
              </a:rPr>
              <a:t> Homeownership Distress Continues into the Summer of 2012</a:t>
            </a:r>
          </a:p>
          <a:p>
            <a:pPr eaLnBrk="1" hangingPunct="1"/>
            <a:endParaRPr lang="en-US"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239513342"/>
              </p:ext>
            </p:extLst>
          </p:nvPr>
        </p:nvGraphicFramePr>
        <p:xfrm>
          <a:off x="670010" y="2896232"/>
          <a:ext cx="7264314" cy="1163320"/>
        </p:xfrm>
        <a:graphic>
          <a:graphicData uri="http://schemas.openxmlformats.org/drawingml/2006/table">
            <a:tbl>
              <a:tblPr firstRow="1" bandRow="1">
                <a:tableStyleId>{00A15C55-8517-42AA-B614-E9B94910E393}</a:tableStyleId>
              </a:tblPr>
              <a:tblGrid>
                <a:gridCol w="2987590"/>
                <a:gridCol w="2171700"/>
                <a:gridCol w="2105024"/>
              </a:tblGrid>
              <a:tr h="370840">
                <a:tc>
                  <a:txBody>
                    <a:bodyPr/>
                    <a:lstStyle/>
                    <a:p>
                      <a:pPr algn="ctr"/>
                      <a:endParaRPr lang="en-US"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dirty="0" smtClean="0">
                          <a:solidFill>
                            <a:schemeClr val="tx1"/>
                          </a:solidFill>
                        </a:rPr>
                        <a:t>Baltimore</a:t>
                      </a:r>
                      <a:endParaRPr lang="en-US" dirty="0">
                        <a:solidFill>
                          <a:schemeClr val="tx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dirty="0" smtClean="0">
                          <a:solidFill>
                            <a:schemeClr val="tx1"/>
                          </a:solidFill>
                        </a:rPr>
                        <a:t>Chicago</a:t>
                      </a:r>
                      <a:endParaRPr lang="en-US" dirty="0">
                        <a:solidFill>
                          <a:schemeClr val="tx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High</a:t>
                      </a:r>
                      <a:r>
                        <a:rPr lang="en-US" sz="2000" baseline="0" dirty="0" smtClean="0"/>
                        <a:t> Risk of Foreclosure</a:t>
                      </a:r>
                      <a:endParaRPr lang="en-US" sz="2000" dirty="0" smtClean="0">
                        <a:solidFill>
                          <a:schemeClr val="tx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dirty="0" smtClean="0"/>
                        <a:t>37%</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dirty="0" smtClean="0"/>
                        <a:t>24%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370840">
                <a:tc>
                  <a:txBody>
                    <a:bodyPr/>
                    <a:lstStyle/>
                    <a:p>
                      <a:pPr algn="l"/>
                      <a:r>
                        <a:rPr lang="en-US" sz="2000" dirty="0" smtClean="0">
                          <a:solidFill>
                            <a:schemeClr val="tx1"/>
                          </a:solidFill>
                        </a:rPr>
                        <a:t>In Foreclosure</a:t>
                      </a:r>
                      <a:endParaRPr lang="en-US" sz="2000" dirty="0">
                        <a:solidFill>
                          <a:schemeClr val="tx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dirty="0" smtClean="0">
                          <a:solidFill>
                            <a:schemeClr val="tx1"/>
                          </a:solidFill>
                        </a:rPr>
                        <a:t>9%</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dirty="0" smtClean="0">
                          <a:solidFill>
                            <a:schemeClr val="tx1"/>
                          </a:solidFill>
                        </a:rPr>
                        <a:t>6%</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bl>
          </a:graphicData>
        </a:graphic>
      </p:graphicFrame>
      <p:sp>
        <p:nvSpPr>
          <p:cNvPr id="10" name="TextBox 9"/>
          <p:cNvSpPr txBox="1"/>
          <p:nvPr/>
        </p:nvSpPr>
        <p:spPr>
          <a:xfrm>
            <a:off x="450937" y="4491103"/>
            <a:ext cx="8192022" cy="1446550"/>
          </a:xfrm>
          <a:prstGeom prst="rect">
            <a:avLst/>
          </a:prstGeom>
          <a:noFill/>
        </p:spPr>
        <p:txBody>
          <a:bodyPr wrap="square" rtlCol="0">
            <a:spAutoFit/>
          </a:bodyPr>
          <a:lstStyle/>
          <a:p>
            <a:r>
              <a:rPr lang="en-US" dirty="0" smtClean="0"/>
              <a:t>Among GHHI clients in Baltimore and Chicago </a:t>
            </a:r>
            <a:r>
              <a:rPr lang="en-US" u="sng" dirty="0" smtClean="0"/>
              <a:t>In Foreclosure </a:t>
            </a:r>
            <a:r>
              <a:rPr lang="en-US" dirty="0" smtClean="0"/>
              <a:t>or at </a:t>
            </a:r>
            <a:r>
              <a:rPr lang="en-US" u="sng" dirty="0" smtClean="0"/>
              <a:t>High Risk of Foreclosure</a:t>
            </a:r>
            <a:r>
              <a:rPr lang="en-US" dirty="0" smtClean="0"/>
              <a:t>, approximately 25% reported that they sought homeownership or credit counseling help.</a:t>
            </a:r>
          </a:p>
          <a:p>
            <a:endParaRPr lang="en-US" dirty="0"/>
          </a:p>
          <a:p>
            <a:r>
              <a:rPr lang="en-US" sz="1600" dirty="0" smtClean="0"/>
              <a:t>Note: GHHI is defining high risk of foreclosure as having overdue mortgage payments.</a:t>
            </a:r>
            <a:endParaRPr lang="en-US" sz="1600" dirty="0"/>
          </a:p>
        </p:txBody>
      </p:sp>
    </p:spTree>
    <p:extLst>
      <p:ext uri="{BB962C8B-B14F-4D97-AF65-F5344CB8AC3E}">
        <p14:creationId xmlns:p14="http://schemas.microsoft.com/office/powerpoint/2010/main" val="1162112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283966" y="1286593"/>
            <a:ext cx="8192022" cy="44378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sz="2000" b="1">
                <a:solidFill>
                  <a:srgbClr val="8BB935"/>
                </a:solidFill>
                <a:latin typeface="+mn-lt"/>
                <a:ea typeface="+mn-ea"/>
                <a:cs typeface="+mn-cs"/>
              </a:defRPr>
            </a:lvl1pPr>
            <a:lvl2pPr marL="230188" indent="-228600" algn="l" rtl="0" eaLnBrk="0" fontAlgn="base" hangingPunct="0">
              <a:spcBef>
                <a:spcPct val="20000"/>
              </a:spcBef>
              <a:spcAft>
                <a:spcPct val="0"/>
              </a:spcAft>
              <a:buChar char="•"/>
              <a:defRPr>
                <a:solidFill>
                  <a:schemeClr val="tx1"/>
                </a:solidFill>
                <a:latin typeface="+mn-lt"/>
              </a:defRPr>
            </a:lvl2pPr>
            <a:lvl3pPr marL="452438" indent="-220663" algn="l" rtl="0" eaLnBrk="0" fontAlgn="base" hangingPunct="0">
              <a:spcBef>
                <a:spcPct val="20000"/>
              </a:spcBef>
              <a:spcAft>
                <a:spcPct val="0"/>
              </a:spcAft>
              <a:buChar char="•"/>
              <a:defRPr>
                <a:solidFill>
                  <a:schemeClr val="tx1"/>
                </a:solidFill>
                <a:latin typeface="+mn-lt"/>
              </a:defRPr>
            </a:lvl3pPr>
            <a:lvl4pPr marL="687388" indent="-233363" algn="l" rtl="0" eaLnBrk="0" fontAlgn="base" hangingPunct="0">
              <a:spcBef>
                <a:spcPct val="20000"/>
              </a:spcBef>
              <a:spcAft>
                <a:spcPct val="0"/>
              </a:spcAft>
              <a:buChar char="•"/>
              <a:defRPr>
                <a:solidFill>
                  <a:schemeClr val="tx1"/>
                </a:solidFill>
                <a:latin typeface="+mn-lt"/>
              </a:defRPr>
            </a:lvl4pPr>
            <a:lvl5pPr marL="909638" indent="-220663" algn="l" rtl="0" eaLnBrk="0" fontAlgn="base" hangingPunct="0">
              <a:spcBef>
                <a:spcPct val="20000"/>
              </a:spcBef>
              <a:spcAft>
                <a:spcPct val="0"/>
              </a:spcAft>
              <a:buChar char="•"/>
              <a:defRPr>
                <a:solidFill>
                  <a:schemeClr val="tx1"/>
                </a:solidFill>
                <a:latin typeface="+mn-lt"/>
              </a:defRPr>
            </a:lvl5pPr>
            <a:lvl6pPr marL="1366838" indent="-220663" algn="l" rtl="0" fontAlgn="base">
              <a:spcBef>
                <a:spcPct val="20000"/>
              </a:spcBef>
              <a:spcAft>
                <a:spcPct val="0"/>
              </a:spcAft>
              <a:buChar char="•"/>
              <a:defRPr>
                <a:solidFill>
                  <a:schemeClr val="tx1"/>
                </a:solidFill>
                <a:latin typeface="+mn-lt"/>
              </a:defRPr>
            </a:lvl6pPr>
            <a:lvl7pPr marL="1824038" indent="-220663" algn="l" rtl="0" fontAlgn="base">
              <a:spcBef>
                <a:spcPct val="20000"/>
              </a:spcBef>
              <a:spcAft>
                <a:spcPct val="0"/>
              </a:spcAft>
              <a:buChar char="•"/>
              <a:defRPr>
                <a:solidFill>
                  <a:schemeClr val="tx1"/>
                </a:solidFill>
                <a:latin typeface="+mn-lt"/>
              </a:defRPr>
            </a:lvl7pPr>
            <a:lvl8pPr marL="2281238" indent="-220663" algn="l" rtl="0" fontAlgn="base">
              <a:spcBef>
                <a:spcPct val="20000"/>
              </a:spcBef>
              <a:spcAft>
                <a:spcPct val="0"/>
              </a:spcAft>
              <a:buChar char="•"/>
              <a:defRPr>
                <a:solidFill>
                  <a:schemeClr val="tx1"/>
                </a:solidFill>
                <a:latin typeface="+mn-lt"/>
              </a:defRPr>
            </a:lvl8pPr>
            <a:lvl9pPr marL="2738438" indent="-220663" algn="l" rtl="0" fontAlgn="base">
              <a:spcBef>
                <a:spcPct val="20000"/>
              </a:spcBef>
              <a:spcAft>
                <a:spcPct val="0"/>
              </a:spcAft>
              <a:buChar char="•"/>
              <a:defRPr>
                <a:solidFill>
                  <a:schemeClr val="tx1"/>
                </a:solidFill>
                <a:latin typeface="+mn-lt"/>
              </a:defRPr>
            </a:lvl9pPr>
          </a:lstStyle>
          <a:p>
            <a:pPr algn="ctr" eaLnBrk="1" hangingPunct="1"/>
            <a:r>
              <a:rPr lang="en-US" sz="2400" dirty="0" smtClean="0">
                <a:solidFill>
                  <a:srgbClr val="619428"/>
                </a:solidFill>
              </a:rPr>
              <a:t>Emerging Survey Findings (slide 4) </a:t>
            </a:r>
            <a:endParaRPr lang="en-US" i="1" dirty="0" smtClean="0">
              <a:solidFill>
                <a:srgbClr val="619428"/>
              </a:solidFill>
            </a:endParaRPr>
          </a:p>
          <a:p>
            <a:pPr algn="ctr" eaLnBrk="1" hangingPunct="1"/>
            <a:endParaRPr lang="en-US" sz="1000" dirty="0" smtClean="0">
              <a:solidFill>
                <a:srgbClr val="619428"/>
              </a:solidFill>
            </a:endParaRPr>
          </a:p>
          <a:p>
            <a:pPr eaLnBrk="1" hangingPunct="1"/>
            <a:r>
              <a:rPr lang="en-US" dirty="0" smtClean="0">
                <a:solidFill>
                  <a:srgbClr val="619428"/>
                </a:solidFill>
              </a:rPr>
              <a:t>Homeowners are confident that they can avoid foreclosure. </a:t>
            </a:r>
          </a:p>
          <a:p>
            <a:pPr marL="342900" indent="-342900" eaLnBrk="1" hangingPunct="1">
              <a:buFont typeface="Arial" pitchFamily="34" charset="0"/>
              <a:buChar char="•"/>
            </a:pPr>
            <a:r>
              <a:rPr lang="en-US" dirty="0" smtClean="0">
                <a:solidFill>
                  <a:schemeClr val="tx1"/>
                </a:solidFill>
              </a:rPr>
              <a:t>“</a:t>
            </a:r>
            <a:r>
              <a:rPr lang="en-US" dirty="0">
                <a:solidFill>
                  <a:schemeClr val="tx1"/>
                </a:solidFill>
              </a:rPr>
              <a:t>Somewhat confident” or “Very confident” of avoiding foreclosure</a:t>
            </a:r>
          </a:p>
          <a:p>
            <a:pPr marL="676275" lvl="4" indent="0" eaLnBrk="1" hangingPunct="1">
              <a:buNone/>
            </a:pPr>
            <a:r>
              <a:rPr lang="en-US" dirty="0"/>
              <a:t>Baltimore: 95%</a:t>
            </a:r>
          </a:p>
          <a:p>
            <a:pPr marL="676275" lvl="4" indent="0" eaLnBrk="1" hangingPunct="1">
              <a:buNone/>
            </a:pPr>
            <a:r>
              <a:rPr lang="en-US" dirty="0"/>
              <a:t>Chicago: </a:t>
            </a:r>
            <a:r>
              <a:rPr lang="en-US" dirty="0" smtClean="0"/>
              <a:t>83% </a:t>
            </a:r>
          </a:p>
          <a:p>
            <a:pPr eaLnBrk="1" hangingPunct="1"/>
            <a:r>
              <a:rPr lang="en-US" dirty="0" smtClean="0">
                <a:solidFill>
                  <a:srgbClr val="619428"/>
                </a:solidFill>
              </a:rPr>
              <a:t>Generally, clients do not regret homeownership. </a:t>
            </a:r>
          </a:p>
          <a:p>
            <a:pPr marL="342900" indent="-342900" eaLnBrk="1" hangingPunct="1">
              <a:buFont typeface="Arial" pitchFamily="34" charset="0"/>
              <a:buChar char="•"/>
            </a:pPr>
            <a:r>
              <a:rPr lang="en-US" dirty="0" smtClean="0">
                <a:solidFill>
                  <a:schemeClr val="tx1"/>
                </a:solidFill>
              </a:rPr>
              <a:t>If [homeowner] could do everything over again, “I would not buy a house.” </a:t>
            </a:r>
            <a:endParaRPr lang="en-US" dirty="0">
              <a:solidFill>
                <a:schemeClr val="tx1"/>
              </a:solidFill>
            </a:endParaRPr>
          </a:p>
          <a:p>
            <a:pPr marL="676275" lvl="4" indent="0" eaLnBrk="1" hangingPunct="1">
              <a:buNone/>
            </a:pPr>
            <a:r>
              <a:rPr lang="en-US" dirty="0"/>
              <a:t>Baltimore: </a:t>
            </a:r>
            <a:r>
              <a:rPr lang="en-US" dirty="0" smtClean="0"/>
              <a:t>6%</a:t>
            </a:r>
            <a:endParaRPr lang="en-US" dirty="0"/>
          </a:p>
          <a:p>
            <a:pPr marL="676275" lvl="4" indent="0" eaLnBrk="1" hangingPunct="1">
              <a:buNone/>
            </a:pPr>
            <a:r>
              <a:rPr lang="en-US" dirty="0"/>
              <a:t>Chicago: </a:t>
            </a:r>
            <a:r>
              <a:rPr lang="en-US" dirty="0" smtClean="0"/>
              <a:t>6%</a:t>
            </a:r>
          </a:p>
          <a:p>
            <a:pPr marL="342900" indent="-342900" eaLnBrk="1" hangingPunct="1">
              <a:buFont typeface="Arial" pitchFamily="34" charset="0"/>
              <a:buChar char="•"/>
            </a:pPr>
            <a:r>
              <a:rPr lang="en-US" dirty="0" smtClean="0">
                <a:solidFill>
                  <a:schemeClr val="tx1"/>
                </a:solidFill>
              </a:rPr>
              <a:t>“…I </a:t>
            </a:r>
            <a:r>
              <a:rPr lang="en-US" dirty="0">
                <a:solidFill>
                  <a:schemeClr val="tx1"/>
                </a:solidFill>
              </a:rPr>
              <a:t>would not </a:t>
            </a:r>
            <a:r>
              <a:rPr lang="en-US" dirty="0" smtClean="0">
                <a:solidFill>
                  <a:schemeClr val="tx1"/>
                </a:solidFill>
              </a:rPr>
              <a:t>change anything.” </a:t>
            </a:r>
            <a:endParaRPr lang="en-US" dirty="0">
              <a:solidFill>
                <a:schemeClr val="tx1"/>
              </a:solidFill>
            </a:endParaRPr>
          </a:p>
          <a:p>
            <a:pPr marL="676275" lvl="4" indent="0" eaLnBrk="1" hangingPunct="1">
              <a:buNone/>
            </a:pPr>
            <a:r>
              <a:rPr lang="en-US" dirty="0"/>
              <a:t>Baltimore: </a:t>
            </a:r>
            <a:r>
              <a:rPr lang="en-US" dirty="0" smtClean="0"/>
              <a:t>34%</a:t>
            </a:r>
            <a:endParaRPr lang="en-US" dirty="0"/>
          </a:p>
          <a:p>
            <a:pPr marL="676275" lvl="4" indent="0" eaLnBrk="1" hangingPunct="1">
              <a:buNone/>
            </a:pPr>
            <a:r>
              <a:rPr lang="en-US" dirty="0"/>
              <a:t>Chicago: </a:t>
            </a:r>
            <a:r>
              <a:rPr lang="en-US" dirty="0" smtClean="0"/>
              <a:t>39%</a:t>
            </a:r>
          </a:p>
          <a:p>
            <a:pPr marL="676275" lvl="4" indent="0" eaLnBrk="1" hangingPunct="1">
              <a:buNone/>
            </a:pPr>
            <a:endParaRPr lang="en-US" dirty="0"/>
          </a:p>
          <a:p>
            <a:pPr eaLnBrk="1" hangingPunct="1"/>
            <a:endParaRPr lang="en-US" dirty="0" smtClean="0">
              <a:solidFill>
                <a:srgbClr val="619428"/>
              </a:solidFill>
            </a:endParaRPr>
          </a:p>
          <a:p>
            <a:pPr eaLnBrk="1" hangingPunct="1"/>
            <a:endParaRPr lang="en-US" dirty="0" smtClean="0">
              <a:solidFill>
                <a:srgbClr val="619428"/>
              </a:solidFill>
            </a:endParaRPr>
          </a:p>
          <a:p>
            <a:pPr eaLnBrk="1" hangingPunct="1"/>
            <a:endParaRPr lang="en-US" dirty="0">
              <a:solidFill>
                <a:schemeClr val="tx1"/>
              </a:solidFill>
            </a:endParaRPr>
          </a:p>
        </p:txBody>
      </p:sp>
    </p:spTree>
    <p:extLst>
      <p:ext uri="{BB962C8B-B14F-4D97-AF65-F5344CB8AC3E}">
        <p14:creationId xmlns:p14="http://schemas.microsoft.com/office/powerpoint/2010/main" val="1545668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8986" y="0"/>
            <a:ext cx="8449233" cy="1280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Content Placeholder 2"/>
          <p:cNvSpPr txBox="1">
            <a:spLocks/>
          </p:cNvSpPr>
          <p:nvPr/>
        </p:nvSpPr>
        <p:spPr bwMode="auto">
          <a:xfrm>
            <a:off x="175363" y="-241581"/>
            <a:ext cx="3507289" cy="1168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sz="2000" b="1">
                <a:solidFill>
                  <a:srgbClr val="8BB935"/>
                </a:solidFill>
                <a:latin typeface="+mn-lt"/>
                <a:ea typeface="+mn-ea"/>
                <a:cs typeface="+mn-cs"/>
              </a:defRPr>
            </a:lvl1pPr>
            <a:lvl2pPr marL="230188" indent="-228600" algn="l" rtl="0" eaLnBrk="0" fontAlgn="base" hangingPunct="0">
              <a:spcBef>
                <a:spcPct val="20000"/>
              </a:spcBef>
              <a:spcAft>
                <a:spcPct val="0"/>
              </a:spcAft>
              <a:buChar char="•"/>
              <a:defRPr>
                <a:solidFill>
                  <a:schemeClr val="tx1"/>
                </a:solidFill>
                <a:latin typeface="+mn-lt"/>
              </a:defRPr>
            </a:lvl2pPr>
            <a:lvl3pPr marL="452438" indent="-220663" algn="l" rtl="0" eaLnBrk="0" fontAlgn="base" hangingPunct="0">
              <a:spcBef>
                <a:spcPct val="20000"/>
              </a:spcBef>
              <a:spcAft>
                <a:spcPct val="0"/>
              </a:spcAft>
              <a:buChar char="•"/>
              <a:defRPr>
                <a:solidFill>
                  <a:schemeClr val="tx1"/>
                </a:solidFill>
                <a:latin typeface="+mn-lt"/>
              </a:defRPr>
            </a:lvl3pPr>
            <a:lvl4pPr marL="687388" indent="-233363" algn="l" rtl="0" eaLnBrk="0" fontAlgn="base" hangingPunct="0">
              <a:spcBef>
                <a:spcPct val="20000"/>
              </a:spcBef>
              <a:spcAft>
                <a:spcPct val="0"/>
              </a:spcAft>
              <a:buChar char="•"/>
              <a:defRPr>
                <a:solidFill>
                  <a:schemeClr val="tx1"/>
                </a:solidFill>
                <a:latin typeface="+mn-lt"/>
              </a:defRPr>
            </a:lvl4pPr>
            <a:lvl5pPr marL="909638" indent="-220663" algn="l" rtl="0" eaLnBrk="0" fontAlgn="base" hangingPunct="0">
              <a:spcBef>
                <a:spcPct val="20000"/>
              </a:spcBef>
              <a:spcAft>
                <a:spcPct val="0"/>
              </a:spcAft>
              <a:buChar char="•"/>
              <a:defRPr>
                <a:solidFill>
                  <a:schemeClr val="tx1"/>
                </a:solidFill>
                <a:latin typeface="+mn-lt"/>
              </a:defRPr>
            </a:lvl5pPr>
            <a:lvl6pPr marL="1366838" indent="-220663" algn="l" rtl="0" fontAlgn="base">
              <a:spcBef>
                <a:spcPct val="20000"/>
              </a:spcBef>
              <a:spcAft>
                <a:spcPct val="0"/>
              </a:spcAft>
              <a:buChar char="•"/>
              <a:defRPr>
                <a:solidFill>
                  <a:schemeClr val="tx1"/>
                </a:solidFill>
                <a:latin typeface="+mn-lt"/>
              </a:defRPr>
            </a:lvl6pPr>
            <a:lvl7pPr marL="1824038" indent="-220663" algn="l" rtl="0" fontAlgn="base">
              <a:spcBef>
                <a:spcPct val="20000"/>
              </a:spcBef>
              <a:spcAft>
                <a:spcPct val="0"/>
              </a:spcAft>
              <a:buChar char="•"/>
              <a:defRPr>
                <a:solidFill>
                  <a:schemeClr val="tx1"/>
                </a:solidFill>
                <a:latin typeface="+mn-lt"/>
              </a:defRPr>
            </a:lvl7pPr>
            <a:lvl8pPr marL="2281238" indent="-220663" algn="l" rtl="0" fontAlgn="base">
              <a:spcBef>
                <a:spcPct val="20000"/>
              </a:spcBef>
              <a:spcAft>
                <a:spcPct val="0"/>
              </a:spcAft>
              <a:buChar char="•"/>
              <a:defRPr>
                <a:solidFill>
                  <a:schemeClr val="tx1"/>
                </a:solidFill>
                <a:latin typeface="+mn-lt"/>
              </a:defRPr>
            </a:lvl8pPr>
            <a:lvl9pPr marL="2738438" indent="-220663" algn="l" rtl="0" fontAlgn="base">
              <a:spcBef>
                <a:spcPct val="20000"/>
              </a:spcBef>
              <a:spcAft>
                <a:spcPct val="0"/>
              </a:spcAft>
              <a:buChar char="•"/>
              <a:defRPr>
                <a:solidFill>
                  <a:schemeClr val="tx1"/>
                </a:solidFill>
                <a:latin typeface="+mn-lt"/>
              </a:defRPr>
            </a:lvl9pPr>
          </a:lstStyle>
          <a:p>
            <a:pPr eaLnBrk="1" hangingPunct="1"/>
            <a:endParaRPr lang="en-US" sz="2200" dirty="0" smtClean="0">
              <a:solidFill>
                <a:srgbClr val="619428"/>
              </a:solidFill>
            </a:endParaRPr>
          </a:p>
          <a:p>
            <a:pPr algn="ctr" eaLnBrk="1" hangingPunct="1"/>
            <a:r>
              <a:rPr lang="en-US" sz="2200" dirty="0" smtClean="0">
                <a:solidFill>
                  <a:srgbClr val="619428"/>
                </a:solidFill>
              </a:rPr>
              <a:t>Preliminary Findings of BNIA-JFI Analyses</a:t>
            </a:r>
          </a:p>
          <a:p>
            <a:pPr eaLnBrk="1" hangingPunct="1"/>
            <a:endParaRPr lang="en-US" sz="2200" b="0" dirty="0" smtClean="0">
              <a:solidFill>
                <a:schemeClr val="tx1"/>
              </a:solidFill>
            </a:endParaRPr>
          </a:p>
        </p:txBody>
      </p:sp>
      <p:sp>
        <p:nvSpPr>
          <p:cNvPr id="5" name="Content Placeholder 2"/>
          <p:cNvSpPr>
            <a:spLocks noGrp="1"/>
          </p:cNvSpPr>
          <p:nvPr>
            <p:ph idx="4294967295"/>
          </p:nvPr>
        </p:nvSpPr>
        <p:spPr>
          <a:xfrm>
            <a:off x="87904" y="1184812"/>
            <a:ext cx="3682651" cy="5395100"/>
          </a:xfrm>
        </p:spPr>
        <p:txBody>
          <a:bodyPr/>
          <a:lstStyle/>
          <a:p>
            <a:pPr marL="342900" indent="-342900" eaLnBrk="1" hangingPunct="1">
              <a:buFont typeface="Arial" pitchFamily="34" charset="0"/>
              <a:buChar char="‒"/>
            </a:pPr>
            <a:r>
              <a:rPr lang="en-US" b="0" dirty="0">
                <a:solidFill>
                  <a:schemeClr val="tx1"/>
                </a:solidFill>
              </a:rPr>
              <a:t>GHHI </a:t>
            </a:r>
            <a:r>
              <a:rPr lang="en-US" b="0" dirty="0" smtClean="0">
                <a:solidFill>
                  <a:schemeClr val="tx1"/>
                </a:solidFill>
              </a:rPr>
              <a:t>improved properties cluster in </a:t>
            </a:r>
            <a:r>
              <a:rPr lang="en-US" b="0" dirty="0">
                <a:solidFill>
                  <a:schemeClr val="tx1"/>
                </a:solidFill>
              </a:rPr>
              <a:t>n</a:t>
            </a:r>
            <a:r>
              <a:rPr lang="en-US" b="0" dirty="0" smtClean="0">
                <a:solidFill>
                  <a:schemeClr val="tx1"/>
                </a:solidFill>
              </a:rPr>
              <a:t>eighborhoods </a:t>
            </a:r>
            <a:r>
              <a:rPr lang="en-US" b="0" dirty="0">
                <a:solidFill>
                  <a:schemeClr val="tx1"/>
                </a:solidFill>
              </a:rPr>
              <a:t>hardest hit by </a:t>
            </a:r>
            <a:r>
              <a:rPr lang="en-US" b="0" dirty="0" smtClean="0">
                <a:solidFill>
                  <a:schemeClr val="tx1"/>
                </a:solidFill>
              </a:rPr>
              <a:t>foreclosure </a:t>
            </a:r>
            <a:r>
              <a:rPr lang="en-US" b="0" dirty="0">
                <a:solidFill>
                  <a:schemeClr val="tx1"/>
                </a:solidFill>
              </a:rPr>
              <a:t>crisis and at greatest risk </a:t>
            </a:r>
          </a:p>
          <a:p>
            <a:pPr marL="342900" indent="-342900" eaLnBrk="1" hangingPunct="1">
              <a:buFont typeface="Arial" pitchFamily="34" charset="0"/>
              <a:buChar char="‒"/>
            </a:pPr>
            <a:r>
              <a:rPr lang="en-US" b="0" dirty="0" smtClean="0">
                <a:solidFill>
                  <a:schemeClr val="tx1"/>
                </a:solidFill>
              </a:rPr>
              <a:t>Same neighborhoods with housing </a:t>
            </a:r>
            <a:r>
              <a:rPr lang="en-US" b="0" dirty="0">
                <a:solidFill>
                  <a:schemeClr val="tx1"/>
                </a:solidFill>
              </a:rPr>
              <a:t>distress above city average (</a:t>
            </a:r>
            <a:r>
              <a:rPr lang="en-US" b="0" dirty="0" smtClean="0">
                <a:solidFill>
                  <a:schemeClr val="tx1"/>
                </a:solidFill>
              </a:rPr>
              <a:t>pop</a:t>
            </a:r>
            <a:r>
              <a:rPr lang="en-US" b="0" dirty="0">
                <a:solidFill>
                  <a:schemeClr val="tx1"/>
                </a:solidFill>
              </a:rPr>
              <a:t>.</a:t>
            </a:r>
            <a:r>
              <a:rPr lang="en-US" b="0" dirty="0" smtClean="0">
                <a:solidFill>
                  <a:schemeClr val="tx1"/>
                </a:solidFill>
              </a:rPr>
              <a:t> </a:t>
            </a:r>
            <a:r>
              <a:rPr lang="en-US" b="0" dirty="0">
                <a:solidFill>
                  <a:schemeClr val="tx1"/>
                </a:solidFill>
              </a:rPr>
              <a:t>loss, vacant properties, low property values, low rehab permits) </a:t>
            </a:r>
            <a:r>
              <a:rPr lang="en-US" b="0" dirty="0" smtClean="0">
                <a:solidFill>
                  <a:schemeClr val="tx1"/>
                </a:solidFill>
              </a:rPr>
              <a:t>-evidence </a:t>
            </a:r>
            <a:r>
              <a:rPr lang="en-US" b="0" dirty="0">
                <a:solidFill>
                  <a:schemeClr val="tx1"/>
                </a:solidFill>
              </a:rPr>
              <a:t>of </a:t>
            </a:r>
            <a:r>
              <a:rPr lang="en-US" b="0" dirty="0" smtClean="0">
                <a:solidFill>
                  <a:schemeClr val="tx1"/>
                </a:solidFill>
              </a:rPr>
              <a:t>effects </a:t>
            </a:r>
            <a:r>
              <a:rPr lang="en-US" b="0" dirty="0">
                <a:solidFill>
                  <a:schemeClr val="tx1"/>
                </a:solidFill>
              </a:rPr>
              <a:t>of </a:t>
            </a:r>
            <a:r>
              <a:rPr lang="en-US" b="0" dirty="0" smtClean="0">
                <a:solidFill>
                  <a:schemeClr val="tx1"/>
                </a:solidFill>
              </a:rPr>
              <a:t>destabilization </a:t>
            </a:r>
            <a:endParaRPr lang="en-US" b="0" dirty="0">
              <a:solidFill>
                <a:schemeClr val="tx1"/>
              </a:solidFill>
            </a:endParaRPr>
          </a:p>
          <a:p>
            <a:pPr marL="342900" indent="-342900" eaLnBrk="1" hangingPunct="1">
              <a:buFont typeface="Arial" pitchFamily="34" charset="0"/>
              <a:buChar char="‒"/>
            </a:pPr>
            <a:r>
              <a:rPr lang="en-US" b="0" dirty="0">
                <a:solidFill>
                  <a:schemeClr val="tx1"/>
                </a:solidFill>
              </a:rPr>
              <a:t>GHHI properties post-intervention show positive indications of stability with </a:t>
            </a:r>
            <a:r>
              <a:rPr lang="en-US" b="0" dirty="0" smtClean="0">
                <a:solidFill>
                  <a:schemeClr val="tx1"/>
                </a:solidFill>
              </a:rPr>
              <a:t>low </a:t>
            </a:r>
            <a:r>
              <a:rPr lang="en-US" b="0" dirty="0">
                <a:solidFill>
                  <a:schemeClr val="tx1"/>
                </a:solidFill>
              </a:rPr>
              <a:t>rates of foreclosure, REO sales, vacancies, and fewer </a:t>
            </a:r>
            <a:r>
              <a:rPr lang="en-US" b="0" dirty="0" smtClean="0">
                <a:solidFill>
                  <a:schemeClr val="tx1"/>
                </a:solidFill>
              </a:rPr>
              <a:t>code violations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780" y="0"/>
            <a:ext cx="5254318" cy="6820861"/>
          </a:xfrm>
          <a:prstGeom prst="rect">
            <a:avLst/>
          </a:prstGeom>
        </p:spPr>
      </p:pic>
    </p:spTree>
    <p:extLst>
      <p:ext uri="{BB962C8B-B14F-4D97-AF65-F5344CB8AC3E}">
        <p14:creationId xmlns:p14="http://schemas.microsoft.com/office/powerpoint/2010/main" val="3394644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8986" y="0"/>
            <a:ext cx="8449233" cy="1215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375" y="1559851"/>
            <a:ext cx="4100969" cy="5307135"/>
          </a:xfrm>
          <a:prstGeom prst="rect">
            <a:avLst/>
          </a:prstGeom>
        </p:spPr>
      </p:pic>
      <p:sp>
        <p:nvSpPr>
          <p:cNvPr id="4" name="Content Placeholder 2"/>
          <p:cNvSpPr txBox="1">
            <a:spLocks/>
          </p:cNvSpPr>
          <p:nvPr/>
        </p:nvSpPr>
        <p:spPr bwMode="auto">
          <a:xfrm>
            <a:off x="2324100" y="50221"/>
            <a:ext cx="5162550" cy="5219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sz="2000" b="1">
                <a:solidFill>
                  <a:srgbClr val="8BB935"/>
                </a:solidFill>
                <a:latin typeface="+mn-lt"/>
                <a:ea typeface="+mn-ea"/>
                <a:cs typeface="+mn-cs"/>
              </a:defRPr>
            </a:lvl1pPr>
            <a:lvl2pPr marL="230188" indent="-228600" algn="l" rtl="0" eaLnBrk="0" fontAlgn="base" hangingPunct="0">
              <a:spcBef>
                <a:spcPct val="20000"/>
              </a:spcBef>
              <a:spcAft>
                <a:spcPct val="0"/>
              </a:spcAft>
              <a:buChar char="•"/>
              <a:defRPr>
                <a:solidFill>
                  <a:schemeClr val="tx1"/>
                </a:solidFill>
                <a:latin typeface="+mn-lt"/>
              </a:defRPr>
            </a:lvl2pPr>
            <a:lvl3pPr marL="452438" indent="-220663" algn="l" rtl="0" eaLnBrk="0" fontAlgn="base" hangingPunct="0">
              <a:spcBef>
                <a:spcPct val="20000"/>
              </a:spcBef>
              <a:spcAft>
                <a:spcPct val="0"/>
              </a:spcAft>
              <a:buChar char="•"/>
              <a:defRPr>
                <a:solidFill>
                  <a:schemeClr val="tx1"/>
                </a:solidFill>
                <a:latin typeface="+mn-lt"/>
              </a:defRPr>
            </a:lvl3pPr>
            <a:lvl4pPr marL="687388" indent="-233363" algn="l" rtl="0" eaLnBrk="0" fontAlgn="base" hangingPunct="0">
              <a:spcBef>
                <a:spcPct val="20000"/>
              </a:spcBef>
              <a:spcAft>
                <a:spcPct val="0"/>
              </a:spcAft>
              <a:buChar char="•"/>
              <a:defRPr>
                <a:solidFill>
                  <a:schemeClr val="tx1"/>
                </a:solidFill>
                <a:latin typeface="+mn-lt"/>
              </a:defRPr>
            </a:lvl4pPr>
            <a:lvl5pPr marL="909638" indent="-220663" algn="l" rtl="0" eaLnBrk="0" fontAlgn="base" hangingPunct="0">
              <a:spcBef>
                <a:spcPct val="20000"/>
              </a:spcBef>
              <a:spcAft>
                <a:spcPct val="0"/>
              </a:spcAft>
              <a:buChar char="•"/>
              <a:defRPr>
                <a:solidFill>
                  <a:schemeClr val="tx1"/>
                </a:solidFill>
                <a:latin typeface="+mn-lt"/>
              </a:defRPr>
            </a:lvl5pPr>
            <a:lvl6pPr marL="1366838" indent="-220663" algn="l" rtl="0" fontAlgn="base">
              <a:spcBef>
                <a:spcPct val="20000"/>
              </a:spcBef>
              <a:spcAft>
                <a:spcPct val="0"/>
              </a:spcAft>
              <a:buChar char="•"/>
              <a:defRPr>
                <a:solidFill>
                  <a:schemeClr val="tx1"/>
                </a:solidFill>
                <a:latin typeface="+mn-lt"/>
              </a:defRPr>
            </a:lvl6pPr>
            <a:lvl7pPr marL="1824038" indent="-220663" algn="l" rtl="0" fontAlgn="base">
              <a:spcBef>
                <a:spcPct val="20000"/>
              </a:spcBef>
              <a:spcAft>
                <a:spcPct val="0"/>
              </a:spcAft>
              <a:buChar char="•"/>
              <a:defRPr>
                <a:solidFill>
                  <a:schemeClr val="tx1"/>
                </a:solidFill>
                <a:latin typeface="+mn-lt"/>
              </a:defRPr>
            </a:lvl7pPr>
            <a:lvl8pPr marL="2281238" indent="-220663" algn="l" rtl="0" fontAlgn="base">
              <a:spcBef>
                <a:spcPct val="20000"/>
              </a:spcBef>
              <a:spcAft>
                <a:spcPct val="0"/>
              </a:spcAft>
              <a:buChar char="•"/>
              <a:defRPr>
                <a:solidFill>
                  <a:schemeClr val="tx1"/>
                </a:solidFill>
                <a:latin typeface="+mn-lt"/>
              </a:defRPr>
            </a:lvl8pPr>
            <a:lvl9pPr marL="2738438" indent="-220663" algn="l" rtl="0" fontAlgn="base">
              <a:spcBef>
                <a:spcPct val="20000"/>
              </a:spcBef>
              <a:spcAft>
                <a:spcPct val="0"/>
              </a:spcAft>
              <a:buChar char="•"/>
              <a:defRPr>
                <a:solidFill>
                  <a:schemeClr val="tx1"/>
                </a:solidFill>
                <a:latin typeface="+mn-lt"/>
              </a:defRPr>
            </a:lvl9pPr>
          </a:lstStyle>
          <a:p>
            <a:pPr algn="ctr" eaLnBrk="1" hangingPunct="1"/>
            <a:r>
              <a:rPr lang="en-US" sz="2400" dirty="0" smtClean="0">
                <a:solidFill>
                  <a:srgbClr val="619428"/>
                </a:solidFill>
              </a:rPr>
              <a:t>Providence Plan Contextual Scan</a:t>
            </a:r>
            <a:endParaRPr lang="en-US" sz="2400" i="1" dirty="0">
              <a:solidFill>
                <a:srgbClr val="619428"/>
              </a:solidFill>
            </a:endParaRPr>
          </a:p>
        </p:txBody>
      </p:sp>
      <p:sp>
        <p:nvSpPr>
          <p:cNvPr id="5" name="Content Placeholder 2"/>
          <p:cNvSpPr txBox="1">
            <a:spLocks/>
          </p:cNvSpPr>
          <p:nvPr/>
        </p:nvSpPr>
        <p:spPr bwMode="auto">
          <a:xfrm>
            <a:off x="318987" y="610303"/>
            <a:ext cx="4100614" cy="9327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sz="2000" b="1">
                <a:solidFill>
                  <a:srgbClr val="8BB935"/>
                </a:solidFill>
                <a:latin typeface="+mn-lt"/>
                <a:ea typeface="+mn-ea"/>
                <a:cs typeface="+mn-cs"/>
              </a:defRPr>
            </a:lvl1pPr>
            <a:lvl2pPr marL="230188" indent="-228600" algn="l" rtl="0" eaLnBrk="0" fontAlgn="base" hangingPunct="0">
              <a:spcBef>
                <a:spcPct val="20000"/>
              </a:spcBef>
              <a:spcAft>
                <a:spcPct val="0"/>
              </a:spcAft>
              <a:buChar char="•"/>
              <a:defRPr>
                <a:solidFill>
                  <a:schemeClr val="tx1"/>
                </a:solidFill>
                <a:latin typeface="+mn-lt"/>
              </a:defRPr>
            </a:lvl2pPr>
            <a:lvl3pPr marL="452438" indent="-220663" algn="l" rtl="0" eaLnBrk="0" fontAlgn="base" hangingPunct="0">
              <a:spcBef>
                <a:spcPct val="20000"/>
              </a:spcBef>
              <a:spcAft>
                <a:spcPct val="0"/>
              </a:spcAft>
              <a:buChar char="•"/>
              <a:defRPr>
                <a:solidFill>
                  <a:schemeClr val="tx1"/>
                </a:solidFill>
                <a:latin typeface="+mn-lt"/>
              </a:defRPr>
            </a:lvl3pPr>
            <a:lvl4pPr marL="687388" indent="-233363" algn="l" rtl="0" eaLnBrk="0" fontAlgn="base" hangingPunct="0">
              <a:spcBef>
                <a:spcPct val="20000"/>
              </a:spcBef>
              <a:spcAft>
                <a:spcPct val="0"/>
              </a:spcAft>
              <a:buChar char="•"/>
              <a:defRPr>
                <a:solidFill>
                  <a:schemeClr val="tx1"/>
                </a:solidFill>
                <a:latin typeface="+mn-lt"/>
              </a:defRPr>
            </a:lvl4pPr>
            <a:lvl5pPr marL="909638" indent="-220663" algn="l" rtl="0" eaLnBrk="0" fontAlgn="base" hangingPunct="0">
              <a:spcBef>
                <a:spcPct val="20000"/>
              </a:spcBef>
              <a:spcAft>
                <a:spcPct val="0"/>
              </a:spcAft>
              <a:buChar char="•"/>
              <a:defRPr>
                <a:solidFill>
                  <a:schemeClr val="tx1"/>
                </a:solidFill>
                <a:latin typeface="+mn-lt"/>
              </a:defRPr>
            </a:lvl5pPr>
            <a:lvl6pPr marL="1366838" indent="-220663" algn="l" rtl="0" fontAlgn="base">
              <a:spcBef>
                <a:spcPct val="20000"/>
              </a:spcBef>
              <a:spcAft>
                <a:spcPct val="0"/>
              </a:spcAft>
              <a:buChar char="•"/>
              <a:defRPr>
                <a:solidFill>
                  <a:schemeClr val="tx1"/>
                </a:solidFill>
                <a:latin typeface="+mn-lt"/>
              </a:defRPr>
            </a:lvl6pPr>
            <a:lvl7pPr marL="1824038" indent="-220663" algn="l" rtl="0" fontAlgn="base">
              <a:spcBef>
                <a:spcPct val="20000"/>
              </a:spcBef>
              <a:spcAft>
                <a:spcPct val="0"/>
              </a:spcAft>
              <a:buChar char="•"/>
              <a:defRPr>
                <a:solidFill>
                  <a:schemeClr val="tx1"/>
                </a:solidFill>
                <a:latin typeface="+mn-lt"/>
              </a:defRPr>
            </a:lvl7pPr>
            <a:lvl8pPr marL="2281238" indent="-220663" algn="l" rtl="0" fontAlgn="base">
              <a:spcBef>
                <a:spcPct val="20000"/>
              </a:spcBef>
              <a:spcAft>
                <a:spcPct val="0"/>
              </a:spcAft>
              <a:buChar char="•"/>
              <a:defRPr>
                <a:solidFill>
                  <a:schemeClr val="tx1"/>
                </a:solidFill>
                <a:latin typeface="+mn-lt"/>
              </a:defRPr>
            </a:lvl8pPr>
            <a:lvl9pPr marL="2738438" indent="-220663" algn="l" rtl="0" fontAlgn="base">
              <a:spcBef>
                <a:spcPct val="20000"/>
              </a:spcBef>
              <a:spcAft>
                <a:spcPct val="0"/>
              </a:spcAft>
              <a:buChar char="•"/>
              <a:defRPr>
                <a:solidFill>
                  <a:schemeClr val="tx1"/>
                </a:solidFill>
                <a:latin typeface="+mn-lt"/>
              </a:defRPr>
            </a:lvl9pPr>
          </a:lstStyle>
          <a:p>
            <a:pPr marL="342900" indent="-342900" eaLnBrk="1" hangingPunct="1">
              <a:buFont typeface="Arial" pitchFamily="34" charset="0"/>
              <a:buChar char="‒"/>
            </a:pPr>
            <a:r>
              <a:rPr lang="en-US" sz="1800" b="0" dirty="0" err="1" smtClean="0">
                <a:solidFill>
                  <a:schemeClr val="tx1"/>
                </a:solidFill>
              </a:rPr>
              <a:t>ProvPlan</a:t>
            </a:r>
            <a:r>
              <a:rPr lang="en-US" sz="1800" b="0" dirty="0" smtClean="0">
                <a:solidFill>
                  <a:schemeClr val="tx1"/>
                </a:solidFill>
              </a:rPr>
              <a:t> conducted initial mapping to help target GHHI Providence efforts in area of high distress (health, housing, poverty, crime)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089" y="1827147"/>
            <a:ext cx="3894421" cy="5039839"/>
          </a:xfrm>
          <a:prstGeom prst="rect">
            <a:avLst/>
          </a:prstGeom>
        </p:spPr>
      </p:pic>
      <p:cxnSp>
        <p:nvCxnSpPr>
          <p:cNvPr id="8" name="Straight Connector 7"/>
          <p:cNvCxnSpPr/>
          <p:nvPr/>
        </p:nvCxnSpPr>
        <p:spPr>
          <a:xfrm flipV="1">
            <a:off x="2114550" y="1666875"/>
            <a:ext cx="2790825" cy="217170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14550" y="4543427"/>
            <a:ext cx="2790825" cy="218122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419225" y="3838578"/>
            <a:ext cx="695325" cy="70484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p:cNvSpPr txBox="1">
            <a:spLocks/>
          </p:cNvSpPr>
          <p:nvPr/>
        </p:nvSpPr>
        <p:spPr bwMode="auto">
          <a:xfrm>
            <a:off x="4910037" y="619828"/>
            <a:ext cx="4229100" cy="9327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sz="2000" b="1">
                <a:solidFill>
                  <a:srgbClr val="8BB935"/>
                </a:solidFill>
                <a:latin typeface="+mn-lt"/>
                <a:ea typeface="+mn-ea"/>
                <a:cs typeface="+mn-cs"/>
              </a:defRPr>
            </a:lvl1pPr>
            <a:lvl2pPr marL="230188" indent="-228600" algn="l" rtl="0" eaLnBrk="0" fontAlgn="base" hangingPunct="0">
              <a:spcBef>
                <a:spcPct val="20000"/>
              </a:spcBef>
              <a:spcAft>
                <a:spcPct val="0"/>
              </a:spcAft>
              <a:buChar char="•"/>
              <a:defRPr>
                <a:solidFill>
                  <a:schemeClr val="tx1"/>
                </a:solidFill>
                <a:latin typeface="+mn-lt"/>
              </a:defRPr>
            </a:lvl2pPr>
            <a:lvl3pPr marL="452438" indent="-220663" algn="l" rtl="0" eaLnBrk="0" fontAlgn="base" hangingPunct="0">
              <a:spcBef>
                <a:spcPct val="20000"/>
              </a:spcBef>
              <a:spcAft>
                <a:spcPct val="0"/>
              </a:spcAft>
              <a:buChar char="•"/>
              <a:defRPr>
                <a:solidFill>
                  <a:schemeClr val="tx1"/>
                </a:solidFill>
                <a:latin typeface="+mn-lt"/>
              </a:defRPr>
            </a:lvl3pPr>
            <a:lvl4pPr marL="687388" indent="-233363" algn="l" rtl="0" eaLnBrk="0" fontAlgn="base" hangingPunct="0">
              <a:spcBef>
                <a:spcPct val="20000"/>
              </a:spcBef>
              <a:spcAft>
                <a:spcPct val="0"/>
              </a:spcAft>
              <a:buChar char="•"/>
              <a:defRPr>
                <a:solidFill>
                  <a:schemeClr val="tx1"/>
                </a:solidFill>
                <a:latin typeface="+mn-lt"/>
              </a:defRPr>
            </a:lvl4pPr>
            <a:lvl5pPr marL="909638" indent="-220663" algn="l" rtl="0" eaLnBrk="0" fontAlgn="base" hangingPunct="0">
              <a:spcBef>
                <a:spcPct val="20000"/>
              </a:spcBef>
              <a:spcAft>
                <a:spcPct val="0"/>
              </a:spcAft>
              <a:buChar char="•"/>
              <a:defRPr>
                <a:solidFill>
                  <a:schemeClr val="tx1"/>
                </a:solidFill>
                <a:latin typeface="+mn-lt"/>
              </a:defRPr>
            </a:lvl5pPr>
            <a:lvl6pPr marL="1366838" indent="-220663" algn="l" rtl="0" fontAlgn="base">
              <a:spcBef>
                <a:spcPct val="20000"/>
              </a:spcBef>
              <a:spcAft>
                <a:spcPct val="0"/>
              </a:spcAft>
              <a:buChar char="•"/>
              <a:defRPr>
                <a:solidFill>
                  <a:schemeClr val="tx1"/>
                </a:solidFill>
                <a:latin typeface="+mn-lt"/>
              </a:defRPr>
            </a:lvl6pPr>
            <a:lvl7pPr marL="1824038" indent="-220663" algn="l" rtl="0" fontAlgn="base">
              <a:spcBef>
                <a:spcPct val="20000"/>
              </a:spcBef>
              <a:spcAft>
                <a:spcPct val="0"/>
              </a:spcAft>
              <a:buChar char="•"/>
              <a:defRPr>
                <a:solidFill>
                  <a:schemeClr val="tx1"/>
                </a:solidFill>
                <a:latin typeface="+mn-lt"/>
              </a:defRPr>
            </a:lvl7pPr>
            <a:lvl8pPr marL="2281238" indent="-220663" algn="l" rtl="0" fontAlgn="base">
              <a:spcBef>
                <a:spcPct val="20000"/>
              </a:spcBef>
              <a:spcAft>
                <a:spcPct val="0"/>
              </a:spcAft>
              <a:buChar char="•"/>
              <a:defRPr>
                <a:solidFill>
                  <a:schemeClr val="tx1"/>
                </a:solidFill>
                <a:latin typeface="+mn-lt"/>
              </a:defRPr>
            </a:lvl8pPr>
            <a:lvl9pPr marL="2738438" indent="-220663" algn="l" rtl="0" fontAlgn="base">
              <a:spcBef>
                <a:spcPct val="20000"/>
              </a:spcBef>
              <a:spcAft>
                <a:spcPct val="0"/>
              </a:spcAft>
              <a:buChar char="•"/>
              <a:defRPr>
                <a:solidFill>
                  <a:schemeClr val="tx1"/>
                </a:solidFill>
                <a:latin typeface="+mn-lt"/>
              </a:defRPr>
            </a:lvl9pPr>
          </a:lstStyle>
          <a:p>
            <a:pPr marL="342900" indent="-342900" eaLnBrk="1" hangingPunct="1">
              <a:buFont typeface="Arial" pitchFamily="34" charset="0"/>
              <a:buChar char="‒"/>
            </a:pPr>
            <a:r>
              <a:rPr lang="en-US" sz="1800" b="0" dirty="0" smtClean="0">
                <a:solidFill>
                  <a:schemeClr val="tx1"/>
                </a:solidFill>
              </a:rPr>
              <a:t>Initial post-intervention analyses confirm distress of target area, need for longitudinal tracking  </a:t>
            </a:r>
          </a:p>
        </p:txBody>
      </p:sp>
    </p:spTree>
    <p:extLst>
      <p:ext uri="{BB962C8B-B14F-4D97-AF65-F5344CB8AC3E}">
        <p14:creationId xmlns:p14="http://schemas.microsoft.com/office/powerpoint/2010/main" val="373031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a:t>
            </a:r>
          </a:p>
        </p:txBody>
      </p:sp>
      <p:sp>
        <p:nvSpPr>
          <p:cNvPr id="164867" name="Content Placeholder 2"/>
          <p:cNvSpPr>
            <a:spLocks noGrp="1"/>
          </p:cNvSpPr>
          <p:nvPr>
            <p:ph idx="4294967295"/>
          </p:nvPr>
        </p:nvSpPr>
        <p:spPr>
          <a:xfrm>
            <a:off x="295275" y="1328737"/>
            <a:ext cx="8485471" cy="5218851"/>
          </a:xfrm>
        </p:spPr>
        <p:txBody>
          <a:bodyPr/>
          <a:lstStyle/>
          <a:p>
            <a:pPr marL="0" marR="0">
              <a:lnSpc>
                <a:spcPct val="115000"/>
              </a:lnSpc>
              <a:spcBef>
                <a:spcPts val="0"/>
              </a:spcBef>
              <a:spcAft>
                <a:spcPts val="0"/>
              </a:spcAft>
            </a:pPr>
            <a:r>
              <a:rPr lang="en-US" sz="1800" dirty="0" smtClean="0">
                <a:solidFill>
                  <a:srgbClr val="769E2E"/>
                </a:solidFill>
                <a:latin typeface="+mj-lt"/>
                <a:ea typeface="Times New Roman"/>
                <a:cs typeface="Times New Roman"/>
              </a:rPr>
              <a:t>References</a:t>
            </a:r>
            <a:endParaRPr lang="en-US" sz="1600" dirty="0">
              <a:solidFill>
                <a:srgbClr val="769E2E"/>
              </a:solidFill>
              <a:latin typeface="+mj-lt"/>
              <a:ea typeface="Times New Roman"/>
              <a:cs typeface="Times New Roman"/>
            </a:endParaRPr>
          </a:p>
          <a:p>
            <a:pPr marL="457200" marR="0" indent="-457200">
              <a:lnSpc>
                <a:spcPct val="115000"/>
              </a:lnSpc>
              <a:spcBef>
                <a:spcPts val="0"/>
              </a:spcBef>
              <a:spcAft>
                <a:spcPts val="0"/>
              </a:spcAft>
            </a:pPr>
            <a:r>
              <a:rPr lang="en-US" sz="1200" b="0" dirty="0" smtClean="0">
                <a:solidFill>
                  <a:schemeClr val="tx1"/>
                </a:solidFill>
                <a:ea typeface="Calibri"/>
                <a:cs typeface="Times New Roman"/>
              </a:rPr>
              <a:t>Alley </a:t>
            </a:r>
            <a:r>
              <a:rPr lang="en-US" sz="1200" b="0" dirty="0">
                <a:solidFill>
                  <a:schemeClr val="tx1"/>
                </a:solidFill>
                <a:ea typeface="Calibri"/>
                <a:cs typeface="Times New Roman"/>
              </a:rPr>
              <a:t>D, L. J. (</a:t>
            </a:r>
            <a:r>
              <a:rPr lang="en-US" sz="1200" b="0" dirty="0" smtClean="0">
                <a:solidFill>
                  <a:schemeClr val="tx1"/>
                </a:solidFill>
                <a:ea typeface="Calibri"/>
                <a:cs typeface="Times New Roman"/>
              </a:rPr>
              <a:t>2011 </a:t>
            </a:r>
            <a:r>
              <a:rPr lang="en-US" sz="1200" b="0" dirty="0">
                <a:solidFill>
                  <a:schemeClr val="tx1"/>
                </a:solidFill>
                <a:ea typeface="Calibri"/>
                <a:cs typeface="Times New Roman"/>
              </a:rPr>
              <a:t>). Mortgage Delinquency and Changes in Access to Health Resources and Depressive Symptoms in a Nationally Representative Cohort of Americans Older Than 50 Years. </a:t>
            </a:r>
            <a:r>
              <a:rPr lang="en-US" sz="1200" b="0" i="1" dirty="0">
                <a:solidFill>
                  <a:schemeClr val="tx1"/>
                </a:solidFill>
                <a:ea typeface="Calibri"/>
                <a:cs typeface="Times New Roman"/>
              </a:rPr>
              <a:t>American Journal of Public Health</a:t>
            </a:r>
            <a:r>
              <a:rPr lang="en-US" sz="1200" b="0" dirty="0">
                <a:solidFill>
                  <a:schemeClr val="tx1"/>
                </a:solidFill>
                <a:ea typeface="Calibri"/>
                <a:cs typeface="Times New Roman"/>
              </a:rPr>
              <a:t>, </a:t>
            </a:r>
            <a:r>
              <a:rPr lang="en-US" sz="1200" b="0" dirty="0" smtClean="0">
                <a:solidFill>
                  <a:schemeClr val="tx1"/>
                </a:solidFill>
                <a:ea typeface="Calibri"/>
                <a:cs typeface="Times New Roman"/>
              </a:rPr>
              <a:t>December; </a:t>
            </a:r>
            <a:r>
              <a:rPr lang="en-US" sz="1200" b="0" dirty="0">
                <a:solidFill>
                  <a:schemeClr val="tx1"/>
                </a:solidFill>
                <a:ea typeface="Calibri"/>
                <a:cs typeface="Times New Roman"/>
              </a:rPr>
              <a:t>101(12): 2293–2298. doi:10.2105/AJPH.2011.300245.</a:t>
            </a:r>
          </a:p>
          <a:p>
            <a:pPr marL="457200" marR="0" indent="-457200">
              <a:lnSpc>
                <a:spcPct val="115000"/>
              </a:lnSpc>
              <a:spcBef>
                <a:spcPts val="0"/>
              </a:spcBef>
              <a:spcAft>
                <a:spcPts val="1000"/>
              </a:spcAft>
            </a:pPr>
            <a:r>
              <a:rPr lang="en-US" sz="1200" b="0" dirty="0">
                <a:solidFill>
                  <a:schemeClr val="tx1"/>
                </a:solidFill>
                <a:ea typeface="Calibri"/>
                <a:cs typeface="Times New Roman"/>
              </a:rPr>
              <a:t>Apgar W, D. M. (2005). </a:t>
            </a:r>
            <a:r>
              <a:rPr lang="en-US" sz="1200" b="0" i="1" dirty="0">
                <a:solidFill>
                  <a:schemeClr val="tx1"/>
                </a:solidFill>
                <a:ea typeface="Calibri"/>
                <a:cs typeface="Times New Roman"/>
              </a:rPr>
              <a:t>Municipal Cost of Foreclosures: AS Chicago Case Study.</a:t>
            </a:r>
            <a:r>
              <a:rPr lang="en-US" sz="1200" b="0" dirty="0">
                <a:solidFill>
                  <a:schemeClr val="tx1"/>
                </a:solidFill>
                <a:ea typeface="Calibri"/>
                <a:cs typeface="Times New Roman"/>
              </a:rPr>
              <a:t> Minneapolis: Homeownership Preservation Foundation.</a:t>
            </a:r>
          </a:p>
          <a:p>
            <a:pPr marL="457200" marR="0" indent="-457200">
              <a:lnSpc>
                <a:spcPct val="115000"/>
              </a:lnSpc>
              <a:spcBef>
                <a:spcPts val="0"/>
              </a:spcBef>
              <a:spcAft>
                <a:spcPts val="1000"/>
              </a:spcAft>
            </a:pPr>
            <a:r>
              <a:rPr lang="en-US" sz="1200" b="0" dirty="0">
                <a:solidFill>
                  <a:schemeClr val="tx1"/>
                </a:solidFill>
                <a:ea typeface="Calibri"/>
                <a:cs typeface="Times New Roman"/>
              </a:rPr>
              <a:t>Currie J, T. E. (</a:t>
            </a:r>
            <a:r>
              <a:rPr lang="en-US" sz="1200" b="0" dirty="0" smtClean="0">
                <a:solidFill>
                  <a:schemeClr val="tx1"/>
                </a:solidFill>
                <a:ea typeface="Calibri"/>
                <a:cs typeface="Times New Roman"/>
              </a:rPr>
              <a:t>2011). Is the Foreclosure Crisis Making Us Sick</a:t>
            </a:r>
            <a:r>
              <a:rPr lang="en-US" sz="1200" b="0" i="1" dirty="0" smtClean="0">
                <a:solidFill>
                  <a:schemeClr val="tx1"/>
                </a:solidFill>
                <a:ea typeface="Calibri"/>
                <a:cs typeface="Times New Roman"/>
              </a:rPr>
              <a:t>?</a:t>
            </a:r>
            <a:r>
              <a:rPr lang="en-US" sz="1200" b="0" dirty="0" smtClean="0">
                <a:solidFill>
                  <a:schemeClr val="tx1"/>
                </a:solidFill>
                <a:ea typeface="Calibri"/>
                <a:cs typeface="Times New Roman"/>
              </a:rPr>
              <a:t> </a:t>
            </a:r>
            <a:r>
              <a:rPr lang="en-US" sz="1200" b="0" dirty="0">
                <a:solidFill>
                  <a:schemeClr val="tx1"/>
                </a:solidFill>
                <a:ea typeface="Calibri"/>
                <a:cs typeface="Times New Roman"/>
              </a:rPr>
              <a:t>Cambridge, MA: </a:t>
            </a:r>
            <a:r>
              <a:rPr lang="en-US" sz="1200" b="0" dirty="0" smtClean="0">
                <a:solidFill>
                  <a:schemeClr val="tx1"/>
                </a:solidFill>
                <a:ea typeface="Calibri"/>
                <a:cs typeface="Times New Roman"/>
              </a:rPr>
              <a:t>National Bureau of Economic Research.</a:t>
            </a:r>
            <a:endParaRPr lang="en-US" sz="1200" b="0" dirty="0">
              <a:solidFill>
                <a:schemeClr val="tx1"/>
              </a:solidFill>
              <a:ea typeface="Calibri"/>
              <a:cs typeface="Times New Roman"/>
            </a:endParaRPr>
          </a:p>
          <a:p>
            <a:pPr marL="457200" marR="0" indent="-457200">
              <a:lnSpc>
                <a:spcPct val="115000"/>
              </a:lnSpc>
              <a:spcBef>
                <a:spcPts val="0"/>
              </a:spcBef>
              <a:spcAft>
                <a:spcPts val="1000"/>
              </a:spcAft>
            </a:pPr>
            <a:r>
              <a:rPr lang="en-US" sz="1200" b="0" dirty="0">
                <a:solidFill>
                  <a:schemeClr val="tx1"/>
                </a:solidFill>
                <a:ea typeface="Calibri"/>
                <a:cs typeface="Times New Roman"/>
              </a:rPr>
              <a:t>Everson-Rose SA, L. T. (2005). Psychosocial factors and cardiovascular diseases. </a:t>
            </a:r>
            <a:r>
              <a:rPr lang="en-US" sz="1200" b="0" i="1" dirty="0">
                <a:solidFill>
                  <a:schemeClr val="tx1"/>
                </a:solidFill>
                <a:ea typeface="Calibri"/>
                <a:cs typeface="Times New Roman"/>
              </a:rPr>
              <a:t>Annual Review of Public Health</a:t>
            </a:r>
            <a:r>
              <a:rPr lang="en-US" sz="1200" b="0" dirty="0">
                <a:solidFill>
                  <a:schemeClr val="tx1"/>
                </a:solidFill>
                <a:ea typeface="Calibri"/>
                <a:cs typeface="Times New Roman"/>
              </a:rPr>
              <a:t>, 26:469–500. [PubMed: 15760298].</a:t>
            </a:r>
          </a:p>
          <a:p>
            <a:pPr marL="457200" indent="-457200">
              <a:lnSpc>
                <a:spcPct val="115000"/>
              </a:lnSpc>
              <a:spcBef>
                <a:spcPts val="0"/>
              </a:spcBef>
              <a:spcAft>
                <a:spcPts val="1000"/>
              </a:spcAft>
            </a:pPr>
            <a:r>
              <a:rPr lang="en-US" sz="1200" b="0" dirty="0">
                <a:solidFill>
                  <a:schemeClr val="tx1"/>
                </a:solidFill>
              </a:rPr>
              <a:t>Kingsley, </a:t>
            </a:r>
            <a:r>
              <a:rPr lang="en-US" sz="1200" b="0" dirty="0" smtClean="0">
                <a:solidFill>
                  <a:schemeClr val="tx1"/>
                </a:solidFill>
              </a:rPr>
              <a:t>T G</a:t>
            </a:r>
            <a:r>
              <a:rPr lang="en-US" sz="1200" b="0" dirty="0">
                <a:solidFill>
                  <a:schemeClr val="tx1"/>
                </a:solidFill>
              </a:rPr>
              <a:t>., Pettit, </a:t>
            </a:r>
            <a:r>
              <a:rPr lang="en-US" sz="1200" b="0" dirty="0" smtClean="0">
                <a:solidFill>
                  <a:schemeClr val="tx1"/>
                </a:solidFill>
              </a:rPr>
              <a:t>K. L.S</a:t>
            </a:r>
            <a:r>
              <a:rPr lang="en-US" sz="1200" b="0" dirty="0">
                <a:solidFill>
                  <a:schemeClr val="tx1"/>
                </a:solidFill>
              </a:rPr>
              <a:t>., </a:t>
            </a:r>
            <a:r>
              <a:rPr lang="en-US" sz="1200" b="0" dirty="0" err="1">
                <a:solidFill>
                  <a:schemeClr val="tx1"/>
                </a:solidFill>
              </a:rPr>
              <a:t>Hendey</a:t>
            </a:r>
            <a:r>
              <a:rPr lang="en-US" sz="1200" b="0" dirty="0">
                <a:solidFill>
                  <a:schemeClr val="tx1"/>
                </a:solidFill>
              </a:rPr>
              <a:t>, </a:t>
            </a:r>
            <a:r>
              <a:rPr lang="en-US" sz="1200" b="0" dirty="0" smtClean="0">
                <a:solidFill>
                  <a:schemeClr val="tx1"/>
                </a:solidFill>
              </a:rPr>
              <a:t>L. </a:t>
            </a:r>
            <a:r>
              <a:rPr lang="en-US" sz="1200" b="0" dirty="0">
                <a:solidFill>
                  <a:schemeClr val="tx1"/>
                </a:solidFill>
              </a:rPr>
              <a:t>(2009). Addressing the Foreclosure Crisis: Action Oriented Research in Three Cities. </a:t>
            </a:r>
            <a:r>
              <a:rPr lang="en-US" sz="1200" b="0" i="1" dirty="0">
                <a:solidFill>
                  <a:schemeClr val="tx1"/>
                </a:solidFill>
              </a:rPr>
              <a:t>The Urban Institute.</a:t>
            </a:r>
          </a:p>
          <a:p>
            <a:pPr marL="457200" indent="-457200">
              <a:lnSpc>
                <a:spcPct val="115000"/>
              </a:lnSpc>
              <a:spcBef>
                <a:spcPts val="0"/>
              </a:spcBef>
              <a:spcAft>
                <a:spcPts val="1000"/>
              </a:spcAft>
            </a:pPr>
            <a:r>
              <a:rPr lang="en-US" sz="1200" b="0" kern="1200" dirty="0">
                <a:solidFill>
                  <a:schemeClr val="tx1"/>
                </a:solidFill>
                <a:latin typeface="Arial" charset="0"/>
              </a:rPr>
              <a:t>Kingsley, T.G, Smith, </a:t>
            </a:r>
            <a:r>
              <a:rPr lang="en-US" sz="1200" b="0" kern="1200" dirty="0" err="1">
                <a:solidFill>
                  <a:schemeClr val="tx1"/>
                </a:solidFill>
                <a:latin typeface="Arial" charset="0"/>
              </a:rPr>
              <a:t>R.,Price</a:t>
            </a:r>
            <a:r>
              <a:rPr lang="en-US" sz="1200" b="0" kern="1200" dirty="0">
                <a:solidFill>
                  <a:schemeClr val="tx1"/>
                </a:solidFill>
                <a:latin typeface="Arial" charset="0"/>
              </a:rPr>
              <a:t>, D. (2009).  The Impacts of Foreclosures on Families and Communities. </a:t>
            </a:r>
            <a:r>
              <a:rPr lang="en-US" sz="1200" b="0" i="1" dirty="0">
                <a:solidFill>
                  <a:schemeClr val="tx1"/>
                </a:solidFill>
              </a:rPr>
              <a:t>The Urban </a:t>
            </a:r>
            <a:r>
              <a:rPr lang="en-US" sz="1200" b="0" i="1" dirty="0" smtClean="0">
                <a:solidFill>
                  <a:schemeClr val="tx1"/>
                </a:solidFill>
              </a:rPr>
              <a:t>Institute.</a:t>
            </a:r>
            <a:endParaRPr lang="en-US" sz="1200" b="0" kern="1200" dirty="0">
              <a:solidFill>
                <a:schemeClr val="tx1"/>
              </a:solidFill>
              <a:latin typeface="Arial" charset="0"/>
            </a:endParaRPr>
          </a:p>
          <a:p>
            <a:pPr marL="457200" indent="-457200">
              <a:lnSpc>
                <a:spcPct val="115000"/>
              </a:lnSpc>
              <a:spcBef>
                <a:spcPts val="0"/>
              </a:spcBef>
              <a:spcAft>
                <a:spcPts val="1000"/>
              </a:spcAft>
            </a:pPr>
            <a:r>
              <a:rPr lang="en-US" sz="1200" b="0" dirty="0" err="1" smtClean="0">
                <a:solidFill>
                  <a:schemeClr val="tx1"/>
                </a:solidFill>
                <a:ea typeface="Calibri"/>
                <a:cs typeface="Times New Roman"/>
              </a:rPr>
              <a:t>Kuholski</a:t>
            </a:r>
            <a:r>
              <a:rPr lang="en-US" sz="1200" b="0" dirty="0" smtClean="0">
                <a:solidFill>
                  <a:schemeClr val="tx1"/>
                </a:solidFill>
                <a:ea typeface="Calibri"/>
                <a:cs typeface="Times New Roman"/>
              </a:rPr>
              <a:t>, K., </a:t>
            </a:r>
            <a:r>
              <a:rPr lang="en-US" sz="1200" b="0" dirty="0" err="1" smtClean="0">
                <a:solidFill>
                  <a:schemeClr val="tx1"/>
                </a:solidFill>
                <a:ea typeface="Calibri"/>
                <a:cs typeface="Times New Roman"/>
              </a:rPr>
              <a:t>Tohn</a:t>
            </a:r>
            <a:r>
              <a:rPr lang="en-US" sz="1200" b="0" dirty="0" smtClean="0">
                <a:solidFill>
                  <a:schemeClr val="tx1"/>
                </a:solidFill>
                <a:ea typeface="Calibri"/>
                <a:cs typeface="Times New Roman"/>
              </a:rPr>
              <a:t>, E., Morley, R. (2010).  Healthy Energy-Efficient Housing: </a:t>
            </a:r>
            <a:r>
              <a:rPr lang="en-US" sz="1200" b="0" dirty="0">
                <a:solidFill>
                  <a:schemeClr val="tx1"/>
                </a:solidFill>
              </a:rPr>
              <a:t>Using a One-Touch Approach to Maximize Public Health, Energy, and Housing Programs and </a:t>
            </a:r>
            <a:r>
              <a:rPr lang="en-US" sz="1200" b="0" dirty="0" err="1" smtClean="0">
                <a:solidFill>
                  <a:schemeClr val="tx1"/>
                </a:solidFill>
              </a:rPr>
              <a:t>Policies.</a:t>
            </a:r>
            <a:r>
              <a:rPr lang="en-US" sz="1200" b="0" i="1" dirty="0" err="1" smtClean="0">
                <a:solidFill>
                  <a:schemeClr val="tx1"/>
                </a:solidFill>
              </a:rPr>
              <a:t>Journal</a:t>
            </a:r>
            <a:r>
              <a:rPr lang="en-US" sz="1200" b="0" i="1" dirty="0" smtClean="0">
                <a:solidFill>
                  <a:schemeClr val="tx1"/>
                </a:solidFill>
              </a:rPr>
              <a:t> of Public Health Management &amp; Practice.</a:t>
            </a:r>
            <a:r>
              <a:rPr lang="en-US" sz="1200" b="0" dirty="0" smtClean="0">
                <a:solidFill>
                  <a:schemeClr val="tx1"/>
                </a:solidFill>
              </a:rPr>
              <a:t> V 16, Issue 5: 68-74.</a:t>
            </a:r>
            <a:endParaRPr lang="en-US" sz="1200" b="0" dirty="0" smtClean="0">
              <a:solidFill>
                <a:schemeClr val="tx1"/>
              </a:solidFill>
              <a:ea typeface="Calibri"/>
              <a:cs typeface="Times New Roman"/>
            </a:endParaRPr>
          </a:p>
          <a:p>
            <a:pPr marL="457200" marR="0" indent="-457200">
              <a:lnSpc>
                <a:spcPct val="115000"/>
              </a:lnSpc>
              <a:spcBef>
                <a:spcPts val="0"/>
              </a:spcBef>
              <a:spcAft>
                <a:spcPts val="1000"/>
              </a:spcAft>
            </a:pPr>
            <a:r>
              <a:rPr lang="en-US" sz="1200" b="0" dirty="0" err="1" smtClean="0">
                <a:solidFill>
                  <a:schemeClr val="tx1"/>
                </a:solidFill>
                <a:ea typeface="Calibri"/>
                <a:cs typeface="Times New Roman"/>
              </a:rPr>
              <a:t>Libman</a:t>
            </a:r>
            <a:r>
              <a:rPr lang="en-US" sz="1200" b="0" dirty="0" smtClean="0">
                <a:solidFill>
                  <a:schemeClr val="tx1"/>
                </a:solidFill>
                <a:ea typeface="Calibri"/>
                <a:cs typeface="Times New Roman"/>
              </a:rPr>
              <a:t> K, Fields. D., and </a:t>
            </a:r>
            <a:r>
              <a:rPr lang="en-US" sz="1200" b="0" dirty="0" err="1" smtClean="0">
                <a:solidFill>
                  <a:schemeClr val="tx1"/>
                </a:solidFill>
                <a:ea typeface="Calibri"/>
                <a:cs typeface="Times New Roman"/>
              </a:rPr>
              <a:t>Saegert</a:t>
            </a:r>
            <a:r>
              <a:rPr lang="en-US" sz="1200" b="0" dirty="0" smtClean="0">
                <a:solidFill>
                  <a:schemeClr val="tx1"/>
                </a:solidFill>
                <a:ea typeface="Calibri"/>
                <a:cs typeface="Times New Roman"/>
              </a:rPr>
              <a:t>, S. (2012). Housing and Health: A Social Ecological Perspective on the US Foreclosure Crisis. </a:t>
            </a:r>
            <a:r>
              <a:rPr lang="en-US" sz="1200" b="0" i="1" dirty="0" smtClean="0">
                <a:solidFill>
                  <a:schemeClr val="tx1"/>
                </a:solidFill>
                <a:ea typeface="Calibri"/>
                <a:cs typeface="Times New Roman"/>
              </a:rPr>
              <a:t>Housing, Theory and Society</a:t>
            </a:r>
            <a:r>
              <a:rPr lang="en-US" sz="1200" b="0" dirty="0" smtClean="0">
                <a:solidFill>
                  <a:schemeClr val="tx1"/>
                </a:solidFill>
                <a:ea typeface="Calibri"/>
                <a:cs typeface="Times New Roman"/>
              </a:rPr>
              <a:t>, </a:t>
            </a:r>
            <a:r>
              <a:rPr lang="en-US" sz="1200" b="0" dirty="0" err="1" smtClean="0">
                <a:solidFill>
                  <a:schemeClr val="tx1"/>
                </a:solidFill>
                <a:ea typeface="Calibri"/>
                <a:cs typeface="Times New Roman"/>
              </a:rPr>
              <a:t>Vol</a:t>
            </a:r>
            <a:r>
              <a:rPr lang="en-US" sz="1200" b="0" dirty="0" smtClean="0">
                <a:solidFill>
                  <a:schemeClr val="tx1"/>
                </a:solidFill>
                <a:ea typeface="Calibri"/>
                <a:cs typeface="Times New Roman"/>
              </a:rPr>
              <a:t> 29, No. 1; 1-24.</a:t>
            </a:r>
          </a:p>
          <a:p>
            <a:pPr marL="457200" marR="0" indent="-457200">
              <a:lnSpc>
                <a:spcPct val="115000"/>
              </a:lnSpc>
              <a:spcBef>
                <a:spcPts val="0"/>
              </a:spcBef>
              <a:spcAft>
                <a:spcPts val="1000"/>
              </a:spcAft>
            </a:pPr>
            <a:r>
              <a:rPr lang="en-US" sz="1200" b="0" kern="1200" dirty="0" smtClean="0">
                <a:solidFill>
                  <a:schemeClr val="tx1"/>
                </a:solidFill>
                <a:latin typeface="Arial" charset="0"/>
              </a:rPr>
              <a:t>Link</a:t>
            </a:r>
            <a:r>
              <a:rPr lang="en-US" sz="1200" b="0" kern="1200" dirty="0">
                <a:solidFill>
                  <a:schemeClr val="tx1"/>
                </a:solidFill>
                <a:latin typeface="Arial" charset="0"/>
              </a:rPr>
              <a:t>, </a:t>
            </a:r>
            <a:r>
              <a:rPr lang="en-US" sz="1200" b="0" kern="1200" dirty="0" smtClean="0">
                <a:solidFill>
                  <a:schemeClr val="tx1"/>
                </a:solidFill>
                <a:latin typeface="Arial" charset="0"/>
              </a:rPr>
              <a:t>B G</a:t>
            </a:r>
            <a:r>
              <a:rPr lang="en-US" sz="1200" b="0" kern="1200" dirty="0">
                <a:solidFill>
                  <a:schemeClr val="tx1"/>
                </a:solidFill>
                <a:latin typeface="Arial" charset="0"/>
              </a:rPr>
              <a:t>. and Phelan, </a:t>
            </a:r>
            <a:r>
              <a:rPr lang="en-US" sz="1200" b="0" kern="1200" dirty="0" smtClean="0">
                <a:solidFill>
                  <a:schemeClr val="tx1"/>
                </a:solidFill>
                <a:latin typeface="Arial" charset="0"/>
              </a:rPr>
              <a:t>J. </a:t>
            </a:r>
            <a:r>
              <a:rPr lang="en-US" sz="1200" b="0" kern="1200" dirty="0">
                <a:solidFill>
                  <a:schemeClr val="tx1"/>
                </a:solidFill>
                <a:latin typeface="Arial" charset="0"/>
              </a:rPr>
              <a:t>(1995). Social Conditions As Fundamental Causes of Disease.  </a:t>
            </a:r>
            <a:r>
              <a:rPr lang="en-US" sz="1200" b="0" i="1" kern="1200" dirty="0">
                <a:solidFill>
                  <a:schemeClr val="tx1"/>
                </a:solidFill>
                <a:latin typeface="Arial" charset="0"/>
              </a:rPr>
              <a:t>Journal of Health and Social Behavior</a:t>
            </a:r>
            <a:r>
              <a:rPr lang="en-US" sz="1200" b="0" kern="1200" dirty="0">
                <a:solidFill>
                  <a:schemeClr val="tx1"/>
                </a:solidFill>
                <a:latin typeface="Arial" charset="0"/>
              </a:rPr>
              <a:t>, Vol. 35, Extra Issue: Forty Years of Medial Sociology: The State of the Art and Directions for the Future: </a:t>
            </a:r>
            <a:r>
              <a:rPr lang="en-US" sz="1200" b="0" kern="1200" dirty="0" smtClean="0">
                <a:solidFill>
                  <a:schemeClr val="tx1"/>
                </a:solidFill>
                <a:latin typeface="Arial" charset="0"/>
              </a:rPr>
              <a:t>80-94</a:t>
            </a:r>
            <a:endParaRPr lang="en-US" sz="1200" b="0" dirty="0">
              <a:solidFill>
                <a:schemeClr val="tx1"/>
              </a:solidFill>
              <a:ea typeface="Calibri"/>
              <a:cs typeface="Times New Roman"/>
            </a:endParaRPr>
          </a:p>
          <a:p>
            <a:pPr marL="0" indent="0" eaLnBrk="1" hangingPunct="1">
              <a:lnSpc>
                <a:spcPct val="80000"/>
              </a:lnSpc>
              <a:buClr>
                <a:schemeClr val="tx1"/>
              </a:buClr>
            </a:pPr>
            <a:endParaRPr lang="en-US" sz="1200" b="0" dirty="0">
              <a:solidFill>
                <a:schemeClr val="tx1"/>
              </a:solidFill>
              <a:latin typeface="Arial" pitchFamily="34" charset="0"/>
              <a:cs typeface="Arial" pitchFamily="34" charset="0"/>
            </a:endParaRPr>
          </a:p>
          <a:p>
            <a:pPr marL="0" indent="0" eaLnBrk="1" hangingPunct="1">
              <a:lnSpc>
                <a:spcPct val="80000"/>
              </a:lnSpc>
              <a:buClr>
                <a:schemeClr val="tx1"/>
              </a:buClr>
            </a:pPr>
            <a:endParaRPr lang="en-US" sz="1200" dirty="0" smtClean="0">
              <a:solidFill>
                <a:srgbClr val="000000"/>
              </a:solidFill>
              <a:latin typeface="Calibri" pitchFamily="34" charset="0"/>
              <a:cs typeface="Calibri" pitchFamily="34" charset="0"/>
            </a:endParaRPr>
          </a:p>
          <a:p>
            <a:pPr marL="796925" lvl="3" indent="-342900" eaLnBrk="1" hangingPunct="1">
              <a:lnSpc>
                <a:spcPct val="80000"/>
              </a:lnSpc>
              <a:buFont typeface="Wingdings" pitchFamily="2" charset="2"/>
              <a:buChar char="ü"/>
            </a:pPr>
            <a:endParaRPr lang="en-US" sz="1200" dirty="0" smtClean="0"/>
          </a:p>
          <a:p>
            <a:pPr marL="796925" lvl="3" indent="-342900" eaLnBrk="1" hangingPunct="1">
              <a:lnSpc>
                <a:spcPct val="80000"/>
              </a:lnSpc>
              <a:buFontTx/>
              <a:buNone/>
            </a:pPr>
            <a:endParaRPr lang="en-US" sz="1200" dirty="0" smtClean="0"/>
          </a:p>
        </p:txBody>
      </p:sp>
    </p:spTree>
    <p:extLst>
      <p:ext uri="{BB962C8B-B14F-4D97-AF65-F5344CB8AC3E}">
        <p14:creationId xmlns:p14="http://schemas.microsoft.com/office/powerpoint/2010/main" val="1972651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a:t>
            </a:r>
          </a:p>
        </p:txBody>
      </p:sp>
      <p:sp>
        <p:nvSpPr>
          <p:cNvPr id="164867" name="Content Placeholder 2"/>
          <p:cNvSpPr>
            <a:spLocks noGrp="1"/>
          </p:cNvSpPr>
          <p:nvPr>
            <p:ph idx="4294967295"/>
          </p:nvPr>
        </p:nvSpPr>
        <p:spPr>
          <a:xfrm>
            <a:off x="295275" y="1357312"/>
            <a:ext cx="8485471" cy="5218851"/>
          </a:xfrm>
        </p:spPr>
        <p:txBody>
          <a:bodyPr/>
          <a:lstStyle/>
          <a:p>
            <a:pPr marL="0" marR="0">
              <a:lnSpc>
                <a:spcPct val="115000"/>
              </a:lnSpc>
              <a:spcBef>
                <a:spcPts val="2400"/>
              </a:spcBef>
              <a:spcAft>
                <a:spcPts val="0"/>
              </a:spcAft>
            </a:pPr>
            <a:r>
              <a:rPr lang="en-US" sz="1800" dirty="0" smtClean="0">
                <a:solidFill>
                  <a:srgbClr val="769E2E"/>
                </a:solidFill>
                <a:latin typeface="+mj-lt"/>
                <a:ea typeface="Times New Roman"/>
                <a:cs typeface="Times New Roman"/>
              </a:rPr>
              <a:t>References Continued</a:t>
            </a:r>
          </a:p>
          <a:p>
            <a:pPr marL="457200" marR="0" indent="-457200">
              <a:lnSpc>
                <a:spcPct val="115000"/>
              </a:lnSpc>
              <a:spcBef>
                <a:spcPts val="0"/>
              </a:spcBef>
              <a:spcAft>
                <a:spcPts val="1000"/>
              </a:spcAft>
            </a:pPr>
            <a:r>
              <a:rPr lang="en-US" sz="1200" b="0" dirty="0" smtClean="0">
                <a:solidFill>
                  <a:schemeClr val="tx1"/>
                </a:solidFill>
                <a:ea typeface="Calibri"/>
                <a:cs typeface="Times New Roman"/>
              </a:rPr>
              <a:t>Miller</a:t>
            </a:r>
            <a:r>
              <a:rPr lang="en-US" sz="1200" b="0" dirty="0">
                <a:solidFill>
                  <a:schemeClr val="tx1"/>
                </a:solidFill>
                <a:ea typeface="Calibri"/>
                <a:cs typeface="Times New Roman"/>
              </a:rPr>
              <a:t>, W.D., Pollack, C., Williams, D.  (2011). Healthy Homes and Communities: Putting the Pieces Together. </a:t>
            </a:r>
            <a:r>
              <a:rPr lang="en-US" sz="1200" b="0" i="1" dirty="0">
                <a:solidFill>
                  <a:schemeClr val="tx1"/>
                </a:solidFill>
                <a:ea typeface="Calibri"/>
                <a:cs typeface="Times New Roman"/>
              </a:rPr>
              <a:t>American Journal of Preventative Medicine. 40(1S1):S48 –S57</a:t>
            </a:r>
            <a:endParaRPr lang="en-US" sz="1200" b="0" dirty="0">
              <a:solidFill>
                <a:schemeClr val="tx1"/>
              </a:solidFill>
              <a:ea typeface="Calibri"/>
              <a:cs typeface="Times New Roman"/>
            </a:endParaRPr>
          </a:p>
          <a:p>
            <a:pPr marL="457200" marR="0" indent="-457200">
              <a:lnSpc>
                <a:spcPct val="115000"/>
              </a:lnSpc>
              <a:spcBef>
                <a:spcPts val="0"/>
              </a:spcBef>
              <a:spcAft>
                <a:spcPts val="1000"/>
              </a:spcAft>
            </a:pPr>
            <a:r>
              <a:rPr lang="en-US" sz="1200" b="0" dirty="0" err="1">
                <a:solidFill>
                  <a:schemeClr val="tx1"/>
                </a:solidFill>
                <a:ea typeface="Calibri"/>
                <a:cs typeface="Times New Roman"/>
              </a:rPr>
              <a:t>Mykletun</a:t>
            </a:r>
            <a:r>
              <a:rPr lang="en-US" sz="1200" b="0" dirty="0">
                <a:solidFill>
                  <a:schemeClr val="tx1"/>
                </a:solidFill>
                <a:ea typeface="Calibri"/>
                <a:cs typeface="Times New Roman"/>
              </a:rPr>
              <a:t> A, B. O. (2007). Anxiety, depression, and cause-specific mortality: the HUNT study. </a:t>
            </a:r>
            <a:r>
              <a:rPr lang="en-US" sz="1200" b="0" i="1" dirty="0">
                <a:solidFill>
                  <a:schemeClr val="tx1"/>
                </a:solidFill>
                <a:ea typeface="Calibri"/>
                <a:cs typeface="Times New Roman"/>
              </a:rPr>
              <a:t>Psychosomatic Medicine </a:t>
            </a:r>
            <a:r>
              <a:rPr lang="en-US" sz="1200" b="0" dirty="0">
                <a:solidFill>
                  <a:schemeClr val="tx1"/>
                </a:solidFill>
                <a:ea typeface="Calibri"/>
                <a:cs typeface="Times New Roman"/>
              </a:rPr>
              <a:t>, 69(4):323–331.</a:t>
            </a:r>
          </a:p>
          <a:p>
            <a:pPr marL="457200" marR="0" indent="-457200">
              <a:lnSpc>
                <a:spcPct val="115000"/>
              </a:lnSpc>
              <a:spcBef>
                <a:spcPts val="0"/>
              </a:spcBef>
              <a:spcAft>
                <a:spcPts val="1000"/>
              </a:spcAft>
            </a:pPr>
            <a:r>
              <a:rPr lang="en-US" sz="1200" b="0" dirty="0">
                <a:solidFill>
                  <a:schemeClr val="tx1"/>
                </a:solidFill>
                <a:ea typeface="Calibri"/>
                <a:cs typeface="Times New Roman"/>
              </a:rPr>
              <a:t>Pollack C, S. K. (2011). A Case-Control Study of Home Foreclosure, Health Conditions, and Health Care Utilization. </a:t>
            </a:r>
            <a:r>
              <a:rPr lang="en-US" sz="1200" b="0" i="1" dirty="0">
                <a:solidFill>
                  <a:schemeClr val="tx1"/>
                </a:solidFill>
                <a:ea typeface="Calibri"/>
                <a:cs typeface="Times New Roman"/>
              </a:rPr>
              <a:t>Journal of Urban Health: Bulletin of the New York Academy of Medicine</a:t>
            </a:r>
            <a:r>
              <a:rPr lang="en-US" sz="1200" b="0" dirty="0">
                <a:solidFill>
                  <a:schemeClr val="tx1"/>
                </a:solidFill>
                <a:ea typeface="Calibri"/>
                <a:cs typeface="Times New Roman"/>
              </a:rPr>
              <a:t>, </a:t>
            </a:r>
            <a:r>
              <a:rPr lang="en-US" sz="1200" b="0" dirty="0" err="1">
                <a:solidFill>
                  <a:schemeClr val="tx1"/>
                </a:solidFill>
                <a:ea typeface="Calibri"/>
                <a:cs typeface="Times New Roman"/>
              </a:rPr>
              <a:t>Vol</a:t>
            </a:r>
            <a:r>
              <a:rPr lang="en-US" sz="1200" b="0" dirty="0">
                <a:solidFill>
                  <a:schemeClr val="tx1"/>
                </a:solidFill>
                <a:ea typeface="Calibri"/>
                <a:cs typeface="Times New Roman"/>
              </a:rPr>
              <a:t> 88, No3; pages 469-79.</a:t>
            </a:r>
          </a:p>
          <a:p>
            <a:pPr marL="457200" marR="0" indent="-457200">
              <a:lnSpc>
                <a:spcPct val="115000"/>
              </a:lnSpc>
              <a:spcBef>
                <a:spcPts val="0"/>
              </a:spcBef>
              <a:spcAft>
                <a:spcPts val="1000"/>
              </a:spcAft>
            </a:pPr>
            <a:r>
              <a:rPr lang="en-US" sz="1200" b="0" dirty="0">
                <a:solidFill>
                  <a:schemeClr val="tx1"/>
                </a:solidFill>
                <a:ea typeface="Calibri"/>
                <a:cs typeface="Times New Roman"/>
              </a:rPr>
              <a:t>Robertson, C.T., </a:t>
            </a:r>
            <a:r>
              <a:rPr lang="en-US" sz="1200" b="0" dirty="0" err="1">
                <a:solidFill>
                  <a:schemeClr val="tx1"/>
                </a:solidFill>
                <a:ea typeface="Calibri"/>
                <a:cs typeface="Times New Roman"/>
              </a:rPr>
              <a:t>Egelhof</a:t>
            </a:r>
            <a:r>
              <a:rPr lang="en-US" sz="1200" b="0" dirty="0">
                <a:solidFill>
                  <a:schemeClr val="tx1"/>
                </a:solidFill>
                <a:ea typeface="Calibri"/>
                <a:cs typeface="Times New Roman"/>
              </a:rPr>
              <a:t>, R., </a:t>
            </a:r>
            <a:r>
              <a:rPr lang="en-US" sz="1200" b="0" dirty="0" err="1">
                <a:solidFill>
                  <a:schemeClr val="tx1"/>
                </a:solidFill>
                <a:ea typeface="Calibri"/>
                <a:cs typeface="Times New Roman"/>
              </a:rPr>
              <a:t>Hoke</a:t>
            </a:r>
            <a:r>
              <a:rPr lang="en-US" sz="1200" b="0" dirty="0">
                <a:solidFill>
                  <a:schemeClr val="tx1"/>
                </a:solidFill>
                <a:ea typeface="Calibri"/>
                <a:cs typeface="Times New Roman"/>
              </a:rPr>
              <a:t>, M. (2008).  Get Sick, Get Out: The Medical Causes of Home Mortgage Foreclosures.  </a:t>
            </a:r>
            <a:r>
              <a:rPr lang="en-US" sz="1200" b="0" i="1" dirty="0">
                <a:solidFill>
                  <a:schemeClr val="tx1"/>
                </a:solidFill>
                <a:ea typeface="Calibri"/>
                <a:cs typeface="Times New Roman"/>
              </a:rPr>
              <a:t>Health Matrix.</a:t>
            </a:r>
            <a:r>
              <a:rPr lang="en-US" sz="1200" b="0" dirty="0">
                <a:solidFill>
                  <a:schemeClr val="tx1"/>
                </a:solidFill>
                <a:ea typeface="Calibri"/>
                <a:cs typeface="Times New Roman"/>
              </a:rPr>
              <a:t> Vol. 18:65.</a:t>
            </a:r>
          </a:p>
          <a:p>
            <a:pPr marL="457200" marR="0" indent="-457200">
              <a:lnSpc>
                <a:spcPct val="115000"/>
              </a:lnSpc>
              <a:spcBef>
                <a:spcPts val="0"/>
              </a:spcBef>
              <a:spcAft>
                <a:spcPts val="1000"/>
              </a:spcAft>
            </a:pPr>
            <a:r>
              <a:rPr lang="en-US" sz="1200" b="0" dirty="0">
                <a:solidFill>
                  <a:schemeClr val="tx1"/>
                </a:solidFill>
                <a:ea typeface="Calibri"/>
                <a:cs typeface="Times New Roman"/>
              </a:rPr>
              <a:t>Roy J, M. M. (2008). </a:t>
            </a:r>
            <a:r>
              <a:rPr lang="en-US" sz="1200" b="0" i="1" dirty="0">
                <a:solidFill>
                  <a:schemeClr val="tx1"/>
                </a:solidFill>
                <a:ea typeface="Calibri"/>
                <a:cs typeface="Times New Roman"/>
              </a:rPr>
              <a:t>The Hidden Costs of the Housing Crisis: The Long term Impact of Housing Affordability and Quality on Young Children's Odds of Success.</a:t>
            </a:r>
            <a:r>
              <a:rPr lang="en-US" sz="1200" b="0" dirty="0">
                <a:solidFill>
                  <a:schemeClr val="tx1"/>
                </a:solidFill>
                <a:ea typeface="Calibri"/>
                <a:cs typeface="Times New Roman"/>
              </a:rPr>
              <a:t> Washington, D.C.: The Partnership for America's Economic Success.</a:t>
            </a:r>
          </a:p>
          <a:p>
            <a:pPr marL="457200" indent="-457200">
              <a:lnSpc>
                <a:spcPct val="115000"/>
              </a:lnSpc>
              <a:spcBef>
                <a:spcPts val="0"/>
              </a:spcBef>
              <a:spcAft>
                <a:spcPts val="1000"/>
              </a:spcAft>
            </a:pPr>
            <a:r>
              <a:rPr lang="en-US" sz="1200" b="0" kern="1200" dirty="0" err="1">
                <a:solidFill>
                  <a:schemeClr val="tx1"/>
                </a:solidFill>
                <a:latin typeface="Arial" charset="0"/>
              </a:rPr>
              <a:t>Saegert</a:t>
            </a:r>
            <a:r>
              <a:rPr lang="en-US" sz="1200" b="0" kern="1200" dirty="0">
                <a:solidFill>
                  <a:schemeClr val="tx1"/>
                </a:solidFill>
                <a:latin typeface="Arial" charset="0"/>
              </a:rPr>
              <a:t>, Sand Evans, G W. (2003).  Poverty, Housing Niches, and Health in the United States. Journal of Social Issues. 59:3, 569-589.</a:t>
            </a:r>
            <a:endParaRPr lang="en-US" sz="1200" b="0" dirty="0"/>
          </a:p>
          <a:p>
            <a:pPr marL="457200" marR="0" indent="-457200">
              <a:lnSpc>
                <a:spcPct val="115000"/>
              </a:lnSpc>
              <a:spcBef>
                <a:spcPts val="0"/>
              </a:spcBef>
              <a:spcAft>
                <a:spcPts val="1000"/>
              </a:spcAft>
            </a:pPr>
            <a:r>
              <a:rPr lang="en-US" sz="1200" b="0" dirty="0">
                <a:solidFill>
                  <a:schemeClr val="tx1"/>
                </a:solidFill>
                <a:ea typeface="Calibri"/>
                <a:cs typeface="Times New Roman"/>
              </a:rPr>
              <a:t>Schulz R, B. S. (2000). Association between depression and mortality in older adults: the Cardiovascular Health Study. </a:t>
            </a:r>
            <a:r>
              <a:rPr lang="en-US" sz="1200" b="0" i="1" dirty="0">
                <a:solidFill>
                  <a:schemeClr val="tx1"/>
                </a:solidFill>
                <a:ea typeface="Calibri"/>
                <a:cs typeface="Times New Roman"/>
              </a:rPr>
              <a:t>Arch Intern Med.</a:t>
            </a:r>
            <a:r>
              <a:rPr lang="en-US" sz="1200" b="0" dirty="0">
                <a:solidFill>
                  <a:schemeClr val="tx1"/>
                </a:solidFill>
                <a:ea typeface="Calibri"/>
                <a:cs typeface="Times New Roman"/>
              </a:rPr>
              <a:t>, 160(12):1761–1768. [PubMed: 10871968].</a:t>
            </a:r>
          </a:p>
          <a:p>
            <a:pPr marL="457200" indent="-457200">
              <a:lnSpc>
                <a:spcPct val="115000"/>
              </a:lnSpc>
              <a:spcBef>
                <a:spcPts val="0"/>
              </a:spcBef>
              <a:spcAft>
                <a:spcPts val="1000"/>
              </a:spcAft>
            </a:pPr>
            <a:r>
              <a:rPr lang="en-US" sz="1200" b="0" dirty="0">
                <a:solidFill>
                  <a:schemeClr val="tx1"/>
                </a:solidFill>
              </a:rPr>
              <a:t>Sheldon, A., Bush, P., </a:t>
            </a:r>
            <a:r>
              <a:rPr lang="en-US" sz="1200" b="0" dirty="0" err="1">
                <a:solidFill>
                  <a:schemeClr val="tx1"/>
                </a:solidFill>
              </a:rPr>
              <a:t>Kearsley</a:t>
            </a:r>
            <a:r>
              <a:rPr lang="en-US" sz="1200" b="0" dirty="0">
                <a:solidFill>
                  <a:schemeClr val="tx1"/>
                </a:solidFill>
              </a:rPr>
              <a:t>, Aaron, and </a:t>
            </a:r>
            <a:r>
              <a:rPr lang="en-US" sz="1200" b="0" dirty="0" err="1">
                <a:solidFill>
                  <a:schemeClr val="tx1"/>
                </a:solidFill>
              </a:rPr>
              <a:t>Gass</a:t>
            </a:r>
            <a:r>
              <a:rPr lang="en-US" sz="1200" b="0" dirty="0">
                <a:solidFill>
                  <a:schemeClr val="tx1"/>
                </a:solidFill>
              </a:rPr>
              <a:t>, Anne. (2009).  The Challenge of Foreclosed Properties. </a:t>
            </a:r>
            <a:r>
              <a:rPr lang="en-US" sz="1200" b="0" i="1" dirty="0">
                <a:solidFill>
                  <a:schemeClr val="tx1"/>
                </a:solidFill>
              </a:rPr>
              <a:t>Enterprise Community Partners, Inc.</a:t>
            </a:r>
            <a:r>
              <a:rPr lang="en-US" sz="1200" b="0" dirty="0">
                <a:solidFill>
                  <a:schemeClr val="tx1"/>
                </a:solidFill>
              </a:rPr>
              <a:t> </a:t>
            </a:r>
          </a:p>
          <a:p>
            <a:pPr marL="457200" indent="-457200">
              <a:lnSpc>
                <a:spcPct val="115000"/>
              </a:lnSpc>
              <a:spcBef>
                <a:spcPts val="0"/>
              </a:spcBef>
              <a:spcAft>
                <a:spcPts val="1000"/>
              </a:spcAft>
            </a:pPr>
            <a:r>
              <a:rPr lang="en-US" sz="1200" b="0" dirty="0">
                <a:solidFill>
                  <a:schemeClr val="tx1"/>
                </a:solidFill>
              </a:rPr>
              <a:t>Thompson, H., Thomas, S. </a:t>
            </a:r>
            <a:r>
              <a:rPr lang="en-US" sz="1200" b="0" dirty="0" err="1">
                <a:solidFill>
                  <a:schemeClr val="tx1"/>
                </a:solidFill>
              </a:rPr>
              <a:t>Sellstrom</a:t>
            </a:r>
            <a:r>
              <a:rPr lang="en-US" sz="1200" b="0" dirty="0">
                <a:solidFill>
                  <a:schemeClr val="tx1"/>
                </a:solidFill>
              </a:rPr>
              <a:t>, E., </a:t>
            </a:r>
            <a:r>
              <a:rPr lang="en-US" sz="1200" b="0" dirty="0" err="1">
                <a:solidFill>
                  <a:schemeClr val="tx1"/>
                </a:solidFill>
              </a:rPr>
              <a:t>Petticrew</a:t>
            </a:r>
            <a:r>
              <a:rPr lang="en-US" sz="1200" b="0" dirty="0">
                <a:solidFill>
                  <a:schemeClr val="tx1"/>
                </a:solidFill>
              </a:rPr>
              <a:t> M. (2009).  The health impacts of housing improvement.  </a:t>
            </a:r>
            <a:r>
              <a:rPr lang="en-US" sz="1200" b="0" i="1" dirty="0">
                <a:solidFill>
                  <a:schemeClr val="tx1"/>
                </a:solidFill>
              </a:rPr>
              <a:t>American Journal of Public Health.</a:t>
            </a:r>
            <a:r>
              <a:rPr lang="en-US" sz="1200" b="0" dirty="0">
                <a:solidFill>
                  <a:schemeClr val="tx1"/>
                </a:solidFill>
              </a:rPr>
              <a:t> 99:S681-692.</a:t>
            </a:r>
          </a:p>
          <a:p>
            <a:pPr marL="0" marR="0">
              <a:lnSpc>
                <a:spcPct val="115000"/>
              </a:lnSpc>
              <a:spcBef>
                <a:spcPts val="2400"/>
              </a:spcBef>
              <a:spcAft>
                <a:spcPts val="0"/>
              </a:spcAft>
            </a:pPr>
            <a:endParaRPr lang="en-US" sz="1200" dirty="0">
              <a:solidFill>
                <a:srgbClr val="769E2E"/>
              </a:solidFill>
              <a:latin typeface="+mj-lt"/>
              <a:ea typeface="Times New Roman"/>
              <a:cs typeface="Times New Roman"/>
            </a:endParaRPr>
          </a:p>
        </p:txBody>
      </p:sp>
    </p:spTree>
    <p:extLst>
      <p:ext uri="{BB962C8B-B14F-4D97-AF65-F5344CB8AC3E}">
        <p14:creationId xmlns:p14="http://schemas.microsoft.com/office/powerpoint/2010/main" val="2046399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176" y="1897063"/>
            <a:ext cx="7896224" cy="4373562"/>
          </a:xfrm>
        </p:spPr>
        <p:txBody>
          <a:bodyPr/>
          <a:lstStyle/>
          <a:p>
            <a:r>
              <a:rPr lang="en-US" sz="1200" dirty="0">
                <a:solidFill>
                  <a:schemeClr val="tx1"/>
                </a:solidFill>
              </a:rPr>
              <a:t>What benefits do you think that GHHI can have on distressed housing, foreclosed properties, and housing stability efforts?</a:t>
            </a:r>
          </a:p>
          <a:p>
            <a:pPr marL="171450" lvl="0" indent="-171450">
              <a:buFont typeface="Arial" pitchFamily="34" charset="0"/>
              <a:buChar char="•"/>
            </a:pPr>
            <a:r>
              <a:rPr lang="en-US" sz="1200" b="0" dirty="0">
                <a:solidFill>
                  <a:schemeClr val="tx1"/>
                </a:solidFill>
              </a:rPr>
              <a:t>How can financial institutions be engaged? Housing portfolios? CRA? Philanthropic arms?</a:t>
            </a:r>
          </a:p>
          <a:p>
            <a:pPr marL="171450" lvl="0" indent="-171450">
              <a:buFont typeface="Arial" pitchFamily="34" charset="0"/>
              <a:buChar char="•"/>
            </a:pPr>
            <a:r>
              <a:rPr lang="en-US" sz="1200" b="0" dirty="0">
                <a:solidFill>
                  <a:schemeClr val="tx1"/>
                </a:solidFill>
              </a:rPr>
              <a:t>What are the policy and program opportunities for government at the fed, state and local level?</a:t>
            </a:r>
          </a:p>
          <a:p>
            <a:pPr marL="171450" lvl="0" indent="-171450">
              <a:buFont typeface="Arial" pitchFamily="34" charset="0"/>
              <a:buChar char="•"/>
            </a:pPr>
            <a:r>
              <a:rPr lang="en-US" sz="1200" b="0" dirty="0">
                <a:solidFill>
                  <a:schemeClr val="tx1"/>
                </a:solidFill>
              </a:rPr>
              <a:t>How do we directly engage residents? Greater outreach, more education</a:t>
            </a:r>
          </a:p>
          <a:p>
            <a:pPr marL="171450" lvl="0" indent="-171450">
              <a:buFont typeface="Arial" pitchFamily="34" charset="0"/>
              <a:buChar char="•"/>
            </a:pPr>
            <a:r>
              <a:rPr lang="en-US" sz="1200" b="0" dirty="0">
                <a:solidFill>
                  <a:schemeClr val="tx1"/>
                </a:solidFill>
              </a:rPr>
              <a:t>How do we best use the non-profit community? Advocacy and influence? Philanthropy? </a:t>
            </a:r>
          </a:p>
          <a:p>
            <a:r>
              <a:rPr lang="en-US" sz="1200" dirty="0">
                <a:solidFill>
                  <a:schemeClr val="tx1"/>
                </a:solidFill>
              </a:rPr>
              <a:t>Is there market value in establishing a green, healthy and safe housing standard?</a:t>
            </a:r>
          </a:p>
          <a:p>
            <a:pPr marL="171450" lvl="0" indent="-171450">
              <a:buFont typeface="Arial" pitchFamily="34" charset="0"/>
              <a:buChar char="•"/>
            </a:pPr>
            <a:r>
              <a:rPr lang="en-US" sz="1200" b="0" dirty="0">
                <a:solidFill>
                  <a:schemeClr val="tx1"/>
                </a:solidFill>
              </a:rPr>
              <a:t>Would this be a valuable tool in addressing REO and vacant housing?</a:t>
            </a:r>
          </a:p>
          <a:p>
            <a:pPr marL="171450" lvl="0" indent="-171450">
              <a:buFont typeface="Arial" pitchFamily="34" charset="0"/>
              <a:buChar char="•"/>
            </a:pPr>
            <a:r>
              <a:rPr lang="en-US" sz="1200" b="0" dirty="0">
                <a:solidFill>
                  <a:schemeClr val="tx1"/>
                </a:solidFill>
              </a:rPr>
              <a:t>What would it take to establish this?</a:t>
            </a:r>
          </a:p>
          <a:p>
            <a:r>
              <a:rPr lang="en-US" sz="1200" dirty="0">
                <a:solidFill>
                  <a:schemeClr val="tx1"/>
                </a:solidFill>
              </a:rPr>
              <a:t>What data/evidence do you believe would be needed to advance this effort?</a:t>
            </a:r>
          </a:p>
          <a:p>
            <a:pPr marL="171450" lvl="0" indent="-171450">
              <a:buFont typeface="Arial" pitchFamily="34" charset="0"/>
              <a:buChar char="•"/>
            </a:pPr>
            <a:r>
              <a:rPr lang="en-US" sz="1200" b="0" dirty="0">
                <a:solidFill>
                  <a:schemeClr val="tx1"/>
                </a:solidFill>
              </a:rPr>
              <a:t>What are the compelling angles and to what audiences?</a:t>
            </a:r>
          </a:p>
          <a:p>
            <a:pPr marL="171450" lvl="0" indent="-171450">
              <a:buFont typeface="Arial" pitchFamily="34" charset="0"/>
              <a:buChar char="•"/>
            </a:pPr>
            <a:r>
              <a:rPr lang="en-US" sz="1200" b="0" dirty="0">
                <a:solidFill>
                  <a:schemeClr val="tx1"/>
                </a:solidFill>
              </a:rPr>
              <a:t>What evidence exists to support this?</a:t>
            </a:r>
          </a:p>
          <a:p>
            <a:pPr marL="171450" lvl="0" indent="-171450">
              <a:buFont typeface="Arial" pitchFamily="34" charset="0"/>
              <a:buChar char="•"/>
            </a:pPr>
            <a:r>
              <a:rPr lang="en-US" sz="1200" b="0" dirty="0">
                <a:solidFill>
                  <a:schemeClr val="tx1"/>
                </a:solidFill>
              </a:rPr>
              <a:t>What evidence is needed to drive it?</a:t>
            </a:r>
          </a:p>
          <a:p>
            <a:r>
              <a:rPr lang="en-US" sz="1200" dirty="0">
                <a:solidFill>
                  <a:schemeClr val="tx1"/>
                </a:solidFill>
              </a:rPr>
              <a:t>What are the key priorities in the existing effort of housing stabilization?</a:t>
            </a:r>
          </a:p>
          <a:p>
            <a:pPr marL="171450" lvl="0" indent="-171450">
              <a:buFont typeface="Arial" pitchFamily="34" charset="0"/>
              <a:buChar char="•"/>
            </a:pPr>
            <a:r>
              <a:rPr lang="en-US" sz="1200" b="0" dirty="0">
                <a:solidFill>
                  <a:schemeClr val="tx1"/>
                </a:solidFill>
              </a:rPr>
              <a:t>What is most urging?</a:t>
            </a:r>
          </a:p>
          <a:p>
            <a:pPr marL="171450" lvl="0" indent="-171450">
              <a:buFont typeface="Arial" pitchFamily="34" charset="0"/>
              <a:buChar char="•"/>
            </a:pPr>
            <a:r>
              <a:rPr lang="en-US" sz="1200" b="0" dirty="0">
                <a:solidFill>
                  <a:schemeClr val="tx1"/>
                </a:solidFill>
              </a:rPr>
              <a:t>How do we prioritize and segment, where needed?</a:t>
            </a:r>
          </a:p>
          <a:p>
            <a:r>
              <a:rPr lang="en-US" sz="1200" dirty="0">
                <a:solidFill>
                  <a:schemeClr val="tx1"/>
                </a:solidFill>
              </a:rPr>
              <a:t>What are the existing opportunities for aligning efforts and what are the appropriate access points?</a:t>
            </a:r>
          </a:p>
          <a:p>
            <a:pPr marL="171450" lvl="0" indent="-171450">
              <a:buFont typeface="Arial" pitchFamily="34" charset="0"/>
              <a:buChar char="•"/>
            </a:pPr>
            <a:r>
              <a:rPr lang="en-US" sz="1200" b="0" dirty="0">
                <a:solidFill>
                  <a:schemeClr val="tx1"/>
                </a:solidFill>
              </a:rPr>
              <a:t>What are the current trends in housing stability, foreclosure prevention and neighborhood stabilization?</a:t>
            </a:r>
          </a:p>
          <a:p>
            <a:pPr marL="171450" lvl="0" indent="-171450">
              <a:buFont typeface="Arial" pitchFamily="34" charset="0"/>
              <a:buChar char="•"/>
            </a:pPr>
            <a:r>
              <a:rPr lang="en-US" sz="1200" b="0" dirty="0">
                <a:solidFill>
                  <a:schemeClr val="tx1"/>
                </a:solidFill>
              </a:rPr>
              <a:t>Who are the partners we need to engage most?</a:t>
            </a:r>
          </a:p>
          <a:p>
            <a:pPr marL="171450" lvl="0" indent="-171450">
              <a:buFont typeface="Arial" pitchFamily="34" charset="0"/>
              <a:buChar char="•"/>
            </a:pPr>
            <a:r>
              <a:rPr lang="en-US" sz="1200" b="0" dirty="0">
                <a:solidFill>
                  <a:schemeClr val="tx1"/>
                </a:solidFill>
              </a:rPr>
              <a:t>How best to we engage partners?</a:t>
            </a:r>
          </a:p>
          <a:p>
            <a:r>
              <a:rPr lang="en-US" sz="1200" dirty="0">
                <a:solidFill>
                  <a:schemeClr val="tx1"/>
                </a:solidFill>
              </a:rPr>
              <a:t>What are key barriers to advancing an agenda on this nexus?</a:t>
            </a:r>
          </a:p>
          <a:p>
            <a:r>
              <a:rPr lang="en-US" sz="1200" dirty="0">
                <a:solidFill>
                  <a:schemeClr val="tx1"/>
                </a:solidFill>
              </a:rPr>
              <a:t>What are the needed next steps in advancing this effort in 3, 6 and 12 months?  </a:t>
            </a:r>
          </a:p>
          <a:p>
            <a:endParaRPr lang="en-US" sz="1200" b="0" dirty="0">
              <a:solidFill>
                <a:schemeClr val="tx1"/>
              </a:solidFill>
            </a:endParaRPr>
          </a:p>
        </p:txBody>
      </p:sp>
      <p:sp>
        <p:nvSpPr>
          <p:cNvPr id="4" name="TextBox 3"/>
          <p:cNvSpPr txBox="1"/>
          <p:nvPr/>
        </p:nvSpPr>
        <p:spPr>
          <a:xfrm>
            <a:off x="328542" y="1401433"/>
            <a:ext cx="3095719" cy="369332"/>
          </a:xfrm>
          <a:prstGeom prst="rect">
            <a:avLst/>
          </a:prstGeom>
          <a:noFill/>
        </p:spPr>
        <p:txBody>
          <a:bodyPr wrap="none" rtlCol="0">
            <a:spAutoFit/>
          </a:bodyPr>
          <a:lstStyle/>
          <a:p>
            <a:r>
              <a:rPr lang="en-US" b="1" dirty="0" smtClean="0">
                <a:solidFill>
                  <a:srgbClr val="769E2E"/>
                </a:solidFill>
                <a:latin typeface="+mj-lt"/>
              </a:rPr>
              <a:t>Key Discussion Questions</a:t>
            </a:r>
            <a:endParaRPr lang="en-US" b="1" dirty="0">
              <a:solidFill>
                <a:srgbClr val="769E2E"/>
              </a:solidFill>
              <a:latin typeface="+mj-lt"/>
            </a:endParaRPr>
          </a:p>
        </p:txBody>
      </p:sp>
    </p:spTree>
    <p:extLst>
      <p:ext uri="{BB962C8B-B14F-4D97-AF65-F5344CB8AC3E}">
        <p14:creationId xmlns:p14="http://schemas.microsoft.com/office/powerpoint/2010/main" val="3210608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 </a:t>
            </a:r>
          </a:p>
        </p:txBody>
      </p:sp>
      <p:sp>
        <p:nvSpPr>
          <p:cNvPr id="2" name="TextBox 1"/>
          <p:cNvSpPr txBox="1"/>
          <p:nvPr/>
        </p:nvSpPr>
        <p:spPr>
          <a:xfrm>
            <a:off x="2780778" y="5185774"/>
            <a:ext cx="3557391" cy="646331"/>
          </a:xfrm>
          <a:prstGeom prst="rect">
            <a:avLst/>
          </a:prstGeom>
          <a:noFill/>
        </p:spPr>
        <p:txBody>
          <a:bodyPr wrap="square" rtlCol="0">
            <a:spAutoFit/>
          </a:bodyPr>
          <a:lstStyle/>
          <a:p>
            <a:pPr algn="ctr" eaLnBrk="1" hangingPunct="1"/>
            <a:r>
              <a:rPr lang="en-US" dirty="0">
                <a:solidFill>
                  <a:srgbClr val="769E2E"/>
                </a:solidFill>
              </a:rPr>
              <a:t>www.ghhi.org</a:t>
            </a:r>
          </a:p>
          <a:p>
            <a:pPr algn="ctr" eaLnBrk="1" hangingPunct="1"/>
            <a:r>
              <a:rPr lang="en-US" dirty="0">
                <a:solidFill>
                  <a:srgbClr val="769E2E"/>
                </a:solidFill>
              </a:rPr>
              <a:t>www.leadsafe.org</a:t>
            </a:r>
          </a:p>
        </p:txBody>
      </p:sp>
      <p:sp>
        <p:nvSpPr>
          <p:cNvPr id="5" name="TextBox 4"/>
          <p:cNvSpPr txBox="1"/>
          <p:nvPr/>
        </p:nvSpPr>
        <p:spPr>
          <a:xfrm>
            <a:off x="1427967" y="1916481"/>
            <a:ext cx="6263014" cy="2646878"/>
          </a:xfrm>
          <a:prstGeom prst="rect">
            <a:avLst/>
          </a:prstGeom>
          <a:noFill/>
        </p:spPr>
        <p:txBody>
          <a:bodyPr wrap="square" rtlCol="0">
            <a:spAutoFit/>
          </a:bodyPr>
          <a:lstStyle/>
          <a:p>
            <a:pPr algn="ctr" eaLnBrk="1" hangingPunct="1"/>
            <a:r>
              <a:rPr lang="en-US" sz="2800" b="1" dirty="0" smtClean="0">
                <a:latin typeface="Trebuchet MS" pitchFamily="34" charset="0"/>
              </a:rPr>
              <a:t>Ruth Ann Norton</a:t>
            </a:r>
            <a:endParaRPr lang="en-US" sz="2800" b="1" dirty="0">
              <a:latin typeface="Trebuchet MS" pitchFamily="34" charset="0"/>
            </a:endParaRPr>
          </a:p>
          <a:p>
            <a:pPr algn="ctr" eaLnBrk="1" hangingPunct="1"/>
            <a:r>
              <a:rPr lang="en-US" sz="2400" dirty="0" smtClean="0">
                <a:solidFill>
                  <a:srgbClr val="769E2E"/>
                </a:solidFill>
              </a:rPr>
              <a:t>Executive Director</a:t>
            </a:r>
            <a:endParaRPr lang="en-US" sz="2400" dirty="0">
              <a:solidFill>
                <a:srgbClr val="769E2E"/>
              </a:solidFill>
            </a:endParaRPr>
          </a:p>
          <a:p>
            <a:pPr algn="ctr" eaLnBrk="1" hangingPunct="1"/>
            <a:r>
              <a:rPr lang="en-US" sz="2400" dirty="0">
                <a:solidFill>
                  <a:srgbClr val="769E2E"/>
                </a:solidFill>
              </a:rPr>
              <a:t>Green &amp; Healthy Homes </a:t>
            </a:r>
            <a:r>
              <a:rPr lang="en-US" sz="2400" dirty="0" smtClean="0">
                <a:solidFill>
                  <a:srgbClr val="769E2E"/>
                </a:solidFill>
              </a:rPr>
              <a:t>Initiative</a:t>
            </a:r>
          </a:p>
          <a:p>
            <a:pPr algn="ctr" eaLnBrk="1" hangingPunct="1"/>
            <a:r>
              <a:rPr lang="en-US" sz="2400" dirty="0" smtClean="0">
                <a:solidFill>
                  <a:srgbClr val="769E2E"/>
                </a:solidFill>
              </a:rPr>
              <a:t>Coalition to End Childhood Lead Poisoning</a:t>
            </a:r>
            <a:endParaRPr lang="en-US" sz="2400" dirty="0">
              <a:solidFill>
                <a:srgbClr val="769E2E"/>
              </a:solidFill>
            </a:endParaRPr>
          </a:p>
          <a:p>
            <a:pPr algn="ctr" eaLnBrk="1" hangingPunct="1"/>
            <a:r>
              <a:rPr lang="en-US" sz="2400" dirty="0">
                <a:solidFill>
                  <a:srgbClr val="769E2E"/>
                </a:solidFill>
              </a:rPr>
              <a:t>410-534-6447</a:t>
            </a:r>
          </a:p>
          <a:p>
            <a:pPr algn="ctr" eaLnBrk="1" hangingPunct="1"/>
            <a:r>
              <a:rPr lang="en-US" sz="2400" dirty="0" smtClean="0">
                <a:solidFill>
                  <a:srgbClr val="769E2E"/>
                </a:solidFill>
              </a:rPr>
              <a:t>ranorton@ghhi.org</a:t>
            </a:r>
            <a:endParaRPr lang="en-US" sz="2400" dirty="0">
              <a:solidFill>
                <a:srgbClr val="769E2E"/>
              </a:solidFill>
            </a:endParaRPr>
          </a:p>
          <a:p>
            <a:endParaRPr lang="en-US" dirty="0"/>
          </a:p>
        </p:txBody>
      </p:sp>
      <p:sp>
        <p:nvSpPr>
          <p:cNvPr id="3" name="Content Placeholder 2"/>
          <p:cNvSpPr>
            <a:spLocks noGrp="1"/>
          </p:cNvSpPr>
          <p:nvPr>
            <p:ph idx="1"/>
          </p:nvPr>
        </p:nvSpPr>
        <p:spPr>
          <a:xfrm>
            <a:off x="1079500" y="4809994"/>
            <a:ext cx="7864475" cy="1222505"/>
          </a:xfrm>
        </p:spPr>
        <p:txBody>
          <a:bodyPr/>
          <a:lstStyle/>
          <a:p>
            <a:r>
              <a:rPr lang="en-US" dirty="0" smtClean="0"/>
              <a:t>  </a:t>
            </a:r>
            <a:endParaRPr lang="en-US" dirty="0"/>
          </a:p>
        </p:txBody>
      </p:sp>
    </p:spTree>
    <p:extLst>
      <p:ext uri="{BB962C8B-B14F-4D97-AF65-F5344CB8AC3E}">
        <p14:creationId xmlns:p14="http://schemas.microsoft.com/office/powerpoint/2010/main" val="2683940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52" y="1732505"/>
            <a:ext cx="8734424" cy="5047536"/>
          </a:xfrm>
          <a:prstGeom prst="rect">
            <a:avLst/>
          </a:prstGeom>
        </p:spPr>
        <p:txBody>
          <a:bodyPr wrap="square">
            <a:spAutoFit/>
          </a:bodyPr>
          <a:lstStyle/>
          <a:p>
            <a:r>
              <a:rPr lang="en-US" sz="1200" b="1" dirty="0"/>
              <a:t> </a:t>
            </a:r>
            <a:endParaRPr lang="en-US" sz="1200" dirty="0"/>
          </a:p>
          <a:p>
            <a:r>
              <a:rPr lang="en-US" sz="1200" b="1" u="sng" dirty="0"/>
              <a:t>Objective</a:t>
            </a:r>
            <a:r>
              <a:rPr lang="en-US" sz="1200" b="1" dirty="0"/>
              <a:t>: Present the thesis of GHHI’s impact on foreclosure mitigation and neighborhood stabilization and solicit feedback, input and recommendations of thought leaders on how best to establish the value proposition of GHHI as an effective augment to the national housing stability agenda. </a:t>
            </a:r>
            <a:endParaRPr lang="en-US" sz="1200" dirty="0"/>
          </a:p>
          <a:p>
            <a:r>
              <a:rPr lang="en-US" sz="1200" b="1" dirty="0"/>
              <a:t> </a:t>
            </a:r>
            <a:endParaRPr lang="en-US" sz="1200" dirty="0"/>
          </a:p>
          <a:p>
            <a:pPr lvl="0"/>
            <a:r>
              <a:rPr lang="en-US" sz="1200" b="1" dirty="0" smtClean="0"/>
              <a:t>I. Welcoming </a:t>
            </a:r>
            <a:r>
              <a:rPr lang="en-US" sz="1200" b="1" dirty="0"/>
              <a:t>Remarks 							</a:t>
            </a:r>
            <a:r>
              <a:rPr lang="en-US" sz="1200" b="1" dirty="0" smtClean="0"/>
              <a:t> 10:00 </a:t>
            </a:r>
            <a:r>
              <a:rPr lang="en-US" sz="1200" b="1" dirty="0"/>
              <a:t>– 10:15</a:t>
            </a:r>
            <a:endParaRPr lang="en-US" sz="1200" dirty="0"/>
          </a:p>
          <a:p>
            <a:r>
              <a:rPr lang="en-US" sz="1200" dirty="0"/>
              <a:t>Rolf </a:t>
            </a:r>
            <a:r>
              <a:rPr lang="en-US" sz="1200" dirty="0" err="1"/>
              <a:t>Pendall</a:t>
            </a:r>
            <a:r>
              <a:rPr lang="en-US" sz="1200" dirty="0"/>
              <a:t>, PhD, Director of the Metropolitan Housing and Communities Policy Center</a:t>
            </a:r>
          </a:p>
          <a:p>
            <a:r>
              <a:rPr lang="en-US" sz="1200" i="1" dirty="0"/>
              <a:t>Discuss what UI does, what their relationship is w/ GHHI and personal reflection of the crosswalk of GHHI, Foreclosure Prevention, Neighborhood </a:t>
            </a:r>
            <a:r>
              <a:rPr lang="en-US" sz="1200" i="1" dirty="0" smtClean="0"/>
              <a:t>Stabilization, and </a:t>
            </a:r>
            <a:r>
              <a:rPr lang="en-US" sz="1200" i="1" dirty="0"/>
              <a:t>Family Economic Success.</a:t>
            </a:r>
          </a:p>
          <a:p>
            <a:r>
              <a:rPr lang="en-US" sz="1200" dirty="0"/>
              <a:t> </a:t>
            </a:r>
          </a:p>
          <a:p>
            <a:pPr lvl="0"/>
            <a:r>
              <a:rPr lang="en-US" sz="1200" b="1" dirty="0" smtClean="0"/>
              <a:t>II. Framing </a:t>
            </a:r>
            <a:r>
              <a:rPr lang="en-US" sz="1200" b="1" dirty="0"/>
              <a:t>and Context			 				</a:t>
            </a:r>
            <a:r>
              <a:rPr lang="en-US" sz="1200" b="1" dirty="0" smtClean="0"/>
              <a:t> 10:15 </a:t>
            </a:r>
            <a:r>
              <a:rPr lang="en-US" sz="1200" b="1" dirty="0"/>
              <a:t>– 10:20</a:t>
            </a:r>
            <a:endParaRPr lang="en-US" sz="1200" dirty="0"/>
          </a:p>
          <a:p>
            <a:r>
              <a:rPr lang="en-US" sz="1200" dirty="0"/>
              <a:t>Solomon Greene, Senior Program Officer for Open Society Foundations</a:t>
            </a:r>
          </a:p>
          <a:p>
            <a:r>
              <a:rPr lang="en-US" sz="1200" i="1" dirty="0"/>
              <a:t>A brief overview of Open Society Foundations interest and investments in neighborhood stabilization</a:t>
            </a:r>
          </a:p>
          <a:p>
            <a:r>
              <a:rPr lang="en-US" sz="1100" b="1" i="1" dirty="0"/>
              <a:t> </a:t>
            </a:r>
            <a:endParaRPr lang="en-US" sz="1100" i="1" dirty="0"/>
          </a:p>
          <a:p>
            <a:pPr lvl="0"/>
            <a:r>
              <a:rPr lang="en-US" sz="1200" b="1" dirty="0" smtClean="0"/>
              <a:t>III. GHHI </a:t>
            </a:r>
            <a:r>
              <a:rPr lang="en-US" sz="1200" b="1" dirty="0"/>
              <a:t>and Neighborhood Stabilization 					</a:t>
            </a:r>
            <a:r>
              <a:rPr lang="en-US" sz="1200" b="1" dirty="0" smtClean="0"/>
              <a:t> 10:20 </a:t>
            </a:r>
            <a:r>
              <a:rPr lang="en-US" sz="1200" b="1" dirty="0"/>
              <a:t>– 11:00</a:t>
            </a:r>
            <a:endParaRPr lang="en-US" sz="1200" dirty="0"/>
          </a:p>
          <a:p>
            <a:r>
              <a:rPr lang="en-US" sz="1200" dirty="0"/>
              <a:t>Ruth Ann </a:t>
            </a:r>
            <a:r>
              <a:rPr lang="en-US" sz="1200" dirty="0" smtClean="0"/>
              <a:t>Norton, Executive Director of the Green and Healthy Homes Initiative</a:t>
            </a:r>
            <a:endParaRPr lang="en-US" sz="1200" dirty="0"/>
          </a:p>
          <a:p>
            <a:r>
              <a:rPr lang="en-US" sz="1200" i="1" dirty="0"/>
              <a:t>Overview of green, healthy and safe housing intervention investments and why a GHHI Standard may improve market value and long-term affordability of financially distressed housing. Provide a summary of the OSF-funded activities in Baltimore, </a:t>
            </a:r>
            <a:r>
              <a:rPr lang="en-US" sz="1200" i="1" dirty="0" smtClean="0"/>
              <a:t>Chicago, </a:t>
            </a:r>
            <a:r>
              <a:rPr lang="en-US" sz="1200" i="1" dirty="0"/>
              <a:t>and Providence. </a:t>
            </a:r>
          </a:p>
          <a:p>
            <a:r>
              <a:rPr lang="en-US" sz="1200" b="1" dirty="0"/>
              <a:t> </a:t>
            </a:r>
            <a:endParaRPr lang="en-US" sz="1200" dirty="0"/>
          </a:p>
          <a:p>
            <a:pPr lvl="0"/>
            <a:r>
              <a:rPr lang="en-US" sz="1200" b="1" dirty="0" smtClean="0"/>
              <a:t>IV. Input </a:t>
            </a:r>
            <a:r>
              <a:rPr lang="en-US" sz="1200" b="1" dirty="0"/>
              <a:t>and Discussion 							</a:t>
            </a:r>
            <a:r>
              <a:rPr lang="en-US" sz="1200" b="1" dirty="0" smtClean="0"/>
              <a:t> 11:00 </a:t>
            </a:r>
            <a:r>
              <a:rPr lang="en-US" sz="1200" b="1" dirty="0"/>
              <a:t>– 12:15</a:t>
            </a:r>
            <a:endParaRPr lang="en-US" sz="1200" dirty="0"/>
          </a:p>
          <a:p>
            <a:r>
              <a:rPr lang="en-US" sz="1200" i="1" dirty="0"/>
              <a:t>Factors to consider regarding the endorsement of HUD for GHHI and the national scaling effort. Consideration regarding the advocacy for a national home repair standard.  Discuss existing data and what additional data is needed in order to influence the market</a:t>
            </a:r>
          </a:p>
          <a:p>
            <a:r>
              <a:rPr lang="en-US" sz="1200" dirty="0"/>
              <a:t> </a:t>
            </a:r>
          </a:p>
          <a:p>
            <a:pPr lvl="0"/>
            <a:r>
              <a:rPr lang="en-US" sz="1200" b="1" dirty="0" smtClean="0"/>
              <a:t>V. Next </a:t>
            </a:r>
            <a:r>
              <a:rPr lang="en-US" sz="1200" b="1" dirty="0"/>
              <a:t>Steps in Advancing the GHHI-Neighborhood Stabilization Nexus            	</a:t>
            </a:r>
            <a:r>
              <a:rPr lang="en-US" sz="1200" b="1" dirty="0" smtClean="0"/>
              <a:t>	   12:15 </a:t>
            </a:r>
            <a:r>
              <a:rPr lang="en-US" sz="1200" b="1" dirty="0"/>
              <a:t>– 1:00</a:t>
            </a:r>
            <a:endParaRPr lang="en-US" sz="1200" dirty="0"/>
          </a:p>
          <a:p>
            <a:r>
              <a:rPr lang="en-US" sz="1200" i="1" dirty="0"/>
              <a:t>Synthesize the conversation, recognize knowledge gaps and identify next steps. </a:t>
            </a:r>
          </a:p>
        </p:txBody>
      </p:sp>
      <p:sp>
        <p:nvSpPr>
          <p:cNvPr id="5" name="TextBox 4"/>
          <p:cNvSpPr txBox="1"/>
          <p:nvPr/>
        </p:nvSpPr>
        <p:spPr>
          <a:xfrm>
            <a:off x="285751" y="1518670"/>
            <a:ext cx="2129557" cy="400110"/>
          </a:xfrm>
          <a:prstGeom prst="rect">
            <a:avLst/>
          </a:prstGeom>
          <a:noFill/>
        </p:spPr>
        <p:txBody>
          <a:bodyPr wrap="none" rtlCol="0">
            <a:spAutoFit/>
          </a:bodyPr>
          <a:lstStyle/>
          <a:p>
            <a:r>
              <a:rPr lang="en-US" sz="2000" b="1" dirty="0" smtClean="0">
                <a:solidFill>
                  <a:srgbClr val="769E2E"/>
                </a:solidFill>
              </a:rPr>
              <a:t>Today’s Agenda</a:t>
            </a:r>
            <a:endParaRPr lang="en-US" sz="2000" b="1" dirty="0">
              <a:solidFill>
                <a:srgbClr val="769E2E"/>
              </a:solidFill>
            </a:endParaRPr>
          </a:p>
        </p:txBody>
      </p:sp>
    </p:spTree>
    <p:extLst>
      <p:ext uri="{BB962C8B-B14F-4D97-AF65-F5344CB8AC3E}">
        <p14:creationId xmlns:p14="http://schemas.microsoft.com/office/powerpoint/2010/main" val="351186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 </a:t>
            </a:r>
          </a:p>
        </p:txBody>
      </p:sp>
      <p:sp>
        <p:nvSpPr>
          <p:cNvPr id="164867" name="Content Placeholder 2"/>
          <p:cNvSpPr>
            <a:spLocks noGrp="1"/>
          </p:cNvSpPr>
          <p:nvPr>
            <p:ph idx="4294967295"/>
          </p:nvPr>
        </p:nvSpPr>
        <p:spPr>
          <a:xfrm>
            <a:off x="819151" y="1423988"/>
            <a:ext cx="7353300" cy="5084762"/>
          </a:xfrm>
        </p:spPr>
        <p:txBody>
          <a:bodyPr/>
          <a:lstStyle/>
          <a:p>
            <a:pPr marL="0" indent="0" eaLnBrk="1" hangingPunct="1">
              <a:lnSpc>
                <a:spcPct val="80000"/>
              </a:lnSpc>
              <a:buClr>
                <a:schemeClr val="tx1"/>
              </a:buClr>
            </a:pPr>
            <a:r>
              <a:rPr lang="en-US" sz="2400" dirty="0" smtClean="0">
                <a:solidFill>
                  <a:srgbClr val="769E2E"/>
                </a:solidFill>
              </a:rPr>
              <a:t>Premise</a:t>
            </a:r>
          </a:p>
          <a:p>
            <a:pPr marL="342900" indent="-342900" eaLnBrk="1" hangingPunct="1">
              <a:lnSpc>
                <a:spcPct val="114000"/>
              </a:lnSpc>
              <a:buClr>
                <a:srgbClr val="619428"/>
              </a:buClr>
              <a:buFont typeface="Wingdings" pitchFamily="2" charset="2"/>
              <a:buChar char="ü"/>
            </a:pPr>
            <a:r>
              <a:rPr lang="en-US" b="0" dirty="0" smtClean="0">
                <a:solidFill>
                  <a:schemeClr val="tx1"/>
                </a:solidFill>
              </a:rPr>
              <a:t>That the application of Green &amp; Healthy Homes Intervention Standards has the potential to provide a competitive advantage at post-foreclosure sale</a:t>
            </a:r>
          </a:p>
          <a:p>
            <a:pPr marL="342900" indent="-342900" eaLnBrk="1" hangingPunct="1">
              <a:lnSpc>
                <a:spcPct val="114000"/>
              </a:lnSpc>
              <a:buClr>
                <a:srgbClr val="619428"/>
              </a:buClr>
              <a:buFont typeface="Wingdings" pitchFamily="2" charset="2"/>
              <a:buChar char="ü"/>
            </a:pPr>
            <a:r>
              <a:rPr lang="en-US" b="0" dirty="0" smtClean="0">
                <a:solidFill>
                  <a:schemeClr val="tx1"/>
                </a:solidFill>
              </a:rPr>
              <a:t>Green &amp; Healthy Homes interventions have the potential to stabilize neighborhoods by saving struggling homeowners the costs of home maintenance, utility bills, and lost work days due to illness</a:t>
            </a:r>
          </a:p>
          <a:p>
            <a:pPr eaLnBrk="1" hangingPunct="1">
              <a:lnSpc>
                <a:spcPct val="114000"/>
              </a:lnSpc>
              <a:buClr>
                <a:schemeClr val="tx1"/>
              </a:buClr>
            </a:pPr>
            <a:endParaRPr lang="en-US" b="0" dirty="0" smtClean="0">
              <a:solidFill>
                <a:schemeClr val="tx1"/>
              </a:solidFill>
            </a:endParaRPr>
          </a:p>
          <a:p>
            <a:pPr eaLnBrk="1" hangingPunct="1">
              <a:lnSpc>
                <a:spcPct val="114000"/>
              </a:lnSpc>
              <a:buClr>
                <a:srgbClr val="619428"/>
              </a:buClr>
            </a:pPr>
            <a:r>
              <a:rPr lang="en-US" b="0" i="1" dirty="0" smtClean="0">
                <a:solidFill>
                  <a:schemeClr val="tx1"/>
                </a:solidFill>
              </a:rPr>
              <a:t>Initial Findings:</a:t>
            </a:r>
          </a:p>
          <a:p>
            <a:pPr lvl="3" indent="0" eaLnBrk="1" hangingPunct="1">
              <a:lnSpc>
                <a:spcPct val="114000"/>
              </a:lnSpc>
              <a:buClr>
                <a:srgbClr val="619428"/>
              </a:buClr>
              <a:buNone/>
            </a:pPr>
            <a:r>
              <a:rPr lang="en-US" dirty="0" smtClean="0"/>
              <a:t> - 	</a:t>
            </a:r>
            <a:r>
              <a:rPr lang="en-US" dirty="0"/>
              <a:t>F</a:t>
            </a:r>
            <a:r>
              <a:rPr lang="en-US" dirty="0" smtClean="0"/>
              <a:t>irst-year utility cost savings among Baltimore GHHI clients  	averages $403</a:t>
            </a:r>
          </a:p>
          <a:p>
            <a:pPr lvl="3" indent="0" eaLnBrk="1" hangingPunct="1">
              <a:lnSpc>
                <a:spcPct val="114000"/>
              </a:lnSpc>
              <a:buClr>
                <a:srgbClr val="619428"/>
              </a:buClr>
              <a:buNone/>
            </a:pPr>
            <a:r>
              <a:rPr lang="en-US" b="0" dirty="0" smtClean="0">
                <a:solidFill>
                  <a:schemeClr val="tx1"/>
                </a:solidFill>
              </a:rPr>
              <a:t> -  55% of current Baltimore GHHI families report less missed 	work time as a result of child’s asthma</a:t>
            </a:r>
          </a:p>
          <a:p>
            <a:pPr marL="342900" indent="-342900" eaLnBrk="1" hangingPunct="1">
              <a:lnSpc>
                <a:spcPct val="80000"/>
              </a:lnSpc>
              <a:buClr>
                <a:schemeClr val="tx1"/>
              </a:buClr>
              <a:buFont typeface="Wingdings" pitchFamily="2" charset="2"/>
              <a:buChar char="ü"/>
            </a:pPr>
            <a:endParaRPr lang="en-US" sz="2400" dirty="0" smtClean="0">
              <a:solidFill>
                <a:schemeClr val="tx1"/>
              </a:solidFill>
            </a:endParaRPr>
          </a:p>
          <a:p>
            <a:pPr marL="0" indent="0" eaLnBrk="1" hangingPunct="1">
              <a:lnSpc>
                <a:spcPct val="80000"/>
              </a:lnSpc>
              <a:buClr>
                <a:schemeClr val="tx1"/>
              </a:buClr>
            </a:pPr>
            <a:endParaRPr lang="en-US" sz="1800" b="0" dirty="0">
              <a:solidFill>
                <a:schemeClr val="tx1"/>
              </a:solidFill>
              <a:latin typeface="Arial" pitchFamily="34" charset="0"/>
              <a:cs typeface="Arial" pitchFamily="34" charset="0"/>
            </a:endParaRPr>
          </a:p>
          <a:p>
            <a:pPr marL="0" indent="0" eaLnBrk="1" hangingPunct="1">
              <a:lnSpc>
                <a:spcPct val="80000"/>
              </a:lnSpc>
              <a:buClr>
                <a:schemeClr val="tx1"/>
              </a:buClr>
            </a:pPr>
            <a:endParaRPr lang="en-US" sz="2000" dirty="0" smtClean="0">
              <a:solidFill>
                <a:srgbClr val="000000"/>
              </a:solidFill>
              <a:latin typeface="Calibri" pitchFamily="34" charset="0"/>
              <a:cs typeface="Calibri" pitchFamily="34" charset="0"/>
            </a:endParaRPr>
          </a:p>
          <a:p>
            <a:pPr marL="796925" lvl="3" indent="-342900" eaLnBrk="1" hangingPunct="1">
              <a:lnSpc>
                <a:spcPct val="80000"/>
              </a:lnSpc>
              <a:buFont typeface="Wingdings" pitchFamily="2" charset="2"/>
              <a:buChar char="ü"/>
            </a:pPr>
            <a:endParaRPr lang="en-US" sz="2000" dirty="0" smtClean="0"/>
          </a:p>
          <a:p>
            <a:pPr marL="796925" lvl="3" indent="-342900" eaLnBrk="1" hangingPunct="1">
              <a:lnSpc>
                <a:spcPct val="80000"/>
              </a:lnSpc>
              <a:buFontTx/>
              <a:buNone/>
            </a:pPr>
            <a:endParaRPr lang="en-US" dirty="0" smtClean="0"/>
          </a:p>
        </p:txBody>
      </p:sp>
    </p:spTree>
    <p:extLst>
      <p:ext uri="{BB962C8B-B14F-4D97-AF65-F5344CB8AC3E}">
        <p14:creationId xmlns:p14="http://schemas.microsoft.com/office/powerpoint/2010/main" val="2109963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4294967295"/>
          </p:nvPr>
        </p:nvSpPr>
        <p:spPr>
          <a:xfrm>
            <a:off x="422275" y="1397178"/>
            <a:ext cx="8338547" cy="4742361"/>
          </a:xfrm>
        </p:spPr>
        <p:txBody>
          <a:bodyPr/>
          <a:lstStyle/>
          <a:p>
            <a:r>
              <a:rPr lang="en-US" dirty="0" smtClean="0">
                <a:solidFill>
                  <a:schemeClr val="tx1"/>
                </a:solidFill>
              </a:rPr>
              <a:t>O’Bannon Family</a:t>
            </a:r>
          </a:p>
          <a:p>
            <a:pPr>
              <a:buFont typeface="Arial" pitchFamily="34" charset="0"/>
              <a:buChar char="•"/>
            </a:pPr>
            <a:r>
              <a:rPr lang="en-US" b="0" dirty="0" smtClean="0">
                <a:solidFill>
                  <a:schemeClr val="tx1"/>
                </a:solidFill>
              </a:rPr>
              <a:t>  Prior lead poisoned children in the home </a:t>
            </a:r>
            <a:endParaRPr lang="en-US" dirty="0" smtClean="0">
              <a:solidFill>
                <a:schemeClr val="tx1"/>
              </a:solidFill>
              <a:cs typeface="Arial" charset="0"/>
            </a:endParaRPr>
          </a:p>
          <a:p>
            <a:pPr>
              <a:buFont typeface="Arial" pitchFamily="34" charset="0"/>
              <a:buChar char="•"/>
            </a:pPr>
            <a:r>
              <a:rPr lang="en-US" b="0" dirty="0" smtClean="0">
                <a:solidFill>
                  <a:schemeClr val="tx1"/>
                </a:solidFill>
              </a:rPr>
              <a:t>  History of asthma episodes resulting in 13 </a:t>
            </a:r>
            <a:br>
              <a:rPr lang="en-US" b="0" dirty="0" smtClean="0">
                <a:solidFill>
                  <a:schemeClr val="tx1"/>
                </a:solidFill>
              </a:rPr>
            </a:br>
            <a:r>
              <a:rPr lang="en-US" b="0" dirty="0" smtClean="0">
                <a:solidFill>
                  <a:schemeClr val="tx1"/>
                </a:solidFill>
              </a:rPr>
              <a:t>hospitalizations fo</a:t>
            </a:r>
            <a:r>
              <a:rPr lang="en-US" b="0" dirty="0" smtClean="0">
                <a:solidFill>
                  <a:schemeClr val="tx1"/>
                </a:solidFill>
                <a:cs typeface="Arial" charset="0"/>
              </a:rPr>
              <a:t>r youngest of two children</a:t>
            </a:r>
          </a:p>
          <a:p>
            <a:pPr>
              <a:buFont typeface="Arial" pitchFamily="34" charset="0"/>
              <a:buChar char="•"/>
            </a:pPr>
            <a:endParaRPr lang="en-US" sz="1400" b="0" dirty="0" smtClean="0">
              <a:solidFill>
                <a:schemeClr val="tx1"/>
              </a:solidFill>
            </a:endParaRPr>
          </a:p>
          <a:p>
            <a:r>
              <a:rPr lang="en-US" b="0" u="sng" dirty="0" smtClean="0">
                <a:solidFill>
                  <a:schemeClr val="tx1"/>
                </a:solidFill>
              </a:rPr>
              <a:t>Triggers</a:t>
            </a:r>
            <a:r>
              <a:rPr lang="en-US" b="0" dirty="0" smtClean="0">
                <a:solidFill>
                  <a:schemeClr val="tx1"/>
                </a:solidFill>
              </a:rPr>
              <a:t>:  Allergens (mice, pests, mold, dust mites); lead hazards</a:t>
            </a:r>
          </a:p>
          <a:p>
            <a:endParaRPr lang="en-US" sz="1400" b="0" dirty="0" smtClean="0">
              <a:solidFill>
                <a:schemeClr val="tx1"/>
              </a:solidFill>
            </a:endParaRPr>
          </a:p>
          <a:p>
            <a:r>
              <a:rPr lang="en-US" b="0" u="sng" dirty="0" smtClean="0">
                <a:solidFill>
                  <a:schemeClr val="tx1"/>
                </a:solidFill>
              </a:rPr>
              <a:t>GHHI Intervention Cost</a:t>
            </a:r>
            <a:r>
              <a:rPr lang="en-US" b="0" dirty="0" smtClean="0">
                <a:solidFill>
                  <a:schemeClr val="tx1"/>
                </a:solidFill>
              </a:rPr>
              <a:t>: $15,444       </a:t>
            </a:r>
            <a:r>
              <a:rPr lang="en-US" b="0" u="sng" dirty="0" smtClean="0">
                <a:solidFill>
                  <a:schemeClr val="tx1"/>
                </a:solidFill>
              </a:rPr>
              <a:t>Non-GHHI Estimate</a:t>
            </a:r>
            <a:r>
              <a:rPr lang="en-US" b="0" dirty="0" smtClean="0">
                <a:solidFill>
                  <a:schemeClr val="tx1"/>
                </a:solidFill>
              </a:rPr>
              <a:t>: $21,310 </a:t>
            </a:r>
          </a:p>
          <a:p>
            <a:pPr algn="ctr"/>
            <a:r>
              <a:rPr lang="en-US" b="0" dirty="0" smtClean="0">
                <a:solidFill>
                  <a:schemeClr val="tx1"/>
                </a:solidFill>
              </a:rPr>
              <a:t>= Net estimated savings of $5,866</a:t>
            </a:r>
          </a:p>
          <a:p>
            <a:r>
              <a:rPr lang="en-US" b="0" u="sng" dirty="0" smtClean="0">
                <a:solidFill>
                  <a:schemeClr val="tx1"/>
                </a:solidFill>
              </a:rPr>
              <a:t>Results</a:t>
            </a:r>
            <a:r>
              <a:rPr lang="en-US" b="0" dirty="0" smtClean="0">
                <a:solidFill>
                  <a:schemeClr val="tx1"/>
                </a:solidFill>
              </a:rPr>
              <a:t>:</a:t>
            </a:r>
          </a:p>
          <a:p>
            <a:pPr>
              <a:buClr>
                <a:srgbClr val="8BB935"/>
              </a:buClr>
              <a:buFont typeface="Wingdings" pitchFamily="2" charset="2"/>
              <a:buChar char="ü"/>
            </a:pPr>
            <a:r>
              <a:rPr lang="en-US" b="0" dirty="0" smtClean="0">
                <a:solidFill>
                  <a:schemeClr val="tx1"/>
                </a:solidFill>
              </a:rPr>
              <a:t>Allergens and lead hazards remediated &amp; home weatherized</a:t>
            </a:r>
            <a:endParaRPr lang="en-US" b="0" dirty="0">
              <a:solidFill>
                <a:schemeClr val="tx1"/>
              </a:solidFill>
            </a:endParaRPr>
          </a:p>
          <a:p>
            <a:pPr>
              <a:buClr>
                <a:srgbClr val="8BB935"/>
              </a:buClr>
              <a:buFont typeface="Wingdings" pitchFamily="2" charset="2"/>
              <a:buChar char="ü"/>
            </a:pPr>
            <a:r>
              <a:rPr lang="en-US" b="0" dirty="0" smtClean="0">
                <a:solidFill>
                  <a:schemeClr val="tx1"/>
                </a:solidFill>
              </a:rPr>
              <a:t>Daughter has not been hospitalized since the intervention resulting in avoided medical costs of $53,000</a:t>
            </a:r>
          </a:p>
          <a:p>
            <a:pPr>
              <a:buClr>
                <a:srgbClr val="8BB935"/>
              </a:buClr>
              <a:buFont typeface="Wingdings" pitchFamily="2" charset="2"/>
              <a:buChar char="ü"/>
            </a:pPr>
            <a:r>
              <a:rPr lang="en-US" b="0" dirty="0" smtClean="0">
                <a:solidFill>
                  <a:schemeClr val="tx1"/>
                </a:solidFill>
              </a:rPr>
              <a:t>27% reduction in natural gas usage in 12 months post-intervention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608" y="595134"/>
            <a:ext cx="2871216" cy="2310384"/>
          </a:xfrm>
          <a:prstGeom prst="rect">
            <a:avLst/>
          </a:prstGeom>
        </p:spPr>
      </p:pic>
    </p:spTree>
    <p:extLst>
      <p:ext uri="{BB962C8B-B14F-4D97-AF65-F5344CB8AC3E}">
        <p14:creationId xmlns:p14="http://schemas.microsoft.com/office/powerpoint/2010/main" val="471322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4192" y="1333461"/>
            <a:ext cx="7528142" cy="984885"/>
          </a:xfrm>
          <a:prstGeom prst="rect">
            <a:avLst/>
          </a:prstGeom>
        </p:spPr>
        <p:txBody>
          <a:bodyPr wrap="square">
            <a:spAutoFit/>
          </a:bodyPr>
          <a:lstStyle/>
          <a:p>
            <a:pPr algn="ctr"/>
            <a:r>
              <a:rPr lang="en-US" sz="2200" b="1" dirty="0">
                <a:solidFill>
                  <a:srgbClr val="769E2E"/>
                </a:solidFill>
              </a:rPr>
              <a:t>What We Know </a:t>
            </a:r>
            <a:endParaRPr lang="en-US" sz="2200" b="1" dirty="0" smtClean="0">
              <a:solidFill>
                <a:srgbClr val="769E2E"/>
              </a:solidFill>
            </a:endParaRPr>
          </a:p>
          <a:p>
            <a:pPr algn="ctr"/>
            <a:r>
              <a:rPr lang="en-US" sz="2200" b="1" dirty="0" smtClean="0">
                <a:solidFill>
                  <a:srgbClr val="769E2E"/>
                </a:solidFill>
              </a:rPr>
              <a:t>About </a:t>
            </a:r>
            <a:r>
              <a:rPr lang="en-US" sz="2200" b="1" dirty="0">
                <a:solidFill>
                  <a:srgbClr val="769E2E"/>
                </a:solidFill>
              </a:rPr>
              <a:t>Foreclosures, Housing and </a:t>
            </a:r>
            <a:r>
              <a:rPr lang="en-US" sz="2200" b="1" dirty="0" smtClean="0">
                <a:solidFill>
                  <a:srgbClr val="769E2E"/>
                </a:solidFill>
              </a:rPr>
              <a:t>Health</a:t>
            </a:r>
          </a:p>
          <a:p>
            <a:pPr algn="ctr"/>
            <a:endParaRPr lang="en-US" sz="1400" dirty="0">
              <a:ea typeface="Calibri"/>
              <a:cs typeface="Times New Roman"/>
            </a:endParaRPr>
          </a:p>
        </p:txBody>
      </p:sp>
      <p:sp>
        <p:nvSpPr>
          <p:cNvPr id="4" name="Rectangle 3"/>
          <p:cNvSpPr/>
          <p:nvPr/>
        </p:nvSpPr>
        <p:spPr>
          <a:xfrm>
            <a:off x="626302" y="2156629"/>
            <a:ext cx="7903921" cy="4220130"/>
          </a:xfrm>
          <a:prstGeom prst="rect">
            <a:avLst/>
          </a:prstGeom>
        </p:spPr>
        <p:txBody>
          <a:bodyPr wrap="square">
            <a:spAutoFit/>
          </a:bodyPr>
          <a:lstStyle/>
          <a:p>
            <a:pPr>
              <a:lnSpc>
                <a:spcPct val="115000"/>
              </a:lnSpc>
              <a:spcBef>
                <a:spcPts val="0"/>
              </a:spcBef>
              <a:spcAft>
                <a:spcPts val="1000"/>
              </a:spcAft>
            </a:pPr>
            <a:r>
              <a:rPr lang="en-US" sz="2000" b="1" dirty="0" smtClean="0">
                <a:ea typeface="Calibri"/>
                <a:cs typeface="Times New Roman"/>
              </a:rPr>
              <a:t>Foreclosures Destabilize Neighborhoods &amp; Negatively Impact Households</a:t>
            </a:r>
            <a:endParaRPr lang="en-US" dirty="0">
              <a:ea typeface="Calibri"/>
              <a:cs typeface="Times New Roman"/>
            </a:endParaRPr>
          </a:p>
          <a:p>
            <a:pPr marL="285750" indent="-285750">
              <a:lnSpc>
                <a:spcPct val="115000"/>
              </a:lnSpc>
              <a:spcBef>
                <a:spcPts val="0"/>
              </a:spcBef>
              <a:spcAft>
                <a:spcPts val="0"/>
              </a:spcAft>
              <a:buFont typeface="Arial" pitchFamily="34" charset="0"/>
              <a:buChar char="•"/>
            </a:pPr>
            <a:r>
              <a:rPr lang="en-US" sz="2000" dirty="0" smtClean="0">
                <a:latin typeface="+mn-lt"/>
                <a:ea typeface="Calibri"/>
                <a:cs typeface="Times New Roman"/>
              </a:rPr>
              <a:t>Decrease property values and increase crime rates </a:t>
            </a:r>
            <a:r>
              <a:rPr lang="en-US" sz="1400" i="1" dirty="0">
                <a:ea typeface="Calibri"/>
                <a:cs typeface="Times New Roman"/>
              </a:rPr>
              <a:t>(Alley 2011)</a:t>
            </a:r>
          </a:p>
          <a:p>
            <a:pPr marL="285750" indent="-285750">
              <a:lnSpc>
                <a:spcPct val="115000"/>
              </a:lnSpc>
              <a:spcBef>
                <a:spcPts val="0"/>
              </a:spcBef>
              <a:spcAft>
                <a:spcPts val="0"/>
              </a:spcAft>
              <a:buFont typeface="Arial" pitchFamily="34" charset="0"/>
              <a:buChar char="•"/>
            </a:pPr>
            <a:r>
              <a:rPr lang="en-US" sz="2000" dirty="0" smtClean="0">
                <a:latin typeface="+mn-lt"/>
                <a:ea typeface="Calibri"/>
                <a:cs typeface="Times New Roman"/>
              </a:rPr>
              <a:t>Increase the number of vacant and unhealthy homes </a:t>
            </a:r>
            <a:r>
              <a:rPr lang="en-US" sz="1400" i="1" dirty="0">
                <a:ea typeface="Calibri"/>
                <a:cs typeface="Times New Roman"/>
              </a:rPr>
              <a:t>(Alley 2011)</a:t>
            </a:r>
          </a:p>
          <a:p>
            <a:pPr marL="285750" indent="-285750">
              <a:lnSpc>
                <a:spcPct val="115000"/>
              </a:lnSpc>
              <a:spcBef>
                <a:spcPts val="0"/>
              </a:spcBef>
              <a:spcAft>
                <a:spcPts val="0"/>
              </a:spcAft>
              <a:buFont typeface="Arial" pitchFamily="34" charset="0"/>
              <a:buChar char="•"/>
            </a:pPr>
            <a:r>
              <a:rPr lang="en-US" sz="2000" dirty="0" smtClean="0">
                <a:latin typeface="+mn-lt"/>
                <a:ea typeface="Calibri"/>
                <a:cs typeface="Times New Roman"/>
              </a:rPr>
              <a:t>Cause psychological stress </a:t>
            </a:r>
            <a:r>
              <a:rPr lang="en-US" sz="1400" i="1" dirty="0">
                <a:latin typeface="+mn-lt"/>
                <a:ea typeface="Calibri"/>
                <a:cs typeface="Times New Roman"/>
              </a:rPr>
              <a:t>(</a:t>
            </a:r>
            <a:r>
              <a:rPr lang="en-US" sz="1400" i="1" dirty="0" smtClean="0">
                <a:latin typeface="+mn-lt"/>
                <a:ea typeface="Calibri"/>
                <a:cs typeface="Times New Roman"/>
              </a:rPr>
              <a:t>Alley </a:t>
            </a:r>
            <a:r>
              <a:rPr lang="en-US" sz="1400" i="1" dirty="0">
                <a:latin typeface="+mn-lt"/>
                <a:ea typeface="Calibri"/>
                <a:cs typeface="Times New Roman"/>
              </a:rPr>
              <a:t>2011 ) </a:t>
            </a:r>
            <a:r>
              <a:rPr lang="en-US" sz="1400" i="1" dirty="0" smtClean="0">
                <a:latin typeface="+mn-lt"/>
                <a:ea typeface="Calibri"/>
                <a:cs typeface="Times New Roman"/>
              </a:rPr>
              <a:t>(Kingsley, Smith, Price 2009)</a:t>
            </a:r>
          </a:p>
          <a:p>
            <a:pPr marL="285750" indent="-285750">
              <a:lnSpc>
                <a:spcPct val="115000"/>
              </a:lnSpc>
              <a:spcBef>
                <a:spcPts val="0"/>
              </a:spcBef>
              <a:spcAft>
                <a:spcPts val="0"/>
              </a:spcAft>
              <a:buFont typeface="Arial" pitchFamily="34" charset="0"/>
              <a:buChar char="•"/>
            </a:pPr>
            <a:r>
              <a:rPr lang="en-US" sz="2000" dirty="0" smtClean="0">
                <a:latin typeface="+mn-lt"/>
                <a:ea typeface="Calibri"/>
                <a:cs typeface="Times New Roman"/>
              </a:rPr>
              <a:t>Displace families and disrupt social networks </a:t>
            </a:r>
            <a:r>
              <a:rPr lang="en-US" sz="1400" i="1" dirty="0" smtClean="0">
                <a:latin typeface="+mn-lt"/>
                <a:ea typeface="Calibri"/>
                <a:cs typeface="Times New Roman"/>
              </a:rPr>
              <a:t>(Alley 2011)</a:t>
            </a:r>
          </a:p>
          <a:p>
            <a:pPr marL="285750" indent="-285750">
              <a:lnSpc>
                <a:spcPct val="115000"/>
              </a:lnSpc>
              <a:spcBef>
                <a:spcPts val="0"/>
              </a:spcBef>
              <a:spcAft>
                <a:spcPts val="0"/>
              </a:spcAft>
              <a:buFont typeface="Arial" pitchFamily="34" charset="0"/>
              <a:buChar char="•"/>
            </a:pPr>
            <a:r>
              <a:rPr lang="en-US" sz="2000" dirty="0" smtClean="0">
                <a:latin typeface="+mn-lt"/>
                <a:ea typeface="Calibri"/>
                <a:cs typeface="Times New Roman"/>
              </a:rPr>
              <a:t>Negatively affect school performance </a:t>
            </a:r>
            <a:r>
              <a:rPr lang="en-US" sz="1400" i="1" dirty="0" smtClean="0">
                <a:latin typeface="+mn-lt"/>
                <a:ea typeface="Calibri"/>
                <a:cs typeface="Times New Roman"/>
              </a:rPr>
              <a:t>(Roy 2008)</a:t>
            </a:r>
          </a:p>
          <a:p>
            <a:pPr marL="285750" indent="-285750">
              <a:lnSpc>
                <a:spcPct val="115000"/>
              </a:lnSpc>
              <a:spcBef>
                <a:spcPts val="0"/>
              </a:spcBef>
              <a:spcAft>
                <a:spcPts val="0"/>
              </a:spcAft>
              <a:buFont typeface="Arial" pitchFamily="34" charset="0"/>
              <a:buChar char="•"/>
            </a:pPr>
            <a:r>
              <a:rPr lang="en-US" sz="2000" dirty="0" smtClean="0">
                <a:latin typeface="+mn-lt"/>
                <a:ea typeface="Calibri"/>
                <a:cs typeface="Times New Roman"/>
              </a:rPr>
              <a:t>Cause psychosocial affects related to the home as a site of security, well being, and perceptions of social status </a:t>
            </a:r>
            <a:r>
              <a:rPr lang="en-US" sz="1400" i="1" dirty="0" smtClean="0">
                <a:latin typeface="+mn-lt"/>
                <a:ea typeface="Calibri"/>
                <a:cs typeface="Times New Roman"/>
              </a:rPr>
              <a:t>(</a:t>
            </a:r>
            <a:r>
              <a:rPr lang="en-US" sz="1400" i="1" dirty="0" err="1" smtClean="0">
                <a:latin typeface="+mn-lt"/>
                <a:ea typeface="Calibri"/>
                <a:cs typeface="Times New Roman"/>
              </a:rPr>
              <a:t>Saegert</a:t>
            </a:r>
            <a:r>
              <a:rPr lang="en-US" sz="1400" i="1" dirty="0" smtClean="0">
                <a:latin typeface="+mn-lt"/>
                <a:ea typeface="Calibri"/>
                <a:cs typeface="Times New Roman"/>
              </a:rPr>
              <a:t> &amp; Evans 2003)</a:t>
            </a:r>
          </a:p>
          <a:p>
            <a:pPr lvl="0">
              <a:lnSpc>
                <a:spcPct val="115000"/>
              </a:lnSpc>
              <a:spcBef>
                <a:spcPts val="0"/>
              </a:spcBef>
              <a:spcAft>
                <a:spcPts val="0"/>
              </a:spcAft>
            </a:pPr>
            <a:endParaRPr lang="en-US" b="1" dirty="0" smtClean="0">
              <a:ea typeface="Calibri"/>
              <a:cs typeface="Times New Roman"/>
            </a:endParaRPr>
          </a:p>
          <a:p>
            <a:pPr>
              <a:lnSpc>
                <a:spcPct val="115000"/>
              </a:lnSpc>
              <a:spcBef>
                <a:spcPts val="0"/>
              </a:spcBef>
              <a:spcAft>
                <a:spcPts val="0"/>
              </a:spcAft>
            </a:pPr>
            <a:endParaRPr lang="en-US" sz="1400" dirty="0">
              <a:ea typeface="Calibri"/>
              <a:cs typeface="Times New Roman"/>
            </a:endParaRPr>
          </a:p>
        </p:txBody>
      </p:sp>
    </p:spTree>
    <p:extLst>
      <p:ext uri="{BB962C8B-B14F-4D97-AF65-F5344CB8AC3E}">
        <p14:creationId xmlns:p14="http://schemas.microsoft.com/office/powerpoint/2010/main" val="2470994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576" y="1214720"/>
            <a:ext cx="8649221" cy="481670"/>
          </a:xfrm>
          <a:prstGeom prst="rect">
            <a:avLst/>
          </a:prstGeom>
        </p:spPr>
        <p:txBody>
          <a:bodyPr wrap="square">
            <a:spAutoFit/>
          </a:bodyPr>
          <a:lstStyle/>
          <a:p>
            <a:pPr algn="ctr">
              <a:lnSpc>
                <a:spcPct val="115000"/>
              </a:lnSpc>
              <a:spcBef>
                <a:spcPts val="0"/>
              </a:spcBef>
            </a:pPr>
            <a:r>
              <a:rPr lang="en-US" sz="2400" b="1" dirty="0" smtClean="0">
                <a:solidFill>
                  <a:srgbClr val="769E2E"/>
                </a:solidFill>
              </a:rPr>
              <a:t>What </a:t>
            </a:r>
            <a:r>
              <a:rPr lang="en-US" sz="2400" b="1" dirty="0">
                <a:solidFill>
                  <a:srgbClr val="769E2E"/>
                </a:solidFill>
              </a:rPr>
              <a:t>We </a:t>
            </a:r>
            <a:r>
              <a:rPr lang="en-US" sz="2400" b="1" dirty="0" smtClean="0">
                <a:solidFill>
                  <a:srgbClr val="769E2E"/>
                </a:solidFill>
              </a:rPr>
              <a:t>Know (slide 2)</a:t>
            </a:r>
            <a:endParaRPr lang="en-US" sz="2400" b="1" i="1" dirty="0">
              <a:solidFill>
                <a:srgbClr val="769E2E"/>
              </a:solidFill>
            </a:endParaRPr>
          </a:p>
        </p:txBody>
      </p:sp>
      <p:sp>
        <p:nvSpPr>
          <p:cNvPr id="4" name="Rectangle 3"/>
          <p:cNvSpPr/>
          <p:nvPr/>
        </p:nvSpPr>
        <p:spPr>
          <a:xfrm>
            <a:off x="303740" y="1636854"/>
            <a:ext cx="8649221" cy="5149230"/>
          </a:xfrm>
          <a:prstGeom prst="rect">
            <a:avLst/>
          </a:prstGeom>
        </p:spPr>
        <p:txBody>
          <a:bodyPr wrap="square">
            <a:spAutoFit/>
          </a:bodyPr>
          <a:lstStyle/>
          <a:p>
            <a:pPr algn="ctr">
              <a:lnSpc>
                <a:spcPct val="115000"/>
              </a:lnSpc>
              <a:spcBef>
                <a:spcPts val="0"/>
              </a:spcBef>
            </a:pPr>
            <a:r>
              <a:rPr lang="en-US" sz="2200" b="1" dirty="0" smtClean="0">
                <a:solidFill>
                  <a:srgbClr val="769E2E"/>
                </a:solidFill>
                <a:ea typeface="Calibri"/>
                <a:cs typeface="Times New Roman"/>
              </a:rPr>
              <a:t>The </a:t>
            </a:r>
            <a:r>
              <a:rPr lang="en-US" sz="2200" b="1" dirty="0">
                <a:solidFill>
                  <a:srgbClr val="769E2E"/>
                </a:solidFill>
                <a:ea typeface="Calibri"/>
                <a:cs typeface="Times New Roman"/>
              </a:rPr>
              <a:t>Foreclosure Crisis is a Public Health Crisis </a:t>
            </a:r>
            <a:r>
              <a:rPr lang="en-US" sz="2200" b="1" dirty="0">
                <a:ea typeface="Calibri"/>
                <a:cs typeface="Times New Roman"/>
              </a:rPr>
              <a:t/>
            </a:r>
            <a:br>
              <a:rPr lang="en-US" sz="2200" b="1" dirty="0">
                <a:ea typeface="Calibri"/>
                <a:cs typeface="Times New Roman"/>
              </a:rPr>
            </a:br>
            <a:r>
              <a:rPr lang="en-US" b="1" dirty="0">
                <a:ea typeface="Calibri"/>
                <a:cs typeface="Times New Roman"/>
              </a:rPr>
              <a:t>Many neighborhoods experiencing the highest rates of foreclosure already bear the burden of the poorest health outcomes </a:t>
            </a:r>
            <a:r>
              <a:rPr lang="en-US" sz="1400" i="1" dirty="0">
                <a:ea typeface="Calibri"/>
                <a:cs typeface="Times New Roman"/>
              </a:rPr>
              <a:t>(Phillips, Clark, Lee, </a:t>
            </a:r>
            <a:r>
              <a:rPr lang="en-US" sz="1400" i="1" dirty="0" err="1">
                <a:ea typeface="Calibri"/>
                <a:cs typeface="Times New Roman"/>
              </a:rPr>
              <a:t>Desautels</a:t>
            </a:r>
            <a:r>
              <a:rPr lang="en-US" sz="1400" i="1" dirty="0">
                <a:ea typeface="Calibri"/>
                <a:cs typeface="Times New Roman"/>
              </a:rPr>
              <a:t> 2010)</a:t>
            </a:r>
          </a:p>
          <a:p>
            <a:pPr lvl="0">
              <a:lnSpc>
                <a:spcPct val="115000"/>
              </a:lnSpc>
              <a:spcBef>
                <a:spcPts val="0"/>
              </a:spcBef>
            </a:pPr>
            <a:endParaRPr lang="en-US" sz="1050" b="1" dirty="0" smtClean="0">
              <a:ea typeface="Calibri"/>
              <a:cs typeface="Times New Roman"/>
            </a:endParaRPr>
          </a:p>
          <a:p>
            <a:pPr lvl="0">
              <a:lnSpc>
                <a:spcPct val="115000"/>
              </a:lnSpc>
              <a:spcBef>
                <a:spcPts val="0"/>
              </a:spcBef>
            </a:pPr>
            <a:r>
              <a:rPr lang="en-US" sz="2000" b="1" dirty="0" smtClean="0">
                <a:ea typeface="Calibri"/>
                <a:cs typeface="Times New Roman"/>
              </a:rPr>
              <a:t>Foreclosures Exacerbate Existing </a:t>
            </a:r>
            <a:r>
              <a:rPr lang="en-US" sz="2000" b="1" dirty="0">
                <a:ea typeface="Calibri"/>
                <a:cs typeface="Times New Roman"/>
              </a:rPr>
              <a:t>Health </a:t>
            </a:r>
            <a:r>
              <a:rPr lang="en-US" sz="2000" b="1" dirty="0" smtClean="0">
                <a:ea typeface="Calibri"/>
                <a:cs typeface="Times New Roman"/>
              </a:rPr>
              <a:t>Disparities</a:t>
            </a:r>
            <a:br>
              <a:rPr lang="en-US" sz="2000" b="1" dirty="0" smtClean="0">
                <a:ea typeface="Calibri"/>
                <a:cs typeface="Times New Roman"/>
              </a:rPr>
            </a:br>
            <a:r>
              <a:rPr lang="en-US" b="1" dirty="0" smtClean="0">
                <a:ea typeface="Calibri"/>
                <a:cs typeface="Times New Roman"/>
              </a:rPr>
              <a:t>Impacts Health Outcomes</a:t>
            </a:r>
            <a:endParaRPr lang="en-US" dirty="0" smtClean="0">
              <a:ea typeface="Calibri"/>
              <a:cs typeface="Times New Roman"/>
            </a:endParaRPr>
          </a:p>
          <a:p>
            <a:pPr marL="285750" lvl="0" indent="-285750">
              <a:lnSpc>
                <a:spcPct val="115000"/>
              </a:lnSpc>
              <a:spcBef>
                <a:spcPts val="0"/>
              </a:spcBef>
              <a:buFont typeface="Arial" pitchFamily="34" charset="0"/>
              <a:buChar char="•"/>
            </a:pPr>
            <a:r>
              <a:rPr lang="en-US" dirty="0" smtClean="0">
                <a:latin typeface="+mn-lt"/>
                <a:ea typeface="Calibri"/>
                <a:cs typeface="Times New Roman"/>
              </a:rPr>
              <a:t>Increase rates </a:t>
            </a:r>
            <a:r>
              <a:rPr lang="en-US" dirty="0">
                <a:latin typeface="+mn-lt"/>
                <a:ea typeface="Calibri"/>
                <a:cs typeface="Times New Roman"/>
              </a:rPr>
              <a:t>of hypertension and kidney disease </a:t>
            </a:r>
            <a:r>
              <a:rPr lang="en-US" sz="1400" i="1" dirty="0">
                <a:latin typeface="+mn-lt"/>
                <a:ea typeface="Calibri"/>
                <a:cs typeface="Times New Roman"/>
              </a:rPr>
              <a:t>(Pollack 2011</a:t>
            </a:r>
            <a:r>
              <a:rPr lang="en-US" sz="1400" i="1" dirty="0" smtClean="0">
                <a:latin typeface="+mn-lt"/>
                <a:ea typeface="Calibri"/>
                <a:cs typeface="Times New Roman"/>
              </a:rPr>
              <a:t>) (</a:t>
            </a:r>
            <a:r>
              <a:rPr lang="en-US" sz="1400" i="1" dirty="0" err="1" smtClean="0">
                <a:latin typeface="+mn-lt"/>
                <a:ea typeface="Calibri"/>
                <a:cs typeface="Times New Roman"/>
              </a:rPr>
              <a:t>Navas-Acien</a:t>
            </a:r>
            <a:r>
              <a:rPr lang="en-US" sz="1400" i="1" dirty="0" smtClean="0">
                <a:latin typeface="+mn-lt"/>
                <a:ea typeface="Calibri"/>
                <a:cs typeface="Times New Roman"/>
              </a:rPr>
              <a:t> 2012)</a:t>
            </a:r>
            <a:endParaRPr lang="en-US" i="1" dirty="0">
              <a:latin typeface="+mn-lt"/>
              <a:ea typeface="Calibri"/>
              <a:cs typeface="Times New Roman"/>
            </a:endParaRPr>
          </a:p>
          <a:p>
            <a:pPr marL="285750" lvl="0" indent="-285750">
              <a:lnSpc>
                <a:spcPct val="115000"/>
              </a:lnSpc>
              <a:spcBef>
                <a:spcPts val="0"/>
              </a:spcBef>
              <a:buFont typeface="Arial" pitchFamily="34" charset="0"/>
              <a:buChar char="•"/>
            </a:pPr>
            <a:r>
              <a:rPr lang="en-US" dirty="0">
                <a:latin typeface="+mn-lt"/>
                <a:ea typeface="Calibri"/>
                <a:cs typeface="Times New Roman"/>
              </a:rPr>
              <a:t>Decrease in primary care physician visits in the six months prior to foreclosure </a:t>
            </a:r>
            <a:r>
              <a:rPr lang="en-US" sz="1400" i="1" dirty="0">
                <a:latin typeface="+mn-lt"/>
                <a:ea typeface="Calibri"/>
                <a:cs typeface="Times New Roman"/>
              </a:rPr>
              <a:t>(Pollack 2011)</a:t>
            </a:r>
          </a:p>
          <a:p>
            <a:pPr marL="285750" lvl="0" indent="-285750">
              <a:lnSpc>
                <a:spcPct val="115000"/>
              </a:lnSpc>
              <a:spcBef>
                <a:spcPts val="0"/>
              </a:spcBef>
              <a:spcAft>
                <a:spcPts val="1000"/>
              </a:spcAft>
              <a:buFont typeface="Arial" pitchFamily="34" charset="0"/>
              <a:buChar char="•"/>
            </a:pPr>
            <a:r>
              <a:rPr lang="en-US" dirty="0">
                <a:latin typeface="+mn-lt"/>
                <a:ea typeface="Calibri"/>
                <a:cs typeface="Times New Roman"/>
              </a:rPr>
              <a:t>Increases in </a:t>
            </a:r>
            <a:r>
              <a:rPr lang="en-US" dirty="0" smtClean="0">
                <a:latin typeface="+mn-lt"/>
                <a:ea typeface="Calibri"/>
                <a:cs typeface="Times New Roman"/>
              </a:rPr>
              <a:t>symptoms of depression are directly linked to incidence </a:t>
            </a:r>
            <a:r>
              <a:rPr lang="en-US" dirty="0">
                <a:latin typeface="+mn-lt"/>
                <a:ea typeface="Calibri"/>
                <a:cs typeface="Times New Roman"/>
              </a:rPr>
              <a:t>and survival rates for major illnesses </a:t>
            </a:r>
            <a:r>
              <a:rPr lang="en-US" dirty="0" smtClean="0">
                <a:latin typeface="+mn-lt"/>
                <a:ea typeface="Calibri"/>
                <a:cs typeface="Times New Roman"/>
              </a:rPr>
              <a:t>and heart attacks </a:t>
            </a:r>
            <a:r>
              <a:rPr lang="en-US" sz="1400" dirty="0" smtClean="0">
                <a:latin typeface="+mn-lt"/>
                <a:ea typeface="Calibri"/>
                <a:cs typeface="Times New Roman"/>
              </a:rPr>
              <a:t>(</a:t>
            </a:r>
            <a:r>
              <a:rPr lang="en-US" sz="1400" i="1" dirty="0">
                <a:latin typeface="+mn-lt"/>
                <a:ea typeface="Calibri"/>
                <a:cs typeface="Times New Roman"/>
              </a:rPr>
              <a:t>Everson-Rose </a:t>
            </a:r>
            <a:r>
              <a:rPr lang="en-US" sz="1400" i="1" dirty="0" smtClean="0">
                <a:latin typeface="+mn-lt"/>
                <a:ea typeface="Calibri"/>
                <a:cs typeface="Times New Roman"/>
              </a:rPr>
              <a:t>2005</a:t>
            </a:r>
            <a:r>
              <a:rPr lang="en-US" sz="1400" i="1" dirty="0">
                <a:latin typeface="+mn-lt"/>
                <a:ea typeface="Calibri"/>
                <a:cs typeface="Times New Roman"/>
              </a:rPr>
              <a:t>) (Schulz 2000) (</a:t>
            </a:r>
            <a:r>
              <a:rPr lang="en-US" sz="1400" i="1" dirty="0" err="1">
                <a:latin typeface="+mn-lt"/>
                <a:ea typeface="Calibri"/>
                <a:cs typeface="Times New Roman"/>
              </a:rPr>
              <a:t>Mykletun</a:t>
            </a:r>
            <a:r>
              <a:rPr lang="en-US" sz="1400" i="1" dirty="0">
                <a:latin typeface="+mn-lt"/>
                <a:ea typeface="Calibri"/>
                <a:cs typeface="Times New Roman"/>
              </a:rPr>
              <a:t> </a:t>
            </a:r>
            <a:r>
              <a:rPr lang="en-US" sz="1400" i="1" dirty="0" smtClean="0">
                <a:latin typeface="+mn-lt"/>
                <a:ea typeface="Calibri"/>
                <a:cs typeface="Times New Roman"/>
              </a:rPr>
              <a:t>2007)</a:t>
            </a:r>
          </a:p>
          <a:p>
            <a:pPr lvl="0">
              <a:lnSpc>
                <a:spcPct val="115000"/>
              </a:lnSpc>
              <a:spcBef>
                <a:spcPts val="0"/>
              </a:spcBef>
              <a:spcAft>
                <a:spcPts val="0"/>
              </a:spcAft>
            </a:pPr>
            <a:r>
              <a:rPr lang="en-US" b="1" dirty="0" smtClean="0">
                <a:ea typeface="Calibri"/>
                <a:cs typeface="Times New Roman"/>
              </a:rPr>
              <a:t>Impacts Health </a:t>
            </a:r>
            <a:r>
              <a:rPr lang="en-US" b="1" dirty="0">
                <a:ea typeface="Calibri"/>
                <a:cs typeface="Times New Roman"/>
              </a:rPr>
              <a:t>Care </a:t>
            </a:r>
            <a:r>
              <a:rPr lang="en-US" b="1" dirty="0" smtClean="0">
                <a:ea typeface="Calibri"/>
                <a:cs typeface="Times New Roman"/>
              </a:rPr>
              <a:t>Utilization</a:t>
            </a:r>
          </a:p>
          <a:p>
            <a:pPr marL="285750" lvl="0" indent="-285750">
              <a:lnSpc>
                <a:spcPct val="115000"/>
              </a:lnSpc>
              <a:spcBef>
                <a:spcPts val="0"/>
              </a:spcBef>
              <a:spcAft>
                <a:spcPts val="0"/>
              </a:spcAft>
              <a:buFont typeface="Arial" pitchFamily="34" charset="0"/>
              <a:buChar char="•"/>
            </a:pPr>
            <a:r>
              <a:rPr lang="en-US" dirty="0" smtClean="0">
                <a:solidFill>
                  <a:srgbClr val="000000"/>
                </a:solidFill>
                <a:latin typeface="+mn-lt"/>
                <a:ea typeface="Calibri"/>
                <a:cs typeface="Calibri"/>
              </a:rPr>
              <a:t>Increase in emergency room visits and hospitalizations </a:t>
            </a:r>
            <a:r>
              <a:rPr lang="en-US" sz="1400" i="1" dirty="0" smtClean="0">
                <a:latin typeface="+mn-lt"/>
                <a:ea typeface="Calibri"/>
                <a:cs typeface="Times New Roman"/>
              </a:rPr>
              <a:t>(Currie 2011)</a:t>
            </a:r>
          </a:p>
          <a:p>
            <a:pPr marL="285750" lvl="0" indent="-285750">
              <a:lnSpc>
                <a:spcPct val="115000"/>
              </a:lnSpc>
              <a:spcBef>
                <a:spcPts val="0"/>
              </a:spcBef>
              <a:spcAft>
                <a:spcPts val="1000"/>
              </a:spcAft>
              <a:buFont typeface="Arial" pitchFamily="34" charset="0"/>
              <a:buChar char="•"/>
            </a:pPr>
            <a:r>
              <a:rPr lang="en-US" dirty="0" smtClean="0">
                <a:latin typeface="+mn-lt"/>
                <a:ea typeface="Calibri"/>
                <a:cs typeface="Times New Roman"/>
              </a:rPr>
              <a:t>Increases </a:t>
            </a:r>
            <a:r>
              <a:rPr lang="en-US" dirty="0">
                <a:latin typeface="+mn-lt"/>
                <a:ea typeface="Calibri"/>
                <a:cs typeface="Times New Roman"/>
              </a:rPr>
              <a:t>in  emergency department and outpatient </a:t>
            </a:r>
            <a:r>
              <a:rPr lang="en-US" dirty="0" smtClean="0">
                <a:latin typeface="+mn-lt"/>
                <a:ea typeface="Calibri"/>
                <a:cs typeface="Times New Roman"/>
              </a:rPr>
              <a:t>visits</a:t>
            </a:r>
            <a:r>
              <a:rPr lang="en-US" dirty="0" smtClean="0">
                <a:solidFill>
                  <a:srgbClr val="131313"/>
                </a:solidFill>
                <a:latin typeface="+mn-lt"/>
                <a:ea typeface="Calibri"/>
                <a:cs typeface="AdvTTf1279dcd"/>
              </a:rPr>
              <a:t> </a:t>
            </a:r>
            <a:r>
              <a:rPr lang="en-US" dirty="0">
                <a:latin typeface="+mn-lt"/>
                <a:ea typeface="Calibri"/>
                <a:cs typeface="Times New Roman"/>
              </a:rPr>
              <a:t>in </a:t>
            </a:r>
            <a:r>
              <a:rPr lang="en-US" dirty="0" smtClean="0">
                <a:latin typeface="+mn-lt"/>
                <a:ea typeface="Calibri"/>
                <a:cs typeface="Times New Roman"/>
              </a:rPr>
              <a:t>2 </a:t>
            </a:r>
            <a:r>
              <a:rPr lang="en-US" dirty="0">
                <a:latin typeface="+mn-lt"/>
                <a:ea typeface="Calibri"/>
                <a:cs typeface="Times New Roman"/>
              </a:rPr>
              <a:t>years prior to </a:t>
            </a:r>
            <a:r>
              <a:rPr lang="en-US" dirty="0" smtClean="0">
                <a:latin typeface="+mn-lt"/>
                <a:ea typeface="Calibri"/>
                <a:cs typeface="Times New Roman"/>
              </a:rPr>
              <a:t>foreclosure </a:t>
            </a:r>
            <a:r>
              <a:rPr lang="en-US" sz="1400" i="1" dirty="0" smtClean="0">
                <a:latin typeface="+mn-lt"/>
                <a:ea typeface="Calibri"/>
                <a:cs typeface="Times New Roman"/>
              </a:rPr>
              <a:t>(Pollack </a:t>
            </a:r>
            <a:r>
              <a:rPr lang="en-US" sz="1400" i="1" dirty="0">
                <a:latin typeface="+mn-lt"/>
                <a:ea typeface="Calibri"/>
                <a:cs typeface="Times New Roman"/>
              </a:rPr>
              <a:t>2011)</a:t>
            </a:r>
          </a:p>
        </p:txBody>
      </p:sp>
    </p:spTree>
    <p:extLst>
      <p:ext uri="{BB962C8B-B14F-4D97-AF65-F5344CB8AC3E}">
        <p14:creationId xmlns:p14="http://schemas.microsoft.com/office/powerpoint/2010/main" val="3615269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151" y="1346913"/>
            <a:ext cx="8442542" cy="461665"/>
          </a:xfrm>
          <a:prstGeom prst="rect">
            <a:avLst/>
          </a:prstGeom>
        </p:spPr>
        <p:txBody>
          <a:bodyPr wrap="square">
            <a:spAutoFit/>
          </a:bodyPr>
          <a:lstStyle/>
          <a:p>
            <a:pPr algn="ctr"/>
            <a:r>
              <a:rPr lang="en-US" sz="2400" b="1" dirty="0" smtClean="0">
                <a:solidFill>
                  <a:srgbClr val="769E2E"/>
                </a:solidFill>
              </a:rPr>
              <a:t>What We Know (slide 3)</a:t>
            </a:r>
            <a:endParaRPr lang="en-US" sz="2400" dirty="0">
              <a:ea typeface="Calibri"/>
              <a:cs typeface="Times New Roman"/>
            </a:endParaRPr>
          </a:p>
        </p:txBody>
      </p:sp>
      <p:sp>
        <p:nvSpPr>
          <p:cNvPr id="4" name="Rectangle 3"/>
          <p:cNvSpPr/>
          <p:nvPr/>
        </p:nvSpPr>
        <p:spPr>
          <a:xfrm>
            <a:off x="325677" y="1895525"/>
            <a:ext cx="8442542" cy="4495077"/>
          </a:xfrm>
          <a:prstGeom prst="rect">
            <a:avLst/>
          </a:prstGeom>
        </p:spPr>
        <p:txBody>
          <a:bodyPr wrap="square">
            <a:spAutoFit/>
          </a:bodyPr>
          <a:lstStyle/>
          <a:p>
            <a:pPr lvl="0"/>
            <a:r>
              <a:rPr lang="en-US" sz="2200" b="1" dirty="0" smtClean="0">
                <a:solidFill>
                  <a:srgbClr val="769E2E"/>
                </a:solidFill>
                <a:ea typeface="Calibri"/>
                <a:cs typeface="Times New Roman"/>
              </a:rPr>
              <a:t>Poor </a:t>
            </a:r>
            <a:r>
              <a:rPr lang="en-US" sz="2200" b="1" dirty="0">
                <a:solidFill>
                  <a:srgbClr val="769E2E"/>
                </a:solidFill>
                <a:ea typeface="Calibri"/>
                <a:cs typeface="Times New Roman"/>
              </a:rPr>
              <a:t>Health </a:t>
            </a:r>
            <a:r>
              <a:rPr lang="en-US" sz="2200" b="1" dirty="0" smtClean="0">
                <a:solidFill>
                  <a:srgbClr val="769E2E"/>
                </a:solidFill>
                <a:ea typeface="Calibri"/>
                <a:cs typeface="Times New Roman"/>
              </a:rPr>
              <a:t>and Health-Related </a:t>
            </a:r>
            <a:r>
              <a:rPr lang="en-US" sz="2200" b="1" dirty="0">
                <a:solidFill>
                  <a:srgbClr val="769E2E"/>
                </a:solidFill>
                <a:ea typeface="Calibri"/>
                <a:cs typeface="Times New Roman"/>
              </a:rPr>
              <a:t>Debt Place </a:t>
            </a:r>
            <a:r>
              <a:rPr lang="en-US" sz="2200" b="1" dirty="0" smtClean="0">
                <a:solidFill>
                  <a:srgbClr val="769E2E"/>
                </a:solidFill>
                <a:ea typeface="Calibri"/>
                <a:cs typeface="Times New Roman"/>
              </a:rPr>
              <a:t>At-Risk Populations At </a:t>
            </a:r>
            <a:r>
              <a:rPr lang="en-US" sz="2200" b="1" dirty="0">
                <a:solidFill>
                  <a:srgbClr val="769E2E"/>
                </a:solidFill>
                <a:ea typeface="Calibri"/>
                <a:cs typeface="Times New Roman"/>
              </a:rPr>
              <a:t>Risk for </a:t>
            </a:r>
            <a:r>
              <a:rPr lang="en-US" sz="2200" b="1" dirty="0" smtClean="0">
                <a:solidFill>
                  <a:srgbClr val="769E2E"/>
                </a:solidFill>
                <a:ea typeface="Calibri"/>
                <a:cs typeface="Times New Roman"/>
              </a:rPr>
              <a:t>Foreclosure </a:t>
            </a:r>
            <a:r>
              <a:rPr lang="en-US" sz="2000" b="1" dirty="0" smtClean="0">
                <a:ea typeface="Calibri"/>
                <a:cs typeface="Times New Roman"/>
              </a:rPr>
              <a:t/>
            </a:r>
            <a:br>
              <a:rPr lang="en-US" sz="2000" b="1" dirty="0" smtClean="0">
                <a:ea typeface="Calibri"/>
                <a:cs typeface="Times New Roman"/>
              </a:rPr>
            </a:br>
            <a:r>
              <a:rPr lang="en-US" sz="2000" dirty="0" smtClean="0">
                <a:latin typeface="+mn-lt"/>
                <a:ea typeface="Calibri"/>
                <a:cs typeface="Times New Roman"/>
              </a:rPr>
              <a:t/>
            </a:r>
            <a:br>
              <a:rPr lang="en-US" sz="2000" dirty="0" smtClean="0">
                <a:latin typeface="+mn-lt"/>
                <a:ea typeface="Calibri"/>
                <a:cs typeface="Times New Roman"/>
              </a:rPr>
            </a:br>
            <a:r>
              <a:rPr lang="en-US" sz="2000" dirty="0" smtClean="0">
                <a:latin typeface="+mn-lt"/>
                <a:ea typeface="Calibri"/>
                <a:cs typeface="Times New Roman"/>
              </a:rPr>
              <a:t>“</a:t>
            </a:r>
            <a:r>
              <a:rPr lang="en-US" sz="2000" b="1" dirty="0" smtClean="0">
                <a:latin typeface="+mn-lt"/>
                <a:ea typeface="Calibri"/>
                <a:cs typeface="Times New Roman"/>
              </a:rPr>
              <a:t>At Risk for Risk”</a:t>
            </a:r>
            <a:r>
              <a:rPr lang="en-US" sz="2000" dirty="0" smtClean="0">
                <a:latin typeface="+mn-lt"/>
              </a:rPr>
              <a:t/>
            </a:r>
            <a:br>
              <a:rPr lang="en-US" sz="2000" dirty="0" smtClean="0">
                <a:latin typeface="+mn-lt"/>
              </a:rPr>
            </a:br>
            <a:r>
              <a:rPr lang="en-US" dirty="0" smtClean="0">
                <a:latin typeface="+mn-lt"/>
              </a:rPr>
              <a:t>Individuals that are “at risk for risk” are stacked highest in communities that are already struggling with other life and health consequences of low socioeconomic status </a:t>
            </a:r>
            <a:r>
              <a:rPr lang="en-US" sz="1400" i="1" dirty="0" smtClean="0">
                <a:ea typeface="Calibri"/>
                <a:cs typeface="Times New Roman"/>
              </a:rPr>
              <a:t>(</a:t>
            </a:r>
            <a:r>
              <a:rPr lang="en-US" sz="1400" i="1" dirty="0"/>
              <a:t>Link and Phelan 1995</a:t>
            </a:r>
            <a:r>
              <a:rPr lang="en-US" sz="1400" i="1" dirty="0" smtClean="0"/>
              <a:t>) </a:t>
            </a:r>
            <a:r>
              <a:rPr lang="en-US" dirty="0" smtClean="0"/>
              <a:t>and are at higher risk for mortgage default </a:t>
            </a:r>
            <a:r>
              <a:rPr lang="en-US" sz="1400" i="1" dirty="0">
                <a:ea typeface="Calibri"/>
                <a:cs typeface="Times New Roman"/>
              </a:rPr>
              <a:t>(Alley 2011</a:t>
            </a:r>
            <a:r>
              <a:rPr lang="en-US" sz="1400" i="1" dirty="0" smtClean="0">
                <a:ea typeface="Calibri"/>
                <a:cs typeface="Times New Roman"/>
              </a:rPr>
              <a:t>) </a:t>
            </a:r>
            <a:r>
              <a:rPr lang="en-US" sz="1400" i="1" dirty="0">
                <a:ea typeface="Calibri"/>
                <a:cs typeface="Times New Roman"/>
              </a:rPr>
              <a:t>(</a:t>
            </a:r>
            <a:r>
              <a:rPr lang="en-US" sz="1400" i="1" dirty="0" err="1">
                <a:ea typeface="Calibri"/>
                <a:cs typeface="Times New Roman"/>
              </a:rPr>
              <a:t>Libman</a:t>
            </a:r>
            <a:r>
              <a:rPr lang="en-US" sz="1400" i="1" dirty="0">
                <a:ea typeface="Calibri"/>
                <a:cs typeface="Times New Roman"/>
              </a:rPr>
              <a:t>, Fields, </a:t>
            </a:r>
            <a:r>
              <a:rPr lang="en-US" sz="1400" i="1" dirty="0" err="1">
                <a:ea typeface="Calibri"/>
                <a:cs typeface="Times New Roman"/>
              </a:rPr>
              <a:t>Saegert</a:t>
            </a:r>
            <a:r>
              <a:rPr lang="en-US" sz="1400" i="1" dirty="0">
                <a:ea typeface="Calibri"/>
                <a:cs typeface="Times New Roman"/>
              </a:rPr>
              <a:t> 2012)</a:t>
            </a:r>
            <a:r>
              <a:rPr lang="en-US" sz="2000" i="1" dirty="0" smtClean="0">
                <a:latin typeface="+mn-lt"/>
              </a:rPr>
              <a:t/>
            </a:r>
            <a:br>
              <a:rPr lang="en-US" sz="2000" i="1" dirty="0" smtClean="0">
                <a:latin typeface="+mn-lt"/>
              </a:rPr>
            </a:br>
            <a:endParaRPr lang="en-US" sz="2000" i="1" dirty="0" smtClean="0">
              <a:latin typeface="+mn-lt"/>
              <a:ea typeface="Calibri"/>
              <a:cs typeface="Times New Roman"/>
            </a:endParaRPr>
          </a:p>
          <a:p>
            <a:pPr>
              <a:lnSpc>
                <a:spcPct val="115000"/>
              </a:lnSpc>
              <a:spcBef>
                <a:spcPts val="0"/>
              </a:spcBef>
              <a:spcAft>
                <a:spcPts val="1000"/>
              </a:spcAft>
            </a:pPr>
            <a:r>
              <a:rPr lang="en-US" sz="2000" b="1" dirty="0">
                <a:ea typeface="Calibri"/>
                <a:cs typeface="Times New Roman"/>
              </a:rPr>
              <a:t>Poor </a:t>
            </a:r>
            <a:r>
              <a:rPr lang="en-US" sz="2000" b="1" dirty="0" smtClean="0">
                <a:ea typeface="Calibri"/>
                <a:cs typeface="Times New Roman"/>
              </a:rPr>
              <a:t>health can be a key point of entry into mortgage delinquency and foreclosure</a:t>
            </a:r>
            <a:r>
              <a:rPr lang="en-US" sz="2000" dirty="0" smtClean="0">
                <a:ea typeface="Calibri"/>
                <a:cs typeface="Times New Roman"/>
              </a:rPr>
              <a:t/>
            </a:r>
            <a:br>
              <a:rPr lang="en-US" sz="2000" dirty="0" smtClean="0">
                <a:ea typeface="Calibri"/>
                <a:cs typeface="Times New Roman"/>
              </a:rPr>
            </a:br>
            <a:r>
              <a:rPr lang="en-US" dirty="0">
                <a:solidFill>
                  <a:prstClr val="black"/>
                </a:solidFill>
                <a:ea typeface="Calibri"/>
                <a:cs typeface="Times New Roman"/>
              </a:rPr>
              <a:t>Medical debt, illness and </a:t>
            </a:r>
            <a:r>
              <a:rPr lang="en-US" dirty="0" smtClean="0">
                <a:solidFill>
                  <a:prstClr val="black"/>
                </a:solidFill>
                <a:ea typeface="Calibri"/>
                <a:cs typeface="Times New Roman"/>
              </a:rPr>
              <a:t>injury, lack </a:t>
            </a:r>
            <a:r>
              <a:rPr lang="en-US" dirty="0">
                <a:solidFill>
                  <a:prstClr val="black"/>
                </a:solidFill>
                <a:ea typeface="Calibri"/>
                <a:cs typeface="Times New Roman"/>
              </a:rPr>
              <a:t>of adequate health insurance, as well as caring for extended family are major contributing factor </a:t>
            </a:r>
            <a:r>
              <a:rPr lang="en-US" dirty="0" smtClean="0">
                <a:solidFill>
                  <a:prstClr val="black"/>
                </a:solidFill>
                <a:ea typeface="Calibri"/>
                <a:cs typeface="Times New Roman"/>
              </a:rPr>
              <a:t>for </a:t>
            </a:r>
            <a:r>
              <a:rPr lang="en-US" dirty="0">
                <a:solidFill>
                  <a:prstClr val="black"/>
                </a:solidFill>
                <a:ea typeface="Calibri"/>
                <a:cs typeface="Times New Roman"/>
              </a:rPr>
              <a:t>mortgage delinquency and foreclosure </a:t>
            </a:r>
            <a:r>
              <a:rPr lang="en-US" sz="1400" i="1" dirty="0" smtClean="0">
                <a:solidFill>
                  <a:prstClr val="black"/>
                </a:solidFill>
                <a:ea typeface="Calibri"/>
                <a:cs typeface="Times New Roman"/>
              </a:rPr>
              <a:t>(</a:t>
            </a:r>
            <a:r>
              <a:rPr lang="en-US" sz="1400" i="1" dirty="0">
                <a:solidFill>
                  <a:prstClr val="black"/>
                </a:solidFill>
                <a:ea typeface="Calibri"/>
                <a:cs typeface="Times New Roman"/>
              </a:rPr>
              <a:t>Alley </a:t>
            </a:r>
            <a:r>
              <a:rPr lang="en-US" sz="1400" i="1" dirty="0" smtClean="0">
                <a:solidFill>
                  <a:prstClr val="black"/>
                </a:solidFill>
                <a:ea typeface="Calibri"/>
                <a:cs typeface="Times New Roman"/>
              </a:rPr>
              <a:t>2011) </a:t>
            </a:r>
            <a:r>
              <a:rPr lang="en-US" sz="1400" i="1" dirty="0">
                <a:solidFill>
                  <a:prstClr val="black"/>
                </a:solidFill>
                <a:ea typeface="Calibri"/>
                <a:cs typeface="Times New Roman"/>
              </a:rPr>
              <a:t>(</a:t>
            </a:r>
            <a:r>
              <a:rPr lang="en-US" sz="1400" i="1" dirty="0" err="1">
                <a:solidFill>
                  <a:prstClr val="black"/>
                </a:solidFill>
                <a:ea typeface="Calibri"/>
                <a:cs typeface="Times New Roman"/>
              </a:rPr>
              <a:t>Libman</a:t>
            </a:r>
            <a:r>
              <a:rPr lang="en-US" sz="1400" i="1" dirty="0">
                <a:solidFill>
                  <a:prstClr val="black"/>
                </a:solidFill>
                <a:ea typeface="Calibri"/>
                <a:cs typeface="Times New Roman"/>
              </a:rPr>
              <a:t> 2012</a:t>
            </a:r>
            <a:r>
              <a:rPr lang="en-US" sz="1400" i="1" dirty="0" smtClean="0">
                <a:solidFill>
                  <a:prstClr val="black"/>
                </a:solidFill>
                <a:ea typeface="Calibri"/>
                <a:cs typeface="Times New Roman"/>
              </a:rPr>
              <a:t>) (Robertson, </a:t>
            </a:r>
            <a:r>
              <a:rPr lang="en-US" sz="1400" i="1" dirty="0" err="1" smtClean="0">
                <a:solidFill>
                  <a:prstClr val="black"/>
                </a:solidFill>
                <a:ea typeface="Calibri"/>
                <a:cs typeface="Times New Roman"/>
              </a:rPr>
              <a:t>Egelhof</a:t>
            </a:r>
            <a:r>
              <a:rPr lang="en-US" sz="1400" i="1" dirty="0" smtClean="0">
                <a:solidFill>
                  <a:prstClr val="black"/>
                </a:solidFill>
                <a:ea typeface="Calibri"/>
                <a:cs typeface="Times New Roman"/>
              </a:rPr>
              <a:t>, </a:t>
            </a:r>
            <a:r>
              <a:rPr lang="en-US" sz="1400" i="1" dirty="0" err="1" smtClean="0">
                <a:solidFill>
                  <a:prstClr val="black"/>
                </a:solidFill>
                <a:ea typeface="Calibri"/>
                <a:cs typeface="Times New Roman"/>
              </a:rPr>
              <a:t>Hoke</a:t>
            </a:r>
            <a:r>
              <a:rPr lang="en-US" sz="1400" i="1" dirty="0" smtClean="0">
                <a:solidFill>
                  <a:prstClr val="black"/>
                </a:solidFill>
                <a:ea typeface="Calibri"/>
                <a:cs typeface="Times New Roman"/>
              </a:rPr>
              <a:t> 2008)</a:t>
            </a:r>
            <a:endParaRPr lang="en-US" sz="1400" i="1" dirty="0" smtClean="0">
              <a:ea typeface="Calibri"/>
              <a:cs typeface="Times New Roman"/>
            </a:endParaRPr>
          </a:p>
        </p:txBody>
      </p:sp>
    </p:spTree>
    <p:extLst>
      <p:ext uri="{BB962C8B-B14F-4D97-AF65-F5344CB8AC3E}">
        <p14:creationId xmlns:p14="http://schemas.microsoft.com/office/powerpoint/2010/main" val="2994765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203" y="1149053"/>
            <a:ext cx="8229600" cy="481670"/>
          </a:xfrm>
          <a:prstGeom prst="rect">
            <a:avLst/>
          </a:prstGeom>
        </p:spPr>
        <p:txBody>
          <a:bodyPr wrap="square">
            <a:spAutoFit/>
          </a:bodyPr>
          <a:lstStyle/>
          <a:p>
            <a:pPr algn="ctr">
              <a:lnSpc>
                <a:spcPct val="115000"/>
              </a:lnSpc>
              <a:spcBef>
                <a:spcPts val="0"/>
              </a:spcBef>
              <a:spcAft>
                <a:spcPts val="1000"/>
              </a:spcAft>
            </a:pPr>
            <a:r>
              <a:rPr lang="en-US" sz="2200" b="1" dirty="0">
                <a:solidFill>
                  <a:srgbClr val="769E2E"/>
                </a:solidFill>
              </a:rPr>
              <a:t>What We </a:t>
            </a:r>
            <a:r>
              <a:rPr lang="en-US" sz="2200" b="1" dirty="0" smtClean="0">
                <a:solidFill>
                  <a:srgbClr val="769E2E"/>
                </a:solidFill>
              </a:rPr>
              <a:t>Know (slide 4)</a:t>
            </a:r>
            <a:endParaRPr lang="en-US" dirty="0">
              <a:ea typeface="Calibri"/>
              <a:cs typeface="Times New Roman"/>
            </a:endParaRPr>
          </a:p>
        </p:txBody>
      </p:sp>
      <p:sp>
        <p:nvSpPr>
          <p:cNvPr id="5" name="Rectangle 4"/>
          <p:cNvSpPr/>
          <p:nvPr/>
        </p:nvSpPr>
        <p:spPr>
          <a:xfrm>
            <a:off x="112734" y="1624546"/>
            <a:ext cx="9144000" cy="5139869"/>
          </a:xfrm>
          <a:prstGeom prst="rect">
            <a:avLst/>
          </a:prstGeom>
        </p:spPr>
        <p:txBody>
          <a:bodyPr wrap="square">
            <a:spAutoFit/>
          </a:bodyPr>
          <a:lstStyle/>
          <a:p>
            <a:r>
              <a:rPr lang="en-US" sz="2000" b="1" dirty="0" smtClean="0">
                <a:ea typeface="Calibri"/>
                <a:cs typeface="Times New Roman"/>
              </a:rPr>
              <a:t>Green, Healthy, and Safe Interventions Improve Health Conditions and Stabilize </a:t>
            </a:r>
            <a:r>
              <a:rPr lang="en-US" sz="2000" b="1" dirty="0">
                <a:ea typeface="Calibri"/>
                <a:cs typeface="Times New Roman"/>
              </a:rPr>
              <a:t>Neighborhoods</a:t>
            </a:r>
            <a:br>
              <a:rPr lang="en-US" sz="2000" b="1" dirty="0">
                <a:ea typeface="Calibri"/>
                <a:cs typeface="Times New Roman"/>
              </a:rPr>
            </a:br>
            <a:r>
              <a:rPr lang="en-US" sz="1600" b="1" dirty="0">
                <a:ea typeface="Calibri"/>
                <a:cs typeface="Times New Roman"/>
              </a:rPr>
              <a:t/>
            </a:r>
            <a:br>
              <a:rPr lang="en-US" sz="1600" b="1" dirty="0">
                <a:ea typeface="Calibri"/>
                <a:cs typeface="Times New Roman"/>
              </a:rPr>
            </a:br>
            <a:r>
              <a:rPr lang="en-US" sz="1600" dirty="0" smtClean="0">
                <a:latin typeface="+mn-lt"/>
                <a:cs typeface="Times New Roman"/>
              </a:rPr>
              <a:t>Efforts to </a:t>
            </a:r>
            <a:r>
              <a:rPr lang="en-US" sz="1600" dirty="0">
                <a:latin typeface="+mn-lt"/>
                <a:cs typeface="Times New Roman"/>
              </a:rPr>
              <a:t>keep individuals in their homes </a:t>
            </a:r>
            <a:r>
              <a:rPr lang="en-US" sz="1600" b="1" dirty="0" smtClean="0">
                <a:latin typeface="+mn-lt"/>
                <a:cs typeface="Times New Roman"/>
              </a:rPr>
              <a:t>stabilize </a:t>
            </a:r>
            <a:r>
              <a:rPr lang="en-US" sz="1600" b="1" dirty="0">
                <a:latin typeface="+mn-lt"/>
                <a:cs typeface="Times New Roman"/>
              </a:rPr>
              <a:t>neighborhoods and ameliorate financial distress</a:t>
            </a:r>
            <a:r>
              <a:rPr lang="en-US" sz="1600" dirty="0">
                <a:latin typeface="+mn-lt"/>
                <a:cs typeface="Times New Roman"/>
              </a:rPr>
              <a:t> among </a:t>
            </a:r>
            <a:r>
              <a:rPr lang="en-US" sz="1600" dirty="0" smtClean="0">
                <a:latin typeface="+mn-lt"/>
                <a:cs typeface="Times New Roman"/>
              </a:rPr>
              <a:t>both those </a:t>
            </a:r>
            <a:r>
              <a:rPr lang="en-US" sz="1600" dirty="0">
                <a:latin typeface="+mn-lt"/>
                <a:cs typeface="Times New Roman"/>
              </a:rPr>
              <a:t>being </a:t>
            </a:r>
            <a:r>
              <a:rPr lang="en-US" sz="1600" dirty="0" smtClean="0">
                <a:latin typeface="+mn-lt"/>
                <a:cs typeface="Times New Roman"/>
              </a:rPr>
              <a:t>foreclosed </a:t>
            </a:r>
            <a:r>
              <a:rPr lang="en-US" sz="1600" i="1" dirty="0" smtClean="0">
                <a:latin typeface="+mn-lt"/>
                <a:cs typeface="Times New Roman"/>
              </a:rPr>
              <a:t>and</a:t>
            </a:r>
            <a:r>
              <a:rPr lang="en-US" sz="1600" dirty="0" smtClean="0">
                <a:latin typeface="+mn-lt"/>
                <a:cs typeface="Times New Roman"/>
              </a:rPr>
              <a:t> their neighbors </a:t>
            </a:r>
            <a:r>
              <a:rPr lang="en-US" sz="1400" i="1" dirty="0" smtClean="0">
                <a:latin typeface="+mn-lt"/>
                <a:cs typeface="Times New Roman"/>
              </a:rPr>
              <a:t>(Currie and </a:t>
            </a:r>
            <a:r>
              <a:rPr lang="en-US" sz="1400" i="1" dirty="0" err="1" smtClean="0">
                <a:latin typeface="+mn-lt"/>
                <a:cs typeface="Times New Roman"/>
              </a:rPr>
              <a:t>Teckin</a:t>
            </a:r>
            <a:r>
              <a:rPr lang="en-US" sz="1400" i="1" dirty="0" smtClean="0">
                <a:latin typeface="+mn-lt"/>
                <a:cs typeface="Times New Roman"/>
              </a:rPr>
              <a:t> 2011)</a:t>
            </a:r>
            <a:r>
              <a:rPr lang="en-US" sz="1600" dirty="0" smtClean="0">
                <a:latin typeface="+mn-lt"/>
                <a:cs typeface="Times New Roman"/>
              </a:rPr>
              <a:t/>
            </a:r>
            <a:br>
              <a:rPr lang="en-US" sz="1600" dirty="0" smtClean="0">
                <a:latin typeface="+mn-lt"/>
                <a:cs typeface="Times New Roman"/>
              </a:rPr>
            </a:br>
            <a:endParaRPr lang="en-US" sz="1600" dirty="0" smtClean="0">
              <a:latin typeface="+mn-lt"/>
              <a:cs typeface="Times New Roman"/>
            </a:endParaRPr>
          </a:p>
          <a:p>
            <a:r>
              <a:rPr lang="en-US" sz="1600" dirty="0">
                <a:latin typeface="+mn-lt"/>
                <a:ea typeface="Calibri"/>
                <a:cs typeface="Times New Roman"/>
              </a:rPr>
              <a:t>Decreases in energy and transit costs related to green and energy-efficient homes contributes to housing </a:t>
            </a:r>
            <a:r>
              <a:rPr lang="en-US" sz="1600" dirty="0" smtClean="0">
                <a:latin typeface="+mn-lt"/>
                <a:ea typeface="Calibri"/>
                <a:cs typeface="Times New Roman"/>
              </a:rPr>
              <a:t>affordability and </a:t>
            </a:r>
            <a:r>
              <a:rPr lang="en-US" sz="1600" b="1" dirty="0" smtClean="0">
                <a:latin typeface="+mn-lt"/>
                <a:ea typeface="Calibri"/>
                <a:cs typeface="Times New Roman"/>
              </a:rPr>
              <a:t>helps </a:t>
            </a:r>
            <a:r>
              <a:rPr lang="en-US" sz="1600" b="1" dirty="0">
                <a:latin typeface="+mn-lt"/>
                <a:ea typeface="Calibri"/>
                <a:cs typeface="Times New Roman"/>
              </a:rPr>
              <a:t>to sustain homeownership and stabilize neighborhoods</a:t>
            </a:r>
            <a:r>
              <a:rPr lang="en-US" sz="1600" dirty="0">
                <a:latin typeface="+mn-lt"/>
                <a:ea typeface="Calibri"/>
                <a:cs typeface="Times New Roman"/>
              </a:rPr>
              <a:t> </a:t>
            </a:r>
            <a:r>
              <a:rPr lang="en-US" sz="1400" i="1" dirty="0">
                <a:latin typeface="+mn-lt"/>
                <a:ea typeface="Calibri"/>
                <a:cs typeface="Times New Roman"/>
              </a:rPr>
              <a:t>(Sheldon, Bush, </a:t>
            </a:r>
            <a:r>
              <a:rPr lang="en-US" sz="1400" i="1" dirty="0" err="1">
                <a:latin typeface="+mn-lt"/>
                <a:ea typeface="Calibri"/>
                <a:cs typeface="Times New Roman"/>
              </a:rPr>
              <a:t>Kearsley</a:t>
            </a:r>
            <a:r>
              <a:rPr lang="en-US" sz="1400" i="1" dirty="0">
                <a:latin typeface="+mn-lt"/>
                <a:ea typeface="Calibri"/>
                <a:cs typeface="Times New Roman"/>
              </a:rPr>
              <a:t>, </a:t>
            </a:r>
            <a:r>
              <a:rPr lang="en-US" sz="1400" i="1" dirty="0" err="1">
                <a:latin typeface="+mn-lt"/>
                <a:ea typeface="Calibri"/>
                <a:cs typeface="Times New Roman"/>
              </a:rPr>
              <a:t>Gass</a:t>
            </a:r>
            <a:r>
              <a:rPr lang="en-US" sz="1400" i="1" dirty="0">
                <a:latin typeface="+mn-lt"/>
                <a:ea typeface="Calibri"/>
                <a:cs typeface="Times New Roman"/>
              </a:rPr>
              <a:t> 2009</a:t>
            </a:r>
            <a:r>
              <a:rPr lang="en-US" sz="1400" i="1" dirty="0" smtClean="0">
                <a:latin typeface="+mn-lt"/>
                <a:ea typeface="Calibri"/>
                <a:cs typeface="Times New Roman"/>
              </a:rPr>
              <a:t>)</a:t>
            </a:r>
          </a:p>
          <a:p>
            <a:endParaRPr lang="en-US" sz="1600" dirty="0">
              <a:latin typeface="+mn-lt"/>
              <a:cs typeface="Times New Roman"/>
            </a:endParaRPr>
          </a:p>
          <a:p>
            <a:r>
              <a:rPr lang="en-US" sz="1600" dirty="0" smtClean="0">
                <a:latin typeface="+mn-lt"/>
                <a:ea typeface="Calibri"/>
                <a:cs typeface="Times New Roman"/>
              </a:rPr>
              <a:t>Prioritize </a:t>
            </a:r>
            <a:r>
              <a:rPr lang="en-US" sz="1600" b="1" dirty="0" smtClean="0">
                <a:latin typeface="+mn-lt"/>
                <a:ea typeface="Calibri"/>
                <a:cs typeface="Times New Roman"/>
              </a:rPr>
              <a:t>accessibility </a:t>
            </a:r>
            <a:r>
              <a:rPr lang="en-US" sz="1600" b="1" dirty="0">
                <a:latin typeface="+mn-lt"/>
                <a:ea typeface="Calibri"/>
                <a:cs typeface="Times New Roman"/>
              </a:rPr>
              <a:t>and smart growth themes </a:t>
            </a:r>
            <a:r>
              <a:rPr lang="en-US" sz="1600" dirty="0">
                <a:latin typeface="+mn-lt"/>
                <a:ea typeface="Calibri"/>
                <a:cs typeface="Times New Roman"/>
              </a:rPr>
              <a:t>when setting </a:t>
            </a:r>
            <a:r>
              <a:rPr lang="en-US" sz="1600" dirty="0" smtClean="0">
                <a:latin typeface="+mn-lt"/>
                <a:ea typeface="Calibri"/>
                <a:cs typeface="Times New Roman"/>
              </a:rPr>
              <a:t>goals for </a:t>
            </a:r>
            <a:r>
              <a:rPr lang="en-US" sz="1600" dirty="0">
                <a:latin typeface="+mn-lt"/>
                <a:ea typeface="Calibri"/>
                <a:cs typeface="Times New Roman"/>
              </a:rPr>
              <a:t>neighborhood </a:t>
            </a:r>
            <a:r>
              <a:rPr lang="en-US" sz="1600" dirty="0" smtClean="0">
                <a:latin typeface="+mn-lt"/>
                <a:ea typeface="Calibri"/>
                <a:cs typeface="Times New Roman"/>
              </a:rPr>
              <a:t>stabilization </a:t>
            </a:r>
            <a:r>
              <a:rPr lang="en-US" sz="1400" i="1" dirty="0" smtClean="0">
                <a:latin typeface="+mn-lt"/>
                <a:ea typeface="Calibri"/>
                <a:cs typeface="Times New Roman"/>
              </a:rPr>
              <a:t>(Kingsley</a:t>
            </a:r>
            <a:r>
              <a:rPr lang="en-US" sz="1400" i="1" dirty="0">
                <a:latin typeface="+mn-lt"/>
                <a:ea typeface="Calibri"/>
                <a:cs typeface="Times New Roman"/>
              </a:rPr>
              <a:t>, Pettit, </a:t>
            </a:r>
            <a:r>
              <a:rPr lang="en-US" sz="1400" i="1" dirty="0" err="1" smtClean="0">
                <a:latin typeface="+mn-lt"/>
                <a:ea typeface="Calibri"/>
                <a:cs typeface="Times New Roman"/>
              </a:rPr>
              <a:t>Hendey</a:t>
            </a:r>
            <a:r>
              <a:rPr lang="en-US" sz="1400" i="1" dirty="0" smtClean="0">
                <a:latin typeface="+mn-lt"/>
                <a:ea typeface="Calibri"/>
                <a:cs typeface="Times New Roman"/>
              </a:rPr>
              <a:t> </a:t>
            </a:r>
            <a:r>
              <a:rPr lang="en-US" sz="1400" i="1" dirty="0">
                <a:latin typeface="+mn-lt"/>
                <a:ea typeface="Calibri"/>
                <a:cs typeface="Times New Roman"/>
              </a:rPr>
              <a:t>2009</a:t>
            </a:r>
            <a:r>
              <a:rPr lang="en-US" sz="1400" i="1" dirty="0" smtClean="0">
                <a:latin typeface="+mn-lt"/>
                <a:ea typeface="Calibri"/>
                <a:cs typeface="Times New Roman"/>
              </a:rPr>
              <a:t>)</a:t>
            </a:r>
          </a:p>
          <a:p>
            <a:endParaRPr lang="en-US" sz="1600" dirty="0">
              <a:latin typeface="+mn-lt"/>
              <a:cs typeface="Times New Roman"/>
            </a:endParaRPr>
          </a:p>
          <a:p>
            <a:r>
              <a:rPr lang="en-US" sz="1600" dirty="0" smtClean="0">
                <a:latin typeface="+mn-lt"/>
                <a:cs typeface="Times New Roman"/>
              </a:rPr>
              <a:t>Interventions aimed at improving internal housing conditions </a:t>
            </a:r>
            <a:r>
              <a:rPr lang="en-US" sz="1600" b="1" dirty="0" smtClean="0">
                <a:latin typeface="+mn-lt"/>
                <a:cs typeface="Times New Roman"/>
              </a:rPr>
              <a:t>improve the health of low-income groups</a:t>
            </a:r>
            <a:r>
              <a:rPr lang="en-US" sz="1600" dirty="0" smtClean="0">
                <a:latin typeface="+mn-lt"/>
                <a:cs typeface="Times New Roman"/>
              </a:rPr>
              <a:t>, particularly those that are targeted at elderly or those with existing health conditions </a:t>
            </a:r>
            <a:r>
              <a:rPr lang="en-US" sz="1400" i="1" dirty="0" smtClean="0">
                <a:latin typeface="+mn-lt"/>
                <a:cs typeface="Times New Roman"/>
              </a:rPr>
              <a:t>(Thompson, Thomas, </a:t>
            </a:r>
            <a:r>
              <a:rPr lang="en-US" sz="1400" i="1" dirty="0" err="1" smtClean="0">
                <a:latin typeface="+mn-lt"/>
                <a:cs typeface="Times New Roman"/>
              </a:rPr>
              <a:t>Sellstrom</a:t>
            </a:r>
            <a:r>
              <a:rPr lang="en-US" sz="1400" i="1" dirty="0" smtClean="0">
                <a:latin typeface="+mn-lt"/>
                <a:cs typeface="Times New Roman"/>
              </a:rPr>
              <a:t>, </a:t>
            </a:r>
            <a:r>
              <a:rPr lang="en-US" sz="1400" i="1" dirty="0" err="1" smtClean="0">
                <a:latin typeface="+mn-lt"/>
                <a:cs typeface="Times New Roman"/>
              </a:rPr>
              <a:t>Petticrew</a:t>
            </a:r>
            <a:r>
              <a:rPr lang="en-US" sz="1400" i="1" dirty="0" smtClean="0">
                <a:latin typeface="+mn-lt"/>
                <a:cs typeface="Times New Roman"/>
              </a:rPr>
              <a:t> 2009)</a:t>
            </a:r>
            <a:r>
              <a:rPr lang="en-US" sz="1600" dirty="0" smtClean="0">
                <a:latin typeface="+mn-lt"/>
                <a:cs typeface="Times New Roman"/>
              </a:rPr>
              <a:t/>
            </a:r>
            <a:br>
              <a:rPr lang="en-US" sz="1600" dirty="0" smtClean="0">
                <a:latin typeface="+mn-lt"/>
                <a:cs typeface="Times New Roman"/>
              </a:rPr>
            </a:br>
            <a:r>
              <a:rPr lang="en-US" sz="1600" dirty="0" smtClean="0">
                <a:latin typeface="+mn-lt"/>
                <a:cs typeface="Times New Roman"/>
              </a:rPr>
              <a:t/>
            </a:r>
            <a:br>
              <a:rPr lang="en-US" sz="1600" dirty="0" smtClean="0">
                <a:latin typeface="+mn-lt"/>
                <a:cs typeface="Times New Roman"/>
              </a:rPr>
            </a:br>
            <a:r>
              <a:rPr lang="en-US" sz="1600" dirty="0" smtClean="0">
                <a:latin typeface="+mn-lt"/>
                <a:cs typeface="Times New Roman"/>
              </a:rPr>
              <a:t>The physical, social, and economic environments of local communities affect residents’ health.  It is </a:t>
            </a:r>
            <a:r>
              <a:rPr lang="en-US" sz="1600" dirty="0">
                <a:latin typeface="+mn-lt"/>
                <a:cs typeface="Times New Roman"/>
              </a:rPr>
              <a:t>i</a:t>
            </a:r>
            <a:r>
              <a:rPr lang="en-US" sz="1600" dirty="0" smtClean="0">
                <a:latin typeface="+mn-lt"/>
                <a:cs typeface="Times New Roman"/>
              </a:rPr>
              <a:t>mportant to support </a:t>
            </a:r>
            <a:r>
              <a:rPr lang="en-US" sz="1600" b="1" dirty="0" smtClean="0">
                <a:latin typeface="+mn-lt"/>
                <a:cs typeface="Times New Roman"/>
              </a:rPr>
              <a:t>cross-cutting strategies to reduce exposures harmful to health </a:t>
            </a:r>
            <a:r>
              <a:rPr lang="en-US" sz="1600" dirty="0" smtClean="0">
                <a:latin typeface="+mn-lt"/>
                <a:cs typeface="Times New Roman"/>
              </a:rPr>
              <a:t>and to establish conditions that support healthful daily practices </a:t>
            </a:r>
            <a:r>
              <a:rPr lang="en-US" sz="1400" i="1" dirty="0" smtClean="0">
                <a:latin typeface="+mn-lt"/>
                <a:cs typeface="Times New Roman"/>
              </a:rPr>
              <a:t>(Miller, Pollack, Williams 2011)</a:t>
            </a:r>
            <a:endParaRPr lang="en-US" sz="1600" i="1" dirty="0">
              <a:latin typeface="+mn-lt"/>
              <a:cs typeface="Times New Roman"/>
            </a:endParaRPr>
          </a:p>
        </p:txBody>
      </p:sp>
    </p:spTree>
    <p:extLst>
      <p:ext uri="{BB962C8B-B14F-4D97-AF65-F5344CB8AC3E}">
        <p14:creationId xmlns:p14="http://schemas.microsoft.com/office/powerpoint/2010/main" val="2184852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4294967295"/>
          </p:nvPr>
        </p:nvSpPr>
        <p:spPr>
          <a:xfrm>
            <a:off x="450937" y="1524587"/>
            <a:ext cx="8192022" cy="4563062"/>
          </a:xfrm>
        </p:spPr>
        <p:txBody>
          <a:bodyPr/>
          <a:lstStyle/>
          <a:p>
            <a:pPr marL="0" indent="0" algn="ctr" eaLnBrk="1" hangingPunct="1"/>
            <a:r>
              <a:rPr lang="en-US" sz="2400" dirty="0" smtClean="0">
                <a:solidFill>
                  <a:srgbClr val="619428"/>
                </a:solidFill>
              </a:rPr>
              <a:t>OSF NSI Sponsored Activities to Date</a:t>
            </a:r>
          </a:p>
          <a:p>
            <a:pPr marL="0" indent="0" algn="ctr" eaLnBrk="1" hangingPunct="1"/>
            <a:endParaRPr lang="en-US" sz="1000" dirty="0" smtClean="0">
              <a:solidFill>
                <a:srgbClr val="619428"/>
              </a:solidFill>
            </a:endParaRPr>
          </a:p>
          <a:p>
            <a:pPr eaLnBrk="1" hangingPunct="1"/>
            <a:r>
              <a:rPr lang="en-US" dirty="0" smtClean="0">
                <a:solidFill>
                  <a:schemeClr val="tx1"/>
                </a:solidFill>
              </a:rPr>
              <a:t>Surveys of GHHI clients to quantify housing burden </a:t>
            </a:r>
            <a:r>
              <a:rPr lang="en-US" sz="1800" b="0" dirty="0" smtClean="0">
                <a:solidFill>
                  <a:schemeClr val="tx1"/>
                </a:solidFill>
              </a:rPr>
              <a:t>(July-Sept 2012)</a:t>
            </a:r>
          </a:p>
          <a:p>
            <a:pPr marL="795338" lvl="2" indent="-342900" eaLnBrk="1" hangingPunct="1">
              <a:buFont typeface="Arial" pitchFamily="34" charset="0"/>
              <a:buChar char="‒"/>
            </a:pPr>
            <a:r>
              <a:rPr lang="en-US" sz="2000" b="0" dirty="0" smtClean="0">
                <a:solidFill>
                  <a:schemeClr val="tx1"/>
                </a:solidFill>
              </a:rPr>
              <a:t>GHHI Baltimore: 107 conducted by the Coalition to End Childhood Lead Poisoning</a:t>
            </a:r>
          </a:p>
          <a:p>
            <a:pPr marL="795338" lvl="2" indent="-342900" eaLnBrk="1" hangingPunct="1">
              <a:buFont typeface="Arial" pitchFamily="34" charset="0"/>
              <a:buChar char="‒"/>
            </a:pPr>
            <a:r>
              <a:rPr lang="en-US" sz="2000" dirty="0" smtClean="0"/>
              <a:t>GHHI </a:t>
            </a:r>
            <a:r>
              <a:rPr lang="en-US" sz="2000" dirty="0"/>
              <a:t>Chicago: 100 conducted by Center for Neighborhood </a:t>
            </a:r>
            <a:r>
              <a:rPr lang="en-US" sz="2000" dirty="0" smtClean="0"/>
              <a:t>Technology and </a:t>
            </a:r>
            <a:r>
              <a:rPr lang="en-US" sz="2000" dirty="0"/>
              <a:t>Delta </a:t>
            </a:r>
            <a:r>
              <a:rPr lang="en-US" sz="2000" dirty="0" smtClean="0"/>
              <a:t>Institute</a:t>
            </a:r>
            <a:endParaRPr lang="en-US" sz="2000" dirty="0"/>
          </a:p>
          <a:p>
            <a:pPr marL="795338" lvl="2" indent="-342900" eaLnBrk="1" hangingPunct="1">
              <a:buFont typeface="Arial" pitchFamily="34" charset="0"/>
              <a:buChar char="‒"/>
            </a:pPr>
            <a:endParaRPr lang="en-US" sz="2000" b="0" dirty="0" smtClean="0">
              <a:solidFill>
                <a:schemeClr val="tx1"/>
              </a:solidFill>
            </a:endParaRPr>
          </a:p>
          <a:p>
            <a:pPr eaLnBrk="1" hangingPunct="1"/>
            <a:r>
              <a:rPr lang="en-US" dirty="0" smtClean="0">
                <a:solidFill>
                  <a:schemeClr val="tx1"/>
                </a:solidFill>
              </a:rPr>
              <a:t>Scans by Urban Institute NNIP Affiliates in Baltimore, Providence</a:t>
            </a:r>
          </a:p>
          <a:p>
            <a:pPr marL="795338" lvl="2" indent="-342900" eaLnBrk="1" hangingPunct="1">
              <a:buFont typeface="Arial" pitchFamily="34" charset="0"/>
              <a:buChar char="‒"/>
            </a:pPr>
            <a:r>
              <a:rPr lang="en-US" sz="2000" b="0" dirty="0" smtClean="0">
                <a:solidFill>
                  <a:schemeClr val="tx1"/>
                </a:solidFill>
              </a:rPr>
              <a:t>Baltimore Neighborhood Indicator Alliance Jacob France Institute at University of Baltimore: Address-level analyses and contextual based on neighborhood characteristics</a:t>
            </a:r>
          </a:p>
          <a:p>
            <a:pPr marL="795338" lvl="2" indent="-342900" eaLnBrk="1" hangingPunct="1">
              <a:buFont typeface="Arial" pitchFamily="34" charset="0"/>
              <a:buChar char="‒"/>
            </a:pPr>
            <a:r>
              <a:rPr lang="en-US" sz="2000" b="0" dirty="0" smtClean="0">
                <a:solidFill>
                  <a:schemeClr val="tx1"/>
                </a:solidFill>
              </a:rPr>
              <a:t>The Providence Plan: Neighborhood context analysis </a:t>
            </a:r>
          </a:p>
          <a:p>
            <a:pPr marL="795338" lvl="2" indent="-342900" eaLnBrk="1" hangingPunct="1">
              <a:buFont typeface="Arial" pitchFamily="34" charset="0"/>
              <a:buChar char="•"/>
            </a:pPr>
            <a:endParaRPr lang="en-US" b="0" dirty="0" smtClean="0">
              <a:solidFill>
                <a:schemeClr val="tx1"/>
              </a:solidFill>
            </a:endParaRPr>
          </a:p>
        </p:txBody>
      </p:sp>
    </p:spTree>
    <p:extLst>
      <p:ext uri="{BB962C8B-B14F-4D97-AF65-F5344CB8AC3E}">
        <p14:creationId xmlns:p14="http://schemas.microsoft.com/office/powerpoint/2010/main" val="4159448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3982</TotalTime>
  <Words>2111</Words>
  <Application>Microsoft Office PowerPoint</Application>
  <PresentationFormat>On-screen Show (4:3)</PresentationFormat>
  <Paragraphs>236</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Default Design</vt:lpstr>
      <vt:lpstr>3_Default Design</vt:lpstr>
      <vt:lpstr>Foreclosure Prevention Roundtable  Support provided by  Open Society Foundations Neighborhood Stabilization Initiative  The Urban Institute  September 25, 2012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 </vt:lpstr>
    </vt:vector>
  </TitlesOfParts>
  <Company>PC Star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Patty Kelley</dc:creator>
  <cp:lastModifiedBy>Katie Murray</cp:lastModifiedBy>
  <cp:revision>394</cp:revision>
  <cp:lastPrinted>2012-09-24T21:44:24Z</cp:lastPrinted>
  <dcterms:created xsi:type="dcterms:W3CDTF">2010-07-16T02:32:56Z</dcterms:created>
  <dcterms:modified xsi:type="dcterms:W3CDTF">2012-10-03T19:08:54Z</dcterms:modified>
</cp:coreProperties>
</file>