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317" r:id="rId3"/>
    <p:sldId id="318" r:id="rId4"/>
    <p:sldId id="319" r:id="rId5"/>
    <p:sldId id="316" r:id="rId6"/>
    <p:sldId id="291" r:id="rId7"/>
    <p:sldId id="292" r:id="rId8"/>
    <p:sldId id="257" r:id="rId9"/>
    <p:sldId id="320" r:id="rId10"/>
    <p:sldId id="290" r:id="rId11"/>
    <p:sldId id="298" r:id="rId12"/>
    <p:sldId id="289" r:id="rId13"/>
    <p:sldId id="325" r:id="rId14"/>
    <p:sldId id="328" r:id="rId15"/>
    <p:sldId id="330" r:id="rId16"/>
    <p:sldId id="331" r:id="rId17"/>
    <p:sldId id="332" r:id="rId18"/>
    <p:sldId id="326" r:id="rId19"/>
    <p:sldId id="327" r:id="rId20"/>
    <p:sldId id="281" r:id="rId2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4" autoAdjust="0"/>
    <p:restoredTop sz="90022" autoAdjust="0"/>
  </p:normalViewPr>
  <p:slideViewPr>
    <p:cSldViewPr>
      <p:cViewPr varScale="1">
        <p:scale>
          <a:sx n="105" d="100"/>
          <a:sy n="105" d="100"/>
        </p:scale>
        <p:origin x="182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573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s.umn.edu\CURA\CURAShare\Programs\GIS\LISC%202014\FinalReports\NorthMplsCompiled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cat>
            <c:strRef>
              <c:f>Demographics!$A$26:$A$32</c:f>
              <c:strCache>
                <c:ptCount val="7"/>
                <c:pt idx="0">
                  <c:v>White</c:v>
                </c:pt>
                <c:pt idx="1">
                  <c:v>African American</c:v>
                </c:pt>
                <c:pt idx="2">
                  <c:v>American Indian</c:v>
                </c:pt>
                <c:pt idx="3">
                  <c:v>Asian</c:v>
                </c:pt>
                <c:pt idx="4">
                  <c:v>Hawaiian/Pacific Islander</c:v>
                </c:pt>
                <c:pt idx="5">
                  <c:v>Other</c:v>
                </c:pt>
                <c:pt idx="6">
                  <c:v>Two or More Races</c:v>
                </c:pt>
              </c:strCache>
            </c:strRef>
          </c:cat>
          <c:val>
            <c:numRef>
              <c:f>Demographics!$C$26:$C$32</c:f>
              <c:numCache>
                <c:formatCode>General</c:formatCode>
                <c:ptCount val="7"/>
                <c:pt idx="0">
                  <c:v>0.24500000000000005</c:v>
                </c:pt>
                <c:pt idx="1">
                  <c:v>0.49700000000000011</c:v>
                </c:pt>
                <c:pt idx="2">
                  <c:v>1.6000000000000007E-2</c:v>
                </c:pt>
                <c:pt idx="3">
                  <c:v>0.13800000000000001</c:v>
                </c:pt>
                <c:pt idx="4">
                  <c:v>1.0000000000000005E-3</c:v>
                </c:pt>
                <c:pt idx="5">
                  <c:v>4.3000000000000003E-2</c:v>
                </c:pt>
                <c:pt idx="6">
                  <c:v>6.0000000000000019E-2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</c:plotArea>
    <c:legend>
      <c:legendPos val="r"/>
      <c:layout>
        <c:manualLayout>
          <c:xMode val="edge"/>
          <c:yMode val="edge"/>
          <c:x val="0.60022257230829557"/>
          <c:y val="0"/>
          <c:w val="0.38496260423598988"/>
          <c:h val="1"/>
        </c:manualLayout>
      </c:layout>
      <c:overlay val="0"/>
    </c:legend>
    <c:plotVisOnly val="1"/>
    <c:dispBlanksAs val="zero"/>
    <c:showDLblsOverMax val="0"/>
  </c:chart>
  <c:spPr>
    <a:ln>
      <a:noFill/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EE2AAE-8608-4C30-878B-D374B39900D5}" type="datetimeFigureOut">
              <a:rPr lang="en-US" smtClean="0"/>
              <a:t>7/25/2014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7E2F9C-1388-49C8-A7D4-141FED0CA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8880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0F4276C-7010-4E12-8E67-9A0D704652CE}" type="datetimeFigureOut">
              <a:rPr lang="en-US"/>
              <a:pPr>
                <a:defRPr/>
              </a:pPr>
              <a:t>7/25/2014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C529E33-C314-4058-8C85-B2FE5E0DE0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7769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529E33-C314-4058-8C85-B2FE5E0DE04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0988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529E33-C314-4058-8C85-B2FE5E0DE04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6190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529E33-C314-4058-8C85-B2FE5E0DE04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3043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529E33-C314-4058-8C85-B2FE5E0DE04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7517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529E33-C314-4058-8C85-B2FE5E0DE04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400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529E33-C314-4058-8C85-B2FE5E0DE04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3560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529E33-C314-4058-8C85-B2FE5E0DE04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400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529E33-C314-4058-8C85-B2FE5E0DE04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1201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529E33-C314-4058-8C85-B2FE5E0DE04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7107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529E33-C314-4058-8C85-B2FE5E0DE04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8334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529E33-C314-4058-8C85-B2FE5E0DE04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747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27BAC-0AB1-483E-8FD7-58A67F82E39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4857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Interrelatedness of indicators</a:t>
            </a:r>
          </a:p>
          <a:p>
            <a:r>
              <a:rPr lang="en-US" dirty="0" smtClean="0"/>
              <a:t>    Solve education you solve unemployment, you solve poverty and cost-burdened</a:t>
            </a:r>
          </a:p>
          <a:p>
            <a:endParaRPr lang="en-US" dirty="0" smtClean="0"/>
          </a:p>
          <a:p>
            <a:r>
              <a:rPr lang="en-US" dirty="0" smtClean="0"/>
              <a:t>What is the response?</a:t>
            </a:r>
          </a:p>
          <a:p>
            <a:r>
              <a:rPr lang="en-US" dirty="0" smtClean="0"/>
              <a:t>Shared understanding of the data</a:t>
            </a:r>
          </a:p>
          <a:p>
            <a:endParaRPr lang="en-US" dirty="0" smtClean="0"/>
          </a:p>
          <a:p>
            <a:r>
              <a:rPr lang="en-US" dirty="0" smtClean="0"/>
              <a:t>Shared narrative of the solution</a:t>
            </a:r>
          </a:p>
          <a:p>
            <a:r>
              <a:rPr lang="en-US" baseline="0" dirty="0" smtClean="0"/>
              <a:t>    </a:t>
            </a:r>
            <a:r>
              <a:rPr lang="en-US" dirty="0" smtClean="0"/>
              <a:t>What would it take ($) to solve this?</a:t>
            </a:r>
          </a:p>
          <a:p>
            <a:endParaRPr lang="en-US" dirty="0" smtClean="0"/>
          </a:p>
          <a:p>
            <a:r>
              <a:rPr lang="en-US" dirty="0" smtClean="0"/>
              <a:t>Making the big ask</a:t>
            </a:r>
          </a:p>
          <a:p>
            <a:r>
              <a:rPr lang="en-US" dirty="0" smtClean="0"/>
              <a:t>    Big money follows big ideas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529E33-C314-4058-8C85-B2FE5E0DE040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84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701043" y="4415790"/>
            <a:ext cx="5608319" cy="4183380"/>
          </a:xfrm>
          <a:prstGeom prst="rect">
            <a:avLst/>
          </a:prstGeom>
        </p:spPr>
        <p:txBody>
          <a:bodyPr lIns="93161" tIns="93161" rIns="93161" bIns="93161" anchor="t" anchorCtr="0">
            <a:noAutofit/>
          </a:bodyPr>
          <a:lstStyle/>
          <a:p>
            <a:r>
              <a:rPr lang="en-US" sz="1000" dirty="0">
                <a:latin typeface="Bell MT" panose="02020503060305020303" pitchFamily="18" charset="0"/>
              </a:rPr>
              <a:t>As a whole Twin Cities metro is doing very well</a:t>
            </a:r>
          </a:p>
          <a:p>
            <a:endParaRPr lang="en-US" sz="1000" dirty="0">
              <a:latin typeface="Bell MT" panose="02020503060305020303" pitchFamily="18" charset="0"/>
            </a:endParaRPr>
          </a:p>
          <a:p>
            <a:r>
              <a:rPr lang="en-US" sz="1000" dirty="0">
                <a:latin typeface="Bell MT" panose="02020503060305020303" pitchFamily="18" charset="0"/>
              </a:rPr>
              <a:t>The Twin Cities metro had the fifth fastest-growing regional </a:t>
            </a:r>
          </a:p>
          <a:p>
            <a:r>
              <a:rPr lang="en-US" sz="1000" dirty="0">
                <a:latin typeface="Bell MT" panose="02020503060305020303" pitchFamily="18" charset="0"/>
              </a:rPr>
              <a:t>economy among the nation’s 20 largest metropolitan areas </a:t>
            </a:r>
          </a:p>
          <a:p>
            <a:r>
              <a:rPr lang="en-US" sz="1000" dirty="0">
                <a:latin typeface="Bell MT" panose="02020503060305020303" pitchFamily="18" charset="0"/>
              </a:rPr>
              <a:t>in 2012</a:t>
            </a:r>
          </a:p>
          <a:p>
            <a:endParaRPr lang="en-US" sz="1000" dirty="0">
              <a:latin typeface="Bell MT" panose="02020503060305020303" pitchFamily="18" charset="0"/>
            </a:endParaRPr>
          </a:p>
          <a:p>
            <a:r>
              <a:rPr lang="en-US" sz="1000" dirty="0">
                <a:latin typeface="Bell MT" panose="02020503060305020303" pitchFamily="18" charset="0"/>
              </a:rPr>
              <a:t>The region has a relatively lower unemployment rate, ranking </a:t>
            </a:r>
          </a:p>
          <a:p>
            <a:r>
              <a:rPr lang="en-US" sz="1000" dirty="0">
                <a:latin typeface="Bell MT" panose="02020503060305020303" pitchFamily="18" charset="0"/>
              </a:rPr>
              <a:t>143rd among the largest 150 metropolitan areas.</a:t>
            </a:r>
          </a:p>
          <a:p>
            <a:endParaRPr lang="en-US" sz="1000" dirty="0">
              <a:latin typeface="Bell MT" panose="02020503060305020303" pitchFamily="18" charset="0"/>
            </a:endParaRPr>
          </a:p>
          <a:p>
            <a:r>
              <a:rPr lang="en-US" sz="1000" dirty="0">
                <a:latin typeface="Bell MT" panose="02020503060305020303" pitchFamily="18" charset="0"/>
              </a:rPr>
              <a:t>Look below the surface and you begin to see disparities</a:t>
            </a:r>
          </a:p>
          <a:p>
            <a:pPr lvl="1"/>
            <a:r>
              <a:rPr lang="en-US" sz="1000" dirty="0">
                <a:latin typeface="Bell MT" panose="02020503060305020303" pitchFamily="18" charset="0"/>
              </a:rPr>
              <a:t>By race especial (white v. African American)</a:t>
            </a:r>
          </a:p>
          <a:p>
            <a:pPr lvl="1"/>
            <a:r>
              <a:rPr lang="en-US" sz="1000" dirty="0">
                <a:latin typeface="Bell MT" panose="02020503060305020303" pitchFamily="18" charset="0"/>
              </a:rPr>
              <a:t>See </a:t>
            </a:r>
            <a:r>
              <a:rPr lang="en-US" sz="1000" dirty="0" err="1">
                <a:latin typeface="Bell MT" panose="02020503060305020303" pitchFamily="18" charset="0"/>
              </a:rPr>
              <a:t>MetC</a:t>
            </a:r>
            <a:r>
              <a:rPr lang="en-US" sz="1000" dirty="0">
                <a:latin typeface="Bell MT" panose="02020503060305020303" pitchFamily="18" charset="0"/>
              </a:rPr>
              <a:t> slides from </a:t>
            </a:r>
          </a:p>
          <a:p>
            <a:r>
              <a:rPr lang="en-US" sz="1000" dirty="0">
                <a:latin typeface="Bell MT" panose="02020503060305020303" pitchFamily="18" charset="0"/>
              </a:rPr>
              <a:t>Some of the worst in the nation</a:t>
            </a:r>
          </a:p>
          <a:p>
            <a:endParaRPr lang="en-US" sz="1000" dirty="0" smtClean="0">
              <a:latin typeface="Bell MT" panose="02020503060305020303" pitchFamily="18" charset="0"/>
            </a:endParaRPr>
          </a:p>
          <a:p>
            <a:r>
              <a:rPr lang="en-US" sz="1000" dirty="0" smtClean="0">
                <a:latin typeface="Bell MT" panose="02020503060305020303" pitchFamily="18" charset="0"/>
              </a:rPr>
              <a:t>Income </a:t>
            </a:r>
            <a:r>
              <a:rPr lang="en-US" sz="1000" dirty="0">
                <a:latin typeface="Bell MT" panose="02020503060305020303" pitchFamily="18" charset="0"/>
              </a:rPr>
              <a:t>inequality is growing in the region. The Twin Cities </a:t>
            </a:r>
          </a:p>
          <a:p>
            <a:r>
              <a:rPr lang="en-US" sz="1000" dirty="0">
                <a:latin typeface="Bell MT" panose="02020503060305020303" pitchFamily="18" charset="0"/>
              </a:rPr>
              <a:t>ranks 34th among the largest 150 regions</a:t>
            </a:r>
          </a:p>
          <a:p>
            <a:endParaRPr lang="en-US" sz="1000" dirty="0">
              <a:latin typeface="Bell MT" panose="02020503060305020303" pitchFamily="18" charset="0"/>
            </a:endParaRPr>
          </a:p>
          <a:p>
            <a:r>
              <a:rPr lang="en-US" sz="1000" dirty="0">
                <a:latin typeface="Bell MT" panose="02020503060305020303" pitchFamily="18" charset="0"/>
              </a:rPr>
              <a:t>Concentrated Geographically</a:t>
            </a:r>
          </a:p>
          <a:p>
            <a:endParaRPr lang="en-US" sz="1200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3060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701043" y="4415790"/>
            <a:ext cx="5608319" cy="4183380"/>
          </a:xfrm>
          <a:prstGeom prst="rect">
            <a:avLst/>
          </a:prstGeom>
        </p:spPr>
        <p:txBody>
          <a:bodyPr lIns="93161" tIns="93161" rIns="93161" bIns="93161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494238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31774">
              <a:defRPr/>
            </a:pPr>
            <a:r>
              <a:rPr lang="en-US" sz="1000" dirty="0">
                <a:latin typeface="Bell MT" panose="02020503060305020303" pitchFamily="18" charset="0"/>
              </a:rPr>
              <a:t>Why Should this concern us?</a:t>
            </a:r>
          </a:p>
          <a:p>
            <a:pPr marL="0" lvl="1" defTabSz="931774">
              <a:defRPr/>
            </a:pPr>
            <a:r>
              <a:rPr lang="en-US" sz="1000" smtClean="0">
                <a:latin typeface="Bell MT" panose="02020503060305020303" pitchFamily="18" charset="0"/>
              </a:rPr>
              <a:t>This </a:t>
            </a:r>
            <a:r>
              <a:rPr lang="en-US" sz="1000" dirty="0">
                <a:latin typeface="Bell MT" panose="02020503060305020303" pitchFamily="18" charset="0"/>
              </a:rPr>
              <a:t>is the future of our region</a:t>
            </a:r>
          </a:p>
          <a:p>
            <a:endParaRPr lang="en-US" sz="1000" dirty="0" smtClean="0">
              <a:latin typeface="Bell MT" panose="02020503060305020303" pitchFamily="18" charset="0"/>
            </a:endParaRPr>
          </a:p>
          <a:p>
            <a:r>
              <a:rPr lang="en-US" sz="1000" dirty="0" smtClean="0">
                <a:latin typeface="Bell MT" panose="02020503060305020303" pitchFamily="18" charset="0"/>
              </a:rPr>
              <a:t>Demographic Trends in the Twin Cities Metro</a:t>
            </a:r>
          </a:p>
          <a:p>
            <a:r>
              <a:rPr lang="en-US" sz="1000" baseline="0" dirty="0" smtClean="0">
                <a:latin typeface="Bell MT" panose="02020503060305020303" pitchFamily="18" charset="0"/>
              </a:rPr>
              <a:t>   </a:t>
            </a:r>
            <a:r>
              <a:rPr lang="en-US" sz="1000" dirty="0" smtClean="0">
                <a:latin typeface="Bell MT" panose="02020503060305020303" pitchFamily="18" charset="0"/>
              </a:rPr>
              <a:t>Percent people of color, 2010 24%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>
                <a:latin typeface="Bell MT" panose="02020503060305020303" pitchFamily="18" charset="0"/>
              </a:rPr>
              <a:t>   Growth in people of color, 2000 to 2010 52%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>
                <a:latin typeface="Bell MT" panose="02020503060305020303" pitchFamily="18" charset="0"/>
              </a:rPr>
              <a:t>   Projected percent people of color, 2040 41%</a:t>
            </a:r>
          </a:p>
          <a:p>
            <a:endParaRPr lang="en-US" sz="1000" dirty="0" smtClean="0">
              <a:latin typeface="Bell MT" panose="02020503060305020303" pitchFamily="18" charset="0"/>
            </a:endParaRPr>
          </a:p>
          <a:p>
            <a:r>
              <a:rPr lang="en-US" sz="1000" dirty="0" smtClean="0">
                <a:latin typeface="Bell MT" panose="02020503060305020303" pitchFamily="18" charset="0"/>
              </a:rPr>
              <a:t>Percent foreign born, 2006–2010 10%</a:t>
            </a:r>
          </a:p>
          <a:p>
            <a:r>
              <a:rPr lang="en-US" sz="1000" dirty="0" smtClean="0">
                <a:latin typeface="Bell MT" panose="02020503060305020303" pitchFamily="18" charset="0"/>
              </a:rPr>
              <a:t>Share of growth attributable to people of color, </a:t>
            </a:r>
          </a:p>
          <a:p>
            <a:r>
              <a:rPr lang="en-US" sz="1000" dirty="0" smtClean="0">
                <a:latin typeface="Bell MT" panose="02020503060305020303" pitchFamily="18" charset="0"/>
              </a:rPr>
              <a:t>2000 to 2010 100%</a:t>
            </a:r>
          </a:p>
          <a:p>
            <a:r>
              <a:rPr lang="en-US" sz="1000" dirty="0" smtClean="0">
                <a:latin typeface="Bell MT" panose="02020503060305020303" pitchFamily="18" charset="0"/>
              </a:rPr>
              <a:t> </a:t>
            </a:r>
          </a:p>
          <a:p>
            <a:r>
              <a:rPr lang="en-US" sz="1000" dirty="0" smtClean="0">
                <a:latin typeface="Bell MT" panose="02020503060305020303" pitchFamily="18" charset="0"/>
              </a:rPr>
              <a:t>College-educated workers of color in the metro earn $4.50/hour </a:t>
            </a:r>
          </a:p>
          <a:p>
            <a:r>
              <a:rPr lang="en-US" sz="1000" dirty="0" smtClean="0">
                <a:latin typeface="Bell MT" panose="02020503060305020303" pitchFamily="18" charset="0"/>
              </a:rPr>
              <a:t>less than their white counterparts.</a:t>
            </a:r>
          </a:p>
          <a:p>
            <a:endParaRPr lang="en-US" sz="1000" dirty="0" smtClean="0">
              <a:latin typeface="Bell MT" panose="02020503060305020303" pitchFamily="18" charset="0"/>
            </a:endParaRPr>
          </a:p>
          <a:p>
            <a:r>
              <a:rPr lang="en-US" sz="1000" dirty="0" smtClean="0">
                <a:latin typeface="Bell MT" panose="02020503060305020303" pitchFamily="18" charset="0"/>
              </a:rPr>
              <a:t>Over the last 30 years, income for workers near the bottom </a:t>
            </a:r>
          </a:p>
          <a:p>
            <a:r>
              <a:rPr lang="en-US" sz="1000" dirty="0" smtClean="0">
                <a:latin typeface="Bell MT" panose="02020503060305020303" pitchFamily="18" charset="0"/>
              </a:rPr>
              <a:t>(the 10th percentile) in the Twin Cities declined by 4 percent, </a:t>
            </a:r>
          </a:p>
          <a:p>
            <a:r>
              <a:rPr lang="en-US" sz="1000" dirty="0" smtClean="0">
                <a:latin typeface="Bell MT" panose="02020503060305020303" pitchFamily="18" charset="0"/>
              </a:rPr>
              <a:t>while those near the top (the 90th percentile) experienced a </a:t>
            </a:r>
          </a:p>
          <a:p>
            <a:r>
              <a:rPr lang="en-US" sz="1000" dirty="0" smtClean="0">
                <a:latin typeface="Bell MT" panose="02020503060305020303" pitchFamily="18" charset="0"/>
              </a:rPr>
              <a:t>25 percent increase.</a:t>
            </a:r>
            <a:endParaRPr lang="en-US" sz="1000" dirty="0">
              <a:latin typeface="Bell MT" panose="0202050306030502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529E33-C314-4058-8C85-B2FE5E0DE04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7534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529E33-C314-4058-8C85-B2FE5E0DE04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9093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529E33-C314-4058-8C85-B2FE5E0DE04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7192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284927D-E17B-4A3C-BA06-A3F9825CC203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2537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284927D-E17B-4A3C-BA06-A3F9825CC203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253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B2329-7446-4C4A-9AF3-423E35290B3E}" type="datetimeFigureOut">
              <a:rPr lang="en-US"/>
              <a:pPr>
                <a:defRPr/>
              </a:pPr>
              <a:t>7/25/2014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57751-DF60-4C2C-AB0C-F643632648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F6A01-931F-4EA9-8D9F-723FF0BA9988}" type="datetimeFigureOut">
              <a:rPr lang="en-US"/>
              <a:pPr>
                <a:defRPr/>
              </a:pPr>
              <a:t>7/25/2014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1DAD4-EBCA-42F5-8115-DA50159A19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72DB9-F242-403C-9FA3-F6D361C65FCF}" type="datetimeFigureOut">
              <a:rPr lang="en-US"/>
              <a:pPr>
                <a:defRPr/>
              </a:pPr>
              <a:t>7/25/2014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1A978-BE9A-4E17-899C-AC7A71EE8D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48879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6292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6358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8C79B-3637-49FA-ADFE-75E6BEB03FE5}" type="datetimeFigureOut">
              <a:rPr lang="en-US"/>
              <a:pPr>
                <a:defRPr/>
              </a:pPr>
              <a:t>7/25/2014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6E39B-BDD0-4633-9972-A5CA85EDFD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F693-E422-4E17-88CC-524CCD0C23B9}" type="datetimeFigureOut">
              <a:rPr lang="en-US"/>
              <a:pPr>
                <a:defRPr/>
              </a:pPr>
              <a:t>7/25/2014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EE08E-2687-47BC-B715-7F6070BA13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684B7-C3C1-4A01-AA9A-BB9212D8BD09}" type="datetimeFigureOut">
              <a:rPr lang="en-US"/>
              <a:pPr>
                <a:defRPr/>
              </a:pPr>
              <a:t>7/25/2014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52041-D788-4C4A-AFA4-955FC9A795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0C0FD-FEC2-4DA8-918F-42231D1D3612}" type="datetimeFigureOut">
              <a:rPr lang="en-US"/>
              <a:pPr>
                <a:defRPr/>
              </a:pPr>
              <a:t>7/25/2014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DE2ED-0BF4-4C32-B254-01F80B5E56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1F4F3-67B9-409E-830E-DD0221577083}" type="datetimeFigureOut">
              <a:rPr lang="en-US"/>
              <a:pPr>
                <a:defRPr/>
              </a:pPr>
              <a:t>7/25/2014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E207B-F14A-4A00-99EC-90DBBBF321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BD3B9-3E15-4CB6-987B-193DE96276A9}" type="datetimeFigureOut">
              <a:rPr lang="en-US"/>
              <a:pPr>
                <a:defRPr/>
              </a:pPr>
              <a:t>7/25/2014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D4EEC-EDBD-411B-B7C1-A4A208515A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31D0F-05D9-40AE-A51A-B1FDAE338E16}" type="datetimeFigureOut">
              <a:rPr lang="en-US"/>
              <a:pPr>
                <a:defRPr/>
              </a:pPr>
              <a:t>7/25/2014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7B5D7-EE48-4258-88DA-6CCC657D0C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C371A-C7CB-45DD-9D86-606A4B22BE7F}" type="datetimeFigureOut">
              <a:rPr lang="en-US"/>
              <a:pPr>
                <a:defRPr/>
              </a:pPr>
              <a:t>7/25/2014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A65A8-784F-496A-A21B-C808E1B6EE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BE2452B-8037-476C-9021-BAEBED069373}" type="datetimeFigureOut">
              <a:rPr lang="en-US"/>
              <a:pPr>
                <a:defRPr/>
              </a:pPr>
              <a:t>7/25/2014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9D404D9-8E2C-4D55-A3DB-537E1F13A9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matson@umn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image" Target="../media/image2.jpg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image" Target="../media/image2.jpg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jpg"/><Relationship Id="rId4" Type="http://schemas.openxmlformats.org/officeDocument/2006/relationships/image" Target="../media/image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447800"/>
            <a:ext cx="7772400" cy="14700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Bell MT" panose="02020503060305020303" pitchFamily="18" charset="0"/>
              </a:rPr>
              <a:t>Neighborhood Assessment &amp; Regional Equity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600" dirty="0" smtClean="0">
                <a:latin typeface="Bell MT" panose="02020503060305020303" pitchFamily="18" charset="0"/>
              </a:rPr>
              <a:t>Jeff Matson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600" dirty="0" smtClean="0">
                <a:latin typeface="Bell MT" panose="02020503060305020303" pitchFamily="18" charset="0"/>
                <a:hlinkClick r:id="rId3"/>
              </a:rPr>
              <a:t>jmatson@umn.edu</a:t>
            </a:r>
            <a:endParaRPr lang="en-US" sz="1600" dirty="0" smtClean="0">
              <a:latin typeface="Bell MT" panose="02020503060305020303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1600" dirty="0" smtClean="0">
              <a:latin typeface="Bell MT" panose="02020503060305020303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1600" dirty="0">
              <a:latin typeface="Bell MT" panose="02020503060305020303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600" dirty="0" smtClean="0">
                <a:latin typeface="Bell MT" panose="02020503060305020303" pitchFamily="18" charset="0"/>
              </a:rPr>
              <a:t>Neighborhood Revitalization Conference 7.25.14</a:t>
            </a:r>
            <a:endParaRPr lang="en-US" sz="1600" dirty="0">
              <a:latin typeface="Bell MT" panose="020205030603050203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791200"/>
            <a:ext cx="1752600" cy="8846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15000"/>
            <a:ext cx="1722157" cy="99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3538"/>
            <a:ext cx="3429000" cy="1401762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3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ell MT" panose="02020503060305020303" pitchFamily="18" charset="0"/>
              </a:rPr>
              <a:t>North Minneapolis </a:t>
            </a:r>
            <a:br>
              <a:rPr lang="en-US" sz="3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ell MT" panose="02020503060305020303" pitchFamily="18" charset="0"/>
              </a:rPr>
            </a:br>
            <a:r>
              <a:rPr lang="en-US" sz="3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ell MT" panose="02020503060305020303" pitchFamily="18" charset="0"/>
              </a:rPr>
              <a:t>BSC Area</a:t>
            </a:r>
            <a:endParaRPr lang="en-US" sz="3000" b="1" dirty="0">
              <a:solidFill>
                <a:schemeClr val="tx1">
                  <a:lumMod val="50000"/>
                  <a:lumOff val="50000"/>
                </a:schemeClr>
              </a:solidFill>
              <a:latin typeface="Bell MT" panose="02020503060305020303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-20638"/>
            <a:ext cx="5174062" cy="581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Chart 7"/>
          <p:cNvGraphicFramePr/>
          <p:nvPr/>
        </p:nvGraphicFramePr>
        <p:xfrm>
          <a:off x="533400" y="2400299"/>
          <a:ext cx="3428998" cy="2057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15000"/>
            <a:ext cx="1722157" cy="990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791200"/>
            <a:ext cx="1752600" cy="8846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63538" y="231775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ell MT" panose="02020503060305020303" pitchFamily="18" charset="0"/>
              </a:rPr>
              <a:t>Poverty</a:t>
            </a:r>
            <a:endParaRPr lang="en-US" sz="3200" b="1" dirty="0">
              <a:solidFill>
                <a:schemeClr val="tx1">
                  <a:lumMod val="50000"/>
                  <a:lumOff val="50000"/>
                </a:schemeClr>
              </a:solidFill>
              <a:latin typeface="Bell MT" panose="02020503060305020303" pitchFamily="18" charset="0"/>
            </a:endParaRPr>
          </a:p>
        </p:txBody>
      </p:sp>
      <p:pic>
        <p:nvPicPr>
          <p:cNvPr id="20484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9433" y="2133600"/>
            <a:ext cx="8119584" cy="234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15000"/>
            <a:ext cx="1722157" cy="990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791200"/>
            <a:ext cx="1752600" cy="88467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ell MT" panose="02020503060305020303" pitchFamily="18" charset="0"/>
              </a:rPr>
              <a:t>Poverty</a:t>
            </a:r>
            <a:endParaRPr lang="en-US" sz="3200" b="1" dirty="0">
              <a:solidFill>
                <a:schemeClr val="tx1">
                  <a:lumMod val="50000"/>
                  <a:lumOff val="50000"/>
                </a:schemeClr>
              </a:solidFill>
              <a:latin typeface="Bell MT" panose="02020503060305020303" pitchFamily="18" charset="0"/>
            </a:endParaRPr>
          </a:p>
        </p:txBody>
      </p:sp>
      <p:pic>
        <p:nvPicPr>
          <p:cNvPr id="21506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2133600"/>
            <a:ext cx="901700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563938" y="1592263"/>
            <a:ext cx="201612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TO CLOSE THE GAP: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15000"/>
            <a:ext cx="1722157" cy="990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791200"/>
            <a:ext cx="1752600" cy="8846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35052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200" dirty="0" smtClean="0">
                <a:latin typeface="Bell MT" pitchFamily="18" charset="0"/>
              </a:rPr>
              <a:t>African-American’s living in poverty in North Minneapolis makes up </a:t>
            </a:r>
            <a:r>
              <a:rPr lang="en-US" sz="2200" b="1" dirty="0" smtClean="0">
                <a:latin typeface="Bell MT" pitchFamily="18" charset="0"/>
              </a:rPr>
              <a:t>3%</a:t>
            </a:r>
            <a:r>
              <a:rPr lang="en-US" sz="2200" dirty="0" smtClean="0">
                <a:latin typeface="Bell MT" pitchFamily="18" charset="0"/>
              </a:rPr>
              <a:t> of all Metro area residents living in poverty</a:t>
            </a:r>
          </a:p>
          <a:p>
            <a:pPr>
              <a:lnSpc>
                <a:spcPct val="80000"/>
              </a:lnSpc>
            </a:pPr>
            <a:endParaRPr lang="en-US" sz="2200" dirty="0" smtClean="0">
              <a:latin typeface="Bell MT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200" dirty="0" smtClean="0">
                <a:latin typeface="Bell MT" pitchFamily="18" charset="0"/>
              </a:rPr>
              <a:t>North Minneapolis makes up </a:t>
            </a:r>
            <a:r>
              <a:rPr lang="en-US" sz="2200" b="1" dirty="0" smtClean="0">
                <a:latin typeface="Bell MT" pitchFamily="18" charset="0"/>
              </a:rPr>
              <a:t>11%</a:t>
            </a:r>
            <a:r>
              <a:rPr lang="en-US" sz="2200" dirty="0" smtClean="0">
                <a:latin typeface="Bell MT" pitchFamily="18" charset="0"/>
              </a:rPr>
              <a:t> of regional African-American Poverty</a:t>
            </a:r>
          </a:p>
          <a:p>
            <a:pPr>
              <a:lnSpc>
                <a:spcPct val="80000"/>
              </a:lnSpc>
            </a:pPr>
            <a:endParaRPr lang="en-US" sz="2200" dirty="0">
              <a:latin typeface="Bell MT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200" dirty="0" smtClean="0">
                <a:latin typeface="Bell MT" pitchFamily="18" charset="0"/>
              </a:rPr>
              <a:t>Reducing the poverty rate to match the regional rate would </a:t>
            </a:r>
            <a:r>
              <a:rPr lang="en-US" sz="2200" b="1" dirty="0" smtClean="0">
                <a:latin typeface="Bell MT" pitchFamily="18" charset="0"/>
              </a:rPr>
              <a:t>reduce</a:t>
            </a:r>
            <a:r>
              <a:rPr lang="en-US" sz="2200" dirty="0" smtClean="0">
                <a:latin typeface="Bell MT" pitchFamily="18" charset="0"/>
              </a:rPr>
              <a:t> the regional value for African Americans </a:t>
            </a:r>
            <a:r>
              <a:rPr lang="en-US" sz="2200" b="1" dirty="0" smtClean="0">
                <a:latin typeface="Bell MT" pitchFamily="18" charset="0"/>
              </a:rPr>
              <a:t>from 34% to 31%</a:t>
            </a:r>
          </a:p>
          <a:p>
            <a:pPr marL="0" indent="0">
              <a:lnSpc>
                <a:spcPct val="80000"/>
              </a:lnSpc>
              <a:buNone/>
            </a:pPr>
            <a:endParaRPr lang="en-US" sz="2200" dirty="0">
              <a:latin typeface="Bell MT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30480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ell MT" panose="02020503060305020303" pitchFamily="18" charset="0"/>
              </a:rPr>
              <a:t>Contribution to Regional Inequity</a:t>
            </a:r>
            <a:endParaRPr lang="en-US" sz="3200" b="1" dirty="0">
              <a:solidFill>
                <a:schemeClr val="tx1">
                  <a:lumMod val="50000"/>
                  <a:lumOff val="50000"/>
                </a:schemeClr>
              </a:solidFill>
              <a:latin typeface="Bell MT" panose="020205030603050203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15000"/>
            <a:ext cx="1722157" cy="990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791200"/>
            <a:ext cx="1752600" cy="88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598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325" y="66675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ell MT" panose="02020503060305020303" pitchFamily="18" charset="0"/>
              </a:rPr>
              <a:t>Housing (Homeownership)</a:t>
            </a:r>
            <a:endParaRPr lang="en-US" sz="3200" b="1" dirty="0">
              <a:solidFill>
                <a:schemeClr val="tx1">
                  <a:lumMod val="50000"/>
                  <a:lumOff val="50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30722" name="TextBox 3"/>
          <p:cNvSpPr txBox="1">
            <a:spLocks noChangeArrowheads="1"/>
          </p:cNvSpPr>
          <p:nvPr/>
        </p:nvSpPr>
        <p:spPr bwMode="auto">
          <a:xfrm>
            <a:off x="2552700" y="5638800"/>
            <a:ext cx="139858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latin typeface="Calibri" pitchFamily="34" charset="0"/>
              </a:rPr>
              <a:t>Percent Cost-Burdened</a:t>
            </a: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2788" y="2590800"/>
            <a:ext cx="5638800" cy="342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TextBox 5"/>
          <p:cNvSpPr txBox="1">
            <a:spLocks noChangeArrowheads="1"/>
          </p:cNvSpPr>
          <p:nvPr/>
        </p:nvSpPr>
        <p:spPr bwMode="auto">
          <a:xfrm rot="-5400000">
            <a:off x="1116012" y="3749676"/>
            <a:ext cx="149701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latin typeface="Calibri" pitchFamily="34" charset="0"/>
              </a:rPr>
              <a:t>Percent Owner-Occupied</a:t>
            </a:r>
          </a:p>
        </p:txBody>
      </p:sp>
      <p:pic>
        <p:nvPicPr>
          <p:cNvPr id="30725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1042988"/>
            <a:ext cx="5945188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15000"/>
            <a:ext cx="1722157" cy="990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791200"/>
            <a:ext cx="1752600" cy="884672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5715000" y="838200"/>
            <a:ext cx="1600200" cy="10620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87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35052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sz="2200" dirty="0" smtClean="0">
              <a:latin typeface="Bell MT" pitchFamily="18" charset="0"/>
            </a:endParaRPr>
          </a:p>
          <a:p>
            <a:pPr>
              <a:lnSpc>
                <a:spcPct val="80000"/>
              </a:lnSpc>
            </a:pPr>
            <a:endParaRPr lang="en-US" sz="2200" dirty="0">
              <a:latin typeface="Bell MT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200" dirty="0" smtClean="0">
                <a:latin typeface="Bell MT" pitchFamily="18" charset="0"/>
              </a:rPr>
              <a:t>A total of </a:t>
            </a:r>
            <a:r>
              <a:rPr lang="en-US" sz="2200" b="1" dirty="0" smtClean="0">
                <a:latin typeface="Bell MT" pitchFamily="18" charset="0"/>
              </a:rPr>
              <a:t>2,850</a:t>
            </a:r>
            <a:r>
              <a:rPr lang="en-US" sz="2200" dirty="0" smtClean="0">
                <a:latin typeface="Bell MT" pitchFamily="18" charset="0"/>
              </a:rPr>
              <a:t> African American households would need to enter home ownership to close the gap </a:t>
            </a:r>
          </a:p>
          <a:p>
            <a:pPr>
              <a:lnSpc>
                <a:spcPct val="80000"/>
              </a:lnSpc>
            </a:pPr>
            <a:endParaRPr lang="en-US" sz="2200" dirty="0" smtClean="0">
              <a:latin typeface="Bell MT" pitchFamily="18" charset="0"/>
            </a:endParaRPr>
          </a:p>
          <a:p>
            <a:pPr>
              <a:lnSpc>
                <a:spcPct val="80000"/>
              </a:lnSpc>
            </a:pPr>
            <a:endParaRPr lang="en-US" sz="2200" dirty="0">
              <a:latin typeface="Bell MT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200" dirty="0" smtClean="0">
                <a:latin typeface="Bell MT" pitchFamily="18" charset="0"/>
              </a:rPr>
              <a:t>Increasing the Home Ownership Rate to 75% would improve the Regional rate from </a:t>
            </a:r>
            <a:r>
              <a:rPr lang="en-US" sz="2200" b="1" dirty="0" smtClean="0">
                <a:latin typeface="Bell MT" pitchFamily="18" charset="0"/>
              </a:rPr>
              <a:t>25% to 28.5%</a:t>
            </a:r>
          </a:p>
          <a:p>
            <a:pPr marL="0" indent="0">
              <a:lnSpc>
                <a:spcPct val="80000"/>
              </a:lnSpc>
              <a:buNone/>
            </a:pPr>
            <a:endParaRPr lang="en-US" sz="2200" dirty="0">
              <a:latin typeface="Bell MT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30480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ell MT" panose="02020503060305020303" pitchFamily="18" charset="0"/>
              </a:rPr>
              <a:t>Contribution to Regional Inequity</a:t>
            </a:r>
            <a:endParaRPr lang="en-US" sz="3200" b="1" dirty="0">
              <a:solidFill>
                <a:schemeClr val="tx1">
                  <a:lumMod val="50000"/>
                  <a:lumOff val="50000"/>
                </a:schemeClr>
              </a:solidFill>
              <a:latin typeface="Bell MT" panose="020205030603050203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15000"/>
            <a:ext cx="1722157" cy="990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791200"/>
            <a:ext cx="1752600" cy="88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7935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5715000" cy="9525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ell MT" panose="02020503060305020303" pitchFamily="18" charset="0"/>
              </a:rPr>
              <a:t>Unemployment</a:t>
            </a:r>
            <a:endParaRPr lang="en-US" sz="3200" b="1" dirty="0">
              <a:solidFill>
                <a:schemeClr val="tx1">
                  <a:lumMod val="50000"/>
                  <a:lumOff val="50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25838" y="1839913"/>
            <a:ext cx="201612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TO CLOSE THE GAP: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2634151"/>
            <a:ext cx="6858954" cy="24425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15000"/>
            <a:ext cx="1722157" cy="990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791200"/>
            <a:ext cx="1752600" cy="88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11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  <a:latin typeface="Bell MT" panose="02020503060305020303" pitchFamily="18" charset="0"/>
              </a:rPr>
              <a:t>Unemployment</a:t>
            </a:r>
            <a:endParaRPr lang="en-US" sz="3200" b="1" dirty="0">
              <a:solidFill>
                <a:schemeClr val="bg1">
                  <a:lumMod val="50000"/>
                </a:schemeClr>
              </a:solidFill>
              <a:latin typeface="Bell MT" panose="02020503060305020303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209800"/>
            <a:ext cx="7537858" cy="338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96491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5" descr="naz_unemployment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1013478" y="609600"/>
            <a:ext cx="7489187" cy="4752975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15000"/>
            <a:ext cx="1722157" cy="990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791200"/>
            <a:ext cx="1752600" cy="884672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7391400" y="2720009"/>
            <a:ext cx="838200" cy="1905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7745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5" descr="naz_unemployment2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1004769" y="609600"/>
            <a:ext cx="7445319" cy="4725135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15000"/>
            <a:ext cx="1722157" cy="990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791200"/>
            <a:ext cx="1752600" cy="88467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358270" y="2720009"/>
            <a:ext cx="838200" cy="1905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068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ell MT" panose="02020503060305020303" pitchFamily="18" charset="0"/>
              </a:rPr>
              <a:t>Outline</a:t>
            </a:r>
            <a:endParaRPr lang="en-US" sz="3200" b="1" dirty="0">
              <a:solidFill>
                <a:schemeClr val="tx1">
                  <a:lumMod val="50000"/>
                  <a:lumOff val="50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229600" cy="35814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Bell MT" panose="02020503060305020303" pitchFamily="18" charset="0"/>
              </a:rPr>
              <a:t>Regional disparities</a:t>
            </a:r>
            <a:endParaRPr lang="en-US" sz="1600" dirty="0" smtClean="0">
              <a:latin typeface="Bell MT" panose="02020503060305020303" pitchFamily="18" charset="0"/>
            </a:endParaRPr>
          </a:p>
          <a:p>
            <a:r>
              <a:rPr lang="en-US" sz="2400" dirty="0" smtClean="0">
                <a:latin typeface="Bell MT" panose="02020503060305020303" pitchFamily="18" charset="0"/>
              </a:rPr>
              <a:t>Neighborhood assessment</a:t>
            </a:r>
          </a:p>
          <a:p>
            <a:r>
              <a:rPr lang="en-US" sz="2400" dirty="0" smtClean="0">
                <a:latin typeface="Bell MT" panose="02020503060305020303" pitchFamily="18" charset="0"/>
              </a:rPr>
              <a:t>Contributions to regional disparity</a:t>
            </a:r>
          </a:p>
          <a:p>
            <a:r>
              <a:rPr lang="en-US" sz="2400" dirty="0" smtClean="0">
                <a:latin typeface="Bell MT" panose="02020503060305020303" pitchFamily="18" charset="0"/>
              </a:rPr>
              <a:t>Calculators and cost solutions</a:t>
            </a:r>
          </a:p>
          <a:p>
            <a:pPr marL="914400" lvl="2" indent="0">
              <a:buNone/>
            </a:pPr>
            <a:endParaRPr lang="en-US" sz="1600" dirty="0" smtClean="0">
              <a:latin typeface="Bell MT" panose="02020503060305020303" pitchFamily="18" charset="0"/>
            </a:endParaRPr>
          </a:p>
          <a:p>
            <a:endParaRPr lang="en-US" sz="2400" dirty="0">
              <a:latin typeface="Bell MT" panose="02020503060305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791200"/>
            <a:ext cx="1752600" cy="8846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15000"/>
            <a:ext cx="1722157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74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ell MT" panose="02020503060305020303" pitchFamily="18" charset="0"/>
              </a:rPr>
              <a:t>Summary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sz="2400" dirty="0" smtClean="0">
                <a:latin typeface="Bell MT" pitchFamily="18" charset="0"/>
              </a:rPr>
              <a:t>Consistent spatially concentrated and racially differentiated economic disparities North Minneapolis</a:t>
            </a:r>
          </a:p>
          <a:p>
            <a:pPr lvl="1"/>
            <a:r>
              <a:rPr lang="en-US" sz="2000" dirty="0" smtClean="0">
                <a:latin typeface="Bell MT" pitchFamily="18" charset="0"/>
              </a:rPr>
              <a:t>Poverty</a:t>
            </a:r>
          </a:p>
          <a:p>
            <a:pPr lvl="1"/>
            <a:r>
              <a:rPr lang="en-US" sz="2000" dirty="0" smtClean="0">
                <a:latin typeface="Bell MT" pitchFamily="18" charset="0"/>
              </a:rPr>
              <a:t>Jobs and Economy</a:t>
            </a:r>
          </a:p>
          <a:p>
            <a:pPr lvl="1"/>
            <a:r>
              <a:rPr lang="en-US" sz="2000" dirty="0" smtClean="0">
                <a:latin typeface="Bell MT" pitchFamily="18" charset="0"/>
              </a:rPr>
              <a:t>Income</a:t>
            </a:r>
          </a:p>
          <a:p>
            <a:pPr lvl="1"/>
            <a:r>
              <a:rPr lang="en-US" sz="2000" dirty="0" smtClean="0">
                <a:latin typeface="Bell MT" pitchFamily="18" charset="0"/>
              </a:rPr>
              <a:t>Housing</a:t>
            </a:r>
          </a:p>
          <a:p>
            <a:pPr lvl="1"/>
            <a:endParaRPr lang="en-US" sz="1500" dirty="0" smtClean="0">
              <a:latin typeface="Bell MT" pitchFamily="18" charset="0"/>
            </a:endParaRPr>
          </a:p>
          <a:p>
            <a:r>
              <a:rPr lang="en-US" sz="2400" dirty="0" smtClean="0">
                <a:latin typeface="Bell MT" pitchFamily="18" charset="0"/>
              </a:rPr>
              <a:t>Moving Forward</a:t>
            </a:r>
          </a:p>
          <a:p>
            <a:pPr lvl="1"/>
            <a:r>
              <a:rPr lang="en-US" sz="2000" dirty="0" smtClean="0">
                <a:latin typeface="Bell MT" pitchFamily="18" charset="0"/>
              </a:rPr>
              <a:t>Recognition of the racial gaps and their spatial distribution</a:t>
            </a:r>
          </a:p>
          <a:p>
            <a:pPr lvl="1"/>
            <a:r>
              <a:rPr lang="en-US" sz="2000" dirty="0" smtClean="0">
                <a:latin typeface="Bell MT" pitchFamily="18" charset="0"/>
              </a:rPr>
              <a:t>How can this data best be utilized to inform practices going forward?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15000"/>
            <a:ext cx="1722157" cy="990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791200"/>
            <a:ext cx="1752600" cy="8846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715963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buNone/>
            </a:pPr>
            <a:r>
              <a:rPr lang="en" dirty="0" smtClean="0">
                <a:solidFill>
                  <a:schemeClr val="bg1">
                    <a:lumMod val="50000"/>
                  </a:schemeClr>
                </a:solidFill>
                <a:latin typeface="Bell MT" panose="02020503060305020303" pitchFamily="18" charset="0"/>
              </a:rPr>
              <a:t>Fair Housing Equity Assessment</a:t>
            </a:r>
            <a:endParaRPr lang="en" dirty="0">
              <a:solidFill>
                <a:schemeClr val="bg1">
                  <a:lumMod val="50000"/>
                </a:schemeClr>
              </a:solidFill>
              <a:latin typeface="Bell MT" panose="020205030603050203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320" y="1752600"/>
            <a:ext cx="5077968" cy="41359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791200"/>
            <a:ext cx="1752600" cy="8846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15000"/>
            <a:ext cx="1722157" cy="990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67000" y="6064022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http://www.metrocouncil.org/Planning/Projects/Thrive-2040/Fair-Housing-Equity-Assessment-(FHEA)/FHEA/Fair-Housing-and-Equity-Assessment-(FHEA)-Report-S.aspx</a:t>
            </a:r>
          </a:p>
        </p:txBody>
      </p:sp>
    </p:spTree>
    <p:extLst>
      <p:ext uri="{BB962C8B-B14F-4D97-AF65-F5344CB8AC3E}">
        <p14:creationId xmlns:p14="http://schemas.microsoft.com/office/powerpoint/2010/main" val="513460473"/>
      </p:ext>
    </p:extLst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715963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buNone/>
            </a:pPr>
            <a:r>
              <a:rPr lang="en" dirty="0" smtClean="0">
                <a:solidFill>
                  <a:schemeClr val="bg1">
                    <a:lumMod val="50000"/>
                  </a:schemeClr>
                </a:solidFill>
                <a:latin typeface="Bell MT" panose="02020503060305020303" pitchFamily="18" charset="0"/>
              </a:rPr>
              <a:t>Fair Housing Equity Assessment</a:t>
            </a:r>
            <a:endParaRPr lang="en" dirty="0">
              <a:solidFill>
                <a:schemeClr val="bg1">
                  <a:lumMod val="50000"/>
                </a:schemeClr>
              </a:solidFill>
              <a:latin typeface="Bell MT" panose="020205030603050203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127850"/>
            <a:ext cx="5808210" cy="30906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791200"/>
            <a:ext cx="1752600" cy="8846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15000"/>
            <a:ext cx="1722157" cy="990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37183" y="6002703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http://www.metrocouncil.org/Planning/Projects/Thrive-2040/Fair-Housing-Equity-Assessment-(FHEA)/FHEA/Fair-Housing-and-Equity-Assessment-(FHEA)-Report-S.aspx</a:t>
            </a:r>
          </a:p>
        </p:txBody>
      </p:sp>
    </p:spTree>
    <p:extLst>
      <p:ext uri="{BB962C8B-B14F-4D97-AF65-F5344CB8AC3E}">
        <p14:creationId xmlns:p14="http://schemas.microsoft.com/office/powerpoint/2010/main" val="100829392"/>
      </p:ext>
    </p:extLst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ell MT" panose="02020503060305020303" pitchFamily="18" charset="0"/>
              </a:rPr>
              <a:t>Changing Demographics</a:t>
            </a:r>
            <a:endParaRPr lang="en-US" sz="3200" b="1" dirty="0">
              <a:solidFill>
                <a:schemeClr val="tx1">
                  <a:lumMod val="50000"/>
                  <a:lumOff val="50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340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2000" dirty="0" smtClean="0">
              <a:latin typeface="Bell MT" panose="02020503060305020303" pitchFamily="18" charset="0"/>
            </a:endParaRPr>
          </a:p>
          <a:p>
            <a:pPr marL="457200" lvl="1" indent="0">
              <a:buNone/>
            </a:pPr>
            <a:endParaRPr lang="en-US" sz="2000" dirty="0">
              <a:latin typeface="Bell MT" panose="02020503060305020303" pitchFamily="18" charset="0"/>
            </a:endParaRPr>
          </a:p>
          <a:p>
            <a:pPr marL="457200" lvl="1" indent="0">
              <a:buNone/>
            </a:pPr>
            <a:endParaRPr lang="en-US" sz="2000" dirty="0" smtClean="0">
              <a:latin typeface="Bell MT" panose="02020503060305020303" pitchFamily="18" charset="0"/>
            </a:endParaRPr>
          </a:p>
          <a:p>
            <a:pPr marL="457200" lvl="1" indent="0">
              <a:buNone/>
            </a:pPr>
            <a:endParaRPr lang="en-US" sz="2000" dirty="0">
              <a:latin typeface="Bell MT" panose="02020503060305020303" pitchFamily="18" charset="0"/>
            </a:endParaRPr>
          </a:p>
          <a:p>
            <a:pPr marL="457200" lvl="1" indent="0">
              <a:buNone/>
            </a:pPr>
            <a:endParaRPr lang="en-US" sz="2000" dirty="0" smtClean="0">
              <a:latin typeface="Bell MT" panose="02020503060305020303" pitchFamily="18" charset="0"/>
            </a:endParaRPr>
          </a:p>
          <a:p>
            <a:pPr marL="457200" lvl="1" indent="0">
              <a:buNone/>
            </a:pPr>
            <a:endParaRPr lang="en-US" sz="2000" dirty="0">
              <a:latin typeface="Bell MT" panose="02020503060305020303" pitchFamily="18" charset="0"/>
            </a:endParaRPr>
          </a:p>
          <a:p>
            <a:pPr marL="457200" lvl="1" indent="0">
              <a:buNone/>
            </a:pPr>
            <a:endParaRPr lang="en-US" sz="2000" dirty="0" smtClean="0">
              <a:latin typeface="Bell MT" panose="02020503060305020303" pitchFamily="18" charset="0"/>
            </a:endParaRPr>
          </a:p>
          <a:p>
            <a:pPr marL="457200" lvl="1" indent="0">
              <a:buNone/>
            </a:pPr>
            <a:endParaRPr lang="en-US" sz="2000" dirty="0">
              <a:latin typeface="Bell MT" panose="02020503060305020303" pitchFamily="18" charset="0"/>
            </a:endParaRPr>
          </a:p>
          <a:p>
            <a:pPr marL="457200" lvl="1" indent="0">
              <a:buNone/>
            </a:pPr>
            <a:r>
              <a:rPr lang="en-US" sz="1400" dirty="0" smtClean="0">
                <a:latin typeface="Bell MT" panose="02020503060305020303" pitchFamily="18" charset="0"/>
              </a:rPr>
              <a:t>     </a:t>
            </a:r>
            <a:r>
              <a:rPr lang="en-US" sz="1000" dirty="0" smtClean="0">
                <a:latin typeface="Bell MT" panose="02020503060305020303" pitchFamily="18" charset="0"/>
              </a:rPr>
              <a:t>Minnesota’s Tomorrow – </a:t>
            </a:r>
            <a:r>
              <a:rPr lang="en-US" sz="1000" dirty="0" err="1" smtClean="0">
                <a:latin typeface="Bell MT" panose="02020503060305020303" pitchFamily="18" charset="0"/>
              </a:rPr>
              <a:t>PolicyLink</a:t>
            </a:r>
            <a:r>
              <a:rPr lang="en-US" sz="1000" dirty="0" smtClean="0">
                <a:latin typeface="Bell MT" panose="02020503060305020303" pitchFamily="18" charset="0"/>
              </a:rPr>
              <a:t>, http</a:t>
            </a:r>
            <a:r>
              <a:rPr lang="en-US" sz="1000" dirty="0">
                <a:latin typeface="Bell MT" panose="02020503060305020303" pitchFamily="18" charset="0"/>
              </a:rPr>
              <a:t>://www.policylink.org/sites/default/files/MNT_032514.pdf</a:t>
            </a:r>
            <a:endParaRPr lang="en-US" sz="1000" dirty="0" smtClean="0">
              <a:latin typeface="Bell MT" panose="02020503060305020303" pitchFamily="18" charset="0"/>
            </a:endParaRPr>
          </a:p>
          <a:p>
            <a:endParaRPr lang="en-US" sz="2400" dirty="0">
              <a:latin typeface="Bell MT" panose="02020503060305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791200"/>
            <a:ext cx="1752600" cy="8846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15000"/>
            <a:ext cx="1722157" cy="990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00200"/>
            <a:ext cx="7477125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46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ell MT" panose="02020503060305020303" pitchFamily="18" charset="0"/>
              </a:rPr>
              <a:t>Overview</a:t>
            </a:r>
            <a:endParaRPr lang="en-US" sz="3200" b="1" dirty="0">
              <a:solidFill>
                <a:schemeClr val="tx1">
                  <a:lumMod val="50000"/>
                  <a:lumOff val="50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926" y="1341437"/>
            <a:ext cx="8229600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Bell MT" panose="02020503060305020303" pitchFamily="18" charset="0"/>
              </a:rPr>
              <a:t>Contract with LISC and Building Sustainable Communities Partners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z="2000" dirty="0" smtClean="0">
                <a:latin typeface="Bell MT" panose="02020503060305020303" pitchFamily="18" charset="0"/>
              </a:rPr>
              <a:t>Neighborhood Assessment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z="2000" dirty="0" smtClean="0">
                <a:latin typeface="Bell MT" panose="02020503060305020303" pitchFamily="18" charset="0"/>
              </a:rPr>
              <a:t>Technical Assistance</a:t>
            </a: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dirty="0" smtClean="0">
              <a:latin typeface="Bell MT" panose="02020503060305020303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Bell MT" panose="02020503060305020303" pitchFamily="18" charset="0"/>
              </a:rPr>
              <a:t>Shared understanding of data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Bell MT" panose="02020503060305020303" pitchFamily="18" charset="0"/>
              </a:rPr>
              <a:t>Illuminating gaps &amp; racial disparity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Bell MT" panose="02020503060305020303" pitchFamily="18" charset="0"/>
              </a:rPr>
              <a:t>Quantify the values in each critical category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dirty="0">
              <a:latin typeface="Bell MT" panose="02020503060305020303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Bell MT" panose="02020503060305020303" pitchFamily="18" charset="0"/>
              </a:rPr>
              <a:t>How can community organizations best use this data?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dirty="0">
              <a:latin typeface="Bell MT" panose="020205030603050203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15000"/>
            <a:ext cx="1722157" cy="990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791200"/>
            <a:ext cx="1752600" cy="8846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ell MT" panose="02020503060305020303" pitchFamily="18" charset="0"/>
              </a:rPr>
              <a:t>Indicators</a:t>
            </a:r>
            <a:endParaRPr lang="en-US" sz="3200" b="1" dirty="0">
              <a:solidFill>
                <a:schemeClr val="tx1">
                  <a:lumMod val="50000"/>
                  <a:lumOff val="50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4525963"/>
          </a:xfrm>
        </p:spPr>
        <p:txBody>
          <a:bodyPr/>
          <a:lstStyle/>
          <a:p>
            <a:r>
              <a:rPr lang="en-US" sz="2400" dirty="0" smtClean="0">
                <a:latin typeface="Bell MT" pitchFamily="18" charset="0"/>
              </a:rPr>
              <a:t>Poverty</a:t>
            </a:r>
          </a:p>
          <a:p>
            <a:r>
              <a:rPr lang="en-US" sz="2400" dirty="0" smtClean="0">
                <a:latin typeface="Bell MT" pitchFamily="18" charset="0"/>
              </a:rPr>
              <a:t>Jobs and Economy</a:t>
            </a:r>
          </a:p>
          <a:p>
            <a:pPr lvl="1"/>
            <a:r>
              <a:rPr lang="en-US" sz="2000" dirty="0" smtClean="0">
                <a:latin typeface="Bell MT" pitchFamily="18" charset="0"/>
              </a:rPr>
              <a:t>Unemployment</a:t>
            </a:r>
          </a:p>
          <a:p>
            <a:pPr lvl="1"/>
            <a:r>
              <a:rPr lang="en-US" sz="2000" dirty="0">
                <a:latin typeface="Bell MT" pitchFamily="18" charset="0"/>
              </a:rPr>
              <a:t>Labor Force </a:t>
            </a:r>
            <a:r>
              <a:rPr lang="en-US" sz="2000" dirty="0" smtClean="0">
                <a:latin typeface="Bell MT" pitchFamily="18" charset="0"/>
              </a:rPr>
              <a:t>Participation</a:t>
            </a:r>
          </a:p>
          <a:p>
            <a:r>
              <a:rPr lang="en-US" sz="2400" dirty="0" smtClean="0">
                <a:latin typeface="Bell MT" pitchFamily="18" charset="0"/>
              </a:rPr>
              <a:t>Income</a:t>
            </a:r>
            <a:endParaRPr lang="en-US" sz="2000" dirty="0" smtClean="0">
              <a:latin typeface="Bell MT" pitchFamily="18" charset="0"/>
            </a:endParaRPr>
          </a:p>
          <a:p>
            <a:r>
              <a:rPr lang="en-US" sz="2400" dirty="0" smtClean="0">
                <a:latin typeface="Bell MT" pitchFamily="18" charset="0"/>
              </a:rPr>
              <a:t>Housing</a:t>
            </a:r>
          </a:p>
          <a:p>
            <a:pPr lvl="1"/>
            <a:r>
              <a:rPr lang="en-US" sz="2000" dirty="0">
                <a:latin typeface="Bell MT" pitchFamily="18" charset="0"/>
              </a:rPr>
              <a:t>Homeownership Rate</a:t>
            </a:r>
          </a:p>
          <a:p>
            <a:pPr lvl="1"/>
            <a:r>
              <a:rPr lang="en-US" sz="2000" dirty="0">
                <a:latin typeface="Bell MT" pitchFamily="18" charset="0"/>
              </a:rPr>
              <a:t>Cost-Burdened Households</a:t>
            </a:r>
          </a:p>
          <a:p>
            <a:r>
              <a:rPr lang="en-US" sz="2400" dirty="0" smtClean="0">
                <a:latin typeface="Bell MT" pitchFamily="18" charset="0"/>
              </a:rPr>
              <a:t>Crime and Safety</a:t>
            </a:r>
            <a:endParaRPr lang="en-US" sz="2400" dirty="0" smtClean="0">
              <a:latin typeface="Bell MT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15000"/>
            <a:ext cx="1722157" cy="990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791200"/>
            <a:ext cx="1752600" cy="8846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0999" y="176213"/>
            <a:ext cx="7989935" cy="5435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524000" y="5562600"/>
            <a:ext cx="7391400" cy="561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95800" y="274638"/>
            <a:ext cx="4572000" cy="715962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ell MT" panose="02020503060305020303" pitchFamily="18" charset="0"/>
              </a:rPr>
              <a:t>LISC Building Sustainable Communities Focus Areas</a:t>
            </a:r>
            <a:endParaRPr lang="en-US" sz="3200" b="1" dirty="0">
              <a:solidFill>
                <a:schemeClr val="tx1">
                  <a:lumMod val="50000"/>
                  <a:lumOff val="50000"/>
                </a:schemeClr>
              </a:solidFill>
              <a:latin typeface="Bell MT" panose="02020503060305020303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15000"/>
            <a:ext cx="1722157" cy="990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791200"/>
            <a:ext cx="1752600" cy="8846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68582" y="5562600"/>
            <a:ext cx="7391400" cy="561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763000" cy="411162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ell MT" panose="02020503060305020303" pitchFamily="18" charset="0"/>
              </a:rPr>
              <a:t>Racially Concentrated Areas of Poverty (RCAP) and LISC Focus Areas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Bell MT" panose="02020503060305020303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15000"/>
            <a:ext cx="1722157" cy="990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791200"/>
            <a:ext cx="1752600" cy="8846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14309"/>
            <a:ext cx="5943600" cy="488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47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2088</TotalTime>
  <Words>598</Words>
  <Application>Microsoft Office PowerPoint</Application>
  <PresentationFormat>On-screen Show (4:3)</PresentationFormat>
  <Paragraphs>146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Bell MT</vt:lpstr>
      <vt:lpstr>Calibri</vt:lpstr>
      <vt:lpstr>Office Theme</vt:lpstr>
      <vt:lpstr>Neighborhood Assessment &amp; Regional Equity</vt:lpstr>
      <vt:lpstr>Outline</vt:lpstr>
      <vt:lpstr>Fair Housing Equity Assessment</vt:lpstr>
      <vt:lpstr>Fair Housing Equity Assessment</vt:lpstr>
      <vt:lpstr>Changing Demographics</vt:lpstr>
      <vt:lpstr>Overview</vt:lpstr>
      <vt:lpstr>Indicators</vt:lpstr>
      <vt:lpstr>LISC Building Sustainable Communities Focus Areas</vt:lpstr>
      <vt:lpstr>Racially Concentrated Areas of Poverty (RCAP) and LISC Focus Areas</vt:lpstr>
      <vt:lpstr>North Minneapolis  BSC Area</vt:lpstr>
      <vt:lpstr>PowerPoint Presentation</vt:lpstr>
      <vt:lpstr>Poverty</vt:lpstr>
      <vt:lpstr>PowerPoint Presentation</vt:lpstr>
      <vt:lpstr>Housing (Homeownership)</vt:lpstr>
      <vt:lpstr>PowerPoint Presentation</vt:lpstr>
      <vt:lpstr>Unemployment</vt:lpstr>
      <vt:lpstr>Unemployment</vt:lpstr>
      <vt:lpstr>PowerPoint Presentation</vt:lpstr>
      <vt:lpstr>PowerPoint Presentation</vt:lpstr>
      <vt:lpstr>Summary</vt:lpstr>
    </vt:vector>
  </TitlesOfParts>
  <Company>University of Minnesota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D Peyton</dc:creator>
  <cp:lastModifiedBy>SiteKiosk Limited User Account</cp:lastModifiedBy>
  <cp:revision>110</cp:revision>
  <cp:lastPrinted>2014-07-23T18:45:57Z</cp:lastPrinted>
  <dcterms:created xsi:type="dcterms:W3CDTF">2014-06-09T16:46:22Z</dcterms:created>
  <dcterms:modified xsi:type="dcterms:W3CDTF">2014-07-25T12:21:21Z</dcterms:modified>
</cp:coreProperties>
</file>