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65" r:id="rId5"/>
    <p:sldId id="267" r:id="rId6"/>
    <p:sldId id="281" r:id="rId7"/>
    <p:sldId id="258" r:id="rId8"/>
    <p:sldId id="259" r:id="rId9"/>
    <p:sldId id="268" r:id="rId10"/>
    <p:sldId id="260" r:id="rId11"/>
    <p:sldId id="263" r:id="rId12"/>
    <p:sldId id="266" r:id="rId13"/>
    <p:sldId id="269" r:id="rId14"/>
    <p:sldId id="270" r:id="rId15"/>
    <p:sldId id="271" r:id="rId16"/>
    <p:sldId id="277" r:id="rId17"/>
    <p:sldId id="273" r:id="rId18"/>
    <p:sldId id="272" r:id="rId19"/>
    <p:sldId id="275" r:id="rId20"/>
    <p:sldId id="279" r:id="rId21"/>
    <p:sldId id="274" r:id="rId22"/>
    <p:sldId id="276" r:id="rId23"/>
    <p:sldId id="278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-66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3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8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7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7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8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2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8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7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0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1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5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9C261-3E04-4484-804E-158EBB0B220C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62E81-CC0C-4059-9CA3-955C8B92A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5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brock@piton.org" TargetMode="Externa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Hf4mb2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school.stanford.edu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Hgw1J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8143" y="38100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868269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Part 1: Original Aurora Photo </a:t>
            </a:r>
            <a:r>
              <a:rPr lang="en-US" sz="2000" b="1" dirty="0" smtClean="0"/>
              <a:t>Voice Exhibit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22860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+ Cameras + Reflection = Magic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87649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Part 2: “The Project Formerly Known as Citizen Atlas”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33528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Storyboarding meeting – the power of process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0457" y="457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Community Storytelling Efforts at The Piton Foundation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63880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Jordan Wirfs-Brock</a:t>
            </a:r>
          </a:p>
          <a:p>
            <a:r>
              <a:rPr lang="en-US" sz="1600" dirty="0" smtClean="0"/>
              <a:t>April 4, 2012</a:t>
            </a:r>
          </a:p>
          <a:p>
            <a:r>
              <a:rPr lang="en-US" sz="1600" dirty="0" smtClean="0">
                <a:hlinkClick r:id="rId2"/>
              </a:rPr>
              <a:t>jbrock@piton.org</a:t>
            </a:r>
            <a:endParaRPr lang="en-US" sz="1600" dirty="0" smtClean="0"/>
          </a:p>
          <a:p>
            <a:r>
              <a:rPr lang="en-US" sz="1600" dirty="0" smtClean="0"/>
              <a:t>@</a:t>
            </a:r>
            <a:r>
              <a:rPr lang="en-US" sz="1600" dirty="0" err="1" smtClean="0"/>
              <a:t>jordanwb</a:t>
            </a:r>
            <a:endParaRPr lang="en-US" sz="1600" dirty="0"/>
          </a:p>
        </p:txBody>
      </p:sp>
      <p:pic>
        <p:nvPicPr>
          <p:cNvPr id="9" name="Picture 8" descr="PitonLogo_NewGWta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5774195"/>
            <a:ext cx="2527300" cy="10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3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otos-3.dropbox.com/i/xl/5wdV296u6fFN9LD5froADUQPgUxJEgsOGfA-lp5u1yY/4298587/1333576800/e969d60/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4" y="381000"/>
            <a:ext cx="8188172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2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hotos-3.dropbox.com/i/xl/aSR-Ls7TcXVywJtq6yAsdnZvaOVKdwiCjXobUl2182Q/4298587/1333576800/83d1f74/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087"/>
            <a:ext cx="8596393" cy="66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21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8288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Working on community storytelling projects often means working with a shifting target. </a:t>
            </a:r>
            <a:r>
              <a:rPr lang="en-US" sz="2000" b="1" dirty="0" smtClean="0"/>
              <a:t>Don’t fight this. Embrace it.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-18143" y="38100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457" y="457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did we learn?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12420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Knowing your audience will help you figure out what type of information and delivery is the most powerful. </a:t>
            </a:r>
            <a:r>
              <a:rPr lang="en-US" sz="2000" b="1" dirty="0" smtClean="0"/>
              <a:t>In some cases it’s data. In some cases it’s not. Be open.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8768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Often, the process of storytelling is more important than the final product. </a:t>
            </a:r>
            <a:r>
              <a:rPr lang="en-US" sz="2000" b="1" dirty="0" smtClean="0"/>
              <a:t>Storytelling can be cathartic.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6887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04 at 9.18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899624" cy="6858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676400" y="72522"/>
            <a:ext cx="4572000" cy="537078"/>
          </a:xfrm>
          <a:custGeom>
            <a:avLst/>
            <a:gdLst>
              <a:gd name="connsiteX0" fmla="*/ 0 w 2939143"/>
              <a:gd name="connsiteY0" fmla="*/ 665288 h 665288"/>
              <a:gd name="connsiteX1" fmla="*/ 133047 w 2939143"/>
              <a:gd name="connsiteY1" fmla="*/ 616907 h 665288"/>
              <a:gd name="connsiteX2" fmla="*/ 193524 w 2939143"/>
              <a:gd name="connsiteY2" fmla="*/ 592716 h 665288"/>
              <a:gd name="connsiteX3" fmla="*/ 399143 w 2939143"/>
              <a:gd name="connsiteY3" fmla="*/ 556430 h 665288"/>
              <a:gd name="connsiteX4" fmla="*/ 483809 w 2939143"/>
              <a:gd name="connsiteY4" fmla="*/ 532240 h 665288"/>
              <a:gd name="connsiteX5" fmla="*/ 604762 w 2939143"/>
              <a:gd name="connsiteY5" fmla="*/ 520145 h 665288"/>
              <a:gd name="connsiteX6" fmla="*/ 713619 w 2939143"/>
              <a:gd name="connsiteY6" fmla="*/ 508049 h 665288"/>
              <a:gd name="connsiteX7" fmla="*/ 810381 w 2939143"/>
              <a:gd name="connsiteY7" fmla="*/ 483859 h 665288"/>
              <a:gd name="connsiteX8" fmla="*/ 1040190 w 2939143"/>
              <a:gd name="connsiteY8" fmla="*/ 423383 h 665288"/>
              <a:gd name="connsiteX9" fmla="*/ 1136952 w 2939143"/>
              <a:gd name="connsiteY9" fmla="*/ 411288 h 665288"/>
              <a:gd name="connsiteX10" fmla="*/ 1197428 w 2939143"/>
              <a:gd name="connsiteY10" fmla="*/ 399192 h 665288"/>
              <a:gd name="connsiteX11" fmla="*/ 1415143 w 2939143"/>
              <a:gd name="connsiteY11" fmla="*/ 375002 h 665288"/>
              <a:gd name="connsiteX12" fmla="*/ 1475619 w 2939143"/>
              <a:gd name="connsiteY12" fmla="*/ 350811 h 665288"/>
              <a:gd name="connsiteX13" fmla="*/ 1536095 w 2939143"/>
              <a:gd name="connsiteY13" fmla="*/ 338716 h 665288"/>
              <a:gd name="connsiteX14" fmla="*/ 1584476 w 2939143"/>
              <a:gd name="connsiteY14" fmla="*/ 314526 h 665288"/>
              <a:gd name="connsiteX15" fmla="*/ 1657047 w 2939143"/>
              <a:gd name="connsiteY15" fmla="*/ 290335 h 665288"/>
              <a:gd name="connsiteX16" fmla="*/ 1717524 w 2939143"/>
              <a:gd name="connsiteY16" fmla="*/ 266145 h 665288"/>
              <a:gd name="connsiteX17" fmla="*/ 1790095 w 2939143"/>
              <a:gd name="connsiteY17" fmla="*/ 254049 h 665288"/>
              <a:gd name="connsiteX18" fmla="*/ 1850571 w 2939143"/>
              <a:gd name="connsiteY18" fmla="*/ 241954 h 665288"/>
              <a:gd name="connsiteX19" fmla="*/ 1947333 w 2939143"/>
              <a:gd name="connsiteY19" fmla="*/ 217764 h 665288"/>
              <a:gd name="connsiteX20" fmla="*/ 2128762 w 2939143"/>
              <a:gd name="connsiteY20" fmla="*/ 193573 h 665288"/>
              <a:gd name="connsiteX21" fmla="*/ 2261809 w 2939143"/>
              <a:gd name="connsiteY21" fmla="*/ 169383 h 665288"/>
              <a:gd name="connsiteX22" fmla="*/ 2419047 w 2939143"/>
              <a:gd name="connsiteY22" fmla="*/ 133097 h 665288"/>
              <a:gd name="connsiteX23" fmla="*/ 2515809 w 2939143"/>
              <a:gd name="connsiteY23" fmla="*/ 121002 h 665288"/>
              <a:gd name="connsiteX24" fmla="*/ 2600476 w 2939143"/>
              <a:gd name="connsiteY24" fmla="*/ 108907 h 665288"/>
              <a:gd name="connsiteX25" fmla="*/ 2636762 w 2939143"/>
              <a:gd name="connsiteY25" fmla="*/ 84716 h 665288"/>
              <a:gd name="connsiteX26" fmla="*/ 2673047 w 2939143"/>
              <a:gd name="connsiteY26" fmla="*/ 72621 h 665288"/>
              <a:gd name="connsiteX27" fmla="*/ 2697238 w 2939143"/>
              <a:gd name="connsiteY27" fmla="*/ 48430 h 665288"/>
              <a:gd name="connsiteX28" fmla="*/ 2769809 w 2939143"/>
              <a:gd name="connsiteY28" fmla="*/ 24240 h 665288"/>
              <a:gd name="connsiteX29" fmla="*/ 2806095 w 2939143"/>
              <a:gd name="connsiteY29" fmla="*/ 12145 h 665288"/>
              <a:gd name="connsiteX30" fmla="*/ 2939143 w 2939143"/>
              <a:gd name="connsiteY30" fmla="*/ 49 h 66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39143" h="665288">
                <a:moveTo>
                  <a:pt x="0" y="665288"/>
                </a:moveTo>
                <a:cubicBezTo>
                  <a:pt x="226281" y="568309"/>
                  <a:pt x="-13519" y="665762"/>
                  <a:pt x="133047" y="616907"/>
                </a:cubicBezTo>
                <a:cubicBezTo>
                  <a:pt x="153645" y="610041"/>
                  <a:pt x="172545" y="598310"/>
                  <a:pt x="193524" y="592716"/>
                </a:cubicBezTo>
                <a:cubicBezTo>
                  <a:pt x="399443" y="537804"/>
                  <a:pt x="234243" y="591766"/>
                  <a:pt x="399143" y="556430"/>
                </a:cubicBezTo>
                <a:cubicBezTo>
                  <a:pt x="427843" y="550280"/>
                  <a:pt x="454904" y="537341"/>
                  <a:pt x="483809" y="532240"/>
                </a:cubicBezTo>
                <a:cubicBezTo>
                  <a:pt x="523711" y="525199"/>
                  <a:pt x="564466" y="524387"/>
                  <a:pt x="604762" y="520145"/>
                </a:cubicBezTo>
                <a:lnTo>
                  <a:pt x="713619" y="508049"/>
                </a:lnTo>
                <a:cubicBezTo>
                  <a:pt x="745873" y="499986"/>
                  <a:pt x="778347" y="492757"/>
                  <a:pt x="810381" y="483859"/>
                </a:cubicBezTo>
                <a:cubicBezTo>
                  <a:pt x="924601" y="452131"/>
                  <a:pt x="927628" y="443247"/>
                  <a:pt x="1040190" y="423383"/>
                </a:cubicBezTo>
                <a:cubicBezTo>
                  <a:pt x="1072200" y="417734"/>
                  <a:pt x="1104825" y="416231"/>
                  <a:pt x="1136952" y="411288"/>
                </a:cubicBezTo>
                <a:cubicBezTo>
                  <a:pt x="1157271" y="408162"/>
                  <a:pt x="1177011" y="401594"/>
                  <a:pt x="1197428" y="399192"/>
                </a:cubicBezTo>
                <a:cubicBezTo>
                  <a:pt x="1485751" y="365271"/>
                  <a:pt x="1234701" y="405075"/>
                  <a:pt x="1415143" y="375002"/>
                </a:cubicBezTo>
                <a:cubicBezTo>
                  <a:pt x="1435302" y="366938"/>
                  <a:pt x="1454823" y="357050"/>
                  <a:pt x="1475619" y="350811"/>
                </a:cubicBezTo>
                <a:cubicBezTo>
                  <a:pt x="1495310" y="344904"/>
                  <a:pt x="1516592" y="345217"/>
                  <a:pt x="1536095" y="338716"/>
                </a:cubicBezTo>
                <a:cubicBezTo>
                  <a:pt x="1553200" y="333014"/>
                  <a:pt x="1567735" y="321222"/>
                  <a:pt x="1584476" y="314526"/>
                </a:cubicBezTo>
                <a:cubicBezTo>
                  <a:pt x="1608151" y="305056"/>
                  <a:pt x="1633083" y="299049"/>
                  <a:pt x="1657047" y="290335"/>
                </a:cubicBezTo>
                <a:cubicBezTo>
                  <a:pt x="1677452" y="282915"/>
                  <a:pt x="1696577" y="271858"/>
                  <a:pt x="1717524" y="266145"/>
                </a:cubicBezTo>
                <a:cubicBezTo>
                  <a:pt x="1741184" y="259692"/>
                  <a:pt x="1765967" y="258436"/>
                  <a:pt x="1790095" y="254049"/>
                </a:cubicBezTo>
                <a:cubicBezTo>
                  <a:pt x="1810321" y="250371"/>
                  <a:pt x="1830540" y="246577"/>
                  <a:pt x="1850571" y="241954"/>
                </a:cubicBezTo>
                <a:cubicBezTo>
                  <a:pt x="1882966" y="234478"/>
                  <a:pt x="1914343" y="221888"/>
                  <a:pt x="1947333" y="217764"/>
                </a:cubicBezTo>
                <a:cubicBezTo>
                  <a:pt x="2072384" y="202132"/>
                  <a:pt x="2011917" y="210265"/>
                  <a:pt x="2128762" y="193573"/>
                </a:cubicBezTo>
                <a:cubicBezTo>
                  <a:pt x="2214277" y="165068"/>
                  <a:pt x="2105502" y="198691"/>
                  <a:pt x="2261809" y="169383"/>
                </a:cubicBezTo>
                <a:cubicBezTo>
                  <a:pt x="2388832" y="145566"/>
                  <a:pt x="2319590" y="148398"/>
                  <a:pt x="2419047" y="133097"/>
                </a:cubicBezTo>
                <a:cubicBezTo>
                  <a:pt x="2451174" y="128154"/>
                  <a:pt x="2483589" y="125298"/>
                  <a:pt x="2515809" y="121002"/>
                </a:cubicBezTo>
                <a:lnTo>
                  <a:pt x="2600476" y="108907"/>
                </a:lnTo>
                <a:cubicBezTo>
                  <a:pt x="2612571" y="100843"/>
                  <a:pt x="2623760" y="91217"/>
                  <a:pt x="2636762" y="84716"/>
                </a:cubicBezTo>
                <a:cubicBezTo>
                  <a:pt x="2648165" y="79014"/>
                  <a:pt x="2662115" y="79180"/>
                  <a:pt x="2673047" y="72621"/>
                </a:cubicBezTo>
                <a:cubicBezTo>
                  <a:pt x="2682826" y="66754"/>
                  <a:pt x="2687038" y="53530"/>
                  <a:pt x="2697238" y="48430"/>
                </a:cubicBezTo>
                <a:cubicBezTo>
                  <a:pt x="2720045" y="37027"/>
                  <a:pt x="2745619" y="32303"/>
                  <a:pt x="2769809" y="24240"/>
                </a:cubicBezTo>
                <a:cubicBezTo>
                  <a:pt x="2781904" y="20208"/>
                  <a:pt x="2793444" y="13726"/>
                  <a:pt x="2806095" y="12145"/>
                </a:cubicBezTo>
                <a:cubicBezTo>
                  <a:pt x="2914859" y="-1451"/>
                  <a:pt x="2870352" y="49"/>
                  <a:pt x="2939143" y="49"/>
                </a:cubicBez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flipH="1">
            <a:off x="1752600" y="72522"/>
            <a:ext cx="4572000" cy="537078"/>
          </a:xfrm>
          <a:custGeom>
            <a:avLst/>
            <a:gdLst>
              <a:gd name="connsiteX0" fmla="*/ 0 w 2939143"/>
              <a:gd name="connsiteY0" fmla="*/ 665288 h 665288"/>
              <a:gd name="connsiteX1" fmla="*/ 133047 w 2939143"/>
              <a:gd name="connsiteY1" fmla="*/ 616907 h 665288"/>
              <a:gd name="connsiteX2" fmla="*/ 193524 w 2939143"/>
              <a:gd name="connsiteY2" fmla="*/ 592716 h 665288"/>
              <a:gd name="connsiteX3" fmla="*/ 399143 w 2939143"/>
              <a:gd name="connsiteY3" fmla="*/ 556430 h 665288"/>
              <a:gd name="connsiteX4" fmla="*/ 483809 w 2939143"/>
              <a:gd name="connsiteY4" fmla="*/ 532240 h 665288"/>
              <a:gd name="connsiteX5" fmla="*/ 604762 w 2939143"/>
              <a:gd name="connsiteY5" fmla="*/ 520145 h 665288"/>
              <a:gd name="connsiteX6" fmla="*/ 713619 w 2939143"/>
              <a:gd name="connsiteY6" fmla="*/ 508049 h 665288"/>
              <a:gd name="connsiteX7" fmla="*/ 810381 w 2939143"/>
              <a:gd name="connsiteY7" fmla="*/ 483859 h 665288"/>
              <a:gd name="connsiteX8" fmla="*/ 1040190 w 2939143"/>
              <a:gd name="connsiteY8" fmla="*/ 423383 h 665288"/>
              <a:gd name="connsiteX9" fmla="*/ 1136952 w 2939143"/>
              <a:gd name="connsiteY9" fmla="*/ 411288 h 665288"/>
              <a:gd name="connsiteX10" fmla="*/ 1197428 w 2939143"/>
              <a:gd name="connsiteY10" fmla="*/ 399192 h 665288"/>
              <a:gd name="connsiteX11" fmla="*/ 1415143 w 2939143"/>
              <a:gd name="connsiteY11" fmla="*/ 375002 h 665288"/>
              <a:gd name="connsiteX12" fmla="*/ 1475619 w 2939143"/>
              <a:gd name="connsiteY12" fmla="*/ 350811 h 665288"/>
              <a:gd name="connsiteX13" fmla="*/ 1536095 w 2939143"/>
              <a:gd name="connsiteY13" fmla="*/ 338716 h 665288"/>
              <a:gd name="connsiteX14" fmla="*/ 1584476 w 2939143"/>
              <a:gd name="connsiteY14" fmla="*/ 314526 h 665288"/>
              <a:gd name="connsiteX15" fmla="*/ 1657047 w 2939143"/>
              <a:gd name="connsiteY15" fmla="*/ 290335 h 665288"/>
              <a:gd name="connsiteX16" fmla="*/ 1717524 w 2939143"/>
              <a:gd name="connsiteY16" fmla="*/ 266145 h 665288"/>
              <a:gd name="connsiteX17" fmla="*/ 1790095 w 2939143"/>
              <a:gd name="connsiteY17" fmla="*/ 254049 h 665288"/>
              <a:gd name="connsiteX18" fmla="*/ 1850571 w 2939143"/>
              <a:gd name="connsiteY18" fmla="*/ 241954 h 665288"/>
              <a:gd name="connsiteX19" fmla="*/ 1947333 w 2939143"/>
              <a:gd name="connsiteY19" fmla="*/ 217764 h 665288"/>
              <a:gd name="connsiteX20" fmla="*/ 2128762 w 2939143"/>
              <a:gd name="connsiteY20" fmla="*/ 193573 h 665288"/>
              <a:gd name="connsiteX21" fmla="*/ 2261809 w 2939143"/>
              <a:gd name="connsiteY21" fmla="*/ 169383 h 665288"/>
              <a:gd name="connsiteX22" fmla="*/ 2419047 w 2939143"/>
              <a:gd name="connsiteY22" fmla="*/ 133097 h 665288"/>
              <a:gd name="connsiteX23" fmla="*/ 2515809 w 2939143"/>
              <a:gd name="connsiteY23" fmla="*/ 121002 h 665288"/>
              <a:gd name="connsiteX24" fmla="*/ 2600476 w 2939143"/>
              <a:gd name="connsiteY24" fmla="*/ 108907 h 665288"/>
              <a:gd name="connsiteX25" fmla="*/ 2636762 w 2939143"/>
              <a:gd name="connsiteY25" fmla="*/ 84716 h 665288"/>
              <a:gd name="connsiteX26" fmla="*/ 2673047 w 2939143"/>
              <a:gd name="connsiteY26" fmla="*/ 72621 h 665288"/>
              <a:gd name="connsiteX27" fmla="*/ 2697238 w 2939143"/>
              <a:gd name="connsiteY27" fmla="*/ 48430 h 665288"/>
              <a:gd name="connsiteX28" fmla="*/ 2769809 w 2939143"/>
              <a:gd name="connsiteY28" fmla="*/ 24240 h 665288"/>
              <a:gd name="connsiteX29" fmla="*/ 2806095 w 2939143"/>
              <a:gd name="connsiteY29" fmla="*/ 12145 h 665288"/>
              <a:gd name="connsiteX30" fmla="*/ 2939143 w 2939143"/>
              <a:gd name="connsiteY30" fmla="*/ 49 h 66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39143" h="665288">
                <a:moveTo>
                  <a:pt x="0" y="665288"/>
                </a:moveTo>
                <a:cubicBezTo>
                  <a:pt x="226281" y="568309"/>
                  <a:pt x="-13519" y="665762"/>
                  <a:pt x="133047" y="616907"/>
                </a:cubicBezTo>
                <a:cubicBezTo>
                  <a:pt x="153645" y="610041"/>
                  <a:pt x="172545" y="598310"/>
                  <a:pt x="193524" y="592716"/>
                </a:cubicBezTo>
                <a:cubicBezTo>
                  <a:pt x="399443" y="537804"/>
                  <a:pt x="234243" y="591766"/>
                  <a:pt x="399143" y="556430"/>
                </a:cubicBezTo>
                <a:cubicBezTo>
                  <a:pt x="427843" y="550280"/>
                  <a:pt x="454904" y="537341"/>
                  <a:pt x="483809" y="532240"/>
                </a:cubicBezTo>
                <a:cubicBezTo>
                  <a:pt x="523711" y="525199"/>
                  <a:pt x="564466" y="524387"/>
                  <a:pt x="604762" y="520145"/>
                </a:cubicBezTo>
                <a:lnTo>
                  <a:pt x="713619" y="508049"/>
                </a:lnTo>
                <a:cubicBezTo>
                  <a:pt x="745873" y="499986"/>
                  <a:pt x="778347" y="492757"/>
                  <a:pt x="810381" y="483859"/>
                </a:cubicBezTo>
                <a:cubicBezTo>
                  <a:pt x="924601" y="452131"/>
                  <a:pt x="927628" y="443247"/>
                  <a:pt x="1040190" y="423383"/>
                </a:cubicBezTo>
                <a:cubicBezTo>
                  <a:pt x="1072200" y="417734"/>
                  <a:pt x="1104825" y="416231"/>
                  <a:pt x="1136952" y="411288"/>
                </a:cubicBezTo>
                <a:cubicBezTo>
                  <a:pt x="1157271" y="408162"/>
                  <a:pt x="1177011" y="401594"/>
                  <a:pt x="1197428" y="399192"/>
                </a:cubicBezTo>
                <a:cubicBezTo>
                  <a:pt x="1485751" y="365271"/>
                  <a:pt x="1234701" y="405075"/>
                  <a:pt x="1415143" y="375002"/>
                </a:cubicBezTo>
                <a:cubicBezTo>
                  <a:pt x="1435302" y="366938"/>
                  <a:pt x="1454823" y="357050"/>
                  <a:pt x="1475619" y="350811"/>
                </a:cubicBezTo>
                <a:cubicBezTo>
                  <a:pt x="1495310" y="344904"/>
                  <a:pt x="1516592" y="345217"/>
                  <a:pt x="1536095" y="338716"/>
                </a:cubicBezTo>
                <a:cubicBezTo>
                  <a:pt x="1553200" y="333014"/>
                  <a:pt x="1567735" y="321222"/>
                  <a:pt x="1584476" y="314526"/>
                </a:cubicBezTo>
                <a:cubicBezTo>
                  <a:pt x="1608151" y="305056"/>
                  <a:pt x="1633083" y="299049"/>
                  <a:pt x="1657047" y="290335"/>
                </a:cubicBezTo>
                <a:cubicBezTo>
                  <a:pt x="1677452" y="282915"/>
                  <a:pt x="1696577" y="271858"/>
                  <a:pt x="1717524" y="266145"/>
                </a:cubicBezTo>
                <a:cubicBezTo>
                  <a:pt x="1741184" y="259692"/>
                  <a:pt x="1765967" y="258436"/>
                  <a:pt x="1790095" y="254049"/>
                </a:cubicBezTo>
                <a:cubicBezTo>
                  <a:pt x="1810321" y="250371"/>
                  <a:pt x="1830540" y="246577"/>
                  <a:pt x="1850571" y="241954"/>
                </a:cubicBezTo>
                <a:cubicBezTo>
                  <a:pt x="1882966" y="234478"/>
                  <a:pt x="1914343" y="221888"/>
                  <a:pt x="1947333" y="217764"/>
                </a:cubicBezTo>
                <a:cubicBezTo>
                  <a:pt x="2072384" y="202132"/>
                  <a:pt x="2011917" y="210265"/>
                  <a:pt x="2128762" y="193573"/>
                </a:cubicBezTo>
                <a:cubicBezTo>
                  <a:pt x="2214277" y="165068"/>
                  <a:pt x="2105502" y="198691"/>
                  <a:pt x="2261809" y="169383"/>
                </a:cubicBezTo>
                <a:cubicBezTo>
                  <a:pt x="2388832" y="145566"/>
                  <a:pt x="2319590" y="148398"/>
                  <a:pt x="2419047" y="133097"/>
                </a:cubicBezTo>
                <a:cubicBezTo>
                  <a:pt x="2451174" y="128154"/>
                  <a:pt x="2483589" y="125298"/>
                  <a:pt x="2515809" y="121002"/>
                </a:cubicBezTo>
                <a:lnTo>
                  <a:pt x="2600476" y="108907"/>
                </a:lnTo>
                <a:cubicBezTo>
                  <a:pt x="2612571" y="100843"/>
                  <a:pt x="2623760" y="91217"/>
                  <a:pt x="2636762" y="84716"/>
                </a:cubicBezTo>
                <a:cubicBezTo>
                  <a:pt x="2648165" y="79014"/>
                  <a:pt x="2662115" y="79180"/>
                  <a:pt x="2673047" y="72621"/>
                </a:cubicBezTo>
                <a:cubicBezTo>
                  <a:pt x="2682826" y="66754"/>
                  <a:pt x="2687038" y="53530"/>
                  <a:pt x="2697238" y="48430"/>
                </a:cubicBezTo>
                <a:cubicBezTo>
                  <a:pt x="2720045" y="37027"/>
                  <a:pt x="2745619" y="32303"/>
                  <a:pt x="2769809" y="24240"/>
                </a:cubicBezTo>
                <a:cubicBezTo>
                  <a:pt x="2781904" y="20208"/>
                  <a:pt x="2793444" y="13726"/>
                  <a:pt x="2806095" y="12145"/>
                </a:cubicBezTo>
                <a:cubicBezTo>
                  <a:pt x="2914859" y="-1451"/>
                  <a:pt x="2870352" y="49"/>
                  <a:pt x="2939143" y="49"/>
                </a:cubicBez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00800" y="2902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Name TBD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4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56260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Learn more: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://dschool.stanford.edu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Full story </a:t>
            </a:r>
            <a:r>
              <a:rPr lang="en-US" dirty="0"/>
              <a:t>prototyping process: </a:t>
            </a:r>
            <a:r>
              <a:rPr lang="en-US" dirty="0">
                <a:hlinkClick r:id="rId3"/>
              </a:rPr>
              <a:t>http://bit.ly/</a:t>
            </a:r>
            <a:r>
              <a:rPr lang="en-US" dirty="0" smtClean="0">
                <a:hlinkClick r:id="rId3"/>
              </a:rPr>
              <a:t>Hf4mb2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46482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Story prototyping with Atlas contributors using the “Design Thinking for Storytelling” method.</a:t>
            </a:r>
            <a:endParaRPr lang="en-US" sz="2000" b="1" dirty="0"/>
          </a:p>
        </p:txBody>
      </p:sp>
      <p:pic>
        <p:nvPicPr>
          <p:cNvPr id="8" name="Picture 7" descr="Screen shot 2012-04-04 at 12.30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34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3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4-04 at 9.3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2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8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4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04 at 9.39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71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5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19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8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s-1.dropbox.com/i/xl/FziPeVSd7VjiRVgwkUb1L2oDgFzazqp7UuUYy3yUbdU/4298587/1333576800/37e635f/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9625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9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8288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Following a process – even though it may seem formulaic – can reveal new ideas and spur creativity.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989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2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6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143" y="38100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0457" y="457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did we learn?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all have more stories to tell than we might think. </a:t>
            </a:r>
            <a:r>
              <a:rPr lang="en-US" sz="2000" b="1" dirty="0" smtClean="0"/>
              <a:t>Just because a project isn’t “finished” doesn’t mean it isn’t a great story.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33528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experienced storytellers, distribution is often the biggest challenge. </a:t>
            </a:r>
            <a:r>
              <a:rPr lang="en-US" sz="2000" b="1" dirty="0" smtClean="0"/>
              <a:t>Think about a story that’s sharable.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87680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hardest, and most useful, exercise was to describe your work into a single sentence</a:t>
            </a:r>
            <a:r>
              <a:rPr lang="en-US" sz="2000" dirty="0"/>
              <a:t>. </a:t>
            </a:r>
            <a:r>
              <a:rPr lang="en-US" sz="2000" dirty="0" smtClean="0"/>
              <a:t>“</a:t>
            </a:r>
            <a:r>
              <a:rPr lang="en-US" sz="2000" b="1" dirty="0" smtClean="0"/>
              <a:t>I </a:t>
            </a:r>
            <a:r>
              <a:rPr lang="en-US" sz="2000" b="1" dirty="0"/>
              <a:t>would have written a shorter letter, but I did not have the time</a:t>
            </a:r>
            <a:r>
              <a:rPr lang="en-US" sz="2000" b="1" dirty="0" smtClean="0"/>
              <a:t>.” – Mark Twain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325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143" y="38100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0457" y="457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Final Thoughts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235365"/>
            <a:ext cx="731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Start small. But start somewhere.</a:t>
            </a:r>
          </a:p>
          <a:p>
            <a:endParaRPr lang="en-US" sz="2000" dirty="0" smtClean="0"/>
          </a:p>
          <a:p>
            <a:endParaRPr lang="en-US" sz="2000" b="1" dirty="0"/>
          </a:p>
          <a:p>
            <a:r>
              <a:rPr lang="en-US" sz="2000" b="1" dirty="0" smtClean="0"/>
              <a:t>Audience. Audience. Audience.</a:t>
            </a:r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dirty="0" smtClean="0"/>
              <a:t>A storytelling project, just like any other project, is slippery and mercurial.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Sometimes, the word “storytelling” turns people off. But that doesn’t mean you have to stop doing it.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Appropriate </a:t>
            </a:r>
            <a:r>
              <a:rPr lang="en-US" sz="2000" strike="sngStrike" dirty="0" smtClean="0"/>
              <a:t>technology</a:t>
            </a:r>
            <a:r>
              <a:rPr lang="en-US" sz="2000" dirty="0" smtClean="0"/>
              <a:t> storytelling technique.</a:t>
            </a:r>
          </a:p>
          <a:p>
            <a:endParaRPr lang="en-US" sz="2000" dirty="0"/>
          </a:p>
          <a:p>
            <a:r>
              <a:rPr lang="en-US" sz="2000" dirty="0"/>
              <a:t>Resource list: </a:t>
            </a:r>
            <a:r>
              <a:rPr lang="en-US" sz="2000" dirty="0">
                <a:hlinkClick r:id="rId2"/>
              </a:rPr>
              <a:t>http://bit.ly/</a:t>
            </a:r>
            <a:r>
              <a:rPr lang="en-US" sz="2000" dirty="0" smtClean="0">
                <a:hlinkClick r:id="rId2"/>
              </a:rPr>
              <a:t>Hgw1JV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634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tos-3.dropbox.com/i/xl/QKLCNekg1uayhW3qXCK4KNZ7pv8EerxVRX_OtCselpA/4298587/1333576800/c1eec25/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5" y="300037"/>
            <a:ext cx="81018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9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12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4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0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82880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Sometimes, data strengthens a story.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180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4-04 at 10.42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9" y="271290"/>
            <a:ext cx="8982521" cy="63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5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tos-5.dropbox.com/i/xl/ZVJaVfM25vlbnEIYmSSY-vcHlpIPf_LkSdOqbLWylkk/4298587/1333576800/bd647c8/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0" y="147637"/>
            <a:ext cx="8496460" cy="65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05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tos-1.dropbox.com/i/xl/6qqMEJL8rIamncrW69hkHguvSeWT4vrK5NV2JwvPTvU/4298587/1333576800/87acb48/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547100" cy="66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84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82880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Sometimes, a story is best told through emotions.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0543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363</Words>
  <Application>Microsoft Macintosh PowerPoint</Application>
  <PresentationFormat>On-screen Show (4:3)</PresentationFormat>
  <Paragraphs>40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GWEC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Helpdesk</dc:creator>
  <cp:lastModifiedBy>Jordan Wirfs-Brock</cp:lastModifiedBy>
  <cp:revision>19</cp:revision>
  <dcterms:created xsi:type="dcterms:W3CDTF">2012-04-03T21:26:00Z</dcterms:created>
  <dcterms:modified xsi:type="dcterms:W3CDTF">2012-04-04T18:34:44Z</dcterms:modified>
</cp:coreProperties>
</file>