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9"/>
  </p:notesMasterIdLst>
  <p:sldIdLst>
    <p:sldId id="256" r:id="rId5"/>
    <p:sldId id="312" r:id="rId6"/>
    <p:sldId id="258" r:id="rId7"/>
    <p:sldId id="317" r:id="rId8"/>
    <p:sldId id="286" r:id="rId9"/>
    <p:sldId id="273" r:id="rId10"/>
    <p:sldId id="283" r:id="rId11"/>
    <p:sldId id="298" r:id="rId12"/>
    <p:sldId id="315" r:id="rId13"/>
    <p:sldId id="304" r:id="rId14"/>
    <p:sldId id="305" r:id="rId15"/>
    <p:sldId id="310" r:id="rId16"/>
    <p:sldId id="306" r:id="rId17"/>
    <p:sldId id="314" r:id="rId18"/>
    <p:sldId id="308" r:id="rId19"/>
    <p:sldId id="309" r:id="rId20"/>
    <p:sldId id="311" r:id="rId21"/>
    <p:sldId id="293" r:id="rId22"/>
    <p:sldId id="292" r:id="rId23"/>
    <p:sldId id="313" r:id="rId24"/>
    <p:sldId id="316" r:id="rId25"/>
    <p:sldId id="299" r:id="rId26"/>
    <p:sldId id="288" r:id="rId27"/>
    <p:sldId id="289"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90216" autoAdjust="0"/>
  </p:normalViewPr>
  <p:slideViewPr>
    <p:cSldViewPr snapToGrid="0" snapToObjects="1">
      <p:cViewPr>
        <p:scale>
          <a:sx n="82" d="100"/>
          <a:sy n="82" d="100"/>
        </p:scale>
        <p:origin x="-1308" y="-72"/>
      </p:cViewPr>
      <p:guideLst>
        <p:guide orient="horz" pos="72"/>
        <p:guide pos="115"/>
      </p:guideLst>
    </p:cSldViewPr>
  </p:slideViewPr>
  <p:outlineViewPr>
    <p:cViewPr>
      <p:scale>
        <a:sx n="33" d="100"/>
        <a:sy n="33" d="100"/>
      </p:scale>
      <p:origin x="0" y="352"/>
    </p:cViewPr>
  </p:outlineViewPr>
  <p:notesTextViewPr>
    <p:cViewPr>
      <p:scale>
        <a:sx n="100" d="100"/>
        <a:sy n="100" d="100"/>
      </p:scale>
      <p:origin x="0" y="336"/>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RES\Centers\Metro\TKingsle\NNip\elements\institution\institutional%20framewor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000000"/>
                </a:solidFill>
                <a:latin typeface="Calibri"/>
                <a:ea typeface="Calibri"/>
                <a:cs typeface="Calibri"/>
              </a:defRPr>
            </a:pPr>
            <a:r>
              <a:rPr lang="en-US" sz="1920" b="1" i="0" u="none" strike="noStrike" baseline="0" dirty="0" smtClean="0">
                <a:solidFill>
                  <a:srgbClr val="000000"/>
                </a:solidFill>
                <a:latin typeface="Calibri"/>
              </a:rPr>
              <a:t>Number of NNIP Partners by Institutional Type, August 2014</a:t>
            </a:r>
            <a:endParaRPr lang="en-US" sz="1920" b="1" i="0" u="none" strike="noStrike" baseline="0" dirty="0">
              <a:solidFill>
                <a:srgbClr val="000000"/>
              </a:solidFill>
              <a:latin typeface="Calibri"/>
            </a:endParaRPr>
          </a:p>
        </c:rich>
      </c:tx>
      <c:layout/>
      <c:overlay val="0"/>
    </c:title>
    <c:autoTitleDeleted val="0"/>
    <c:plotArea>
      <c:layout>
        <c:manualLayout>
          <c:layoutTarget val="inner"/>
          <c:xMode val="edge"/>
          <c:yMode val="edge"/>
          <c:x val="9.8665478366874559E-2"/>
          <c:y val="0.14384540496261797"/>
          <c:w val="0.884913509931891"/>
          <c:h val="0.70605712018405431"/>
        </c:manualLayout>
      </c:layout>
      <c:barChart>
        <c:barDir val="col"/>
        <c:grouping val="clustered"/>
        <c:varyColors val="0"/>
        <c:ser>
          <c:idx val="0"/>
          <c:order val="0"/>
          <c:invertIfNegative val="0"/>
          <c:dLbls>
            <c:txPr>
              <a:bodyPr/>
              <a:lstStyle/>
              <a:p>
                <a:pPr>
                  <a:defRPr sz="16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summary!$D$3:$I$3</c:f>
              <c:strCache>
                <c:ptCount val="6"/>
                <c:pt idx="0">
                  <c:v>Nonprofit-broad mission</c:v>
                </c:pt>
                <c:pt idx="1">
                  <c:v>University</c:v>
                </c:pt>
                <c:pt idx="2">
                  <c:v>Partnerships</c:v>
                </c:pt>
                <c:pt idx="3">
                  <c:v>Funder</c:v>
                </c:pt>
                <c:pt idx="4">
                  <c:v>Local Govt. Agency</c:v>
                </c:pt>
                <c:pt idx="5">
                  <c:v>Nonprofit-info only</c:v>
                </c:pt>
              </c:strCache>
            </c:strRef>
          </c:cat>
          <c:val>
            <c:numRef>
              <c:f>summary!$D$7:$I$7</c:f>
              <c:numCache>
                <c:formatCode>General</c:formatCode>
                <c:ptCount val="6"/>
                <c:pt idx="0">
                  <c:v>11</c:v>
                </c:pt>
                <c:pt idx="1">
                  <c:v>11</c:v>
                </c:pt>
                <c:pt idx="2">
                  <c:v>5</c:v>
                </c:pt>
                <c:pt idx="3">
                  <c:v>3</c:v>
                </c:pt>
                <c:pt idx="4">
                  <c:v>5</c:v>
                </c:pt>
                <c:pt idx="5">
                  <c:v>2</c:v>
                </c:pt>
              </c:numCache>
            </c:numRef>
          </c:val>
        </c:ser>
        <c:dLbls>
          <c:showLegendKey val="0"/>
          <c:showVal val="0"/>
          <c:showCatName val="0"/>
          <c:showSerName val="0"/>
          <c:showPercent val="0"/>
          <c:showBubbleSize val="0"/>
        </c:dLbls>
        <c:gapWidth val="150"/>
        <c:axId val="134444160"/>
        <c:axId val="134445696"/>
      </c:barChart>
      <c:catAx>
        <c:axId val="134444160"/>
        <c:scaling>
          <c:orientation val="minMax"/>
        </c:scaling>
        <c:delete val="0"/>
        <c:axPos val="b"/>
        <c:numFmt formatCode="General" sourceLinked="1"/>
        <c:majorTickMark val="none"/>
        <c:minorTickMark val="none"/>
        <c:tickLblPos val="nextTo"/>
        <c:txPr>
          <a:bodyPr rot="0" vert="horz"/>
          <a:lstStyle/>
          <a:p>
            <a:pPr>
              <a:defRPr sz="1400" b="1" i="0" u="none" strike="noStrike" baseline="0">
                <a:solidFill>
                  <a:srgbClr val="000000"/>
                </a:solidFill>
                <a:latin typeface="Calibri"/>
                <a:ea typeface="Calibri"/>
                <a:cs typeface="Calibri"/>
              </a:defRPr>
            </a:pPr>
            <a:endParaRPr lang="en-US"/>
          </a:p>
        </c:txPr>
        <c:crossAx val="134445696"/>
        <c:crosses val="autoZero"/>
        <c:auto val="1"/>
        <c:lblAlgn val="ctr"/>
        <c:lblOffset val="100"/>
        <c:noMultiLvlLbl val="0"/>
      </c:catAx>
      <c:valAx>
        <c:axId val="134445696"/>
        <c:scaling>
          <c:orientation val="minMax"/>
        </c:scaling>
        <c:delete val="0"/>
        <c:axPos val="l"/>
        <c:numFmt formatCode="General" sourceLinked="1"/>
        <c:majorTickMark val="none"/>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134444160"/>
        <c:crosses val="autoZero"/>
        <c:crossBetween val="between"/>
      </c:valAx>
    </c:plotArea>
    <c:plotVisOnly val="1"/>
    <c:dispBlanksAs val="gap"/>
    <c:showDLblsOverMax val="0"/>
  </c:chart>
  <c:spPr>
    <a:solidFill>
      <a:schemeClr val="bg1"/>
    </a:solidFill>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7/9/2015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devweb.org/" TargetMode="External"/><Relationship Id="rId3" Type="http://schemas.openxmlformats.org/officeDocument/2006/relationships/hyperlink" Target="http://dwej.org/dwejonline/" TargetMode="External"/><Relationship Id="rId7" Type="http://schemas.openxmlformats.org/officeDocument/2006/relationships/hyperlink" Target="http://www.recyclehere.ne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michigantrails.org/" TargetMode="External"/><Relationship Id="rId5" Type="http://schemas.openxmlformats.org/officeDocument/2006/relationships/hyperlink" Target="http://www.environmentalcouncil.org/" TargetMode="External"/><Relationship Id="rId10" Type="http://schemas.openxmlformats.org/officeDocument/2006/relationships/hyperlink" Target="http://zerowastedetroit.com/" TargetMode="External"/><Relationship Id="rId4" Type="http://schemas.openxmlformats.org/officeDocument/2006/relationships/hyperlink" Target="http://www.glbd.org/" TargetMode="External"/><Relationship Id="rId9" Type="http://schemas.openxmlformats.org/officeDocument/2006/relationships/hyperlink" Target="http://www.warmtraining.or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227592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a:t>
            </a:r>
            <a:r>
              <a:rPr lang="en-US" baseline="0" dirty="0" smtClean="0"/>
              <a:t> </a:t>
            </a:r>
            <a:r>
              <a:rPr lang="en-US" dirty="0" smtClean="0"/>
              <a:t>Mike </a:t>
            </a:r>
            <a:r>
              <a:rPr lang="en-US" dirty="0"/>
              <a:t>Galvin </a:t>
            </a:r>
            <a:r>
              <a:rPr lang="en-US" dirty="0" smtClean="0"/>
              <a:t>for suggesting</a:t>
            </a:r>
            <a:r>
              <a:rPr lang="en-US" baseline="0" dirty="0" smtClean="0"/>
              <a:t> this and to Seema Iyer from BNIA for helping me plan this presentation</a:t>
            </a:r>
          </a:p>
          <a:p>
            <a:endParaRPr lang="en-US" baseline="0" dirty="0" smtClean="0"/>
          </a:p>
          <a:p>
            <a:r>
              <a:rPr lang="en-US" baseline="0" dirty="0" smtClean="0"/>
              <a:t>Mike </a:t>
            </a:r>
            <a:r>
              <a:rPr lang="en-US" dirty="0" smtClean="0"/>
              <a:t>can chime in with comments too ….</a:t>
            </a:r>
          </a:p>
          <a:p>
            <a:endParaRPr lang="en-US" dirty="0" smtClean="0"/>
          </a:p>
          <a:p>
            <a:r>
              <a:rPr lang="en-US" dirty="0" smtClean="0"/>
              <a:t>http://water.bniajfi.org/</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112519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space</a:t>
            </a:r>
            <a:r>
              <a:rPr lang="en-US" baseline="0" dirty="0" smtClean="0"/>
              <a:t> – combined data from several community groups into 1 database</a:t>
            </a:r>
            <a:endParaRPr lang="en-US" dirty="0" smtClean="0"/>
          </a:p>
          <a:p>
            <a:r>
              <a:rPr lang="en-US" dirty="0" smtClean="0"/>
              <a:t>Check on website</a:t>
            </a:r>
          </a:p>
          <a:p>
            <a:r>
              <a:rPr lang="en-US" b="1" dirty="0" smtClean="0"/>
              <a:t>Clean and Green</a:t>
            </a:r>
          </a:p>
          <a:p>
            <a:r>
              <a:rPr lang="en-US" b="1" dirty="0" smtClean="0"/>
              <a:t>Mixed Greens</a:t>
            </a:r>
          </a:p>
          <a:p>
            <a:r>
              <a:rPr lang="en-US" b="1" dirty="0" smtClean="0"/>
              <a:t>Neighborhood Park</a:t>
            </a:r>
          </a:p>
          <a:p>
            <a:r>
              <a:rPr lang="en-US" b="1" dirty="0" smtClean="0"/>
              <a:t>Green Parking</a:t>
            </a:r>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112519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Hot</a:t>
            </a:r>
            <a:r>
              <a:rPr lang="en-US" baseline="0" dirty="0" smtClean="0"/>
              <a:t> off the presses – shows interventions along a thematic map with a variety of ngh characteristics</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112519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Vital </a:t>
            </a:r>
            <a:r>
              <a:rPr lang="en-US" dirty="0" smtClean="0"/>
              <a:t>Signs gallery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Vital Signs is</a:t>
            </a:r>
            <a:r>
              <a:rPr lang="en-US" baseline="0" dirty="0" smtClean="0"/>
              <a:t> a community Frame, Choose,  and Track  Community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Ensures that environment is viewed as a key component of quality </a:t>
            </a:r>
            <a:r>
              <a:rPr lang="en-US" baseline="0" smtClean="0"/>
              <a:t>of life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1125191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138574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112519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Detroit Environmental Agenda is a bold environmental vision for the city of Detroit that captures both our challenges and our progress on key environmental issues. Data Driven Detroit has partnered with </a:t>
            </a:r>
            <a:r>
              <a:rPr lang="en-US" dirty="0" smtClean="0">
                <a:effectLst/>
                <a:hlinkClick r:id="rId3"/>
              </a:rPr>
              <a:t>Detroiters Working for Environmental Justice</a:t>
            </a:r>
            <a:r>
              <a:rPr lang="en-US" dirty="0" smtClean="0">
                <a:effectLst/>
              </a:rPr>
              <a:t>, </a:t>
            </a:r>
            <a:r>
              <a:rPr lang="en-US" dirty="0" smtClean="0">
                <a:effectLst/>
                <a:hlinkClick r:id="rId4"/>
              </a:rPr>
              <a:t>Great Lakes Bioneers Detroit</a:t>
            </a:r>
            <a:r>
              <a:rPr lang="en-US" dirty="0" smtClean="0">
                <a:effectLst/>
              </a:rPr>
              <a:t>, the </a:t>
            </a:r>
            <a:r>
              <a:rPr lang="en-US" dirty="0" smtClean="0">
                <a:effectLst/>
                <a:hlinkClick r:id="rId5"/>
              </a:rPr>
              <a:t>Michigan Environmental Council</a:t>
            </a:r>
            <a:r>
              <a:rPr lang="en-US" dirty="0" smtClean="0">
                <a:effectLst/>
              </a:rPr>
              <a:t>, the </a:t>
            </a:r>
            <a:r>
              <a:rPr lang="en-US" dirty="0" smtClean="0">
                <a:effectLst/>
                <a:hlinkClick r:id="rId6"/>
              </a:rPr>
              <a:t>Michigan Trails &amp; Greenways Alliance</a:t>
            </a:r>
            <a:r>
              <a:rPr lang="en-US" dirty="0" smtClean="0">
                <a:effectLst/>
              </a:rPr>
              <a:t>, </a:t>
            </a:r>
            <a:r>
              <a:rPr lang="en-US" dirty="0" smtClean="0">
                <a:effectLst/>
                <a:hlinkClick r:id="rId7"/>
              </a:rPr>
              <a:t>Recycle Here</a:t>
            </a:r>
            <a:r>
              <a:rPr lang="en-US" dirty="0" smtClean="0">
                <a:effectLst/>
              </a:rPr>
              <a:t>, </a:t>
            </a:r>
            <a:r>
              <a:rPr lang="en-US" dirty="0" smtClean="0">
                <a:effectLst/>
                <a:hlinkClick r:id="rId8"/>
              </a:rPr>
              <a:t>Southwest Detroit Environmental Vision</a:t>
            </a:r>
            <a:r>
              <a:rPr lang="en-US" dirty="0" smtClean="0">
                <a:effectLst/>
              </a:rPr>
              <a:t>, </a:t>
            </a:r>
            <a:r>
              <a:rPr lang="en-US" dirty="0" smtClean="0">
                <a:effectLst/>
                <a:hlinkClick r:id="rId9"/>
              </a:rPr>
              <a:t>WARM Training Center</a:t>
            </a:r>
            <a:r>
              <a:rPr lang="en-US" dirty="0" smtClean="0">
                <a:effectLst/>
              </a:rPr>
              <a:t>, and </a:t>
            </a:r>
            <a:r>
              <a:rPr lang="en-US" dirty="0" smtClean="0">
                <a:effectLst/>
                <a:hlinkClick r:id="rId10"/>
              </a:rPr>
              <a:t>Zero Waste Detroit</a:t>
            </a:r>
            <a:r>
              <a:rPr lang="en-US" dirty="0" smtClean="0">
                <a:effectLst/>
              </a:rPr>
              <a:t> to provide data and technical support to the outreach and engagement process occurring through the end of 2012. The data, maps, and links below begin to paint a picture of how a safe, clean, and prosperous Detroit requires a healthy environment. As the outreach process moves forward, Data Driven Detroit will work with the Environmental Agenda to develop a list and “dashboard” of environmental indicators to help set a baseline, measure, and track progress for the state of Detroit’s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112519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653"/>
            <a:r>
              <a:rPr lang="en-US" dirty="0" smtClean="0"/>
              <a:t>Example from one of our Kansas City partners – MARC (Mid-America Regional Council)</a:t>
            </a:r>
          </a:p>
          <a:p>
            <a:pPr defTabSz="912653"/>
            <a:endParaRPr lang="en-US" dirty="0" smtClean="0"/>
          </a:p>
          <a:p>
            <a:pPr defTabSz="912653"/>
            <a:r>
              <a:rPr lang="en-US" dirty="0" smtClean="0"/>
              <a:t>HUD-DoT Sustainable Communities  grantee unusual in that the partner themselves are developing the program as well as the data/analysis in-house</a:t>
            </a:r>
          </a:p>
          <a:p>
            <a:pPr defTabSz="912653"/>
            <a:endParaRPr lang="en-US" dirty="0" smtClean="0"/>
          </a:p>
          <a:p>
            <a:pPr defTabSz="912653"/>
            <a:r>
              <a:rPr lang="en-US" dirty="0" smtClean="0"/>
              <a:t>Chose 6 commercial corridors; tied to transit improvements.  Integrating regional and local perspective. </a:t>
            </a:r>
          </a:p>
          <a:p>
            <a:pPr defTabSz="912653"/>
            <a:endParaRPr lang="en-US" dirty="0" smtClean="0"/>
          </a:p>
          <a:p>
            <a:pPr defTabSz="912653"/>
            <a:r>
              <a:rPr lang="en-US" dirty="0" smtClean="0"/>
              <a:t>This is from Implementation Guidebook, which identifying indicators and outcomes for their initiaative – reflects a broader trend of emphasis on outcomes.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12" eaLnBrk="0" hangingPunct="0">
              <a:defRPr>
                <a:solidFill>
                  <a:schemeClr val="tx1"/>
                </a:solidFill>
                <a:latin typeface="Arial" charset="0"/>
              </a:defRPr>
            </a:lvl1pPr>
            <a:lvl2pPr marL="742819" indent="-285699" defTabSz="930112" eaLnBrk="0" hangingPunct="0">
              <a:defRPr>
                <a:solidFill>
                  <a:schemeClr val="tx1"/>
                </a:solidFill>
                <a:latin typeface="Arial" charset="0"/>
              </a:defRPr>
            </a:lvl2pPr>
            <a:lvl3pPr marL="1142799" indent="-228560" defTabSz="930112" eaLnBrk="0" hangingPunct="0">
              <a:defRPr>
                <a:solidFill>
                  <a:schemeClr val="tx1"/>
                </a:solidFill>
                <a:latin typeface="Arial" charset="0"/>
              </a:defRPr>
            </a:lvl3pPr>
            <a:lvl4pPr marL="1599919" indent="-228560" defTabSz="930112" eaLnBrk="0" hangingPunct="0">
              <a:defRPr>
                <a:solidFill>
                  <a:schemeClr val="tx1"/>
                </a:solidFill>
                <a:latin typeface="Arial" charset="0"/>
              </a:defRPr>
            </a:lvl4pPr>
            <a:lvl5pPr marL="2057039" indent="-228560" defTabSz="930112" eaLnBrk="0" hangingPunct="0">
              <a:defRPr>
                <a:solidFill>
                  <a:schemeClr val="tx1"/>
                </a:solidFill>
                <a:latin typeface="Arial" charset="0"/>
              </a:defRPr>
            </a:lvl5pPr>
            <a:lvl6pPr marL="2514159" indent="-228560" defTabSz="930112" eaLnBrk="0" fontAlgn="base" hangingPunct="0">
              <a:spcBef>
                <a:spcPct val="0"/>
              </a:spcBef>
              <a:spcAft>
                <a:spcPct val="0"/>
              </a:spcAft>
              <a:defRPr>
                <a:solidFill>
                  <a:schemeClr val="tx1"/>
                </a:solidFill>
                <a:latin typeface="Arial" charset="0"/>
              </a:defRPr>
            </a:lvl6pPr>
            <a:lvl7pPr marL="2971279" indent="-228560" defTabSz="930112" eaLnBrk="0" fontAlgn="base" hangingPunct="0">
              <a:spcBef>
                <a:spcPct val="0"/>
              </a:spcBef>
              <a:spcAft>
                <a:spcPct val="0"/>
              </a:spcAft>
              <a:defRPr>
                <a:solidFill>
                  <a:schemeClr val="tx1"/>
                </a:solidFill>
                <a:latin typeface="Arial" charset="0"/>
              </a:defRPr>
            </a:lvl7pPr>
            <a:lvl8pPr marL="3428399" indent="-228560" defTabSz="930112" eaLnBrk="0" fontAlgn="base" hangingPunct="0">
              <a:spcBef>
                <a:spcPct val="0"/>
              </a:spcBef>
              <a:spcAft>
                <a:spcPct val="0"/>
              </a:spcAft>
              <a:defRPr>
                <a:solidFill>
                  <a:schemeClr val="tx1"/>
                </a:solidFill>
                <a:latin typeface="Arial" charset="0"/>
              </a:defRPr>
            </a:lvl8pPr>
            <a:lvl9pPr marL="3885518" indent="-228560" defTabSz="930112" eaLnBrk="0" fontAlgn="base" hangingPunct="0">
              <a:spcBef>
                <a:spcPct val="0"/>
              </a:spcBef>
              <a:spcAft>
                <a:spcPct val="0"/>
              </a:spcAft>
              <a:defRPr>
                <a:solidFill>
                  <a:schemeClr val="tx1"/>
                </a:solidFill>
                <a:latin typeface="Arial" charset="0"/>
              </a:defRPr>
            </a:lvl9pPr>
          </a:lstStyle>
          <a:p>
            <a:pPr eaLnBrk="1" hangingPunct="1"/>
            <a:fld id="{656F9DEB-2287-4A64-96B4-E15EF6D078FE}" type="slidenum">
              <a:rPr lang="en-US" smtClean="0"/>
              <a:pPr eaLnBrk="1" hangingPunct="1"/>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9788" cy="3486150"/>
          </a:xfrm>
        </p:spPr>
      </p:sp>
      <p:sp>
        <p:nvSpPr>
          <p:cNvPr id="3" name="Notes Placeholder 2"/>
          <p:cNvSpPr>
            <a:spLocks noGrp="1"/>
          </p:cNvSpPr>
          <p:nvPr>
            <p:ph type="body" idx="1"/>
          </p:nvPr>
        </p:nvSpPr>
        <p:spPr/>
        <p:txBody>
          <a:bodyPr/>
          <a:lstStyle/>
          <a:p>
            <a:endParaRPr lang="en-US" dirty="0" smtClean="0"/>
          </a:p>
          <a:p>
            <a:r>
              <a:rPr lang="en-US" dirty="0" smtClean="0"/>
              <a:t>Credit</a:t>
            </a:r>
            <a:r>
              <a:rPr lang="en-US" baseline="0" dirty="0" smtClean="0"/>
              <a:t> the Pittsburgh Neighborhood and Community Information System</a:t>
            </a:r>
          </a:p>
          <a:p>
            <a:r>
              <a:rPr lang="en-US" dirty="0" smtClean="0"/>
              <a:t>Alan Sisco at Rebuilding Together</a:t>
            </a:r>
            <a:endParaRPr lang="en-US" baseline="0" dirty="0" smtClean="0"/>
          </a:p>
          <a:p>
            <a:endParaRPr lang="en-US" dirty="0" smtClean="0">
              <a:latin typeface="+mn-lt"/>
            </a:endParaRPr>
          </a:p>
          <a:p>
            <a:r>
              <a:rPr lang="en-US" b="1" dirty="0" smtClean="0"/>
              <a:t>Operation Urgent Care </a:t>
            </a:r>
            <a:r>
              <a:rPr lang="en-US" dirty="0" smtClean="0"/>
              <a:t>provides free home repair services to elderly homeowners in Allegheny County</a:t>
            </a:r>
            <a:r>
              <a:rPr lang="en-US" baseline="0" dirty="0" smtClean="0"/>
              <a:t>.  </a:t>
            </a:r>
          </a:p>
          <a:p>
            <a:endParaRPr lang="en-US" baseline="0" dirty="0" smtClean="0">
              <a:latin typeface="+mn-lt"/>
            </a:endParaRPr>
          </a:p>
          <a:p>
            <a:r>
              <a:rPr lang="en-US" baseline="0" dirty="0" smtClean="0">
                <a:latin typeface="+mn-lt"/>
              </a:rPr>
              <a:t>First used census data to decide which broad areas they would focus on (income and home value).  One of the chosen areas was the Eliot neighborhood.</a:t>
            </a:r>
            <a:endParaRPr lang="en-U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CA37E196-EF63-44E6-A586-A413C37B9EB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69739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40"/>
            <a:r>
              <a:rPr lang="en-US" dirty="0" smtClean="0"/>
              <a:t>This</a:t>
            </a:r>
            <a:r>
              <a:rPr lang="en-US" baseline="0" dirty="0" smtClean="0"/>
              <a:t> example is from one of our founding partners in Cleveland, the </a:t>
            </a:r>
            <a:r>
              <a:rPr lang="en-US" dirty="0">
                <a:latin typeface="Times New Roman" pitchFamily="18" charset="0"/>
              </a:rPr>
              <a:t>Center on Urban Poverty and Community Development at Case Western Reserve University. </a:t>
            </a:r>
          </a:p>
          <a:p>
            <a:pPr defTabSz="914240"/>
            <a:endParaRPr lang="en-US" dirty="0">
              <a:latin typeface="Times New Roman" pitchFamily="18" charset="0"/>
            </a:endParaRPr>
          </a:p>
          <a:p>
            <a:pPr marL="171420" indent="-171420">
              <a:buFont typeface="Arial" pitchFamily="34" charset="0"/>
              <a:buChar char="•"/>
            </a:pPr>
            <a:r>
              <a:rPr lang="en-US" dirty="0" smtClean="0"/>
              <a:t>The Neighborhood Stabilization Team in Cleveland</a:t>
            </a:r>
            <a:r>
              <a:rPr lang="en-US" baseline="0" dirty="0" smtClean="0"/>
              <a:t> makes use of data from Case Western’s </a:t>
            </a:r>
            <a:r>
              <a:rPr lang="en-US" dirty="0" smtClean="0"/>
              <a:t>NEO CANDO – North</a:t>
            </a:r>
            <a:r>
              <a:rPr lang="en-US" baseline="0" dirty="0" smtClean="0"/>
              <a:t> East Ohio Community and Neighborhood Data for Organizing – System. </a:t>
            </a:r>
          </a:p>
          <a:p>
            <a:pPr marL="171420" indent="-171420">
              <a:buFont typeface="Arial" pitchFamily="34" charset="0"/>
              <a:buChar char="•"/>
            </a:pPr>
            <a:r>
              <a:rPr lang="en-US" baseline="0" dirty="0" smtClean="0"/>
              <a:t>Pull together parcel level data from many different sources from the assessors office, the court system, vacancy data and original data collection, neighborhood amenities, etc. </a:t>
            </a:r>
          </a:p>
          <a:p>
            <a:pPr marL="171420" indent="-171420">
              <a:buFont typeface="Arial" pitchFamily="34" charset="0"/>
              <a:buChar char="•"/>
            </a:pPr>
            <a:r>
              <a:rPr lang="en-US" baseline="0" dirty="0" smtClean="0"/>
              <a:t>This data can zoom down to the block and to the parcel and zoom up to look at trends and the bigger picture. </a:t>
            </a:r>
          </a:p>
          <a:p>
            <a:pPr marL="171420" indent="-171420">
              <a:buFont typeface="Arial" pitchFamily="34" charset="0"/>
              <a:buChar char="•"/>
            </a:pPr>
            <a:r>
              <a:rPr lang="en-US" baseline="0" dirty="0" smtClean="0"/>
              <a:t>It helps the team figure out which properties make for strategic interventions with their limited resources– whether helping homeowners to find foreclosure counseling or making sure vacant properties are maintained and boarded up to fight blight and cut down on spillover effects to other properties. </a:t>
            </a:r>
          </a:p>
          <a:p>
            <a:endParaRPr lang="en-US" baseline="0" dirty="0" smtClean="0"/>
          </a:p>
          <a:p>
            <a:pPr defTabSz="914240"/>
            <a:endParaRPr lang="en-US" dirty="0">
              <a:latin typeface="Times New Roman" pitchFamily="18" charset="0"/>
            </a:endParaRPr>
          </a:p>
          <a:p>
            <a:endParaRPr 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12" eaLnBrk="0" hangingPunct="0">
              <a:defRPr>
                <a:solidFill>
                  <a:schemeClr val="tx1"/>
                </a:solidFill>
                <a:latin typeface="Arial" charset="0"/>
              </a:defRPr>
            </a:lvl1pPr>
            <a:lvl2pPr marL="742819" indent="-285699" defTabSz="930112" eaLnBrk="0" hangingPunct="0">
              <a:defRPr>
                <a:solidFill>
                  <a:schemeClr val="tx1"/>
                </a:solidFill>
                <a:latin typeface="Arial" charset="0"/>
              </a:defRPr>
            </a:lvl2pPr>
            <a:lvl3pPr marL="1142799" indent="-228560" defTabSz="930112" eaLnBrk="0" hangingPunct="0">
              <a:defRPr>
                <a:solidFill>
                  <a:schemeClr val="tx1"/>
                </a:solidFill>
                <a:latin typeface="Arial" charset="0"/>
              </a:defRPr>
            </a:lvl3pPr>
            <a:lvl4pPr marL="1599919" indent="-228560" defTabSz="930112" eaLnBrk="0" hangingPunct="0">
              <a:defRPr>
                <a:solidFill>
                  <a:schemeClr val="tx1"/>
                </a:solidFill>
                <a:latin typeface="Arial" charset="0"/>
              </a:defRPr>
            </a:lvl4pPr>
            <a:lvl5pPr marL="2057039" indent="-228560" defTabSz="930112" eaLnBrk="0" hangingPunct="0">
              <a:defRPr>
                <a:solidFill>
                  <a:schemeClr val="tx1"/>
                </a:solidFill>
                <a:latin typeface="Arial" charset="0"/>
              </a:defRPr>
            </a:lvl5pPr>
            <a:lvl6pPr marL="2514159" indent="-228560" defTabSz="930112" eaLnBrk="0" fontAlgn="base" hangingPunct="0">
              <a:spcBef>
                <a:spcPct val="0"/>
              </a:spcBef>
              <a:spcAft>
                <a:spcPct val="0"/>
              </a:spcAft>
              <a:defRPr>
                <a:solidFill>
                  <a:schemeClr val="tx1"/>
                </a:solidFill>
                <a:latin typeface="Arial" charset="0"/>
              </a:defRPr>
            </a:lvl6pPr>
            <a:lvl7pPr marL="2971279" indent="-228560" defTabSz="930112" eaLnBrk="0" fontAlgn="base" hangingPunct="0">
              <a:spcBef>
                <a:spcPct val="0"/>
              </a:spcBef>
              <a:spcAft>
                <a:spcPct val="0"/>
              </a:spcAft>
              <a:defRPr>
                <a:solidFill>
                  <a:schemeClr val="tx1"/>
                </a:solidFill>
                <a:latin typeface="Arial" charset="0"/>
              </a:defRPr>
            </a:lvl7pPr>
            <a:lvl8pPr marL="3428399" indent="-228560" defTabSz="930112" eaLnBrk="0" fontAlgn="base" hangingPunct="0">
              <a:spcBef>
                <a:spcPct val="0"/>
              </a:spcBef>
              <a:spcAft>
                <a:spcPct val="0"/>
              </a:spcAft>
              <a:defRPr>
                <a:solidFill>
                  <a:schemeClr val="tx1"/>
                </a:solidFill>
                <a:latin typeface="Arial" charset="0"/>
              </a:defRPr>
            </a:lvl8pPr>
            <a:lvl9pPr marL="3885518" indent="-228560" defTabSz="930112" eaLnBrk="0" fontAlgn="base" hangingPunct="0">
              <a:spcBef>
                <a:spcPct val="0"/>
              </a:spcBef>
              <a:spcAft>
                <a:spcPct val="0"/>
              </a:spcAft>
              <a:defRPr>
                <a:solidFill>
                  <a:schemeClr val="tx1"/>
                </a:solidFill>
                <a:latin typeface="Arial" charset="0"/>
              </a:defRPr>
            </a:lvl9pPr>
          </a:lstStyle>
          <a:p>
            <a:pPr eaLnBrk="1" hangingPunct="1"/>
            <a:fld id="{923BAC34-2DA7-43D4-A256-83337ABB9E11}" type="slidenum">
              <a:rPr lang="en-US" smtClean="0"/>
              <a:pPr eaLnBrk="1" hangingPunct="1"/>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t>
            </a:r>
            <a:r>
              <a:rPr lang="en-US" baseline="0" dirty="0" smtClean="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a:t>
            </a:fld>
            <a:endParaRPr lang="en-US" dirty="0"/>
          </a:p>
        </p:txBody>
      </p:sp>
    </p:spTree>
    <p:extLst>
      <p:ext uri="{BB962C8B-B14F-4D97-AF65-F5344CB8AC3E}">
        <p14:creationId xmlns:p14="http://schemas.microsoft.com/office/powerpoint/2010/main" val="2195362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Principles – bullets 1 and 2</a:t>
            </a:r>
          </a:p>
          <a:p>
            <a:endParaRPr lang="en-US" dirty="0" smtClean="0"/>
          </a:p>
          <a:p>
            <a:r>
              <a:rPr lang="en-US" dirty="0" smtClean="0"/>
              <a:t>Note</a:t>
            </a:r>
            <a:r>
              <a:rPr lang="en-US" baseline="0" dirty="0" smtClean="0"/>
              <a:t> </a:t>
            </a:r>
            <a:r>
              <a:rPr lang="en-US" baseline="0" dirty="0" smtClean="0"/>
              <a:t>– just like in your network – partners have different strengths and interests, but connecting to learn more about each other is a good idea</a:t>
            </a:r>
            <a:endParaRPr lang="en-US" dirty="0" smtClean="0"/>
          </a:p>
          <a:p>
            <a:endParaRPr lang="en-US" dirty="0" smtClean="0"/>
          </a:p>
          <a:p>
            <a:r>
              <a:rPr lang="en-US" sz="1200" kern="1200" dirty="0" smtClean="0">
                <a:solidFill>
                  <a:schemeClr val="tx1"/>
                </a:solidFill>
                <a:effectLst/>
                <a:latin typeface="+mn-lt"/>
                <a:ea typeface="+mn-ea"/>
                <a:cs typeface="+mn-cs"/>
              </a:rPr>
              <a:t>Common sites: Atlanta, Baltimore, Boston, Denver, Grand Rapids, Kansas </a:t>
            </a:r>
            <a:r>
              <a:rPr lang="en-US" sz="1200" kern="1200" dirty="0" smtClean="0">
                <a:solidFill>
                  <a:schemeClr val="tx1"/>
                </a:solidFill>
                <a:effectLst/>
                <a:latin typeface="+mn-lt"/>
                <a:ea typeface="+mn-ea"/>
                <a:cs typeface="+mn-cs"/>
              </a:rPr>
              <a:t>City,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New </a:t>
            </a:r>
            <a:r>
              <a:rPr lang="en-US" sz="1200" kern="1200" dirty="0" smtClean="0">
                <a:solidFill>
                  <a:schemeClr val="tx1"/>
                </a:solidFill>
                <a:effectLst/>
                <a:latin typeface="+mn-lt"/>
                <a:ea typeface="+mn-ea"/>
                <a:cs typeface="+mn-cs"/>
              </a:rPr>
              <a:t>Orleans, New York,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Philadelphia, San Antonio, Seattle, Washington, DC</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20</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 way,</a:t>
            </a:r>
            <a:r>
              <a:rPr lang="en-US" baseline="0" dirty="0" smtClean="0"/>
              <a:t> </a:t>
            </a:r>
          </a:p>
          <a:p>
            <a:endParaRPr lang="en-US" baseline="0" dirty="0" smtClean="0"/>
          </a:p>
          <a:p>
            <a:r>
              <a:rPr lang="en-US" baseline="0" dirty="0" smtClean="0"/>
              <a:t>Encourage you to get started in whatever way is appropriate for your organization.</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21</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22</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23</a:t>
            </a:fld>
            <a:endParaRPr lang="en-US" dirty="0"/>
          </a:p>
        </p:txBody>
      </p:sp>
    </p:spTree>
    <p:extLst>
      <p:ext uri="{BB962C8B-B14F-4D97-AF65-F5344CB8AC3E}">
        <p14:creationId xmlns:p14="http://schemas.microsoft.com/office/powerpoint/2010/main" val="1050283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24</a:t>
            </a:fld>
            <a:endParaRPr lang="en-US" dirty="0"/>
          </a:p>
        </p:txBody>
      </p:sp>
    </p:spTree>
    <p:extLst>
      <p:ext uri="{BB962C8B-B14F-4D97-AF65-F5344CB8AC3E}">
        <p14:creationId xmlns:p14="http://schemas.microsoft.com/office/powerpoint/2010/main" val="236915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4126" lvl="1" indent="-388239">
              <a:spcAft>
                <a:spcPct val="20000"/>
              </a:spcAft>
            </a:pPr>
            <a:r>
              <a:rPr lang="en-US" altLang="en-US" dirty="0" smtClean="0">
                <a:solidFill>
                  <a:srgbClr val="002060"/>
                </a:solidFill>
              </a:rPr>
              <a:t>Talk through slide</a:t>
            </a:r>
          </a:p>
          <a:p>
            <a:pPr eaLnBrk="1" hangingPunct="1"/>
            <a:r>
              <a:rPr lang="en-US" altLang="en-US" sz="1400" dirty="0"/>
              <a:t>	</a:t>
            </a:r>
          </a:p>
          <a:p>
            <a:pPr eaLnBrk="1" hangingPunct="1"/>
            <a:r>
              <a:rPr lang="en-US" altLang="en-US" sz="1400" dirty="0"/>
              <a:t>	Three necessary components to success (e.g. three-legged stool)</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NNIP partner organizations in over 30 cities.</a:t>
            </a:r>
          </a:p>
          <a:p>
            <a:endParaRPr lang="en-US" dirty="0" smtClean="0"/>
          </a:p>
          <a:p>
            <a:r>
              <a:rPr lang="en-US" dirty="0" smtClean="0"/>
              <a:t>I’ve added a link to</a:t>
            </a:r>
            <a:r>
              <a:rPr lang="en-US" baseline="0" dirty="0" smtClean="0"/>
              <a:t> the partner organizations.</a:t>
            </a:r>
            <a:endParaRPr lang="en-US" dirty="0" smtClean="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385547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Grown from 6 founding partners to </a:t>
            </a:r>
            <a:r>
              <a:rPr lang="en-US" dirty="0" smtClean="0"/>
              <a:t>more than 30, </a:t>
            </a:r>
            <a:r>
              <a:rPr lang="en-US" dirty="0" smtClean="0"/>
              <a:t>and more on the way</a:t>
            </a:r>
          </a:p>
          <a:p>
            <a:pPr eaLnBrk="1" hangingPunct="1">
              <a:defRPr/>
            </a:pPr>
            <a:endParaRPr lang="en-US" dirty="0" smtClean="0"/>
          </a:p>
          <a:p>
            <a:pPr eaLnBrk="1" hangingPunct="1">
              <a:defRPr/>
            </a:pPr>
            <a:r>
              <a:rPr lang="en-US" dirty="0" smtClean="0"/>
              <a:t>The partners are housed in various types of institutions –universities, independent nonprofits, local funders.</a:t>
            </a:r>
          </a:p>
          <a:p>
            <a:pPr eaLnBrk="1" hangingPunct="1">
              <a:defRPr/>
            </a:pPr>
            <a:endParaRPr lang="en-US" dirty="0" smtClean="0"/>
          </a:p>
          <a:p>
            <a:pPr eaLnBrk="1" hangingPunct="1">
              <a:defRPr/>
            </a:pPr>
            <a:r>
              <a:rPr lang="en-US" dirty="0" smtClean="0"/>
              <a:t>But whatever the home, they are all respected organizations with a long-term stake in their community.   </a:t>
            </a:r>
          </a:p>
          <a:p>
            <a:pPr marL="174708" indent="-174708">
              <a:buFont typeface="Arial" pitchFamily="34" charset="0"/>
              <a:buChar char="•"/>
              <a:defRPr/>
            </a:pPr>
            <a:r>
              <a:rPr lang="en-US" dirty="0" smtClean="0"/>
              <a:t>They are viewed as neutral - not tied to any one political agenda or issue area.  </a:t>
            </a:r>
          </a:p>
          <a:p>
            <a:pPr marL="174708" indent="-174708">
              <a:buFont typeface="Arial" pitchFamily="34" charset="0"/>
              <a:buChar char="•"/>
              <a:defRPr/>
            </a:pPr>
            <a:r>
              <a:rPr lang="en-US" dirty="0" smtClean="0"/>
              <a:t>Data providers are confident that confidential data will be handled properly, and audiences are confident of the rigor of the analysis.  </a:t>
            </a:r>
          </a:p>
          <a:p>
            <a:pPr marL="174708" indent="-174708">
              <a:buFont typeface="Arial" pitchFamily="34" charset="0"/>
              <a:buChar char="•"/>
              <a:defRPr/>
            </a:pPr>
            <a:r>
              <a:rPr lang="en-US" dirty="0" smtClean="0"/>
              <a:t>Since they are on the ground, they can be responsive to community needs and emerging issues [give example]</a:t>
            </a:r>
          </a:p>
          <a:p>
            <a:pPr eaLnBrk="1" hangingPunct="1">
              <a:defRPr/>
            </a:pPr>
            <a:endParaRPr lang="en-US" dirty="0" smtClean="0"/>
          </a:p>
        </p:txBody>
      </p:sp>
      <p:sp>
        <p:nvSpPr>
          <p:cNvPr id="4" name="Slide Number Placeholder 3"/>
          <p:cNvSpPr>
            <a:spLocks noGrp="1"/>
          </p:cNvSpPr>
          <p:nvPr>
            <p:ph type="sldNum" sz="quarter" idx="10"/>
          </p:nvPr>
        </p:nvSpPr>
        <p:spPr/>
        <p:txBody>
          <a:bodyPr/>
          <a:lstStyle/>
          <a:p>
            <a:fld id="{9509C1CF-0B05-42BA-A122-7F697B58632C}" type="slidenum">
              <a:rPr lang="en-US" smtClean="0"/>
              <a:t>5</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srgbClr val="336699"/>
                </a:solidFill>
              </a:rPr>
              <a:t>Basic requirement for partners - Assemble, transform and disseminate data </a:t>
            </a:r>
          </a:p>
          <a:p>
            <a:pPr eaLnBrk="1" hangingPunct="1">
              <a:defRPr/>
            </a:pPr>
            <a:r>
              <a:rPr lang="en-US" dirty="0">
                <a:latin typeface="Arial" pitchFamily="34" charset="0"/>
                <a:cs typeface="Arial" pitchFamily="34" charset="0"/>
              </a:rPr>
              <a:t>NNIP would not be possible without access to local data.  Local data is more impt than ever as the Census has switched from the long-form every 10 years to the 5-year averages and less precise American Community Survey.</a:t>
            </a:r>
          </a:p>
          <a:p>
            <a:pPr eaLnBrk="1" hangingPunct="1">
              <a:defRPr/>
            </a:pPr>
            <a:endParaRPr lang="en-US" sz="900" dirty="0">
              <a:latin typeface="Arial" pitchFamily="34" charset="0"/>
              <a:cs typeface="Arial" pitchFamily="34" charset="0"/>
            </a:endParaRPr>
          </a:p>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pitchFamily="34" charset="0"/>
                <a:cs typeface="Arial" pitchFamily="34" charset="0"/>
              </a:rPr>
              <a:t>And the ability to </a:t>
            </a:r>
            <a:r>
              <a:rPr lang="en-US" b="1" dirty="0" smtClean="0">
                <a:latin typeface="Arial" pitchFamily="34" charset="0"/>
                <a:cs typeface="Arial" pitchFamily="34" charset="0"/>
              </a:rPr>
              <a:t>cover many issues is critical</a:t>
            </a:r>
            <a:r>
              <a:rPr lang="en-US" dirty="0" smtClean="0">
                <a:latin typeface="Arial" pitchFamily="34" charset="0"/>
                <a:cs typeface="Arial" pitchFamily="34" charset="0"/>
              </a:rPr>
              <a:t>: residents don’t experience their community in silos and the solutions aren’t </a:t>
            </a:r>
            <a:r>
              <a:rPr lang="en-US" dirty="0" err="1" smtClean="0">
                <a:latin typeface="Arial" pitchFamily="34" charset="0"/>
                <a:cs typeface="Arial" pitchFamily="34" charset="0"/>
              </a:rPr>
              <a:t>siloed</a:t>
            </a:r>
            <a:r>
              <a:rPr lang="en-US" dirty="0" smtClean="0">
                <a:latin typeface="Arial" pitchFamily="34" charset="0"/>
                <a:cs typeface="Arial" pitchFamily="34" charset="0"/>
              </a:rPr>
              <a:t> either. (obesity example?)</a:t>
            </a:r>
          </a:p>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latin typeface="Arial" pitchFamily="34" charset="0"/>
                <a:cs typeface="Arial" pitchFamily="34" charset="0"/>
              </a:rPr>
              <a:t>Not </a:t>
            </a:r>
            <a:r>
              <a:rPr lang="en-US" dirty="0">
                <a:latin typeface="Arial" pitchFamily="34" charset="0"/>
                <a:cs typeface="Arial" pitchFamily="34" charset="0"/>
              </a:rPr>
              <a:t>just one-time project, but formal agreements to get the data </a:t>
            </a:r>
            <a:r>
              <a:rPr lang="en-US" b="1" dirty="0">
                <a:latin typeface="Arial" pitchFamily="34" charset="0"/>
                <a:cs typeface="Arial" pitchFamily="34" charset="0"/>
              </a:rPr>
              <a:t>recurrently</a:t>
            </a:r>
            <a:r>
              <a:rPr lang="en-US" dirty="0">
                <a:latin typeface="Arial" pitchFamily="34" charset="0"/>
                <a:cs typeface="Arial" pitchFamily="34" charset="0"/>
              </a:rPr>
              <a:t> to be ready when need for data arise</a:t>
            </a:r>
          </a:p>
          <a:p>
            <a:pPr marL="174708" indent="-174708">
              <a:buFont typeface="Arial" pitchFamily="34" charset="0"/>
              <a:buChar char="•"/>
              <a:defRPr/>
            </a:pPr>
            <a:r>
              <a:rPr lang="en-US" b="1" dirty="0">
                <a:latin typeface="Arial" pitchFamily="34" charset="0"/>
                <a:cs typeface="Arial" pitchFamily="34" charset="0"/>
              </a:rPr>
              <a:t>Neighborhood-level</a:t>
            </a:r>
            <a:r>
              <a:rPr lang="en-US" dirty="0">
                <a:latin typeface="Arial" pitchFamily="34" charset="0"/>
                <a:cs typeface="Arial" pitchFamily="34" charset="0"/>
              </a:rPr>
              <a:t> is key since problems are not evenly distributed across cities and priority issues vary across </a:t>
            </a:r>
            <a:r>
              <a:rPr lang="en-US" dirty="0" smtClean="0">
                <a:latin typeface="Arial" pitchFamily="34" charset="0"/>
                <a:cs typeface="Arial" pitchFamily="34" charset="0"/>
              </a:rPr>
              <a:t>neighborhoods.</a:t>
            </a:r>
          </a:p>
          <a:p>
            <a:pPr marL="174708" indent="-174708">
              <a:buFont typeface="Arial" pitchFamily="34" charset="0"/>
              <a:buChar char="•"/>
              <a:defRPr/>
            </a:pPr>
            <a:endParaRPr lang="en-US" dirty="0" smtClean="0">
              <a:latin typeface="Arial" pitchFamily="34" charset="0"/>
              <a:cs typeface="Arial" pitchFamily="34" charset="0"/>
            </a:endParaRPr>
          </a:p>
          <a:p>
            <a:pPr marL="174708" indent="-174708">
              <a:buFont typeface="Arial" pitchFamily="34" charset="0"/>
              <a:buChar char="•"/>
              <a:defRPr/>
            </a:pPr>
            <a:r>
              <a:rPr lang="en-US" dirty="0" smtClean="0">
                <a:latin typeface="Arial" pitchFamily="34" charset="0"/>
                <a:cs typeface="Arial" pitchFamily="34" charset="0"/>
              </a:rPr>
              <a:t>The partners collect data once from police, schools, health department; and add value by clean the data; and develop </a:t>
            </a:r>
            <a:r>
              <a:rPr lang="en-US" dirty="0" err="1" smtClean="0">
                <a:latin typeface="Arial" pitchFamily="34" charset="0"/>
                <a:cs typeface="Arial" pitchFamily="34" charset="0"/>
              </a:rPr>
              <a:t>ngh</a:t>
            </a:r>
            <a:r>
              <a:rPr lang="en-US" dirty="0" smtClean="0">
                <a:latin typeface="Arial" pitchFamily="34" charset="0"/>
                <a:cs typeface="Arial" pitchFamily="34" charset="0"/>
              </a:rPr>
              <a:t>-level indicators.</a:t>
            </a:r>
          </a:p>
          <a:p>
            <a:pPr marL="174708" indent="-174708">
              <a:buFont typeface="Arial" pitchFamily="34" charset="0"/>
              <a:buChar char="•"/>
              <a:defRPr/>
            </a:pPr>
            <a:r>
              <a:rPr lang="en-US" dirty="0" smtClean="0">
                <a:latin typeface="Arial" pitchFamily="34" charset="0"/>
                <a:cs typeface="Arial" pitchFamily="34" charset="0"/>
              </a:rPr>
              <a:t>Result </a:t>
            </a:r>
            <a:r>
              <a:rPr lang="en-US" dirty="0">
                <a:latin typeface="Arial" pitchFamily="34" charset="0"/>
                <a:cs typeface="Arial" pitchFamily="34" charset="0"/>
              </a:rPr>
              <a:t>is a one-stop shop that is a flexible resource for the whole community – much more cost-effective than each nonprofit group trying to do it themselves. There is an economy of scale.</a:t>
            </a:r>
          </a:p>
          <a:p>
            <a:pPr marL="174708" indent="-174708">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dirty="0">
                <a:latin typeface="Arial" pitchFamily="34" charset="0"/>
                <a:cs typeface="Arial" pitchFamily="34" charset="0"/>
              </a:rPr>
              <a:t>This part is hard work and the systems are built incrementally.  Perspective of investment in infrastructure – which requires commitment from partner org and their funders to grow and support the systems over time</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Principles and values:  The motivation for all the hard work of compiling the data is to get it used  - whether for policymaking, community building, program planning.</a:t>
            </a:r>
          </a:p>
          <a:p>
            <a:pPr marL="174708" indent="-174708">
              <a:buFont typeface="Arial" pitchFamily="34" charset="0"/>
              <a:buChar char="•"/>
              <a:defRPr/>
            </a:pPr>
            <a:r>
              <a:rPr lang="en-US" dirty="0"/>
              <a:t>The founding NNIP partners recognized that not everyone had equal access to information.</a:t>
            </a:r>
          </a:p>
          <a:p>
            <a:pPr eaLnBrk="1" hangingPunct="1">
              <a:defRPr/>
            </a:pPr>
            <a:endParaRPr lang="en-US" dirty="0"/>
          </a:p>
          <a:p>
            <a:pPr eaLnBrk="1" hangingPunct="1">
              <a:defRPr/>
            </a:pPr>
            <a:r>
              <a:rPr lang="en-US" dirty="0"/>
              <a:t>Focus started on and still in on low-income nghs that have traditionally not had access to data or skills to use it.</a:t>
            </a:r>
          </a:p>
          <a:p>
            <a:pPr marL="174708" indent="-174708">
              <a:buFont typeface="Arial" pitchFamily="34" charset="0"/>
              <a:buChar char="•"/>
              <a:defRPr/>
            </a:pPr>
            <a:r>
              <a:rPr lang="en-US" dirty="0"/>
              <a:t>but we found that as NNIP partners matured they were also needed to help citywide nonprofits and even gov’t agencies find and use the data in their work.</a:t>
            </a:r>
          </a:p>
          <a:p>
            <a:pPr eaLnBrk="1" hangingPunct="1">
              <a:defRPr/>
            </a:pPr>
            <a:endParaRPr lang="en-US" dirty="0"/>
          </a:p>
          <a:p>
            <a:pPr eaLnBrk="1" hangingPunct="1">
              <a:defRPr/>
            </a:pPr>
            <a:r>
              <a:rPr lang="en-US" dirty="0"/>
              <a:t>Some of the most compelling stories are where data has been used to break down silos – among agencies, sectors, geographies.</a:t>
            </a:r>
          </a:p>
          <a:p>
            <a:pPr marL="174708" indent="-174708">
              <a:buFont typeface="Arial" pitchFamily="34" charset="0"/>
              <a:buChar char="•"/>
              <a:defRPr/>
            </a:pPr>
            <a:r>
              <a:rPr lang="en-US" dirty="0"/>
              <a:t>Data brings people to the table to develop a common understanding of the issues, and new solutions emerge.</a:t>
            </a:r>
          </a:p>
          <a:p>
            <a:pPr marL="174708" indent="-174708">
              <a:buFont typeface="Arial" pitchFamily="34" charset="0"/>
              <a:buChar char="•"/>
              <a:defRPr/>
            </a:pPr>
            <a:r>
              <a:rPr lang="en-US" dirty="0"/>
              <a:t>Example: School Readiness project – health care providers , day care and early education providers, public school system, child advocates, family support services. Gather data and indicators about young children in the community and bring everyone to the same table to help improve outcomes for the kids.</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is how the local partners work – what do we do together and how does Urban Institute fit in?</a:t>
            </a:r>
          </a:p>
          <a:p>
            <a:endParaRPr lang="en-US" dirty="0"/>
          </a:p>
          <a:p>
            <a:r>
              <a:rPr lang="en-US" dirty="0"/>
              <a:t>The Urban Institute, a nonpartisan research organization, coordinates the NNIP network. The Institute brings decades of expertise in social and economic policy analysis. Data and evidence are at the heart of the organization’s mission.</a:t>
            </a:r>
          </a:p>
          <a:p>
            <a:r>
              <a:rPr lang="en-US" dirty="0"/>
              <a:t> </a:t>
            </a:r>
          </a:p>
          <a:p>
            <a:pPr lvl="0"/>
            <a:r>
              <a:rPr lang="en-US" dirty="0"/>
              <a:t>Through the network, NNIP partners share what they know, learn from each other, and uncover new ways to revitalize neighborhoods and improve lives. </a:t>
            </a:r>
            <a:endParaRPr lang="en-US" dirty="0" smtClean="0"/>
          </a:p>
          <a:p>
            <a:pPr eaLnBrk="1" hangingPunct="1">
              <a:defRPr/>
            </a:pPr>
            <a:endParaRPr lang="en-US" dirty="0" smtClean="0"/>
          </a:p>
          <a:p>
            <a:pPr eaLnBrk="1" hangingPunct="1">
              <a:defRPr/>
            </a:pPr>
            <a:r>
              <a:rPr lang="en-US" dirty="0" smtClean="0"/>
              <a:t>Together, the partners are an amazing network for peer learning.  Rich base of knowledge to draw from - allows new partners or existing partners tackling new issues to get a jump start from others’ past experiences.</a:t>
            </a:r>
          </a:p>
          <a:p>
            <a:pPr lvl="0"/>
            <a:endParaRPr lang="en-US" dirty="0" smtClean="0"/>
          </a:p>
          <a:p>
            <a:pPr lvl="0"/>
            <a:r>
              <a:rPr lang="en-US" dirty="0" smtClean="0"/>
              <a:t>The </a:t>
            </a:r>
            <a:r>
              <a:rPr lang="en-US" dirty="0"/>
              <a:t>network also advises other cities interested in the NNIP model and carries out multi-city action projects to dive into selected topics.</a:t>
            </a:r>
          </a:p>
          <a:p>
            <a:pPr lvl="0"/>
            <a:r>
              <a:rPr lang="en-US" dirty="0"/>
              <a:t>The Annie E. Casey Foundation and the John D. and Catherine T. MacArthur Foundation are the major foundation partners of the NNIP network.</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1399710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altLang="en-US" sz="4000" i="1" dirty="0" smtClean="0"/>
              <a:t>From Information to Action: Lessons from NNIP</a:t>
            </a:r>
            <a:endParaRPr lang="en-US" dirty="0"/>
          </a:p>
        </p:txBody>
      </p:sp>
      <p:sp>
        <p:nvSpPr>
          <p:cNvPr id="15" name="Text Placeholder 14"/>
          <p:cNvSpPr>
            <a:spLocks noGrp="1"/>
          </p:cNvSpPr>
          <p:nvPr>
            <p:ph type="body" sz="quarter" idx="10"/>
          </p:nvPr>
        </p:nvSpPr>
        <p:spPr>
          <a:xfrm>
            <a:off x="676852" y="4455382"/>
            <a:ext cx="6226868"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endParaRPr lang="en-US" dirty="0" smtClean="0"/>
          </a:p>
          <a:p>
            <a:pPr lvl="0"/>
            <a:r>
              <a:rPr lang="en-US" dirty="0" smtClean="0"/>
              <a:t>AUGUST 14, 2014</a:t>
            </a:r>
            <a:br>
              <a:rPr lang="en-US" dirty="0" smtClean="0"/>
            </a:br>
            <a:r>
              <a:rPr lang="en-US" dirty="0" smtClean="0"/>
              <a:t>KATHY PETTIT</a:t>
            </a:r>
          </a:p>
          <a:p>
            <a:pPr lvl="0"/>
            <a:r>
              <a:rPr lang="en-US" dirty="0" smtClean="0"/>
              <a:t>PRESENTATION TO COMMUNITY PLATFORM NETWORK</a:t>
            </a:r>
          </a:p>
          <a:p>
            <a:pPr lvl="4"/>
            <a:endParaRPr lang="en-US" dirty="0"/>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smtClean="0"/>
              <a:t>CLICK HERE TO ADD</a:t>
            </a:r>
            <a:br>
              <a:rPr lang="en-US" dirty="0" smtClean="0"/>
            </a:br>
            <a:r>
              <a:rPr lang="en-US" dirty="0" smtClean="0"/>
              <a:t>TRANSITION SLIDE TITLE</a:t>
            </a:r>
            <a:br>
              <a:rPr lang="en-US" dirty="0" smtClean="0"/>
            </a:br>
            <a:r>
              <a:rPr lang="en-US" dirty="0" smtClean="0"/>
              <a:t>THIRD LINE IF NEEDED</a:t>
            </a:r>
            <a:endParaRPr lang="en-US" dirty="0"/>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smtClean="0"/>
              <a:t>CLICK HERE TO ADD SUBTITLE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smtClean="0"/>
              <a:t>CLICK TO EDIT CLOSING</a:t>
            </a:r>
            <a:endParaRPr lang="en-US" dirty="0"/>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smtClean="0"/>
              <a:t>Click to add custom contact information</a:t>
            </a:r>
            <a:endParaRPr lang="en-US" dirty="0"/>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7/9/2015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4207641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7/9/2015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39147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HERE</a:t>
            </a:r>
            <a:br>
              <a:rPr lang="en-US" dirty="0" smtClean="0"/>
            </a:br>
            <a:r>
              <a:rPr lang="en-US" dirty="0" smtClean="0"/>
              <a:t>SECOND LINE OF TEXT IF NEEDED</a:t>
            </a:r>
            <a:endParaRPr lang="en-US" dirty="0"/>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smtClean="0"/>
              <a:t>CLICK TO ADD TITLE </a:t>
            </a:r>
            <a:br>
              <a:rPr lang="en-US" dirty="0" smtClean="0"/>
            </a:br>
            <a:r>
              <a:rPr lang="en-US" dirty="0" smtClean="0"/>
              <a:t>TWO LINES OF TEXT IF NEEDED</a:t>
            </a:r>
            <a:endParaRPr lang="en-US" dirty="0"/>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smtClean="0"/>
              <a:t>CLICK TO ADD </a:t>
            </a:r>
            <a:br>
              <a:rPr lang="en-US" dirty="0" smtClean="0"/>
            </a:br>
            <a:r>
              <a:rPr lang="en-US" dirty="0" smtClean="0"/>
              <a:t>MONTH XX, 20XX</a:t>
            </a:r>
            <a:br>
              <a:rPr lang="en-US" dirty="0" smtClean="0"/>
            </a:br>
            <a:r>
              <a:rPr lang="en-US" dirty="0" smtClean="0"/>
              <a:t>PRESENTER’S NAME</a:t>
            </a:r>
            <a:br>
              <a:rPr lang="en-US" dirty="0" smtClean="0"/>
            </a:br>
            <a:r>
              <a:rPr lang="en-US" dirty="0" smtClean="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Two column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smtClean="0"/>
              <a:t>CLICK HERE TO EDIT SLIDE TITLE</a:t>
            </a:r>
            <a:br>
              <a:rPr lang="en-US" dirty="0" smtClean="0"/>
            </a:br>
            <a:r>
              <a:rPr lang="en-US" dirty="0" smtClean="0"/>
              <a:t>SECOND LINE IF NEEDED</a:t>
            </a:r>
            <a:endParaRPr lang="en-US" dirty="0"/>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5" r:id="rId14"/>
    <p:sldLayoutId id="2147493486" r:id="rId15"/>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ater.bniajfi.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bniajfi.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mcmap.org/qo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detroitenv.org/wp-content/uploads/2013/07/TreeCanopy2008BG2000.jp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detroitenv.org/read-the-report/"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policymap.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www.neighborhoodindicators.org/library/catalog/list-national-data-sets-small-area-data" TargetMode="External"/><Relationship Id="rId4" Type="http://schemas.openxmlformats.org/officeDocument/2006/relationships/hyperlink" Target="http://www.communitycommons.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witter.com/nniphq"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www.neighborhoodindicators.org/" TargetMode="External"/><Relationship Id="rId4" Type="http://schemas.openxmlformats.org/officeDocument/2006/relationships/hyperlink" Target="http://neighborhoodindicators.org/get-involved/listservs/nnip-new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neighborhoodindicators.org/partners/profiles"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From Information to Action: Introduction to NNIP for the Urban Waters Network</a:t>
            </a:r>
            <a:endParaRPr lang="en-US" dirty="0"/>
          </a:p>
        </p:txBody>
      </p:sp>
      <p:sp>
        <p:nvSpPr>
          <p:cNvPr id="7" name="Text Placeholder 6"/>
          <p:cNvSpPr>
            <a:spLocks noGrp="1"/>
          </p:cNvSpPr>
          <p:nvPr>
            <p:ph type="body" sz="quarter" idx="10"/>
          </p:nvPr>
        </p:nvSpPr>
        <p:spPr/>
        <p:txBody>
          <a:bodyPr/>
          <a:lstStyle/>
          <a:p>
            <a:r>
              <a:rPr lang="en-US" dirty="0" smtClean="0"/>
              <a:t>KATHY PETTIT</a:t>
            </a:r>
          </a:p>
          <a:p>
            <a:r>
              <a:rPr lang="en-US" dirty="0" smtClean="0"/>
              <a:t>JULY 9, 2015</a:t>
            </a:r>
          </a:p>
        </p:txBody>
      </p:sp>
    </p:spTree>
    <p:extLst>
      <p:ext uri="{BB962C8B-B14F-4D97-AF65-F5344CB8AC3E}">
        <p14:creationId xmlns:p14="http://schemas.microsoft.com/office/powerpoint/2010/main" val="368768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a:t>
            </a:r>
            <a:r>
              <a:rPr lang="en-US" dirty="0"/>
              <a:t>Green Registry</a:t>
            </a:r>
            <a:br>
              <a:rPr lang="en-US" dirty="0"/>
            </a:br>
            <a:r>
              <a:rPr lang="en-US" dirty="0">
                <a:hlinkClick r:id="rId3"/>
              </a:rPr>
              <a:t>http://water.bniajfi.org/</a:t>
            </a:r>
            <a:endParaRPr lang="en-US" dirty="0"/>
          </a:p>
        </p:txBody>
      </p:sp>
      <p:sp>
        <p:nvSpPr>
          <p:cNvPr id="5" name="Content Placeholder 4"/>
          <p:cNvSpPr>
            <a:spLocks noGrp="1"/>
          </p:cNvSpPr>
          <p:nvPr>
            <p:ph idx="1"/>
          </p:nvPr>
        </p:nvSpPr>
        <p:spPr/>
        <p:txBody>
          <a:bodyPr/>
          <a:lstStyle/>
          <a:p>
            <a:r>
              <a:rPr lang="en-US" dirty="0" smtClean="0"/>
              <a:t>Collaboration of Baltimore Neighborhood Indicators Alliance (BNIA) and Baltimore Urban Waters Partnership</a:t>
            </a:r>
          </a:p>
          <a:p>
            <a:r>
              <a:rPr lang="en-US" b="1" dirty="0" smtClean="0"/>
              <a:t>BNIA</a:t>
            </a:r>
            <a:r>
              <a:rPr lang="en-US" dirty="0" smtClean="0"/>
              <a:t>: interested in developing indicators of sustainability for Vital Signs community indicator project and policy tracking</a:t>
            </a:r>
          </a:p>
          <a:p>
            <a:r>
              <a:rPr lang="en-US" b="1" dirty="0" smtClean="0"/>
              <a:t>Urban Waters</a:t>
            </a:r>
            <a:r>
              <a:rPr lang="en-US" dirty="0" smtClean="0"/>
              <a:t>: interested in help with assembling primary data and in neighborhood context</a:t>
            </a:r>
          </a:p>
        </p:txBody>
      </p:sp>
    </p:spTree>
    <p:extLst>
      <p:ext uri="{BB962C8B-B14F-4D97-AF65-F5344CB8AC3E}">
        <p14:creationId xmlns:p14="http://schemas.microsoft.com/office/powerpoint/2010/main" val="220326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Topic Areas</a:t>
            </a:r>
            <a:endParaRPr lang="en-US" dirty="0"/>
          </a:p>
        </p:txBody>
      </p:sp>
      <p:sp>
        <p:nvSpPr>
          <p:cNvPr id="5" name="Content Placeholder 4"/>
          <p:cNvSpPr>
            <a:spLocks noGrp="1"/>
          </p:cNvSpPr>
          <p:nvPr>
            <p:ph idx="1"/>
          </p:nvPr>
        </p:nvSpPr>
        <p:spPr/>
        <p:txBody>
          <a:bodyPr/>
          <a:lstStyle/>
          <a:p>
            <a:r>
              <a:rPr lang="en-US" dirty="0" smtClean="0"/>
              <a:t>Community-managed open space</a:t>
            </a:r>
          </a:p>
          <a:p>
            <a:pPr lvl="1"/>
            <a:r>
              <a:rPr lang="en-US" sz="2000" i="1" dirty="0"/>
              <a:t>Where are the locations of CMOS in the City?</a:t>
            </a:r>
            <a:endParaRPr lang="en-US" sz="2000" i="1" dirty="0" smtClean="0"/>
          </a:p>
          <a:p>
            <a:r>
              <a:rPr lang="en-US" dirty="0" smtClean="0"/>
              <a:t>Stormwater management sites</a:t>
            </a:r>
          </a:p>
          <a:p>
            <a:pPr lvl="1"/>
            <a:r>
              <a:rPr lang="en-US" sz="2000" i="1" dirty="0"/>
              <a:t>Where are stormwater management sites with potential for interventions?</a:t>
            </a:r>
          </a:p>
          <a:p>
            <a:r>
              <a:rPr lang="en-US" dirty="0" smtClean="0"/>
              <a:t>Urban trees</a:t>
            </a:r>
          </a:p>
          <a:p>
            <a:r>
              <a:rPr lang="en-US" dirty="0" smtClean="0"/>
              <a:t>Urban forest</a:t>
            </a:r>
          </a:p>
          <a:p>
            <a:r>
              <a:rPr lang="en-US" dirty="0" smtClean="0"/>
              <a:t>Urban agriculture</a:t>
            </a:r>
          </a:p>
        </p:txBody>
      </p:sp>
    </p:spTree>
    <p:extLst>
      <p:ext uri="{BB962C8B-B14F-4D97-AF65-F5344CB8AC3E}">
        <p14:creationId xmlns:p14="http://schemas.microsoft.com/office/powerpoint/2010/main" val="2224020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Urban Waters</a:t>
            </a:r>
            <a:endParaRPr lang="en-US" dirty="0"/>
          </a:p>
        </p:txBody>
      </p:sp>
      <p:pic>
        <p:nvPicPr>
          <p:cNvPr id="5122" name="Picture 2" descr="http://water.bniajfi.org/public/img/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9458325" cy="702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30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Urban Waters</a:t>
            </a:r>
            <a:endParaRPr lang="en-US" dirty="0"/>
          </a:p>
        </p:txBody>
      </p:sp>
      <p:pic>
        <p:nvPicPr>
          <p:cNvPr id="1026" name="Picture 2" descr="http://bniajfi.org/wp-content/uploads/2015/03/Clogged13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421" y="95250"/>
            <a:ext cx="5229225" cy="676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NIA - Baltimore Neighborhood Indicators Allian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38" y="469226"/>
            <a:ext cx="1527456" cy="719131"/>
          </a:xfrm>
          <a:prstGeom prst="rect">
            <a:avLst/>
          </a:prstGeom>
          <a:solidFill>
            <a:schemeClr val="tx2"/>
          </a:solidFill>
        </p:spPr>
      </p:pic>
    </p:spTree>
    <p:extLst>
      <p:ext uri="{BB962C8B-B14F-4D97-AF65-F5344CB8AC3E}">
        <p14:creationId xmlns:p14="http://schemas.microsoft.com/office/powerpoint/2010/main" val="4251636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other cities</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35199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Charlotte Quality of </a:t>
            </a:r>
            <a:r>
              <a:rPr lang="en-US" dirty="0"/>
              <a:t>Life Explorer</a:t>
            </a:r>
            <a:br>
              <a:rPr lang="en-US" dirty="0"/>
            </a:br>
            <a:r>
              <a:rPr lang="en-US" dirty="0">
                <a:hlinkClick r:id="rId3"/>
              </a:rPr>
              <a:t>http://mcmap.org/qol/</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683" t="13863" r="15443" b="17637"/>
          <a:stretch/>
        </p:blipFill>
        <p:spPr bwMode="auto">
          <a:xfrm>
            <a:off x="0" y="1446834"/>
            <a:ext cx="8831396" cy="541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813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Urban Waters</a:t>
            </a:r>
            <a:endParaRPr lang="en-US" dirty="0"/>
          </a:p>
        </p:txBody>
      </p:sp>
      <p:pic>
        <p:nvPicPr>
          <p:cNvPr id="4098" name="Picture 2" descr="TreeCanopy2008BG20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96" y="677576"/>
            <a:ext cx="7935893" cy="61282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3772" y="6307722"/>
            <a:ext cx="4434227" cy="369332"/>
          </a:xfrm>
          <a:prstGeom prst="rect">
            <a:avLst/>
          </a:prstGeom>
          <a:solidFill>
            <a:schemeClr val="accent6"/>
          </a:solidFill>
        </p:spPr>
        <p:txBody>
          <a:bodyPr wrap="none">
            <a:spAutoFit/>
          </a:bodyPr>
          <a:lstStyle/>
          <a:p>
            <a:r>
              <a:rPr lang="en-US" b="1" dirty="0">
                <a:hlinkClick r:id="rId5"/>
              </a:rPr>
              <a:t>http://detroitenv.org/read-the-report/</a:t>
            </a:r>
            <a:endParaRPr lang="en-US" b="1" dirty="0"/>
          </a:p>
        </p:txBody>
      </p:sp>
      <p:pic>
        <p:nvPicPr>
          <p:cNvPr id="4100" name="Picture 4" descr="Detroit Environmental Agen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90" y="128099"/>
            <a:ext cx="4260993" cy="774726"/>
          </a:xfrm>
          <a:prstGeom prst="rect">
            <a:avLst/>
          </a:prstGeom>
          <a:solidFill>
            <a:schemeClr val="accent6"/>
          </a:solidFill>
        </p:spPr>
      </p:pic>
    </p:spTree>
    <p:extLst>
      <p:ext uri="{BB962C8B-B14F-4D97-AF65-F5344CB8AC3E}">
        <p14:creationId xmlns:p14="http://schemas.microsoft.com/office/powerpoint/2010/main" val="882717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reen Clipping"/>
          <p:cNvPicPr>
            <a:picLocks noChangeAspect="1"/>
          </p:cNvPicPr>
          <p:nvPr/>
        </p:nvPicPr>
        <p:blipFill>
          <a:blip r:embed="rId3">
            <a:extLst>
              <a:ext uri="{28A0092B-C50C-407E-A947-70E740481C1C}">
                <a14:useLocalDpi xmlns:a14="http://schemas.microsoft.com/office/drawing/2010/main" val="0"/>
              </a:ext>
            </a:extLst>
          </a:blip>
          <a:srcRect l="1749" r="6007"/>
          <a:stretch>
            <a:fillRect/>
          </a:stretch>
        </p:blipFill>
        <p:spPr bwMode="auto">
          <a:xfrm>
            <a:off x="879475" y="1946275"/>
            <a:ext cx="755015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425" y="468313"/>
            <a:ext cx="39497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p:cNvSpPr txBox="1">
            <a:spLocks noChangeArrowheads="1"/>
          </p:cNvSpPr>
          <p:nvPr/>
        </p:nvSpPr>
        <p:spPr bwMode="auto">
          <a:xfrm>
            <a:off x="352425" y="4727575"/>
            <a:ext cx="5160963" cy="1200150"/>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i="1" dirty="0">
                <a:solidFill>
                  <a:schemeClr val="accent2"/>
                </a:solidFill>
              </a:rPr>
              <a:t>Identify &amp; Measure Program Outcomes</a:t>
            </a:r>
          </a:p>
        </p:txBody>
      </p:sp>
      <p:sp>
        <p:nvSpPr>
          <p:cNvPr id="12293" name="TextBox 1"/>
          <p:cNvSpPr txBox="1">
            <a:spLocks noChangeArrowheads="1"/>
          </p:cNvSpPr>
          <p:nvPr/>
        </p:nvSpPr>
        <p:spPr bwMode="auto">
          <a:xfrm>
            <a:off x="5124450" y="6302375"/>
            <a:ext cx="3679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t>Source: Mid-America Regional Council</a:t>
            </a:r>
          </a:p>
        </p:txBody>
      </p:sp>
    </p:spTree>
    <p:extLst>
      <p:ext uri="{BB962C8B-B14F-4D97-AF65-F5344CB8AC3E}">
        <p14:creationId xmlns:p14="http://schemas.microsoft.com/office/powerpoint/2010/main" val="375487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0"/>
            <a:ext cx="8852670" cy="6629400"/>
          </a:xfrm>
        </p:spPr>
      </p:pic>
      <p:sp>
        <p:nvSpPr>
          <p:cNvPr id="6" name="TextBox 3"/>
          <p:cNvSpPr txBox="1">
            <a:spLocks noChangeArrowheads="1"/>
          </p:cNvSpPr>
          <p:nvPr/>
        </p:nvSpPr>
        <p:spPr bwMode="auto">
          <a:xfrm>
            <a:off x="315913" y="4384675"/>
            <a:ext cx="3787775" cy="892552"/>
          </a:xfrm>
          <a:prstGeom prst="rect">
            <a:avLst/>
          </a:prstGeom>
          <a:solidFill>
            <a:schemeClr val="bg1"/>
          </a:solidFill>
          <a:ln w="9525">
            <a:solidFill>
              <a:srgbClr val="0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600" b="1" i="1" dirty="0">
                <a:solidFill>
                  <a:schemeClr val="tx2"/>
                </a:solidFill>
                <a:latin typeface="Century Gothic" panose="020B0502020202020204" pitchFamily="34" charset="0"/>
              </a:rPr>
              <a:t>Select target service areas</a:t>
            </a:r>
          </a:p>
        </p:txBody>
      </p:sp>
      <p:sp>
        <p:nvSpPr>
          <p:cNvPr id="7" name="Slide Number Placeholder 6"/>
          <p:cNvSpPr>
            <a:spLocks noGrp="1"/>
          </p:cNvSpPr>
          <p:nvPr>
            <p:ph type="sldNum" sz="quarter" idx="12"/>
          </p:nvPr>
        </p:nvSpPr>
        <p:spPr/>
        <p:txBody>
          <a:bodyPr/>
          <a:lstStyle/>
          <a:p>
            <a:pPr>
              <a:defRPr/>
            </a:pPr>
            <a:fld id="{D76FA794-62CC-4972-9D24-8760D2712548}" type="slidenum">
              <a:rPr lang="en-US" altLang="en-US" smtClean="0"/>
              <a:pPr>
                <a:defRPr/>
              </a:pPr>
              <a:t>18</a:t>
            </a:fld>
            <a:endParaRPr lang="en-US" altLang="en-US" dirty="0"/>
          </a:p>
        </p:txBody>
      </p:sp>
    </p:spTree>
    <p:extLst>
      <p:ext uri="{BB962C8B-B14F-4D97-AF65-F5344CB8AC3E}">
        <p14:creationId xmlns:p14="http://schemas.microsoft.com/office/powerpoint/2010/main" val="3615077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smtClean="0"/>
          </a:p>
        </p:txBody>
      </p:sp>
      <p:pic>
        <p:nvPicPr>
          <p:cNvPr id="1536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27038"/>
            <a:ext cx="5091113"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
          <p:cNvSpPr txBox="1">
            <a:spLocks noChangeArrowheads="1"/>
          </p:cNvSpPr>
          <p:nvPr/>
        </p:nvSpPr>
        <p:spPr bwMode="auto">
          <a:xfrm>
            <a:off x="0" y="6400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Times New Roman" pitchFamily="18" charset="0"/>
              </a:rPr>
              <a:t>Source:  Center on Urban Poverty and Community Development, Case Western </a:t>
            </a:r>
            <a:r>
              <a:rPr lang="en-US" sz="1600" dirty="0" smtClean="0">
                <a:latin typeface="Times New Roman" pitchFamily="18" charset="0"/>
              </a:rPr>
              <a:t>Reserve University</a:t>
            </a:r>
            <a:endParaRPr lang="en-US" sz="1600" dirty="0">
              <a:latin typeface="Times New Roman" pitchFamily="18" charset="0"/>
            </a:endParaRPr>
          </a:p>
        </p:txBody>
      </p:sp>
      <p:sp>
        <p:nvSpPr>
          <p:cNvPr id="6" name="Rectangle 2"/>
          <p:cNvSpPr txBox="1">
            <a:spLocks noChangeArrowheads="1"/>
          </p:cNvSpPr>
          <p:nvPr/>
        </p:nvSpPr>
        <p:spPr bwMode="auto">
          <a:xfrm>
            <a:off x="4114800" y="4832350"/>
            <a:ext cx="4900246" cy="1371600"/>
          </a:xfrm>
          <a:prstGeom prst="rect">
            <a:avLst/>
          </a:prstGeom>
          <a:solidFill>
            <a:schemeClr val="bg1"/>
          </a:solidFill>
          <a:ln w="3175">
            <a:solidFill>
              <a:srgbClr val="000000"/>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defRPr/>
            </a:pPr>
            <a:r>
              <a:rPr lang="en-US" b="1" i="1" dirty="0">
                <a:solidFill>
                  <a:schemeClr val="tx2"/>
                </a:solidFill>
                <a:latin typeface="Century Gothic" panose="020B0502020202020204" pitchFamily="34" charset="0"/>
              </a:rPr>
              <a:t>Inform community development decisions</a:t>
            </a:r>
          </a:p>
          <a:p>
            <a:pPr algn="ctr" eaLnBrk="1" hangingPunct="1">
              <a:defRPr/>
            </a:pPr>
            <a:endParaRPr lang="en-US" b="1" dirty="0" smtClean="0"/>
          </a:p>
          <a:p>
            <a:pPr algn="ctr" eaLnBrk="1" hangingPunct="1">
              <a:defRPr/>
            </a:pPr>
            <a:endParaRPr lang="en-US" b="1" dirty="0" smtClean="0">
              <a:solidFill>
                <a:srgbClr val="5285B8"/>
              </a:solidFill>
            </a:endParaRPr>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19</a:t>
            </a:fld>
            <a:endParaRPr lang="en-US" altLang="en-US" dirty="0"/>
          </a:p>
        </p:txBody>
      </p:sp>
    </p:spTree>
    <p:extLst>
      <p:ext uri="{BB962C8B-B14F-4D97-AF65-F5344CB8AC3E}">
        <p14:creationId xmlns:p14="http://schemas.microsoft.com/office/powerpoint/2010/main" val="4010652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Urban Institute</a:t>
            </a:r>
            <a:endParaRPr lang="en-US" dirty="0"/>
          </a:p>
        </p:txBody>
      </p:sp>
      <p:sp>
        <p:nvSpPr>
          <p:cNvPr id="3" name="Content Placeholder 2"/>
          <p:cNvSpPr>
            <a:spLocks noGrp="1"/>
          </p:cNvSpPr>
          <p:nvPr>
            <p:ph idx="1"/>
          </p:nvPr>
        </p:nvSpPr>
        <p:spPr/>
        <p:txBody>
          <a:bodyPr/>
          <a:lstStyle/>
          <a:p>
            <a:pPr marL="0" indent="0" algn="ctr">
              <a:spcAft>
                <a:spcPts val="0"/>
              </a:spcAft>
              <a:buNone/>
            </a:pPr>
            <a:r>
              <a:rPr lang="en-US" i="1" dirty="0" smtClean="0"/>
              <a:t>Urban is dedicated </a:t>
            </a:r>
            <a:r>
              <a:rPr lang="en-US" i="1" dirty="0"/>
              <a:t>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a:t>
            </a:r>
            <a:r>
              <a:rPr lang="en-US" i="1" dirty="0" smtClean="0"/>
              <a:t>engagement.</a:t>
            </a:r>
          </a:p>
          <a:p>
            <a:r>
              <a:rPr lang="en-US" dirty="0" smtClean="0"/>
              <a:t>We believe in the power of evidence to improve lives by</a:t>
            </a:r>
          </a:p>
          <a:p>
            <a:pPr marL="565150" lvl="1"/>
            <a:r>
              <a:rPr lang="en-US" dirty="0" smtClean="0"/>
              <a:t>Reducing hardship amongst the most vulnerable</a:t>
            </a:r>
          </a:p>
          <a:p>
            <a:pPr marL="565150" lvl="1"/>
            <a:r>
              <a:rPr lang="en-US" dirty="0" smtClean="0"/>
              <a:t>Expanding opportunities for all people</a:t>
            </a:r>
          </a:p>
          <a:p>
            <a:pPr marL="565150" lvl="1"/>
            <a:r>
              <a:rPr lang="en-US" dirty="0" smtClean="0"/>
              <a:t>Strengthening the effectiveness of the public sector</a:t>
            </a:r>
            <a:endParaRPr lang="en-US" dirty="0"/>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53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POTENTIAL WAYS OUR NETWORKS CAN HELP EACH OTHER</a:t>
            </a:r>
            <a:endParaRPr lang="en-US" dirty="0"/>
          </a:p>
        </p:txBody>
      </p:sp>
      <p:sp>
        <p:nvSpPr>
          <p:cNvPr id="7" name="Content Placeholder 6"/>
          <p:cNvSpPr>
            <a:spLocks noGrp="1"/>
          </p:cNvSpPr>
          <p:nvPr>
            <p:ph idx="1"/>
          </p:nvPr>
        </p:nvSpPr>
        <p:spPr>
          <a:xfrm>
            <a:off x="641349" y="1770519"/>
            <a:ext cx="8236433" cy="4203573"/>
          </a:xfrm>
          <a:prstGeom prst="rect">
            <a:avLst/>
          </a:prstGeom>
        </p:spPr>
        <p:txBody>
          <a:bodyPr/>
          <a:lstStyle/>
          <a:p>
            <a:pPr>
              <a:spcBef>
                <a:spcPct val="5000"/>
              </a:spcBef>
              <a:spcAft>
                <a:spcPct val="20000"/>
              </a:spcAft>
            </a:pPr>
            <a:r>
              <a:rPr lang="en-US" sz="2800" dirty="0" smtClean="0"/>
              <a:t>NNIP can highlight the importance of environment in neighborhood quality of life</a:t>
            </a:r>
          </a:p>
          <a:p>
            <a:pPr>
              <a:spcBef>
                <a:spcPct val="5000"/>
              </a:spcBef>
              <a:spcAft>
                <a:spcPct val="20000"/>
              </a:spcAft>
            </a:pPr>
            <a:r>
              <a:rPr lang="en-US" sz="2800" dirty="0" smtClean="0"/>
              <a:t>Urban Waters can highlight the benefits of examining neighborhood context</a:t>
            </a:r>
          </a:p>
          <a:p>
            <a:pPr>
              <a:spcBef>
                <a:spcPct val="5000"/>
              </a:spcBef>
              <a:spcAft>
                <a:spcPct val="20000"/>
              </a:spcAft>
            </a:pPr>
            <a:r>
              <a:rPr lang="en-US" sz="2800" dirty="0"/>
              <a:t>Help disseminate events and local examples across </a:t>
            </a:r>
            <a:r>
              <a:rPr lang="en-US" sz="2800" dirty="0" smtClean="0"/>
              <a:t>networks</a:t>
            </a:r>
          </a:p>
          <a:p>
            <a:pPr>
              <a:spcBef>
                <a:spcPct val="5000"/>
              </a:spcBef>
              <a:spcAft>
                <a:spcPct val="20000"/>
              </a:spcAft>
            </a:pPr>
            <a:r>
              <a:rPr lang="en-US" sz="2800" dirty="0" smtClean="0"/>
              <a:t>Connect existing partners locally</a:t>
            </a:r>
          </a:p>
          <a:p>
            <a:pPr>
              <a:spcBef>
                <a:spcPct val="5000"/>
              </a:spcBef>
              <a:spcAft>
                <a:spcPct val="20000"/>
              </a:spcAft>
            </a:pPr>
            <a:r>
              <a:rPr lang="en-US" sz="2800" dirty="0" smtClean="0"/>
              <a:t>Recruitment of new partner cities</a:t>
            </a:r>
            <a:endParaRPr lang="en-US" sz="2800" dirty="0"/>
          </a:p>
          <a:p>
            <a:pPr marL="400050">
              <a:spcBef>
                <a:spcPct val="5000"/>
              </a:spcBef>
              <a:spcAft>
                <a:spcPct val="20000"/>
              </a:spcAft>
            </a:pPr>
            <a:endParaRPr lang="en-US" altLang="en-US" dirty="0" smtClean="0"/>
          </a:p>
          <a:p>
            <a:pPr lvl="1">
              <a:spcBef>
                <a:spcPct val="5000"/>
              </a:spcBef>
              <a:spcAft>
                <a:spcPct val="20000"/>
              </a:spcAft>
            </a:pPr>
            <a:endParaRPr lang="en-US" altLang="en-US" dirty="0" smtClean="0"/>
          </a:p>
          <a:p>
            <a:pPr>
              <a:spcBef>
                <a:spcPct val="5000"/>
              </a:spcBef>
              <a:spcAft>
                <a:spcPct val="20000"/>
              </a:spcAft>
            </a:pPr>
            <a:endParaRPr lang="en-US" altLang="en-US" sz="2800" dirty="0"/>
          </a:p>
        </p:txBody>
      </p:sp>
    </p:spTree>
    <p:extLst>
      <p:ext uri="{BB962C8B-B14F-4D97-AF65-F5344CB8AC3E}">
        <p14:creationId xmlns:p14="http://schemas.microsoft.com/office/powerpoint/2010/main" val="3130582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RESOURCES</a:t>
            </a:r>
            <a:endParaRPr lang="en-US" dirty="0"/>
          </a:p>
        </p:txBody>
      </p:sp>
      <p:sp>
        <p:nvSpPr>
          <p:cNvPr id="7" name="Content Placeholder 6"/>
          <p:cNvSpPr>
            <a:spLocks noGrp="1"/>
          </p:cNvSpPr>
          <p:nvPr>
            <p:ph idx="1"/>
          </p:nvPr>
        </p:nvSpPr>
        <p:spPr>
          <a:xfrm>
            <a:off x="641349" y="1770519"/>
            <a:ext cx="8236433" cy="4203573"/>
          </a:xfrm>
          <a:prstGeom prst="rect">
            <a:avLst/>
          </a:prstGeom>
        </p:spPr>
        <p:txBody>
          <a:bodyPr/>
          <a:lstStyle/>
          <a:p>
            <a:pPr>
              <a:spcBef>
                <a:spcPct val="5000"/>
              </a:spcBef>
              <a:spcAft>
                <a:spcPct val="20000"/>
              </a:spcAft>
            </a:pPr>
            <a:r>
              <a:rPr lang="en-US" sz="2800" dirty="0"/>
              <a:t>National </a:t>
            </a:r>
            <a:r>
              <a:rPr lang="en-US" sz="2800" dirty="0" smtClean="0"/>
              <a:t>websites</a:t>
            </a:r>
          </a:p>
          <a:p>
            <a:pPr lvl="1">
              <a:spcBef>
                <a:spcPct val="5000"/>
              </a:spcBef>
              <a:spcAft>
                <a:spcPct val="20000"/>
              </a:spcAft>
            </a:pPr>
            <a:r>
              <a:rPr lang="en-US" dirty="0" smtClean="0"/>
              <a:t>PolicyMap: </a:t>
            </a:r>
            <a:r>
              <a:rPr lang="en-US" dirty="0" smtClean="0">
                <a:hlinkClick r:id="rId3"/>
              </a:rPr>
              <a:t>www.policymap.com</a:t>
            </a:r>
            <a:endParaRPr lang="en-US" dirty="0" smtClean="0"/>
          </a:p>
          <a:p>
            <a:pPr lvl="1">
              <a:spcBef>
                <a:spcPct val="5000"/>
              </a:spcBef>
              <a:spcAft>
                <a:spcPct val="20000"/>
              </a:spcAft>
            </a:pPr>
            <a:r>
              <a:rPr lang="en-US" dirty="0"/>
              <a:t>Community Commons: </a:t>
            </a:r>
            <a:r>
              <a:rPr lang="en-US" dirty="0">
                <a:hlinkClick r:id="rId4"/>
              </a:rPr>
              <a:t>http://</a:t>
            </a:r>
            <a:r>
              <a:rPr lang="en-US" dirty="0" smtClean="0">
                <a:hlinkClick r:id="rId4"/>
              </a:rPr>
              <a:t>www.communitycommons.org</a:t>
            </a:r>
            <a:endParaRPr lang="en-US" dirty="0" smtClean="0"/>
          </a:p>
          <a:p>
            <a:pPr>
              <a:spcBef>
                <a:spcPct val="5000"/>
              </a:spcBef>
              <a:spcAft>
                <a:spcPct val="20000"/>
              </a:spcAft>
            </a:pPr>
            <a:r>
              <a:rPr lang="en-US" sz="2800" dirty="0" smtClean="0"/>
              <a:t>Tackle the data yourself or with your local research partners</a:t>
            </a:r>
          </a:p>
          <a:p>
            <a:pPr lvl="1">
              <a:spcBef>
                <a:spcPct val="5000"/>
              </a:spcBef>
              <a:spcAft>
                <a:spcPct val="20000"/>
              </a:spcAft>
            </a:pPr>
            <a:r>
              <a:rPr lang="en-US" dirty="0" smtClean="0"/>
              <a:t>Small-Area Data List: </a:t>
            </a:r>
            <a:r>
              <a:rPr lang="en-US" dirty="0" smtClean="0">
                <a:hlinkClick r:id="rId5"/>
              </a:rPr>
              <a:t>http</a:t>
            </a:r>
            <a:r>
              <a:rPr lang="en-US" dirty="0">
                <a:hlinkClick r:id="rId5"/>
              </a:rPr>
              <a:t>://</a:t>
            </a:r>
            <a:r>
              <a:rPr lang="en-US" dirty="0" smtClean="0">
                <a:hlinkClick r:id="rId5"/>
              </a:rPr>
              <a:t>www.neighborhoodindicators.org/library/catalog/list-national-data-sets-small-area-data</a:t>
            </a:r>
            <a:endParaRPr lang="en-US" dirty="0" smtClean="0"/>
          </a:p>
          <a:p>
            <a:pPr>
              <a:spcBef>
                <a:spcPct val="5000"/>
              </a:spcBef>
              <a:spcAft>
                <a:spcPct val="20000"/>
              </a:spcAft>
            </a:pPr>
            <a:endParaRPr lang="en-US" sz="2800" dirty="0"/>
          </a:p>
          <a:p>
            <a:pPr marL="400050">
              <a:spcBef>
                <a:spcPct val="5000"/>
              </a:spcBef>
              <a:spcAft>
                <a:spcPct val="20000"/>
              </a:spcAft>
            </a:pPr>
            <a:endParaRPr lang="en-US" altLang="en-US" dirty="0" smtClean="0"/>
          </a:p>
          <a:p>
            <a:pPr lvl="1">
              <a:spcBef>
                <a:spcPct val="5000"/>
              </a:spcBef>
              <a:spcAft>
                <a:spcPct val="20000"/>
              </a:spcAft>
            </a:pPr>
            <a:endParaRPr lang="en-US" altLang="en-US" dirty="0" smtClean="0"/>
          </a:p>
          <a:p>
            <a:pPr>
              <a:spcBef>
                <a:spcPct val="5000"/>
              </a:spcBef>
              <a:spcAft>
                <a:spcPct val="20000"/>
              </a:spcAft>
            </a:pPr>
            <a:endParaRPr lang="en-US" altLang="en-US" sz="2800" dirty="0"/>
          </a:p>
        </p:txBody>
      </p:sp>
    </p:spTree>
    <p:extLst>
      <p:ext uri="{BB962C8B-B14F-4D97-AF65-F5344CB8AC3E}">
        <p14:creationId xmlns:p14="http://schemas.microsoft.com/office/powerpoint/2010/main" val="76421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CONNECT WITH NNIP</a:t>
            </a:r>
            <a:endParaRPr lang="en-US" dirty="0"/>
          </a:p>
        </p:txBody>
      </p:sp>
      <p:sp>
        <p:nvSpPr>
          <p:cNvPr id="7" name="Content Placeholder 6"/>
          <p:cNvSpPr>
            <a:spLocks noGrp="1"/>
          </p:cNvSpPr>
          <p:nvPr>
            <p:ph idx="1"/>
          </p:nvPr>
        </p:nvSpPr>
        <p:spPr>
          <a:xfrm>
            <a:off x="641349" y="1770519"/>
            <a:ext cx="8236433" cy="4203573"/>
          </a:xfrm>
          <a:prstGeom prst="rect">
            <a:avLst/>
          </a:prstGeom>
        </p:spPr>
        <p:txBody>
          <a:bodyPr/>
          <a:lstStyle/>
          <a:p>
            <a:pPr>
              <a:spcBef>
                <a:spcPct val="5000"/>
              </a:spcBef>
              <a:spcAft>
                <a:spcPct val="20000"/>
              </a:spcAft>
            </a:pPr>
            <a:r>
              <a:rPr lang="en-US" sz="2800" dirty="0" smtClean="0"/>
              <a:t>Follow </a:t>
            </a:r>
            <a:r>
              <a:rPr lang="en-US" sz="2800" dirty="0"/>
              <a:t>us on Twitter </a:t>
            </a:r>
            <a:r>
              <a:rPr lang="en-US" sz="2800" dirty="0">
                <a:hlinkClick r:id="rId3"/>
              </a:rPr>
              <a:t>@</a:t>
            </a:r>
            <a:r>
              <a:rPr lang="en-US" sz="2800" dirty="0" smtClean="0">
                <a:hlinkClick r:id="rId3"/>
              </a:rPr>
              <a:t>NNIPHQ</a:t>
            </a:r>
            <a:endParaRPr lang="en-US" sz="2800" dirty="0" smtClean="0"/>
          </a:p>
          <a:p>
            <a:pPr marL="400050">
              <a:spcBef>
                <a:spcPct val="5000"/>
              </a:spcBef>
              <a:spcAft>
                <a:spcPct val="20000"/>
              </a:spcAft>
            </a:pPr>
            <a:r>
              <a:rPr lang="en-US" altLang="en-US" sz="2800" dirty="0" smtClean="0">
                <a:hlinkClick r:id="rId4"/>
              </a:rPr>
              <a:t>Join NNIPNews</a:t>
            </a:r>
            <a:endParaRPr lang="en-US" altLang="en-US" sz="2800" dirty="0"/>
          </a:p>
          <a:p>
            <a:pPr marL="800100" lvl="1">
              <a:spcBef>
                <a:spcPct val="5000"/>
              </a:spcBef>
              <a:spcAft>
                <a:spcPct val="20000"/>
              </a:spcAft>
            </a:pPr>
            <a:r>
              <a:rPr lang="en-US" altLang="en-US" dirty="0" smtClean="0"/>
              <a:t>Public listserve about neighborhood revitalization and data</a:t>
            </a:r>
          </a:p>
          <a:p>
            <a:pPr marL="400050">
              <a:spcBef>
                <a:spcPct val="5000"/>
              </a:spcBef>
              <a:spcAft>
                <a:spcPct val="20000"/>
              </a:spcAft>
            </a:pPr>
            <a:r>
              <a:rPr lang="en-US" altLang="en-US" sz="2800" dirty="0" smtClean="0"/>
              <a:t>Visit the NNIP Website </a:t>
            </a:r>
          </a:p>
          <a:p>
            <a:pPr marL="800100" lvl="1">
              <a:spcBef>
                <a:spcPct val="5000"/>
              </a:spcBef>
              <a:spcAft>
                <a:spcPct val="20000"/>
              </a:spcAft>
            </a:pPr>
            <a:r>
              <a:rPr lang="en-US" u="sng" dirty="0" smtClean="0">
                <a:hlinkClick r:id="rId5"/>
              </a:rPr>
              <a:t>www.neighborhoodindicators.org</a:t>
            </a:r>
            <a:endParaRPr lang="en-US" altLang="en-US" dirty="0" smtClean="0"/>
          </a:p>
          <a:p>
            <a:pPr marL="400050">
              <a:spcBef>
                <a:spcPct val="5000"/>
              </a:spcBef>
              <a:spcAft>
                <a:spcPct val="20000"/>
              </a:spcAft>
            </a:pPr>
            <a:endParaRPr lang="en-US" altLang="en-US" dirty="0" smtClean="0"/>
          </a:p>
          <a:p>
            <a:pPr lvl="1">
              <a:spcBef>
                <a:spcPct val="5000"/>
              </a:spcBef>
              <a:spcAft>
                <a:spcPct val="20000"/>
              </a:spcAft>
            </a:pPr>
            <a:endParaRPr lang="en-US" altLang="en-US" dirty="0" smtClean="0"/>
          </a:p>
          <a:p>
            <a:pPr>
              <a:spcBef>
                <a:spcPct val="5000"/>
              </a:spcBef>
              <a:spcAft>
                <a:spcPct val="20000"/>
              </a:spcAft>
            </a:pPr>
            <a:endParaRPr lang="en-US" altLang="en-US" sz="2800" dirty="0"/>
          </a:p>
        </p:txBody>
      </p:sp>
    </p:spTree>
    <p:extLst>
      <p:ext uri="{BB962C8B-B14F-4D97-AF65-F5344CB8AC3E}">
        <p14:creationId xmlns:p14="http://schemas.microsoft.com/office/powerpoint/2010/main" val="1872338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0" y="520844"/>
            <a:ext cx="8171542" cy="5382841"/>
          </a:xfrm>
          <a:prstGeom prst="rect">
            <a:avLst/>
          </a:prstGeom>
        </p:spPr>
      </p:pic>
    </p:spTree>
    <p:extLst>
      <p:ext uri="{BB962C8B-B14F-4D97-AF65-F5344CB8AC3E}">
        <p14:creationId xmlns:p14="http://schemas.microsoft.com/office/powerpoint/2010/main" val="1066487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1800" dirty="0" smtClean="0"/>
              <a:t>For more information about NNIP, visit </a:t>
            </a:r>
            <a:r>
              <a:rPr lang="en-US" sz="1800" dirty="0" smtClean="0">
                <a:hlinkClick r:id="rId3"/>
              </a:rPr>
              <a:t>www.neighborhoodindicators.org</a:t>
            </a:r>
            <a:r>
              <a:rPr lang="en-US" sz="1800" dirty="0" smtClean="0"/>
              <a:t>  or </a:t>
            </a:r>
          </a:p>
          <a:p>
            <a:r>
              <a:rPr lang="en-US" sz="1800" dirty="0" smtClean="0"/>
              <a:t>email Kathy Pettit at kpettit@urban.org</a:t>
            </a:r>
            <a:endParaRPr lang="en-US" sz="1800" dirty="0"/>
          </a:p>
        </p:txBody>
      </p:sp>
    </p:spTree>
    <p:extLst>
      <p:ext uri="{BB962C8B-B14F-4D97-AF65-F5344CB8AC3E}">
        <p14:creationId xmlns:p14="http://schemas.microsoft.com/office/powerpoint/2010/main" val="2729617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NATIONAL NEIGHBORHOOD</a:t>
            </a:r>
            <a:br>
              <a:rPr lang="en-US" dirty="0" smtClean="0"/>
            </a:br>
            <a:r>
              <a:rPr lang="en-US" dirty="0" smtClean="0"/>
              <a:t>INDICATORS PARTNERSHIP (NNIP)</a:t>
            </a:r>
            <a:endParaRPr lang="en-US" dirty="0"/>
          </a:p>
        </p:txBody>
      </p:sp>
      <p:sp>
        <p:nvSpPr>
          <p:cNvPr id="7" name="Content Placeholder 6"/>
          <p:cNvSpPr>
            <a:spLocks noGrp="1"/>
          </p:cNvSpPr>
          <p:nvPr>
            <p:ph idx="1"/>
          </p:nvPr>
        </p:nvSpPr>
        <p:spPr>
          <a:xfrm>
            <a:off x="641350" y="1863119"/>
            <a:ext cx="7769332" cy="4203573"/>
          </a:xfrm>
          <a:prstGeom prst="rect">
            <a:avLst/>
          </a:prstGeom>
        </p:spPr>
        <p:txBody>
          <a:bodyPr/>
          <a:lstStyle/>
          <a:p>
            <a:pPr marL="457200" indent="-457200">
              <a:spcAft>
                <a:spcPct val="20000"/>
              </a:spcAft>
            </a:pPr>
            <a:r>
              <a:rPr lang="en-US" altLang="en-US" sz="2800" dirty="0"/>
              <a:t>Collaborative effort since 1995 </a:t>
            </a:r>
          </a:p>
          <a:p>
            <a:pPr marL="838200" lvl="1" indent="-381000">
              <a:spcAft>
                <a:spcPct val="20000"/>
              </a:spcAft>
            </a:pPr>
            <a:r>
              <a:rPr lang="en-US" altLang="en-US" sz="2400" dirty="0"/>
              <a:t>Urban Institute &amp; local partners; now </a:t>
            </a:r>
            <a:r>
              <a:rPr lang="en-US" altLang="en-US" sz="2400" dirty="0" smtClean="0"/>
              <a:t>30 </a:t>
            </a:r>
            <a:r>
              <a:rPr lang="en-US" altLang="en-US" sz="2400" dirty="0"/>
              <a:t>cities</a:t>
            </a:r>
          </a:p>
          <a:p>
            <a:pPr marL="838200" lvl="1" indent="-381000">
              <a:spcAft>
                <a:spcPct val="20000"/>
              </a:spcAft>
            </a:pPr>
            <a:r>
              <a:rPr lang="en-US" altLang="en-US" sz="2400" dirty="0"/>
              <a:t>All partners build and operate neighborhood level information systems using local data</a:t>
            </a:r>
          </a:p>
          <a:p>
            <a:pPr marL="838200" lvl="1" indent="-381000">
              <a:spcAft>
                <a:spcPct val="20000"/>
              </a:spcAft>
            </a:pPr>
            <a:r>
              <a:rPr lang="en-US" altLang="en-US" sz="2400" dirty="0"/>
              <a:t>Success based on:</a:t>
            </a:r>
          </a:p>
          <a:p>
            <a:pPr marL="1133475" lvl="2" indent="-381000">
              <a:spcAft>
                <a:spcPct val="20000"/>
              </a:spcAft>
            </a:pPr>
            <a:r>
              <a:rPr lang="en-US" altLang="en-US" sz="2200" dirty="0"/>
              <a:t>Trusted and engaged institutions</a:t>
            </a:r>
          </a:p>
          <a:p>
            <a:pPr marL="1133475" lvl="2" indent="-381000">
              <a:spcAft>
                <a:spcPct val="20000"/>
              </a:spcAft>
            </a:pPr>
            <a:r>
              <a:rPr lang="en-US" altLang="en-US" sz="2200" dirty="0"/>
              <a:t>Relevant and high-quality data</a:t>
            </a:r>
          </a:p>
          <a:p>
            <a:pPr marL="1133475" lvl="2" indent="-381000">
              <a:spcAft>
                <a:spcPct val="20000"/>
              </a:spcAft>
            </a:pPr>
            <a:r>
              <a:rPr lang="en-US" altLang="en-US" sz="2200" dirty="0"/>
              <a:t>Mission to support use of data for local action</a:t>
            </a:r>
          </a:p>
          <a:p>
            <a:pPr marL="1133475" lvl="2" indent="-381000">
              <a:spcAft>
                <a:spcPct val="20000"/>
              </a:spcAft>
            </a:pPr>
            <a:endParaRPr lang="en-US" altLang="en-US" sz="2200" dirty="0"/>
          </a:p>
          <a:p>
            <a:pPr marL="1133475" lvl="2" indent="-381000">
              <a:spcAft>
                <a:spcPct val="20000"/>
              </a:spcAft>
            </a:pPr>
            <a:endParaRPr lang="en-US" altLang="en-US" sz="2200" dirty="0"/>
          </a:p>
          <a:p>
            <a:pPr marL="1133475" lvl="2" indent="-381000">
              <a:spcAft>
                <a:spcPct val="20000"/>
              </a:spcAft>
            </a:pPr>
            <a:endParaRPr lang="en-US" altLang="en-US" dirty="0"/>
          </a:p>
          <a:p>
            <a:endParaRPr lang="en-US" dirty="0"/>
          </a:p>
        </p:txBody>
      </p:sp>
    </p:spTree>
    <p:extLst>
      <p:ext uri="{BB962C8B-B14F-4D97-AF65-F5344CB8AC3E}">
        <p14:creationId xmlns:p14="http://schemas.microsoft.com/office/powerpoint/2010/main" val="4124541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a:xfrm>
            <a:off x="267816" y="128099"/>
            <a:ext cx="7580784" cy="1060258"/>
          </a:xfrm>
        </p:spPr>
        <p:txBody>
          <a:bodyPr/>
          <a:lstStyle/>
          <a:p>
            <a:r>
              <a:rPr lang="en-US" dirty="0"/>
              <a:t>NNIP Partners</a:t>
            </a:r>
            <a:br>
              <a:rPr lang="en-US" dirty="0"/>
            </a:br>
            <a:endParaRPr lang="en-US" sz="2400" dirty="0"/>
          </a:p>
        </p:txBody>
      </p:sp>
      <p:grpSp>
        <p:nvGrpSpPr>
          <p:cNvPr id="20" name="Group 19"/>
          <p:cNvGrpSpPr/>
          <p:nvPr/>
        </p:nvGrpSpPr>
        <p:grpSpPr>
          <a:xfrm>
            <a:off x="1028700" y="1837343"/>
            <a:ext cx="6819900" cy="4415592"/>
            <a:chOff x="1798961" y="1779468"/>
            <a:chExt cx="5585058" cy="3361485"/>
          </a:xfrm>
        </p:grpSpPr>
        <p:grpSp>
          <p:nvGrpSpPr>
            <p:cNvPr id="3" name="Group 2"/>
            <p:cNvGrpSpPr/>
            <p:nvPr/>
          </p:nvGrpSpPr>
          <p:grpSpPr>
            <a:xfrm>
              <a:off x="1798961" y="1779468"/>
              <a:ext cx="5585058" cy="3361485"/>
              <a:chOff x="1798961" y="1779468"/>
              <a:chExt cx="5585058" cy="3361485"/>
            </a:xfrm>
          </p:grpSpPr>
          <p:pic>
            <p:nvPicPr>
              <p:cNvPr id="4" name="Picture 3"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5" name="Oval 4"/>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userDrawn="1"/>
            </p:nvSpPr>
            <p:spPr>
              <a:xfrm>
                <a:off x="2047622" y="316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userDrawn="1"/>
            </p:nvSpPr>
            <p:spPr>
              <a:xfrm>
                <a:off x="4834925" y="298051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userDrawn="1"/>
            </p:nvSpPr>
            <p:spPr>
              <a:xfrm>
                <a:off x="5623080" y="36689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userDrawn="1"/>
            </p:nvSpPr>
            <p:spPr>
              <a:xfrm>
                <a:off x="6681121" y="293515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userDrawn="1"/>
            </p:nvSpPr>
            <p:spPr>
              <a:xfrm>
                <a:off x="6729536" y="295384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4" name="Oval 43"/>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Rectangle 1"/>
          <p:cNvSpPr/>
          <p:nvPr/>
        </p:nvSpPr>
        <p:spPr>
          <a:xfrm>
            <a:off x="339806" y="793098"/>
            <a:ext cx="6858000" cy="369332"/>
          </a:xfrm>
          <a:prstGeom prst="rect">
            <a:avLst/>
          </a:prstGeom>
        </p:spPr>
        <p:txBody>
          <a:bodyPr wrap="square">
            <a:spAutoFit/>
          </a:bodyPr>
          <a:lstStyle/>
          <a:p>
            <a:r>
              <a:rPr lang="en-US" dirty="0">
                <a:solidFill>
                  <a:schemeClr val="bg1"/>
                </a:solidFill>
                <a:hlinkClick r:id="rId4"/>
              </a:rPr>
              <a:t>http://www.neighborhoodindicators.org/partners/profiles</a:t>
            </a:r>
            <a:endParaRPr lang="en-US" dirty="0">
              <a:solidFill>
                <a:schemeClr val="bg1"/>
              </a:solidFill>
            </a:endParaRPr>
          </a:p>
        </p:txBody>
      </p:sp>
    </p:spTree>
    <p:extLst>
      <p:ext uri="{BB962C8B-B14F-4D97-AF65-F5344CB8AC3E}">
        <p14:creationId xmlns:p14="http://schemas.microsoft.com/office/powerpoint/2010/main" val="226699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smtClean="0"/>
              <a:t>TRUSTED AND CONNECTED INSTITUTIONS</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3858460798"/>
              </p:ext>
            </p:extLst>
          </p:nvPr>
        </p:nvGraphicFramePr>
        <p:xfrm>
          <a:off x="193430" y="1643604"/>
          <a:ext cx="8507393" cy="5000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512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00" dirty="0" smtClean="0"/>
              <a:t>RELEVANT AND HIGH QUALITY DATA</a:t>
            </a:r>
            <a:endParaRPr lang="en-US" sz="3300"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447925" y="1757363"/>
            <a:ext cx="1862138" cy="1595437"/>
            <a:chOff x="258796" y="1330186"/>
            <a:chExt cx="1860986"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CITY</a:t>
              </a:r>
            </a:p>
          </p:txBody>
        </p:sp>
      </p:grpSp>
      <p:sp>
        <p:nvSpPr>
          <p:cNvPr id="10"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pSp>
        <p:nvGrpSpPr>
          <p:cNvPr id="13" name="Group 14"/>
          <p:cNvGrpSpPr>
            <a:grpSpLocks/>
          </p:cNvGrpSpPr>
          <p:nvPr/>
        </p:nvGrpSpPr>
        <p:grpSpPr bwMode="auto">
          <a:xfrm>
            <a:off x="1009650" y="3200400"/>
            <a:ext cx="3943350" cy="1524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solidFill>
                    <a:srgbClr val="CC3300"/>
                  </a:solidFill>
                </a:rPr>
                <a:t>NEIGHBORHOOD</a:t>
              </a:r>
            </a:p>
          </p:txBody>
        </p:sp>
      </p:grpSp>
      <p:grpSp>
        <p:nvGrpSpPr>
          <p:cNvPr id="16" name="Group 17"/>
          <p:cNvGrpSpPr>
            <a:grpSpLocks/>
          </p:cNvGrpSpPr>
          <p:nvPr/>
        </p:nvGrpSpPr>
        <p:grpSpPr bwMode="auto">
          <a:xfrm>
            <a:off x="2414588" y="4075113"/>
            <a:ext cx="1776412" cy="1925637"/>
            <a:chOff x="1599" y="1476"/>
            <a:chExt cx="1119" cy="1213"/>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TRACTS</a:t>
              </a:r>
            </a:p>
          </p:txBody>
        </p:sp>
      </p:grpSp>
      <p:grpSp>
        <p:nvGrpSpPr>
          <p:cNvPr id="19" name="Group 11"/>
          <p:cNvGrpSpPr>
            <a:grpSpLocks/>
          </p:cNvGrpSpPr>
          <p:nvPr/>
        </p:nvGrpSpPr>
        <p:grpSpPr bwMode="auto">
          <a:xfrm>
            <a:off x="284163" y="4089400"/>
            <a:ext cx="1965325" cy="1901825"/>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PARCEL</a:t>
              </a:r>
            </a:p>
          </p:txBody>
        </p:sp>
      </p:grpSp>
      <p:sp>
        <p:nvSpPr>
          <p:cNvPr id="22"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REGION</a:t>
            </a:r>
          </a:p>
        </p:txBody>
      </p:sp>
    </p:spTree>
    <p:extLst>
      <p:ext uri="{BB962C8B-B14F-4D97-AF65-F5344CB8AC3E}">
        <p14:creationId xmlns:p14="http://schemas.microsoft.com/office/powerpoint/2010/main" val="3760911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MISSION:  </a:t>
            </a:r>
            <a:br>
              <a:rPr lang="en-US" dirty="0" smtClean="0"/>
            </a:br>
            <a:r>
              <a:rPr lang="en-US" dirty="0" smtClean="0"/>
              <a:t>DATA FOR LOCAL ACTION</a:t>
            </a:r>
            <a:endParaRPr lang="en-US" dirty="0"/>
          </a:p>
        </p:txBody>
      </p:sp>
      <p:sp>
        <p:nvSpPr>
          <p:cNvPr id="7" name="Content Placeholder 6"/>
          <p:cNvSpPr>
            <a:spLocks noGrp="1"/>
          </p:cNvSpPr>
          <p:nvPr>
            <p:ph idx="1"/>
          </p:nvPr>
        </p:nvSpPr>
        <p:spPr>
          <a:xfrm>
            <a:off x="641349" y="1770519"/>
            <a:ext cx="8236433" cy="4203573"/>
          </a:xfrm>
          <a:prstGeom prst="rect">
            <a:avLst/>
          </a:prstGeom>
        </p:spPr>
        <p:txBody>
          <a:bodyPr/>
          <a:lstStyle/>
          <a:p>
            <a:pPr>
              <a:spcBef>
                <a:spcPct val="5000"/>
              </a:spcBef>
              <a:spcAft>
                <a:spcPct val="20000"/>
              </a:spcAft>
            </a:pPr>
            <a:r>
              <a:rPr lang="en-US" altLang="en-US" sz="2800" dirty="0" smtClean="0"/>
              <a:t>Democratize Information</a:t>
            </a:r>
            <a:endParaRPr lang="en-US" altLang="en-US" sz="2800" dirty="0"/>
          </a:p>
          <a:p>
            <a:pPr lvl="1">
              <a:spcBef>
                <a:spcPct val="5000"/>
              </a:spcBef>
              <a:spcAft>
                <a:spcPts val="2400"/>
              </a:spcAft>
            </a:pPr>
            <a:r>
              <a:rPr lang="en-US" altLang="en-US" sz="2400" dirty="0"/>
              <a:t>Facilitate the direct use of data by stakeholders</a:t>
            </a:r>
          </a:p>
          <a:p>
            <a:pPr>
              <a:spcBef>
                <a:spcPct val="5000"/>
              </a:spcBef>
              <a:spcAft>
                <a:spcPts val="1200"/>
              </a:spcAft>
            </a:pPr>
            <a:r>
              <a:rPr lang="en-US" altLang="en-US" sz="2800" dirty="0"/>
              <a:t>Serve multiple audiences and purposes </a:t>
            </a:r>
          </a:p>
          <a:p>
            <a:pPr lvl="1">
              <a:spcBef>
                <a:spcPct val="5000"/>
              </a:spcBef>
              <a:spcAft>
                <a:spcPts val="2400"/>
              </a:spcAft>
            </a:pPr>
            <a:r>
              <a:rPr lang="en-US" altLang="en-US" sz="2400" dirty="0"/>
              <a:t>But a central focus on strengthening and empowering low-income neighborhoods</a:t>
            </a:r>
          </a:p>
          <a:p>
            <a:pPr>
              <a:spcBef>
                <a:spcPct val="5000"/>
              </a:spcBef>
              <a:spcAft>
                <a:spcPts val="1200"/>
              </a:spcAft>
            </a:pPr>
            <a:r>
              <a:rPr lang="en-US" altLang="en-US" sz="2800" dirty="0"/>
              <a:t>Use information to promote collaboration</a:t>
            </a:r>
          </a:p>
          <a:p>
            <a:pPr lvl="1">
              <a:spcBef>
                <a:spcPct val="5000"/>
              </a:spcBef>
              <a:spcAft>
                <a:spcPts val="1200"/>
              </a:spcAft>
            </a:pPr>
            <a:r>
              <a:rPr lang="en-US" altLang="en-US" sz="2400" dirty="0"/>
              <a:t>Acts as a bridge among public agencies, nonprofits, businesses, resident </a:t>
            </a:r>
            <a:r>
              <a:rPr lang="en-US" altLang="en-US" sz="2400" dirty="0" smtClean="0"/>
              <a:t>groups</a:t>
            </a:r>
            <a:endParaRPr lang="en-US" altLang="en-US" sz="2400" dirty="0"/>
          </a:p>
        </p:txBody>
      </p:sp>
    </p:spTree>
    <p:extLst>
      <p:ext uri="{BB962C8B-B14F-4D97-AF65-F5344CB8AC3E}">
        <p14:creationId xmlns:p14="http://schemas.microsoft.com/office/powerpoint/2010/main" val="2217704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NETWORK ACTIVITIES</a:t>
            </a:r>
            <a:endParaRPr lang="en-US" dirty="0"/>
          </a:p>
        </p:txBody>
      </p:sp>
      <p:sp>
        <p:nvSpPr>
          <p:cNvPr id="7" name="Content Placeholder 6"/>
          <p:cNvSpPr>
            <a:spLocks noGrp="1"/>
          </p:cNvSpPr>
          <p:nvPr>
            <p:ph idx="1"/>
          </p:nvPr>
        </p:nvSpPr>
        <p:spPr>
          <a:xfrm>
            <a:off x="641349" y="1770519"/>
            <a:ext cx="8236433" cy="4203573"/>
          </a:xfrm>
          <a:prstGeom prst="rect">
            <a:avLst/>
          </a:prstGeom>
        </p:spPr>
        <p:txBody>
          <a:bodyPr/>
          <a:lstStyle/>
          <a:p>
            <a:pPr marL="0" indent="0">
              <a:spcAft>
                <a:spcPct val="20000"/>
              </a:spcAft>
              <a:buNone/>
            </a:pPr>
            <a:r>
              <a:rPr lang="en-US" altLang="en-US" sz="2800" dirty="0"/>
              <a:t>Advance the state of practice</a:t>
            </a:r>
          </a:p>
          <a:p>
            <a:pPr marL="971550" lvl="1" indent="-457200">
              <a:spcAft>
                <a:spcPct val="20000"/>
              </a:spcAft>
              <a:buFontTx/>
              <a:buAutoNum type="arabicPeriod"/>
            </a:pPr>
            <a:r>
              <a:rPr lang="en-US" altLang="en-US" sz="2400" dirty="0" smtClean="0"/>
              <a:t>Inform </a:t>
            </a:r>
            <a:r>
              <a:rPr lang="en-US" altLang="en-US" sz="2400" dirty="0"/>
              <a:t>local policy </a:t>
            </a:r>
            <a:r>
              <a:rPr lang="en-US" altLang="en-US" sz="2400" dirty="0" smtClean="0"/>
              <a:t>through cross-site projects</a:t>
            </a:r>
            <a:endParaRPr lang="en-US" altLang="en-US" sz="2400" dirty="0"/>
          </a:p>
          <a:p>
            <a:pPr marL="971550" lvl="1" indent="-457200">
              <a:spcAft>
                <a:spcPct val="20000"/>
              </a:spcAft>
              <a:buFontTx/>
              <a:buAutoNum type="arabicPeriod"/>
            </a:pPr>
            <a:r>
              <a:rPr lang="en-US" altLang="en-US" sz="2400" dirty="0" smtClean="0"/>
              <a:t>Share lessons through tools </a:t>
            </a:r>
            <a:r>
              <a:rPr lang="en-US" altLang="en-US" sz="2400" dirty="0"/>
              <a:t>and guides </a:t>
            </a:r>
          </a:p>
          <a:p>
            <a:pPr marL="0" indent="0">
              <a:spcAft>
                <a:spcPct val="20000"/>
              </a:spcAft>
              <a:buNone/>
            </a:pPr>
            <a:r>
              <a:rPr lang="en-US" altLang="en-US" sz="2800" dirty="0"/>
              <a:t>Build/strengthen local capacity</a:t>
            </a:r>
          </a:p>
          <a:p>
            <a:pPr marL="971550" lvl="1" indent="-457200">
              <a:spcAft>
                <a:spcPct val="20000"/>
              </a:spcAft>
              <a:buFontTx/>
              <a:buAutoNum type="arabicPeriod" startAt="3"/>
            </a:pPr>
            <a:r>
              <a:rPr lang="en-US" altLang="en-US" sz="2400" dirty="0" smtClean="0"/>
              <a:t>Support NNIP capacity </a:t>
            </a:r>
            <a:r>
              <a:rPr lang="en-US" altLang="en-US" sz="2400" dirty="0"/>
              <a:t>in new communities</a:t>
            </a:r>
          </a:p>
          <a:p>
            <a:pPr marL="971550" lvl="1" indent="-457200">
              <a:spcAft>
                <a:spcPct val="20000"/>
              </a:spcAft>
              <a:buFont typeface="Monotype Sorts" pitchFamily="2" charset="2"/>
              <a:buAutoNum type="arabicPeriod" startAt="3"/>
            </a:pPr>
            <a:r>
              <a:rPr lang="en-US" altLang="en-US" sz="2400" dirty="0" smtClean="0"/>
              <a:t>Cultivate the partners’ peer learning network</a:t>
            </a:r>
            <a:endParaRPr lang="en-US" altLang="en-US" sz="2400" dirty="0"/>
          </a:p>
          <a:p>
            <a:pPr marL="0" indent="0">
              <a:spcAft>
                <a:spcPct val="20000"/>
              </a:spcAft>
              <a:buNone/>
            </a:pPr>
            <a:r>
              <a:rPr lang="en-US" altLang="en-US" sz="2800" dirty="0"/>
              <a:t>Influence national context/partnering</a:t>
            </a:r>
          </a:p>
          <a:p>
            <a:pPr marL="971550" lvl="1" indent="-457200">
              <a:spcAft>
                <a:spcPct val="20000"/>
              </a:spcAft>
              <a:buFontTx/>
              <a:buAutoNum type="arabicPeriod" startAt="5"/>
            </a:pPr>
            <a:r>
              <a:rPr lang="en-US" altLang="en-US" sz="2400" dirty="0" smtClean="0"/>
              <a:t>Provide leadership in building </a:t>
            </a:r>
            <a:r>
              <a:rPr lang="en-US" altLang="en-US" sz="2400" dirty="0"/>
              <a:t>the </a:t>
            </a:r>
            <a:r>
              <a:rPr lang="en-US" altLang="en-US" sz="2400" dirty="0" smtClean="0"/>
              <a:t>field</a:t>
            </a:r>
            <a:endParaRPr lang="en-US" sz="2400" dirty="0"/>
          </a:p>
          <a:p>
            <a:pPr>
              <a:spcBef>
                <a:spcPct val="5000"/>
              </a:spcBef>
              <a:spcAft>
                <a:spcPct val="20000"/>
              </a:spcAft>
            </a:pPr>
            <a:endParaRPr lang="en-US" altLang="en-US" sz="2400" dirty="0"/>
          </a:p>
        </p:txBody>
      </p:sp>
    </p:spTree>
    <p:extLst>
      <p:ext uri="{BB962C8B-B14F-4D97-AF65-F5344CB8AC3E}">
        <p14:creationId xmlns:p14="http://schemas.microsoft.com/office/powerpoint/2010/main" val="276075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Baltimore Data and Mapping Collaboration</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0883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3801</TotalTime>
  <Words>1811</Words>
  <Application>Microsoft Office PowerPoint</Application>
  <PresentationFormat>On-screen Show (4:3)</PresentationFormat>
  <Paragraphs>226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NNIP PPT Theme</vt:lpstr>
      <vt:lpstr>From Information to Action: Introduction to NNIP for the Urban Waters Network</vt:lpstr>
      <vt:lpstr>    Urban Institute</vt:lpstr>
      <vt:lpstr>NATIONAL NEIGHBORHOOD INDICATORS PARTNERSHIP (NNIP)</vt:lpstr>
      <vt:lpstr>NNIP Partners </vt:lpstr>
      <vt:lpstr>TRUSTED AND CONNECTED INSTITUTIONS</vt:lpstr>
      <vt:lpstr>RELEVANT AND HIGH QUALITY DATA</vt:lpstr>
      <vt:lpstr>MISSION:   DATA FOR LOCAL ACTION</vt:lpstr>
      <vt:lpstr>NETWORK ACTIVITIES</vt:lpstr>
      <vt:lpstr>Baltimore Data and Mapping Collaboration</vt:lpstr>
      <vt:lpstr>Baltimore Green Registry http://water.bniajfi.org/</vt:lpstr>
      <vt:lpstr>Sustainability Topic Areas</vt:lpstr>
      <vt:lpstr>Baltimore Urban Waters</vt:lpstr>
      <vt:lpstr>Baltimore Urban Waters</vt:lpstr>
      <vt:lpstr>Examples from other cities</vt:lpstr>
      <vt:lpstr>Charlotte Quality of Life Explorer http://mcmap.org/qol/</vt:lpstr>
      <vt:lpstr>Baltimore Urban Waters</vt:lpstr>
      <vt:lpstr>PowerPoint Presentation</vt:lpstr>
      <vt:lpstr>PowerPoint Presentation</vt:lpstr>
      <vt:lpstr>PowerPoint Presentation</vt:lpstr>
      <vt:lpstr>POTENTIAL WAYS OUR NETWORKS CAN HELP EACH OTHER</vt:lpstr>
      <vt:lpstr>OTHER RESOURCES</vt:lpstr>
      <vt:lpstr>CONNECT WITH NNIP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Pettit, Kathryn</cp:lastModifiedBy>
  <cp:revision>185</cp:revision>
  <cp:lastPrinted>2015-07-09T17:39:45Z</cp:lastPrinted>
  <dcterms:created xsi:type="dcterms:W3CDTF">2010-04-12T23:12:02Z</dcterms:created>
  <dcterms:modified xsi:type="dcterms:W3CDTF">2015-07-09T17:47:19Z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