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7" r:id="rId2"/>
    <p:sldId id="302" r:id="rId3"/>
    <p:sldId id="258" r:id="rId4"/>
    <p:sldId id="303" r:id="rId5"/>
    <p:sldId id="288" r:id="rId6"/>
    <p:sldId id="289" r:id="rId7"/>
    <p:sldId id="290" r:id="rId8"/>
    <p:sldId id="270" r:id="rId9"/>
    <p:sldId id="305" r:id="rId10"/>
    <p:sldId id="274" r:id="rId11"/>
    <p:sldId id="276" r:id="rId12"/>
    <p:sldId id="304" r:id="rId13"/>
    <p:sldId id="275" r:id="rId14"/>
    <p:sldId id="291" r:id="rId15"/>
    <p:sldId id="273" r:id="rId16"/>
    <p:sldId id="292" r:id="rId17"/>
    <p:sldId id="293" r:id="rId18"/>
    <p:sldId id="301" r:id="rId19"/>
    <p:sldId id="261" r:id="rId20"/>
    <p:sldId id="262" r:id="rId21"/>
    <p:sldId id="264" r:id="rId22"/>
    <p:sldId id="268" r:id="rId23"/>
    <p:sldId id="265" r:id="rId24"/>
    <p:sldId id="266" r:id="rId25"/>
    <p:sldId id="267" r:id="rId26"/>
    <p:sldId id="277" r:id="rId27"/>
    <p:sldId id="294" r:id="rId28"/>
    <p:sldId id="280" r:id="rId29"/>
    <p:sldId id="282" r:id="rId30"/>
    <p:sldId id="283" r:id="rId31"/>
    <p:sldId id="284" r:id="rId32"/>
    <p:sldId id="295" r:id="rId33"/>
    <p:sldId id="296" r:id="rId34"/>
    <p:sldId id="297" r:id="rId35"/>
    <p:sldId id="257" r:id="rId36"/>
    <p:sldId id="260" r:id="rId37"/>
    <p:sldId id="29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FF"/>
    <a:srgbClr val="FFFF00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0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hitefoord%20Strategic%20Planning\WhitefoordProgramAssessmentData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hitefoord%20Strategic%20Planning\WhitefoordProgramAssessmentData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'Q9'!$B$4:$B$18</c:f>
              <c:strCache>
                <c:ptCount val="15"/>
                <c:pt idx="0">
                  <c:v>Intel Computer Clubhouse</c:v>
                </c:pt>
                <c:pt idx="1">
                  <c:v>Whitefoord Community Program</c:v>
                </c:pt>
                <c:pt idx="2">
                  <c:v>Bike Rite Program</c:v>
                </c:pt>
                <c:pt idx="3">
                  <c:v>Adult Literacy and GED Classes</c:v>
                </c:pt>
                <c:pt idx="4">
                  <c:v>Organized Neighbors of Edgewood</c:v>
                </c:pt>
                <c:pt idx="5">
                  <c:v> After School Program</c:v>
                </c:pt>
                <c:pt idx="6">
                  <c:v>Senior Shining Stars</c:v>
                </c:pt>
                <c:pt idx="7">
                  <c:v>Dental Services </c:v>
                </c:pt>
                <c:pt idx="8">
                  <c:v>Mental Health Services </c:v>
                </c:pt>
                <c:pt idx="9">
                  <c:v>Summer Reading Program</c:v>
                </c:pt>
                <c:pt idx="10">
                  <c:v>Advocates to Conserve Edgewood</c:v>
                </c:pt>
                <c:pt idx="11">
                  <c:v>Child Development Program</c:v>
                </c:pt>
                <c:pt idx="12">
                  <c:v>Whitefoord School Health Clinic</c:v>
                </c:pt>
                <c:pt idx="13">
                  <c:v>Parenting Education</c:v>
                </c:pt>
                <c:pt idx="14">
                  <c:v>Coan Middle School Health Clinic</c:v>
                </c:pt>
              </c:strCache>
            </c:strRef>
          </c:cat>
          <c:val>
            <c:numRef>
              <c:f>'Q9'!$C$4:$C$18</c:f>
              <c:numCache>
                <c:formatCode>0.0</c:formatCode>
                <c:ptCount val="15"/>
                <c:pt idx="0">
                  <c:v>30.1</c:v>
                </c:pt>
                <c:pt idx="1">
                  <c:v>33.200000000000003</c:v>
                </c:pt>
                <c:pt idx="2">
                  <c:v>36.700000000000003</c:v>
                </c:pt>
                <c:pt idx="3">
                  <c:v>43.1</c:v>
                </c:pt>
                <c:pt idx="4">
                  <c:v>44.3</c:v>
                </c:pt>
                <c:pt idx="5">
                  <c:v>50</c:v>
                </c:pt>
                <c:pt idx="6">
                  <c:v>52</c:v>
                </c:pt>
                <c:pt idx="7">
                  <c:v>60.2</c:v>
                </c:pt>
                <c:pt idx="8">
                  <c:v>64.099999999999994</c:v>
                </c:pt>
                <c:pt idx="9">
                  <c:v>65.900000000000006</c:v>
                </c:pt>
                <c:pt idx="10">
                  <c:v>67.3</c:v>
                </c:pt>
                <c:pt idx="11">
                  <c:v>68.599999999999994</c:v>
                </c:pt>
                <c:pt idx="12">
                  <c:v>75</c:v>
                </c:pt>
                <c:pt idx="13">
                  <c:v>76.599999999999994</c:v>
                </c:pt>
                <c:pt idx="14">
                  <c:v>78.2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659968"/>
        <c:axId val="186661120"/>
      </c:barChart>
      <c:catAx>
        <c:axId val="186659968"/>
        <c:scaling>
          <c:orientation val="minMax"/>
        </c:scaling>
        <c:delete val="0"/>
        <c:axPos val="l"/>
        <c:majorTickMark val="out"/>
        <c:minorTickMark val="none"/>
        <c:tickLblPos val="nextTo"/>
        <c:crossAx val="186661120"/>
        <c:crosses val="autoZero"/>
        <c:auto val="1"/>
        <c:lblAlgn val="ctr"/>
        <c:lblOffset val="100"/>
        <c:noMultiLvlLbl val="0"/>
      </c:catAx>
      <c:valAx>
        <c:axId val="186661120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86659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'Distance modified'!$Q$7</c:f>
              <c:strCache>
                <c:ptCount val="1"/>
                <c:pt idx="0">
                  <c:v>1/2 mi or less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'Distance modified'!$P$8:$P$21</c:f>
              <c:strCache>
                <c:ptCount val="14"/>
                <c:pt idx="0">
                  <c:v>Parenting Education</c:v>
                </c:pt>
                <c:pt idx="1">
                  <c:v>Summer Reading Program</c:v>
                </c:pt>
                <c:pt idx="2">
                  <c:v>Coan Middle School Health Clinic</c:v>
                </c:pt>
                <c:pt idx="3">
                  <c:v>Advocates to Conserve Edgewood</c:v>
                </c:pt>
                <c:pt idx="4">
                  <c:v>Child Development Program</c:v>
                </c:pt>
                <c:pt idx="5">
                  <c:v>Whitefoord  Health Clinic</c:v>
                </c:pt>
                <c:pt idx="6">
                  <c:v>Mental Health Services </c:v>
                </c:pt>
                <c:pt idx="7">
                  <c:v>After School Program</c:v>
                </c:pt>
                <c:pt idx="8">
                  <c:v>Dental Services </c:v>
                </c:pt>
                <c:pt idx="9">
                  <c:v>Senior Shining Stars</c:v>
                </c:pt>
                <c:pt idx="10">
                  <c:v>Adult Literacy and GED Classes</c:v>
                </c:pt>
                <c:pt idx="11">
                  <c:v>Bike Rite Program</c:v>
                </c:pt>
                <c:pt idx="12">
                  <c:v>Organized Neighbors of Edgewood</c:v>
                </c:pt>
                <c:pt idx="13">
                  <c:v>Intel Computer Clubhouse</c:v>
                </c:pt>
              </c:strCache>
            </c:strRef>
          </c:cat>
          <c:val>
            <c:numRef>
              <c:f>'Distance modified'!$Q$8:$Q$21</c:f>
              <c:numCache>
                <c:formatCode>0.0</c:formatCode>
                <c:ptCount val="14"/>
                <c:pt idx="0">
                  <c:v>80.599999999999994</c:v>
                </c:pt>
                <c:pt idx="1">
                  <c:v>79.3</c:v>
                </c:pt>
                <c:pt idx="2">
                  <c:v>77.8</c:v>
                </c:pt>
                <c:pt idx="3">
                  <c:v>74.599999999999994</c:v>
                </c:pt>
                <c:pt idx="4">
                  <c:v>74.3</c:v>
                </c:pt>
                <c:pt idx="5">
                  <c:v>73.599999999999994</c:v>
                </c:pt>
                <c:pt idx="6">
                  <c:v>64</c:v>
                </c:pt>
                <c:pt idx="7">
                  <c:v>61.5</c:v>
                </c:pt>
                <c:pt idx="8">
                  <c:v>57.4</c:v>
                </c:pt>
                <c:pt idx="9">
                  <c:v>54.4</c:v>
                </c:pt>
                <c:pt idx="10">
                  <c:v>47.1</c:v>
                </c:pt>
                <c:pt idx="11">
                  <c:v>42.1</c:v>
                </c:pt>
                <c:pt idx="12">
                  <c:v>39.200000000000003</c:v>
                </c:pt>
                <c:pt idx="13">
                  <c:v>29.5</c:v>
                </c:pt>
              </c:numCache>
            </c:numRef>
          </c:val>
        </c:ser>
        <c:ser>
          <c:idx val="1"/>
          <c:order val="1"/>
          <c:tx>
            <c:strRef>
              <c:f>'Distance modified'!$R$7</c:f>
              <c:strCache>
                <c:ptCount val="1"/>
                <c:pt idx="0">
                  <c:v>Greater than 1/2 mi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'Distance modified'!$P$8:$P$21</c:f>
              <c:strCache>
                <c:ptCount val="14"/>
                <c:pt idx="0">
                  <c:v>Parenting Education</c:v>
                </c:pt>
                <c:pt idx="1">
                  <c:v>Summer Reading Program</c:v>
                </c:pt>
                <c:pt idx="2">
                  <c:v>Coan Middle School Health Clinic</c:v>
                </c:pt>
                <c:pt idx="3">
                  <c:v>Advocates to Conserve Edgewood</c:v>
                </c:pt>
                <c:pt idx="4">
                  <c:v>Child Development Program</c:v>
                </c:pt>
                <c:pt idx="5">
                  <c:v>Whitefoord  Health Clinic</c:v>
                </c:pt>
                <c:pt idx="6">
                  <c:v>Mental Health Services </c:v>
                </c:pt>
                <c:pt idx="7">
                  <c:v>After School Program</c:v>
                </c:pt>
                <c:pt idx="8">
                  <c:v>Dental Services </c:v>
                </c:pt>
                <c:pt idx="9">
                  <c:v>Senior Shining Stars</c:v>
                </c:pt>
                <c:pt idx="10">
                  <c:v>Adult Literacy and GED Classes</c:v>
                </c:pt>
                <c:pt idx="11">
                  <c:v>Bike Rite Program</c:v>
                </c:pt>
                <c:pt idx="12">
                  <c:v>Organized Neighbors of Edgewood</c:v>
                </c:pt>
                <c:pt idx="13">
                  <c:v>Intel Computer Clubhouse</c:v>
                </c:pt>
              </c:strCache>
            </c:strRef>
          </c:cat>
          <c:val>
            <c:numRef>
              <c:f>'Distance modified'!$R$8:$R$21</c:f>
              <c:numCache>
                <c:formatCode>0.0</c:formatCode>
                <c:ptCount val="14"/>
                <c:pt idx="0">
                  <c:v>68.8</c:v>
                </c:pt>
                <c:pt idx="1">
                  <c:v>40</c:v>
                </c:pt>
                <c:pt idx="2">
                  <c:v>78.900000000000006</c:v>
                </c:pt>
                <c:pt idx="3">
                  <c:v>51.5</c:v>
                </c:pt>
                <c:pt idx="4">
                  <c:v>56.3</c:v>
                </c:pt>
                <c:pt idx="5">
                  <c:v>77.8</c:v>
                </c:pt>
                <c:pt idx="6">
                  <c:v>64.3</c:v>
                </c:pt>
                <c:pt idx="7">
                  <c:v>25</c:v>
                </c:pt>
                <c:pt idx="8">
                  <c:v>65.7</c:v>
                </c:pt>
                <c:pt idx="9">
                  <c:v>46.7</c:v>
                </c:pt>
                <c:pt idx="10">
                  <c:v>35.300000000000004</c:v>
                </c:pt>
                <c:pt idx="11">
                  <c:v>27.3</c:v>
                </c:pt>
                <c:pt idx="12">
                  <c:v>34.4</c:v>
                </c:pt>
                <c:pt idx="13">
                  <c:v>31.3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656768"/>
        <c:axId val="116666752"/>
      </c:barChart>
      <c:catAx>
        <c:axId val="116656768"/>
        <c:scaling>
          <c:orientation val="minMax"/>
        </c:scaling>
        <c:delete val="0"/>
        <c:axPos val="l"/>
        <c:majorTickMark val="out"/>
        <c:minorTickMark val="none"/>
        <c:tickLblPos val="nextTo"/>
        <c:crossAx val="116666752"/>
        <c:crosses val="autoZero"/>
        <c:auto val="1"/>
        <c:lblAlgn val="ctr"/>
        <c:lblOffset val="100"/>
        <c:noMultiLvlLbl val="0"/>
      </c:catAx>
      <c:valAx>
        <c:axId val="11666675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166567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2B872-A465-482E-8B63-8375550F2D48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05FAA-7B02-4AF6-8A11-515D87CDA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4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801156-DFCE-47D3-A4E2-5B3E4E5466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3FE6C-3B54-4FF2-9A1D-CADFF704BF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801156-DFCE-47D3-A4E2-5B3E4E5466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an example of how we leverage the continuum of engagement to address</a:t>
            </a:r>
            <a:r>
              <a:rPr lang="en-US" baseline="0" dirty="0" smtClean="0"/>
              <a:t> a specific set of issues: preservation of natural resources and sustainable development. This work is made possible by a $1 million grant from The Coca-Cola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801156-DFCE-47D3-A4E2-5B3E4E5466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Dale</a:t>
            </a:r>
          </a:p>
          <a:p>
            <a:endParaRPr lang="en-US" sz="22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2009 GRANT - FISKARS - BEDS, TOOLS, VOLUNTEERS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MOST GARDENS GET COMMUNITY SUPPORT BEFORE BUILDING</a:t>
            </a: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LOTS OF INFO ON THE WEB - HARD TO NAVIGATE IF PUSHED FOR TIME</a:t>
            </a:r>
          </a:p>
          <a:p>
            <a:endParaRPr lang="en-US" sz="22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sz="22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Keesee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Dale</a:t>
            </a:r>
          </a:p>
          <a:p>
            <a:endParaRPr lang="en-US" sz="22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NEED FURTHER RESEARCH FOR IT, BUT RESOURCES BECOMING MORE AVAILALBE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68F-25D2-4360-B922-DFF498956037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9CD-BC5B-457F-87BC-CF2BD5E94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68F-25D2-4360-B922-DFF498956037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9CD-BC5B-457F-87BC-CF2BD5E94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68F-25D2-4360-B922-DFF498956037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9CD-BC5B-457F-87BC-CF2BD5E94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68F-25D2-4360-B922-DFF498956037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9CD-BC5B-457F-87BC-CF2BD5E94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68F-25D2-4360-B922-DFF498956037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9CD-BC5B-457F-87BC-CF2BD5E94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68F-25D2-4360-B922-DFF498956037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9CD-BC5B-457F-87BC-CF2BD5E94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68F-25D2-4360-B922-DFF498956037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9CD-BC5B-457F-87BC-CF2BD5E94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68F-25D2-4360-B922-DFF498956037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9CD-BC5B-457F-87BC-CF2BD5E94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68F-25D2-4360-B922-DFF498956037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9CD-BC5B-457F-87BC-CF2BD5E94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68F-25D2-4360-B922-DFF498956037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9CD-BC5B-457F-87BC-CF2BD5E94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468F-25D2-4360-B922-DFF498956037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49CD-BC5B-457F-87BC-CF2BD5E94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8468F-25D2-4360-B922-DFF498956037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49CD-BC5B-457F-87BC-CF2BD5E94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Building Community Capacity:</a:t>
            </a:r>
            <a:br>
              <a:rPr lang="en-US" b="1" dirty="0" smtClean="0"/>
            </a:br>
            <a:r>
              <a:rPr lang="en-US" sz="2700" b="1" dirty="0" smtClean="0"/>
              <a:t>Emory’s Place-Based Approach to Community Engagement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Michael J. Rich</a:t>
            </a:r>
            <a:br>
              <a:rPr lang="en-US" sz="2000" dirty="0" smtClean="0"/>
            </a:br>
            <a:r>
              <a:rPr lang="en-US" sz="2000" dirty="0" smtClean="0"/>
              <a:t>Emory University</a:t>
            </a:r>
            <a:br>
              <a:rPr lang="en-US" sz="2000" dirty="0" smtClean="0"/>
            </a:br>
            <a:r>
              <a:rPr lang="en-US" sz="2000" dirty="0" smtClean="0"/>
              <a:t>Associate Professor of Political Science and </a:t>
            </a:r>
            <a:br>
              <a:rPr lang="en-US" sz="2000" dirty="0" smtClean="0"/>
            </a:br>
            <a:r>
              <a:rPr lang="en-US" sz="2000" dirty="0" smtClean="0"/>
              <a:t>Director, Office of University-Community Partnerships</a:t>
            </a:r>
            <a:br>
              <a:rPr lang="en-US" sz="2000" dirty="0" smtClean="0"/>
            </a:br>
            <a:r>
              <a:rPr lang="en-US" sz="2000" dirty="0" smtClean="0"/>
              <a:t>Phone: (404) 712-9691     Email: mrich@emory.edu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590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Meetings of the National Neighborhood Indicators Partnership</a:t>
            </a:r>
            <a:br>
              <a:rPr lang="en-US" dirty="0" smtClean="0"/>
            </a:br>
            <a:r>
              <a:rPr lang="en-US" dirty="0" smtClean="0"/>
              <a:t>October 20-22, 2010 – Oakland, 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Emory’s Foundational Principles for Community Engagement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Integration of teaching, research, and service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Continuum of engagement opportunities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Community is a meaningful partner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Provide a more navigable point of entry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Place-based approach to community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05F-A240-4316-BB41-899F1F2E8D4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Continuum of Engaged Scholarship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3200400"/>
            <a:ext cx="438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>
                <a:latin typeface="Calibri" pitchFamily="34" charset="0"/>
                <a:cs typeface="Times New Roman" pitchFamily="18" charset="0"/>
              </a:rPr>
              <a:t>        </a:t>
            </a:r>
            <a:endParaRPr lang="en-US">
              <a:latin typeface="Calibri" pitchFamily="34" charset="0"/>
            </a:endParaRPr>
          </a:p>
        </p:txBody>
      </p:sp>
      <p:pic>
        <p:nvPicPr>
          <p:cNvPr id="11269" name="Diagram 9"/>
          <p:cNvPicPr>
            <a:picLocks noGrp="1" noChangeArrowheads="1"/>
          </p:cNvPicPr>
          <p:nvPr>
            <p:ph type="body" idx="1"/>
          </p:nvPr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04800" y="2133600"/>
            <a:ext cx="8458200" cy="460375"/>
          </a:xfrm>
        </p:spPr>
      </p:pic>
      <p:pic>
        <p:nvPicPr>
          <p:cNvPr id="11270" name="Diagram 14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144780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0" y="2895600"/>
            <a:ext cx="2133600" cy="3292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Service for Learning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Volunteerism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Introductory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Exposure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Immediate</a:t>
            </a:r>
          </a:p>
          <a:p>
            <a:pPr algn="ctr" fontAlgn="auto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Time-Action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EXPERIENCE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209800" y="2895600"/>
            <a:ext cx="2209800" cy="3278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Connecting Classroom to Community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Service for Course Credit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Learning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Reflection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Application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UNDERSTAND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495800" y="2895600"/>
            <a:ext cx="2286000" cy="3292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Intensive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Scholar-Service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Academic Programs</a:t>
            </a:r>
          </a:p>
          <a:p>
            <a:pPr algn="ctr" fontAlgn="auto">
              <a:spcBef>
                <a:spcPct val="50000"/>
              </a:spcBef>
              <a:spcAft>
                <a:spcPts val="60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Structured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Applied Learning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Sustained</a:t>
            </a:r>
          </a:p>
          <a:p>
            <a:pPr algn="ctr" fontAlgn="auto">
              <a:spcBef>
                <a:spcPct val="50000"/>
              </a:spcBef>
              <a:spcAft>
                <a:spcPts val="60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Outcomes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ADDRESS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858000" y="2895600"/>
            <a:ext cx="2286000" cy="32781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Transformative Community  Scholarship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Original Research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Knowledge Creation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Collaborative Process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Palatino Linotype" pitchFamily="18" charset="0"/>
                <a:cs typeface="+mn-cs"/>
              </a:rPr>
              <a:t>Impact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TRANSFORM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05F-A240-4316-BB41-899F1F2E8D4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School Partnerships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42 school districts</a:t>
            </a:r>
          </a:p>
          <a:p>
            <a:r>
              <a:rPr lang="en-US" dirty="0" smtClean="0"/>
              <a:t>38 counties</a:t>
            </a:r>
          </a:p>
          <a:p>
            <a:r>
              <a:rPr lang="en-US" dirty="0" smtClean="0"/>
              <a:t>300 + schools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512" y="1600200"/>
            <a:ext cx="3491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0"/>
            <a:ext cx="19145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2B7F"/>
                </a:solidFill>
              </a:rPr>
              <a:t> </a:t>
            </a:r>
            <a:r>
              <a:rPr lang="en-US" b="1" dirty="0" smtClean="0"/>
              <a:t>Place-Based Approach to </a:t>
            </a:r>
            <a:br>
              <a:rPr lang="en-US" b="1" dirty="0" smtClean="0"/>
            </a:br>
            <a:r>
              <a:rPr lang="en-US" b="1" dirty="0" smtClean="0"/>
              <a:t>Community Engagement</a:t>
            </a:r>
          </a:p>
        </p:txBody>
      </p:sp>
      <p:pic>
        <p:nvPicPr>
          <p:cNvPr id="14339" name="Content Placeholder 9" descr="Place Based Zoom Out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7481" t="5351" r="20699" b="-801"/>
          <a:stretch>
            <a:fillRect/>
          </a:stretch>
        </p:blipFill>
        <p:spPr>
          <a:xfrm>
            <a:off x="457200" y="2349500"/>
            <a:ext cx="4038600" cy="3027363"/>
          </a:xfrm>
          <a:ln>
            <a:solidFill>
              <a:schemeClr val="tx1"/>
            </a:solidFill>
          </a:ln>
        </p:spPr>
      </p:pic>
      <p:pic>
        <p:nvPicPr>
          <p:cNvPr id="14340" name="Content Placeholder 6" descr="Place Based Zoom In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951038"/>
            <a:ext cx="4038600" cy="3824287"/>
          </a:xfrm>
          <a:ln>
            <a:solidFill>
              <a:schemeClr val="tx1"/>
            </a:solidFill>
          </a:ln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457200" y="5486400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Engagement is scattered, ad hoc, and disconnected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4648200" y="5867400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Engagement is geographically-focused, strategic, collaborative, and cross-disciplinary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05F-A240-4316-BB41-899F1F2E8D4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Place-Based Strategy Communities</a:t>
            </a:r>
            <a:endParaRPr lang="en-US" sz="4000" b="1" dirty="0"/>
          </a:p>
        </p:txBody>
      </p:sp>
      <p:pic>
        <p:nvPicPr>
          <p:cNvPr id="7" name="Content Placeholder 6" descr="base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6323" y="1600200"/>
            <a:ext cx="81113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Fostering Coherence and Alignment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" y="1066800"/>
            <a:ext cx="8926513" cy="54864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405F-A240-4316-BB41-899F1F2E8D4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/>
              <a:t>Strategies and Programs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For Community</a:t>
            </a:r>
          </a:p>
          <a:p>
            <a:pPr lvl="1"/>
            <a:r>
              <a:rPr lang="en-US" dirty="0" smtClean="0"/>
              <a:t>Training, technical assistance, &amp; capacity building</a:t>
            </a:r>
          </a:p>
          <a:p>
            <a:pPr lvl="1"/>
            <a:r>
              <a:rPr lang="en-US" dirty="0" smtClean="0"/>
              <a:t>Neighborhood assessment, strategic planning, program design &amp; evaluation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For Faculty</a:t>
            </a:r>
          </a:p>
          <a:p>
            <a:pPr lvl="1"/>
            <a:r>
              <a:rPr lang="en-US" dirty="0" smtClean="0"/>
              <a:t>Training: community-based learning and research</a:t>
            </a:r>
          </a:p>
          <a:p>
            <a:pPr lvl="1"/>
            <a:r>
              <a:rPr lang="en-US" dirty="0" smtClean="0"/>
              <a:t>Support: financial assistance for projects</a:t>
            </a:r>
          </a:p>
          <a:p>
            <a:pPr lvl="1"/>
            <a:r>
              <a:rPr lang="en-US" dirty="0" smtClean="0"/>
              <a:t>Logistics: matchmaking, transportation, information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For Students</a:t>
            </a:r>
          </a:p>
          <a:p>
            <a:pPr lvl="1"/>
            <a:r>
              <a:rPr lang="en-US" dirty="0" smtClean="0"/>
              <a:t>Engaged learning courses</a:t>
            </a:r>
          </a:p>
          <a:p>
            <a:pPr lvl="1"/>
            <a:r>
              <a:rPr lang="en-US" dirty="0" smtClean="0"/>
              <a:t>Research opportunities</a:t>
            </a:r>
          </a:p>
          <a:p>
            <a:pPr lvl="1"/>
            <a:r>
              <a:rPr lang="en-US" dirty="0" smtClean="0"/>
              <a:t>Fellowships and research support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0" y="1828800"/>
            <a:ext cx="3886200" cy="47243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Edgewood Neighborhood</a:t>
            </a:r>
            <a:br>
              <a:rPr lang="en-US" sz="2400" b="1" dirty="0" smtClean="0"/>
            </a:br>
            <a:r>
              <a:rPr lang="en-US" sz="2400" b="1" dirty="0" smtClean="0"/>
              <a:t>Census 2000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dirty="0" smtClean="0"/>
              <a:t>Population: 		5,224</a:t>
            </a:r>
            <a:br>
              <a:rPr lang="en-US" sz="2000" dirty="0" smtClean="0"/>
            </a:br>
            <a:r>
              <a:rPr lang="en-US" sz="2000" dirty="0" smtClean="0"/>
              <a:t>African American: 	92%</a:t>
            </a:r>
            <a:br>
              <a:rPr lang="en-US" sz="2000" dirty="0" smtClean="0"/>
            </a:br>
            <a:r>
              <a:rPr lang="en-US" sz="2000" dirty="0" smtClean="0"/>
              <a:t>Owner-Occupied: 	39%</a:t>
            </a:r>
            <a:br>
              <a:rPr lang="en-US" sz="2000" dirty="0" smtClean="0"/>
            </a:br>
            <a:r>
              <a:rPr lang="en-US" sz="2000" dirty="0" smtClean="0"/>
              <a:t>High School grad+: 	58%</a:t>
            </a:r>
            <a:br>
              <a:rPr lang="en-US" sz="2000" dirty="0" smtClean="0"/>
            </a:br>
            <a:r>
              <a:rPr lang="en-US" sz="2000" dirty="0" smtClean="0"/>
              <a:t>Poverty: 			30%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2063"/>
          <a:stretch>
            <a:fillRect/>
          </a:stretch>
        </p:blipFill>
        <p:spPr>
          <a:xfrm>
            <a:off x="228600" y="1828800"/>
            <a:ext cx="4141788" cy="457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4572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Capacity Building Illustrations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gewood_Study_Area_Map_aer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5228"/>
            <a:ext cx="9144000" cy="6527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All metr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562100"/>
            <a:ext cx="81629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1. </a:t>
            </a:r>
            <a:r>
              <a:rPr lang="en-US" b="1" dirty="0" err="1" smtClean="0"/>
              <a:t>Whitefoord</a:t>
            </a:r>
            <a:r>
              <a:rPr lang="en-US" b="1" dirty="0" smtClean="0"/>
              <a:t> Community Program</a:t>
            </a:r>
            <a:br>
              <a:rPr lang="en-US" b="1" dirty="0" smtClean="0"/>
            </a:br>
            <a:r>
              <a:rPr lang="en-US" sz="3100" b="1" dirty="0" smtClean="0"/>
              <a:t>Understanding Service Distribution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 of NNIP Partners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dirty="0" smtClean="0"/>
              <a:t>To become an NNIP Partner, an institution must demonstrate that the following are central to its mission: (1) building and operating an advanced information system with integrated and recurrently updated information on neighborhood conditions in its city; (2) facilitating and promoting the direct practical use of data by community and city leaders in community building and local policymaking; and </a:t>
            </a:r>
            <a:r>
              <a:rPr lang="en-US" b="1" i="1" dirty="0" smtClean="0"/>
              <a:t>(3) giving emphasis to using information to build the capacities of institutions and residents in distressed neighborhoods.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linic Zo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352550"/>
            <a:ext cx="81629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Whitefoord Clinic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33400" y="57150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N=2,057     64.3% within one mile of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Whitefoord</a:t>
            </a:r>
            <a:r>
              <a:rPr lang="en-US" b="1" dirty="0" smtClean="0"/>
              <a:t> Clinic</a:t>
            </a:r>
            <a:br>
              <a:rPr lang="en-US" b="1" dirty="0" smtClean="0"/>
            </a:br>
            <a:r>
              <a:rPr lang="en-US" b="1" dirty="0" smtClean="0"/>
              <a:t>Geographic Trends, 2005 - 2007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914400"/>
                <a:gridCol w="990600"/>
                <a:gridCol w="1219200"/>
                <a:gridCol w="1066800"/>
              </a:tblGrid>
              <a:tr h="558800"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LT 1 mile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 – 5 miles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5 – 10 miles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GT 10 miles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9314">
                <a:tc>
                  <a:txBody>
                    <a:bodyPr/>
                    <a:lstStyle/>
                    <a:p>
                      <a:r>
                        <a:rPr lang="en-US" dirty="0" smtClean="0"/>
                        <a:t>  2003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14">
                <a:tc>
                  <a:txBody>
                    <a:bodyPr/>
                    <a:lstStyle/>
                    <a:p>
                      <a:r>
                        <a:rPr lang="en-US" dirty="0" smtClean="0"/>
                        <a:t>  2004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14">
                <a:tc>
                  <a:txBody>
                    <a:bodyPr/>
                    <a:lstStyle/>
                    <a:p>
                      <a:r>
                        <a:rPr lang="en-US" dirty="0" smtClean="0"/>
                        <a:t>  2005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14">
                <a:tc>
                  <a:txBody>
                    <a:bodyPr/>
                    <a:lstStyle/>
                    <a:p>
                      <a:r>
                        <a:rPr lang="en-US" dirty="0" smtClean="0"/>
                        <a:t>  2006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14">
                <a:tc>
                  <a:txBody>
                    <a:bodyPr/>
                    <a:lstStyle/>
                    <a:p>
                      <a:r>
                        <a:rPr lang="en-US" dirty="0" smtClean="0"/>
                        <a:t>  2007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14">
                <a:tc>
                  <a:txBody>
                    <a:bodyPr/>
                    <a:lstStyle/>
                    <a:p>
                      <a:r>
                        <a:rPr lang="en-US" dirty="0" smtClean="0"/>
                        <a:t>  2003-2007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2. Edgewood Neighborhood Survey</a:t>
            </a:r>
            <a:br>
              <a:rPr lang="en-US" b="1" dirty="0" smtClean="0"/>
            </a:br>
            <a:r>
              <a:rPr lang="en-US" sz="3100" b="1" dirty="0" smtClean="0"/>
              <a:t>Understanding the Neighborhood</a:t>
            </a:r>
            <a:endParaRPr lang="en-US" b="1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August – October 2007</a:t>
            </a:r>
          </a:p>
          <a:p>
            <a:pPr eaLnBrk="1" hangingPunct="1"/>
            <a:r>
              <a:rPr lang="en-US" dirty="0" smtClean="0"/>
              <a:t>Edgewood, Kirkwood, </a:t>
            </a:r>
            <a:r>
              <a:rPr lang="en-US" dirty="0" err="1" smtClean="0"/>
              <a:t>Reynoldstown</a:t>
            </a:r>
            <a:endParaRPr lang="en-US" dirty="0" smtClean="0"/>
          </a:p>
          <a:p>
            <a:pPr eaLnBrk="1" hangingPunct="1"/>
            <a:r>
              <a:rPr lang="en-US" dirty="0" smtClean="0"/>
              <a:t>Topics included:</a:t>
            </a:r>
          </a:p>
          <a:p>
            <a:pPr lvl="1" eaLnBrk="1" hangingPunct="1"/>
            <a:r>
              <a:rPr lang="en-US" dirty="0" smtClean="0"/>
              <a:t>Assessment of Edgewood neighborhood</a:t>
            </a:r>
          </a:p>
          <a:p>
            <a:pPr lvl="1" eaLnBrk="1" hangingPunct="1"/>
            <a:r>
              <a:rPr lang="en-US" dirty="0" smtClean="0"/>
              <a:t>Problems, adequacy of services</a:t>
            </a:r>
          </a:p>
          <a:p>
            <a:pPr lvl="1" eaLnBrk="1" hangingPunct="1"/>
            <a:r>
              <a:rPr lang="en-US" dirty="0" smtClean="0"/>
              <a:t>Awareness of WCP and programs</a:t>
            </a:r>
          </a:p>
          <a:p>
            <a:pPr lvl="1" eaLnBrk="1" hangingPunct="1"/>
            <a:r>
              <a:rPr lang="en-US" dirty="0" smtClean="0"/>
              <a:t>Assessment of neighborhood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Awareness of programs and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Respondents who had heard of WCP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Awareness of programs and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Respondents who had heard of WCP</a:t>
            </a:r>
            <a:br>
              <a:rPr lang="en-US" sz="2200" dirty="0" smtClean="0"/>
            </a:br>
            <a:r>
              <a:rPr lang="en-US" sz="2200" dirty="0" smtClean="0"/>
              <a:t>by distance from WCP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Q6. How adequate is the availability of the following social services in the Edgewood neighborhood?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1066800"/>
                <a:gridCol w="914400"/>
                <a:gridCol w="1066800"/>
                <a:gridCol w="990600"/>
              </a:tblGrid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Need for Additional Service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Moderate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Services for the Elderly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61.1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After School Programs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56.8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Safe Houses &amp; Shelters for Youth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56.1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Children and Youth Mentoring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55.3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Computer Literacy Training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53.6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Fatherhood Programs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53.1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Parenting Classes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51.6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Job Training and Job Placement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51.2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GED &amp; Adult Literacy Instruction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Neighborhood Watch Groups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Child Care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Mental Health Services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Healthcare Services for Children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Parks, Bike Paths, Playgrounds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Dental Services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/>
              <a:t>Provide Support for Relocated Residents: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200" dirty="0" smtClean="0"/>
              <a:t>	</a:t>
            </a:r>
            <a:r>
              <a:rPr lang="en-US" sz="2000" dirty="0" smtClean="0"/>
              <a:t>-How would residents rate MAC’s relocation services?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dirty="0" smtClean="0"/>
              <a:t>	-How are families adjusting to their new neighborhoods?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dirty="0" smtClean="0"/>
              <a:t>	-Do families want to return to Edgewood?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/>
              <a:t>Ensure Voucher Re-certification: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200" dirty="0" smtClean="0"/>
              <a:t>	</a:t>
            </a:r>
            <a:r>
              <a:rPr lang="en-US" sz="2000" dirty="0" smtClean="0"/>
              <a:t>-Are residents employed or enrolled in job training?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dirty="0" smtClean="0"/>
              <a:t>	-Are residents using MAC’s service providers?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dirty="0" smtClean="0"/>
              <a:t>	-Are families becoming more self-sufficient?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3. Program Evaluation and Design</a:t>
            </a:r>
            <a:br>
              <a:rPr lang="en-US" b="1" dirty="0" smtClean="0"/>
            </a:br>
            <a:r>
              <a:rPr lang="en-US" sz="3100" b="1" dirty="0" err="1" smtClean="0"/>
              <a:t>Mayson</a:t>
            </a:r>
            <a:r>
              <a:rPr lang="en-US" sz="3100" b="1" dirty="0" smtClean="0"/>
              <a:t> Avenue Cooperative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Highlights of survey findings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Vast majority were satisfied with relocation experience</a:t>
            </a:r>
          </a:p>
          <a:p>
            <a:pPr lvl="1"/>
            <a:r>
              <a:rPr lang="en-US" dirty="0" smtClean="0"/>
              <a:t>55% rated very good</a:t>
            </a:r>
          </a:p>
          <a:p>
            <a:pPr lvl="1"/>
            <a:r>
              <a:rPr lang="en-US" dirty="0" smtClean="0"/>
              <a:t>33% good</a:t>
            </a:r>
          </a:p>
          <a:p>
            <a:r>
              <a:rPr lang="en-US" dirty="0" smtClean="0"/>
              <a:t>Perceived choices and services received were most strongly associated with satisfaction with relocation process</a:t>
            </a:r>
          </a:p>
          <a:p>
            <a:r>
              <a:rPr lang="en-US" dirty="0" smtClean="0"/>
              <a:t>Vast majority want to return to neighborhood</a:t>
            </a:r>
          </a:p>
          <a:p>
            <a:pPr lvl="1"/>
            <a:r>
              <a:rPr lang="en-US" dirty="0" smtClean="0"/>
              <a:t>73% reported they would like to return to Edgewood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9" y="1759148"/>
            <a:ext cx="4027289" cy="46434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ln/>
        </p:spPr>
        <p:txBody>
          <a:bodyPr>
            <a:normAutofit fontScale="90000"/>
          </a:bodyPr>
          <a:lstStyle/>
          <a:p>
            <a:r>
              <a:rPr lang="en-US" b="1" dirty="0" smtClean="0"/>
              <a:t>4. Edgewood Community Learning Garden</a:t>
            </a:r>
            <a:br>
              <a:rPr lang="en-US" b="1" dirty="0" smtClean="0"/>
            </a:br>
            <a:r>
              <a:rPr lang="en-US" sz="3100" b="1" dirty="0" smtClean="0"/>
              <a:t>Mid-course Correction and Fostering Collaboration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6617" y="1803797"/>
            <a:ext cx="4438055" cy="4554141"/>
          </a:xfrm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b="1" dirty="0" smtClean="0"/>
              <a:t>Issues to Address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Lack </a:t>
            </a:r>
            <a:r>
              <a:rPr lang="en-US" sz="2800" dirty="0"/>
              <a:t>of resident awareness and participation in the </a:t>
            </a:r>
            <a:r>
              <a:rPr lang="en-US" sz="2800" dirty="0" smtClean="0"/>
              <a:t>garden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Widespread environmental knowledge base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Lack of centralized location for garden resources specific to schools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b="1" dirty="0" smtClean="0"/>
              <a:t>Project Activities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Listening to residents</a:t>
            </a:r>
          </a:p>
          <a:p>
            <a:pPr lvl="1"/>
            <a:r>
              <a:rPr lang="en-US" dirty="0" smtClean="0"/>
              <a:t>Focus groups (residents and stakeholders)</a:t>
            </a:r>
          </a:p>
          <a:p>
            <a:pPr lvl="1"/>
            <a:r>
              <a:rPr lang="en-US" dirty="0" smtClean="0"/>
              <a:t>Surveys</a:t>
            </a:r>
          </a:p>
          <a:p>
            <a:pPr lvl="1"/>
            <a:r>
              <a:rPr lang="en-US" dirty="0" smtClean="0"/>
              <a:t>Interviews</a:t>
            </a:r>
          </a:p>
          <a:p>
            <a:pPr lvl="2"/>
            <a:r>
              <a:rPr lang="en-US" dirty="0" smtClean="0"/>
              <a:t>School administrators</a:t>
            </a:r>
          </a:p>
          <a:p>
            <a:pPr lvl="2"/>
            <a:r>
              <a:rPr lang="en-US" dirty="0" smtClean="0"/>
              <a:t>School garden contacts</a:t>
            </a:r>
          </a:p>
          <a:p>
            <a:pPr lvl="2"/>
            <a:r>
              <a:rPr lang="en-US" dirty="0" smtClean="0"/>
              <a:t>Teachers</a:t>
            </a:r>
          </a:p>
          <a:p>
            <a:pPr lvl="2"/>
            <a:r>
              <a:rPr lang="en-US" dirty="0" smtClean="0"/>
              <a:t>Parents</a:t>
            </a:r>
          </a:p>
          <a:p>
            <a:pPr lvl="2"/>
            <a:r>
              <a:rPr lang="en-US" dirty="0" smtClean="0"/>
              <a:t>Community volunteers</a:t>
            </a:r>
          </a:p>
          <a:p>
            <a:r>
              <a:rPr lang="en-US" b="1" dirty="0" smtClean="0"/>
              <a:t>Best practices review of school/community gardens</a:t>
            </a:r>
          </a:p>
          <a:p>
            <a:r>
              <a:rPr lang="en-US" b="1" dirty="0" smtClean="0"/>
              <a:t>Synthesis and recommendations</a:t>
            </a:r>
          </a:p>
        </p:txBody>
      </p:sp>
      <p:pic>
        <p:nvPicPr>
          <p:cNvPr id="6" name="Content Placeholder 7" descr="Edgewood_Garden_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78886"/>
            <a:ext cx="9144000" cy="8791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Capacity Building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en-US" i="1" dirty="0" smtClean="0"/>
              <a:t>Community capacity is the interaction of human capital, organizational resources, and social capital existing in a given community that can be leveraged to solve collective problems and improve or maintain the well-being of that community</a:t>
            </a:r>
            <a:r>
              <a:rPr lang="en-US" dirty="0" smtClean="0"/>
              <a:t>. It may operate through informal social processes and/or organized efforts by individuals, organizations, and social networks that exist among them and between them and the larger systems of which the community is a part.</a:t>
            </a:r>
            <a:br>
              <a:rPr lang="en-US" dirty="0" smtClean="0"/>
            </a:br>
            <a:endParaRPr lang="en-US" dirty="0" smtClean="0"/>
          </a:p>
          <a:p>
            <a:pPr indent="0">
              <a:buNone/>
            </a:pPr>
            <a:r>
              <a:rPr lang="en-US" sz="1900" dirty="0" err="1" smtClean="0"/>
              <a:t>Chaskin</a:t>
            </a:r>
            <a:r>
              <a:rPr lang="en-US" sz="1900" dirty="0" smtClean="0"/>
              <a:t>, Brown, </a:t>
            </a:r>
            <a:r>
              <a:rPr lang="en-US" sz="1900" dirty="0" err="1" smtClean="0"/>
              <a:t>Venkatesh</a:t>
            </a:r>
            <a:r>
              <a:rPr lang="en-US" sz="1900" dirty="0" smtClean="0"/>
              <a:t> and Vidal, </a:t>
            </a:r>
            <a:r>
              <a:rPr lang="en-US" sz="1900" i="1" dirty="0" smtClean="0"/>
              <a:t>Building Community Capacity</a:t>
            </a:r>
            <a:r>
              <a:rPr lang="en-US" sz="1900" dirty="0" smtClean="0"/>
              <a:t>, p. 7.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b="1" dirty="0" smtClean="0"/>
              <a:t>Highlights of Findings</a:t>
            </a:r>
            <a:endParaRPr lang="en-US" b="1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86% of schools have gardens in SRT3; 83% of schools in City Schools of Decatur have gardens</a:t>
            </a:r>
          </a:p>
          <a:p>
            <a:pPr>
              <a:lnSpc>
                <a:spcPct val="90000"/>
              </a:lnSpc>
            </a:pPr>
            <a:r>
              <a:rPr lang="en-US" dirty="0"/>
              <a:t>In SRT3, 67% of school gardens were started within the last 2 years</a:t>
            </a:r>
          </a:p>
          <a:p>
            <a:pPr>
              <a:lnSpc>
                <a:spcPct val="90000"/>
              </a:lnSpc>
            </a:pPr>
            <a:r>
              <a:rPr lang="en-US" dirty="0"/>
              <a:t>Requests for material </a:t>
            </a:r>
            <a:r>
              <a:rPr lang="en-US" dirty="0" smtClean="0"/>
              <a:t>to include in </a:t>
            </a:r>
            <a:r>
              <a:rPr lang="en-US" dirty="0"/>
              <a:t>the resource guide: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Funding</a:t>
            </a:r>
          </a:p>
          <a:p>
            <a:pPr lvl="1">
              <a:lnSpc>
                <a:spcPct val="50000"/>
              </a:lnSpc>
            </a:pPr>
            <a:r>
              <a:rPr lang="en-US" dirty="0"/>
              <a:t>Programming</a:t>
            </a:r>
          </a:p>
          <a:p>
            <a:pPr lvl="1">
              <a:lnSpc>
                <a:spcPct val="50000"/>
              </a:lnSpc>
            </a:pPr>
            <a:r>
              <a:rPr lang="en-US" dirty="0"/>
              <a:t>Curriculum</a:t>
            </a:r>
          </a:p>
          <a:p>
            <a:pPr lvl="1">
              <a:lnSpc>
                <a:spcPct val="50000"/>
              </a:lnSpc>
            </a:pPr>
            <a:r>
              <a:rPr lang="en-US" dirty="0"/>
              <a:t>Maintenance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 b="32831"/>
          <a:stretch>
            <a:fillRect/>
          </a:stretch>
        </p:blipFill>
        <p:spPr bwMode="auto">
          <a:xfrm>
            <a:off x="685800" y="304800"/>
            <a:ext cx="8083723" cy="594348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5. Graduation Generation</a:t>
            </a:r>
            <a:br>
              <a:rPr lang="en-US" b="1" dirty="0" smtClean="0"/>
            </a:br>
            <a:r>
              <a:rPr lang="en-US" sz="3100" b="1" dirty="0" smtClean="0"/>
              <a:t>Working Better Together</a:t>
            </a:r>
            <a:endParaRPr lang="en-US" sz="31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81803"/>
            <a:ext cx="7924800" cy="341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495800"/>
            <a:ext cx="1679121" cy="72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562600"/>
            <a:ext cx="2930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5700" y="4495800"/>
            <a:ext cx="1790700" cy="93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486400"/>
            <a:ext cx="1905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 r="72230"/>
          <a:stretch>
            <a:fillRect/>
          </a:stretch>
        </p:blipFill>
        <p:spPr bwMode="auto">
          <a:xfrm>
            <a:off x="6553200" y="5243146"/>
            <a:ext cx="1828800" cy="15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4572000"/>
            <a:ext cx="2409825" cy="73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School-Family-Community-University Partnership</a:t>
            </a:r>
          </a:p>
          <a:p>
            <a:r>
              <a:rPr lang="en-US" dirty="0" smtClean="0"/>
              <a:t>Foster collaborative, cross-sector, community-based approach to better align resources and efforts in a place-based strategy</a:t>
            </a:r>
          </a:p>
          <a:p>
            <a:r>
              <a:rPr lang="en-US" dirty="0" smtClean="0"/>
              <a:t>Connect school reform and community building</a:t>
            </a:r>
          </a:p>
          <a:p>
            <a:r>
              <a:rPr lang="en-US" dirty="0" smtClean="0"/>
              <a:t>Start in the middle—</a:t>
            </a:r>
            <a:r>
              <a:rPr lang="en-US" dirty="0" err="1" smtClean="0"/>
              <a:t>Coan</a:t>
            </a:r>
            <a:r>
              <a:rPr lang="en-US" dirty="0" smtClean="0"/>
              <a:t> Middle School</a:t>
            </a:r>
          </a:p>
          <a:p>
            <a:r>
              <a:rPr lang="en-US" dirty="0" smtClean="0"/>
              <a:t>Compliment with APS Middle School Transformation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Evolution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History</a:t>
            </a:r>
          </a:p>
          <a:p>
            <a:r>
              <a:rPr lang="en-US" dirty="0" smtClean="0"/>
              <a:t>Donor interest in school drop-out/high school graduation</a:t>
            </a:r>
          </a:p>
          <a:p>
            <a:r>
              <a:rPr lang="en-US" dirty="0" smtClean="0"/>
              <a:t>Comprehensive effort, inside and outside school</a:t>
            </a:r>
          </a:p>
          <a:p>
            <a:r>
              <a:rPr lang="en-US" dirty="0" smtClean="0"/>
              <a:t>Pilot project to leverage university, CIS</a:t>
            </a:r>
          </a:p>
          <a:p>
            <a:r>
              <a:rPr lang="en-US" dirty="0" smtClean="0"/>
              <a:t>Community input, interest</a:t>
            </a:r>
          </a:p>
          <a:p>
            <a:r>
              <a:rPr lang="en-US" dirty="0" smtClean="0"/>
              <a:t>Proposal/grant agreement</a:t>
            </a:r>
          </a:p>
          <a:p>
            <a:r>
              <a:rPr lang="en-US" dirty="0" smtClean="0"/>
              <a:t>Do and Plan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Emory University Role</a:t>
            </a:r>
          </a:p>
          <a:p>
            <a:r>
              <a:rPr lang="en-US" dirty="0" smtClean="0"/>
              <a:t>“Part of the team and coach”</a:t>
            </a:r>
          </a:p>
          <a:p>
            <a:r>
              <a:rPr lang="en-US" dirty="0" smtClean="0"/>
              <a:t>Neigh assessment/</a:t>
            </a:r>
            <a:br>
              <a:rPr lang="en-US" dirty="0" smtClean="0"/>
            </a:br>
            <a:r>
              <a:rPr lang="en-US" dirty="0" smtClean="0"/>
              <a:t>asset mapping</a:t>
            </a:r>
          </a:p>
          <a:p>
            <a:r>
              <a:rPr lang="en-US" dirty="0" smtClean="0"/>
              <a:t>Process facilitation </a:t>
            </a:r>
          </a:p>
          <a:p>
            <a:r>
              <a:rPr lang="en-US" dirty="0" smtClean="0"/>
              <a:t>Investor/leverage</a:t>
            </a:r>
          </a:p>
          <a:p>
            <a:r>
              <a:rPr lang="en-US" dirty="0" smtClean="0"/>
              <a:t>Tracking and analysis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Building</a:t>
            </a:r>
            <a:endParaRPr lang="en-US" b="1" dirty="0"/>
          </a:p>
        </p:txBody>
      </p:sp>
      <p:pic>
        <p:nvPicPr>
          <p:cNvPr id="10" name="Content Placeholder 9" descr="G2 Commmunity Building 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5097" r="30681" b="10293"/>
          <a:stretch>
            <a:fillRect/>
          </a:stretch>
        </p:blipFill>
        <p:spPr>
          <a:xfrm>
            <a:off x="5181600" y="1295400"/>
            <a:ext cx="3636818" cy="3810000"/>
          </a:xfr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2245594" cy="284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1816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/>
              <a:t>Characteristics of the Community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Characteristics of the Community Building Process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Characteristics of the Community Builders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Collaboration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502221" cy="322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0"/>
            <a:ext cx="603277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505047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457200"/>
            <a:ext cx="4800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The Capacity Building Cube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5146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Geography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431268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Functions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1002268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Roles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5105400"/>
            <a:ext cx="76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Place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5638800"/>
            <a:ext cx="990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CB function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5257800"/>
            <a:ext cx="1371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NNIP Partner</a:t>
            </a:r>
          </a:p>
          <a:p>
            <a:r>
              <a:rPr lang="en-US" dirty="0" smtClean="0"/>
              <a:t>Role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4572000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 capacity building engagement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057400" y="3886200"/>
            <a:ext cx="1770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1200000" lon="300000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neighborhood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3352800"/>
            <a:ext cx="10826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1200000" lon="300000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districts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2209800"/>
            <a:ext cx="8674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1200000" lon="300000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metro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4600" y="2743200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1200000" lon="300000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city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29000" y="1809690"/>
            <a:ext cx="20073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2400000" rev="120000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data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access</a:t>
            </a:r>
            <a:endParaRPr lang="en-US" sz="20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5600" y="1276290"/>
            <a:ext cx="19311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2400000" rev="120000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design</a:t>
            </a:r>
            <a:endParaRPr lang="en-US" sz="20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76600" y="1504890"/>
            <a:ext cx="11608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2400000" rev="120000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planning</a:t>
            </a:r>
            <a:endParaRPr lang="en-US" sz="20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6600" y="1657290"/>
            <a:ext cx="16162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2400000" rev="120000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neigh profile</a:t>
            </a:r>
            <a:endParaRPr lang="en-US" sz="20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62400" y="2743200"/>
            <a:ext cx="492443" cy="966740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  <a:scene3d>
              <a:camera prst="orthographicFront">
                <a:rot lat="2400000" lon="1980000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training</a:t>
            </a:r>
            <a:endParaRPr lang="en-US" sz="20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12957" y="2286000"/>
            <a:ext cx="492443" cy="1771767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  <a:scene3d>
              <a:camera prst="orthographicFront">
                <a:rot lat="2400000" lon="1980000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hands-on work</a:t>
            </a:r>
            <a:endParaRPr lang="en-US" sz="20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81600" y="2057400"/>
            <a:ext cx="492443" cy="1475661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  <a:scene3d>
              <a:camera prst="orthographicFront">
                <a:rot lat="2400000" lon="1980000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data making</a:t>
            </a:r>
            <a:endParaRPr lang="en-US" sz="20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62200" y="1200090"/>
            <a:ext cx="20073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2400000" rev="120000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evaluation</a:t>
            </a:r>
            <a:endParaRPr lang="en-US" sz="20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Dimensions of Capacity Building</a:t>
            </a:r>
            <a:br>
              <a:rPr lang="en-US" b="1" dirty="0" smtClean="0"/>
            </a:br>
            <a:r>
              <a:rPr lang="en-US" sz="3100" b="1" i="1" dirty="0" smtClean="0">
                <a:solidFill>
                  <a:srgbClr val="C00000"/>
                </a:solidFill>
              </a:rPr>
              <a:t>Community capacity is dynamic and multidimensional</a:t>
            </a:r>
            <a:r>
              <a:rPr lang="en-US" b="1" i="1" dirty="0" smtClean="0">
                <a:solidFill>
                  <a:srgbClr val="C00000"/>
                </a:solidFill>
              </a:rPr>
              <a:t/>
            </a:r>
            <a:br>
              <a:rPr lang="en-US" b="1" i="1" dirty="0" smtClean="0">
                <a:solidFill>
                  <a:srgbClr val="C00000"/>
                </a:solidFill>
              </a:rPr>
            </a:b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2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61722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Chaskin</a:t>
            </a:r>
            <a:r>
              <a:rPr lang="en-US" sz="1600" dirty="0" smtClean="0"/>
              <a:t> et al, </a:t>
            </a:r>
            <a:r>
              <a:rPr lang="en-US" sz="1600" i="1" dirty="0" smtClean="0"/>
              <a:t>Building Community Capacity</a:t>
            </a:r>
            <a:r>
              <a:rPr lang="en-US" sz="1600" dirty="0" smtClean="0"/>
              <a:t>, p. 12.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Building Capacity through Information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“Neighborhood leaders need to learn how they can use information to make more effective decisions in most of their activities.”</a:t>
            </a:r>
          </a:p>
          <a:p>
            <a:pPr lvl="2"/>
            <a:r>
              <a:rPr lang="en-US" dirty="0" smtClean="0"/>
              <a:t>Understanding their neighborhood(s) dynamics</a:t>
            </a:r>
          </a:p>
          <a:p>
            <a:pPr lvl="2"/>
            <a:r>
              <a:rPr lang="en-US" dirty="0" smtClean="0"/>
              <a:t>Preparing comprehensive neighborhood plans</a:t>
            </a:r>
          </a:p>
          <a:p>
            <a:pPr lvl="2"/>
            <a:r>
              <a:rPr lang="en-US" dirty="0" smtClean="0"/>
              <a:t>Developing strategic plans for their organizations</a:t>
            </a:r>
          </a:p>
          <a:p>
            <a:pPr lvl="2"/>
            <a:r>
              <a:rPr lang="en-US" dirty="0" smtClean="0"/>
              <a:t>Designing specific projects or initiatives</a:t>
            </a:r>
          </a:p>
          <a:p>
            <a:pPr lvl="2"/>
            <a:r>
              <a:rPr lang="en-US" dirty="0" smtClean="0"/>
              <a:t>Making the case to funders and/or collaborators</a:t>
            </a:r>
          </a:p>
          <a:p>
            <a:pPr lvl="2"/>
            <a:r>
              <a:rPr lang="en-US" dirty="0" smtClean="0"/>
              <a:t>Monitoring their activities</a:t>
            </a:r>
          </a:p>
          <a:p>
            <a:pPr lvl="2"/>
            <a:r>
              <a:rPr lang="en-US" dirty="0" smtClean="0"/>
              <a:t>Program assessment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183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Role of NNIP in Building Community Capacity, Draft, October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NNIP Strategies for Building Capacity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Traditional training</a:t>
            </a:r>
            <a:r>
              <a:rPr lang="en-US" dirty="0" smtClean="0"/>
              <a:t>—illustrate use of data in curricula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Direct “hands on” work </a:t>
            </a:r>
            <a:r>
              <a:rPr lang="en-US" dirty="0" smtClean="0"/>
              <a:t>with neighborhood stakeholders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Help create NEW data </a:t>
            </a:r>
            <a:r>
              <a:rPr lang="en-US" dirty="0" smtClean="0"/>
              <a:t>to make informed decisions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Panel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Two presentations to illustrate approaches</a:t>
            </a:r>
          </a:p>
          <a:p>
            <a:pPr lvl="1"/>
            <a:r>
              <a:rPr lang="en-US" dirty="0" smtClean="0"/>
              <a:t>Michael Rich, </a:t>
            </a:r>
            <a:br>
              <a:rPr lang="en-US" dirty="0" smtClean="0"/>
            </a:br>
            <a:r>
              <a:rPr lang="en-US" dirty="0" smtClean="0"/>
              <a:t>Emory University, Atlanta</a:t>
            </a:r>
          </a:p>
          <a:p>
            <a:pPr lvl="1"/>
            <a:r>
              <a:rPr lang="en-US" dirty="0" smtClean="0"/>
              <a:t>Peter Eaton, </a:t>
            </a:r>
            <a:br>
              <a:rPr lang="en-US" dirty="0" smtClean="0"/>
            </a:br>
            <a:r>
              <a:rPr lang="en-US" dirty="0" smtClean="0"/>
              <a:t>University of Missouri at Kansas City</a:t>
            </a:r>
          </a:p>
          <a:p>
            <a:r>
              <a:rPr lang="en-US" b="1" dirty="0" smtClean="0"/>
              <a:t>Plenary Discussion</a:t>
            </a:r>
          </a:p>
          <a:p>
            <a:pPr lvl="1"/>
            <a:r>
              <a:rPr lang="en-US" dirty="0" smtClean="0"/>
              <a:t>Comments, suggestions on draft concepts</a:t>
            </a:r>
          </a:p>
          <a:p>
            <a:pPr lvl="1"/>
            <a:r>
              <a:rPr lang="en-US" dirty="0" smtClean="0"/>
              <a:t>Ideas about promising approaches and tools</a:t>
            </a:r>
          </a:p>
          <a:p>
            <a:pPr lvl="1"/>
            <a:r>
              <a:rPr lang="en-US" dirty="0" smtClean="0"/>
              <a:t>Next steps/working group interest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Nine Academic Units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1400" dirty="0" smtClean="0"/>
              <a:t>Emory </a:t>
            </a:r>
            <a:r>
              <a:rPr lang="en-US" sz="1400" dirty="0"/>
              <a:t>College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1400" dirty="0"/>
              <a:t>Oxford College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1400" dirty="0"/>
              <a:t>Graduate School of Arts &amp; Sciences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1400" dirty="0"/>
              <a:t>Theology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1400" dirty="0"/>
              <a:t>Business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1400" dirty="0"/>
              <a:t>Law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1400" dirty="0"/>
              <a:t>Medicine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1400" dirty="0"/>
              <a:t>Nursing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1400" dirty="0"/>
              <a:t>Public </a:t>
            </a:r>
            <a:r>
              <a:rPr lang="en-US" sz="1400" dirty="0" smtClean="0"/>
              <a:t>Health</a:t>
            </a:r>
            <a:br>
              <a:rPr lang="en-US" sz="1400" dirty="0" smtClean="0"/>
            </a:br>
            <a:endParaRPr lang="en-US" sz="1400" dirty="0" smtClean="0"/>
          </a:p>
          <a:p>
            <a:pPr>
              <a:spcBef>
                <a:spcPct val="25000"/>
              </a:spcBef>
              <a:buFontTx/>
              <a:buNone/>
              <a:defRPr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11,600 students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200" dirty="0" smtClean="0"/>
              <a:t>6,285 undergraduate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200" dirty="0" smtClean="0"/>
              <a:t>5,315 graduate and professional</a:t>
            </a:r>
          </a:p>
          <a:p>
            <a:pPr>
              <a:spcBef>
                <a:spcPct val="40000"/>
              </a:spcBef>
              <a:buFontTx/>
              <a:buNone/>
              <a:defRPr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19,300 employees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200" dirty="0" smtClean="0"/>
              <a:t>2,700 faculty</a:t>
            </a:r>
          </a:p>
          <a:p>
            <a:pPr>
              <a:spcBef>
                <a:spcPct val="40000"/>
              </a:spcBef>
              <a:buFontTx/>
              <a:buNone/>
              <a:defRPr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Economic impact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1200" dirty="0" smtClean="0"/>
              <a:t>$1.3 billion spent each year in Atlanta--$3.4 billion impact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endParaRPr lang="en-US" sz="1400" dirty="0"/>
          </a:p>
        </p:txBody>
      </p:sp>
      <p:pic>
        <p:nvPicPr>
          <p:cNvPr id="4101" name="Picture 6" descr="emoryuniv_logo1_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6576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91000"/>
            <a:ext cx="45529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838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9144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“Communities have problems. Universities have departments.”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733800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341376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1176</Words>
  <Application>Microsoft Office PowerPoint</Application>
  <PresentationFormat>On-screen Show (4:3)</PresentationFormat>
  <Paragraphs>350</Paragraphs>
  <Slides>37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Building Community Capacity: Emory’s Place-Based Approach to Community Engagement</vt:lpstr>
      <vt:lpstr>Functions of NNIP Partners</vt:lpstr>
      <vt:lpstr>Capacity Building</vt:lpstr>
      <vt:lpstr>Dimensions of Capacity Building Community capacity is dynamic and multidimensional </vt:lpstr>
      <vt:lpstr>Building Capacity through Information</vt:lpstr>
      <vt:lpstr>NNIP Strategies for Building Capacity</vt:lpstr>
      <vt:lpstr>Panel Overview</vt:lpstr>
      <vt:lpstr> </vt:lpstr>
      <vt:lpstr>PowerPoint Presentation</vt:lpstr>
      <vt:lpstr>Emory’s Foundational Principles for Community Engagement </vt:lpstr>
      <vt:lpstr>Continuum of Engaged Scholarship</vt:lpstr>
      <vt:lpstr>School Partnerships</vt:lpstr>
      <vt:lpstr> Place-Based Approach to  Community Engagement</vt:lpstr>
      <vt:lpstr>Place-Based Strategy Communities</vt:lpstr>
      <vt:lpstr>Fostering Coherence and Alignment</vt:lpstr>
      <vt:lpstr>Strategies and Programs</vt:lpstr>
      <vt:lpstr>Edgewood Neighborhood Census 2000  Population:   5,224 African American:  92% Owner-Occupied:  39% High School grad+:  58% Poverty:    30%  </vt:lpstr>
      <vt:lpstr>PowerPoint Presentation</vt:lpstr>
      <vt:lpstr>1. Whitefoord Community Program Understanding Service Distribution</vt:lpstr>
      <vt:lpstr>Whitefoord Clinic</vt:lpstr>
      <vt:lpstr>Whitefoord Clinic Geographic Trends, 2005 - 2007</vt:lpstr>
      <vt:lpstr>2. Edgewood Neighborhood Survey Understanding the Neighborhood</vt:lpstr>
      <vt:lpstr>Awareness of programs and services Respondents who had heard of WCP</vt:lpstr>
      <vt:lpstr>Awareness of programs and services Respondents who had heard of WCP by distance from WCP</vt:lpstr>
      <vt:lpstr>Q6. How adequate is the availability of the following social services in the Edgewood neighborhood?</vt:lpstr>
      <vt:lpstr>3. Program Evaluation and Design Mayson Avenue Cooperative</vt:lpstr>
      <vt:lpstr>Highlights of survey findings</vt:lpstr>
      <vt:lpstr>4. Edgewood Community Learning Garden Mid-course Correction and Fostering Collaboration </vt:lpstr>
      <vt:lpstr>Project Activities</vt:lpstr>
      <vt:lpstr>Highlights of Findings</vt:lpstr>
      <vt:lpstr>PowerPoint Presentation</vt:lpstr>
      <vt:lpstr>5. Graduation Generation Working Better Together</vt:lpstr>
      <vt:lpstr>Overview</vt:lpstr>
      <vt:lpstr>Evolution</vt:lpstr>
      <vt:lpstr>Community Building</vt:lpstr>
      <vt:lpstr>Collaboration</vt:lpstr>
      <vt:lpstr>Summary</vt:lpstr>
    </vt:vector>
  </TitlesOfParts>
  <Company>Emory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J.  Rich</dc:creator>
  <cp:lastModifiedBy>Pettit, Kathryn</cp:lastModifiedBy>
  <cp:revision>153</cp:revision>
  <dcterms:created xsi:type="dcterms:W3CDTF">2010-10-20T17:11:03Z</dcterms:created>
  <dcterms:modified xsi:type="dcterms:W3CDTF">2010-11-11T18:57:15Z</dcterms:modified>
</cp:coreProperties>
</file>