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8" r:id="rId1"/>
  </p:sldMasterIdLst>
  <p:notesMasterIdLst>
    <p:notesMasterId r:id="rId35"/>
  </p:notesMasterIdLst>
  <p:handoutMasterIdLst>
    <p:handoutMasterId r:id="rId36"/>
  </p:handoutMasterIdLst>
  <p:sldIdLst>
    <p:sldId id="388" r:id="rId2"/>
    <p:sldId id="393" r:id="rId3"/>
    <p:sldId id="386" r:id="rId4"/>
    <p:sldId id="387" r:id="rId5"/>
    <p:sldId id="280" r:id="rId6"/>
    <p:sldId id="410" r:id="rId7"/>
    <p:sldId id="412" r:id="rId8"/>
    <p:sldId id="402" r:id="rId9"/>
    <p:sldId id="375" r:id="rId10"/>
    <p:sldId id="413" r:id="rId11"/>
    <p:sldId id="403" r:id="rId12"/>
    <p:sldId id="404" r:id="rId13"/>
    <p:sldId id="405" r:id="rId14"/>
    <p:sldId id="396" r:id="rId15"/>
    <p:sldId id="376" r:id="rId16"/>
    <p:sldId id="339" r:id="rId17"/>
    <p:sldId id="367" r:id="rId18"/>
    <p:sldId id="391" r:id="rId19"/>
    <p:sldId id="401" r:id="rId20"/>
    <p:sldId id="418" r:id="rId21"/>
    <p:sldId id="419" r:id="rId22"/>
    <p:sldId id="420" r:id="rId23"/>
    <p:sldId id="421" r:id="rId24"/>
    <p:sldId id="392" r:id="rId25"/>
    <p:sldId id="400" r:id="rId26"/>
    <p:sldId id="390" r:id="rId27"/>
    <p:sldId id="425" r:id="rId28"/>
    <p:sldId id="399" r:id="rId29"/>
    <p:sldId id="422" r:id="rId30"/>
    <p:sldId id="423" r:id="rId31"/>
    <p:sldId id="424" r:id="rId32"/>
    <p:sldId id="312" r:id="rId33"/>
    <p:sldId id="411" r:id="rId34"/>
  </p:sldIdLst>
  <p:sldSz cx="9144000" cy="6858000" type="screen4x3"/>
  <p:notesSz cx="7010400" cy="9296400"/>
  <p:custDataLst>
    <p:tags r:id="rId37"/>
  </p:custDataLst>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defRPr>
    </a:lvl1pPr>
    <a:lvl2pPr marL="457200" algn="l" rtl="0" fontAlgn="base">
      <a:spcBef>
        <a:spcPct val="50000"/>
      </a:spcBef>
      <a:spcAft>
        <a:spcPct val="0"/>
      </a:spcAft>
      <a:defRPr sz="2400" kern="1200">
        <a:solidFill>
          <a:schemeClr val="tx1"/>
        </a:solidFill>
        <a:latin typeface="Times New Roman" pitchFamily="18" charset="0"/>
        <a:ea typeface="+mn-ea"/>
        <a:cs typeface="+mn-cs"/>
      </a:defRPr>
    </a:lvl2pPr>
    <a:lvl3pPr marL="914400" algn="l" rtl="0" fontAlgn="base">
      <a:spcBef>
        <a:spcPct val="50000"/>
      </a:spcBef>
      <a:spcAft>
        <a:spcPct val="0"/>
      </a:spcAft>
      <a:defRPr sz="2400" kern="1200">
        <a:solidFill>
          <a:schemeClr val="tx1"/>
        </a:solidFill>
        <a:latin typeface="Times New Roman" pitchFamily="18" charset="0"/>
        <a:ea typeface="+mn-ea"/>
        <a:cs typeface="+mn-cs"/>
      </a:defRPr>
    </a:lvl3pPr>
    <a:lvl4pPr marL="1371600" algn="l" rtl="0" fontAlgn="base">
      <a:spcBef>
        <a:spcPct val="50000"/>
      </a:spcBef>
      <a:spcAft>
        <a:spcPct val="0"/>
      </a:spcAft>
      <a:defRPr sz="2400" kern="1200">
        <a:solidFill>
          <a:schemeClr val="tx1"/>
        </a:solidFill>
        <a:latin typeface="Times New Roman" pitchFamily="18" charset="0"/>
        <a:ea typeface="+mn-ea"/>
        <a:cs typeface="+mn-cs"/>
      </a:defRPr>
    </a:lvl4pPr>
    <a:lvl5pPr marL="1828800" algn="l" rtl="0" fontAlgn="base">
      <a:spcBef>
        <a:spcPct val="5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920">
          <p15:clr>
            <a:srgbClr val="A4A3A4"/>
          </p15:clr>
        </p15:guide>
        <p15:guide id="2" orient="horz" pos="1776">
          <p15:clr>
            <a:srgbClr val="A4A3A4"/>
          </p15:clr>
        </p15:guide>
        <p15:guide id="3" orient="horz" pos="1728">
          <p15:clr>
            <a:srgbClr val="A4A3A4"/>
          </p15:clr>
        </p15:guide>
        <p15:guide id="4" pos="2112">
          <p15:clr>
            <a:srgbClr val="A4A3A4"/>
          </p15:clr>
        </p15:guide>
        <p15:guide id="5" pos="1056">
          <p15:clr>
            <a:srgbClr val="A4A3A4"/>
          </p15:clr>
        </p15:guide>
        <p15:guide id="6" pos="960">
          <p15:clr>
            <a:srgbClr val="A4A3A4"/>
          </p15:clr>
        </p15:guide>
        <p15:guide id="7" pos="2208">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9FF"/>
    <a:srgbClr val="FFCCFF"/>
    <a:srgbClr val="FFBDBD"/>
    <a:srgbClr val="CEEAB0"/>
    <a:srgbClr val="B0DD7F"/>
    <a:srgbClr val="008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3957" autoAdjust="0"/>
  </p:normalViewPr>
  <p:slideViewPr>
    <p:cSldViewPr>
      <p:cViewPr>
        <p:scale>
          <a:sx n="110" d="100"/>
          <a:sy n="110" d="100"/>
        </p:scale>
        <p:origin x="-600" y="228"/>
      </p:cViewPr>
      <p:guideLst>
        <p:guide orient="horz" pos="1920"/>
        <p:guide orient="horz" pos="1776"/>
        <p:guide orient="horz" pos="1728"/>
        <p:guide pos="2112"/>
        <p:guide pos="1056"/>
        <p:guide pos="960"/>
        <p:guide pos="2208"/>
      </p:guideLst>
    </p:cSldViewPr>
  </p:slideViewPr>
  <p:outlineViewPr>
    <p:cViewPr>
      <p:scale>
        <a:sx n="66" d="100"/>
        <a:sy n="66"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1698" y="-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BS\Group\Projects%20(Current)\IMPACT%2010%20Year\FINAL%20TABLES%20_all%20count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BS\Group\Projects%20(Current)\IMPACT%2010%20Year\FINAL%20TABLES%20_all%20coun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95429109097215E-2"/>
          <c:y val="0.12833396227064903"/>
          <c:w val="0.93129450799782099"/>
          <c:h val="0.63340361026300285"/>
        </c:manualLayout>
      </c:layout>
      <c:lineChart>
        <c:grouping val="standard"/>
        <c:varyColors val="0"/>
        <c:ser>
          <c:idx val="0"/>
          <c:order val="0"/>
          <c:tx>
            <c:v>Basic Needs</c:v>
          </c:tx>
          <c:marker>
            <c:symbol val="square"/>
            <c:size val="6"/>
          </c:marker>
          <c:cat>
            <c:numRef>
              <c:f>'All Needs'!$A$20:$A$29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'All Needs'!$B$20:$B$29</c:f>
              <c:numCache>
                <c:formatCode>_(* #,##0_);_(* \(#,##0\);_(* "-"??_);_(@_)</c:formatCode>
                <c:ptCount val="10"/>
                <c:pt idx="0">
                  <c:v>30930</c:v>
                </c:pt>
                <c:pt idx="1">
                  <c:v>38031</c:v>
                </c:pt>
                <c:pt idx="2">
                  <c:v>44332</c:v>
                </c:pt>
                <c:pt idx="3">
                  <c:v>49574</c:v>
                </c:pt>
                <c:pt idx="4">
                  <c:v>41432</c:v>
                </c:pt>
                <c:pt idx="5">
                  <c:v>44343</c:v>
                </c:pt>
                <c:pt idx="6">
                  <c:v>51066</c:v>
                </c:pt>
                <c:pt idx="7">
                  <c:v>56109</c:v>
                </c:pt>
                <c:pt idx="8">
                  <c:v>59933</c:v>
                </c:pt>
                <c:pt idx="9">
                  <c:v>71867</c:v>
                </c:pt>
              </c:numCache>
            </c:numRef>
          </c:val>
          <c:smooth val="0"/>
        </c:ser>
        <c:ser>
          <c:idx val="1"/>
          <c:order val="1"/>
          <c:tx>
            <c:v>Food</c:v>
          </c:tx>
          <c:marker>
            <c:symbol val="diamond"/>
            <c:size val="7"/>
          </c:marker>
          <c:cat>
            <c:numRef>
              <c:f>'All Needs'!$A$20:$A$29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'All Needs'!$D$20:$D$29</c:f>
              <c:numCache>
                <c:formatCode>_(* #,##0_);_(* \(#,##0\);_(* "-"??_);_(@_)</c:formatCode>
                <c:ptCount val="10"/>
                <c:pt idx="0">
                  <c:v>22199</c:v>
                </c:pt>
                <c:pt idx="1">
                  <c:v>25361</c:v>
                </c:pt>
                <c:pt idx="2">
                  <c:v>30322</c:v>
                </c:pt>
                <c:pt idx="3">
                  <c:v>30369</c:v>
                </c:pt>
                <c:pt idx="4">
                  <c:v>34036</c:v>
                </c:pt>
                <c:pt idx="5">
                  <c:v>36093</c:v>
                </c:pt>
                <c:pt idx="6">
                  <c:v>34386</c:v>
                </c:pt>
                <c:pt idx="7">
                  <c:v>27784</c:v>
                </c:pt>
                <c:pt idx="8">
                  <c:v>30982</c:v>
                </c:pt>
                <c:pt idx="9">
                  <c:v>36972</c:v>
                </c:pt>
              </c:numCache>
            </c:numRef>
          </c:val>
          <c:smooth val="0"/>
        </c:ser>
        <c:ser>
          <c:idx val="2"/>
          <c:order val="2"/>
          <c:tx>
            <c:v>Family and Legal</c:v>
          </c:tx>
          <c:marker>
            <c:symbol val="triangle"/>
            <c:size val="7"/>
          </c:marker>
          <c:cat>
            <c:numRef>
              <c:f>'All Needs'!$A$20:$A$29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'All Needs'!$F$20:$F$29</c:f>
              <c:numCache>
                <c:formatCode>_(* #,##0_);_(* \(#,##0\);_(* "-"??_);_(@_)</c:formatCode>
                <c:ptCount val="10"/>
                <c:pt idx="0">
                  <c:v>13103</c:v>
                </c:pt>
                <c:pt idx="1">
                  <c:v>15121</c:v>
                </c:pt>
                <c:pt idx="2">
                  <c:v>17480</c:v>
                </c:pt>
                <c:pt idx="3">
                  <c:v>19191</c:v>
                </c:pt>
                <c:pt idx="4">
                  <c:v>20558</c:v>
                </c:pt>
                <c:pt idx="5">
                  <c:v>23675</c:v>
                </c:pt>
                <c:pt idx="6">
                  <c:v>25595</c:v>
                </c:pt>
                <c:pt idx="7">
                  <c:v>42647</c:v>
                </c:pt>
                <c:pt idx="8">
                  <c:v>28810</c:v>
                </c:pt>
                <c:pt idx="9">
                  <c:v>37103</c:v>
                </c:pt>
              </c:numCache>
            </c:numRef>
          </c:val>
          <c:smooth val="0"/>
        </c:ser>
        <c:ser>
          <c:idx val="3"/>
          <c:order val="3"/>
          <c:tx>
            <c:v>Health and Mental Health</c:v>
          </c:tx>
          <c:marker>
            <c:symbol val="x"/>
            <c:size val="7"/>
          </c:marker>
          <c:cat>
            <c:numRef>
              <c:f>'All Needs'!$A$20:$A$29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'All Needs'!$H$20:$H$29</c:f>
              <c:numCache>
                <c:formatCode>_(* #,##0_);_(* \(#,##0\);_(* "-"??_);_(@_)</c:formatCode>
                <c:ptCount val="10"/>
                <c:pt idx="0">
                  <c:v>11369</c:v>
                </c:pt>
                <c:pt idx="1">
                  <c:v>10830</c:v>
                </c:pt>
                <c:pt idx="2">
                  <c:v>12302</c:v>
                </c:pt>
                <c:pt idx="3">
                  <c:v>13564</c:v>
                </c:pt>
                <c:pt idx="4">
                  <c:v>13168</c:v>
                </c:pt>
                <c:pt idx="5">
                  <c:v>12861</c:v>
                </c:pt>
                <c:pt idx="6">
                  <c:v>21412</c:v>
                </c:pt>
                <c:pt idx="7">
                  <c:v>14993</c:v>
                </c:pt>
                <c:pt idx="8">
                  <c:v>17935</c:v>
                </c:pt>
                <c:pt idx="9">
                  <c:v>21750</c:v>
                </c:pt>
              </c:numCache>
            </c:numRef>
          </c:val>
          <c:smooth val="0"/>
        </c:ser>
        <c:ser>
          <c:idx val="4"/>
          <c:order val="4"/>
          <c:tx>
            <c:v>Income Security</c:v>
          </c:tx>
          <c:marker>
            <c:symbol val="none"/>
          </c:marker>
          <c:cat>
            <c:numRef>
              <c:f>'All Needs'!$A$20:$A$29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'All Needs'!$J$20:$J$29</c:f>
              <c:numCache>
                <c:formatCode>_(* #,##0_);_(* \(#,##0\);_(* "-"??_);_(@_)</c:formatCode>
                <c:ptCount val="10"/>
                <c:pt idx="0">
                  <c:v>8556</c:v>
                </c:pt>
                <c:pt idx="1">
                  <c:v>7572</c:v>
                </c:pt>
                <c:pt idx="2">
                  <c:v>6881</c:v>
                </c:pt>
                <c:pt idx="3">
                  <c:v>7013</c:v>
                </c:pt>
                <c:pt idx="4">
                  <c:v>6587</c:v>
                </c:pt>
                <c:pt idx="5">
                  <c:v>6289</c:v>
                </c:pt>
                <c:pt idx="6">
                  <c:v>8127</c:v>
                </c:pt>
                <c:pt idx="7">
                  <c:v>6774</c:v>
                </c:pt>
                <c:pt idx="8">
                  <c:v>8120</c:v>
                </c:pt>
                <c:pt idx="9">
                  <c:v>7746</c:v>
                </c:pt>
              </c:numCache>
            </c:numRef>
          </c:val>
          <c:smooth val="0"/>
        </c:ser>
        <c:ser>
          <c:idx val="5"/>
          <c:order val="5"/>
          <c:tx>
            <c:v>Other</c:v>
          </c:tx>
          <c:spPr>
            <a:ln>
              <a:solidFill>
                <a:schemeClr val="tx1"/>
              </a:solidFill>
              <a:prstDash val="dash"/>
            </a:ln>
          </c:spPr>
          <c:marker>
            <c:symbol val="none"/>
          </c:marker>
          <c:cat>
            <c:numRef>
              <c:f>'All Needs'!$A$20:$A$29</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'All Needs'!$L$20:$L$29</c:f>
              <c:numCache>
                <c:formatCode>_(* #,##0_);_(* \(#,##0\);_(* "-"??_);_(@_)</c:formatCode>
                <c:ptCount val="10"/>
                <c:pt idx="0">
                  <c:v>9304</c:v>
                </c:pt>
                <c:pt idx="1">
                  <c:v>13160</c:v>
                </c:pt>
                <c:pt idx="2">
                  <c:v>19310</c:v>
                </c:pt>
                <c:pt idx="3">
                  <c:v>24280</c:v>
                </c:pt>
                <c:pt idx="4">
                  <c:v>27053</c:v>
                </c:pt>
                <c:pt idx="5">
                  <c:v>30189</c:v>
                </c:pt>
                <c:pt idx="6">
                  <c:v>31840</c:v>
                </c:pt>
                <c:pt idx="7">
                  <c:v>21821</c:v>
                </c:pt>
                <c:pt idx="8">
                  <c:v>1530</c:v>
                </c:pt>
                <c:pt idx="9">
                  <c:v>154</c:v>
                </c:pt>
              </c:numCache>
            </c:numRef>
          </c:val>
          <c:smooth val="0"/>
        </c:ser>
        <c:dLbls>
          <c:showLegendKey val="0"/>
          <c:showVal val="0"/>
          <c:showCatName val="0"/>
          <c:showSerName val="0"/>
          <c:showPercent val="0"/>
          <c:showBubbleSize val="0"/>
        </c:dLbls>
        <c:marker val="1"/>
        <c:smooth val="0"/>
        <c:axId val="87206912"/>
        <c:axId val="87208704"/>
      </c:lineChart>
      <c:catAx>
        <c:axId val="87206912"/>
        <c:scaling>
          <c:orientation val="minMax"/>
        </c:scaling>
        <c:delete val="0"/>
        <c:axPos val="b"/>
        <c:numFmt formatCode="General" sourceLinked="1"/>
        <c:majorTickMark val="none"/>
        <c:minorTickMark val="none"/>
        <c:tickLblPos val="nextTo"/>
        <c:crossAx val="87208704"/>
        <c:crosses val="autoZero"/>
        <c:auto val="1"/>
        <c:lblAlgn val="ctr"/>
        <c:lblOffset val="100"/>
        <c:noMultiLvlLbl val="0"/>
      </c:catAx>
      <c:valAx>
        <c:axId val="87208704"/>
        <c:scaling>
          <c:orientation val="minMax"/>
        </c:scaling>
        <c:delete val="0"/>
        <c:axPos val="l"/>
        <c:majorGridlines>
          <c:spPr>
            <a:ln>
              <a:solidFill>
                <a:schemeClr val="tx1">
                  <a:alpha val="15000"/>
                </a:schemeClr>
              </a:solidFill>
            </a:ln>
          </c:spPr>
        </c:majorGridlines>
        <c:numFmt formatCode="#,##0" sourceLinked="0"/>
        <c:majorTickMark val="none"/>
        <c:minorTickMark val="none"/>
        <c:tickLblPos val="nextTo"/>
        <c:spPr>
          <a:ln w="9525">
            <a:noFill/>
          </a:ln>
        </c:spPr>
        <c:crossAx val="87206912"/>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Location!$B$17</c:f>
              <c:strCache>
                <c:ptCount val="1"/>
                <c:pt idx="0">
                  <c:v>Milwaukee County</c:v>
                </c:pt>
              </c:strCache>
            </c:strRef>
          </c:tx>
          <c:spPr>
            <a:solidFill>
              <a:schemeClr val="accent1"/>
            </a:solidFill>
            <a:ln>
              <a:noFill/>
            </a:ln>
            <a:effectLst/>
          </c:spPr>
          <c:invertIfNegative val="0"/>
          <c:cat>
            <c:strRef>
              <c:f>Location!$A$18:$A$28</c:f>
              <c:strCache>
                <c:ptCount val="10"/>
                <c:pt idx="0">
                  <c:v>2003</c:v>
                </c:pt>
                <c:pt idx="1">
                  <c:v>2004</c:v>
                </c:pt>
                <c:pt idx="2">
                  <c:v>2005</c:v>
                </c:pt>
                <c:pt idx="3">
                  <c:v>2006</c:v>
                </c:pt>
                <c:pt idx="4">
                  <c:v>2007</c:v>
                </c:pt>
                <c:pt idx="5">
                  <c:v>2008</c:v>
                </c:pt>
                <c:pt idx="6">
                  <c:v>2009</c:v>
                </c:pt>
                <c:pt idx="7">
                  <c:v>2010</c:v>
                </c:pt>
                <c:pt idx="8">
                  <c:v>2011</c:v>
                </c:pt>
                <c:pt idx="9">
                  <c:v>2012</c:v>
                </c:pt>
              </c:strCache>
              <c:extLst/>
            </c:strRef>
          </c:cat>
          <c:val>
            <c:numRef>
              <c:f>Location!$B$18:$B$28</c:f>
              <c:numCache>
                <c:formatCode>#,##0</c:formatCode>
                <c:ptCount val="10"/>
                <c:pt idx="0">
                  <c:v>62091</c:v>
                </c:pt>
                <c:pt idx="1">
                  <c:v>72741</c:v>
                </c:pt>
                <c:pt idx="2">
                  <c:v>95937</c:v>
                </c:pt>
                <c:pt idx="3">
                  <c:v>114499</c:v>
                </c:pt>
                <c:pt idx="4">
                  <c:v>110804</c:v>
                </c:pt>
                <c:pt idx="5">
                  <c:v>120495</c:v>
                </c:pt>
                <c:pt idx="6">
                  <c:v>127565</c:v>
                </c:pt>
                <c:pt idx="7">
                  <c:v>119085</c:v>
                </c:pt>
                <c:pt idx="8">
                  <c:v>104063</c:v>
                </c:pt>
                <c:pt idx="9">
                  <c:v>122971</c:v>
                </c:pt>
              </c:numCache>
              <c:extLst/>
            </c:numRef>
          </c:val>
        </c:ser>
        <c:ser>
          <c:idx val="1"/>
          <c:order val="1"/>
          <c:tx>
            <c:strRef>
              <c:f>Location!$C$17</c:f>
              <c:strCache>
                <c:ptCount val="1"/>
                <c:pt idx="0">
                  <c:v>Other Counties</c:v>
                </c:pt>
              </c:strCache>
            </c:strRef>
          </c:tx>
          <c:spPr>
            <a:solidFill>
              <a:schemeClr val="accent2"/>
            </a:solidFill>
            <a:ln>
              <a:noFill/>
            </a:ln>
            <a:effectLst/>
          </c:spPr>
          <c:invertIfNegative val="0"/>
          <c:cat>
            <c:strRef>
              <c:f>Location!$A$18:$A$28</c:f>
              <c:strCache>
                <c:ptCount val="10"/>
                <c:pt idx="0">
                  <c:v>2003</c:v>
                </c:pt>
                <c:pt idx="1">
                  <c:v>2004</c:v>
                </c:pt>
                <c:pt idx="2">
                  <c:v>2005</c:v>
                </c:pt>
                <c:pt idx="3">
                  <c:v>2006</c:v>
                </c:pt>
                <c:pt idx="4">
                  <c:v>2007</c:v>
                </c:pt>
                <c:pt idx="5">
                  <c:v>2008</c:v>
                </c:pt>
                <c:pt idx="6">
                  <c:v>2009</c:v>
                </c:pt>
                <c:pt idx="7">
                  <c:v>2010</c:v>
                </c:pt>
                <c:pt idx="8">
                  <c:v>2011</c:v>
                </c:pt>
                <c:pt idx="9">
                  <c:v>2012</c:v>
                </c:pt>
              </c:strCache>
              <c:extLst/>
            </c:strRef>
          </c:cat>
          <c:val>
            <c:numRef>
              <c:f>Location!$C$18:$C$28</c:f>
              <c:numCache>
                <c:formatCode>#,##0</c:formatCode>
                <c:ptCount val="10"/>
                <c:pt idx="0">
                  <c:v>17091</c:v>
                </c:pt>
                <c:pt idx="1">
                  <c:v>17005</c:v>
                </c:pt>
                <c:pt idx="2">
                  <c:v>15854</c:v>
                </c:pt>
                <c:pt idx="3">
                  <c:v>18098</c:v>
                </c:pt>
                <c:pt idx="4">
                  <c:v>9388</c:v>
                </c:pt>
                <c:pt idx="5">
                  <c:v>9588</c:v>
                </c:pt>
                <c:pt idx="6">
                  <c:v>14060</c:v>
                </c:pt>
                <c:pt idx="7">
                  <c:v>12214</c:v>
                </c:pt>
                <c:pt idx="8">
                  <c:v>10052</c:v>
                </c:pt>
                <c:pt idx="9">
                  <c:v>16737</c:v>
                </c:pt>
              </c:numCache>
              <c:extLst/>
            </c:numRef>
          </c:val>
        </c:ser>
        <c:dLbls>
          <c:showLegendKey val="0"/>
          <c:showVal val="0"/>
          <c:showCatName val="0"/>
          <c:showSerName val="0"/>
          <c:showPercent val="0"/>
          <c:showBubbleSize val="0"/>
        </c:dLbls>
        <c:gapWidth val="219"/>
        <c:overlap val="-27"/>
        <c:axId val="94584192"/>
        <c:axId val="94586368"/>
        <c:extLst>
          <c:ext xmlns:c15="http://schemas.microsoft.com/office/drawing/2012/chart" uri="{02D57815-91ED-43cb-92C2-25804820EDAC}">
            <c15:filteredBarSeries>
              <c15:ser>
                <c:idx val="2"/>
                <c:order val="2"/>
                <c:tx>
                  <c:strRef>
                    <c:extLst>
                      <c:ext uri="{02D57815-91ED-43cb-92C2-25804820EDAC}">
                        <c15:formulaRef>
                          <c15:sqref>Location!$D$17</c15:sqref>
                        </c15:formulaRef>
                      </c:ext>
                    </c:extLst>
                    <c:strCache>
                      <c:ptCount val="1"/>
                      <c:pt idx="0">
                        <c:v>All Counties</c:v>
                      </c:pt>
                    </c:strCache>
                  </c:strRef>
                </c:tx>
                <c:spPr>
                  <a:solidFill>
                    <a:schemeClr val="accent3"/>
                  </a:solidFill>
                  <a:ln>
                    <a:noFill/>
                  </a:ln>
                  <a:effectLst/>
                </c:spPr>
                <c:invertIfNegative val="0"/>
                <c:cat>
                  <c:strRef>
                    <c:extLst>
                      <c:ext uri="{02D57815-91ED-43cb-92C2-25804820EDAC}">
                        <c15:formulaRef>
                          <c15:sqref>Location!$A$18:$A$28</c15:sqref>
                        </c15:formulaRef>
                      </c:ext>
                    </c:extLst>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extLst>
                      <c:ext uri="{02D57815-91ED-43cb-92C2-25804820EDAC}">
                        <c15:formulaRef>
                          <c15:sqref>Location!$D$18:$D$28</c15:sqref>
                        </c15:formulaRef>
                      </c:ext>
                    </c:extLst>
                    <c:numCache>
                      <c:formatCode>#,##0</c:formatCode>
                      <c:ptCount val="10"/>
                      <c:pt idx="0">
                        <c:v>79182</c:v>
                      </c:pt>
                      <c:pt idx="1">
                        <c:v>89746</c:v>
                      </c:pt>
                      <c:pt idx="2">
                        <c:v>111791</c:v>
                      </c:pt>
                      <c:pt idx="3">
                        <c:v>132597</c:v>
                      </c:pt>
                      <c:pt idx="4">
                        <c:v>120192</c:v>
                      </c:pt>
                      <c:pt idx="5">
                        <c:v>130083</c:v>
                      </c:pt>
                      <c:pt idx="6">
                        <c:v>141625</c:v>
                      </c:pt>
                      <c:pt idx="7">
                        <c:v>131299</c:v>
                      </c:pt>
                      <c:pt idx="8">
                        <c:v>114115</c:v>
                      </c:pt>
                      <c:pt idx="9">
                        <c:v>139708</c:v>
                      </c:pt>
                    </c:numCache>
                  </c:numRef>
                </c:val>
              </c15:ser>
            </c15:filteredBarSeries>
          </c:ext>
        </c:extLst>
      </c:barChart>
      <c:lineChart>
        <c:grouping val="standard"/>
        <c:varyColors val="0"/>
        <c:ser>
          <c:idx val="3"/>
          <c:order val="2"/>
          <c:tx>
            <c:strRef>
              <c:f>Location!$E$17</c:f>
              <c:strCache>
                <c:ptCount val="1"/>
                <c:pt idx="0">
                  <c:v>FTEs per year</c:v>
                </c:pt>
              </c:strCache>
            </c:strRef>
          </c:tx>
          <c:spPr>
            <a:ln w="28575" cap="rnd">
              <a:solidFill>
                <a:schemeClr val="accent6"/>
              </a:solidFill>
              <a:prstDash val="sysDash"/>
              <a:round/>
            </a:ln>
            <a:effectLst>
              <a:outerShdw blurRad="63500" sx="102000" sy="102000" algn="ctr" rotWithShape="0">
                <a:prstClr val="black">
                  <a:alpha val="40000"/>
                </a:prstClr>
              </a:outerShdw>
            </a:effectLst>
          </c:spPr>
          <c:marker>
            <c:symbol val="square"/>
            <c:size val="7"/>
            <c:spPr>
              <a:solidFill>
                <a:schemeClr val="accent6"/>
              </a:solidFill>
              <a:effectLst>
                <a:outerShdw blurRad="63500" sx="102000" sy="102000" algn="ctr" rotWithShape="0">
                  <a:prstClr val="black">
                    <a:alpha val="40000"/>
                  </a:prstClr>
                </a:outerShdw>
              </a:effectLst>
            </c:spPr>
          </c:marker>
          <c:cat>
            <c:strRef>
              <c:f>Location!$A$18:$A$28</c:f>
              <c:strCache>
                <c:ptCount val="10"/>
                <c:pt idx="0">
                  <c:v>2003</c:v>
                </c:pt>
                <c:pt idx="1">
                  <c:v>2004</c:v>
                </c:pt>
                <c:pt idx="2">
                  <c:v>2005</c:v>
                </c:pt>
                <c:pt idx="3">
                  <c:v>2006</c:v>
                </c:pt>
                <c:pt idx="4">
                  <c:v>2007</c:v>
                </c:pt>
                <c:pt idx="5">
                  <c:v>2008</c:v>
                </c:pt>
                <c:pt idx="6">
                  <c:v>2009</c:v>
                </c:pt>
                <c:pt idx="7">
                  <c:v>2010</c:v>
                </c:pt>
                <c:pt idx="8">
                  <c:v>2011</c:v>
                </c:pt>
                <c:pt idx="9">
                  <c:v>2012</c:v>
                </c:pt>
              </c:strCache>
              <c:extLst/>
            </c:strRef>
          </c:cat>
          <c:val>
            <c:numRef>
              <c:f>Location!$E$18:$E$28</c:f>
              <c:numCache>
                <c:formatCode>General</c:formatCode>
                <c:ptCount val="10"/>
                <c:pt idx="6">
                  <c:v>13.1</c:v>
                </c:pt>
                <c:pt idx="7">
                  <c:v>14.3</c:v>
                </c:pt>
                <c:pt idx="8">
                  <c:v>11.8</c:v>
                </c:pt>
                <c:pt idx="9" formatCode="#,##0.0">
                  <c:v>13.2</c:v>
                </c:pt>
              </c:numCache>
              <c:extLst/>
            </c:numRef>
          </c:val>
          <c:smooth val="0"/>
        </c:ser>
        <c:dLbls>
          <c:showLegendKey val="0"/>
          <c:showVal val="0"/>
          <c:showCatName val="0"/>
          <c:showSerName val="0"/>
          <c:showPercent val="0"/>
          <c:showBubbleSize val="0"/>
        </c:dLbls>
        <c:marker val="1"/>
        <c:smooth val="0"/>
        <c:axId val="94593792"/>
        <c:axId val="94587904"/>
        <c:extLst>
          <c:ext xmlns:c15="http://schemas.microsoft.com/office/drawing/2012/chart" uri="{02D57815-91ED-43cb-92C2-25804820EDAC}">
            <c15:filteredLineSeries>
              <c15:ser>
                <c:idx val="4"/>
                <c:order val="4"/>
                <c:tx>
                  <c:strRef>
                    <c:extLst>
                      <c:ext uri="{02D57815-91ED-43cb-92C2-25804820EDAC}">
                        <c15:formulaRef>
                          <c15:sqref>Location!$F$17</c15:sqref>
                        </c15:formulaRef>
                      </c:ext>
                    </c:extLst>
                    <c:strCache>
                      <c:ptCount val="1"/>
                      <c:pt idx="0">
                        <c:v>Annual % Change</c:v>
                      </c:pt>
                    </c:strCache>
                  </c:strRef>
                </c:tx>
                <c:spPr>
                  <a:ln w="28575" cap="rnd">
                    <a:solidFill>
                      <a:schemeClr val="accent5"/>
                    </a:solidFill>
                    <a:round/>
                  </a:ln>
                  <a:effectLst/>
                </c:spPr>
                <c:marker>
                  <c:symbol val="none"/>
                </c:marker>
                <c:cat>
                  <c:strRef>
                    <c:extLst>
                      <c:ext uri="{02D57815-91ED-43cb-92C2-25804820EDAC}">
                        <c15:formulaRef>
                          <c15:sqref>Location!$A$18:$A$28</c15:sqref>
                        </c15:formulaRef>
                      </c:ext>
                    </c:extLst>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extLst>
                      <c:ext uri="{02D57815-91ED-43cb-92C2-25804820EDAC}">
                        <c15:formulaRef>
                          <c15:sqref>Location!$F$18:$F$28</c15:sqref>
                        </c15:formulaRef>
                      </c:ext>
                    </c:extLst>
                    <c:numCache>
                      <c:formatCode>0.0%</c:formatCode>
                      <c:ptCount val="10"/>
                      <c:pt idx="0" formatCode="General">
                        <c:v>0</c:v>
                      </c:pt>
                      <c:pt idx="1">
                        <c:v>0.13341415978378923</c:v>
                      </c:pt>
                      <c:pt idx="2">
                        <c:v>0.24563768858779222</c:v>
                      </c:pt>
                      <c:pt idx="3">
                        <c:v>0.18611516132783498</c:v>
                      </c:pt>
                      <c:pt idx="4">
                        <c:v>-9.3554152808887084E-2</c:v>
                      </c:pt>
                      <c:pt idx="5">
                        <c:v>8.2293330670926521E-2</c:v>
                      </c:pt>
                      <c:pt idx="6">
                        <c:v>8.8727965990944249E-2</c:v>
                      </c:pt>
                      <c:pt idx="7">
                        <c:v>-7.2910856134157098E-2</c:v>
                      </c:pt>
                      <c:pt idx="8">
                        <c:v>-0.13087685359370596</c:v>
                      </c:pt>
                      <c:pt idx="9">
                        <c:v>0.22427375892739779</c:v>
                      </c:pt>
                    </c:numCache>
                  </c:numRef>
                </c:val>
                <c:smooth val="0"/>
              </c15:ser>
            </c15:filteredLineSeries>
          </c:ext>
        </c:extLst>
      </c:lineChart>
      <c:catAx>
        <c:axId val="9458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86368"/>
        <c:crosses val="autoZero"/>
        <c:auto val="1"/>
        <c:lblAlgn val="ctr"/>
        <c:lblOffset val="100"/>
        <c:noMultiLvlLbl val="0"/>
      </c:catAx>
      <c:valAx>
        <c:axId val="9458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84192"/>
        <c:crosses val="autoZero"/>
        <c:crossBetween val="between"/>
      </c:valAx>
      <c:valAx>
        <c:axId val="945879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93792"/>
        <c:crosses val="max"/>
        <c:crossBetween val="between"/>
      </c:valAx>
      <c:catAx>
        <c:axId val="94593792"/>
        <c:scaling>
          <c:orientation val="minMax"/>
        </c:scaling>
        <c:delete val="1"/>
        <c:axPos val="b"/>
        <c:numFmt formatCode="General" sourceLinked="1"/>
        <c:majorTickMark val="out"/>
        <c:minorTickMark val="none"/>
        <c:tickLblPos val="nextTo"/>
        <c:crossAx val="945879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n-US"/>
          </a:p>
        </p:txBody>
      </p:sp>
      <p:sp>
        <p:nvSpPr>
          <p:cNvPr id="67587"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67588"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n-US"/>
          </a:p>
        </p:txBody>
      </p:sp>
      <p:sp>
        <p:nvSpPr>
          <p:cNvPr id="67589"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61A3699C-D873-4398-8E63-AFFDC6A9C598}" type="slidenum">
              <a:rPr lang="en-US"/>
              <a:pPr>
                <a:defRPr/>
              </a:pPr>
              <a:t>‹#›</a:t>
            </a:fld>
            <a:endParaRPr lang="en-US" dirty="0"/>
          </a:p>
        </p:txBody>
      </p:sp>
    </p:spTree>
    <p:extLst>
      <p:ext uri="{BB962C8B-B14F-4D97-AF65-F5344CB8AC3E}">
        <p14:creationId xmlns:p14="http://schemas.microsoft.com/office/powerpoint/2010/main" val="1604008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spcBef>
                <a:spcPct val="0"/>
              </a:spcBef>
              <a:defRPr sz="1200"/>
            </a:lvl1pPr>
          </a:lstStyle>
          <a:p>
            <a:pPr>
              <a:defRPr/>
            </a:pPr>
            <a:endParaRPr lang="en-US"/>
          </a:p>
        </p:txBody>
      </p:sp>
      <p:sp>
        <p:nvSpPr>
          <p:cNvPr id="102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eaLnBrk="0" hangingPunct="0">
              <a:spcBef>
                <a:spcPct val="0"/>
              </a:spcBef>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03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eaLnBrk="0" hangingPunct="0">
              <a:spcBef>
                <a:spcPct val="0"/>
              </a:spcBef>
              <a:defRPr sz="1200"/>
            </a:lvl1pPr>
          </a:lstStyle>
          <a:p>
            <a:pPr>
              <a:defRPr/>
            </a:pPr>
            <a:fld id="{86E659F0-E7D1-4B5D-95D5-1E7C06EADE04}" type="slidenum">
              <a:rPr lang="en-US"/>
              <a:pPr>
                <a:defRPr/>
              </a:pPr>
              <a:t>‹#›</a:t>
            </a:fld>
            <a:endParaRPr lang="en-US" dirty="0"/>
          </a:p>
        </p:txBody>
      </p:sp>
    </p:spTree>
    <p:extLst>
      <p:ext uri="{BB962C8B-B14F-4D97-AF65-F5344CB8AC3E}">
        <p14:creationId xmlns:p14="http://schemas.microsoft.com/office/powerpoint/2010/main" val="417573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smtClean="0"/>
          </a:p>
        </p:txBody>
      </p:sp>
      <p:sp>
        <p:nvSpPr>
          <p:cNvPr id="4506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40C8509E-FFD6-484E-A412-6E7CCA65E90C}" type="slidenum">
              <a:rPr lang="en-US" sz="1200" smtClean="0"/>
              <a:pPr/>
              <a:t>2</a:t>
            </a:fld>
            <a:endParaRPr lang="en-US" sz="1200" smtClean="0"/>
          </a:p>
        </p:txBody>
      </p:sp>
    </p:spTree>
    <p:extLst>
      <p:ext uri="{BB962C8B-B14F-4D97-AF65-F5344CB8AC3E}">
        <p14:creationId xmlns:p14="http://schemas.microsoft.com/office/powerpoint/2010/main" val="418513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smtClean="0"/>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80E122FB-3E73-40DD-AB58-B3424027A514}" type="slidenum">
              <a:rPr lang="en-US" sz="1200" smtClean="0"/>
              <a:pPr/>
              <a:t>32</a:t>
            </a:fld>
            <a:endParaRPr lang="en-US" sz="1200" smtClean="0"/>
          </a:p>
        </p:txBody>
      </p:sp>
    </p:spTree>
    <p:extLst>
      <p:ext uri="{BB962C8B-B14F-4D97-AF65-F5344CB8AC3E}">
        <p14:creationId xmlns:p14="http://schemas.microsoft.com/office/powerpoint/2010/main" val="31124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smtClean="0"/>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80E122FB-3E73-40DD-AB58-B3424027A514}" type="slidenum">
              <a:rPr lang="en-US" sz="1200" smtClean="0"/>
              <a:pPr/>
              <a:t>33</a:t>
            </a:fld>
            <a:endParaRPr lang="en-US" sz="1200" smtClean="0"/>
          </a:p>
        </p:txBody>
      </p:sp>
    </p:spTree>
    <p:extLst>
      <p:ext uri="{BB962C8B-B14F-4D97-AF65-F5344CB8AC3E}">
        <p14:creationId xmlns:p14="http://schemas.microsoft.com/office/powerpoint/2010/main" val="311246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smtClean="0"/>
          </a:p>
        </p:txBody>
      </p:sp>
      <p:sp>
        <p:nvSpPr>
          <p:cNvPr id="3482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4EB1C340-19F2-4E8E-A5A3-19B22F85B018}" type="slidenum">
              <a:rPr lang="en-US" sz="1200" smtClean="0"/>
              <a:pPr/>
              <a:t>5</a:t>
            </a:fld>
            <a:endParaRPr lang="en-US" sz="1200" smtClean="0"/>
          </a:p>
        </p:txBody>
      </p:sp>
    </p:spTree>
    <p:extLst>
      <p:ext uri="{BB962C8B-B14F-4D97-AF65-F5344CB8AC3E}">
        <p14:creationId xmlns:p14="http://schemas.microsoft.com/office/powerpoint/2010/main" val="200883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FF11C6F1-A6E3-4665-820B-7C6ADFDA1C58}" type="slidenum">
              <a:rPr lang="en-US" sz="1200" smtClean="0"/>
              <a:pPr/>
              <a:t>9</a:t>
            </a:fld>
            <a:endParaRPr lang="en-US" sz="1200" smtClean="0"/>
          </a:p>
        </p:txBody>
      </p:sp>
    </p:spTree>
    <p:extLst>
      <p:ext uri="{BB962C8B-B14F-4D97-AF65-F5344CB8AC3E}">
        <p14:creationId xmlns:p14="http://schemas.microsoft.com/office/powerpoint/2010/main" val="426128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dirty="0" smtClean="0"/>
              <a:t>Bob: talking</a:t>
            </a:r>
            <a:r>
              <a:rPr lang="en-US" baseline="0" dirty="0" smtClean="0"/>
              <a:t> points: gradual uptick, then back down; why big slump in 2011?</a:t>
            </a:r>
            <a:endParaRPr lang="en-US" dirty="0" smtClean="0"/>
          </a:p>
        </p:txBody>
      </p:sp>
      <p:sp>
        <p:nvSpPr>
          <p:cNvPr id="3686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1F7BA838-2AC5-4C4C-A7EA-046A06B9BABF}" type="slidenum">
              <a:rPr lang="en-US" sz="1200" smtClean="0"/>
              <a:pPr/>
              <a:t>15</a:t>
            </a:fld>
            <a:endParaRPr lang="en-US" sz="1200" smtClean="0"/>
          </a:p>
        </p:txBody>
      </p:sp>
    </p:spTree>
    <p:extLst>
      <p:ext uri="{BB962C8B-B14F-4D97-AF65-F5344CB8AC3E}">
        <p14:creationId xmlns:p14="http://schemas.microsoft.com/office/powerpoint/2010/main" val="251072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dirty="0" smtClean="0"/>
              <a:t>Question for Bob-</a:t>
            </a:r>
            <a:r>
              <a:rPr lang="en-US" baseline="0" dirty="0" smtClean="0"/>
              <a:t> </a:t>
            </a:r>
            <a:r>
              <a:rPr lang="en-US" dirty="0" smtClean="0"/>
              <a:t>How is an online database contact measured?  Is it a search, or is it a page view on the </a:t>
            </a:r>
            <a:r>
              <a:rPr lang="en-US" dirty="0" err="1" smtClean="0"/>
              <a:t>refernet</a:t>
            </a:r>
            <a:r>
              <a:rPr lang="en-US" dirty="0" smtClean="0"/>
              <a:t> page?</a:t>
            </a:r>
          </a:p>
        </p:txBody>
      </p:sp>
      <p:sp>
        <p:nvSpPr>
          <p:cNvPr id="3789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41CA0324-0DDA-4F2A-AE13-3F5C20BB65B7}" type="slidenum">
              <a:rPr lang="en-US" sz="1200" smtClean="0"/>
              <a:pPr/>
              <a:t>16</a:t>
            </a:fld>
            <a:endParaRPr lang="en-US" sz="1200" smtClean="0"/>
          </a:p>
        </p:txBody>
      </p:sp>
    </p:spTree>
    <p:extLst>
      <p:ext uri="{BB962C8B-B14F-4D97-AF65-F5344CB8AC3E}">
        <p14:creationId xmlns:p14="http://schemas.microsoft.com/office/powerpoint/2010/main" val="314654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Bob- which of these categories fit into “basic needs?”</a:t>
            </a:r>
            <a:endParaRPr lang="en-US" dirty="0"/>
          </a:p>
        </p:txBody>
      </p:sp>
      <p:sp>
        <p:nvSpPr>
          <p:cNvPr id="4" name="Slide Number Placeholder 3"/>
          <p:cNvSpPr>
            <a:spLocks noGrp="1"/>
          </p:cNvSpPr>
          <p:nvPr>
            <p:ph type="sldNum" sz="quarter" idx="10"/>
          </p:nvPr>
        </p:nvSpPr>
        <p:spPr/>
        <p:txBody>
          <a:bodyPr/>
          <a:lstStyle/>
          <a:p>
            <a:pPr>
              <a:defRPr/>
            </a:pPr>
            <a:fld id="{86E659F0-E7D1-4B5D-95D5-1E7C06EADE04}" type="slidenum">
              <a:rPr lang="en-US" smtClean="0"/>
              <a:pPr>
                <a:defRPr/>
              </a:pPr>
              <a:t>17</a:t>
            </a:fld>
            <a:endParaRPr lang="en-US" dirty="0"/>
          </a:p>
        </p:txBody>
      </p:sp>
    </p:spTree>
    <p:extLst>
      <p:ext uri="{BB962C8B-B14F-4D97-AF65-F5344CB8AC3E}">
        <p14:creationId xmlns:p14="http://schemas.microsoft.com/office/powerpoint/2010/main" val="235265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Anecdote-</a:t>
            </a:r>
            <a:r>
              <a:rPr lang="en-US" baseline="0" dirty="0" smtClean="0"/>
              <a:t> calls for summer meal sites have gone down, because site locations have been stable over the past few years.  Branding at the sites has gotten consistent.  People know where they need to go.  This may effect the “need data” as decreasing when it doesn’t </a:t>
            </a:r>
            <a:endParaRPr lang="en-US" dirty="0"/>
          </a:p>
        </p:txBody>
      </p:sp>
      <p:sp>
        <p:nvSpPr>
          <p:cNvPr id="4" name="Slide Number Placeholder 3"/>
          <p:cNvSpPr>
            <a:spLocks noGrp="1"/>
          </p:cNvSpPr>
          <p:nvPr>
            <p:ph type="sldNum" sz="quarter" idx="10"/>
          </p:nvPr>
        </p:nvSpPr>
        <p:spPr/>
        <p:txBody>
          <a:bodyPr/>
          <a:lstStyle/>
          <a:p>
            <a:pPr>
              <a:defRPr/>
            </a:pPr>
            <a:fld id="{86E659F0-E7D1-4B5D-95D5-1E7C06EADE04}" type="slidenum">
              <a:rPr lang="en-US" smtClean="0"/>
              <a:pPr>
                <a:defRPr/>
              </a:pPr>
              <a:t>28</a:t>
            </a:fld>
            <a:endParaRPr lang="en-US" dirty="0"/>
          </a:p>
        </p:txBody>
      </p:sp>
    </p:spTree>
    <p:extLst>
      <p:ext uri="{BB962C8B-B14F-4D97-AF65-F5344CB8AC3E}">
        <p14:creationId xmlns:p14="http://schemas.microsoft.com/office/powerpoint/2010/main" val="309008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p>
        </p:txBody>
      </p:sp>
      <p:sp>
        <p:nvSpPr>
          <p:cNvPr id="3994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C3194FAE-4442-4E07-A22A-2C69A6467034}" type="slidenum">
              <a:rPr lang="en-US" sz="1200" smtClean="0"/>
              <a:pPr/>
              <a:t>29</a:t>
            </a:fld>
            <a:endParaRPr lang="en-US" sz="1200" smtClean="0"/>
          </a:p>
        </p:txBody>
      </p:sp>
    </p:spTree>
    <p:extLst>
      <p:ext uri="{BB962C8B-B14F-4D97-AF65-F5344CB8AC3E}">
        <p14:creationId xmlns:p14="http://schemas.microsoft.com/office/powerpoint/2010/main" val="823224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p>
        </p:txBody>
      </p:sp>
      <p:sp>
        <p:nvSpPr>
          <p:cNvPr id="3994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fld id="{C3194FAE-4442-4E07-A22A-2C69A6467034}" type="slidenum">
              <a:rPr lang="en-US" sz="1200" smtClean="0"/>
              <a:pPr/>
              <a:t>31</a:t>
            </a:fld>
            <a:endParaRPr lang="en-US" sz="1200" smtClean="0"/>
          </a:p>
        </p:txBody>
      </p:sp>
    </p:spTree>
    <p:extLst>
      <p:ext uri="{BB962C8B-B14F-4D97-AF65-F5344CB8AC3E}">
        <p14:creationId xmlns:p14="http://schemas.microsoft.com/office/powerpoint/2010/main" val="82322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67A4D7-E952-4875-9E05-7999E926746E}" type="slidenum">
              <a:rPr lang="en-US" smtClean="0"/>
              <a:pPr>
                <a:defRPr/>
              </a:pPr>
              <a:t>‹#›</a:t>
            </a:fld>
            <a:endParaRPr lang="en-US" dirty="0"/>
          </a:p>
        </p:txBody>
      </p:sp>
    </p:spTree>
    <p:extLst>
      <p:ext uri="{BB962C8B-B14F-4D97-AF65-F5344CB8AC3E}">
        <p14:creationId xmlns:p14="http://schemas.microsoft.com/office/powerpoint/2010/main" val="396443275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6B89F5-7507-41F9-952A-068674FEBD50}" type="slidenum">
              <a:rPr lang="en-US" smtClean="0"/>
              <a:pPr>
                <a:defRPr/>
              </a:pPr>
              <a:t>‹#›</a:t>
            </a:fld>
            <a:endParaRPr lang="en-US" dirty="0"/>
          </a:p>
        </p:txBody>
      </p:sp>
    </p:spTree>
    <p:extLst>
      <p:ext uri="{BB962C8B-B14F-4D97-AF65-F5344CB8AC3E}">
        <p14:creationId xmlns:p14="http://schemas.microsoft.com/office/powerpoint/2010/main" val="577734555"/>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25C52A-08CC-419A-AE17-2DC67AA223EE}" type="slidenum">
              <a:rPr lang="en-US" smtClean="0"/>
              <a:pPr>
                <a:defRPr/>
              </a:pPr>
              <a:t>‹#›</a:t>
            </a:fld>
            <a:endParaRPr lang="en-US" dirty="0"/>
          </a:p>
        </p:txBody>
      </p:sp>
    </p:spTree>
    <p:extLst>
      <p:ext uri="{BB962C8B-B14F-4D97-AF65-F5344CB8AC3E}">
        <p14:creationId xmlns:p14="http://schemas.microsoft.com/office/powerpoint/2010/main" val="3170790380"/>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19E33B-9C6E-4CAA-91C8-350E66D8DCFB}" type="slidenum">
              <a:rPr lang="en-US" smtClean="0"/>
              <a:pPr>
                <a:defRPr/>
              </a:pPr>
              <a:t>‹#›</a:t>
            </a:fld>
            <a:endParaRPr lang="en-US" dirty="0"/>
          </a:p>
        </p:txBody>
      </p:sp>
    </p:spTree>
    <p:extLst>
      <p:ext uri="{BB962C8B-B14F-4D97-AF65-F5344CB8AC3E}">
        <p14:creationId xmlns:p14="http://schemas.microsoft.com/office/powerpoint/2010/main" val="374303497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2393FA-A66A-4E33-8F1F-57B0B4A24F00}" type="slidenum">
              <a:rPr lang="en-US" smtClean="0"/>
              <a:pPr>
                <a:defRPr/>
              </a:pPr>
              <a:t>‹#›</a:t>
            </a:fld>
            <a:endParaRPr lang="en-US" dirty="0"/>
          </a:p>
        </p:txBody>
      </p:sp>
    </p:spTree>
    <p:extLst>
      <p:ext uri="{BB962C8B-B14F-4D97-AF65-F5344CB8AC3E}">
        <p14:creationId xmlns:p14="http://schemas.microsoft.com/office/powerpoint/2010/main" val="3437952963"/>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C638D5-962F-47DA-9A2B-B4C06F8D6F53}" type="slidenum">
              <a:rPr lang="en-US" smtClean="0"/>
              <a:pPr>
                <a:defRPr/>
              </a:pPr>
              <a:t>‹#›</a:t>
            </a:fld>
            <a:endParaRPr lang="en-US" dirty="0"/>
          </a:p>
        </p:txBody>
      </p:sp>
    </p:spTree>
    <p:extLst>
      <p:ext uri="{BB962C8B-B14F-4D97-AF65-F5344CB8AC3E}">
        <p14:creationId xmlns:p14="http://schemas.microsoft.com/office/powerpoint/2010/main" val="990417059"/>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B613B8-ACD9-490D-83D6-2DE3D85ADF18}" type="slidenum">
              <a:rPr lang="en-US" smtClean="0"/>
              <a:pPr>
                <a:defRPr/>
              </a:pPr>
              <a:t>‹#›</a:t>
            </a:fld>
            <a:endParaRPr lang="en-US" dirty="0"/>
          </a:p>
        </p:txBody>
      </p:sp>
    </p:spTree>
    <p:extLst>
      <p:ext uri="{BB962C8B-B14F-4D97-AF65-F5344CB8AC3E}">
        <p14:creationId xmlns:p14="http://schemas.microsoft.com/office/powerpoint/2010/main" val="773190071"/>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7E3C34-DDC9-49AF-BC27-73E5B0856F7F}" type="slidenum">
              <a:rPr lang="en-US" smtClean="0"/>
              <a:pPr>
                <a:defRPr/>
              </a:pPr>
              <a:t>‹#›</a:t>
            </a:fld>
            <a:endParaRPr lang="en-US" dirty="0"/>
          </a:p>
        </p:txBody>
      </p:sp>
    </p:spTree>
    <p:extLst>
      <p:ext uri="{BB962C8B-B14F-4D97-AF65-F5344CB8AC3E}">
        <p14:creationId xmlns:p14="http://schemas.microsoft.com/office/powerpoint/2010/main" val="189122046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448ABC3-7D16-4579-B33C-1975617EEC65}" type="slidenum">
              <a:rPr lang="en-US" smtClean="0"/>
              <a:pPr>
                <a:defRPr/>
              </a:pPr>
              <a:t>‹#›</a:t>
            </a:fld>
            <a:endParaRPr lang="en-US" dirty="0"/>
          </a:p>
        </p:txBody>
      </p:sp>
    </p:spTree>
    <p:extLst>
      <p:ext uri="{BB962C8B-B14F-4D97-AF65-F5344CB8AC3E}">
        <p14:creationId xmlns:p14="http://schemas.microsoft.com/office/powerpoint/2010/main" val="52046640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4DEEC0-7A54-4692-A470-F392C4A02A15}" type="slidenum">
              <a:rPr lang="en-US" smtClean="0"/>
              <a:pPr>
                <a:defRPr/>
              </a:pPr>
              <a:t>‹#›</a:t>
            </a:fld>
            <a:endParaRPr lang="en-US" dirty="0"/>
          </a:p>
        </p:txBody>
      </p:sp>
    </p:spTree>
    <p:extLst>
      <p:ext uri="{BB962C8B-B14F-4D97-AF65-F5344CB8AC3E}">
        <p14:creationId xmlns:p14="http://schemas.microsoft.com/office/powerpoint/2010/main" val="136969553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C89A79-A512-48FE-8EBC-B19D79646B40}" type="slidenum">
              <a:rPr lang="en-US" smtClean="0"/>
              <a:pPr>
                <a:defRPr/>
              </a:pPr>
              <a:t>‹#›</a:t>
            </a:fld>
            <a:endParaRPr lang="en-US" dirty="0"/>
          </a:p>
        </p:txBody>
      </p:sp>
    </p:spTree>
    <p:extLst>
      <p:ext uri="{BB962C8B-B14F-4D97-AF65-F5344CB8AC3E}">
        <p14:creationId xmlns:p14="http://schemas.microsoft.com/office/powerpoint/2010/main" val="19267950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C4099CC-E459-4CA1-8730-3561AA2D7577}" type="slidenum">
              <a:rPr lang="en-US" smtClean="0"/>
              <a:pPr>
                <a:defRPr/>
              </a:pPr>
              <a:t>‹#›</a:t>
            </a:fld>
            <a:endParaRPr lang="en-US" dirty="0"/>
          </a:p>
        </p:txBody>
      </p:sp>
    </p:spTree>
    <p:extLst>
      <p:ext uri="{BB962C8B-B14F-4D97-AF65-F5344CB8AC3E}">
        <p14:creationId xmlns:p14="http://schemas.microsoft.com/office/powerpoint/2010/main" val="1002952026"/>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ransition spd="med"/>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http://www.impactinc.org/news-reports/reports/impact-2-1-1-reports/"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impactinc.org/"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hyperlink" Target="mailto:vcarlson@impactinc.org" TargetMode="External"/><Relationship Id="rId5" Type="http://schemas.openxmlformats.org/officeDocument/2006/relationships/hyperlink" Target="mailto:bwaite@impactinc.org"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hyperlink" Target="http://www.referweb.net/ipct/docs/inclusion.pdf" TargetMode="Externa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hyperlink" Target="http://www.211us.org/" TargetMode="Externa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www.suicidology.org/" TargetMode="External"/><Relationship Id="rId3" Type="http://schemas.openxmlformats.org/officeDocument/2006/relationships/image" Target="../media/image3.jpg"/><Relationship Id="rId7" Type="http://schemas.openxmlformats.org/officeDocument/2006/relationships/hyperlink" Target="http://www.nena.org/" TargetMode="Externa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hyperlink" Target="http://www.n4a.org/" TargetMode="External"/><Relationship Id="rId5" Type="http://schemas.openxmlformats.org/officeDocument/2006/relationships/hyperlink" Target="http://www.nasuad.org/" TargetMode="External"/><Relationship Id="rId10" Type="http://schemas.openxmlformats.org/officeDocument/2006/relationships/hyperlink" Target="http://www.airs.org/" TargetMode="External"/><Relationship Id="rId4" Type="http://schemas.openxmlformats.org/officeDocument/2006/relationships/hyperlink" Target="http://worldwide.unitedway.org/" TargetMode="External"/><Relationship Id="rId9" Type="http://schemas.openxmlformats.org/officeDocument/2006/relationships/hyperlink" Target="http://www.informcanada.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hyperlink" Target="http://www.air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6794" y="5686437"/>
            <a:ext cx="7844536" cy="461665"/>
          </a:xfrm>
          <a:prstGeom prst="rect">
            <a:avLst/>
          </a:prstGeom>
          <a:noFill/>
        </p:spPr>
        <p:txBody>
          <a:bodyPr wrap="square" rtlCol="0">
            <a:spAutoFit/>
          </a:bodyPr>
          <a:lstStyle/>
          <a:p>
            <a:pPr algn="ctr"/>
            <a:r>
              <a:rPr lang="en-US" sz="2400" dirty="0" smtClean="0">
                <a:solidFill>
                  <a:schemeClr val="accent6">
                    <a:lumMod val="75000"/>
                  </a:schemeClr>
                </a:solidFill>
                <a:latin typeface="H Futura Heavy"/>
                <a:cs typeface="H Futura Heavy"/>
              </a:rPr>
              <a:t>Planning Council Presentation Title Here</a:t>
            </a:r>
            <a:endParaRPr lang="en-US" sz="2400" dirty="0">
              <a:solidFill>
                <a:schemeClr val="accent6">
                  <a:lumMod val="75000"/>
                </a:schemeClr>
              </a:solidFill>
              <a:latin typeface="H Futura Heavy"/>
              <a:cs typeface="H Futura Heavy"/>
            </a:endParaRPr>
          </a:p>
        </p:txBody>
      </p:sp>
      <p:pic>
        <p:nvPicPr>
          <p:cNvPr id="2" name="Picture 1" descr="PowerPointIns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00401" y="4876800"/>
            <a:ext cx="5637321" cy="1938992"/>
          </a:xfrm>
          <a:prstGeom prst="rect">
            <a:avLst/>
          </a:prstGeom>
          <a:noFill/>
        </p:spPr>
        <p:txBody>
          <a:bodyPr wrap="square" rtlCol="0">
            <a:spAutoFit/>
          </a:bodyPr>
          <a:lstStyle/>
          <a:p>
            <a:pPr algn="ctr">
              <a:spcBef>
                <a:spcPts val="0"/>
              </a:spcBef>
              <a:defRPr/>
            </a:pPr>
            <a:r>
              <a:rPr lang="en-US" sz="44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Using 2-1-1 data for Community Analysis</a:t>
            </a:r>
          </a:p>
          <a:p>
            <a:pPr algn="ctr">
              <a:spcBef>
                <a:spcPts val="0"/>
              </a:spcBef>
              <a:defRPr/>
            </a:pPr>
            <a:r>
              <a:rPr lang="en-US" sz="32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December 11</a:t>
            </a:r>
            <a:r>
              <a:rPr lang="en-US" sz="3200" b="1" i="1" baseline="30000"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th</a:t>
            </a:r>
            <a:r>
              <a:rPr lang="en-US" sz="32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 2014</a:t>
            </a:r>
          </a:p>
        </p:txBody>
      </p:sp>
    </p:spTree>
    <p:custDataLst>
      <p:tags r:id="rId1"/>
    </p:custDataLst>
    <p:extLst>
      <p:ext uri="{BB962C8B-B14F-4D97-AF65-F5344CB8AC3E}">
        <p14:creationId xmlns:p14="http://schemas.microsoft.com/office/powerpoint/2010/main" val="27735195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09600" y="304800"/>
            <a:ext cx="8077200" cy="584775"/>
          </a:xfrm>
          <a:prstGeom prst="rect">
            <a:avLst/>
          </a:prstGeom>
          <a:noFill/>
        </p:spPr>
        <p:txBody>
          <a:bodyPr wrap="square">
            <a:spAutoFit/>
          </a:bodyPr>
          <a:lstStyle/>
          <a:p>
            <a:pPr algn="ctr">
              <a:spcBef>
                <a:spcPct val="0"/>
              </a:spcBef>
              <a:defRPr/>
            </a:pPr>
            <a:r>
              <a:rPr lang="en-US" sz="32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Data collection, analysis and reporting:</a:t>
            </a:r>
            <a:endParaRPr lang="en-US" altLang="en-US" sz="3200" b="1" dirty="0">
              <a:solidFill>
                <a:srgbClr val="FF0000"/>
              </a:solidFill>
              <a:latin typeface="Calibri" pitchFamily="34" charset="0"/>
              <a:ea typeface="Calibri" pitchFamily="34" charset="0"/>
              <a:cs typeface="Calibri" pitchFamily="34" charset="0"/>
            </a:endParaRPr>
          </a:p>
        </p:txBody>
      </p:sp>
      <p:sp>
        <p:nvSpPr>
          <p:cNvPr id="3" name="TextBox 2"/>
          <p:cNvSpPr txBox="1"/>
          <p:nvPr/>
        </p:nvSpPr>
        <p:spPr>
          <a:xfrm>
            <a:off x="533400" y="838200"/>
            <a:ext cx="8153400" cy="5370701"/>
          </a:xfrm>
          <a:prstGeom prst="rect">
            <a:avLst/>
          </a:prstGeom>
          <a:noFill/>
        </p:spPr>
        <p:txBody>
          <a:bodyPr wrap="square">
            <a:spAutoFit/>
          </a:bodyPr>
          <a:lstStyle/>
          <a:p>
            <a:pPr lvl="1" algn="ctr">
              <a:spcBef>
                <a:spcPts val="0"/>
              </a:spcBef>
              <a:defRPr/>
            </a:pPr>
            <a:r>
              <a:rPr lang="en-US" sz="1400" b="1" dirty="0" smtClean="0">
                <a:latin typeface="+mn-lt"/>
                <a:cs typeface="Calibri" pitchFamily="34" charset="0"/>
              </a:rPr>
              <a:t>Caller Data and Statistics – “Demand”</a:t>
            </a:r>
          </a:p>
          <a:p>
            <a:pPr marL="342900" indent="-342900">
              <a:spcBef>
                <a:spcPts val="0"/>
              </a:spcBef>
              <a:buFont typeface="Arial" pitchFamily="34" charset="0"/>
              <a:buChar char="•"/>
              <a:defRPr/>
            </a:pPr>
            <a:r>
              <a:rPr lang="en-US" sz="1400" b="1" dirty="0" smtClean="0">
                <a:latin typeface="+mn-lt"/>
                <a:cs typeface="Calibri" pitchFamily="34" charset="0"/>
              </a:rPr>
              <a:t>Demographics:</a:t>
            </a:r>
          </a:p>
          <a:p>
            <a:pPr marL="800100" lvl="1" indent="-342900">
              <a:buFont typeface="Arial" pitchFamily="34" charset="0"/>
              <a:buChar char="•"/>
              <a:defRPr/>
            </a:pPr>
            <a:r>
              <a:rPr lang="en-US" sz="1400" b="1" dirty="0" smtClean="0">
                <a:latin typeface="+mn-lt"/>
                <a:cs typeface="Calibri" pitchFamily="34" charset="0"/>
              </a:rPr>
              <a:t>Age; Gender (Male, Female, Transgender); Ethnicity; Primary Language </a:t>
            </a:r>
          </a:p>
          <a:p>
            <a:pPr marL="800100" lvl="1" indent="-342900">
              <a:buFont typeface="Arial" pitchFamily="34" charset="0"/>
              <a:buChar char="•"/>
              <a:defRPr/>
            </a:pPr>
            <a:r>
              <a:rPr lang="en-US" sz="1400" b="1" dirty="0" smtClean="0">
                <a:latin typeface="+mn-lt"/>
                <a:cs typeface="Calibri" pitchFamily="34" charset="0"/>
              </a:rPr>
              <a:t>ZIP Code (often the basis)</a:t>
            </a:r>
          </a:p>
          <a:p>
            <a:pPr marL="1257300" lvl="2" indent="-342900">
              <a:buFont typeface="Arial" pitchFamily="34" charset="0"/>
              <a:buChar char="•"/>
              <a:defRPr/>
            </a:pPr>
            <a:r>
              <a:rPr lang="en-US" sz="1400" b="1" dirty="0" smtClean="0">
                <a:latin typeface="+mn-lt"/>
                <a:cs typeface="Calibri" pitchFamily="34" charset="0"/>
              </a:rPr>
              <a:t>Municipality</a:t>
            </a:r>
          </a:p>
          <a:p>
            <a:pPr marL="1257300" lvl="2" indent="-342900">
              <a:buFont typeface="Arial" pitchFamily="34" charset="0"/>
              <a:buChar char="•"/>
              <a:defRPr/>
            </a:pPr>
            <a:r>
              <a:rPr lang="en-US" sz="1400" b="1" dirty="0" smtClean="0">
                <a:latin typeface="+mn-lt"/>
                <a:cs typeface="Calibri" pitchFamily="34" charset="0"/>
              </a:rPr>
              <a:t>County</a:t>
            </a:r>
          </a:p>
          <a:p>
            <a:pPr marL="1257300" lvl="2" indent="-342900">
              <a:buFont typeface="Arial" pitchFamily="34" charset="0"/>
              <a:buChar char="•"/>
              <a:defRPr/>
            </a:pPr>
            <a:r>
              <a:rPr lang="en-US" sz="1400" b="1" dirty="0" smtClean="0">
                <a:latin typeface="+mn-lt"/>
                <a:cs typeface="Calibri" pitchFamily="34" charset="0"/>
              </a:rPr>
              <a:t>State</a:t>
            </a:r>
          </a:p>
          <a:p>
            <a:pPr marL="800100" lvl="1" indent="-342900">
              <a:buFont typeface="Arial" pitchFamily="34" charset="0"/>
              <a:buChar char="•"/>
              <a:defRPr/>
            </a:pPr>
            <a:r>
              <a:rPr lang="en-US" sz="1400" b="1" dirty="0">
                <a:latin typeface="+mn-lt"/>
                <a:cs typeface="Calibri" pitchFamily="34" charset="0"/>
              </a:rPr>
              <a:t>Other </a:t>
            </a:r>
            <a:r>
              <a:rPr lang="en-US" sz="1400" b="1" dirty="0" smtClean="0">
                <a:latin typeface="+mn-lt"/>
                <a:cs typeface="Calibri" pitchFamily="34" charset="0"/>
              </a:rPr>
              <a:t>items as needed and required</a:t>
            </a:r>
          </a:p>
          <a:p>
            <a:r>
              <a:rPr lang="en-US" sz="1400" b="1" dirty="0" smtClean="0">
                <a:latin typeface="+mn-lt"/>
              </a:rPr>
              <a:t>AIRS Standard 13:  </a:t>
            </a:r>
          </a:p>
          <a:p>
            <a:r>
              <a:rPr lang="en-US" sz="1400" b="1" dirty="0" smtClean="0">
                <a:latin typeface="+mn-lt"/>
              </a:rPr>
              <a:t>Inquirer(caller) </a:t>
            </a:r>
            <a:r>
              <a:rPr lang="en-US" sz="1400" b="1" dirty="0">
                <a:latin typeface="+mn-lt"/>
              </a:rPr>
              <a:t>data collection and reporting </a:t>
            </a:r>
            <a:r>
              <a:rPr lang="en-US" sz="1400" b="1" dirty="0" smtClean="0">
                <a:latin typeface="+mn-lt"/>
              </a:rPr>
              <a:t>activities facilitate </a:t>
            </a:r>
            <a:r>
              <a:rPr lang="en-US" sz="1400" b="1" dirty="0">
                <a:latin typeface="+mn-lt"/>
              </a:rPr>
              <a:t>the analyses </a:t>
            </a:r>
            <a:r>
              <a:rPr lang="en-US" sz="1400" b="1" dirty="0" smtClean="0">
                <a:latin typeface="+mn-lt"/>
              </a:rPr>
              <a:t>needed to support:</a:t>
            </a:r>
          </a:p>
          <a:p>
            <a:pPr marL="742950" lvl="1" indent="-285750">
              <a:buFont typeface="Arial" panose="020B0604020202020204" pitchFamily="34" charset="0"/>
              <a:buChar char="•"/>
            </a:pPr>
            <a:r>
              <a:rPr lang="en-US" sz="1400" b="1" dirty="0" smtClean="0">
                <a:latin typeface="+mn-lt"/>
              </a:rPr>
              <a:t>The </a:t>
            </a:r>
            <a:r>
              <a:rPr lang="en-US" sz="1400" b="1" dirty="0">
                <a:latin typeface="+mn-lt"/>
              </a:rPr>
              <a:t>human service needs of </a:t>
            </a:r>
            <a:r>
              <a:rPr lang="en-US" sz="1400" b="1" dirty="0" smtClean="0">
                <a:latin typeface="+mn-lt"/>
              </a:rPr>
              <a:t>inquirers</a:t>
            </a:r>
            <a:endParaRPr lang="en-US" sz="1400" b="1" dirty="0">
              <a:latin typeface="+mn-lt"/>
            </a:endParaRPr>
          </a:p>
          <a:p>
            <a:pPr marL="742950" lvl="1" indent="-285750">
              <a:buFont typeface="Arial" panose="020B0604020202020204" pitchFamily="34" charset="0"/>
              <a:buChar char="•"/>
            </a:pPr>
            <a:r>
              <a:rPr lang="en-US" sz="1400" b="1" dirty="0" smtClean="0">
                <a:latin typeface="+mn-lt"/>
              </a:rPr>
              <a:t>Community </a:t>
            </a:r>
            <a:r>
              <a:rPr lang="en-US" sz="1400" b="1" dirty="0">
                <a:latin typeface="+mn-lt"/>
              </a:rPr>
              <a:t>needs </a:t>
            </a:r>
            <a:r>
              <a:rPr lang="en-US" sz="1400" b="1" dirty="0" smtClean="0">
                <a:latin typeface="+mn-lt"/>
              </a:rPr>
              <a:t>assessment</a:t>
            </a:r>
            <a:endParaRPr lang="en-US" sz="1400" b="1" dirty="0">
              <a:latin typeface="+mn-lt"/>
            </a:endParaRPr>
          </a:p>
          <a:p>
            <a:pPr marL="742950" lvl="1" indent="-285750">
              <a:buFont typeface="Arial" panose="020B0604020202020204" pitchFamily="34" charset="0"/>
              <a:buChar char="•"/>
            </a:pPr>
            <a:r>
              <a:rPr lang="en-US" sz="1400" b="1" dirty="0" smtClean="0">
                <a:latin typeface="+mn-lt"/>
              </a:rPr>
              <a:t>Community planning</a:t>
            </a:r>
            <a:endParaRPr lang="en-US" sz="1400" b="1" dirty="0">
              <a:latin typeface="+mn-lt"/>
            </a:endParaRPr>
          </a:p>
          <a:p>
            <a:pPr marL="742950" lvl="1" indent="-285750">
              <a:buFont typeface="Arial" panose="020B0604020202020204" pitchFamily="34" charset="0"/>
              <a:buChar char="•"/>
            </a:pPr>
            <a:r>
              <a:rPr lang="en-US" sz="1400" b="1" dirty="0" smtClean="0">
                <a:latin typeface="+mn-lt"/>
              </a:rPr>
              <a:t>Allocation </a:t>
            </a:r>
            <a:r>
              <a:rPr lang="en-US" sz="1400" b="1" dirty="0">
                <a:latin typeface="+mn-lt"/>
              </a:rPr>
              <a:t>of </a:t>
            </a:r>
            <a:r>
              <a:rPr lang="en-US" sz="1400" b="1" dirty="0" smtClean="0">
                <a:latin typeface="+mn-lt"/>
              </a:rPr>
              <a:t>funding</a:t>
            </a:r>
            <a:endParaRPr lang="en-US" sz="1400" b="1" dirty="0">
              <a:latin typeface="+mn-lt"/>
            </a:endParaRPr>
          </a:p>
          <a:p>
            <a:pPr marL="742950" lvl="1" indent="-285750">
              <a:buFont typeface="Arial" panose="020B0604020202020204" pitchFamily="34" charset="0"/>
              <a:buChar char="•"/>
            </a:pPr>
            <a:r>
              <a:rPr lang="en-US" sz="1400" b="1" dirty="0" smtClean="0">
                <a:latin typeface="+mn-lt"/>
              </a:rPr>
              <a:t>Research</a:t>
            </a:r>
          </a:p>
          <a:p>
            <a:pPr lvl="1"/>
            <a:r>
              <a:rPr lang="en-US" sz="1000" b="1" dirty="0" smtClean="0">
                <a:latin typeface="+mn-lt"/>
                <a:cs typeface="Calibri" pitchFamily="34" charset="0"/>
              </a:rPr>
              <a:t>From: AIRS Standards, Version 7.0 – Revised March 2013</a:t>
            </a:r>
            <a:endParaRPr lang="en-US" sz="1000" b="1" dirty="0">
              <a:latin typeface="+mn-lt"/>
              <a:cs typeface="Calibri" pitchFamily="34" charset="0"/>
            </a:endParaRPr>
          </a:p>
          <a:p>
            <a:pPr lvl="1">
              <a:defRPr/>
            </a:pPr>
            <a:endParaRPr lang="en-US" sz="1400" b="1" dirty="0" smtClean="0">
              <a:latin typeface="+mn-lt"/>
              <a:cs typeface="Calibri" pitchFamily="34" charset="0"/>
            </a:endParaRPr>
          </a:p>
        </p:txBody>
      </p:sp>
    </p:spTree>
    <p:custDataLst>
      <p:tags r:id="rId1"/>
    </p:custDataLst>
    <p:extLst>
      <p:ext uri="{BB962C8B-B14F-4D97-AF65-F5344CB8AC3E}">
        <p14:creationId xmlns:p14="http://schemas.microsoft.com/office/powerpoint/2010/main" val="19730620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38237"/>
            <a:ext cx="8077200" cy="4957763"/>
          </a:xfrm>
          <a:prstGeom prst="rect">
            <a:avLst/>
          </a:prstGeom>
          <a:noFill/>
          <a:ln>
            <a:noFill/>
          </a:ln>
        </p:spPr>
      </p:pic>
      <p:sp>
        <p:nvSpPr>
          <p:cNvPr id="3" name="TextBox 2"/>
          <p:cNvSpPr txBox="1"/>
          <p:nvPr/>
        </p:nvSpPr>
        <p:spPr>
          <a:xfrm>
            <a:off x="966716" y="363236"/>
            <a:ext cx="7315200" cy="838691"/>
          </a:xfrm>
          <a:prstGeom prst="rect">
            <a:avLst/>
          </a:prstGeom>
          <a:noFill/>
        </p:spPr>
        <p:txBody>
          <a:bodyPr wrap="square" rtlCol="0">
            <a:spAutoFit/>
          </a:bodyPr>
          <a:lstStyle/>
          <a:p>
            <a:pPr>
              <a:defRPr/>
            </a:pPr>
            <a:r>
              <a:rPr lang="en-US" sz="3200" b="1" i="1" dirty="0" smtClean="0">
                <a:solidFill>
                  <a:schemeClr val="tx2">
                    <a:lumMod val="50000"/>
                  </a:schemeClr>
                </a:solidFill>
                <a:effectLst>
                  <a:outerShdw blurRad="38100" dist="38100" dir="2700000" algn="tl">
                    <a:srgbClr val="C0C0C0"/>
                  </a:outerShdw>
                </a:effectLst>
                <a:latin typeface="Calibri" pitchFamily="34" charset="0"/>
                <a:cs typeface="Calibri" pitchFamily="34" charset="0"/>
              </a:rPr>
              <a:t>Twenty-Four Hours of IMPACT 2-1-1 Calls:</a:t>
            </a:r>
            <a:endParaRPr lang="en-US" sz="3200" b="1" i="1" dirty="0">
              <a:solidFill>
                <a:schemeClr val="tx2">
                  <a:lumMod val="50000"/>
                </a:schemeClr>
              </a:solidFill>
              <a:effectLst>
                <a:outerShdw blurRad="38100" dist="38100" dir="2700000" algn="tl">
                  <a:srgbClr val="C0C0C0"/>
                </a:outerShdw>
              </a:effectLst>
              <a:latin typeface="Calibri" pitchFamily="34" charset="0"/>
              <a:cs typeface="Calibri" pitchFamily="34" charset="0"/>
            </a:endParaRPr>
          </a:p>
          <a:p>
            <a:pPr>
              <a:defRPr/>
            </a:pPr>
            <a:endParaRPr lang="en-US" sz="1100" b="1" dirty="0">
              <a:solidFill>
                <a:schemeClr val="tx2">
                  <a:lumMod val="50000"/>
                </a:schemeClr>
              </a:solidFill>
              <a:effectLst>
                <a:outerShdw blurRad="38100" dist="38100" dir="2700000" algn="tl">
                  <a:srgbClr val="C0C0C0"/>
                </a:outerShdw>
              </a:effectLst>
              <a:latin typeface="Calibri" pitchFamily="34" charset="0"/>
              <a:cs typeface="Calibri" pitchFamily="34" charset="0"/>
            </a:endParaRPr>
          </a:p>
        </p:txBody>
      </p:sp>
      <p:sp>
        <p:nvSpPr>
          <p:cNvPr id="4" name="Rectangle 3"/>
          <p:cNvSpPr/>
          <p:nvPr/>
        </p:nvSpPr>
        <p:spPr>
          <a:xfrm>
            <a:off x="204716" y="6096000"/>
            <a:ext cx="6348484" cy="496290"/>
          </a:xfrm>
          <a:prstGeom prst="rect">
            <a:avLst/>
          </a:prstGeom>
        </p:spPr>
        <p:txBody>
          <a:bodyPr wrap="square">
            <a:spAutoFit/>
          </a:bodyPr>
          <a:lstStyle/>
          <a:p>
            <a:r>
              <a:rPr lang="en-US" sz="1050" b="1" dirty="0" smtClean="0">
                <a:latin typeface="+mn-lt"/>
              </a:rPr>
              <a:t>This </a:t>
            </a:r>
            <a:r>
              <a:rPr lang="en-US" sz="1050" b="1" dirty="0">
                <a:latin typeface="+mn-lt"/>
              </a:rPr>
              <a:t>chart was generated from data covering the time period from February 17 to March 16 of 2013</a:t>
            </a:r>
            <a:r>
              <a:rPr lang="en-US" sz="1050" b="1" dirty="0" smtClean="0">
                <a:latin typeface="+mn-lt"/>
              </a:rPr>
              <a:t>.</a:t>
            </a:r>
          </a:p>
          <a:p>
            <a:r>
              <a:rPr lang="en-US" sz="1050" b="1" dirty="0" smtClean="0">
                <a:latin typeface="+mn-lt"/>
              </a:rPr>
              <a:t>See </a:t>
            </a:r>
            <a:r>
              <a:rPr lang="en-US" sz="1050" b="1" dirty="0" smtClean="0">
                <a:latin typeface="+mn-lt"/>
                <a:hlinkClick r:id="rId4"/>
              </a:rPr>
              <a:t>http</a:t>
            </a:r>
            <a:r>
              <a:rPr lang="en-US" sz="1050" b="1" dirty="0">
                <a:latin typeface="+mn-lt"/>
                <a:hlinkClick r:id="rId4"/>
              </a:rPr>
              <a:t>://www.impactinc.org/news-reports/reports/impact-2-1-1-reports</a:t>
            </a:r>
            <a:r>
              <a:rPr lang="en-US" sz="1050" b="1" dirty="0" smtClean="0">
                <a:latin typeface="+mn-lt"/>
                <a:hlinkClick r:id="rId4"/>
              </a:rPr>
              <a:t>/</a:t>
            </a:r>
            <a:r>
              <a:rPr lang="en-US" sz="1050" b="1" dirty="0" smtClean="0">
                <a:latin typeface="+mn-lt"/>
              </a:rPr>
              <a:t> for IMPACT 211 Ten-Year Report</a:t>
            </a:r>
            <a:endParaRPr lang="en-US" sz="1050" b="1" dirty="0">
              <a:latin typeface="+mn-lt"/>
            </a:endParaRPr>
          </a:p>
        </p:txBody>
      </p:sp>
    </p:spTree>
    <p:custDataLst>
      <p:tags r:id="rId1"/>
    </p:custDataLst>
    <p:extLst>
      <p:ext uri="{BB962C8B-B14F-4D97-AF65-F5344CB8AC3E}">
        <p14:creationId xmlns:p14="http://schemas.microsoft.com/office/powerpoint/2010/main" val="26355528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85255652"/>
              </p:ext>
            </p:extLst>
          </p:nvPr>
        </p:nvGraphicFramePr>
        <p:xfrm>
          <a:off x="838200" y="1066800"/>
          <a:ext cx="7467600" cy="5381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800" y="533400"/>
            <a:ext cx="8077200" cy="954107"/>
          </a:xfrm>
          <a:prstGeom prst="rect">
            <a:avLst/>
          </a:prstGeom>
          <a:noFill/>
        </p:spPr>
        <p:txBody>
          <a:bodyPr wrap="square" rtlCol="0">
            <a:spAutoFit/>
          </a:bodyPr>
          <a:lstStyle/>
          <a:p>
            <a:r>
              <a:rPr lang="en-US" sz="28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Demand data collected by IMPACT 2-1-1, 2003- 2012, shows that calls for “Basic Needs” are on the rise</a:t>
            </a:r>
            <a:endParaRPr lang="en-US" sz="2800" dirty="0"/>
          </a:p>
        </p:txBody>
      </p:sp>
    </p:spTree>
    <p:custDataLst>
      <p:tags r:id="rId1"/>
    </p:custDataLst>
    <p:extLst>
      <p:ext uri="{BB962C8B-B14F-4D97-AF65-F5344CB8AC3E}">
        <p14:creationId xmlns:p14="http://schemas.microsoft.com/office/powerpoint/2010/main" val="11342533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0" y="380999"/>
            <a:ext cx="4998720" cy="6629401"/>
          </a:xfrm>
          <a:prstGeom prst="rect">
            <a:avLst/>
          </a:prstGeom>
          <a:noFill/>
          <a:ln>
            <a:noFill/>
          </a:ln>
        </p:spPr>
      </p:pic>
      <p:sp>
        <p:nvSpPr>
          <p:cNvPr id="4" name="Rectangle 3"/>
          <p:cNvSpPr/>
          <p:nvPr/>
        </p:nvSpPr>
        <p:spPr>
          <a:xfrm>
            <a:off x="3048000" y="482025"/>
            <a:ext cx="6203365" cy="584775"/>
          </a:xfrm>
          <a:prstGeom prst="rect">
            <a:avLst/>
          </a:prstGeom>
        </p:spPr>
        <p:txBody>
          <a:bodyPr wrap="none">
            <a:spAutoFit/>
          </a:bodyPr>
          <a:lstStyle/>
          <a:p>
            <a:r>
              <a:rPr lang="en-US" sz="32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Where were the calls coming from?</a:t>
            </a:r>
            <a:endParaRPr lang="en-US" sz="3200" dirty="0"/>
          </a:p>
        </p:txBody>
      </p:sp>
      <p:sp>
        <p:nvSpPr>
          <p:cNvPr id="5" name="TextBox 4"/>
          <p:cNvSpPr txBox="1"/>
          <p:nvPr/>
        </p:nvSpPr>
        <p:spPr>
          <a:xfrm>
            <a:off x="5410200" y="2209800"/>
            <a:ext cx="3429000" cy="2123658"/>
          </a:xfrm>
          <a:prstGeom prst="rect">
            <a:avLst/>
          </a:prstGeom>
          <a:noFill/>
        </p:spPr>
        <p:txBody>
          <a:bodyPr wrap="square" rtlCol="0">
            <a:spAutoFit/>
          </a:bodyPr>
          <a:lstStyle/>
          <a:p>
            <a:r>
              <a:rPr lang="en-US" dirty="0" smtClean="0">
                <a:latin typeface="+mn-lt"/>
              </a:rPr>
              <a:t>This map of Milwaukee County shows the location of “high-need” ZIP codes over a decade.</a:t>
            </a:r>
          </a:p>
          <a:p>
            <a:endParaRPr lang="en-US" dirty="0"/>
          </a:p>
        </p:txBody>
      </p:sp>
    </p:spTree>
    <p:custDataLst>
      <p:tags r:id="rId1"/>
    </p:custDataLst>
    <p:extLst>
      <p:ext uri="{BB962C8B-B14F-4D97-AF65-F5344CB8AC3E}">
        <p14:creationId xmlns:p14="http://schemas.microsoft.com/office/powerpoint/2010/main" val="32354376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838200" y="838200"/>
            <a:ext cx="7162800" cy="1981200"/>
          </a:xfrm>
          <a:prstGeom prst="rect">
            <a:avLst/>
          </a:prstGeom>
        </p:spPr>
        <p:txBody>
          <a:bodyPr wrap="square">
            <a:noAutofit/>
          </a:bodyPr>
          <a:lstStyle/>
          <a:p>
            <a:pPr marL="800100" lvl="1" indent="-342900">
              <a:spcBef>
                <a:spcPts val="0"/>
              </a:spcBef>
              <a:buFont typeface="Arial" pitchFamily="34" charset="0"/>
              <a:buChar char="•"/>
              <a:defRPr/>
            </a:pPr>
            <a:endParaRPr lang="en-US" sz="2100" b="1" dirty="0" smtClean="0">
              <a:latin typeface="Calibri" pitchFamily="34" charset="0"/>
              <a:cs typeface="Calibri" pitchFamily="34" charset="0"/>
            </a:endParaRPr>
          </a:p>
          <a:p>
            <a:pPr marL="800100" lvl="1" indent="-342900">
              <a:spcBef>
                <a:spcPts val="0"/>
              </a:spcBef>
              <a:buFont typeface="Arial" pitchFamily="34" charset="0"/>
              <a:buChar char="•"/>
              <a:defRPr/>
            </a:pPr>
            <a:r>
              <a:rPr lang="en-US" sz="2100" b="1" dirty="0" smtClean="0">
                <a:latin typeface="Calibri" pitchFamily="34" charset="0"/>
                <a:cs typeface="Calibri" pitchFamily="34" charset="0"/>
              </a:rPr>
              <a:t>Track basic rises and falls for service needs</a:t>
            </a:r>
            <a:endParaRPr lang="en-US" sz="2100" b="1" dirty="0">
              <a:latin typeface="Calibri" pitchFamily="34" charset="0"/>
              <a:cs typeface="Calibri" pitchFamily="34" charset="0"/>
            </a:endParaRPr>
          </a:p>
          <a:p>
            <a:pPr marL="800100" lvl="1" indent="-342900">
              <a:spcBef>
                <a:spcPts val="0"/>
              </a:spcBef>
              <a:buFont typeface="Arial" pitchFamily="34" charset="0"/>
              <a:buChar char="•"/>
              <a:defRPr/>
            </a:pPr>
            <a:r>
              <a:rPr lang="en-US" sz="2100" b="1" dirty="0" smtClean="0">
                <a:latin typeface="Calibri" pitchFamily="34" charset="0"/>
                <a:cs typeface="Calibri" pitchFamily="34" charset="0"/>
              </a:rPr>
              <a:t>Track </a:t>
            </a:r>
            <a:r>
              <a:rPr lang="en-US" sz="2100" b="1" dirty="0">
                <a:latin typeface="Calibri" pitchFamily="34" charset="0"/>
                <a:cs typeface="Calibri" pitchFamily="34" charset="0"/>
              </a:rPr>
              <a:t>unmet needs and gaps in service</a:t>
            </a:r>
          </a:p>
          <a:p>
            <a:pPr marL="800100" lvl="1" indent="-342900">
              <a:spcBef>
                <a:spcPts val="0"/>
              </a:spcBef>
              <a:buFont typeface="Arial" pitchFamily="34" charset="0"/>
              <a:buChar char="•"/>
              <a:defRPr/>
            </a:pPr>
            <a:r>
              <a:rPr lang="en-US" sz="2100" b="1" dirty="0" smtClean="0">
                <a:latin typeface="Calibri" pitchFamily="34" charset="0"/>
                <a:cs typeface="Calibri" pitchFamily="34" charset="0"/>
              </a:rPr>
              <a:t>Create special reports </a:t>
            </a:r>
            <a:r>
              <a:rPr lang="en-US" sz="2100" b="1" dirty="0">
                <a:latin typeface="Calibri" pitchFamily="34" charset="0"/>
                <a:cs typeface="Calibri" pitchFamily="34" charset="0"/>
              </a:rPr>
              <a:t>for foundations, university research, government, collaborative partners, etc.</a:t>
            </a:r>
          </a:p>
        </p:txBody>
      </p:sp>
      <p:sp>
        <p:nvSpPr>
          <p:cNvPr id="3" name="Title 2"/>
          <p:cNvSpPr>
            <a:spLocks noGrp="1"/>
          </p:cNvSpPr>
          <p:nvPr>
            <p:ph type="title"/>
          </p:nvPr>
        </p:nvSpPr>
        <p:spPr>
          <a:xfrm>
            <a:off x="304800" y="152400"/>
            <a:ext cx="8382000" cy="1143000"/>
          </a:xfrm>
        </p:spPr>
        <p:txBody>
          <a:bodyPr>
            <a:normAutofit fontScale="90000"/>
          </a:bodyPr>
          <a:lstStyle/>
          <a:p>
            <a:pPr>
              <a:defRPr/>
            </a:pPr>
            <a:r>
              <a:rPr lang="en-US"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What we are able to do with the data:</a:t>
            </a:r>
            <a:endParaRPr lang="en-US" b="1" i="1" dirty="0">
              <a:solidFill>
                <a:schemeClr val="tx2">
                  <a:lumMod val="75000"/>
                </a:schemeClr>
              </a:solidFill>
              <a:effectLst>
                <a:outerShdw blurRad="38100" dist="38100" dir="2700000" algn="tl">
                  <a:srgbClr val="C0C0C0"/>
                </a:outerShdw>
              </a:effectLst>
              <a:latin typeface="Calibri" pitchFamily="34" charset="0"/>
              <a:cs typeface="Calibri" pitchFamily="34" charset="0"/>
            </a:endParaRPr>
          </a:p>
        </p:txBody>
      </p:sp>
      <p:pic>
        <p:nvPicPr>
          <p:cNvPr id="1026" name="Picture 2" descr="https://encrypted-tbn0.gstatic.com/images?q=tbn:ANd9GcRtdAzi3msueO0aZgCUgQ8T5GRA4cKICjr2eN2Dd9It86dws2l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69708"/>
            <a:ext cx="2286000" cy="1714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activerain.trulia.com/image_store/uploads/agents/lbactiveagent/files/g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00400"/>
            <a:ext cx="2438400" cy="2064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bluVRCioPz8/TfT66_ww4_I/AAAAAAAABFA/JXT3aWTnY0A/s400/May2011Scan-110531-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514600"/>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045106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Inside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7395" name="Rectangle 3"/>
          <p:cNvSpPr>
            <a:spLocks noChangeArrowheads="1"/>
          </p:cNvSpPr>
          <p:nvPr/>
        </p:nvSpPr>
        <p:spPr bwMode="auto">
          <a:xfrm>
            <a:off x="609600" y="228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0"/>
              </a:spcBef>
              <a:defRPr/>
            </a:pPr>
            <a:r>
              <a:rPr lang="en-US" sz="4000" b="1" i="1" dirty="0">
                <a:solidFill>
                  <a:schemeClr val="accent4">
                    <a:lumMod val="50000"/>
                  </a:schemeClr>
                </a:solidFill>
                <a:effectLst>
                  <a:outerShdw blurRad="38100" dist="38100" dir="2700000" algn="tl">
                    <a:srgbClr val="C0C0C0"/>
                  </a:outerShdw>
                </a:effectLst>
                <a:latin typeface="Calibri" pitchFamily="34" charset="0"/>
                <a:cs typeface="Calibri" pitchFamily="34" charset="0"/>
              </a:rPr>
              <a:t>Call Volume:  2002 to </a:t>
            </a:r>
            <a:r>
              <a:rPr lang="en-US" sz="4000" b="1" i="1" dirty="0" smtClean="0">
                <a:solidFill>
                  <a:schemeClr val="accent4">
                    <a:lumMod val="50000"/>
                  </a:schemeClr>
                </a:solidFill>
                <a:effectLst>
                  <a:outerShdw blurRad="38100" dist="38100" dir="2700000" algn="tl">
                    <a:srgbClr val="C0C0C0"/>
                  </a:outerShdw>
                </a:effectLst>
                <a:latin typeface="Calibri" pitchFamily="34" charset="0"/>
                <a:cs typeface="Calibri" pitchFamily="34" charset="0"/>
              </a:rPr>
              <a:t>2014</a:t>
            </a:r>
            <a:endParaRPr lang="en-US" sz="2800" b="1" i="1" dirty="0">
              <a:solidFill>
                <a:schemeClr val="accent4">
                  <a:lumMod val="50000"/>
                </a:schemeClr>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22379350"/>
              </p:ext>
            </p:extLst>
          </p:nvPr>
        </p:nvGraphicFramePr>
        <p:xfrm>
          <a:off x="381000" y="1318859"/>
          <a:ext cx="3962400" cy="4091341"/>
        </p:xfrm>
        <a:graphic>
          <a:graphicData uri="http://schemas.openxmlformats.org/drawingml/2006/table">
            <a:tbl>
              <a:tblPr>
                <a:tableStyleId>{5C22544A-7EE6-4342-B048-85BDC9FD1C3A}</a:tableStyleId>
              </a:tblPr>
              <a:tblGrid>
                <a:gridCol w="1447800"/>
                <a:gridCol w="2514600"/>
              </a:tblGrid>
              <a:tr h="333186">
                <a:tc>
                  <a:txBody>
                    <a:bodyPr/>
                    <a:lstStyle/>
                    <a:p>
                      <a:pPr algn="ctr" fontAlgn="b"/>
                      <a:r>
                        <a:rPr lang="en-US" sz="2000" b="1" u="none" strike="noStrike" dirty="0">
                          <a:solidFill>
                            <a:srgbClr val="000000"/>
                          </a:solidFill>
                          <a:effectLst/>
                          <a:latin typeface="Calibri" pitchFamily="34" charset="0"/>
                          <a:cs typeface="Calibri" pitchFamily="34" charset="0"/>
                        </a:rPr>
                        <a:t>Year</a:t>
                      </a:r>
                      <a:endParaRPr lang="en-US" sz="2000" b="1" i="0" u="none" strike="noStrike" dirty="0">
                        <a:solidFill>
                          <a:srgbClr val="000000"/>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1" u="none" strike="noStrike" dirty="0">
                          <a:solidFill>
                            <a:srgbClr val="000000"/>
                          </a:solidFill>
                          <a:effectLst/>
                          <a:latin typeface="Calibri" pitchFamily="34" charset="0"/>
                          <a:cs typeface="Calibri" pitchFamily="34" charset="0"/>
                        </a:rPr>
                        <a:t>Number</a:t>
                      </a:r>
                      <a:endParaRPr lang="en-US" sz="2000" b="1" i="0" u="none" strike="noStrike" dirty="0">
                        <a:solidFill>
                          <a:srgbClr val="000000"/>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414">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2002</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58,106</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2003</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79,182</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034">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2004</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89,741</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855">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2005</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111,798</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855">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2006</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122,640</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523">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2007</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120,192</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757">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2008</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130,083</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991">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2009</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141,625</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425">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2010</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137,388</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659">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2011</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119,891</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093">
                <a:tc>
                  <a:txBody>
                    <a:bodyPr/>
                    <a:lstStyle/>
                    <a:p>
                      <a:pPr algn="r" fontAlgn="b"/>
                      <a:r>
                        <a:rPr lang="en-US" sz="1600" b="1" u="none" strike="noStrike" dirty="0">
                          <a:solidFill>
                            <a:schemeClr val="accent1">
                              <a:lumMod val="50000"/>
                            </a:schemeClr>
                          </a:solidFill>
                          <a:effectLst/>
                          <a:latin typeface="Calibri" pitchFamily="34" charset="0"/>
                          <a:cs typeface="Calibri" pitchFamily="34" charset="0"/>
                        </a:rPr>
                        <a:t>2012</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accent1">
                              <a:lumMod val="50000"/>
                            </a:schemeClr>
                          </a:solidFill>
                          <a:effectLst/>
                          <a:latin typeface="Calibri" pitchFamily="34" charset="0"/>
                          <a:cs typeface="Calibri" pitchFamily="34" charset="0"/>
                        </a:rPr>
                        <a:t>143,731</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algn="r" fontAlgn="b"/>
                      <a:r>
                        <a:rPr lang="en-US" sz="1600" b="1" i="0" u="none" strike="noStrike" dirty="0" smtClean="0">
                          <a:solidFill>
                            <a:schemeClr val="accent1">
                              <a:lumMod val="50000"/>
                            </a:schemeClr>
                          </a:solidFill>
                          <a:effectLst/>
                          <a:latin typeface="Calibri" pitchFamily="34" charset="0"/>
                          <a:cs typeface="Calibri" pitchFamily="34" charset="0"/>
                        </a:rPr>
                        <a:t>2013</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i="0" u="none" strike="noStrike" dirty="0" smtClean="0">
                          <a:solidFill>
                            <a:schemeClr val="accent1">
                              <a:lumMod val="50000"/>
                            </a:schemeClr>
                          </a:solidFill>
                          <a:effectLst/>
                          <a:latin typeface="Calibri" pitchFamily="34" charset="0"/>
                          <a:cs typeface="Calibri" pitchFamily="34" charset="0"/>
                        </a:rPr>
                        <a:t>145,141</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034">
                <a:tc>
                  <a:txBody>
                    <a:bodyPr/>
                    <a:lstStyle/>
                    <a:p>
                      <a:pPr algn="r" fontAlgn="b"/>
                      <a:r>
                        <a:rPr lang="en-US" sz="1600" b="1" i="0" u="none" strike="noStrike" dirty="0" smtClean="0">
                          <a:solidFill>
                            <a:schemeClr val="accent1">
                              <a:lumMod val="50000"/>
                            </a:schemeClr>
                          </a:solidFill>
                          <a:effectLst/>
                          <a:latin typeface="Calibri" pitchFamily="34" charset="0"/>
                          <a:cs typeface="Calibri" pitchFamily="34" charset="0"/>
                        </a:rPr>
                        <a:t>2014,</a:t>
                      </a:r>
                      <a:r>
                        <a:rPr lang="en-US" sz="1600" b="1" i="0" u="none" strike="noStrike" baseline="0" dirty="0" smtClean="0">
                          <a:solidFill>
                            <a:schemeClr val="accent1">
                              <a:lumMod val="50000"/>
                            </a:schemeClr>
                          </a:solidFill>
                          <a:effectLst/>
                          <a:latin typeface="Calibri" pitchFamily="34" charset="0"/>
                          <a:cs typeface="Calibri" pitchFamily="34" charset="0"/>
                        </a:rPr>
                        <a:t> so far</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i="0" u="none" strike="noStrike" dirty="0" smtClean="0">
                          <a:solidFill>
                            <a:schemeClr val="accent1">
                              <a:lumMod val="50000"/>
                            </a:schemeClr>
                          </a:solidFill>
                          <a:effectLst/>
                          <a:latin typeface="Calibri" pitchFamily="34" charset="0"/>
                          <a:cs typeface="Calibri" pitchFamily="34" charset="0"/>
                        </a:rPr>
                        <a:t>141,317</a:t>
                      </a:r>
                      <a:endParaRPr lang="en-US" sz="1600" b="1" i="0" u="none" strike="noStrike" dirty="0">
                        <a:solidFill>
                          <a:schemeClr val="accent1">
                            <a:lumMod val="50000"/>
                          </a:schemeClr>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785">
                <a:tc>
                  <a:txBody>
                    <a:bodyPr/>
                    <a:lstStyle/>
                    <a:p>
                      <a:pPr algn="r" fontAlgn="b"/>
                      <a:r>
                        <a:rPr lang="en-US" sz="2400" b="1" u="none" strike="noStrike" dirty="0">
                          <a:solidFill>
                            <a:srgbClr val="000000"/>
                          </a:solidFill>
                          <a:effectLst/>
                          <a:latin typeface="Calibri" pitchFamily="34" charset="0"/>
                          <a:cs typeface="Calibri" pitchFamily="34" charset="0"/>
                        </a:rPr>
                        <a:t>Total</a:t>
                      </a:r>
                      <a:endParaRPr lang="en-US" sz="2400" b="1" i="0" u="none" strike="noStrike" dirty="0">
                        <a:solidFill>
                          <a:srgbClr val="000000"/>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smtClean="0">
                          <a:solidFill>
                            <a:srgbClr val="000000"/>
                          </a:solidFill>
                          <a:effectLst/>
                          <a:latin typeface="Calibri" pitchFamily="34" charset="0"/>
                          <a:cs typeface="Calibri" pitchFamily="34" charset="0"/>
                        </a:rPr>
                        <a:t>1,540,835</a:t>
                      </a:r>
                      <a:endParaRPr lang="en-US" sz="2400" b="1" i="0" u="none" strike="noStrike" dirty="0">
                        <a:solidFill>
                          <a:srgbClr val="000000"/>
                        </a:solidFill>
                        <a:effectLst/>
                        <a:latin typeface="Calibri" pitchFamily="34" charset="0"/>
                        <a:cs typeface="Calibri" pitchFamily="34" charset="0"/>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Chart 5"/>
          <p:cNvGraphicFramePr/>
          <p:nvPr>
            <p:extLst>
              <p:ext uri="{D42A27DB-BD31-4B8C-83A1-F6EECF244321}">
                <p14:modId xmlns:p14="http://schemas.microsoft.com/office/powerpoint/2010/main" val="952171329"/>
              </p:ext>
            </p:extLst>
          </p:nvPr>
        </p:nvGraphicFramePr>
        <p:xfrm>
          <a:off x="4572000" y="1752600"/>
          <a:ext cx="4191000" cy="3886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4343400" y="914400"/>
            <a:ext cx="4495800" cy="707886"/>
          </a:xfrm>
          <a:prstGeom prst="rect">
            <a:avLst/>
          </a:prstGeom>
        </p:spPr>
        <p:txBody>
          <a:bodyPr wrap="square">
            <a:spAutoFit/>
          </a:bodyPr>
          <a:lstStyle/>
          <a:p>
            <a:pPr algn="ctr">
              <a:spcBef>
                <a:spcPct val="0"/>
              </a:spcBef>
              <a:defRPr/>
            </a:pPr>
            <a:r>
              <a:rPr lang="en-US" sz="2000" b="1" dirty="0">
                <a:solidFill>
                  <a:schemeClr val="accent4">
                    <a:lumMod val="50000"/>
                  </a:schemeClr>
                </a:solidFill>
                <a:effectLst>
                  <a:outerShdw blurRad="38100" dist="38100" dir="2700000" algn="tl">
                    <a:srgbClr val="C0C0C0"/>
                  </a:outerShdw>
                </a:effectLst>
                <a:latin typeface="Calibri" pitchFamily="34" charset="0"/>
                <a:cs typeface="Calibri" pitchFamily="34" charset="0"/>
              </a:rPr>
              <a:t>Call v</a:t>
            </a:r>
            <a:r>
              <a:rPr lang="en-US" sz="2000" b="1" dirty="0" smtClean="0">
                <a:solidFill>
                  <a:schemeClr val="accent4">
                    <a:lumMod val="50000"/>
                  </a:schemeClr>
                </a:solidFill>
                <a:effectLst>
                  <a:outerShdw blurRad="38100" dist="38100" dir="2700000" algn="tl">
                    <a:srgbClr val="C0C0C0"/>
                  </a:outerShdw>
                </a:effectLst>
                <a:latin typeface="Calibri" pitchFamily="34" charset="0"/>
                <a:cs typeface="Calibri" pitchFamily="34" charset="0"/>
              </a:rPr>
              <a:t>olume fluxes with number of employees taking calls in the call center</a:t>
            </a:r>
            <a:endParaRPr lang="en-US" sz="1400" b="1" i="1" dirty="0">
              <a:solidFill>
                <a:schemeClr val="accent4">
                  <a:lumMod val="50000"/>
                </a:schemeClr>
              </a:solidFill>
              <a:latin typeface="Calibri" pitchFamily="34" charset="0"/>
              <a:cs typeface="Calibri" pitchFamily="34" charset="0"/>
            </a:endParaRPr>
          </a:p>
        </p:txBody>
      </p:sp>
    </p:spTree>
    <p:custDataLst>
      <p:tags r:id="rId1"/>
    </p:custData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Inside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17410" name="Text Box 2"/>
          <p:cNvSpPr txBox="1">
            <a:spLocks noChangeArrowheads="1"/>
          </p:cNvSpPr>
          <p:nvPr/>
        </p:nvSpPr>
        <p:spPr bwMode="auto">
          <a:xfrm>
            <a:off x="304800" y="304800"/>
            <a:ext cx="8458200" cy="6172200"/>
          </a:xfrm>
          <a:prstGeom prst="rect">
            <a:avLst/>
          </a:prstGeom>
          <a:noFill/>
          <a:ln>
            <a:noFill/>
          </a:ln>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eaLnBrk="1" hangingPunct="1">
              <a:defRPr/>
            </a:pPr>
            <a:endParaRPr lang="en-US" dirty="0" smtClean="0"/>
          </a:p>
        </p:txBody>
      </p:sp>
      <p:sp>
        <p:nvSpPr>
          <p:cNvPr id="187395" name="Rectangle 3"/>
          <p:cNvSpPr>
            <a:spLocks noChangeArrowheads="1"/>
          </p:cNvSpPr>
          <p:nvPr/>
        </p:nvSpPr>
        <p:spPr bwMode="auto">
          <a:xfrm>
            <a:off x="647700" y="609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0"/>
              </a:spcBef>
              <a:defRPr/>
            </a:pPr>
            <a:r>
              <a:rPr lang="en-US" sz="4000" b="1" i="1" dirty="0" smtClean="0">
                <a:solidFill>
                  <a:schemeClr val="accent4">
                    <a:lumMod val="50000"/>
                  </a:schemeClr>
                </a:solidFill>
                <a:effectLst>
                  <a:outerShdw blurRad="38100" dist="38100" dir="2700000" algn="tl">
                    <a:srgbClr val="C0C0C0"/>
                  </a:outerShdw>
                </a:effectLst>
                <a:latin typeface="Calibri" pitchFamily="34" charset="0"/>
                <a:cs typeface="Calibri" pitchFamily="34" charset="0"/>
              </a:rPr>
              <a:t>Contacts: </a:t>
            </a:r>
          </a:p>
          <a:p>
            <a:pPr algn="ctr">
              <a:spcBef>
                <a:spcPct val="0"/>
              </a:spcBef>
              <a:defRPr/>
            </a:pPr>
            <a:r>
              <a:rPr lang="en-US" sz="4000" b="1" i="1" dirty="0" smtClean="0">
                <a:solidFill>
                  <a:schemeClr val="accent4">
                    <a:lumMod val="50000"/>
                  </a:schemeClr>
                </a:solidFill>
                <a:effectLst>
                  <a:outerShdw blurRad="38100" dist="38100" dir="2700000" algn="tl">
                    <a:srgbClr val="C0C0C0"/>
                  </a:outerShdw>
                </a:effectLst>
                <a:latin typeface="Calibri" pitchFamily="34" charset="0"/>
                <a:cs typeface="Calibri" pitchFamily="34" charset="0"/>
              </a:rPr>
              <a:t>January to November 2014</a:t>
            </a:r>
            <a:endParaRPr lang="en-US" sz="2800" b="1" i="1" dirty="0">
              <a:solidFill>
                <a:schemeClr val="accent4">
                  <a:lumMod val="50000"/>
                </a:schemeClr>
              </a:solidFill>
              <a:latin typeface="Calibri" pitchFamily="34" charset="0"/>
              <a:cs typeface="Calibri" pitchFamily="34" charset="0"/>
            </a:endParaRPr>
          </a:p>
          <a:p>
            <a:pPr algn="ctr">
              <a:spcBef>
                <a:spcPct val="0"/>
              </a:spcBef>
              <a:defRPr/>
            </a:pPr>
            <a:r>
              <a:rPr lang="en-US" sz="4000" b="1" dirty="0" smtClean="0">
                <a:solidFill>
                  <a:srgbClr val="0033CC"/>
                </a:solidFill>
                <a:effectLst>
                  <a:outerShdw blurRad="38100" dist="38100" dir="2700000" algn="tl">
                    <a:srgbClr val="C0C0C0"/>
                  </a:outerShdw>
                </a:effectLst>
                <a:latin typeface="Calibri" pitchFamily="34" charset="0"/>
                <a:cs typeface="Calibri" pitchFamily="34" charset="0"/>
              </a:rPr>
              <a:t> </a:t>
            </a:r>
          </a:p>
          <a:p>
            <a:pPr algn="ctr">
              <a:spcBef>
                <a:spcPct val="0"/>
              </a:spcBef>
              <a:defRPr/>
            </a:pPr>
            <a:endParaRPr lang="en-US" sz="2800" b="1" i="1" dirty="0">
              <a:solidFill>
                <a:srgbClr val="0033CC"/>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20394712"/>
              </p:ext>
            </p:extLst>
          </p:nvPr>
        </p:nvGraphicFramePr>
        <p:xfrm>
          <a:off x="1714500" y="2095500"/>
          <a:ext cx="5638800" cy="2590800"/>
        </p:xfrm>
        <a:graphic>
          <a:graphicData uri="http://schemas.openxmlformats.org/drawingml/2006/table">
            <a:tbl>
              <a:tblPr firstRow="1" firstCol="1" bandRow="1">
                <a:tableStyleId>{5C22544A-7EE6-4342-B048-85BDC9FD1C3A}</a:tableStyleId>
              </a:tblPr>
              <a:tblGrid>
                <a:gridCol w="4174863"/>
                <a:gridCol w="1463937"/>
              </a:tblGrid>
              <a:tr h="863600">
                <a:tc>
                  <a:txBody>
                    <a:bodyPr/>
                    <a:lstStyle/>
                    <a:p>
                      <a:pPr marL="0" marR="0" algn="l">
                        <a:spcBef>
                          <a:spcPts val="0"/>
                        </a:spcBef>
                        <a:spcAft>
                          <a:spcPts val="0"/>
                        </a:spcAft>
                      </a:pPr>
                      <a:r>
                        <a:rPr lang="en-US" sz="2400" dirty="0" smtClean="0">
                          <a:solidFill>
                            <a:srgbClr val="000000"/>
                          </a:solidFill>
                          <a:effectLst/>
                          <a:latin typeface="Calibri" pitchFamily="34" charset="0"/>
                          <a:cs typeface="Calibri" pitchFamily="34" charset="0"/>
                        </a:rPr>
                        <a:t>Total Calls for Year</a:t>
                      </a:r>
                      <a:endParaRPr lang="en-US" sz="2000" dirty="0">
                        <a:solidFill>
                          <a:srgbClr val="000000"/>
                        </a:solidFill>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400" b="1" smtClean="0">
                          <a:solidFill>
                            <a:srgbClr val="000000"/>
                          </a:solidFill>
                          <a:effectLst/>
                          <a:latin typeface="Calibri" pitchFamily="34" charset="0"/>
                          <a:ea typeface="Calibri"/>
                          <a:cs typeface="Calibri" pitchFamily="34" charset="0"/>
                        </a:rPr>
                        <a:t>141,317</a:t>
                      </a:r>
                      <a:endParaRPr lang="en-US" sz="2400" b="1" dirty="0">
                        <a:solidFill>
                          <a:srgbClr val="000000"/>
                        </a:solidFill>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3600">
                <a:tc>
                  <a:txBody>
                    <a:bodyPr/>
                    <a:lstStyle/>
                    <a:p>
                      <a:pPr marL="0" marR="0">
                        <a:spcBef>
                          <a:spcPts val="0"/>
                        </a:spcBef>
                        <a:spcAft>
                          <a:spcPts val="0"/>
                        </a:spcAft>
                      </a:pPr>
                      <a:r>
                        <a:rPr lang="en-US" sz="2400" dirty="0" smtClean="0">
                          <a:solidFill>
                            <a:srgbClr val="000000"/>
                          </a:solidFill>
                          <a:effectLst/>
                          <a:latin typeface="Calibri" pitchFamily="34" charset="0"/>
                          <a:cs typeface="Calibri" pitchFamily="34" charset="0"/>
                        </a:rPr>
                        <a:t>Online Database contacts</a:t>
                      </a:r>
                      <a:endParaRPr lang="en-US" sz="2000" dirty="0">
                        <a:solidFill>
                          <a:srgbClr val="000000"/>
                        </a:solidFill>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400" b="1" dirty="0" smtClean="0">
                          <a:solidFill>
                            <a:srgbClr val="000000"/>
                          </a:solidFill>
                          <a:effectLst/>
                          <a:latin typeface="Calibri" pitchFamily="34" charset="0"/>
                          <a:cs typeface="Calibri" pitchFamily="34" charset="0"/>
                        </a:rPr>
                        <a:t>92,546</a:t>
                      </a:r>
                      <a:endParaRPr lang="en-US" sz="2000" b="1" dirty="0">
                        <a:solidFill>
                          <a:srgbClr val="000000"/>
                        </a:solidFill>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3600">
                <a:tc>
                  <a:txBody>
                    <a:bodyPr/>
                    <a:lstStyle/>
                    <a:p>
                      <a:pPr marL="0" marR="0" algn="r">
                        <a:spcBef>
                          <a:spcPts val="0"/>
                        </a:spcBef>
                        <a:spcAft>
                          <a:spcPts val="0"/>
                        </a:spcAft>
                      </a:pPr>
                      <a:r>
                        <a:rPr lang="en-US" sz="2400" dirty="0">
                          <a:solidFill>
                            <a:srgbClr val="000000"/>
                          </a:solidFill>
                          <a:effectLst/>
                          <a:latin typeface="Calibri" pitchFamily="34" charset="0"/>
                          <a:cs typeface="Calibri" pitchFamily="34" charset="0"/>
                        </a:rPr>
                        <a:t>Total Contacts</a:t>
                      </a:r>
                      <a:endParaRPr lang="en-US" sz="2000" dirty="0">
                        <a:solidFill>
                          <a:srgbClr val="000000"/>
                        </a:solidFill>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400" b="1" dirty="0" smtClean="0">
                          <a:solidFill>
                            <a:srgbClr val="000000"/>
                          </a:solidFill>
                          <a:effectLst/>
                          <a:latin typeface="Calibri" pitchFamily="34" charset="0"/>
                          <a:cs typeface="Calibri" pitchFamily="34" charset="0"/>
                        </a:rPr>
                        <a:t>233,863</a:t>
                      </a:r>
                      <a:endParaRPr lang="en-US" sz="2000" b="1" dirty="0">
                        <a:solidFill>
                          <a:srgbClr val="000000"/>
                        </a:solidFill>
                        <a:effectLst/>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Inside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1491" name="Rectangle 3"/>
          <p:cNvSpPr>
            <a:spLocks noChangeArrowheads="1"/>
          </p:cNvSpPr>
          <p:nvPr/>
        </p:nvSpPr>
        <p:spPr bwMode="auto">
          <a:xfrm>
            <a:off x="625549"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0"/>
              </a:spcBef>
              <a:defRPr/>
            </a:pPr>
            <a:r>
              <a:rPr lang="en-US" sz="3600"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What are our customers calling about?</a:t>
            </a:r>
          </a:p>
          <a:p>
            <a:pPr algn="ctr">
              <a:spcBef>
                <a:spcPct val="0"/>
              </a:spcBef>
              <a:defRPr/>
            </a:pP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January </a:t>
            </a:r>
            <a:r>
              <a:rPr lang="en-US" b="1" i="1" dirty="0">
                <a:solidFill>
                  <a:schemeClr val="accent1">
                    <a:lumMod val="50000"/>
                  </a:schemeClr>
                </a:solidFill>
                <a:effectLst>
                  <a:outerShdw blurRad="38100" dist="38100" dir="2700000" algn="tl">
                    <a:srgbClr val="C0C0C0"/>
                  </a:outerShdw>
                </a:effectLst>
                <a:latin typeface="Calibri" pitchFamily="34" charset="0"/>
                <a:cs typeface="Calibri" pitchFamily="34" charset="0"/>
              </a:rPr>
              <a:t>– </a:t>
            </a: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November 2014</a:t>
            </a:r>
            <a:endParaRPr lang="en-US" sz="1600" b="1" i="1" dirty="0">
              <a:solidFill>
                <a:schemeClr val="accent1">
                  <a:lumMod val="50000"/>
                </a:schemeClr>
              </a:solidFill>
              <a:latin typeface="Calibri" pitchFamily="34" charset="0"/>
              <a:cs typeface="Calibri" pitchFamily="34" charset="0"/>
            </a:endParaRPr>
          </a:p>
        </p:txBody>
      </p:sp>
      <p:pic>
        <p:nvPicPr>
          <p:cNvPr id="5" name="table"/>
          <p:cNvPicPr>
            <a:picLocks noChangeAspect="1"/>
          </p:cNvPicPr>
          <p:nvPr/>
        </p:nvPicPr>
        <p:blipFill>
          <a:blip r:embed="rId5"/>
          <a:stretch>
            <a:fillRect/>
          </a:stretch>
        </p:blipFill>
        <p:spPr>
          <a:xfrm>
            <a:off x="1381125" y="1295400"/>
            <a:ext cx="6381750" cy="4264068"/>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1491" name="Rectangle 3"/>
          <p:cNvSpPr>
            <a:spLocks noChangeArrowheads="1"/>
          </p:cNvSpPr>
          <p:nvPr/>
        </p:nvSpPr>
        <p:spPr bwMode="auto">
          <a:xfrm>
            <a:off x="609600" y="457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0"/>
              </a:spcBef>
              <a:defRPr/>
            </a:pPr>
            <a:r>
              <a:rPr lang="en-US" sz="3200" b="1" i="1" dirty="0">
                <a:solidFill>
                  <a:schemeClr val="accent1">
                    <a:lumMod val="50000"/>
                  </a:schemeClr>
                </a:solidFill>
                <a:effectLst>
                  <a:outerShdw blurRad="38100" dist="38100" dir="2700000" algn="tl">
                    <a:srgbClr val="C0C0C0"/>
                  </a:outerShdw>
                </a:effectLst>
                <a:latin typeface="Calibri" pitchFamily="34" charset="0"/>
                <a:cs typeface="Calibri" pitchFamily="34" charset="0"/>
              </a:rPr>
              <a:t>What are our customers calling about?</a:t>
            </a:r>
          </a:p>
          <a:p>
            <a:pPr algn="ctr">
              <a:spcBef>
                <a:spcPct val="0"/>
              </a:spcBef>
              <a:defRPr/>
            </a:pP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January </a:t>
            </a:r>
            <a:r>
              <a:rPr lang="en-US" b="1" i="1" dirty="0">
                <a:solidFill>
                  <a:schemeClr val="accent1">
                    <a:lumMod val="50000"/>
                  </a:schemeClr>
                </a:solidFill>
                <a:effectLst>
                  <a:outerShdw blurRad="38100" dist="38100" dir="2700000" algn="tl">
                    <a:srgbClr val="C0C0C0"/>
                  </a:outerShdw>
                </a:effectLst>
                <a:latin typeface="Calibri" pitchFamily="34" charset="0"/>
                <a:cs typeface="Calibri" pitchFamily="34" charset="0"/>
              </a:rPr>
              <a:t>– </a:t>
            </a: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November 2014 (subcategories)</a:t>
            </a:r>
            <a:endParaRPr lang="en-US" sz="1600" b="1" i="1" dirty="0">
              <a:solidFill>
                <a:schemeClr val="accent1">
                  <a:lumMod val="50000"/>
                </a:schemeClr>
              </a:solidFill>
              <a:latin typeface="Calibri" pitchFamily="34" charset="0"/>
              <a:cs typeface="Calibri" pitchFamily="34" charset="0"/>
            </a:endParaRPr>
          </a:p>
        </p:txBody>
      </p:sp>
      <p:pic>
        <p:nvPicPr>
          <p:cNvPr id="6" name="table"/>
          <p:cNvPicPr>
            <a:picLocks noChangeAspect="1"/>
          </p:cNvPicPr>
          <p:nvPr/>
        </p:nvPicPr>
        <p:blipFill>
          <a:blip r:embed="rId4"/>
          <a:stretch>
            <a:fillRect/>
          </a:stretch>
        </p:blipFill>
        <p:spPr>
          <a:xfrm>
            <a:off x="1828800" y="1456150"/>
            <a:ext cx="5333999" cy="3945699"/>
          </a:xfrm>
          <a:prstGeom prst="rect">
            <a:avLst/>
          </a:prstGeom>
        </p:spPr>
      </p:pic>
    </p:spTree>
    <p:custDataLst>
      <p:tags r:id="rId1"/>
    </p:custDataLst>
    <p:extLst>
      <p:ext uri="{BB962C8B-B14F-4D97-AF65-F5344CB8AC3E}">
        <p14:creationId xmlns:p14="http://schemas.microsoft.com/office/powerpoint/2010/main" val="166382821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94672756"/>
              </p:ext>
            </p:extLst>
          </p:nvPr>
        </p:nvGraphicFramePr>
        <p:xfrm>
          <a:off x="4800600" y="533400"/>
          <a:ext cx="3809999" cy="6000572"/>
        </p:xfrm>
        <a:graphic>
          <a:graphicData uri="http://schemas.openxmlformats.org/drawingml/2006/table">
            <a:tbl>
              <a:tblPr/>
              <a:tblGrid>
                <a:gridCol w="2053616"/>
                <a:gridCol w="540426"/>
                <a:gridCol w="567446"/>
                <a:gridCol w="648511"/>
              </a:tblGrid>
              <a:tr h="117809">
                <a:tc>
                  <a:txBody>
                    <a:bodyPr/>
                    <a:lstStyle/>
                    <a:p>
                      <a:pPr algn="l" fontAlgn="b"/>
                      <a:r>
                        <a:rPr lang="en-US" sz="600" b="1" i="0" u="none" strike="noStrike" dirty="0">
                          <a:effectLst/>
                          <a:latin typeface="Calibri" panose="020F0502020204030204" pitchFamily="34" charset="0"/>
                        </a:rPr>
                        <a:t>Milwaukee County ZIP Codes</a:t>
                      </a:r>
                    </a:p>
                  </a:txBody>
                  <a:tcPr marL="4481" marR="4481" marT="4481" marB="0" anchor="b">
                    <a:lnL>
                      <a:noFill/>
                    </a:lnL>
                    <a:lnR>
                      <a:noFill/>
                    </a:lnR>
                    <a:lnT>
                      <a:noFill/>
                    </a:lnT>
                    <a:lnB>
                      <a:noFill/>
                    </a:lnB>
                  </a:tcPr>
                </a:tc>
                <a:tc>
                  <a:txBody>
                    <a:bodyPr/>
                    <a:lstStyle/>
                    <a:p>
                      <a:pPr algn="l" fontAlgn="b"/>
                      <a:endParaRPr lang="en-US" sz="600" b="0" i="0" u="none" strike="noStrike">
                        <a:effectLst/>
                        <a:latin typeface="Calibri" panose="020F0502020204030204" pitchFamily="34" charset="0"/>
                      </a:endParaRPr>
                    </a:p>
                  </a:txBody>
                  <a:tcPr marL="4481" marR="4481" marT="4481" marB="0" anchor="b">
                    <a:lnL>
                      <a:noFill/>
                    </a:lnL>
                    <a:lnR>
                      <a:noFill/>
                    </a:lnR>
                    <a:lnT>
                      <a:noFill/>
                    </a:lnT>
                    <a:lnB>
                      <a:noFill/>
                    </a:lnB>
                  </a:tcPr>
                </a:tc>
                <a:tc>
                  <a:txBody>
                    <a:bodyPr/>
                    <a:lstStyle/>
                    <a:p>
                      <a:pPr algn="l" fontAlgn="b"/>
                      <a:endParaRPr lang="en-US" sz="600" b="0" i="0" u="none" strike="noStrike">
                        <a:effectLst/>
                        <a:latin typeface="Calibri" panose="020F0502020204030204" pitchFamily="34" charset="0"/>
                      </a:endParaRPr>
                    </a:p>
                  </a:txBody>
                  <a:tcPr marL="4481" marR="4481" marT="4481" marB="0" anchor="b">
                    <a:lnL>
                      <a:noFill/>
                    </a:lnL>
                    <a:lnR>
                      <a:noFill/>
                    </a:lnR>
                    <a:lnT>
                      <a:noFill/>
                    </a:lnT>
                    <a:lnB>
                      <a:noFill/>
                    </a:lnB>
                  </a:tcPr>
                </a:tc>
                <a:tc>
                  <a:txBody>
                    <a:bodyPr/>
                    <a:lstStyle/>
                    <a:p>
                      <a:pPr algn="ctr" fontAlgn="b"/>
                      <a:endParaRPr lang="en-US" sz="600" b="0" i="0" u="none" strike="noStrike">
                        <a:effectLst/>
                        <a:latin typeface="Calibri" panose="020F0502020204030204" pitchFamily="34" charset="0"/>
                      </a:endParaRPr>
                    </a:p>
                  </a:txBody>
                  <a:tcPr marL="4481" marR="4481" marT="4481" marB="0" anchor="b">
                    <a:lnL>
                      <a:noFill/>
                    </a:lnL>
                    <a:lnR>
                      <a:noFill/>
                    </a:lnR>
                    <a:lnT>
                      <a:noFill/>
                    </a:lnT>
                    <a:lnB>
                      <a:noFill/>
                    </a:lnB>
                  </a:tcPr>
                </a:tc>
              </a:tr>
              <a:tr h="117809">
                <a:tc>
                  <a:txBody>
                    <a:bodyPr/>
                    <a:lstStyle/>
                    <a:p>
                      <a:pPr algn="l" fontAlgn="b"/>
                      <a:endParaRPr lang="en-US" sz="600" b="0" i="0" u="none" strike="noStrike">
                        <a:effectLst/>
                        <a:latin typeface="Calibri" panose="020F0502020204030204" pitchFamily="34" charset="0"/>
                      </a:endParaRPr>
                    </a:p>
                  </a:txBody>
                  <a:tcPr marL="4481" marR="4481" marT="4481" marB="0" anchor="b">
                    <a:lnL>
                      <a:noFill/>
                    </a:lnL>
                    <a:lnR>
                      <a:noFill/>
                    </a:lnR>
                    <a:lnT>
                      <a:noFill/>
                    </a:lnT>
                    <a:lnB>
                      <a:noFill/>
                    </a:lnB>
                  </a:tcPr>
                </a:tc>
                <a:tc gridSpan="3">
                  <a:txBody>
                    <a:bodyPr/>
                    <a:lstStyle/>
                    <a:p>
                      <a:pPr algn="ctr" fontAlgn="b"/>
                      <a:r>
                        <a:rPr lang="en-US" sz="600" b="1" i="0" u="none" strike="noStrike">
                          <a:effectLst/>
                          <a:latin typeface="Calibri" panose="020F0502020204030204" pitchFamily="34" charset="0"/>
                        </a:rPr>
                        <a:t>January - November</a:t>
                      </a:r>
                    </a:p>
                  </a:txBody>
                  <a:tcPr marL="4481" marR="4481" marT="4481" marB="0" anchor="b">
                    <a:lnL>
                      <a:noFill/>
                    </a:lnL>
                    <a:lnR>
                      <a:noFill/>
                    </a:lnR>
                    <a:lnT>
                      <a:noFill/>
                    </a:lnT>
                    <a:lnB>
                      <a:noFill/>
                    </a:lnB>
                  </a:tcPr>
                </a:tc>
                <a:tc hMerge="1">
                  <a:txBody>
                    <a:bodyPr/>
                    <a:lstStyle/>
                    <a:p>
                      <a:endParaRPr lang="en-US"/>
                    </a:p>
                  </a:txBody>
                  <a:tcPr/>
                </a:tc>
                <a:tc hMerge="1">
                  <a:txBody>
                    <a:bodyPr/>
                    <a:lstStyle/>
                    <a:p>
                      <a:endParaRPr lang="en-US"/>
                    </a:p>
                  </a:txBody>
                  <a:tcPr/>
                </a:tc>
              </a:tr>
              <a:tr h="117809">
                <a:tc>
                  <a:txBody>
                    <a:bodyPr/>
                    <a:lstStyle/>
                    <a:p>
                      <a:pPr algn="l" fontAlgn="b"/>
                      <a:endParaRPr lang="en-US" sz="600" b="0" i="0" u="none" strike="noStrike">
                        <a:effectLst/>
                        <a:latin typeface="Calibri" panose="020F0502020204030204" pitchFamily="34" charset="0"/>
                      </a:endParaRPr>
                    </a:p>
                  </a:txBody>
                  <a:tcPr marL="4481" marR="4481" marT="44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Calibri" panose="020F0502020204030204" pitchFamily="34" charset="0"/>
                        </a:rPr>
                        <a:t>Yr 2008</a:t>
                      </a:r>
                    </a:p>
                  </a:txBody>
                  <a:tcPr marL="4481" marR="4481" marT="44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Calibri" panose="020F0502020204030204" pitchFamily="34" charset="0"/>
                        </a:rPr>
                        <a:t>Yr 2009</a:t>
                      </a:r>
                    </a:p>
                  </a:txBody>
                  <a:tcPr marL="4481" marR="4481" marT="44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effectLst/>
                        <a:latin typeface="Calibri" panose="020F0502020204030204" pitchFamily="34" charset="0"/>
                      </a:endParaRPr>
                    </a:p>
                  </a:txBody>
                  <a:tcPr marL="4481" marR="4481" marT="4481" marB="0" anchor="b">
                    <a:lnL>
                      <a:noFill/>
                    </a:lnL>
                    <a:lnR>
                      <a:noFill/>
                    </a:lnR>
                    <a:lnT>
                      <a:noFill/>
                    </a:lnT>
                    <a:lnB w="6350" cap="flat" cmpd="sng" algn="ctr">
                      <a:solidFill>
                        <a:srgbClr val="000000"/>
                      </a:solidFill>
                      <a:prstDash val="solid"/>
                      <a:round/>
                      <a:headEnd type="none" w="med" len="med"/>
                      <a:tailEnd type="none" w="med" len="med"/>
                    </a:lnB>
                  </a:tcPr>
                </a:tc>
              </a:tr>
              <a:tr h="127627">
                <a:tc>
                  <a:txBody>
                    <a:bodyPr/>
                    <a:lstStyle/>
                    <a:p>
                      <a:pPr algn="r" fontAlgn="b"/>
                      <a:r>
                        <a:rPr lang="en-US" sz="600" b="1" i="0" u="none" strike="noStrike">
                          <a:effectLst/>
                          <a:latin typeface="Calibri" panose="020F0502020204030204" pitchFamily="34" charset="0"/>
                        </a:rPr>
                        <a:t>ZIP</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Calibri" panose="020F0502020204030204" pitchFamily="34" charset="0"/>
                        </a:rPr>
                        <a:t>Calls</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Calibri" panose="020F0502020204030204" pitchFamily="34" charset="0"/>
                        </a:rPr>
                        <a:t>Calls</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Calibri" panose="020F0502020204030204" pitchFamily="34" charset="0"/>
                        </a:rPr>
                        <a:t>Pct Chg</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1" i="0" u="none" strike="noStrike" dirty="0">
                          <a:effectLst/>
                          <a:latin typeface="Calibri" panose="020F0502020204030204" pitchFamily="34" charset="0"/>
                        </a:rPr>
                        <a:t>53217 - Whitefish Bay, Fox Point, Bayside</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354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551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55.6%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dirty="0">
                          <a:effectLst/>
                          <a:latin typeface="Calibri" panose="020F0502020204030204" pitchFamily="34" charset="0"/>
                        </a:rPr>
                        <a:t>53132 - Franklin</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459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702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52.9%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a:effectLst/>
                          <a:latin typeface="Calibri" panose="020F0502020204030204" pitchFamily="34" charset="0"/>
                        </a:rPr>
                        <a:t>53154 - Oak Creek</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716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1,045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45.9%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dirty="0">
                          <a:effectLst/>
                          <a:latin typeface="Calibri" panose="020F0502020204030204" pitchFamily="34" charset="0"/>
                        </a:rPr>
                        <a:t>53129 - Greendale</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248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357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44.0%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dirty="0">
                          <a:effectLst/>
                          <a:latin typeface="Calibri" panose="020F0502020204030204" pitchFamily="34" charset="0"/>
                        </a:rPr>
                        <a:t>53226 - Wauwatosa</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482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668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38.6%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dirty="0">
                          <a:effectLst/>
                          <a:latin typeface="Calibri" panose="020F0502020204030204" pitchFamily="34" charset="0"/>
                        </a:rPr>
                        <a:t>53219  - West Allis</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1,991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2,748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38.0%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a:effectLst/>
                          <a:latin typeface="Calibri" panose="020F0502020204030204" pitchFamily="34" charset="0"/>
                        </a:rPr>
                        <a:t>53130 - Hales Corners</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134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184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37.3%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a:effectLst/>
                          <a:latin typeface="Calibri" panose="020F0502020204030204" pitchFamily="34" charset="0"/>
                        </a:rPr>
                        <a:t>53172 - So. Milwaukee</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827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1,093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32.2%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dirty="0">
                          <a:effectLst/>
                          <a:latin typeface="Calibri" panose="020F0502020204030204" pitchFamily="34" charset="0"/>
                        </a:rPr>
                        <a:t>53110 - Cudahy</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1,149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1,457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26.8%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ctr"/>
                      <a:r>
                        <a:rPr lang="en-US" sz="900" b="1" i="0" u="none" strike="noStrike" dirty="0">
                          <a:effectLst/>
                          <a:latin typeface="Calibri" panose="020F0502020204030204" pitchFamily="34" charset="0"/>
                        </a:rPr>
                        <a:t>53211 (East Side/Shorewood)</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710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897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26.3%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0" i="0" u="none" strike="noStrike" dirty="0">
                          <a:effectLst/>
                          <a:latin typeface="Calibri" panose="020F0502020204030204" pitchFamily="34" charset="0"/>
                        </a:rPr>
                        <a:t>53220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1,134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1,406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24.0%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53222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1,340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1,608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20.0%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ctr"/>
                      <a:r>
                        <a:rPr lang="en-US" sz="900" b="1" i="0" u="none" strike="noStrike">
                          <a:effectLst/>
                          <a:latin typeface="Calibri" panose="020F0502020204030204" pitchFamily="34" charset="0"/>
                        </a:rPr>
                        <a:t>53228 - Greenfield</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dirty="0">
                          <a:effectLst/>
                          <a:latin typeface="Calibri" panose="020F0502020204030204" pitchFamily="34" charset="0"/>
                        </a:rPr>
                        <a:t>412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488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18.4%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0" i="0" u="none" strike="noStrike">
                          <a:effectLst/>
                          <a:latin typeface="Calibri" panose="020F0502020204030204" pitchFamily="34" charset="0"/>
                        </a:rPr>
                        <a:t>53207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2,212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2,608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17.9%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53223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2,636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3,079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16.8%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53221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2,180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2,502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14.8%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ctr"/>
                      <a:r>
                        <a:rPr lang="en-US" sz="900" b="1" i="0" u="none" strike="noStrike">
                          <a:effectLst/>
                          <a:latin typeface="Calibri" panose="020F0502020204030204" pitchFamily="34" charset="0"/>
                        </a:rPr>
                        <a:t>53227 - West Allis/Milwaukee</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dirty="0">
                          <a:effectLst/>
                          <a:latin typeface="Calibri" panose="020F0502020204030204" pitchFamily="34" charset="0"/>
                        </a:rPr>
                        <a:t>1,211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1,387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14.5%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5132">
                <a:tc>
                  <a:txBody>
                    <a:bodyPr/>
                    <a:lstStyle/>
                    <a:p>
                      <a:pPr algn="r" fontAlgn="ctr"/>
                      <a:r>
                        <a:rPr lang="en-US" sz="900" b="1" i="0" u="none" strike="noStrike">
                          <a:effectLst/>
                          <a:latin typeface="Calibri" panose="020F0502020204030204" pitchFamily="34" charset="0"/>
                        </a:rPr>
                        <a:t>53214 - West Allis/West Milwaukee/Milwaukee</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dirty="0">
                          <a:effectLst/>
                          <a:latin typeface="Calibri" panose="020F0502020204030204" pitchFamily="34" charset="0"/>
                        </a:rPr>
                        <a:t>3,330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3,799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14.1%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0" i="0" u="none" strike="noStrike">
                          <a:effectLst/>
                          <a:latin typeface="Calibri" panose="020F0502020204030204" pitchFamily="34" charset="0"/>
                        </a:rPr>
                        <a:t>53215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6,392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7,074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10.7%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53204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7,039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7,670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9.0%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53202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1,578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1,693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7.3%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53203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207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220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6.3%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ctr"/>
                      <a:r>
                        <a:rPr lang="en-US" sz="900" b="1" i="0" u="none" strike="noStrike">
                          <a:effectLst/>
                          <a:latin typeface="Calibri" panose="020F0502020204030204" pitchFamily="34" charset="0"/>
                        </a:rPr>
                        <a:t>53235 - St. Francis</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476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dirty="0">
                          <a:effectLst/>
                          <a:latin typeface="Calibri" panose="020F0502020204030204" pitchFamily="34" charset="0"/>
                        </a:rPr>
                        <a:t>495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4.0%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0" i="0" u="none" strike="noStrike">
                          <a:effectLst/>
                          <a:latin typeface="Calibri" panose="020F0502020204030204" pitchFamily="34" charset="0"/>
                        </a:rPr>
                        <a:t>53218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7,719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8,024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4.0%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53224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2,732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2,834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3.7%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53225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3,741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3,850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2.9%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53216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6,883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7,042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2.3%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53208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8,045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8,191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1.8%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53210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7,658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7,765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1.4%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ctr"/>
                      <a:r>
                        <a:rPr lang="en-US" sz="900" b="1" i="0" u="none" strike="noStrike">
                          <a:effectLst/>
                          <a:latin typeface="Calibri" panose="020F0502020204030204" pitchFamily="34" charset="0"/>
                        </a:rPr>
                        <a:t>53213 - Wauwatosa</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738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dirty="0">
                          <a:effectLst/>
                          <a:latin typeface="Calibri" panose="020F0502020204030204" pitchFamily="34" charset="0"/>
                        </a:rPr>
                        <a:t>748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dirty="0">
                          <a:effectLst/>
                          <a:latin typeface="Calibri" panose="020F0502020204030204" pitchFamily="34" charset="0"/>
                        </a:rPr>
                        <a:t>1.4%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0" i="0" u="none" strike="noStrike">
                          <a:effectLst/>
                          <a:latin typeface="Calibri" panose="020F0502020204030204" pitchFamily="34" charset="0"/>
                        </a:rPr>
                        <a:t>53212</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8,360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8,451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1.1%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ctr"/>
                      <a:r>
                        <a:rPr lang="en-US" sz="900" b="1" i="0" u="none" strike="noStrike">
                          <a:effectLst/>
                          <a:latin typeface="Calibri" panose="020F0502020204030204" pitchFamily="34" charset="0"/>
                        </a:rPr>
                        <a:t>53209 - Milwaukee/Glendale/River Hills</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9,687</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dirty="0">
                          <a:effectLst/>
                          <a:latin typeface="Calibri" panose="020F0502020204030204" pitchFamily="34" charset="0"/>
                        </a:rPr>
                        <a:t>9,695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Calibri" panose="020F0502020204030204" pitchFamily="34" charset="0"/>
                        </a:rPr>
                        <a:t>0.1%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0" i="0" u="none" strike="noStrike">
                          <a:effectLst/>
                          <a:latin typeface="Calibri" panose="020F0502020204030204" pitchFamily="34" charset="0"/>
                        </a:rPr>
                        <a:t>53205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2,993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2,904</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-3.0%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53201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99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96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Calibri" panose="020F0502020204030204" pitchFamily="34" charset="0"/>
                        </a:rPr>
                        <a:t>-3.0%</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53233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2,245</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2,171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-3.3%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b"/>
                      <a:r>
                        <a:rPr lang="en-US" sz="900" b="0" i="0" u="none" strike="noStrike">
                          <a:effectLst/>
                          <a:latin typeface="Calibri" panose="020F0502020204030204" pitchFamily="34" charset="0"/>
                        </a:rPr>
                        <a:t>53206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12,053</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11,316</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-6.1%</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35">
                <a:tc>
                  <a:txBody>
                    <a:bodyPr/>
                    <a:lstStyle/>
                    <a:p>
                      <a:pPr algn="r" fontAlgn="ctr"/>
                      <a:r>
                        <a:rPr lang="en-US" sz="900" b="1" i="0" u="none" strike="noStrike">
                          <a:effectLst/>
                          <a:latin typeface="Calibri" panose="020F0502020204030204" pitchFamily="34" charset="0"/>
                        </a:rPr>
                        <a:t>53295 - Wood</a:t>
                      </a:r>
                    </a:p>
                  </a:txBody>
                  <a:tcPr marL="4481" marR="4481" marT="44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48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900" b="0" i="0" u="none" strike="noStrike">
                          <a:effectLst/>
                          <a:latin typeface="Calibri" panose="020F0502020204030204" pitchFamily="34" charset="0"/>
                        </a:rPr>
                        <a:t>39</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dirty="0">
                          <a:effectLst/>
                          <a:latin typeface="Calibri" panose="020F0502020204030204" pitchFamily="34" charset="0"/>
                        </a:rPr>
                        <a:t>-18.8%</a:t>
                      </a:r>
                    </a:p>
                  </a:txBody>
                  <a:tcPr marL="4481" marR="4481" marT="4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4535">
                <a:tc>
                  <a:txBody>
                    <a:bodyPr/>
                    <a:lstStyle/>
                    <a:p>
                      <a:pPr algn="r" fontAlgn="b"/>
                      <a:r>
                        <a:rPr lang="en-US" sz="900" b="1" i="0" u="none" strike="noStrike">
                          <a:effectLst/>
                          <a:latin typeface="Calibri" panose="020F0502020204030204" pitchFamily="34" charset="0"/>
                        </a:rPr>
                        <a:t>Milwaukee County</a:t>
                      </a:r>
                    </a:p>
                  </a:txBody>
                  <a:tcPr marL="4481" marR="4481" marT="44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effectLst/>
                          <a:latin typeface="Calibri" panose="020F0502020204030204" pitchFamily="34" charset="0"/>
                        </a:rPr>
                        <a:t>110,218</a:t>
                      </a:r>
                    </a:p>
                  </a:txBody>
                  <a:tcPr marL="4481" marR="4481" marT="44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900" b="1" i="0" u="none" strike="noStrike">
                          <a:effectLst/>
                          <a:latin typeface="Calibri" panose="020F0502020204030204" pitchFamily="34" charset="0"/>
                        </a:rPr>
                        <a:t>116,857</a:t>
                      </a:r>
                    </a:p>
                  </a:txBody>
                  <a:tcPr marL="4481" marR="4481" marT="44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dirty="0">
                          <a:effectLst/>
                          <a:latin typeface="Calibri" panose="020F0502020204030204" pitchFamily="34" charset="0"/>
                        </a:rPr>
                        <a:t>6.0%</a:t>
                      </a:r>
                    </a:p>
                  </a:txBody>
                  <a:tcPr marL="4481" marR="4481" marT="448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4" name="TextBox 13"/>
          <p:cNvSpPr txBox="1"/>
          <p:nvPr/>
        </p:nvSpPr>
        <p:spPr>
          <a:xfrm>
            <a:off x="304800" y="2427744"/>
            <a:ext cx="4267200" cy="2492990"/>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Effects of the Great Recession</a:t>
            </a:r>
          </a:p>
          <a:p>
            <a:pPr marL="342900" indent="-342900">
              <a:buFont typeface="Arial" panose="020B0604020202020204" pitchFamily="34" charset="0"/>
              <a:buChar char="•"/>
            </a:pPr>
            <a:r>
              <a:rPr lang="en-US" dirty="0">
                <a:latin typeface="+mn-lt"/>
              </a:rPr>
              <a:t>Increased calls for </a:t>
            </a:r>
            <a:r>
              <a:rPr lang="en-US" dirty="0" smtClean="0">
                <a:latin typeface="+mn-lt"/>
              </a:rPr>
              <a:t>services</a:t>
            </a:r>
            <a:endParaRPr lang="en-US" dirty="0">
              <a:latin typeface="+mn-lt"/>
            </a:endParaRPr>
          </a:p>
          <a:p>
            <a:pPr marL="342900" indent="-342900">
              <a:buFont typeface="Arial" panose="020B0604020202020204" pitchFamily="34" charset="0"/>
              <a:buChar char="•"/>
            </a:pPr>
            <a:r>
              <a:rPr lang="en-US" dirty="0" smtClean="0">
                <a:latin typeface="+mn-lt"/>
              </a:rPr>
              <a:t>All, but one, of the yellow lines are suburban ZIP Codes.</a:t>
            </a:r>
          </a:p>
          <a:p>
            <a:r>
              <a:rPr lang="en-US" dirty="0" smtClean="0">
                <a:latin typeface="+mn-lt"/>
              </a:rPr>
              <a:t> </a:t>
            </a:r>
            <a:endParaRPr lang="en-US" dirty="0">
              <a:latin typeface="+mn-lt"/>
            </a:endParaRPr>
          </a:p>
        </p:txBody>
      </p:sp>
      <p:sp>
        <p:nvSpPr>
          <p:cNvPr id="3" name="TextBox 2"/>
          <p:cNvSpPr txBox="1"/>
          <p:nvPr/>
        </p:nvSpPr>
        <p:spPr>
          <a:xfrm>
            <a:off x="50042" y="1226401"/>
            <a:ext cx="4876800" cy="461665"/>
          </a:xfrm>
          <a:prstGeom prst="rect">
            <a:avLst/>
          </a:prstGeom>
          <a:noFill/>
        </p:spPr>
        <p:txBody>
          <a:bodyPr wrap="square" rtlCol="0">
            <a:spAutoFit/>
          </a:bodyPr>
          <a:lstStyle/>
          <a:p>
            <a:pPr algn="ctr"/>
            <a:r>
              <a:rPr lang="en-US"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Recognition of Trends and Changes</a:t>
            </a:r>
            <a:endParaRPr lang="en-US" dirty="0">
              <a:latin typeface="+mn-lt"/>
            </a:endParaRPr>
          </a:p>
        </p:txBody>
      </p:sp>
      <p:cxnSp>
        <p:nvCxnSpPr>
          <p:cNvPr id="4" name="Straight Connector 3"/>
          <p:cNvCxnSpPr/>
          <p:nvPr/>
        </p:nvCxnSpPr>
        <p:spPr>
          <a:xfrm>
            <a:off x="4648200" y="4267200"/>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144837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Inside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0051" name="Text Box 3"/>
          <p:cNvSpPr txBox="1">
            <a:spLocks noChangeArrowheads="1"/>
          </p:cNvSpPr>
          <p:nvPr/>
        </p:nvSpPr>
        <p:spPr bwMode="auto">
          <a:xfrm>
            <a:off x="685800" y="457200"/>
            <a:ext cx="762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accent1"/>
              </a:buClr>
              <a:defRPr/>
            </a:pPr>
            <a:endParaRPr lang="en-US" sz="3200" dirty="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r>
              <a:rPr lang="en-US" sz="3200" dirty="0" smtClean="0">
                <a:solidFill>
                  <a:schemeClr val="tx2">
                    <a:lumMod val="50000"/>
                  </a:schemeClr>
                </a:solidFill>
                <a:effectLst>
                  <a:outerShdw blurRad="38100" dist="38100" dir="2700000" algn="tl">
                    <a:srgbClr val="C0C0C0"/>
                  </a:outerShdw>
                </a:effectLst>
                <a:latin typeface="Verdana" pitchFamily="34" charset="0"/>
              </a:rPr>
              <a:t>Bob Waite, Program Director</a:t>
            </a:r>
          </a:p>
          <a:p>
            <a:pPr algn="ctr">
              <a:lnSpc>
                <a:spcPct val="80000"/>
              </a:lnSpc>
              <a:spcBef>
                <a:spcPct val="20000"/>
              </a:spcBef>
              <a:buClr>
                <a:schemeClr val="accent1"/>
              </a:buClr>
              <a:defRPr/>
            </a:pPr>
            <a:r>
              <a:rPr lang="en-US" sz="3200" dirty="0" smtClean="0">
                <a:solidFill>
                  <a:schemeClr val="tx2">
                    <a:lumMod val="50000"/>
                  </a:schemeClr>
                </a:solidFill>
                <a:effectLst>
                  <a:outerShdw blurRad="38100" dist="38100" dir="2700000" algn="tl">
                    <a:srgbClr val="C0C0C0"/>
                  </a:outerShdw>
                </a:effectLst>
                <a:latin typeface="Verdana" pitchFamily="34" charset="0"/>
                <a:hlinkClick r:id="rId5"/>
              </a:rPr>
              <a:t>bwaite@impactinc.org</a:t>
            </a:r>
            <a:endParaRPr lang="en-US" sz="3200" dirty="0" smtClean="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endParaRPr lang="en-US" sz="3200" dirty="0" smtClean="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r>
              <a:rPr lang="en-US" sz="3200" dirty="0" smtClean="0">
                <a:solidFill>
                  <a:schemeClr val="tx2">
                    <a:lumMod val="50000"/>
                  </a:schemeClr>
                </a:solidFill>
                <a:effectLst>
                  <a:outerShdw blurRad="38100" dist="38100" dir="2700000" algn="tl">
                    <a:srgbClr val="C0C0C0"/>
                  </a:outerShdw>
                </a:effectLst>
                <a:latin typeface="Verdana" pitchFamily="34" charset="0"/>
              </a:rPr>
              <a:t>Virginia Carlson, Data Strategist</a:t>
            </a:r>
          </a:p>
          <a:p>
            <a:pPr algn="ctr">
              <a:lnSpc>
                <a:spcPct val="80000"/>
              </a:lnSpc>
              <a:spcBef>
                <a:spcPct val="20000"/>
              </a:spcBef>
              <a:buClr>
                <a:schemeClr val="accent1"/>
              </a:buClr>
              <a:defRPr/>
            </a:pPr>
            <a:r>
              <a:rPr lang="en-US" sz="3200" dirty="0" smtClean="0">
                <a:solidFill>
                  <a:schemeClr val="tx2">
                    <a:lumMod val="50000"/>
                  </a:schemeClr>
                </a:solidFill>
                <a:effectLst>
                  <a:outerShdw blurRad="38100" dist="38100" dir="2700000" algn="tl">
                    <a:srgbClr val="C0C0C0"/>
                  </a:outerShdw>
                </a:effectLst>
                <a:latin typeface="Verdana" pitchFamily="34" charset="0"/>
                <a:hlinkClick r:id="rId6"/>
              </a:rPr>
              <a:t>vcarlson@impactinc.org</a:t>
            </a:r>
            <a:r>
              <a:rPr lang="en-US" sz="3200" dirty="0" smtClean="0">
                <a:solidFill>
                  <a:schemeClr val="tx2">
                    <a:lumMod val="50000"/>
                  </a:schemeClr>
                </a:solidFill>
                <a:effectLst>
                  <a:outerShdw blurRad="38100" dist="38100" dir="2700000" algn="tl">
                    <a:srgbClr val="C0C0C0"/>
                  </a:outerShdw>
                </a:effectLst>
                <a:latin typeface="Verdana" pitchFamily="34" charset="0"/>
              </a:rPr>
              <a:t> </a:t>
            </a:r>
            <a:endParaRPr lang="en-US" sz="3200" dirty="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r>
              <a:rPr lang="en-US" sz="3200" dirty="0" smtClean="0">
                <a:solidFill>
                  <a:schemeClr val="tx2">
                    <a:lumMod val="50000"/>
                  </a:schemeClr>
                </a:solidFill>
                <a:effectLst>
                  <a:outerShdw blurRad="38100" dist="38100" dir="2700000" algn="tl">
                    <a:srgbClr val="C0C0C0"/>
                  </a:outerShdw>
                </a:effectLst>
                <a:latin typeface="Verdana" pitchFamily="34" charset="0"/>
              </a:rPr>
              <a:t> </a:t>
            </a:r>
            <a:endParaRPr lang="en-US" dirty="0" smtClean="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r>
              <a:rPr lang="en-US" dirty="0" smtClean="0">
                <a:solidFill>
                  <a:schemeClr val="tx2">
                    <a:lumMod val="50000"/>
                  </a:schemeClr>
                </a:solidFill>
                <a:effectLst>
                  <a:outerShdw blurRad="38100" dist="38100" dir="2700000" algn="tl">
                    <a:srgbClr val="C0C0C0"/>
                  </a:outerShdw>
                </a:effectLst>
                <a:latin typeface="Verdana" pitchFamily="34" charset="0"/>
              </a:rPr>
              <a:t>Charts in this presentation were taken from “Leading Indicators, Leading Change,”</a:t>
            </a:r>
          </a:p>
          <a:p>
            <a:pPr algn="ctr">
              <a:lnSpc>
                <a:spcPct val="80000"/>
              </a:lnSpc>
              <a:spcBef>
                <a:spcPct val="20000"/>
              </a:spcBef>
              <a:buClr>
                <a:schemeClr val="accent1"/>
              </a:buClr>
              <a:defRPr/>
            </a:pPr>
            <a:r>
              <a:rPr lang="en-US" dirty="0">
                <a:solidFill>
                  <a:schemeClr val="tx2">
                    <a:lumMod val="50000"/>
                  </a:schemeClr>
                </a:solidFill>
                <a:effectLst>
                  <a:outerShdw blurRad="38100" dist="38100" dir="2700000" algn="tl">
                    <a:srgbClr val="C0C0C0"/>
                  </a:outerShdw>
                </a:effectLst>
                <a:latin typeface="Verdana" pitchFamily="34" charset="0"/>
              </a:rPr>
              <a:t>w</a:t>
            </a:r>
            <a:r>
              <a:rPr lang="en-US" dirty="0" smtClean="0">
                <a:solidFill>
                  <a:schemeClr val="tx2">
                    <a:lumMod val="50000"/>
                  </a:schemeClr>
                </a:solidFill>
                <a:effectLst>
                  <a:outerShdw blurRad="38100" dist="38100" dir="2700000" algn="tl">
                    <a:srgbClr val="C0C0C0"/>
                  </a:outerShdw>
                </a:effectLst>
                <a:latin typeface="Verdana" pitchFamily="34" charset="0"/>
              </a:rPr>
              <a:t>hich can be found on IMPACT’s website </a:t>
            </a:r>
          </a:p>
          <a:p>
            <a:pPr algn="ctr">
              <a:lnSpc>
                <a:spcPct val="80000"/>
              </a:lnSpc>
              <a:spcBef>
                <a:spcPct val="20000"/>
              </a:spcBef>
              <a:buClr>
                <a:schemeClr val="accent1"/>
              </a:buClr>
              <a:defRPr/>
            </a:pPr>
            <a:r>
              <a:rPr lang="en-US" dirty="0">
                <a:solidFill>
                  <a:schemeClr val="tx2">
                    <a:lumMod val="50000"/>
                  </a:schemeClr>
                </a:solidFill>
                <a:effectLst>
                  <a:outerShdw blurRad="38100" dist="38100" dir="2700000" algn="tl">
                    <a:srgbClr val="C0C0C0"/>
                  </a:outerShdw>
                </a:effectLst>
                <a:latin typeface="Verdana" pitchFamily="34" charset="0"/>
                <a:hlinkClick r:id="rId7"/>
              </a:rPr>
              <a:t>www.impactinc.org</a:t>
            </a:r>
            <a:endParaRPr lang="en-US" dirty="0" smtClean="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endParaRPr lang="en-US" dirty="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endParaRPr lang="en-US" sz="4200" dirty="0">
              <a:solidFill>
                <a:schemeClr val="tx2">
                  <a:lumMod val="50000"/>
                </a:schemeClr>
              </a:solidFill>
              <a:effectLst>
                <a:outerShdw blurRad="38100" dist="38100" dir="2700000" algn="tl">
                  <a:srgbClr val="C0C0C0"/>
                </a:outerShdw>
              </a:effectLst>
              <a:latin typeface="Verdana" pitchFamily="34" charset="0"/>
            </a:endParaRPr>
          </a:p>
          <a:p>
            <a:pPr algn="ctr">
              <a:lnSpc>
                <a:spcPct val="80000"/>
              </a:lnSpc>
              <a:spcBef>
                <a:spcPct val="20000"/>
              </a:spcBef>
              <a:buClr>
                <a:schemeClr val="accent1"/>
              </a:buClr>
              <a:defRPr/>
            </a:pPr>
            <a:r>
              <a:rPr lang="en-US" sz="4200" dirty="0">
                <a:solidFill>
                  <a:schemeClr val="tx2">
                    <a:lumMod val="50000"/>
                  </a:schemeClr>
                </a:solidFill>
                <a:latin typeface="Verdana" pitchFamily="34" charset="0"/>
              </a:rPr>
              <a:t> </a:t>
            </a:r>
            <a:endParaRPr lang="en-US" sz="4200" dirty="0">
              <a:solidFill>
                <a:srgbClr val="000000"/>
              </a:solidFill>
              <a:latin typeface="Verdana" pitchFamily="34" charset="0"/>
            </a:endParaRPr>
          </a:p>
        </p:txBody>
      </p:sp>
    </p:spTree>
    <p:custDataLst>
      <p:tags r:id="rId1"/>
    </p:custDataLst>
    <p:extLst>
      <p:ext uri="{BB962C8B-B14F-4D97-AF65-F5344CB8AC3E}">
        <p14:creationId xmlns:p14="http://schemas.microsoft.com/office/powerpoint/2010/main" val="9652862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0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868362"/>
          </a:xfrm>
        </p:spPr>
        <p:txBody>
          <a:bodyPr>
            <a:normAutofit/>
          </a:bodyPr>
          <a:lstStyle/>
          <a:p>
            <a:pPr>
              <a:defRPr/>
            </a:pPr>
            <a:r>
              <a:rPr lang="en-US" b="1" i="1" dirty="0" smtClean="0">
                <a:solidFill>
                  <a:schemeClr val="accent1">
                    <a:lumMod val="50000"/>
                  </a:schemeClr>
                </a:solidFill>
                <a:effectLst>
                  <a:outerShdw blurRad="38100" dist="38100" dir="2700000" algn="tl">
                    <a:srgbClr val="C0C0C0"/>
                  </a:outerShdw>
                </a:effectLst>
                <a:latin typeface="+mn-lt"/>
                <a:cs typeface="Calibri" pitchFamily="34" charset="0"/>
              </a:rPr>
              <a:t>Unmet needs</a:t>
            </a:r>
            <a:endParaRPr lang="en-US" sz="2000" b="1" i="1" dirty="0">
              <a:solidFill>
                <a:schemeClr val="accent1">
                  <a:lumMod val="50000"/>
                </a:schemeClr>
              </a:solidFill>
              <a:latin typeface="+mn-lt"/>
              <a:cs typeface="Calibri" pitchFamily="34" charset="0"/>
            </a:endParaRPr>
          </a:p>
        </p:txBody>
      </p:sp>
      <p:sp>
        <p:nvSpPr>
          <p:cNvPr id="6" name="TextBox 5"/>
          <p:cNvSpPr txBox="1"/>
          <p:nvPr/>
        </p:nvSpPr>
        <p:spPr>
          <a:xfrm>
            <a:off x="2971800" y="1078468"/>
            <a:ext cx="5638800" cy="1477328"/>
          </a:xfrm>
          <a:prstGeom prst="rect">
            <a:avLst/>
          </a:prstGeom>
          <a:noFill/>
        </p:spPr>
        <p:txBody>
          <a:bodyPr wrap="square" rtlCol="0">
            <a:spAutoFit/>
          </a:bodyPr>
          <a:lstStyle/>
          <a:p>
            <a:r>
              <a:rPr lang="en-US" sz="1800" b="1" dirty="0">
                <a:latin typeface="+mn-lt"/>
              </a:rPr>
              <a:t>An unmet need is</a:t>
            </a:r>
            <a:r>
              <a:rPr lang="en-US" sz="1800" b="1" dirty="0" smtClean="0">
                <a:latin typeface="+mn-lt"/>
              </a:rPr>
              <a:t>:</a:t>
            </a:r>
            <a:r>
              <a:rPr lang="en-US" sz="1800" dirty="0">
                <a:latin typeface="+mn-lt"/>
              </a:rPr>
              <a:t> </a:t>
            </a:r>
          </a:p>
          <a:p>
            <a:pPr marL="285750" lvl="0" indent="-285750">
              <a:buFont typeface="Arial" panose="020B0604020202020204" pitchFamily="34" charset="0"/>
              <a:buChar char="•"/>
            </a:pPr>
            <a:r>
              <a:rPr lang="en-US" sz="1800" dirty="0">
                <a:latin typeface="+mn-lt"/>
              </a:rPr>
              <a:t>Not being able to find a referral or resource for a </a:t>
            </a:r>
            <a:r>
              <a:rPr lang="en-US" sz="1800" dirty="0" smtClean="0">
                <a:latin typeface="+mn-lt"/>
              </a:rPr>
              <a:t>someone needing help.</a:t>
            </a:r>
            <a:endParaRPr lang="en-US" sz="1800" dirty="0">
              <a:latin typeface="+mn-lt"/>
            </a:endParaRPr>
          </a:p>
          <a:p>
            <a:pPr marL="285750" lvl="0" indent="-285750">
              <a:buFont typeface="Arial" panose="020B0604020202020204" pitchFamily="34" charset="0"/>
              <a:buChar char="•"/>
            </a:pPr>
            <a:r>
              <a:rPr lang="en-US" sz="1800" dirty="0">
                <a:latin typeface="+mn-lt"/>
              </a:rPr>
              <a:t>Not having information to answer a </a:t>
            </a:r>
            <a:r>
              <a:rPr lang="en-US" sz="1800" dirty="0" smtClean="0">
                <a:latin typeface="+mn-lt"/>
              </a:rPr>
              <a:t>request for help.</a:t>
            </a:r>
            <a:endParaRPr lang="en-US" sz="1800" dirty="0">
              <a:latin typeface="+mn-lt"/>
            </a:endParaRPr>
          </a:p>
        </p:txBody>
      </p:sp>
      <p:pic>
        <p:nvPicPr>
          <p:cNvPr id="8" name="Picture 4" descr="http://activerain.trulia.com/image_store/uploads/agents/lbactiveagent/files/g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9742"/>
            <a:ext cx="2438400" cy="2064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4134" y="2558071"/>
            <a:ext cx="8458200" cy="3416320"/>
          </a:xfrm>
          <a:prstGeom prst="rect">
            <a:avLst/>
          </a:prstGeom>
        </p:spPr>
        <p:txBody>
          <a:bodyPr wrap="square">
            <a:spAutoFit/>
          </a:bodyPr>
          <a:lstStyle/>
          <a:p>
            <a:r>
              <a:rPr lang="en-US" sz="1800" b="1" dirty="0">
                <a:latin typeface="+mn-lt"/>
              </a:rPr>
              <a:t>Why are there unmet needs or gaps in service</a:t>
            </a:r>
            <a:r>
              <a:rPr lang="en-US" sz="1800" b="1" dirty="0" smtClean="0">
                <a:latin typeface="+mn-lt"/>
              </a:rPr>
              <a:t>?</a:t>
            </a:r>
          </a:p>
          <a:p>
            <a:r>
              <a:rPr lang="en-US" sz="1800" b="1" dirty="0" smtClean="0">
                <a:latin typeface="+mn-lt"/>
              </a:rPr>
              <a:t>Type </a:t>
            </a:r>
            <a:r>
              <a:rPr lang="en-US" sz="1800" b="1" dirty="0">
                <a:latin typeface="+mn-lt"/>
              </a:rPr>
              <a:t>of </a:t>
            </a:r>
            <a:r>
              <a:rPr lang="en-US" sz="1800" b="1" dirty="0" smtClean="0">
                <a:latin typeface="+mn-lt"/>
              </a:rPr>
              <a:t>Service:  </a:t>
            </a:r>
            <a:r>
              <a:rPr lang="en-US" sz="1800" dirty="0" smtClean="0">
                <a:latin typeface="+mn-lt"/>
              </a:rPr>
              <a:t>No </a:t>
            </a:r>
            <a:r>
              <a:rPr lang="en-US" sz="1800" dirty="0">
                <a:latin typeface="+mn-lt"/>
              </a:rPr>
              <a:t>service </a:t>
            </a:r>
            <a:r>
              <a:rPr lang="en-US" sz="1800" dirty="0" smtClean="0">
                <a:latin typeface="+mn-lt"/>
              </a:rPr>
              <a:t>exists; A </a:t>
            </a:r>
            <a:r>
              <a:rPr lang="en-US" sz="1800" dirty="0">
                <a:latin typeface="+mn-lt"/>
              </a:rPr>
              <a:t>service is </a:t>
            </a:r>
            <a:r>
              <a:rPr lang="en-US" sz="1800" dirty="0" smtClean="0">
                <a:latin typeface="+mn-lt"/>
              </a:rPr>
              <a:t>undependable; Funds </a:t>
            </a:r>
            <a:r>
              <a:rPr lang="en-US" sz="1800" dirty="0">
                <a:latin typeface="+mn-lt"/>
              </a:rPr>
              <a:t>run out </a:t>
            </a:r>
            <a:r>
              <a:rPr lang="en-US" sz="1800" dirty="0" smtClean="0">
                <a:latin typeface="+mn-lt"/>
              </a:rPr>
              <a:t>frequently; </a:t>
            </a:r>
            <a:endParaRPr lang="en-US" sz="1800" dirty="0">
              <a:latin typeface="+mn-lt"/>
            </a:endParaRPr>
          </a:p>
          <a:p>
            <a:pPr lvl="0">
              <a:spcBef>
                <a:spcPts val="0"/>
              </a:spcBef>
            </a:pPr>
            <a:r>
              <a:rPr lang="en-US" sz="1800" dirty="0" smtClean="0">
                <a:latin typeface="+mn-lt"/>
              </a:rPr>
              <a:t>Service/organization </a:t>
            </a:r>
            <a:r>
              <a:rPr lang="en-US" sz="1800" dirty="0">
                <a:latin typeface="+mn-lt"/>
              </a:rPr>
              <a:t>has long waiting lists (such as with low-income housing</a:t>
            </a:r>
            <a:r>
              <a:rPr lang="en-US" sz="1800" dirty="0" smtClean="0">
                <a:latin typeface="+mn-lt"/>
              </a:rPr>
              <a:t>); A </a:t>
            </a:r>
            <a:r>
              <a:rPr lang="en-US" sz="1800" dirty="0">
                <a:latin typeface="+mn-lt"/>
              </a:rPr>
              <a:t>service is seasonal only (need school supplies in </a:t>
            </a:r>
            <a:r>
              <a:rPr lang="en-US" sz="1800" dirty="0" smtClean="0">
                <a:latin typeface="+mn-lt"/>
              </a:rPr>
              <a:t>February, but nothing in place until the fall)</a:t>
            </a:r>
            <a:endParaRPr lang="en-US" sz="1800" dirty="0">
              <a:latin typeface="+mn-lt"/>
            </a:endParaRPr>
          </a:p>
          <a:p>
            <a:r>
              <a:rPr lang="en-US" sz="1800" b="1" dirty="0" smtClean="0">
                <a:latin typeface="+mn-lt"/>
              </a:rPr>
              <a:t>Agency </a:t>
            </a:r>
            <a:r>
              <a:rPr lang="en-US" sz="1800" b="1" dirty="0">
                <a:latin typeface="+mn-lt"/>
              </a:rPr>
              <a:t>/ Program Based:  </a:t>
            </a:r>
            <a:r>
              <a:rPr lang="en-US" sz="1800" dirty="0">
                <a:latin typeface="+mn-lt"/>
              </a:rPr>
              <a:t>No program found to meet need; </a:t>
            </a:r>
            <a:r>
              <a:rPr lang="en-US" sz="1800" dirty="0" smtClean="0">
                <a:latin typeface="+mn-lt"/>
              </a:rPr>
              <a:t>Program </a:t>
            </a:r>
            <a:r>
              <a:rPr lang="en-US" sz="1800" dirty="0">
                <a:latin typeface="+mn-lt"/>
              </a:rPr>
              <a:t>not accepting new applications; Program out of </a:t>
            </a:r>
            <a:r>
              <a:rPr lang="en-US" sz="1800" dirty="0" smtClean="0">
                <a:latin typeface="+mn-lt"/>
              </a:rPr>
              <a:t>funds</a:t>
            </a:r>
            <a:endParaRPr lang="en-US" sz="1800" dirty="0">
              <a:latin typeface="+mn-lt"/>
            </a:endParaRPr>
          </a:p>
          <a:p>
            <a:r>
              <a:rPr lang="en-US" sz="1800" b="1" dirty="0">
                <a:latin typeface="+mn-lt"/>
              </a:rPr>
              <a:t>Eligibility </a:t>
            </a:r>
            <a:r>
              <a:rPr lang="en-US" sz="1800" b="1" dirty="0" smtClean="0">
                <a:latin typeface="+mn-lt"/>
              </a:rPr>
              <a:t>Restrictions based on: </a:t>
            </a:r>
            <a:r>
              <a:rPr lang="en-US" sz="1800" dirty="0">
                <a:latin typeface="+mn-lt"/>
              </a:rPr>
              <a:t>Age; Gender; Residency / Citizenship</a:t>
            </a:r>
          </a:p>
          <a:p>
            <a:r>
              <a:rPr lang="en-US" sz="1800" b="1" dirty="0">
                <a:latin typeface="+mn-lt"/>
              </a:rPr>
              <a:t>“Reality” Barriers – </a:t>
            </a:r>
            <a:r>
              <a:rPr lang="en-US" sz="1800" dirty="0">
                <a:latin typeface="+mn-lt"/>
              </a:rPr>
              <a:t>Service is offered, but </a:t>
            </a:r>
            <a:r>
              <a:rPr lang="en-US" sz="1800" dirty="0" smtClean="0">
                <a:latin typeface="+mn-lt"/>
              </a:rPr>
              <a:t>person in need can’t </a:t>
            </a:r>
            <a:r>
              <a:rPr lang="en-US" sz="1800" dirty="0">
                <a:latin typeface="+mn-lt"/>
              </a:rPr>
              <a:t>access the service because of: </a:t>
            </a:r>
            <a:r>
              <a:rPr lang="en-US" sz="1800" dirty="0" smtClean="0">
                <a:latin typeface="+mn-lt"/>
              </a:rPr>
              <a:t>Hours/days </a:t>
            </a:r>
            <a:r>
              <a:rPr lang="en-US" sz="1800" dirty="0">
                <a:latin typeface="+mn-lt"/>
              </a:rPr>
              <a:t>of service; Inaccessible for disabled; Language barrier; Long waiting list; </a:t>
            </a:r>
            <a:r>
              <a:rPr lang="en-US" sz="1800" dirty="0" smtClean="0">
                <a:latin typeface="+mn-lt"/>
              </a:rPr>
              <a:t>Transportation</a:t>
            </a:r>
            <a:endParaRPr lang="en-US" sz="1800" dirty="0">
              <a:latin typeface="+mn-lt"/>
            </a:endParaRPr>
          </a:p>
        </p:txBody>
      </p:sp>
    </p:spTree>
    <p:custDataLst>
      <p:tags r:id="rId1"/>
    </p:custDataLst>
    <p:extLst>
      <p:ext uri="{BB962C8B-B14F-4D97-AF65-F5344CB8AC3E}">
        <p14:creationId xmlns:p14="http://schemas.microsoft.com/office/powerpoint/2010/main" val="395022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868362"/>
          </a:xfrm>
        </p:spPr>
        <p:txBody>
          <a:bodyPr>
            <a:normAutofit/>
          </a:bodyPr>
          <a:lstStyle/>
          <a:p>
            <a:pPr>
              <a:defRPr/>
            </a:pP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Unmet needs</a:t>
            </a:r>
            <a:endParaRPr lang="en-US" sz="2000" b="1" i="1" dirty="0">
              <a:solidFill>
                <a:schemeClr val="accent1">
                  <a:lumMod val="50000"/>
                </a:schemeClr>
              </a:solidFill>
              <a:latin typeface="Calibri" pitchFamily="34" charset="0"/>
              <a:cs typeface="Calibri" pitchFamily="34" charset="0"/>
            </a:endParaRPr>
          </a:p>
        </p:txBody>
      </p:sp>
      <p:sp>
        <p:nvSpPr>
          <p:cNvPr id="6" name="TextBox 5"/>
          <p:cNvSpPr txBox="1"/>
          <p:nvPr/>
        </p:nvSpPr>
        <p:spPr>
          <a:xfrm>
            <a:off x="2971800" y="1078468"/>
            <a:ext cx="5638800" cy="1754326"/>
          </a:xfrm>
          <a:prstGeom prst="rect">
            <a:avLst/>
          </a:prstGeom>
          <a:noFill/>
        </p:spPr>
        <p:txBody>
          <a:bodyPr wrap="square" rtlCol="0">
            <a:spAutoFit/>
          </a:bodyPr>
          <a:lstStyle/>
          <a:p>
            <a:r>
              <a:rPr lang="en-US" sz="1800" b="1" dirty="0">
                <a:latin typeface="+mn-lt"/>
              </a:rPr>
              <a:t>An unmet need is</a:t>
            </a:r>
            <a:r>
              <a:rPr lang="en-US" sz="1800" b="1" dirty="0" smtClean="0">
                <a:latin typeface="+mn-lt"/>
              </a:rPr>
              <a:t>:</a:t>
            </a:r>
            <a:r>
              <a:rPr lang="en-US" sz="1800" dirty="0">
                <a:latin typeface="+mn-lt"/>
              </a:rPr>
              <a:t> </a:t>
            </a:r>
          </a:p>
          <a:p>
            <a:pPr marL="285750" lvl="0" indent="-285750">
              <a:buFont typeface="Arial" panose="020B0604020202020204" pitchFamily="34" charset="0"/>
              <a:buChar char="•"/>
            </a:pPr>
            <a:r>
              <a:rPr lang="en-US" sz="1800" dirty="0">
                <a:latin typeface="+mn-lt"/>
              </a:rPr>
              <a:t>Not being able to find a referral or resource for a </a:t>
            </a:r>
            <a:r>
              <a:rPr lang="en-US" sz="1800" dirty="0" smtClean="0">
                <a:latin typeface="+mn-lt"/>
              </a:rPr>
              <a:t>someone needing help.</a:t>
            </a:r>
            <a:endParaRPr lang="en-US" sz="1800" dirty="0">
              <a:latin typeface="+mn-lt"/>
            </a:endParaRPr>
          </a:p>
          <a:p>
            <a:pPr marL="285750" lvl="0" indent="-285750">
              <a:buFont typeface="Arial" panose="020B0604020202020204" pitchFamily="34" charset="0"/>
              <a:buChar char="•"/>
            </a:pPr>
            <a:r>
              <a:rPr lang="en-US" sz="1800" dirty="0">
                <a:latin typeface="+mn-lt"/>
              </a:rPr>
              <a:t>Not having information to answer a question </a:t>
            </a:r>
            <a:r>
              <a:rPr lang="en-US" sz="1800" dirty="0" smtClean="0">
                <a:latin typeface="+mn-lt"/>
              </a:rPr>
              <a:t>someone may have.</a:t>
            </a:r>
            <a:endParaRPr lang="en-US" sz="1800" dirty="0">
              <a:latin typeface="+mn-lt"/>
            </a:endParaRPr>
          </a:p>
        </p:txBody>
      </p:sp>
      <p:pic>
        <p:nvPicPr>
          <p:cNvPr id="8" name="Picture 4" descr="http://activerain.trulia.com/image_store/uploads/agents/lbactiveagent/files/g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9742"/>
            <a:ext cx="2438400" cy="2064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2895600"/>
            <a:ext cx="8458200" cy="2862322"/>
          </a:xfrm>
          <a:prstGeom prst="rect">
            <a:avLst/>
          </a:prstGeom>
        </p:spPr>
        <p:txBody>
          <a:bodyPr wrap="square">
            <a:spAutoFit/>
          </a:bodyPr>
          <a:lstStyle/>
          <a:p>
            <a:r>
              <a:rPr lang="en-US" sz="1800" b="1" dirty="0">
                <a:latin typeface="+mn-lt"/>
              </a:rPr>
              <a:t>Why are there unmet needs or gaps in service</a:t>
            </a:r>
            <a:r>
              <a:rPr lang="en-US" sz="1800" b="1" dirty="0" smtClean="0">
                <a:latin typeface="+mn-lt"/>
              </a:rPr>
              <a:t>?</a:t>
            </a:r>
          </a:p>
          <a:p>
            <a:r>
              <a:rPr lang="en-US" sz="1800" b="1" dirty="0" smtClean="0">
                <a:latin typeface="+mn-lt"/>
              </a:rPr>
              <a:t>Income </a:t>
            </a:r>
            <a:r>
              <a:rPr lang="en-US" sz="1800" b="1" dirty="0">
                <a:latin typeface="+mn-lt"/>
              </a:rPr>
              <a:t>/ Financial Based: </a:t>
            </a:r>
            <a:r>
              <a:rPr lang="en-US" sz="1800" dirty="0">
                <a:latin typeface="+mn-lt"/>
              </a:rPr>
              <a:t>Income too high or low; Lack of insurance; Too expensive</a:t>
            </a:r>
          </a:p>
          <a:p>
            <a:r>
              <a:rPr lang="en-US" sz="1800" b="1" dirty="0">
                <a:latin typeface="+mn-lt"/>
              </a:rPr>
              <a:t>Customer Based:  </a:t>
            </a:r>
            <a:r>
              <a:rPr lang="en-US" sz="1800" dirty="0">
                <a:latin typeface="+mn-lt"/>
              </a:rPr>
              <a:t>“Value” </a:t>
            </a:r>
            <a:r>
              <a:rPr lang="en-US" sz="1800" dirty="0" smtClean="0">
                <a:latin typeface="+mn-lt"/>
              </a:rPr>
              <a:t>conflict (religiosity, ethnicity, political, etc.); Customer refused referral / resource</a:t>
            </a:r>
          </a:p>
          <a:p>
            <a:r>
              <a:rPr lang="en-US" sz="1800" b="1" dirty="0">
                <a:latin typeface="+mn-lt"/>
              </a:rPr>
              <a:t>Groups of clients needing a specific resource/service in a specific area</a:t>
            </a:r>
            <a:r>
              <a:rPr lang="en-US" sz="1800" b="1" dirty="0" smtClean="0">
                <a:latin typeface="+mn-lt"/>
              </a:rPr>
              <a:t>: </a:t>
            </a:r>
            <a:r>
              <a:rPr lang="en-US" sz="1800" dirty="0" smtClean="0">
                <a:latin typeface="+mn-lt"/>
              </a:rPr>
              <a:t>Neighborhood; ZIP Code; Group </a:t>
            </a:r>
            <a:r>
              <a:rPr lang="en-US" sz="1800" dirty="0">
                <a:latin typeface="+mn-lt"/>
              </a:rPr>
              <a:t>of ZIP </a:t>
            </a:r>
            <a:r>
              <a:rPr lang="en-US" sz="1800" dirty="0" smtClean="0">
                <a:latin typeface="+mn-lt"/>
              </a:rPr>
              <a:t>Codes; Portion </a:t>
            </a:r>
            <a:r>
              <a:rPr lang="en-US" sz="1800" dirty="0">
                <a:latin typeface="+mn-lt"/>
              </a:rPr>
              <a:t>of the city (north side, south side, </a:t>
            </a:r>
            <a:r>
              <a:rPr lang="en-US" sz="1800" dirty="0" err="1">
                <a:latin typeface="+mn-lt"/>
              </a:rPr>
              <a:t>etc</a:t>
            </a:r>
            <a:r>
              <a:rPr lang="en-US" sz="1800" dirty="0" smtClean="0">
                <a:latin typeface="+mn-lt"/>
              </a:rPr>
              <a:t>); Entire city/municipality/County; State; Region </a:t>
            </a:r>
            <a:r>
              <a:rPr lang="en-US" sz="1800" dirty="0">
                <a:latin typeface="+mn-lt"/>
              </a:rPr>
              <a:t>/ Multi-state</a:t>
            </a:r>
          </a:p>
          <a:p>
            <a:endParaRPr lang="en-US" sz="1800" b="1" dirty="0">
              <a:latin typeface="+mn-lt"/>
            </a:endParaRPr>
          </a:p>
        </p:txBody>
      </p:sp>
    </p:spTree>
    <p:custDataLst>
      <p:tags r:id="rId1"/>
    </p:custDataLst>
    <p:extLst>
      <p:ext uri="{BB962C8B-B14F-4D97-AF65-F5344CB8AC3E}">
        <p14:creationId xmlns:p14="http://schemas.microsoft.com/office/powerpoint/2010/main" val="402302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2" name="Title 1"/>
          <p:cNvSpPr>
            <a:spLocks noGrp="1"/>
          </p:cNvSpPr>
          <p:nvPr>
            <p:ph type="title"/>
          </p:nvPr>
        </p:nvSpPr>
        <p:spPr>
          <a:xfrm>
            <a:off x="457200" y="503238"/>
            <a:ext cx="8229600" cy="868362"/>
          </a:xfrm>
        </p:spPr>
        <p:txBody>
          <a:bodyPr>
            <a:normAutofit/>
          </a:bodyPr>
          <a:lstStyle/>
          <a:p>
            <a:pPr>
              <a:defRPr/>
            </a:pPr>
            <a:r>
              <a:rPr lang="en-US" b="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Unmet needs</a:t>
            </a:r>
            <a:endParaRPr lang="en-US" sz="2000" b="1" dirty="0">
              <a:solidFill>
                <a:schemeClr val="accent1">
                  <a:lumMod val="50000"/>
                </a:schemeClr>
              </a:solidFill>
              <a:latin typeface="Calibri" pitchFamily="34" charset="0"/>
              <a:cs typeface="Calibri" pitchFamily="34" charset="0"/>
            </a:endParaRPr>
          </a:p>
        </p:txBody>
      </p:sp>
      <p:sp>
        <p:nvSpPr>
          <p:cNvPr id="6" name="TextBox 5"/>
          <p:cNvSpPr txBox="1"/>
          <p:nvPr/>
        </p:nvSpPr>
        <p:spPr>
          <a:xfrm>
            <a:off x="2971800" y="1418272"/>
            <a:ext cx="5638800" cy="2862322"/>
          </a:xfrm>
          <a:prstGeom prst="rect">
            <a:avLst/>
          </a:prstGeom>
          <a:noFill/>
        </p:spPr>
        <p:txBody>
          <a:bodyPr wrap="square" rtlCol="0">
            <a:spAutoFit/>
          </a:bodyPr>
          <a:lstStyle/>
          <a:p>
            <a:pPr algn="ctr"/>
            <a:r>
              <a:rPr lang="en-US" sz="2400" b="1" dirty="0" smtClean="0">
                <a:latin typeface="+mn-lt"/>
              </a:rPr>
              <a:t>In Milwaukee County requests </a:t>
            </a:r>
            <a:r>
              <a:rPr lang="en-US" sz="2400" b="1" dirty="0">
                <a:latin typeface="+mn-lt"/>
              </a:rPr>
              <a:t>for certain basic needs services are particularly difficult to fulfill.  </a:t>
            </a:r>
          </a:p>
          <a:p>
            <a:endParaRPr lang="en-US" dirty="0" smtClean="0"/>
          </a:p>
          <a:p>
            <a:endParaRPr lang="en-US" dirty="0"/>
          </a:p>
          <a:p>
            <a:endParaRPr lang="en-US" dirty="0"/>
          </a:p>
        </p:txBody>
      </p:sp>
      <p:pic>
        <p:nvPicPr>
          <p:cNvPr id="8" name="Picture 4" descr="http://activerain.trulia.com/image_store/uploads/agents/lbactiveagent/files/g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9742"/>
            <a:ext cx="2438400" cy="2064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2895600"/>
            <a:ext cx="8458200" cy="369332"/>
          </a:xfrm>
          <a:prstGeom prst="rect">
            <a:avLst/>
          </a:prstGeom>
        </p:spPr>
        <p:txBody>
          <a:bodyPr wrap="square">
            <a:spAutoFit/>
          </a:bodyPr>
          <a:lstStyle/>
          <a:p>
            <a:endParaRPr lang="en-US" b="1" dirty="0"/>
          </a:p>
        </p:txBody>
      </p:sp>
      <p:graphicFrame>
        <p:nvGraphicFramePr>
          <p:cNvPr id="13" name="Table 12"/>
          <p:cNvGraphicFramePr>
            <a:graphicFrameLocks noGrp="1"/>
          </p:cNvGraphicFramePr>
          <p:nvPr>
            <p:extLst>
              <p:ext uri="{D42A27DB-BD31-4B8C-83A1-F6EECF244321}">
                <p14:modId xmlns:p14="http://schemas.microsoft.com/office/powerpoint/2010/main" val="2677667498"/>
              </p:ext>
            </p:extLst>
          </p:nvPr>
        </p:nvGraphicFramePr>
        <p:xfrm>
          <a:off x="914400" y="2819400"/>
          <a:ext cx="7162800" cy="2438400"/>
        </p:xfrm>
        <a:graphic>
          <a:graphicData uri="http://schemas.openxmlformats.org/drawingml/2006/table">
            <a:tbl>
              <a:tblPr firstRow="1" firstCol="1" bandRow="1">
                <a:tableStyleId>{5C22544A-7EE6-4342-B048-85BDC9FD1C3A}</a:tableStyleId>
              </a:tblPr>
              <a:tblGrid>
                <a:gridCol w="5244193"/>
                <a:gridCol w="1918607"/>
              </a:tblGrid>
              <a:tr h="609600">
                <a:tc>
                  <a:txBody>
                    <a:bodyPr/>
                    <a:lstStyle/>
                    <a:p>
                      <a:pPr marL="0" marR="0" algn="r">
                        <a:spcBef>
                          <a:spcPts val="0"/>
                        </a:spcBef>
                        <a:spcAft>
                          <a:spcPts val="0"/>
                        </a:spcAft>
                      </a:pPr>
                      <a:r>
                        <a:rPr lang="en-US" sz="2800" b="1" dirty="0">
                          <a:solidFill>
                            <a:schemeClr val="tx1"/>
                          </a:solidFill>
                          <a:effectLst/>
                        </a:rPr>
                        <a:t>Service Request Category</a:t>
                      </a:r>
                      <a:endParaRPr lang="en-US" sz="2800" b="1"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b="1" dirty="0">
                          <a:solidFill>
                            <a:schemeClr val="tx1"/>
                          </a:solidFill>
                          <a:effectLst/>
                        </a:rPr>
                        <a:t>Pct Unmet</a:t>
                      </a:r>
                      <a:endParaRPr lang="en-US" sz="2800" b="1"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marL="0" marR="0" algn="r">
                        <a:spcBef>
                          <a:spcPts val="0"/>
                        </a:spcBef>
                        <a:spcAft>
                          <a:spcPts val="0"/>
                        </a:spcAft>
                      </a:pPr>
                      <a:r>
                        <a:rPr lang="en-US" sz="2800" b="0" dirty="0">
                          <a:solidFill>
                            <a:schemeClr val="tx1"/>
                          </a:solidFill>
                          <a:effectLst/>
                        </a:rPr>
                        <a:t>Emergency Shelter</a:t>
                      </a:r>
                      <a:endParaRPr lang="en-US" sz="2800" b="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b="0">
                          <a:solidFill>
                            <a:schemeClr val="tx1"/>
                          </a:solidFill>
                          <a:effectLst/>
                        </a:rPr>
                        <a:t>51.1%</a:t>
                      </a:r>
                      <a:endParaRPr lang="en-US" sz="28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marL="0" marR="0" algn="r">
                        <a:spcBef>
                          <a:spcPts val="0"/>
                        </a:spcBef>
                        <a:spcAft>
                          <a:spcPts val="0"/>
                        </a:spcAft>
                      </a:pPr>
                      <a:r>
                        <a:rPr lang="en-US" sz="2800" b="0" dirty="0">
                          <a:solidFill>
                            <a:schemeClr val="tx1"/>
                          </a:solidFill>
                          <a:effectLst/>
                        </a:rPr>
                        <a:t>Transportation</a:t>
                      </a:r>
                      <a:endParaRPr lang="en-US" sz="2800" b="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b="0">
                          <a:solidFill>
                            <a:schemeClr val="tx1"/>
                          </a:solidFill>
                          <a:effectLst/>
                        </a:rPr>
                        <a:t>41.1%</a:t>
                      </a:r>
                      <a:endParaRPr lang="en-US" sz="2800" b="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marL="0" marR="0" algn="r">
                        <a:spcBef>
                          <a:spcPts val="0"/>
                        </a:spcBef>
                        <a:spcAft>
                          <a:spcPts val="0"/>
                        </a:spcAft>
                      </a:pPr>
                      <a:r>
                        <a:rPr lang="en-US" sz="2800" b="0" dirty="0">
                          <a:solidFill>
                            <a:schemeClr val="tx1"/>
                          </a:solidFill>
                          <a:effectLst/>
                        </a:rPr>
                        <a:t>Utilities</a:t>
                      </a:r>
                      <a:endParaRPr lang="en-US" sz="2800" b="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800" b="0" dirty="0">
                          <a:solidFill>
                            <a:schemeClr val="tx1"/>
                          </a:solidFill>
                          <a:effectLst/>
                        </a:rPr>
                        <a:t>18.8%</a:t>
                      </a:r>
                      <a:endParaRPr lang="en-US" sz="2800" b="0" dirty="0">
                        <a:solidFill>
                          <a:schemeClr val="tx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609600" y="5486400"/>
            <a:ext cx="3200400" cy="307777"/>
          </a:xfrm>
          <a:prstGeom prst="rect">
            <a:avLst/>
          </a:prstGeom>
          <a:noFill/>
        </p:spPr>
        <p:txBody>
          <a:bodyPr wrap="square" rtlCol="0">
            <a:spAutoFit/>
          </a:bodyPr>
          <a:lstStyle/>
          <a:p>
            <a:r>
              <a:rPr lang="en-US" sz="1400" b="1" dirty="0" smtClean="0"/>
              <a:t>Period:  January to November 2014</a:t>
            </a:r>
            <a:endParaRPr lang="en-US" sz="1400" b="1" dirty="0"/>
          </a:p>
        </p:txBody>
      </p:sp>
    </p:spTree>
    <p:custDataLst>
      <p:tags r:id="rId1"/>
    </p:custDataLst>
    <p:extLst>
      <p:ext uri="{BB962C8B-B14F-4D97-AF65-F5344CB8AC3E}">
        <p14:creationId xmlns:p14="http://schemas.microsoft.com/office/powerpoint/2010/main" val="158601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2" name="Title 1"/>
          <p:cNvSpPr>
            <a:spLocks noGrp="1"/>
          </p:cNvSpPr>
          <p:nvPr>
            <p:ph type="title"/>
          </p:nvPr>
        </p:nvSpPr>
        <p:spPr>
          <a:xfrm>
            <a:off x="457200" y="274638"/>
            <a:ext cx="8229600" cy="868362"/>
          </a:xfrm>
        </p:spPr>
        <p:txBody>
          <a:bodyPr>
            <a:normAutofit/>
          </a:bodyPr>
          <a:lstStyle/>
          <a:p>
            <a:pPr>
              <a:defRPr/>
            </a:pPr>
            <a:r>
              <a:rPr lang="en-US" b="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Unmet needs</a:t>
            </a:r>
            <a:endParaRPr lang="en-US" sz="2000" b="1" dirty="0">
              <a:solidFill>
                <a:schemeClr val="accent1">
                  <a:lumMod val="50000"/>
                </a:schemeClr>
              </a:solidFill>
              <a:latin typeface="Calibri" pitchFamily="34" charset="0"/>
              <a:cs typeface="Calibri" pitchFamily="34" charset="0"/>
            </a:endParaRPr>
          </a:p>
        </p:txBody>
      </p:sp>
      <p:sp>
        <p:nvSpPr>
          <p:cNvPr id="6" name="TextBox 5"/>
          <p:cNvSpPr txBox="1"/>
          <p:nvPr/>
        </p:nvSpPr>
        <p:spPr>
          <a:xfrm>
            <a:off x="2971800" y="1283256"/>
            <a:ext cx="5638800" cy="2831544"/>
          </a:xfrm>
          <a:prstGeom prst="rect">
            <a:avLst/>
          </a:prstGeom>
          <a:noFill/>
        </p:spPr>
        <p:txBody>
          <a:bodyPr wrap="square" rtlCol="0">
            <a:spAutoFit/>
          </a:bodyPr>
          <a:lstStyle/>
          <a:p>
            <a:r>
              <a:rPr lang="en-US" sz="2000" dirty="0" smtClean="0">
                <a:latin typeface="+mj-lt"/>
              </a:rPr>
              <a:t>One perspective - In 2013, 51.1% of requests for “Community Shelter” were unmet. </a:t>
            </a:r>
          </a:p>
          <a:p>
            <a:endParaRPr lang="en-US" sz="2000" dirty="0" smtClean="0"/>
          </a:p>
          <a:p>
            <a:endParaRPr lang="en-US" dirty="0" smtClean="0"/>
          </a:p>
          <a:p>
            <a:endParaRPr lang="en-US" dirty="0"/>
          </a:p>
          <a:p>
            <a:endParaRPr lang="en-US" dirty="0"/>
          </a:p>
        </p:txBody>
      </p:sp>
      <p:pic>
        <p:nvPicPr>
          <p:cNvPr id="8" name="Picture 4" descr="http://activerain.trulia.com/image_store/uploads/agents/lbactiveagent/files/g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9742"/>
            <a:ext cx="1988475" cy="1683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2895600"/>
            <a:ext cx="8458200" cy="369332"/>
          </a:xfrm>
          <a:prstGeom prst="rect">
            <a:avLst/>
          </a:prstGeom>
        </p:spPr>
        <p:txBody>
          <a:bodyPr wrap="square">
            <a:spAutoFit/>
          </a:bodyPr>
          <a:lstStyle/>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876272699"/>
              </p:ext>
            </p:extLst>
          </p:nvPr>
        </p:nvGraphicFramePr>
        <p:xfrm>
          <a:off x="2057400" y="2362200"/>
          <a:ext cx="5181600" cy="2819400"/>
        </p:xfrm>
        <a:graphic>
          <a:graphicData uri="http://schemas.openxmlformats.org/drawingml/2006/table">
            <a:tbl>
              <a:tblPr>
                <a:tableStyleId>{5C22544A-7EE6-4342-B048-85BDC9FD1C3A}</a:tableStyleId>
              </a:tblPr>
              <a:tblGrid>
                <a:gridCol w="3921211"/>
                <a:gridCol w="1260389"/>
              </a:tblGrid>
              <a:tr h="281940">
                <a:tc>
                  <a:txBody>
                    <a:bodyPr/>
                    <a:lstStyle/>
                    <a:p>
                      <a:pPr algn="r" fontAlgn="b"/>
                      <a:r>
                        <a:rPr lang="en-US" sz="1600" b="1" u="none" strike="noStrike" dirty="0">
                          <a:effectLst/>
                        </a:rPr>
                        <a:t>Unmet Need Reasons</a:t>
                      </a:r>
                      <a:endParaRPr lang="en-US" sz="1600" b="1"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Number</a:t>
                      </a:r>
                      <a:endParaRPr lang="en-US" sz="1600" b="1"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dirty="0">
                          <a:effectLst/>
                        </a:rPr>
                        <a:t>Agency full / waiting list</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15,756</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dirty="0">
                          <a:effectLst/>
                        </a:rPr>
                        <a:t>Customer ineligible</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3,218</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dirty="0">
                          <a:effectLst/>
                        </a:rPr>
                        <a:t>Customer refused referral</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997</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a:effectLst/>
                        </a:rPr>
                        <a:t>Customer not ready for information</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580</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a:effectLst/>
                        </a:rPr>
                        <a:t>Call was disconnected</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462</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a:effectLst/>
                        </a:rPr>
                        <a:t>Information not available</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419</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a:effectLst/>
                        </a:rPr>
                        <a:t>No program found to meet need</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129</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a:effectLst/>
                        </a:rPr>
                        <a:t>No transportation</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118</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40">
                <a:tc>
                  <a:txBody>
                    <a:bodyPr/>
                    <a:lstStyle/>
                    <a:p>
                      <a:pPr algn="r" fontAlgn="b"/>
                      <a:r>
                        <a:rPr lang="en-US" sz="1600" u="none" strike="noStrike">
                          <a:effectLst/>
                        </a:rPr>
                        <a:t>Customer ineligible - sex offender status</a:t>
                      </a:r>
                      <a:endParaRPr lang="en-US" sz="1600" b="0" i="0" u="none" strike="noStrike">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21</a:t>
                      </a:r>
                      <a:endParaRPr lang="en-US" sz="1600" b="0" i="0" u="none" strike="noStrike" dirty="0">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66049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144000" cy="6858000"/>
          </a:xfrm>
          <a:prstGeom prst="rect">
            <a:avLst/>
          </a:prstGeom>
        </p:spPr>
      </p:pic>
      <p:sp>
        <p:nvSpPr>
          <p:cNvPr id="191491" name="Rectangle 3"/>
          <p:cNvSpPr>
            <a:spLocks noChangeArrowheads="1"/>
          </p:cNvSpPr>
          <p:nvPr/>
        </p:nvSpPr>
        <p:spPr bwMode="auto">
          <a:xfrm>
            <a:off x="609600" y="457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0"/>
              </a:spcBef>
              <a:defRPr/>
            </a:pPr>
            <a:r>
              <a:rPr lang="en-US" sz="3200"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Unmet Service Requests and Needs</a:t>
            </a:r>
            <a:endParaRPr lang="en-US" sz="3200" b="1" i="1" dirty="0" smtClean="0">
              <a:solidFill>
                <a:srgbClr val="0033CC"/>
              </a:solidFill>
              <a:effectLst>
                <a:outerShdw blurRad="38100" dist="38100" dir="2700000" algn="tl">
                  <a:srgbClr val="C0C0C0"/>
                </a:outerShdw>
              </a:effectLst>
              <a:latin typeface="Calibri" pitchFamily="34" charset="0"/>
              <a:cs typeface="Calibri" pitchFamily="34" charset="0"/>
            </a:endParaRPr>
          </a:p>
          <a:p>
            <a:pPr algn="ctr">
              <a:spcBef>
                <a:spcPct val="0"/>
              </a:spcBef>
              <a:defRPr/>
            </a:pP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January – November 2014</a:t>
            </a:r>
            <a:endParaRPr lang="en-US" sz="1600" b="1" i="1" dirty="0">
              <a:solidFill>
                <a:schemeClr val="accent1">
                  <a:lumMod val="50000"/>
                </a:schemeClr>
              </a:solidFill>
              <a:latin typeface="Calibri" pitchFamily="34" charset="0"/>
              <a:cs typeface="Calibri" pitchFamily="34" charset="0"/>
            </a:endParaRPr>
          </a:p>
        </p:txBody>
      </p:sp>
      <p:pic>
        <p:nvPicPr>
          <p:cNvPr id="5" name="table"/>
          <p:cNvPicPr>
            <a:picLocks noChangeAspect="1"/>
          </p:cNvPicPr>
          <p:nvPr/>
        </p:nvPicPr>
        <p:blipFill>
          <a:blip r:embed="rId4"/>
          <a:stretch>
            <a:fillRect/>
          </a:stretch>
        </p:blipFill>
        <p:spPr>
          <a:xfrm>
            <a:off x="1485900" y="1524952"/>
            <a:ext cx="6172200" cy="4037648"/>
          </a:xfrm>
          <a:prstGeom prst="rect">
            <a:avLst/>
          </a:prstGeom>
        </p:spPr>
      </p:pic>
    </p:spTree>
    <p:custDataLst>
      <p:tags r:id="rId1"/>
    </p:custDataLst>
    <p:extLst>
      <p:ext uri="{BB962C8B-B14F-4D97-AF65-F5344CB8AC3E}">
        <p14:creationId xmlns:p14="http://schemas.microsoft.com/office/powerpoint/2010/main" val="138159504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868362"/>
          </a:xfrm>
        </p:spPr>
        <p:txBody>
          <a:bodyPr>
            <a:normAutofit/>
          </a:bodyPr>
          <a:lstStyle/>
          <a:p>
            <a:pPr>
              <a:defRPr/>
            </a:pP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Unmet needs</a:t>
            </a:r>
            <a:endParaRPr lang="en-US" sz="2000" b="1" i="1" dirty="0">
              <a:solidFill>
                <a:schemeClr val="accent1">
                  <a:lumMod val="50000"/>
                </a:schemeClr>
              </a:solidFill>
              <a:latin typeface="Calibri" pitchFamily="34" charset="0"/>
              <a:cs typeface="Calibri" pitchFamily="34" charset="0"/>
            </a:endParaRPr>
          </a:p>
        </p:txBody>
      </p:sp>
      <p:pic>
        <p:nvPicPr>
          <p:cNvPr id="4" name="Picture 4" descr="http://activerain.trulia.com/image_store/uploads/agents/lbactiveagent/files/g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26142"/>
            <a:ext cx="2438400" cy="20648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9400" y="1143000"/>
            <a:ext cx="5943600" cy="4108817"/>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latin typeface="+mn-lt"/>
              </a:rPr>
              <a:t>Why we have some services in Milwaukee (and not others)? </a:t>
            </a:r>
          </a:p>
          <a:p>
            <a:pPr marL="285750" lvl="0" indent="-285750">
              <a:buFont typeface="Arial" panose="020B0604020202020204" pitchFamily="34" charset="0"/>
              <a:buChar char="•"/>
            </a:pPr>
            <a:r>
              <a:rPr lang="en-US" sz="1800" dirty="0">
                <a:latin typeface="+mn-lt"/>
              </a:rPr>
              <a:t>What are the limitations of the data in terms of tracking unmet </a:t>
            </a:r>
            <a:r>
              <a:rPr lang="en-US" sz="1800" dirty="0" smtClean="0">
                <a:latin typeface="+mn-lt"/>
              </a:rPr>
              <a:t>needs.</a:t>
            </a:r>
          </a:p>
          <a:p>
            <a:pPr marL="742950" lvl="1" indent="-285750">
              <a:buFont typeface="Arial" panose="020B0604020202020204" pitchFamily="34" charset="0"/>
              <a:buChar char="•"/>
            </a:pPr>
            <a:r>
              <a:rPr lang="en-US" sz="1800" dirty="0" smtClean="0">
                <a:latin typeface="+mn-lt"/>
              </a:rPr>
              <a:t>We </a:t>
            </a:r>
            <a:r>
              <a:rPr lang="en-US" sz="1800" dirty="0">
                <a:latin typeface="+mn-lt"/>
              </a:rPr>
              <a:t>are only one “segment” of how measurements might be made.</a:t>
            </a:r>
          </a:p>
          <a:p>
            <a:pPr marL="742950" lvl="1" indent="-285750">
              <a:buFont typeface="Arial" panose="020B0604020202020204" pitchFamily="34" charset="0"/>
              <a:buChar char="•"/>
            </a:pPr>
            <a:r>
              <a:rPr lang="en-US" sz="1800" dirty="0">
                <a:latin typeface="+mn-lt"/>
              </a:rPr>
              <a:t>No community wide effort or agreement on how/when to measure and when to tabulate results</a:t>
            </a:r>
          </a:p>
          <a:p>
            <a:pPr marL="285750" indent="-285750">
              <a:buFont typeface="Arial" panose="020B0604020202020204" pitchFamily="34" charset="0"/>
              <a:buChar char="•"/>
            </a:pPr>
            <a:r>
              <a:rPr lang="en-US" sz="1800" dirty="0" smtClean="0">
                <a:latin typeface="+mn-lt"/>
              </a:rPr>
              <a:t>Do funders ask for this data?</a:t>
            </a:r>
          </a:p>
          <a:p>
            <a:pPr marL="285750" indent="-285750">
              <a:buFont typeface="Arial" panose="020B0604020202020204" pitchFamily="34" charset="0"/>
              <a:buChar char="•"/>
            </a:pPr>
            <a:r>
              <a:rPr lang="en-US" sz="1800" dirty="0" smtClean="0">
                <a:latin typeface="+mn-lt"/>
              </a:rPr>
              <a:t>How much does the operation of 2-1-1 as a business affect the data?   Do we have more accurate data from agencies we partner with? </a:t>
            </a:r>
            <a:endParaRPr lang="en-US" sz="1800" dirty="0">
              <a:latin typeface="+mn-lt"/>
            </a:endParaRPr>
          </a:p>
        </p:txBody>
      </p:sp>
    </p:spTree>
    <p:custDataLst>
      <p:tags r:id="rId1"/>
    </p:custDataLst>
    <p:extLst>
      <p:ext uri="{BB962C8B-B14F-4D97-AF65-F5344CB8AC3E}">
        <p14:creationId xmlns:p14="http://schemas.microsoft.com/office/powerpoint/2010/main" val="151360982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38200" y="533400"/>
            <a:ext cx="7620000" cy="646331"/>
          </a:xfrm>
          <a:prstGeom prst="rect">
            <a:avLst/>
          </a:prstGeom>
          <a:noFill/>
        </p:spPr>
        <p:txBody>
          <a:bodyPr wrap="square">
            <a:spAutoFit/>
          </a:bodyPr>
          <a:lstStyle/>
          <a:p>
            <a:pPr algn="ctr">
              <a:defRPr/>
            </a:pPr>
            <a:r>
              <a:rPr lang="en-US" sz="3600"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Specific Case of Shelters’ unmet </a:t>
            </a:r>
            <a:r>
              <a:rPr lang="en-US" sz="3600" b="1" i="1" dirty="0">
                <a:solidFill>
                  <a:schemeClr val="accent1">
                    <a:lumMod val="50000"/>
                  </a:schemeClr>
                </a:solidFill>
                <a:effectLst>
                  <a:outerShdw blurRad="38100" dist="38100" dir="2700000" algn="tl">
                    <a:srgbClr val="C0C0C0"/>
                  </a:outerShdw>
                </a:effectLst>
                <a:latin typeface="Calibri" pitchFamily="34" charset="0"/>
                <a:cs typeface="Calibri" pitchFamily="34" charset="0"/>
              </a:rPr>
              <a:t>needs</a:t>
            </a:r>
            <a:endParaRPr lang="en-US" sz="3600" b="1" i="1" dirty="0">
              <a:solidFill>
                <a:schemeClr val="accent2">
                  <a:lumMod val="50000"/>
                </a:schemeClr>
              </a:solidFill>
              <a:latin typeface="Calibri" pitchFamily="34" charset="0"/>
              <a:cs typeface="Calibri" pitchFamily="34" charset="0"/>
            </a:endParaRPr>
          </a:p>
        </p:txBody>
      </p:sp>
      <p:sp>
        <p:nvSpPr>
          <p:cNvPr id="3" name="TextBox 2"/>
          <p:cNvSpPr txBox="1"/>
          <p:nvPr/>
        </p:nvSpPr>
        <p:spPr>
          <a:xfrm>
            <a:off x="541338" y="1219200"/>
            <a:ext cx="7772400" cy="1892826"/>
          </a:xfrm>
          <a:prstGeom prst="rect">
            <a:avLst/>
          </a:prstGeom>
          <a:noFill/>
        </p:spPr>
        <p:txBody>
          <a:bodyPr>
            <a:spAutoFit/>
          </a:bodyPr>
          <a:lstStyle/>
          <a:p>
            <a:pPr marL="342900" indent="-342900">
              <a:buFont typeface="Arial" pitchFamily="34" charset="0"/>
              <a:buChar char="•"/>
              <a:defRPr/>
            </a:pPr>
            <a:r>
              <a:rPr lang="en-US" sz="1800" b="1" dirty="0" smtClean="0">
                <a:latin typeface="Calibri" pitchFamily="34" charset="0"/>
                <a:cs typeface="Calibri" pitchFamily="34" charset="0"/>
              </a:rPr>
              <a:t>Milwaukee </a:t>
            </a:r>
            <a:r>
              <a:rPr lang="en-US" sz="1800" b="1" dirty="0">
                <a:latin typeface="Calibri" pitchFamily="34" charset="0"/>
                <a:cs typeface="Calibri" pitchFamily="34" charset="0"/>
              </a:rPr>
              <a:t>County Continuum of Care: </a:t>
            </a:r>
            <a:r>
              <a:rPr lang="en-US" sz="1800" b="1" dirty="0" smtClean="0">
                <a:latin typeface="Calibri" pitchFamily="34" charset="0"/>
                <a:cs typeface="Calibri" pitchFamily="34" charset="0"/>
              </a:rPr>
              <a:t>provide </a:t>
            </a:r>
            <a:r>
              <a:rPr lang="en-US" sz="1800" b="1" dirty="0">
                <a:latin typeface="Calibri" pitchFamily="34" charset="0"/>
                <a:cs typeface="Calibri" pitchFamily="34" charset="0"/>
              </a:rPr>
              <a:t>assessment for those in need of emergency shelter or prevent households from needing </a:t>
            </a:r>
            <a:r>
              <a:rPr lang="en-US" sz="1800" b="1" dirty="0" smtClean="0">
                <a:latin typeface="Calibri" pitchFamily="34" charset="0"/>
                <a:cs typeface="Calibri" pitchFamily="34" charset="0"/>
              </a:rPr>
              <a:t>shelter. Provide Coordinated Entry for families and single women seeking emergency shelter. 	Will expand to all other groups later in </a:t>
            </a:r>
            <a:r>
              <a:rPr lang="en-US" sz="1800" b="1" dirty="0" smtClean="0">
                <a:latin typeface="Calibri" pitchFamily="34" charset="0"/>
                <a:cs typeface="Calibri" pitchFamily="34" charset="0"/>
              </a:rPr>
              <a:t>2015</a:t>
            </a:r>
            <a:r>
              <a:rPr lang="en-US" sz="1800" b="1" dirty="0" smtClean="0">
                <a:latin typeface="Calibri" pitchFamily="34" charset="0"/>
                <a:cs typeface="Calibri" pitchFamily="34" charset="0"/>
              </a:rPr>
              <a:t>.</a:t>
            </a:r>
          </a:p>
          <a:p>
            <a:pPr marL="342900" indent="-342900">
              <a:buFont typeface="Arial" pitchFamily="34" charset="0"/>
              <a:buChar char="•"/>
              <a:defRPr/>
            </a:pPr>
            <a:r>
              <a:rPr lang="en-US" sz="1800" b="1" dirty="0" smtClean="0">
                <a:latin typeface="Calibri" pitchFamily="34" charset="0"/>
                <a:cs typeface="Calibri" pitchFamily="34" charset="0"/>
              </a:rPr>
              <a:t>Created a vulnerability scale to screen families interested in emergency shelter.</a:t>
            </a:r>
            <a:endParaRPr lang="en-US" sz="1800" b="1" dirty="0">
              <a:latin typeface="Calibri" pitchFamily="34" charset="0"/>
              <a:cs typeface="Calibri" pitchFamily="34" charset="0"/>
            </a:endParaRPr>
          </a:p>
        </p:txBody>
      </p:sp>
      <p:sp>
        <p:nvSpPr>
          <p:cNvPr id="119" name="Rectangle 118"/>
          <p:cNvSpPr/>
          <p:nvPr/>
        </p:nvSpPr>
        <p:spPr>
          <a:xfrm>
            <a:off x="4648200" y="3048000"/>
            <a:ext cx="2362200" cy="2362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p:cNvGrpSpPr>
            <a:grpSpLocks/>
          </p:cNvGrpSpPr>
          <p:nvPr/>
        </p:nvGrpSpPr>
        <p:grpSpPr bwMode="auto">
          <a:xfrm>
            <a:off x="4818744" y="3161992"/>
            <a:ext cx="2052822" cy="2168833"/>
            <a:chOff x="110860754" y="113162762"/>
            <a:chExt cx="1774835" cy="1597432"/>
          </a:xfrm>
        </p:grpSpPr>
        <p:grpSp>
          <p:nvGrpSpPr>
            <p:cNvPr id="5" name="Group 3"/>
            <p:cNvGrpSpPr>
              <a:grpSpLocks/>
            </p:cNvGrpSpPr>
            <p:nvPr/>
          </p:nvGrpSpPr>
          <p:grpSpPr bwMode="auto">
            <a:xfrm>
              <a:off x="110865557" y="114626571"/>
              <a:ext cx="1769072" cy="133623"/>
              <a:chOff x="110865557" y="114626571"/>
              <a:chExt cx="1769072" cy="133623"/>
            </a:xfrm>
          </p:grpSpPr>
          <p:sp>
            <p:nvSpPr>
              <p:cNvPr id="105" name="Oval 4"/>
              <p:cNvSpPr>
                <a:spLocks noChangeArrowheads="1"/>
              </p:cNvSpPr>
              <p:nvPr/>
            </p:nvSpPr>
            <p:spPr bwMode="auto">
              <a:xfrm>
                <a:off x="112122857" y="1146265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Oval 5"/>
              <p:cNvSpPr>
                <a:spLocks noChangeArrowheads="1"/>
              </p:cNvSpPr>
              <p:nvPr/>
            </p:nvSpPr>
            <p:spPr bwMode="auto">
              <a:xfrm>
                <a:off x="111943243" y="1146281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Oval 6"/>
              <p:cNvSpPr>
                <a:spLocks noChangeArrowheads="1"/>
              </p:cNvSpPr>
              <p:nvPr/>
            </p:nvSpPr>
            <p:spPr bwMode="auto">
              <a:xfrm>
                <a:off x="111763629" y="1146265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Oval 7"/>
              <p:cNvSpPr>
                <a:spLocks noChangeArrowheads="1"/>
              </p:cNvSpPr>
              <p:nvPr/>
            </p:nvSpPr>
            <p:spPr bwMode="auto">
              <a:xfrm>
                <a:off x="111584014" y="1146281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Oval 8"/>
              <p:cNvSpPr>
                <a:spLocks noChangeArrowheads="1"/>
              </p:cNvSpPr>
              <p:nvPr/>
            </p:nvSpPr>
            <p:spPr bwMode="auto">
              <a:xfrm>
                <a:off x="111404400" y="1146265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Oval 9"/>
              <p:cNvSpPr>
                <a:spLocks noChangeArrowheads="1"/>
              </p:cNvSpPr>
              <p:nvPr/>
            </p:nvSpPr>
            <p:spPr bwMode="auto">
              <a:xfrm>
                <a:off x="111224787" y="1146281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Oval 10"/>
              <p:cNvSpPr>
                <a:spLocks noChangeArrowheads="1"/>
              </p:cNvSpPr>
              <p:nvPr/>
            </p:nvSpPr>
            <p:spPr bwMode="auto">
              <a:xfrm>
                <a:off x="111045171" y="1146265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Oval 11"/>
              <p:cNvSpPr>
                <a:spLocks noChangeArrowheads="1"/>
              </p:cNvSpPr>
              <p:nvPr/>
            </p:nvSpPr>
            <p:spPr bwMode="auto">
              <a:xfrm>
                <a:off x="110865557" y="1146281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12"/>
              <p:cNvSpPr>
                <a:spLocks noChangeArrowheads="1"/>
              </p:cNvSpPr>
              <p:nvPr/>
            </p:nvSpPr>
            <p:spPr bwMode="auto">
              <a:xfrm>
                <a:off x="112302616" y="1146279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Oval 13"/>
              <p:cNvSpPr>
                <a:spLocks noChangeArrowheads="1"/>
              </p:cNvSpPr>
              <p:nvPr/>
            </p:nvSpPr>
            <p:spPr bwMode="auto">
              <a:xfrm>
                <a:off x="112493115" y="1146295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6" name="Group 14"/>
            <p:cNvGrpSpPr>
              <a:grpSpLocks/>
            </p:cNvGrpSpPr>
            <p:nvPr/>
          </p:nvGrpSpPr>
          <p:grpSpPr bwMode="auto">
            <a:xfrm>
              <a:off x="110864596" y="114310565"/>
              <a:ext cx="1769072" cy="133623"/>
              <a:chOff x="110979857" y="114740871"/>
              <a:chExt cx="1769072" cy="133623"/>
            </a:xfrm>
          </p:grpSpPr>
          <p:sp>
            <p:nvSpPr>
              <p:cNvPr id="95" name="Oval 15"/>
              <p:cNvSpPr>
                <a:spLocks noChangeArrowheads="1"/>
              </p:cNvSpPr>
              <p:nvPr/>
            </p:nvSpPr>
            <p:spPr bwMode="auto">
              <a:xfrm>
                <a:off x="112237157" y="1147408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Oval 16"/>
              <p:cNvSpPr>
                <a:spLocks noChangeArrowheads="1"/>
              </p:cNvSpPr>
              <p:nvPr/>
            </p:nvSpPr>
            <p:spPr bwMode="auto">
              <a:xfrm>
                <a:off x="112057543" y="1147424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Oval 17"/>
              <p:cNvSpPr>
                <a:spLocks noChangeArrowheads="1"/>
              </p:cNvSpPr>
              <p:nvPr/>
            </p:nvSpPr>
            <p:spPr bwMode="auto">
              <a:xfrm>
                <a:off x="111877929" y="1147408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Oval 18"/>
              <p:cNvSpPr>
                <a:spLocks noChangeArrowheads="1"/>
              </p:cNvSpPr>
              <p:nvPr/>
            </p:nvSpPr>
            <p:spPr bwMode="auto">
              <a:xfrm>
                <a:off x="111698314" y="1147424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Oval 19"/>
              <p:cNvSpPr>
                <a:spLocks noChangeArrowheads="1"/>
              </p:cNvSpPr>
              <p:nvPr/>
            </p:nvSpPr>
            <p:spPr bwMode="auto">
              <a:xfrm>
                <a:off x="111518700" y="1147408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Oval 20"/>
              <p:cNvSpPr>
                <a:spLocks noChangeArrowheads="1"/>
              </p:cNvSpPr>
              <p:nvPr/>
            </p:nvSpPr>
            <p:spPr bwMode="auto">
              <a:xfrm>
                <a:off x="111339087" y="1147424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Oval 21"/>
              <p:cNvSpPr>
                <a:spLocks noChangeArrowheads="1"/>
              </p:cNvSpPr>
              <p:nvPr/>
            </p:nvSpPr>
            <p:spPr bwMode="auto">
              <a:xfrm>
                <a:off x="111159471" y="1147408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Oval 22"/>
              <p:cNvSpPr>
                <a:spLocks noChangeArrowheads="1"/>
              </p:cNvSpPr>
              <p:nvPr/>
            </p:nvSpPr>
            <p:spPr bwMode="auto">
              <a:xfrm>
                <a:off x="110979857" y="1147424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Oval 23"/>
              <p:cNvSpPr>
                <a:spLocks noChangeArrowheads="1"/>
              </p:cNvSpPr>
              <p:nvPr/>
            </p:nvSpPr>
            <p:spPr bwMode="auto">
              <a:xfrm>
                <a:off x="112416916" y="1147422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Oval 24"/>
              <p:cNvSpPr>
                <a:spLocks noChangeArrowheads="1"/>
              </p:cNvSpPr>
              <p:nvPr/>
            </p:nvSpPr>
            <p:spPr bwMode="auto">
              <a:xfrm>
                <a:off x="112607415" y="1147438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7" name="Group 25"/>
            <p:cNvGrpSpPr>
              <a:grpSpLocks/>
            </p:cNvGrpSpPr>
            <p:nvPr/>
          </p:nvGrpSpPr>
          <p:grpSpPr bwMode="auto">
            <a:xfrm>
              <a:off x="110863636" y="114140556"/>
              <a:ext cx="1769072" cy="133623"/>
              <a:chOff x="111094157" y="114855171"/>
              <a:chExt cx="1769072" cy="133623"/>
            </a:xfrm>
          </p:grpSpPr>
          <p:sp>
            <p:nvSpPr>
              <p:cNvPr id="85" name="Oval 26"/>
              <p:cNvSpPr>
                <a:spLocks noChangeArrowheads="1"/>
              </p:cNvSpPr>
              <p:nvPr/>
            </p:nvSpPr>
            <p:spPr bwMode="auto">
              <a:xfrm>
                <a:off x="112351457" y="1148551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Oval 27"/>
              <p:cNvSpPr>
                <a:spLocks noChangeArrowheads="1"/>
              </p:cNvSpPr>
              <p:nvPr/>
            </p:nvSpPr>
            <p:spPr bwMode="auto">
              <a:xfrm>
                <a:off x="112171843" y="1148567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Oval 28"/>
              <p:cNvSpPr>
                <a:spLocks noChangeArrowheads="1"/>
              </p:cNvSpPr>
              <p:nvPr/>
            </p:nvSpPr>
            <p:spPr bwMode="auto">
              <a:xfrm>
                <a:off x="111992229" y="1148551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Oval 29"/>
              <p:cNvSpPr>
                <a:spLocks noChangeArrowheads="1"/>
              </p:cNvSpPr>
              <p:nvPr/>
            </p:nvSpPr>
            <p:spPr bwMode="auto">
              <a:xfrm>
                <a:off x="111812614" y="1148567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Oval 30"/>
              <p:cNvSpPr>
                <a:spLocks noChangeArrowheads="1"/>
              </p:cNvSpPr>
              <p:nvPr/>
            </p:nvSpPr>
            <p:spPr bwMode="auto">
              <a:xfrm>
                <a:off x="111633000" y="1148551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Oval 31"/>
              <p:cNvSpPr>
                <a:spLocks noChangeArrowheads="1"/>
              </p:cNvSpPr>
              <p:nvPr/>
            </p:nvSpPr>
            <p:spPr bwMode="auto">
              <a:xfrm>
                <a:off x="111453387" y="1148567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Oval 32"/>
              <p:cNvSpPr>
                <a:spLocks noChangeArrowheads="1"/>
              </p:cNvSpPr>
              <p:nvPr/>
            </p:nvSpPr>
            <p:spPr bwMode="auto">
              <a:xfrm>
                <a:off x="111273771" y="1148551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Oval 33"/>
              <p:cNvSpPr>
                <a:spLocks noChangeArrowheads="1"/>
              </p:cNvSpPr>
              <p:nvPr/>
            </p:nvSpPr>
            <p:spPr bwMode="auto">
              <a:xfrm>
                <a:off x="111094157" y="1148567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Oval 34"/>
              <p:cNvSpPr>
                <a:spLocks noChangeArrowheads="1"/>
              </p:cNvSpPr>
              <p:nvPr/>
            </p:nvSpPr>
            <p:spPr bwMode="auto">
              <a:xfrm>
                <a:off x="112531216" y="1148565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Oval 35"/>
              <p:cNvSpPr>
                <a:spLocks noChangeArrowheads="1"/>
              </p:cNvSpPr>
              <p:nvPr/>
            </p:nvSpPr>
            <p:spPr bwMode="auto">
              <a:xfrm>
                <a:off x="112721715" y="1148581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8" name="Group 36"/>
            <p:cNvGrpSpPr>
              <a:grpSpLocks/>
            </p:cNvGrpSpPr>
            <p:nvPr/>
          </p:nvGrpSpPr>
          <p:grpSpPr bwMode="auto">
            <a:xfrm>
              <a:off x="110862676" y="113978231"/>
              <a:ext cx="1769072" cy="133623"/>
              <a:chOff x="111208457" y="114969471"/>
              <a:chExt cx="1769072" cy="133623"/>
            </a:xfrm>
          </p:grpSpPr>
          <p:sp>
            <p:nvSpPr>
              <p:cNvPr id="75" name="Oval 37"/>
              <p:cNvSpPr>
                <a:spLocks noChangeArrowheads="1"/>
              </p:cNvSpPr>
              <p:nvPr/>
            </p:nvSpPr>
            <p:spPr bwMode="auto">
              <a:xfrm>
                <a:off x="112465757" y="1149694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Oval 38"/>
              <p:cNvSpPr>
                <a:spLocks noChangeArrowheads="1"/>
              </p:cNvSpPr>
              <p:nvPr/>
            </p:nvSpPr>
            <p:spPr bwMode="auto">
              <a:xfrm>
                <a:off x="112286143" y="1149710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Oval 39"/>
              <p:cNvSpPr>
                <a:spLocks noChangeArrowheads="1"/>
              </p:cNvSpPr>
              <p:nvPr/>
            </p:nvSpPr>
            <p:spPr bwMode="auto">
              <a:xfrm>
                <a:off x="112106529" y="1149694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Oval 40"/>
              <p:cNvSpPr>
                <a:spLocks noChangeArrowheads="1"/>
              </p:cNvSpPr>
              <p:nvPr/>
            </p:nvSpPr>
            <p:spPr bwMode="auto">
              <a:xfrm>
                <a:off x="111926914" y="1149710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Oval 41"/>
              <p:cNvSpPr>
                <a:spLocks noChangeArrowheads="1"/>
              </p:cNvSpPr>
              <p:nvPr/>
            </p:nvSpPr>
            <p:spPr bwMode="auto">
              <a:xfrm>
                <a:off x="111747300" y="1149694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Oval 42"/>
              <p:cNvSpPr>
                <a:spLocks noChangeArrowheads="1"/>
              </p:cNvSpPr>
              <p:nvPr/>
            </p:nvSpPr>
            <p:spPr bwMode="auto">
              <a:xfrm>
                <a:off x="111567687" y="1149710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Oval 43"/>
              <p:cNvSpPr>
                <a:spLocks noChangeArrowheads="1"/>
              </p:cNvSpPr>
              <p:nvPr/>
            </p:nvSpPr>
            <p:spPr bwMode="auto">
              <a:xfrm>
                <a:off x="111388071" y="1149694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Oval 44"/>
              <p:cNvSpPr>
                <a:spLocks noChangeArrowheads="1"/>
              </p:cNvSpPr>
              <p:nvPr/>
            </p:nvSpPr>
            <p:spPr bwMode="auto">
              <a:xfrm>
                <a:off x="111208457" y="1149710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Oval 45"/>
              <p:cNvSpPr>
                <a:spLocks noChangeArrowheads="1"/>
              </p:cNvSpPr>
              <p:nvPr/>
            </p:nvSpPr>
            <p:spPr bwMode="auto">
              <a:xfrm>
                <a:off x="112645516" y="1149708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Oval 46"/>
              <p:cNvSpPr>
                <a:spLocks noChangeArrowheads="1"/>
              </p:cNvSpPr>
              <p:nvPr/>
            </p:nvSpPr>
            <p:spPr bwMode="auto">
              <a:xfrm>
                <a:off x="112836015" y="1149724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9" name="Group 47"/>
            <p:cNvGrpSpPr>
              <a:grpSpLocks/>
            </p:cNvGrpSpPr>
            <p:nvPr/>
          </p:nvGrpSpPr>
          <p:grpSpPr bwMode="auto">
            <a:xfrm>
              <a:off x="110861715" y="113819747"/>
              <a:ext cx="1769072" cy="133623"/>
              <a:chOff x="111322757" y="115083771"/>
              <a:chExt cx="1769072" cy="133623"/>
            </a:xfrm>
          </p:grpSpPr>
          <p:sp>
            <p:nvSpPr>
              <p:cNvPr id="65" name="Oval 48"/>
              <p:cNvSpPr>
                <a:spLocks noChangeArrowheads="1"/>
              </p:cNvSpPr>
              <p:nvPr/>
            </p:nvSpPr>
            <p:spPr bwMode="auto">
              <a:xfrm>
                <a:off x="112580057" y="1150837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Oval 49"/>
              <p:cNvSpPr>
                <a:spLocks noChangeArrowheads="1"/>
              </p:cNvSpPr>
              <p:nvPr/>
            </p:nvSpPr>
            <p:spPr bwMode="auto">
              <a:xfrm>
                <a:off x="112400443" y="1150853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Oval 50"/>
              <p:cNvSpPr>
                <a:spLocks noChangeArrowheads="1"/>
              </p:cNvSpPr>
              <p:nvPr/>
            </p:nvSpPr>
            <p:spPr bwMode="auto">
              <a:xfrm>
                <a:off x="112220829" y="1150837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Oval 51"/>
              <p:cNvSpPr>
                <a:spLocks noChangeArrowheads="1"/>
              </p:cNvSpPr>
              <p:nvPr/>
            </p:nvSpPr>
            <p:spPr bwMode="auto">
              <a:xfrm>
                <a:off x="112041214" y="1150853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Oval 52"/>
              <p:cNvSpPr>
                <a:spLocks noChangeArrowheads="1"/>
              </p:cNvSpPr>
              <p:nvPr/>
            </p:nvSpPr>
            <p:spPr bwMode="auto">
              <a:xfrm>
                <a:off x="111861600" y="1150837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Oval 53"/>
              <p:cNvSpPr>
                <a:spLocks noChangeArrowheads="1"/>
              </p:cNvSpPr>
              <p:nvPr/>
            </p:nvSpPr>
            <p:spPr bwMode="auto">
              <a:xfrm>
                <a:off x="111681987" y="1150853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Oval 54"/>
              <p:cNvSpPr>
                <a:spLocks noChangeArrowheads="1"/>
              </p:cNvSpPr>
              <p:nvPr/>
            </p:nvSpPr>
            <p:spPr bwMode="auto">
              <a:xfrm>
                <a:off x="111502371" y="1150837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Oval 55"/>
              <p:cNvSpPr>
                <a:spLocks noChangeArrowheads="1"/>
              </p:cNvSpPr>
              <p:nvPr/>
            </p:nvSpPr>
            <p:spPr bwMode="auto">
              <a:xfrm>
                <a:off x="111322757" y="1150853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Oval 56"/>
              <p:cNvSpPr>
                <a:spLocks noChangeArrowheads="1"/>
              </p:cNvSpPr>
              <p:nvPr/>
            </p:nvSpPr>
            <p:spPr bwMode="auto">
              <a:xfrm>
                <a:off x="112759816" y="1150851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Oval 57"/>
              <p:cNvSpPr>
                <a:spLocks noChangeArrowheads="1"/>
              </p:cNvSpPr>
              <p:nvPr/>
            </p:nvSpPr>
            <p:spPr bwMode="auto">
              <a:xfrm>
                <a:off x="112950315" y="1150867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0" name="Group 58"/>
            <p:cNvGrpSpPr>
              <a:grpSpLocks/>
            </p:cNvGrpSpPr>
            <p:nvPr/>
          </p:nvGrpSpPr>
          <p:grpSpPr bwMode="auto">
            <a:xfrm>
              <a:off x="110860754" y="113657422"/>
              <a:ext cx="1769072" cy="133623"/>
              <a:chOff x="111437057" y="115198071"/>
              <a:chExt cx="1769072" cy="133623"/>
            </a:xfrm>
          </p:grpSpPr>
          <p:sp>
            <p:nvSpPr>
              <p:cNvPr id="55" name="Oval 59"/>
              <p:cNvSpPr>
                <a:spLocks noChangeArrowheads="1"/>
              </p:cNvSpPr>
              <p:nvPr/>
            </p:nvSpPr>
            <p:spPr bwMode="auto">
              <a:xfrm>
                <a:off x="112694357" y="1151980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60"/>
              <p:cNvSpPr>
                <a:spLocks noChangeArrowheads="1"/>
              </p:cNvSpPr>
              <p:nvPr/>
            </p:nvSpPr>
            <p:spPr bwMode="auto">
              <a:xfrm>
                <a:off x="112514743" y="1151996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Oval 61"/>
              <p:cNvSpPr>
                <a:spLocks noChangeArrowheads="1"/>
              </p:cNvSpPr>
              <p:nvPr/>
            </p:nvSpPr>
            <p:spPr bwMode="auto">
              <a:xfrm>
                <a:off x="112335129" y="1151980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Oval 62"/>
              <p:cNvSpPr>
                <a:spLocks noChangeArrowheads="1"/>
              </p:cNvSpPr>
              <p:nvPr/>
            </p:nvSpPr>
            <p:spPr bwMode="auto">
              <a:xfrm>
                <a:off x="112155514" y="1151996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Oval 63"/>
              <p:cNvSpPr>
                <a:spLocks noChangeArrowheads="1"/>
              </p:cNvSpPr>
              <p:nvPr/>
            </p:nvSpPr>
            <p:spPr bwMode="auto">
              <a:xfrm>
                <a:off x="111975900" y="1151980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64"/>
              <p:cNvSpPr>
                <a:spLocks noChangeArrowheads="1"/>
              </p:cNvSpPr>
              <p:nvPr/>
            </p:nvSpPr>
            <p:spPr bwMode="auto">
              <a:xfrm>
                <a:off x="111796287" y="1151996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5"/>
              <p:cNvSpPr>
                <a:spLocks noChangeArrowheads="1"/>
              </p:cNvSpPr>
              <p:nvPr/>
            </p:nvSpPr>
            <p:spPr bwMode="auto">
              <a:xfrm>
                <a:off x="111616671" y="1151980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66"/>
              <p:cNvSpPr>
                <a:spLocks noChangeArrowheads="1"/>
              </p:cNvSpPr>
              <p:nvPr/>
            </p:nvSpPr>
            <p:spPr bwMode="auto">
              <a:xfrm>
                <a:off x="111437057" y="1151996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Oval 67"/>
              <p:cNvSpPr>
                <a:spLocks noChangeArrowheads="1"/>
              </p:cNvSpPr>
              <p:nvPr/>
            </p:nvSpPr>
            <p:spPr bwMode="auto">
              <a:xfrm>
                <a:off x="112874116" y="1151994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Oval 68"/>
              <p:cNvSpPr>
                <a:spLocks noChangeArrowheads="1"/>
              </p:cNvSpPr>
              <p:nvPr/>
            </p:nvSpPr>
            <p:spPr bwMode="auto">
              <a:xfrm>
                <a:off x="113064615" y="1152010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1" name="Group 69"/>
            <p:cNvGrpSpPr>
              <a:grpSpLocks/>
            </p:cNvGrpSpPr>
            <p:nvPr/>
          </p:nvGrpSpPr>
          <p:grpSpPr bwMode="auto">
            <a:xfrm>
              <a:off x="110863636" y="113491255"/>
              <a:ext cx="1769072" cy="133623"/>
              <a:chOff x="111551357" y="115312371"/>
              <a:chExt cx="1769072" cy="133623"/>
            </a:xfrm>
          </p:grpSpPr>
          <p:sp>
            <p:nvSpPr>
              <p:cNvPr id="45" name="Oval 70"/>
              <p:cNvSpPr>
                <a:spLocks noChangeArrowheads="1"/>
              </p:cNvSpPr>
              <p:nvPr/>
            </p:nvSpPr>
            <p:spPr bwMode="auto">
              <a:xfrm>
                <a:off x="112808657" y="1153123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71"/>
              <p:cNvSpPr>
                <a:spLocks noChangeArrowheads="1"/>
              </p:cNvSpPr>
              <p:nvPr/>
            </p:nvSpPr>
            <p:spPr bwMode="auto">
              <a:xfrm>
                <a:off x="112629043" y="1153139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72"/>
              <p:cNvSpPr>
                <a:spLocks noChangeArrowheads="1"/>
              </p:cNvSpPr>
              <p:nvPr/>
            </p:nvSpPr>
            <p:spPr bwMode="auto">
              <a:xfrm>
                <a:off x="112449429" y="1153123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73"/>
              <p:cNvSpPr>
                <a:spLocks noChangeArrowheads="1"/>
              </p:cNvSpPr>
              <p:nvPr/>
            </p:nvSpPr>
            <p:spPr bwMode="auto">
              <a:xfrm>
                <a:off x="112269814" y="1153139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74"/>
              <p:cNvSpPr>
                <a:spLocks noChangeArrowheads="1"/>
              </p:cNvSpPr>
              <p:nvPr/>
            </p:nvSpPr>
            <p:spPr bwMode="auto">
              <a:xfrm>
                <a:off x="112090200" y="1153123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75"/>
              <p:cNvSpPr>
                <a:spLocks noChangeArrowheads="1"/>
              </p:cNvSpPr>
              <p:nvPr/>
            </p:nvSpPr>
            <p:spPr bwMode="auto">
              <a:xfrm>
                <a:off x="111910587" y="1153139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76"/>
              <p:cNvSpPr>
                <a:spLocks noChangeArrowheads="1"/>
              </p:cNvSpPr>
              <p:nvPr/>
            </p:nvSpPr>
            <p:spPr bwMode="auto">
              <a:xfrm>
                <a:off x="111730971" y="1153123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77"/>
              <p:cNvSpPr>
                <a:spLocks noChangeArrowheads="1"/>
              </p:cNvSpPr>
              <p:nvPr/>
            </p:nvSpPr>
            <p:spPr bwMode="auto">
              <a:xfrm>
                <a:off x="111551357" y="1153139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Oval 78"/>
              <p:cNvSpPr>
                <a:spLocks noChangeArrowheads="1"/>
              </p:cNvSpPr>
              <p:nvPr/>
            </p:nvSpPr>
            <p:spPr bwMode="auto">
              <a:xfrm>
                <a:off x="112988416" y="1153137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Oval 79"/>
              <p:cNvSpPr>
                <a:spLocks noChangeArrowheads="1"/>
              </p:cNvSpPr>
              <p:nvPr/>
            </p:nvSpPr>
            <p:spPr bwMode="auto">
              <a:xfrm>
                <a:off x="113178915" y="1153153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2" name="Group 80"/>
            <p:cNvGrpSpPr>
              <a:grpSpLocks/>
            </p:cNvGrpSpPr>
            <p:nvPr/>
          </p:nvGrpSpPr>
          <p:grpSpPr bwMode="auto">
            <a:xfrm>
              <a:off x="110866517" y="113328930"/>
              <a:ext cx="1769072" cy="133623"/>
              <a:chOff x="111665657" y="115426671"/>
              <a:chExt cx="1769072" cy="133623"/>
            </a:xfrm>
          </p:grpSpPr>
          <p:sp>
            <p:nvSpPr>
              <p:cNvPr id="35" name="Oval 81"/>
              <p:cNvSpPr>
                <a:spLocks noChangeArrowheads="1"/>
              </p:cNvSpPr>
              <p:nvPr/>
            </p:nvSpPr>
            <p:spPr bwMode="auto">
              <a:xfrm>
                <a:off x="112922957" y="1154266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82"/>
              <p:cNvSpPr>
                <a:spLocks noChangeArrowheads="1"/>
              </p:cNvSpPr>
              <p:nvPr/>
            </p:nvSpPr>
            <p:spPr bwMode="auto">
              <a:xfrm>
                <a:off x="112743343" y="1154282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83"/>
              <p:cNvSpPr>
                <a:spLocks noChangeArrowheads="1"/>
              </p:cNvSpPr>
              <p:nvPr/>
            </p:nvSpPr>
            <p:spPr bwMode="auto">
              <a:xfrm>
                <a:off x="112563729" y="1154266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84"/>
              <p:cNvSpPr>
                <a:spLocks noChangeArrowheads="1"/>
              </p:cNvSpPr>
              <p:nvPr/>
            </p:nvSpPr>
            <p:spPr bwMode="auto">
              <a:xfrm>
                <a:off x="112384114" y="1154282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85"/>
              <p:cNvSpPr>
                <a:spLocks noChangeArrowheads="1"/>
              </p:cNvSpPr>
              <p:nvPr/>
            </p:nvSpPr>
            <p:spPr bwMode="auto">
              <a:xfrm>
                <a:off x="112204500" y="1154266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86"/>
              <p:cNvSpPr>
                <a:spLocks noChangeArrowheads="1"/>
              </p:cNvSpPr>
              <p:nvPr/>
            </p:nvSpPr>
            <p:spPr bwMode="auto">
              <a:xfrm>
                <a:off x="112024887" y="1154282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87"/>
              <p:cNvSpPr>
                <a:spLocks noChangeArrowheads="1"/>
              </p:cNvSpPr>
              <p:nvPr/>
            </p:nvSpPr>
            <p:spPr bwMode="auto">
              <a:xfrm>
                <a:off x="111845271" y="1154266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88"/>
              <p:cNvSpPr>
                <a:spLocks noChangeArrowheads="1"/>
              </p:cNvSpPr>
              <p:nvPr/>
            </p:nvSpPr>
            <p:spPr bwMode="auto">
              <a:xfrm>
                <a:off x="111665657" y="1154282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89"/>
              <p:cNvSpPr>
                <a:spLocks noChangeArrowheads="1"/>
              </p:cNvSpPr>
              <p:nvPr/>
            </p:nvSpPr>
            <p:spPr bwMode="auto">
              <a:xfrm>
                <a:off x="113102716" y="1154280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90"/>
              <p:cNvSpPr>
                <a:spLocks noChangeArrowheads="1"/>
              </p:cNvSpPr>
              <p:nvPr/>
            </p:nvSpPr>
            <p:spPr bwMode="auto">
              <a:xfrm>
                <a:off x="113293215" y="1154296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3" name="Group 91"/>
            <p:cNvGrpSpPr>
              <a:grpSpLocks/>
            </p:cNvGrpSpPr>
            <p:nvPr/>
          </p:nvGrpSpPr>
          <p:grpSpPr bwMode="auto">
            <a:xfrm>
              <a:off x="110861715" y="113162762"/>
              <a:ext cx="1769072" cy="133623"/>
              <a:chOff x="111779957" y="115540971"/>
              <a:chExt cx="1769072" cy="133623"/>
            </a:xfrm>
          </p:grpSpPr>
          <p:sp>
            <p:nvSpPr>
              <p:cNvPr id="25" name="Oval 92"/>
              <p:cNvSpPr>
                <a:spLocks noChangeArrowheads="1"/>
              </p:cNvSpPr>
              <p:nvPr/>
            </p:nvSpPr>
            <p:spPr bwMode="auto">
              <a:xfrm>
                <a:off x="113037257" y="115540971"/>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93"/>
              <p:cNvSpPr>
                <a:spLocks noChangeArrowheads="1"/>
              </p:cNvSpPr>
              <p:nvPr/>
            </p:nvSpPr>
            <p:spPr bwMode="auto">
              <a:xfrm>
                <a:off x="112857643" y="115542572"/>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94"/>
              <p:cNvSpPr>
                <a:spLocks noChangeArrowheads="1"/>
              </p:cNvSpPr>
              <p:nvPr/>
            </p:nvSpPr>
            <p:spPr bwMode="auto">
              <a:xfrm>
                <a:off x="112678029" y="115540971"/>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95"/>
              <p:cNvSpPr>
                <a:spLocks noChangeArrowheads="1"/>
              </p:cNvSpPr>
              <p:nvPr/>
            </p:nvSpPr>
            <p:spPr bwMode="auto">
              <a:xfrm>
                <a:off x="112498414" y="115542572"/>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96"/>
              <p:cNvSpPr>
                <a:spLocks noChangeArrowheads="1"/>
              </p:cNvSpPr>
              <p:nvPr/>
            </p:nvSpPr>
            <p:spPr bwMode="auto">
              <a:xfrm>
                <a:off x="112318800" y="115540972"/>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97"/>
              <p:cNvSpPr>
                <a:spLocks noChangeArrowheads="1"/>
              </p:cNvSpPr>
              <p:nvPr/>
            </p:nvSpPr>
            <p:spPr bwMode="auto">
              <a:xfrm>
                <a:off x="112139187" y="115542573"/>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98"/>
              <p:cNvSpPr>
                <a:spLocks noChangeArrowheads="1"/>
              </p:cNvSpPr>
              <p:nvPr/>
            </p:nvSpPr>
            <p:spPr bwMode="auto">
              <a:xfrm>
                <a:off x="111959571" y="115540972"/>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99"/>
              <p:cNvSpPr>
                <a:spLocks noChangeArrowheads="1"/>
              </p:cNvSpPr>
              <p:nvPr/>
            </p:nvSpPr>
            <p:spPr bwMode="auto">
              <a:xfrm>
                <a:off x="111779957" y="115542572"/>
                <a:ext cx="141514" cy="130629"/>
              </a:xfrm>
              <a:prstGeom prst="ellipse">
                <a:avLst/>
              </a:prstGeom>
              <a:solidFill>
                <a:srgbClr val="FFFFFF"/>
              </a:solidFill>
              <a:ln>
                <a:noFill/>
              </a:ln>
              <a:effectLst/>
              <a:extLst>
                <a:ext uri="{91240B29-F687-4F45-9708-019B960494DF}">
                  <a14:hiddenLine xmlns:a14="http://schemas.microsoft.com/office/drawing/2010/main" w="9525" algn="in">
                    <a:solidFill>
                      <a:srgbClr val="FFFFFF"/>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100"/>
              <p:cNvSpPr>
                <a:spLocks noChangeArrowheads="1"/>
              </p:cNvSpPr>
              <p:nvPr/>
            </p:nvSpPr>
            <p:spPr bwMode="auto">
              <a:xfrm>
                <a:off x="113217016" y="1155423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101"/>
              <p:cNvSpPr>
                <a:spLocks noChangeArrowheads="1"/>
              </p:cNvSpPr>
              <p:nvPr/>
            </p:nvSpPr>
            <p:spPr bwMode="auto">
              <a:xfrm>
                <a:off x="113407515" y="1155439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4" name="Group 102"/>
            <p:cNvGrpSpPr>
              <a:grpSpLocks/>
            </p:cNvGrpSpPr>
            <p:nvPr/>
          </p:nvGrpSpPr>
          <p:grpSpPr bwMode="auto">
            <a:xfrm>
              <a:off x="110864596" y="114471930"/>
              <a:ext cx="1769072" cy="133623"/>
              <a:chOff x="111894257" y="115655271"/>
              <a:chExt cx="1769072" cy="133623"/>
            </a:xfrm>
          </p:grpSpPr>
          <p:sp>
            <p:nvSpPr>
              <p:cNvPr id="15" name="Oval 103"/>
              <p:cNvSpPr>
                <a:spLocks noChangeArrowheads="1"/>
              </p:cNvSpPr>
              <p:nvPr/>
            </p:nvSpPr>
            <p:spPr bwMode="auto">
              <a:xfrm>
                <a:off x="113151557" y="1156552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04"/>
              <p:cNvSpPr>
                <a:spLocks noChangeArrowheads="1"/>
              </p:cNvSpPr>
              <p:nvPr/>
            </p:nvSpPr>
            <p:spPr bwMode="auto">
              <a:xfrm>
                <a:off x="112971943" y="1156568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05"/>
              <p:cNvSpPr>
                <a:spLocks noChangeArrowheads="1"/>
              </p:cNvSpPr>
              <p:nvPr/>
            </p:nvSpPr>
            <p:spPr bwMode="auto">
              <a:xfrm>
                <a:off x="112792329" y="115655271"/>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06"/>
              <p:cNvSpPr>
                <a:spLocks noChangeArrowheads="1"/>
              </p:cNvSpPr>
              <p:nvPr/>
            </p:nvSpPr>
            <p:spPr bwMode="auto">
              <a:xfrm>
                <a:off x="112612714" y="1156568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07"/>
              <p:cNvSpPr>
                <a:spLocks noChangeArrowheads="1"/>
              </p:cNvSpPr>
              <p:nvPr/>
            </p:nvSpPr>
            <p:spPr bwMode="auto">
              <a:xfrm>
                <a:off x="112433100" y="1156552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08"/>
              <p:cNvSpPr>
                <a:spLocks noChangeArrowheads="1"/>
              </p:cNvSpPr>
              <p:nvPr/>
            </p:nvSpPr>
            <p:spPr bwMode="auto">
              <a:xfrm>
                <a:off x="112253487" y="115656873"/>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09"/>
              <p:cNvSpPr>
                <a:spLocks noChangeArrowheads="1"/>
              </p:cNvSpPr>
              <p:nvPr/>
            </p:nvSpPr>
            <p:spPr bwMode="auto">
              <a:xfrm>
                <a:off x="112073871" y="1156552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110"/>
              <p:cNvSpPr>
                <a:spLocks noChangeArrowheads="1"/>
              </p:cNvSpPr>
              <p:nvPr/>
            </p:nvSpPr>
            <p:spPr bwMode="auto">
              <a:xfrm>
                <a:off x="111894257" y="115656872"/>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Oval 111"/>
              <p:cNvSpPr>
                <a:spLocks noChangeArrowheads="1"/>
              </p:cNvSpPr>
              <p:nvPr/>
            </p:nvSpPr>
            <p:spPr bwMode="auto">
              <a:xfrm>
                <a:off x="113331316" y="1156566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Oval 112"/>
              <p:cNvSpPr>
                <a:spLocks noChangeArrowheads="1"/>
              </p:cNvSpPr>
              <p:nvPr/>
            </p:nvSpPr>
            <p:spPr bwMode="auto">
              <a:xfrm>
                <a:off x="113521815" y="115658265"/>
                <a:ext cx="141514" cy="130629"/>
              </a:xfrm>
              <a:prstGeom prst="ellipse">
                <a:avLst/>
              </a:prstGeom>
              <a:solidFill>
                <a:srgbClr val="48889A"/>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nvGrpSpPr>
          <p:cNvPr id="115" name="Group 113"/>
          <p:cNvGrpSpPr>
            <a:grpSpLocks/>
          </p:cNvGrpSpPr>
          <p:nvPr/>
        </p:nvGrpSpPr>
        <p:grpSpPr bwMode="auto">
          <a:xfrm>
            <a:off x="1371600" y="3733800"/>
            <a:ext cx="3219390" cy="1345280"/>
            <a:chOff x="110598855" y="108084257"/>
            <a:chExt cx="2503699" cy="990600"/>
          </a:xfrm>
        </p:grpSpPr>
        <p:sp>
          <p:nvSpPr>
            <p:cNvPr id="116" name="Rectangle 114"/>
            <p:cNvSpPr>
              <a:spLocks noChangeArrowheads="1"/>
            </p:cNvSpPr>
            <p:nvPr/>
          </p:nvSpPr>
          <p:spPr bwMode="auto">
            <a:xfrm>
              <a:off x="110598855" y="108084257"/>
              <a:ext cx="2492829" cy="925286"/>
            </a:xfrm>
            <a:prstGeom prst="rect">
              <a:avLst/>
            </a:prstGeom>
            <a:solidFill>
              <a:srgbClr val="FCEFC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Text Box 115"/>
            <p:cNvSpPr txBox="1">
              <a:spLocks noChangeArrowheads="1"/>
            </p:cNvSpPr>
            <p:nvPr/>
          </p:nvSpPr>
          <p:spPr bwMode="auto">
            <a:xfrm>
              <a:off x="110675040" y="108160457"/>
              <a:ext cx="242751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anose="020F0502020204030204" pitchFamily="34" charset="0"/>
                </a:rPr>
                <a:t>92% </a:t>
              </a:r>
              <a:r>
                <a:rPr kumimoji="0" lang="en-US" altLang="en-US" sz="1600" b="0" i="0" u="none" strike="noStrike" cap="none" normalizeH="0" baseline="0" dirty="0" smtClean="0">
                  <a:ln>
                    <a:noFill/>
                  </a:ln>
                  <a:solidFill>
                    <a:srgbClr val="000000"/>
                  </a:solidFill>
                  <a:effectLst/>
                  <a:latin typeface="Calibri" panose="020F0502020204030204" pitchFamily="34" charset="0"/>
                </a:rPr>
                <a:t>of homeless families scored a 6 or higher on the Vulnerability Index Scale from  October 1, 2013—March 31, 2014.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140921888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38200" y="533400"/>
            <a:ext cx="7620000" cy="646331"/>
          </a:xfrm>
          <a:prstGeom prst="rect">
            <a:avLst/>
          </a:prstGeom>
          <a:noFill/>
        </p:spPr>
        <p:txBody>
          <a:bodyPr wrap="square">
            <a:spAutoFit/>
          </a:bodyPr>
          <a:lstStyle/>
          <a:p>
            <a:pPr algn="ctr">
              <a:defRPr/>
            </a:pPr>
            <a:r>
              <a:rPr lang="en-US" sz="3600"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Emergency Shelter Assessment Tool</a:t>
            </a:r>
            <a:endParaRPr lang="en-US" sz="3600" b="1" i="1" dirty="0">
              <a:solidFill>
                <a:schemeClr val="accent2">
                  <a:lumMod val="50000"/>
                </a:schemeClr>
              </a:solidFill>
              <a:latin typeface="Calibri" pitchFamily="34" charset="0"/>
              <a:cs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1247775"/>
            <a:ext cx="75152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8315843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Inside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2" name="Title 1"/>
          <p:cNvSpPr>
            <a:spLocks noGrp="1"/>
          </p:cNvSpPr>
          <p:nvPr>
            <p:ph type="title"/>
          </p:nvPr>
        </p:nvSpPr>
        <p:spPr>
          <a:xfrm>
            <a:off x="457200" y="609600"/>
            <a:ext cx="8229600" cy="1143000"/>
          </a:xfrm>
        </p:spPr>
        <p:txBody>
          <a:bodyPr>
            <a:normAutofit/>
          </a:bodyPr>
          <a:lstStyle/>
          <a:p>
            <a:pPr>
              <a:defRPr/>
            </a:pPr>
            <a:r>
              <a:rPr lang="en-US" b="1" i="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Data Limitations</a:t>
            </a:r>
            <a:endParaRPr lang="en-US" b="1" i="1" dirty="0">
              <a:solidFill>
                <a:schemeClr val="accent2">
                  <a:lumMod val="50000"/>
                </a:schemeClr>
              </a:solidFill>
              <a:latin typeface="Calibri" pitchFamily="34" charset="0"/>
              <a:cs typeface="Calibri" pitchFamily="34" charset="0"/>
            </a:endParaRPr>
          </a:p>
        </p:txBody>
      </p:sp>
      <p:sp>
        <p:nvSpPr>
          <p:cNvPr id="3" name="TextBox 2"/>
          <p:cNvSpPr txBox="1"/>
          <p:nvPr/>
        </p:nvSpPr>
        <p:spPr>
          <a:xfrm>
            <a:off x="990600" y="1752600"/>
            <a:ext cx="7162800" cy="3785652"/>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It’s not a measurement of need for services- it’s a measure of need for information</a:t>
            </a:r>
          </a:p>
          <a:p>
            <a:pPr marL="342900" indent="-342900">
              <a:buFont typeface="Arial" panose="020B0604020202020204" pitchFamily="34" charset="0"/>
              <a:buChar char="•"/>
            </a:pPr>
            <a:r>
              <a:rPr lang="en-US" dirty="0" smtClean="0">
                <a:latin typeface="+mn-lt"/>
              </a:rPr>
              <a:t>Bias toward women</a:t>
            </a:r>
          </a:p>
          <a:p>
            <a:pPr marL="342900" indent="-342900">
              <a:buFont typeface="Arial" panose="020B0604020202020204" pitchFamily="34" charset="0"/>
              <a:buChar char="•"/>
            </a:pPr>
            <a:r>
              <a:rPr lang="en-US" dirty="0" smtClean="0">
                <a:latin typeface="+mn-lt"/>
              </a:rPr>
              <a:t>Broad categories- of age</a:t>
            </a:r>
          </a:p>
          <a:p>
            <a:pPr marL="342900" indent="-342900">
              <a:buFont typeface="Arial" panose="020B0604020202020204" pitchFamily="34" charset="0"/>
              <a:buChar char="•"/>
            </a:pPr>
            <a:r>
              <a:rPr lang="en-US" dirty="0" smtClean="0">
                <a:latin typeface="+mn-lt"/>
              </a:rPr>
              <a:t>How are both supply and demand data affected by business model?</a:t>
            </a:r>
          </a:p>
          <a:p>
            <a:pPr marL="342900" indent="-342900">
              <a:buFont typeface="Arial" panose="020B0604020202020204" pitchFamily="34" charset="0"/>
              <a:buChar char="•"/>
            </a:pPr>
            <a:r>
              <a:rPr lang="en-US" dirty="0" smtClean="0">
                <a:latin typeface="+mn-lt"/>
              </a:rPr>
              <a:t>Summer reading program example of need vs. information.</a:t>
            </a:r>
          </a:p>
        </p:txBody>
      </p:sp>
    </p:spTree>
    <p:custDataLst>
      <p:tags r:id="rId1"/>
    </p:custDataLst>
    <p:extLst>
      <p:ext uri="{BB962C8B-B14F-4D97-AF65-F5344CB8AC3E}">
        <p14:creationId xmlns:p14="http://schemas.microsoft.com/office/powerpoint/2010/main" val="133112908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Inside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7939" name="Rectangle 3"/>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spcBef>
                <a:spcPct val="0"/>
              </a:spcBef>
              <a:defRPr/>
            </a:pPr>
            <a:r>
              <a:rPr lang="en-US" sz="4000" b="1" i="1" dirty="0">
                <a:solidFill>
                  <a:schemeClr val="tx2">
                    <a:lumMod val="75000"/>
                  </a:schemeClr>
                </a:solidFill>
                <a:effectLst>
                  <a:outerShdw blurRad="38100" dist="38100" dir="2700000" algn="tl">
                    <a:srgbClr val="C0C0C0"/>
                  </a:outerShdw>
                </a:effectLst>
                <a:latin typeface="Calibri" pitchFamily="34" charset="0"/>
                <a:cs typeface="Calibri" pitchFamily="34" charset="0"/>
              </a:rPr>
              <a:t>Resource Department:</a:t>
            </a:r>
          </a:p>
        </p:txBody>
      </p:sp>
      <p:sp>
        <p:nvSpPr>
          <p:cNvPr id="24580" name="Rectangle 4"/>
          <p:cNvSpPr>
            <a:spLocks noChangeArrowheads="1"/>
          </p:cNvSpPr>
          <p:nvPr/>
        </p:nvSpPr>
        <p:spPr bwMode="auto">
          <a:xfrm>
            <a:off x="685800" y="1219200"/>
            <a:ext cx="784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spcBef>
                <a:spcPct val="20000"/>
              </a:spcBef>
              <a:buClr>
                <a:schemeClr val="accent1"/>
              </a:buClr>
              <a:buFontTx/>
              <a:buChar char="•"/>
            </a:pPr>
            <a:r>
              <a:rPr lang="en-US" sz="2000" b="1" dirty="0" smtClean="0">
                <a:solidFill>
                  <a:srgbClr val="000000"/>
                </a:solidFill>
                <a:latin typeface="Calibri" pitchFamily="34" charset="0"/>
                <a:cs typeface="Calibri" pitchFamily="34" charset="0"/>
              </a:rPr>
              <a:t>2.5 </a:t>
            </a:r>
            <a:r>
              <a:rPr lang="en-US" sz="2000" b="1" dirty="0">
                <a:solidFill>
                  <a:srgbClr val="000000"/>
                </a:solidFill>
                <a:latin typeface="Calibri" pitchFamily="34" charset="0"/>
                <a:cs typeface="Calibri" pitchFamily="34" charset="0"/>
              </a:rPr>
              <a:t>full-time equivalent staff</a:t>
            </a:r>
          </a:p>
          <a:p>
            <a:pPr marL="628650" indent="-628650">
              <a:spcBef>
                <a:spcPct val="20000"/>
              </a:spcBef>
              <a:buClr>
                <a:schemeClr val="accent1"/>
              </a:buClr>
              <a:buFontTx/>
              <a:buChar char="•"/>
            </a:pPr>
            <a:r>
              <a:rPr lang="en-US" sz="2000" b="1" dirty="0" smtClean="0">
                <a:solidFill>
                  <a:srgbClr val="000000"/>
                </a:solidFill>
                <a:latin typeface="Calibri" pitchFamily="34" charset="0"/>
                <a:cs typeface="Calibri" pitchFamily="34" charset="0"/>
              </a:rPr>
              <a:t>Collects, maintains, </a:t>
            </a:r>
            <a:r>
              <a:rPr lang="en-US" sz="2000" b="1" dirty="0">
                <a:solidFill>
                  <a:srgbClr val="000000"/>
                </a:solidFill>
                <a:latin typeface="Calibri" pitchFamily="34" charset="0"/>
                <a:cs typeface="Calibri" pitchFamily="34" charset="0"/>
              </a:rPr>
              <a:t>and </a:t>
            </a:r>
            <a:r>
              <a:rPr lang="en-US" sz="2000" b="1" dirty="0" smtClean="0">
                <a:solidFill>
                  <a:srgbClr val="000000"/>
                </a:solidFill>
                <a:latin typeface="Calibri" pitchFamily="34" charset="0"/>
                <a:cs typeface="Calibri" pitchFamily="34" charset="0"/>
              </a:rPr>
              <a:t>updates service data</a:t>
            </a:r>
            <a:endParaRPr lang="en-US" sz="2000" b="1" dirty="0">
              <a:solidFill>
                <a:srgbClr val="000000"/>
              </a:solidFill>
              <a:latin typeface="Calibri" pitchFamily="34" charset="0"/>
              <a:cs typeface="Calibri" pitchFamily="34" charset="0"/>
            </a:endParaRPr>
          </a:p>
          <a:p>
            <a:pPr marL="628650" indent="-628650">
              <a:spcBef>
                <a:spcPct val="20000"/>
              </a:spcBef>
              <a:buClr>
                <a:schemeClr val="accent1"/>
              </a:buClr>
              <a:buFontTx/>
              <a:buChar char="•"/>
            </a:pPr>
            <a:r>
              <a:rPr lang="en-US" sz="2000" b="1" dirty="0">
                <a:solidFill>
                  <a:srgbClr val="000000"/>
                </a:solidFill>
                <a:latin typeface="Calibri" pitchFamily="34" charset="0"/>
                <a:cs typeface="Calibri" pitchFamily="34" charset="0"/>
              </a:rPr>
              <a:t>Apply “Inclusion Policy” for what is collected and maintained</a:t>
            </a:r>
          </a:p>
          <a:p>
            <a:pPr marL="628650" indent="-628650">
              <a:spcBef>
                <a:spcPct val="20000"/>
              </a:spcBef>
              <a:buClr>
                <a:schemeClr val="accent1"/>
              </a:buClr>
              <a:buFontTx/>
              <a:buChar char="•"/>
            </a:pPr>
            <a:r>
              <a:rPr lang="en-US" sz="2000" b="1" dirty="0">
                <a:solidFill>
                  <a:srgbClr val="000000"/>
                </a:solidFill>
                <a:latin typeface="Calibri" pitchFamily="34" charset="0"/>
                <a:cs typeface="Calibri" pitchFamily="34" charset="0"/>
              </a:rPr>
              <a:t>Indexed according to the AIRS/</a:t>
            </a:r>
            <a:r>
              <a:rPr lang="en-US" sz="2000" b="1" dirty="0" err="1">
                <a:solidFill>
                  <a:srgbClr val="000000"/>
                </a:solidFill>
                <a:latin typeface="Calibri" pitchFamily="34" charset="0"/>
                <a:cs typeface="Calibri" pitchFamily="34" charset="0"/>
              </a:rPr>
              <a:t>Infoline</a:t>
            </a:r>
            <a:r>
              <a:rPr lang="en-US" sz="2000" b="1" dirty="0">
                <a:solidFill>
                  <a:srgbClr val="000000"/>
                </a:solidFill>
                <a:latin typeface="Calibri" pitchFamily="34" charset="0"/>
                <a:cs typeface="Calibri" pitchFamily="34" charset="0"/>
              </a:rPr>
              <a:t> Taxonomy of Human Services</a:t>
            </a:r>
          </a:p>
          <a:p>
            <a:pPr marL="628650" indent="-628650">
              <a:spcBef>
                <a:spcPct val="20000"/>
              </a:spcBef>
              <a:buClr>
                <a:schemeClr val="accent1"/>
              </a:buClr>
              <a:buFontTx/>
              <a:buChar char="•"/>
            </a:pPr>
            <a:r>
              <a:rPr lang="en-US" sz="2000" b="1" dirty="0" smtClean="0">
                <a:solidFill>
                  <a:srgbClr val="000000"/>
                </a:solidFill>
                <a:latin typeface="Calibri" pitchFamily="34" charset="0"/>
                <a:cs typeface="Calibri" pitchFamily="34" charset="0"/>
              </a:rPr>
              <a:t>Push notification sent annually </a:t>
            </a:r>
            <a:endParaRPr lang="en-US" sz="2000" b="1" dirty="0">
              <a:solidFill>
                <a:srgbClr val="000000"/>
              </a:solidFill>
              <a:latin typeface="Calibri" pitchFamily="34" charset="0"/>
              <a:cs typeface="Calibri" pitchFamily="34" charset="0"/>
            </a:endParaRPr>
          </a:p>
          <a:p>
            <a:pPr marL="628650" indent="-628650">
              <a:spcBef>
                <a:spcPct val="20000"/>
              </a:spcBef>
              <a:buClr>
                <a:schemeClr val="accent1"/>
              </a:buClr>
              <a:buFontTx/>
              <a:buChar char="•"/>
            </a:pPr>
            <a:r>
              <a:rPr lang="en-US" sz="2000" b="1" dirty="0">
                <a:solidFill>
                  <a:srgbClr val="000000"/>
                </a:solidFill>
                <a:latin typeface="Calibri" pitchFamily="34" charset="0"/>
                <a:cs typeface="Calibri" pitchFamily="34" charset="0"/>
              </a:rPr>
              <a:t>Updates completed more often for organizations where a large number referrals are </a:t>
            </a:r>
            <a:r>
              <a:rPr lang="en-US" sz="2000" b="1" dirty="0" smtClean="0">
                <a:solidFill>
                  <a:srgbClr val="000000"/>
                </a:solidFill>
                <a:latin typeface="Calibri" pitchFamily="34" charset="0"/>
                <a:cs typeface="Calibri" pitchFamily="34" charset="0"/>
              </a:rPr>
              <a:t>made</a:t>
            </a:r>
            <a:endParaRPr lang="en-US" sz="2000" b="1" i="1" dirty="0" smtClean="0">
              <a:solidFill>
                <a:srgbClr val="00B0F0"/>
              </a:solidFill>
              <a:latin typeface="Calibri" pitchFamily="34" charset="0"/>
              <a:cs typeface="Calibri" pitchFamily="34" charset="0"/>
            </a:endParaRPr>
          </a:p>
          <a:p>
            <a:pPr marL="628650" indent="-628650">
              <a:spcBef>
                <a:spcPct val="20000"/>
              </a:spcBef>
              <a:buClr>
                <a:schemeClr val="accent1"/>
              </a:buClr>
              <a:buFontTx/>
              <a:buChar char="•"/>
            </a:pPr>
            <a:r>
              <a:rPr lang="en-US" sz="2000" b="1" dirty="0" smtClean="0">
                <a:solidFill>
                  <a:srgbClr val="000000"/>
                </a:solidFill>
                <a:latin typeface="Calibri" pitchFamily="34" charset="0"/>
                <a:cs typeface="Calibri" pitchFamily="34" charset="0"/>
              </a:rPr>
              <a:t>Some agencies update frequently, even daily</a:t>
            </a:r>
          </a:p>
          <a:p>
            <a:pPr marL="628650" indent="-628650">
              <a:spcBef>
                <a:spcPct val="20000"/>
              </a:spcBef>
              <a:buClr>
                <a:schemeClr val="accent1"/>
              </a:buClr>
              <a:buFontTx/>
              <a:buChar char="•"/>
            </a:pPr>
            <a:r>
              <a:rPr lang="en-US" sz="2000" b="1" dirty="0" smtClean="0">
                <a:solidFill>
                  <a:srgbClr val="000000"/>
                </a:solidFill>
                <a:latin typeface="Calibri" pitchFamily="34" charset="0"/>
                <a:cs typeface="Calibri" pitchFamily="34" charset="0"/>
              </a:rPr>
              <a:t>Research</a:t>
            </a:r>
            <a:r>
              <a:rPr lang="en-US" sz="2000" b="1" i="1" dirty="0" smtClean="0">
                <a:solidFill>
                  <a:srgbClr val="00B0F0"/>
                </a:solidFill>
                <a:latin typeface="Calibri" pitchFamily="34" charset="0"/>
                <a:cs typeface="Calibri" pitchFamily="34" charset="0"/>
              </a:rPr>
              <a:t> </a:t>
            </a:r>
            <a:r>
              <a:rPr lang="en-US" sz="2000" b="1" dirty="0" smtClean="0">
                <a:solidFill>
                  <a:srgbClr val="000000"/>
                </a:solidFill>
                <a:latin typeface="Calibri" pitchFamily="34" charset="0"/>
                <a:cs typeface="Calibri" pitchFamily="34" charset="0"/>
              </a:rPr>
              <a:t>is </a:t>
            </a:r>
            <a:r>
              <a:rPr lang="en-US" sz="2000" b="1" dirty="0">
                <a:solidFill>
                  <a:srgbClr val="000000"/>
                </a:solidFill>
                <a:latin typeface="Calibri" pitchFamily="34" charset="0"/>
                <a:cs typeface="Calibri" pitchFamily="34" charset="0"/>
              </a:rPr>
              <a:t>ongoing</a:t>
            </a:r>
          </a:p>
          <a:p>
            <a:pPr marL="628650" indent="-628650">
              <a:spcBef>
                <a:spcPct val="20000"/>
              </a:spcBef>
              <a:buClr>
                <a:schemeClr val="accent1"/>
              </a:buClr>
              <a:buFontTx/>
              <a:buChar char="•"/>
            </a:pPr>
            <a:r>
              <a:rPr lang="en-US" sz="2000" b="1" dirty="0">
                <a:solidFill>
                  <a:srgbClr val="000000"/>
                </a:solidFill>
                <a:latin typeface="Calibri" pitchFamily="34" charset="0"/>
                <a:cs typeface="Calibri" pitchFamily="34" charset="0"/>
              </a:rPr>
              <a:t>Data represents inventory of </a:t>
            </a:r>
            <a:r>
              <a:rPr lang="en-US" sz="2000" b="1" dirty="0" smtClean="0">
                <a:solidFill>
                  <a:srgbClr val="000000"/>
                </a:solidFill>
                <a:latin typeface="Calibri" pitchFamily="34" charset="0"/>
                <a:cs typeface="Calibri" pitchFamily="34" charset="0"/>
              </a:rPr>
              <a:t>service </a:t>
            </a:r>
            <a:r>
              <a:rPr lang="en-US" sz="2000" b="1" dirty="0">
                <a:solidFill>
                  <a:srgbClr val="000000"/>
                </a:solidFill>
                <a:latin typeface="Calibri" pitchFamily="34" charset="0"/>
                <a:cs typeface="Calibri" pitchFamily="34" charset="0"/>
              </a:rPr>
              <a:t>provision in our service area</a:t>
            </a:r>
          </a:p>
          <a:p>
            <a:pPr marL="628650" indent="-628650">
              <a:spcBef>
                <a:spcPct val="20000"/>
              </a:spcBef>
              <a:buClr>
                <a:schemeClr val="accent1"/>
              </a:buClr>
              <a:buFontTx/>
              <a:buChar char="•"/>
            </a:pPr>
            <a:endParaRPr lang="en-US" sz="1800" b="1" dirty="0">
              <a:solidFill>
                <a:srgbClr val="000000"/>
              </a:solidFill>
              <a:latin typeface="Arial" charset="0"/>
              <a:cs typeface="Times New Roman" pitchFamily="18" charset="0"/>
            </a:endParaRPr>
          </a:p>
        </p:txBody>
      </p:sp>
    </p:spTree>
    <p:custDataLst>
      <p:tags r:id="rId1"/>
    </p:custDataLst>
    <p:extLst>
      <p:ext uri="{BB962C8B-B14F-4D97-AF65-F5344CB8AC3E}">
        <p14:creationId xmlns:p14="http://schemas.microsoft.com/office/powerpoint/2010/main" val="35246900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09600" y="905521"/>
            <a:ext cx="7924800" cy="4401205"/>
          </a:xfrm>
          <a:prstGeom prst="rect">
            <a:avLst/>
          </a:prstGeom>
          <a:noFill/>
        </p:spPr>
        <p:txBody>
          <a:bodyPr wrap="square" rtlCol="0">
            <a:spAutoFit/>
          </a:bodyPr>
          <a:lstStyle/>
          <a:p>
            <a:pPr algn="ctr">
              <a:spcBef>
                <a:spcPts val="0"/>
              </a:spcBef>
              <a:defRPr/>
            </a:pPr>
            <a:r>
              <a:rPr lang="en-US" sz="28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IMPACT’s mission is to change lives, for good.</a:t>
            </a:r>
          </a:p>
          <a:p>
            <a:pPr marL="285750" indent="-285750">
              <a:buFont typeface="Arial" panose="020B0604020202020204" pitchFamily="34" charset="0"/>
              <a:buChar char="•"/>
            </a:pPr>
            <a:r>
              <a:rPr lang="en-US" dirty="0" smtClean="0">
                <a:latin typeface="Candara" panose="020E0502030303020204" pitchFamily="34" charset="0"/>
                <a:cs typeface="Times New Roman" panose="02020603050405020304" pitchFamily="18" charset="0"/>
              </a:rPr>
              <a:t>helps restore the health and productivity of individuals, organizations and workplaces leading to an improved quality of life for our entire community</a:t>
            </a:r>
          </a:p>
          <a:p>
            <a:pPr marL="285750" indent="-285750">
              <a:buFont typeface="Arial" panose="020B0604020202020204" pitchFamily="34" charset="0"/>
              <a:buChar char="•"/>
            </a:pPr>
            <a:endParaRPr lang="en-US" dirty="0">
              <a:latin typeface="Candara" panose="020E0502030303020204" pitchFamily="34" charset="0"/>
            </a:endParaRPr>
          </a:p>
          <a:p>
            <a:pPr marL="285750" indent="-285750">
              <a:buFont typeface="Arial" panose="020B0604020202020204" pitchFamily="34" charset="0"/>
              <a:buChar char="•"/>
            </a:pPr>
            <a:r>
              <a:rPr lang="en-US" dirty="0">
                <a:latin typeface="Candara" panose="020E0502030303020204" pitchFamily="34" charset="0"/>
              </a:rPr>
              <a:t>h</a:t>
            </a:r>
            <a:r>
              <a:rPr lang="en-US" dirty="0" smtClean="0">
                <a:latin typeface="Candara" panose="020E0502030303020204" pitchFamily="34" charset="0"/>
              </a:rPr>
              <a:t>as served </a:t>
            </a:r>
            <a:r>
              <a:rPr lang="en-US" dirty="0">
                <a:latin typeface="Candara" panose="020E0502030303020204" pitchFamily="34" charset="0"/>
              </a:rPr>
              <a:t>the community for more than 50 years</a:t>
            </a:r>
          </a:p>
          <a:p>
            <a:pPr marL="285750"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Is a </a:t>
            </a:r>
            <a:r>
              <a:rPr lang="en-US" dirty="0">
                <a:latin typeface="Candara" panose="020E0502030303020204" pitchFamily="34" charset="0"/>
              </a:rPr>
              <a:t>r</a:t>
            </a:r>
            <a:r>
              <a:rPr lang="en-US" dirty="0" smtClean="0">
                <a:latin typeface="Candara" panose="020E0502030303020204" pitchFamily="34" charset="0"/>
              </a:rPr>
              <a:t>egional service provider headquartered in Southeastern Wisconsin</a:t>
            </a:r>
            <a:endParaRPr lang="en-US" dirty="0">
              <a:latin typeface="Candara" panose="020E0502030303020204" pitchFamily="34" charset="0"/>
            </a:endParaRPr>
          </a:p>
        </p:txBody>
      </p:sp>
    </p:spTree>
    <p:custDataLst>
      <p:tags r:id="rId1"/>
    </p:custDataLst>
    <p:extLst>
      <p:ext uri="{BB962C8B-B14F-4D97-AF65-F5344CB8AC3E}">
        <p14:creationId xmlns:p14="http://schemas.microsoft.com/office/powerpoint/2010/main" val="418762412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Ins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2" name="Title 1"/>
          <p:cNvSpPr>
            <a:spLocks noGrp="1"/>
          </p:cNvSpPr>
          <p:nvPr>
            <p:ph type="title"/>
          </p:nvPr>
        </p:nvSpPr>
        <p:spPr>
          <a:xfrm>
            <a:off x="457200" y="274638"/>
            <a:ext cx="8229600" cy="868362"/>
          </a:xfrm>
        </p:spPr>
        <p:txBody>
          <a:bodyPr>
            <a:normAutofit/>
          </a:bodyPr>
          <a:lstStyle/>
          <a:p>
            <a:pPr>
              <a:defRPr/>
            </a:pPr>
            <a:r>
              <a:rPr lang="en-US" b="1" dirty="0" smtClean="0">
                <a:solidFill>
                  <a:schemeClr val="accent1">
                    <a:lumMod val="50000"/>
                  </a:schemeClr>
                </a:solidFill>
                <a:effectLst>
                  <a:outerShdw blurRad="38100" dist="38100" dir="2700000" algn="tl">
                    <a:srgbClr val="C0C0C0"/>
                  </a:outerShdw>
                </a:effectLst>
                <a:latin typeface="Calibri" pitchFamily="34" charset="0"/>
                <a:cs typeface="Calibri" pitchFamily="34" charset="0"/>
              </a:rPr>
              <a:t>Resource Database</a:t>
            </a:r>
            <a:endParaRPr lang="en-US" sz="2000" b="1" dirty="0">
              <a:solidFill>
                <a:schemeClr val="accent1">
                  <a:lumMod val="50000"/>
                </a:schemeClr>
              </a:solidFill>
              <a:latin typeface="Calibri" pitchFamily="34" charset="0"/>
              <a:cs typeface="Calibri" pitchFamily="34" charset="0"/>
            </a:endParaRPr>
          </a:p>
        </p:txBody>
      </p:sp>
      <p:sp>
        <p:nvSpPr>
          <p:cNvPr id="3" name="Rectangle 2"/>
          <p:cNvSpPr/>
          <p:nvPr/>
        </p:nvSpPr>
        <p:spPr>
          <a:xfrm>
            <a:off x="304800" y="2895600"/>
            <a:ext cx="8458200" cy="369332"/>
          </a:xfrm>
          <a:prstGeom prst="rect">
            <a:avLst/>
          </a:prstGeom>
        </p:spPr>
        <p:txBody>
          <a:bodyPr wrap="square">
            <a:spAutoFit/>
          </a:bodyPr>
          <a:lstStyle/>
          <a:p>
            <a:endParaRPr lang="en-US" b="1" dirty="0"/>
          </a:p>
        </p:txBody>
      </p:sp>
      <p:sp>
        <p:nvSpPr>
          <p:cNvPr id="5" name="Rectangle 4"/>
          <p:cNvSpPr/>
          <p:nvPr/>
        </p:nvSpPr>
        <p:spPr>
          <a:xfrm>
            <a:off x="609600" y="1143000"/>
            <a:ext cx="8001000" cy="1477328"/>
          </a:xfrm>
          <a:prstGeom prst="rect">
            <a:avLst/>
          </a:prstGeom>
        </p:spPr>
        <p:txBody>
          <a:bodyPr wrap="square">
            <a:spAutoFit/>
          </a:bodyPr>
          <a:lstStyle/>
          <a:p>
            <a:r>
              <a:rPr lang="en-US" sz="2000" b="1" dirty="0">
                <a:latin typeface="+mn-lt"/>
              </a:rPr>
              <a:t>Classification System:  AIRS/211 LA County Taxonomy</a:t>
            </a:r>
          </a:p>
          <a:p>
            <a:r>
              <a:rPr lang="en-US" sz="2000" b="1" dirty="0" smtClean="0">
                <a:latin typeface="+mn-lt"/>
              </a:rPr>
              <a:t>The </a:t>
            </a:r>
            <a:r>
              <a:rPr lang="en-US" sz="2000" b="1" dirty="0">
                <a:latin typeface="+mn-lt"/>
              </a:rPr>
              <a:t>AIRS/211 LA County Taxonomy sets a standard for defining services and for indexing and accessing the wide variety of human services available in communities across North America.</a:t>
            </a:r>
          </a:p>
        </p:txBody>
      </p:sp>
      <p:graphicFrame>
        <p:nvGraphicFramePr>
          <p:cNvPr id="12" name="Table 11"/>
          <p:cNvGraphicFramePr>
            <a:graphicFrameLocks noGrp="1"/>
          </p:cNvGraphicFramePr>
          <p:nvPr>
            <p:extLst>
              <p:ext uri="{D42A27DB-BD31-4B8C-83A1-F6EECF244321}">
                <p14:modId xmlns:p14="http://schemas.microsoft.com/office/powerpoint/2010/main" val="2721326655"/>
              </p:ext>
            </p:extLst>
          </p:nvPr>
        </p:nvGraphicFramePr>
        <p:xfrm>
          <a:off x="1066800" y="2895600"/>
          <a:ext cx="7315200" cy="2407920"/>
        </p:xfrm>
        <a:graphic>
          <a:graphicData uri="http://schemas.openxmlformats.org/drawingml/2006/table">
            <a:tbl>
              <a:tblPr firstRow="1" firstCol="1" bandRow="1">
                <a:tableStyleId>{5C22544A-7EE6-4342-B048-85BDC9FD1C3A}</a:tableStyleId>
              </a:tblPr>
              <a:tblGrid>
                <a:gridCol w="2438400"/>
                <a:gridCol w="4876800"/>
              </a:tblGrid>
              <a:tr h="0">
                <a:tc>
                  <a:txBody>
                    <a:bodyPr/>
                    <a:lstStyle/>
                    <a:p>
                      <a:pPr marL="0" marR="0" algn="r">
                        <a:spcBef>
                          <a:spcPts val="0"/>
                        </a:spcBef>
                        <a:spcAft>
                          <a:spcPts val="0"/>
                        </a:spcAft>
                      </a:pPr>
                      <a:r>
                        <a:rPr lang="en-US" sz="1600" dirty="0" smtClean="0">
                          <a:solidFill>
                            <a:schemeClr val="tx1"/>
                          </a:solidFill>
                          <a:effectLst/>
                          <a:latin typeface="Calibri"/>
                          <a:ea typeface="Calibri"/>
                          <a:cs typeface="Times New Roman"/>
                        </a:rPr>
                        <a:t>Six Level Example:</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600"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dirty="0">
                          <a:solidFill>
                            <a:schemeClr val="tx1"/>
                          </a:solidFill>
                          <a:effectLst/>
                        </a:rPr>
                        <a:t>L</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rPr>
                        <a:t>Health Care</a:t>
                      </a:r>
                      <a:endParaRPr lang="en-US" sz="1600" b="1"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dirty="0">
                          <a:solidFill>
                            <a:schemeClr val="tx1"/>
                          </a:solidFill>
                          <a:effectLst/>
                        </a:rPr>
                        <a:t>LR </a:t>
                      </a:r>
                      <a:endParaRPr lang="en-US" sz="1600" dirty="0">
                        <a:solidFill>
                          <a:schemeClr val="tx1"/>
                        </a:solidFill>
                        <a:effectLst/>
                        <a:latin typeface="Calibri"/>
                        <a:ea typeface="Calibri"/>
                        <a:cs typeface="Times New Roman"/>
                      </a:endParaRPr>
                    </a:p>
                  </a:txBody>
                  <a:tcPr marL="152400" marR="152400" marT="28575" marB="2857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u="none" strike="noStrike" dirty="0">
                          <a:solidFill>
                            <a:schemeClr val="tx1"/>
                          </a:solidFill>
                          <a:effectLst/>
                        </a:rPr>
                        <a:t>Rehabilitation/Habilitation Services</a:t>
                      </a:r>
                      <a:endParaRPr lang="en-US" sz="1600" b="1" dirty="0">
                        <a:solidFill>
                          <a:schemeClr val="tx1"/>
                        </a:solidFill>
                        <a:effectLst/>
                        <a:latin typeface="Calibri"/>
                        <a:ea typeface="Calibri"/>
                        <a:cs typeface="Times New Roman"/>
                      </a:endParaRPr>
                    </a:p>
                  </a:txBody>
                  <a:tcPr marL="152400" marR="152400" marT="28575" marB="2857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u="none" strike="noStrike" dirty="0">
                          <a:solidFill>
                            <a:schemeClr val="tx1"/>
                          </a:solidFill>
                          <a:effectLst/>
                        </a:rPr>
                        <a:t>LR-8000</a:t>
                      </a: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u="none" strike="noStrike" dirty="0">
                          <a:solidFill>
                            <a:schemeClr val="tx1"/>
                          </a:solidFill>
                          <a:effectLst/>
                        </a:rPr>
                        <a:t>        Speech and Hearing</a:t>
                      </a: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u="none" strike="noStrike" dirty="0">
                          <a:solidFill>
                            <a:schemeClr val="tx1"/>
                          </a:solidFill>
                          <a:effectLst/>
                        </a:rPr>
                        <a:t>LR-8000.0500</a:t>
                      </a: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u="none" strike="noStrike" dirty="0">
                          <a:solidFill>
                            <a:schemeClr val="tx1"/>
                          </a:solidFill>
                          <a:effectLst/>
                        </a:rPr>
                        <a:t>            Audiology</a:t>
                      </a: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u="none" strike="noStrike" dirty="0">
                          <a:solidFill>
                            <a:schemeClr val="tx1"/>
                          </a:solidFill>
                          <a:effectLst/>
                        </a:rPr>
                        <a:t>LR-8000.0500-030</a:t>
                      </a: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u="none" strike="noStrike" dirty="0">
                          <a:solidFill>
                            <a:schemeClr val="tx1"/>
                          </a:solidFill>
                          <a:effectLst/>
                        </a:rPr>
                        <a:t>                </a:t>
                      </a:r>
                      <a:r>
                        <a:rPr lang="en-US" sz="1600" b="1" u="none" strike="noStrike" dirty="0" err="1">
                          <a:solidFill>
                            <a:schemeClr val="tx1"/>
                          </a:solidFill>
                          <a:effectLst/>
                        </a:rPr>
                        <a:t>Audiological</a:t>
                      </a:r>
                      <a:r>
                        <a:rPr lang="en-US" sz="1600" b="1" u="none" strike="noStrike" dirty="0">
                          <a:solidFill>
                            <a:schemeClr val="tx1"/>
                          </a:solidFill>
                          <a:effectLst/>
                        </a:rPr>
                        <a:t> Evaluations</a:t>
                      </a: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u="none" strike="noStrike" dirty="0">
                          <a:solidFill>
                            <a:schemeClr val="tx1"/>
                          </a:solidFill>
                          <a:effectLst/>
                        </a:rPr>
                        <a:t>LR-8000.0500-050</a:t>
                      </a: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u="none" strike="noStrike" dirty="0">
                          <a:solidFill>
                            <a:schemeClr val="tx1"/>
                          </a:solidFill>
                          <a:effectLst/>
                        </a:rPr>
                        <a:t>                Auditory Training</a:t>
                      </a: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r">
                        <a:spcBef>
                          <a:spcPts val="0"/>
                        </a:spcBef>
                        <a:spcAft>
                          <a:spcPts val="0"/>
                        </a:spcAft>
                      </a:pPr>
                      <a:r>
                        <a:rPr lang="en-US" sz="1600" u="none" strike="noStrike" dirty="0">
                          <a:solidFill>
                            <a:schemeClr val="tx1"/>
                          </a:solidFill>
                          <a:effectLst/>
                        </a:rPr>
                        <a:t>LR-8000.0500-050.05</a:t>
                      </a: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152400" marR="152400" marT="28575" marB="2857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u="none" strike="noStrike" dirty="0">
                          <a:solidFill>
                            <a:schemeClr val="tx1"/>
                          </a:solidFill>
                          <a:effectLst/>
                        </a:rPr>
                        <a:t>                    Auditory/Oral Training</a:t>
                      </a: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152400" marR="152400"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990600" y="5286345"/>
            <a:ext cx="6629400" cy="200055"/>
          </a:xfrm>
          <a:prstGeom prst="rect">
            <a:avLst/>
          </a:prstGeom>
        </p:spPr>
        <p:txBody>
          <a:bodyPr wrap="square">
            <a:spAutoFit/>
          </a:bodyPr>
          <a:lstStyle/>
          <a:p>
            <a:r>
              <a:rPr lang="en-US" sz="700" dirty="0"/>
              <a:t>Copyright © 2004-2014 Information and Referral Federation of Los Angeles County, doing business as 211 LA County. All rights reserved. Version 4.1.4. </a:t>
            </a:r>
          </a:p>
        </p:txBody>
      </p:sp>
    </p:spTree>
    <p:custDataLst>
      <p:tags r:id="rId1"/>
    </p:custDataLst>
    <p:extLst>
      <p:ext uri="{BB962C8B-B14F-4D97-AF65-F5344CB8AC3E}">
        <p14:creationId xmlns:p14="http://schemas.microsoft.com/office/powerpoint/2010/main" val="402349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Inside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7939" name="Rectangle 3"/>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spcBef>
                <a:spcPct val="0"/>
              </a:spcBef>
              <a:defRPr/>
            </a:pPr>
            <a:r>
              <a:rPr lang="en-US" sz="40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Database Inclusion Policy:</a:t>
            </a:r>
            <a:endParaRPr lang="en-US" sz="4000" b="1" i="1" dirty="0">
              <a:solidFill>
                <a:schemeClr val="tx2">
                  <a:lumMod val="75000"/>
                </a:schemeClr>
              </a:solidFill>
              <a:effectLst>
                <a:outerShdw blurRad="38100" dist="38100" dir="2700000" algn="tl">
                  <a:srgbClr val="C0C0C0"/>
                </a:outerShdw>
              </a:effectLst>
              <a:latin typeface="Calibri" pitchFamily="34" charset="0"/>
              <a:cs typeface="Calibri" pitchFamily="34" charset="0"/>
            </a:endParaRPr>
          </a:p>
        </p:txBody>
      </p:sp>
      <p:sp>
        <p:nvSpPr>
          <p:cNvPr id="24580" name="Rectangle 4"/>
          <p:cNvSpPr>
            <a:spLocks noChangeArrowheads="1"/>
          </p:cNvSpPr>
          <p:nvPr/>
        </p:nvSpPr>
        <p:spPr bwMode="auto">
          <a:xfrm>
            <a:off x="685800" y="1066800"/>
            <a:ext cx="784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dirty="0"/>
          </a:p>
          <a:p>
            <a:r>
              <a:rPr lang="en-US" sz="2000" b="1" dirty="0" smtClean="0">
                <a:latin typeface="+mn-lt"/>
              </a:rPr>
              <a:t>Inclusion </a:t>
            </a:r>
            <a:r>
              <a:rPr lang="en-US" sz="2000" b="1" dirty="0">
                <a:latin typeface="+mn-lt"/>
              </a:rPr>
              <a:t>policy </a:t>
            </a:r>
            <a:endParaRPr lang="en-US" sz="2000" dirty="0">
              <a:latin typeface="+mn-lt"/>
            </a:endParaRPr>
          </a:p>
          <a:p>
            <a:r>
              <a:rPr lang="en-US" sz="2000" dirty="0">
                <a:latin typeface="+mn-lt"/>
              </a:rPr>
              <a:t>The 2-1-1 </a:t>
            </a:r>
            <a:r>
              <a:rPr lang="en-US" sz="2000" dirty="0" smtClean="0">
                <a:latin typeface="+mn-lt"/>
              </a:rPr>
              <a:t>Wisconsin/IMPACT 2-1-1 </a:t>
            </a:r>
            <a:r>
              <a:rPr lang="en-US" sz="2000" dirty="0">
                <a:latin typeface="+mn-lt"/>
              </a:rPr>
              <a:t>database includes non-profit and government health and human services, and for profit health and human service providers which provide a unique, hard-to-find or state-regulated </a:t>
            </a:r>
            <a:r>
              <a:rPr lang="en-US" sz="2000" dirty="0" smtClean="0">
                <a:latin typeface="+mn-lt"/>
              </a:rPr>
              <a:t>service, </a:t>
            </a:r>
            <a:r>
              <a:rPr lang="en-US" sz="2000" dirty="0">
                <a:latin typeface="+mn-lt"/>
              </a:rPr>
              <a:t>free service, scholarships, reduced fees, sliding fee scale, or that accept Medical Assistance as payment. This would include organizations that fit this criteria that offer services to individuals residing or located in the 2-1-1 </a:t>
            </a:r>
            <a:r>
              <a:rPr lang="en-US" sz="2000" dirty="0" smtClean="0">
                <a:latin typeface="+mn-lt"/>
              </a:rPr>
              <a:t>Wisconsin/IMPACT 2-1-1 service area or the service area of a local 2-1-1 Wisconsin provider. </a:t>
            </a:r>
          </a:p>
          <a:p>
            <a:r>
              <a:rPr lang="en-US" sz="2000" dirty="0" smtClean="0">
                <a:latin typeface="+mn-lt"/>
              </a:rPr>
              <a:t>See full policy:  </a:t>
            </a:r>
            <a:r>
              <a:rPr lang="en-US" sz="2000" dirty="0" smtClean="0">
                <a:latin typeface="+mn-lt"/>
                <a:hlinkClick r:id="rId5"/>
              </a:rPr>
              <a:t>http</a:t>
            </a:r>
            <a:r>
              <a:rPr lang="en-US" sz="2000" dirty="0">
                <a:latin typeface="+mn-lt"/>
                <a:hlinkClick r:id="rId5"/>
              </a:rPr>
              <a:t>://</a:t>
            </a:r>
            <a:r>
              <a:rPr lang="en-US" sz="2000" dirty="0" smtClean="0">
                <a:latin typeface="+mn-lt"/>
                <a:hlinkClick r:id="rId5"/>
              </a:rPr>
              <a:t>www.referweb.net/ipct/docs/inclusion.pdf</a:t>
            </a:r>
            <a:endParaRPr lang="en-US" sz="2000" dirty="0" smtClean="0">
              <a:latin typeface="+mn-lt"/>
            </a:endParaRPr>
          </a:p>
          <a:p>
            <a:endParaRPr lang="en-US" sz="2000" b="1" dirty="0">
              <a:solidFill>
                <a:srgbClr val="000000"/>
              </a:solidFill>
              <a:latin typeface="Calibri" pitchFamily="34" charset="0"/>
              <a:cs typeface="Calibri" pitchFamily="34" charset="0"/>
            </a:endParaRPr>
          </a:p>
          <a:p>
            <a:pPr marL="628650" indent="-628650">
              <a:spcBef>
                <a:spcPct val="20000"/>
              </a:spcBef>
              <a:buClr>
                <a:schemeClr val="accent1"/>
              </a:buClr>
              <a:buFontTx/>
              <a:buChar char="•"/>
            </a:pPr>
            <a:endParaRPr lang="en-US" sz="1800" b="1" dirty="0">
              <a:solidFill>
                <a:srgbClr val="000000"/>
              </a:solidFill>
              <a:latin typeface="Arial" charset="0"/>
              <a:cs typeface="Times New Roman" pitchFamily="18" charset="0"/>
            </a:endParaRPr>
          </a:p>
        </p:txBody>
      </p:sp>
    </p:spTree>
    <p:custDataLst>
      <p:tags r:id="rId1"/>
    </p:custDataLst>
    <p:extLst>
      <p:ext uri="{BB962C8B-B14F-4D97-AF65-F5344CB8AC3E}">
        <p14:creationId xmlns:p14="http://schemas.microsoft.com/office/powerpoint/2010/main" val="35690979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Inside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109570" name="Text Box 2"/>
          <p:cNvSpPr txBox="1">
            <a:spLocks noChangeArrowheads="1"/>
          </p:cNvSpPr>
          <p:nvPr/>
        </p:nvSpPr>
        <p:spPr bwMode="auto">
          <a:xfrm>
            <a:off x="826770" y="1219200"/>
            <a:ext cx="7467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7200" b="1" i="1" dirty="0" smtClean="0">
                <a:solidFill>
                  <a:schemeClr val="tx2">
                    <a:lumMod val="50000"/>
                  </a:schemeClr>
                </a:solidFill>
                <a:effectLst>
                  <a:outerShdw blurRad="38100" dist="38100" dir="2700000" algn="tl">
                    <a:srgbClr val="C0C0C0"/>
                  </a:outerShdw>
                </a:effectLst>
                <a:latin typeface="Kudos Book SSi" pitchFamily="34" charset="0"/>
              </a:rPr>
              <a:t>Find your 2-1-1!!</a:t>
            </a:r>
          </a:p>
          <a:p>
            <a:pPr algn="ctr">
              <a:defRPr/>
            </a:pPr>
            <a:r>
              <a:rPr lang="en-US" sz="7200" b="1" i="1" dirty="0" smtClean="0">
                <a:solidFill>
                  <a:schemeClr val="tx2">
                    <a:lumMod val="50000"/>
                  </a:schemeClr>
                </a:solidFill>
                <a:effectLst>
                  <a:outerShdw blurRad="38100" dist="38100" dir="2700000" algn="tl">
                    <a:srgbClr val="C0C0C0"/>
                  </a:outerShdw>
                </a:effectLst>
                <a:latin typeface="Kudos Book SSi" pitchFamily="34" charset="0"/>
                <a:hlinkClick r:id="rId5"/>
              </a:rPr>
              <a:t>www.211us.org</a:t>
            </a:r>
            <a:endParaRPr lang="en-US" sz="7200" b="1" i="1" dirty="0" smtClean="0">
              <a:solidFill>
                <a:schemeClr val="tx2">
                  <a:lumMod val="50000"/>
                </a:schemeClr>
              </a:solidFill>
              <a:effectLst>
                <a:outerShdw blurRad="38100" dist="38100" dir="2700000" algn="tl">
                  <a:srgbClr val="C0C0C0"/>
                </a:outerShdw>
              </a:effectLst>
              <a:latin typeface="Kudos Book SSi" pitchFamily="34" charset="0"/>
            </a:endParaRPr>
          </a:p>
        </p:txBody>
      </p:sp>
    </p:spTree>
    <p:custDataLst>
      <p:tags r:id="rId1"/>
    </p:custData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Inside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109570" name="Text Box 2"/>
          <p:cNvSpPr txBox="1">
            <a:spLocks noChangeArrowheads="1"/>
          </p:cNvSpPr>
          <p:nvPr/>
        </p:nvSpPr>
        <p:spPr bwMode="auto">
          <a:xfrm>
            <a:off x="826770" y="2590800"/>
            <a:ext cx="746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7200" b="1" i="1" dirty="0" smtClean="0">
                <a:solidFill>
                  <a:schemeClr val="accent1">
                    <a:lumMod val="50000"/>
                  </a:schemeClr>
                </a:solidFill>
                <a:effectLst>
                  <a:outerShdw blurRad="38100" dist="38100" dir="2700000" algn="tl">
                    <a:srgbClr val="C0C0C0"/>
                  </a:outerShdw>
                </a:effectLst>
                <a:latin typeface="Calibri" pitchFamily="34" charset="0"/>
              </a:rPr>
              <a:t>Thank you!</a:t>
            </a:r>
            <a:endParaRPr lang="en-US" sz="7200" b="1" i="1" dirty="0">
              <a:solidFill>
                <a:schemeClr val="tx2">
                  <a:lumMod val="50000"/>
                </a:schemeClr>
              </a:solidFill>
              <a:effectLst>
                <a:outerShdw blurRad="38100" dist="38100" dir="2700000" algn="tl">
                  <a:srgbClr val="C0C0C0"/>
                </a:outerShdw>
              </a:effectLst>
              <a:latin typeface="Kudos Book SSi" pitchFamily="34" charset="0"/>
            </a:endParaRPr>
          </a:p>
        </p:txBody>
      </p:sp>
    </p:spTree>
    <p:custDataLst>
      <p:tags r:id="rId1"/>
    </p:custDataLst>
    <p:extLst>
      <p:ext uri="{BB962C8B-B14F-4D97-AF65-F5344CB8AC3E}">
        <p14:creationId xmlns:p14="http://schemas.microsoft.com/office/powerpoint/2010/main" val="27967424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Ins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879187"/>
            <a:ext cx="6329778" cy="5216813"/>
          </a:xfrm>
          <a:prstGeom prst="rect">
            <a:avLst/>
          </a:prstGeom>
          <a:noFill/>
        </p:spPr>
        <p:txBody>
          <a:bodyPr wrap="square" rtlCol="0">
            <a:spAutoFit/>
          </a:bodyPr>
          <a:lstStyle/>
          <a:p>
            <a:pPr algn="ctr">
              <a:spcBef>
                <a:spcPts val="0"/>
              </a:spcBef>
            </a:pPr>
            <a:endParaRPr lang="en-US" sz="2000" b="1" dirty="0" smtClean="0">
              <a:latin typeface="Candara" panose="020E0502030303020204" pitchFamily="34" charset="0"/>
            </a:endParaRPr>
          </a:p>
          <a:p>
            <a:pPr algn="ctr">
              <a:spcBef>
                <a:spcPts val="0"/>
              </a:spcBef>
              <a:defRPr/>
            </a:pPr>
            <a:r>
              <a:rPr lang="en-US" sz="28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IMPACT’s Family of Services</a:t>
            </a:r>
            <a:endParaRPr lang="en-US" sz="2800" b="1" i="1" dirty="0">
              <a:solidFill>
                <a:schemeClr val="tx2">
                  <a:lumMod val="75000"/>
                </a:schemeClr>
              </a:solidFill>
              <a:effectLst>
                <a:outerShdw blurRad="38100" dist="38100" dir="2700000" algn="tl">
                  <a:srgbClr val="C0C0C0"/>
                </a:outerShdw>
              </a:effectLst>
              <a:latin typeface="Calibri" pitchFamily="34" charset="0"/>
              <a:cs typeface="Calibri" pitchFamily="34" charset="0"/>
            </a:endParaRPr>
          </a:p>
          <a:p>
            <a:pPr algn="ctr">
              <a:spcBef>
                <a:spcPts val="0"/>
              </a:spcBef>
            </a:pPr>
            <a:endParaRPr lang="en-US" sz="500" dirty="0">
              <a:latin typeface="Candara" panose="020E0502030303020204" pitchFamily="34" charset="0"/>
            </a:endParaRPr>
          </a:p>
          <a:p>
            <a:pPr algn="ctr">
              <a:spcBef>
                <a:spcPts val="0"/>
              </a:spcBef>
            </a:pPr>
            <a:r>
              <a:rPr lang="en-US" sz="1800" b="1" dirty="0">
                <a:latin typeface="Candara" panose="020E0502030303020204" pitchFamily="34" charset="0"/>
              </a:rPr>
              <a:t>IMPACT 2-1-1</a:t>
            </a:r>
          </a:p>
          <a:p>
            <a:pPr algn="ctr">
              <a:spcBef>
                <a:spcPts val="0"/>
              </a:spcBef>
            </a:pPr>
            <a:r>
              <a:rPr lang="en-US" sz="1600" dirty="0">
                <a:cs typeface="Times New Roman" panose="02020603050405020304" pitchFamily="18" charset="0"/>
              </a:rPr>
              <a:t>is a central access point during times of personal crisis or community disaster to get connected to information and assistance.</a:t>
            </a:r>
          </a:p>
          <a:p>
            <a:pPr algn="ctr">
              <a:spcBef>
                <a:spcPts val="0"/>
              </a:spcBef>
            </a:pPr>
            <a:endParaRPr lang="en-US" sz="1800" dirty="0">
              <a:latin typeface="Candara" panose="020E0502030303020204" pitchFamily="34" charset="0"/>
            </a:endParaRPr>
          </a:p>
          <a:p>
            <a:pPr algn="ctr">
              <a:spcBef>
                <a:spcPts val="0"/>
              </a:spcBef>
            </a:pPr>
            <a:r>
              <a:rPr lang="en-US" sz="1800" b="1" dirty="0">
                <a:latin typeface="Candara" panose="020E0502030303020204" pitchFamily="34" charset="0"/>
              </a:rPr>
              <a:t>IMPACT Planning Council</a:t>
            </a:r>
          </a:p>
          <a:p>
            <a:pPr algn="ctr">
              <a:spcBef>
                <a:spcPts val="0"/>
              </a:spcBef>
            </a:pPr>
            <a:r>
              <a:rPr lang="en-US" sz="1600" dirty="0">
                <a:cs typeface="Times New Roman" panose="02020603050405020304" pitchFamily="18" charset="0"/>
              </a:rPr>
              <a:t>conducts research, evaluates data and convenes stakeholders</a:t>
            </a:r>
          </a:p>
          <a:p>
            <a:pPr algn="ctr">
              <a:spcBef>
                <a:spcPts val="0"/>
              </a:spcBef>
            </a:pPr>
            <a:r>
              <a:rPr lang="en-US" sz="1600" dirty="0">
                <a:cs typeface="Times New Roman" panose="02020603050405020304" pitchFamily="18" charset="0"/>
              </a:rPr>
              <a:t>to advance community health and human services </a:t>
            </a:r>
            <a:endParaRPr lang="en-US" sz="1600" dirty="0"/>
          </a:p>
          <a:p>
            <a:pPr algn="ctr">
              <a:spcBef>
                <a:spcPts val="0"/>
              </a:spcBef>
            </a:pPr>
            <a:endParaRPr lang="en-US" sz="1800" dirty="0" smtClean="0">
              <a:latin typeface="Candara" panose="020E0502030303020204" pitchFamily="34" charset="0"/>
            </a:endParaRPr>
          </a:p>
          <a:p>
            <a:pPr algn="ctr">
              <a:spcBef>
                <a:spcPts val="0"/>
              </a:spcBef>
            </a:pPr>
            <a:r>
              <a:rPr lang="en-US" sz="1800" dirty="0" smtClean="0">
                <a:latin typeface="Candara" panose="020E0502030303020204" pitchFamily="34" charset="0"/>
              </a:rPr>
              <a:t>Other departments of IMPACT:</a:t>
            </a:r>
          </a:p>
          <a:p>
            <a:pPr marL="1200150" lvl="2" indent="-285750">
              <a:spcBef>
                <a:spcPts val="0"/>
              </a:spcBef>
              <a:buFont typeface="Arial" panose="020B0604020202020204" pitchFamily="34" charset="0"/>
              <a:buChar char="•"/>
            </a:pPr>
            <a:r>
              <a:rPr lang="en-US" sz="1800" b="1" dirty="0" smtClean="0">
                <a:latin typeface="Candara" panose="020E0502030303020204" pitchFamily="34" charset="0"/>
              </a:rPr>
              <a:t>IMPACT Workplace Services</a:t>
            </a:r>
            <a:endParaRPr lang="en-US" sz="1800" dirty="0" smtClean="0">
              <a:latin typeface="Candara" panose="020E0502030303020204" pitchFamily="34" charset="0"/>
            </a:endParaRPr>
          </a:p>
          <a:p>
            <a:pPr marL="1200150" lvl="2" indent="-285750">
              <a:spcBef>
                <a:spcPts val="0"/>
              </a:spcBef>
              <a:buFont typeface="Arial" panose="020B0604020202020204" pitchFamily="34" charset="0"/>
              <a:buChar char="•"/>
            </a:pPr>
            <a:r>
              <a:rPr lang="en-US" sz="1800" b="1" dirty="0" smtClean="0">
                <a:latin typeface="Candara" panose="020E0502030303020204" pitchFamily="34" charset="0"/>
              </a:rPr>
              <a:t>IMPACT </a:t>
            </a:r>
            <a:r>
              <a:rPr lang="en-US" sz="1800" b="1" dirty="0">
                <a:latin typeface="Candara" panose="020E0502030303020204" pitchFamily="34" charset="0"/>
              </a:rPr>
              <a:t>Alcohol and Drug Abuse </a:t>
            </a:r>
            <a:r>
              <a:rPr lang="en-US" sz="1800" b="1" dirty="0" smtClean="0">
                <a:latin typeface="Candara" panose="020E0502030303020204" pitchFamily="34" charset="0"/>
              </a:rPr>
              <a:t>Services</a:t>
            </a:r>
          </a:p>
          <a:p>
            <a:pPr marL="1200150" lvl="2" indent="-285750">
              <a:spcBef>
                <a:spcPts val="0"/>
              </a:spcBef>
              <a:buFont typeface="Arial" panose="020B0604020202020204" pitchFamily="34" charset="0"/>
              <a:buChar char="•"/>
            </a:pPr>
            <a:r>
              <a:rPr lang="en-US" sz="1800" b="1" dirty="0" smtClean="0">
                <a:latin typeface="Candara" panose="020E0502030303020204" pitchFamily="34" charset="0"/>
              </a:rPr>
              <a:t>IMPACT </a:t>
            </a:r>
            <a:r>
              <a:rPr lang="en-US" sz="1800" b="1" dirty="0">
                <a:latin typeface="Candara" panose="020E0502030303020204" pitchFamily="34" charset="0"/>
              </a:rPr>
              <a:t>Awareness</a:t>
            </a:r>
          </a:p>
          <a:p>
            <a:endParaRPr lang="en-US" dirty="0"/>
          </a:p>
          <a:p>
            <a:endParaRPr lang="en-US" dirty="0"/>
          </a:p>
        </p:txBody>
      </p:sp>
    </p:spTree>
    <p:custDataLst>
      <p:tags r:id="rId1"/>
    </p:custDataLst>
    <p:extLst>
      <p:ext uri="{BB962C8B-B14F-4D97-AF65-F5344CB8AC3E}">
        <p14:creationId xmlns:p14="http://schemas.microsoft.com/office/powerpoint/2010/main" val="304931861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waite\AppData\Local\Microsoft\Windows\Temporary Internet Files\Content.Outlook\GXXV79IP\211-IMPACT-660_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328" y="600018"/>
            <a:ext cx="5836872" cy="2828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waite\AppData\Local\Microsoft\Windows\Temporary Internet Files\Content.Outlook\GXXV79IP\211_banner9coun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03" y="4691617"/>
            <a:ext cx="8935597" cy="18615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Ins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4" name="Rectangle 3"/>
          <p:cNvSpPr/>
          <p:nvPr/>
        </p:nvSpPr>
        <p:spPr>
          <a:xfrm>
            <a:off x="914400" y="1447800"/>
            <a:ext cx="7467600" cy="4616648"/>
          </a:xfrm>
          <a:prstGeom prst="rect">
            <a:avLst/>
          </a:prstGeom>
        </p:spPr>
        <p:txBody>
          <a:bodyPr wrap="square">
            <a:spAutoFit/>
          </a:bodyPr>
          <a:lstStyle/>
          <a:p>
            <a:pPr lvl="0"/>
            <a:r>
              <a:rPr lang="en-US" sz="1500" b="1" dirty="0" smtClean="0">
                <a:latin typeface="+mn-lt"/>
              </a:rPr>
              <a:t>AIRS is:</a:t>
            </a:r>
          </a:p>
          <a:p>
            <a:pPr lvl="0"/>
            <a:r>
              <a:rPr lang="en-US" sz="1500" b="1" dirty="0" smtClean="0">
                <a:latin typeface="+mn-lt"/>
              </a:rPr>
              <a:t>… </a:t>
            </a:r>
            <a:r>
              <a:rPr lang="en-US" sz="1500" b="1" dirty="0">
                <a:latin typeface="+mn-lt"/>
              </a:rPr>
              <a:t>a professional association of more than 5000 individuals and organizations, supporting 28 state and regional affiliates (chapters)</a:t>
            </a:r>
          </a:p>
          <a:p>
            <a:pPr lvl="0"/>
            <a:r>
              <a:rPr lang="en-US" sz="1500" b="1" dirty="0">
                <a:latin typeface="+mn-lt"/>
              </a:rPr>
              <a:t>… the international voice of Information and Referral (I&amp;R)</a:t>
            </a:r>
          </a:p>
          <a:p>
            <a:pPr lvl="0"/>
            <a:r>
              <a:rPr lang="en-US" sz="1500" b="1" dirty="0">
                <a:latin typeface="+mn-lt"/>
              </a:rPr>
              <a:t>... the driving force behind the delivery of high quality I&amp;R services</a:t>
            </a:r>
          </a:p>
          <a:p>
            <a:pPr lvl="0"/>
            <a:r>
              <a:rPr lang="en-US" sz="1500" b="1" dirty="0">
                <a:latin typeface="+mn-lt"/>
              </a:rPr>
              <a:t>... the sole source for standards, accreditations and certifications for the community information and referral sector</a:t>
            </a:r>
          </a:p>
          <a:p>
            <a:pPr lvl="0"/>
            <a:r>
              <a:rPr lang="en-US" sz="1500" b="1" dirty="0">
                <a:latin typeface="+mn-lt"/>
              </a:rPr>
              <a:t>… a leader in the development of the 2-1-1 movement that has transformed access for human services, in partnership with 211US and United Way Worldwide</a:t>
            </a:r>
          </a:p>
          <a:p>
            <a:pPr lvl="0"/>
            <a:r>
              <a:rPr lang="en-US" sz="1500" b="1" dirty="0">
                <a:latin typeface="+mn-lt"/>
              </a:rPr>
              <a:t>… a national leader in human services that participates in critical partnerships with the </a:t>
            </a:r>
            <a:r>
              <a:rPr lang="en-US" sz="1500" b="1" u="sng" dirty="0">
                <a:latin typeface="+mn-lt"/>
                <a:hlinkClick r:id="rId4"/>
              </a:rPr>
              <a:t>United Way Worldwide</a:t>
            </a:r>
            <a:r>
              <a:rPr lang="en-US" sz="1500" b="1" dirty="0">
                <a:latin typeface="+mn-lt"/>
              </a:rPr>
              <a:t>, the </a:t>
            </a:r>
            <a:r>
              <a:rPr lang="en-US" sz="1500" b="1" u="sng" dirty="0">
                <a:latin typeface="+mn-lt"/>
                <a:hlinkClick r:id="rId5"/>
              </a:rPr>
              <a:t>National Association of States United for Aging and Disabilities</a:t>
            </a:r>
            <a:r>
              <a:rPr lang="en-US" sz="1500" b="1" dirty="0">
                <a:latin typeface="+mn-lt"/>
              </a:rPr>
              <a:t>, </a:t>
            </a:r>
            <a:r>
              <a:rPr lang="en-US" sz="1500" b="1" dirty="0" smtClean="0">
                <a:latin typeface="+mn-lt"/>
              </a:rPr>
              <a:t>the</a:t>
            </a:r>
            <a:r>
              <a:rPr lang="en-US" sz="1500" b="1" dirty="0">
                <a:latin typeface="+mn-lt"/>
              </a:rPr>
              <a:t> </a:t>
            </a:r>
            <a:r>
              <a:rPr lang="en-US" sz="1500" b="1" u="sng" dirty="0">
                <a:latin typeface="+mn-lt"/>
                <a:hlinkClick r:id="rId6"/>
              </a:rPr>
              <a:t>National Association of Area Agencies on Aging</a:t>
            </a:r>
            <a:r>
              <a:rPr lang="en-US" sz="1500" b="1" dirty="0">
                <a:latin typeface="+mn-lt"/>
              </a:rPr>
              <a:t>, the </a:t>
            </a:r>
            <a:r>
              <a:rPr lang="en-US" sz="1500" b="1" u="sng" dirty="0">
                <a:latin typeface="+mn-lt"/>
                <a:hlinkClick r:id="rId7"/>
              </a:rPr>
              <a:t>National Emergency Number Association</a:t>
            </a:r>
            <a:r>
              <a:rPr lang="en-US" sz="1500" b="1" dirty="0">
                <a:latin typeface="+mn-lt"/>
              </a:rPr>
              <a:t>, the </a:t>
            </a:r>
            <a:r>
              <a:rPr lang="en-US" sz="1500" b="1" u="sng" dirty="0">
                <a:latin typeface="+mn-lt"/>
                <a:hlinkClick r:id="rId8"/>
              </a:rPr>
              <a:t>American Association of Suicidology</a:t>
            </a:r>
            <a:r>
              <a:rPr lang="en-US" sz="1500" b="1" dirty="0">
                <a:latin typeface="+mn-lt"/>
              </a:rPr>
              <a:t> and </a:t>
            </a:r>
            <a:r>
              <a:rPr lang="en-US" sz="1500" b="1" u="sng" dirty="0" err="1">
                <a:latin typeface="+mn-lt"/>
                <a:hlinkClick r:id="rId9"/>
              </a:rPr>
              <a:t>InformCanada</a:t>
            </a:r>
            <a:endParaRPr lang="en-US" sz="1500" b="1" dirty="0">
              <a:latin typeface="+mn-lt"/>
            </a:endParaRPr>
          </a:p>
          <a:p>
            <a:pPr lvl="0"/>
            <a:r>
              <a:rPr lang="en-US" sz="1500" b="1" dirty="0">
                <a:latin typeface="+mn-lt"/>
              </a:rPr>
              <a:t>... a non-profit organization as determined under section 501(c)(3) of the Internal Revenue Code.</a:t>
            </a:r>
          </a:p>
          <a:p>
            <a:pPr eaLnBrk="1" hangingPunct="1">
              <a:lnSpc>
                <a:spcPct val="90000"/>
              </a:lnSpc>
              <a:spcBef>
                <a:spcPct val="20000"/>
              </a:spcBef>
            </a:pPr>
            <a:r>
              <a:rPr lang="en-US" altLang="en-US" sz="1500" b="1" dirty="0" smtClean="0">
                <a:latin typeface="+mn-lt"/>
                <a:ea typeface="Calibri" pitchFamily="34" charset="0"/>
                <a:cs typeface="Calibri" pitchFamily="34" charset="0"/>
                <a:hlinkClick r:id="rId10"/>
              </a:rPr>
              <a:t>www.airs.org</a:t>
            </a:r>
            <a:endParaRPr lang="en-US" altLang="en-US" sz="1500" b="1" dirty="0" smtClean="0">
              <a:latin typeface="+mn-lt"/>
              <a:ea typeface="Calibri" pitchFamily="34" charset="0"/>
              <a:cs typeface="Calibri" pitchFamily="34" charset="0"/>
            </a:endParaRPr>
          </a:p>
        </p:txBody>
      </p:sp>
      <p:sp>
        <p:nvSpPr>
          <p:cNvPr id="5" name="TextBox 4"/>
          <p:cNvSpPr txBox="1"/>
          <p:nvPr/>
        </p:nvSpPr>
        <p:spPr>
          <a:xfrm>
            <a:off x="762000" y="609600"/>
            <a:ext cx="7696200" cy="954107"/>
          </a:xfrm>
          <a:prstGeom prst="rect">
            <a:avLst/>
          </a:prstGeom>
          <a:noFill/>
        </p:spPr>
        <p:txBody>
          <a:bodyPr>
            <a:spAutoFit/>
          </a:bodyPr>
          <a:lstStyle/>
          <a:p>
            <a:pPr algn="ctr">
              <a:defRPr/>
            </a:pPr>
            <a:r>
              <a:rPr lang="en-US" sz="2800" b="1" dirty="0" smtClean="0">
                <a:latin typeface="Calibri" pitchFamily="34" charset="0"/>
                <a:cs typeface="Calibri" pitchFamily="34" charset="0"/>
              </a:rPr>
              <a:t>AIRS – Alliance of Information and Referral Systems</a:t>
            </a:r>
            <a:endParaRPr lang="en-US" sz="2800" b="1"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2875160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Ins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4" name="Rectangle 3"/>
          <p:cNvSpPr/>
          <p:nvPr/>
        </p:nvSpPr>
        <p:spPr>
          <a:xfrm>
            <a:off x="914400" y="1687592"/>
            <a:ext cx="7467600" cy="3431709"/>
          </a:xfrm>
          <a:prstGeom prst="rect">
            <a:avLst/>
          </a:prstGeom>
        </p:spPr>
        <p:txBody>
          <a:bodyPr wrap="square">
            <a:spAutoFit/>
          </a:bodyPr>
          <a:lstStyle/>
          <a:p>
            <a:pPr lvl="0"/>
            <a:r>
              <a:rPr lang="en-US" sz="2800" b="1" dirty="0" smtClean="0">
                <a:latin typeface="+mn-lt"/>
              </a:rPr>
              <a:t>AIRS Standards:  </a:t>
            </a:r>
          </a:p>
          <a:p>
            <a:pPr algn="ctr"/>
            <a:r>
              <a:rPr lang="en-US" sz="2600" dirty="0" smtClean="0">
                <a:latin typeface="+mn-lt"/>
              </a:rPr>
              <a:t>The </a:t>
            </a:r>
            <a:r>
              <a:rPr lang="en-US" sz="2600" dirty="0">
                <a:latin typeface="+mn-lt"/>
              </a:rPr>
              <a:t>standards </a:t>
            </a:r>
            <a:r>
              <a:rPr lang="en-US" sz="2600" dirty="0" smtClean="0">
                <a:latin typeface="+mn-lt"/>
              </a:rPr>
              <a:t>serve as </a:t>
            </a:r>
            <a:r>
              <a:rPr lang="en-US" sz="2600" dirty="0">
                <a:latin typeface="+mn-lt"/>
              </a:rPr>
              <a:t>an important foundation for both new and existing I&amp;R services and, from </a:t>
            </a:r>
            <a:r>
              <a:rPr lang="en-US" sz="2600" dirty="0" smtClean="0">
                <a:latin typeface="+mn-lt"/>
              </a:rPr>
              <a:t>the beginning </a:t>
            </a:r>
            <a:r>
              <a:rPr lang="en-US" sz="2600" dirty="0">
                <a:latin typeface="+mn-lt"/>
              </a:rPr>
              <a:t>(1973), have formed the basis of two very important </a:t>
            </a:r>
            <a:r>
              <a:rPr lang="en-US" sz="2600" dirty="0" smtClean="0">
                <a:latin typeface="+mn-lt"/>
              </a:rPr>
              <a:t> credentialing </a:t>
            </a:r>
            <a:r>
              <a:rPr lang="en-US" sz="2600" dirty="0">
                <a:latin typeface="+mn-lt"/>
              </a:rPr>
              <a:t>programs</a:t>
            </a:r>
            <a:r>
              <a:rPr lang="en-US" sz="2600" dirty="0" smtClean="0">
                <a:latin typeface="+mn-lt"/>
              </a:rPr>
              <a:t>: individual </a:t>
            </a:r>
            <a:r>
              <a:rPr lang="en-US" sz="2600" dirty="0">
                <a:latin typeface="+mn-lt"/>
              </a:rPr>
              <a:t>certification and agency accreditation.</a:t>
            </a:r>
            <a:endParaRPr lang="en-US" sz="2600" b="1" dirty="0" smtClean="0">
              <a:latin typeface="+mn-lt"/>
            </a:endParaRPr>
          </a:p>
          <a:p>
            <a:pPr lvl="0"/>
            <a:endParaRPr lang="en-US" sz="1600" b="1" dirty="0" smtClean="0"/>
          </a:p>
          <a:p>
            <a:pPr eaLnBrk="1" hangingPunct="1">
              <a:lnSpc>
                <a:spcPct val="90000"/>
              </a:lnSpc>
              <a:spcBef>
                <a:spcPct val="20000"/>
              </a:spcBef>
            </a:pPr>
            <a:r>
              <a:rPr lang="en-US" altLang="en-US" sz="2000" b="1" dirty="0" smtClean="0">
                <a:latin typeface="Calibri" pitchFamily="34" charset="0"/>
                <a:ea typeface="Calibri" pitchFamily="34" charset="0"/>
                <a:cs typeface="Calibri" pitchFamily="34" charset="0"/>
                <a:hlinkClick r:id="rId4"/>
              </a:rPr>
              <a:t>www.airs.org</a:t>
            </a:r>
            <a:endParaRPr lang="en-US" altLang="en-US" sz="2000" b="1" dirty="0" smtClean="0">
              <a:latin typeface="Calibri" pitchFamily="34" charset="0"/>
              <a:ea typeface="Calibri" pitchFamily="34" charset="0"/>
              <a:cs typeface="Calibri" pitchFamily="34" charset="0"/>
            </a:endParaRPr>
          </a:p>
        </p:txBody>
      </p:sp>
      <p:sp>
        <p:nvSpPr>
          <p:cNvPr id="5" name="TextBox 4"/>
          <p:cNvSpPr txBox="1"/>
          <p:nvPr/>
        </p:nvSpPr>
        <p:spPr>
          <a:xfrm>
            <a:off x="762000" y="772180"/>
            <a:ext cx="7696200" cy="523220"/>
          </a:xfrm>
          <a:prstGeom prst="rect">
            <a:avLst/>
          </a:prstGeom>
          <a:noFill/>
        </p:spPr>
        <p:txBody>
          <a:bodyPr>
            <a:spAutoFit/>
          </a:bodyPr>
          <a:lstStyle/>
          <a:p>
            <a:pPr algn="ctr">
              <a:defRPr/>
            </a:pPr>
            <a:r>
              <a:rPr lang="en-US" sz="2800" b="1" dirty="0" smtClean="0">
                <a:latin typeface="Calibri" pitchFamily="34" charset="0"/>
                <a:cs typeface="Calibri" pitchFamily="34" charset="0"/>
              </a:rPr>
              <a:t>AIRS - Alliance of Information and Referral Systems</a:t>
            </a:r>
            <a:endParaRPr lang="en-US" sz="2800" b="1"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67889653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Ins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
        <p:nvSpPr>
          <p:cNvPr id="4" name="Rectangle 3"/>
          <p:cNvSpPr/>
          <p:nvPr/>
        </p:nvSpPr>
        <p:spPr>
          <a:xfrm>
            <a:off x="914400" y="2307169"/>
            <a:ext cx="7467600" cy="3484031"/>
          </a:xfrm>
          <a:prstGeom prst="rect">
            <a:avLst/>
          </a:prstGeom>
        </p:spPr>
        <p:txBody>
          <a:bodyPr wrap="square">
            <a:spAutoFit/>
          </a:bodyPr>
          <a:lstStyle/>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Information </a:t>
            </a:r>
            <a:r>
              <a:rPr lang="en-US" altLang="en-US" sz="2000" b="1" dirty="0">
                <a:latin typeface="Calibri" pitchFamily="34" charset="0"/>
                <a:ea typeface="Calibri" pitchFamily="34" charset="0"/>
                <a:cs typeface="Calibri" pitchFamily="34" charset="0"/>
              </a:rPr>
              <a:t>giving </a:t>
            </a: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Referral </a:t>
            </a:r>
            <a:r>
              <a:rPr lang="en-US" altLang="en-US" sz="2000" b="1" dirty="0">
                <a:latin typeface="Calibri" pitchFamily="34" charset="0"/>
                <a:ea typeface="Calibri" pitchFamily="34" charset="0"/>
                <a:cs typeface="Calibri" pitchFamily="34" charset="0"/>
              </a:rPr>
              <a:t>giving </a:t>
            </a: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Advocacy </a:t>
            </a:r>
            <a:endParaRPr lang="en-US" altLang="en-US" sz="2000" b="1" dirty="0">
              <a:latin typeface="Calibri" pitchFamily="34" charset="0"/>
              <a:ea typeface="Calibri" pitchFamily="34" charset="0"/>
              <a:cs typeface="Calibri" pitchFamily="34" charset="0"/>
            </a:endParaRP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Crisis </a:t>
            </a:r>
            <a:r>
              <a:rPr lang="en-US" altLang="en-US" sz="2000" b="1" dirty="0">
                <a:latin typeface="Calibri" pitchFamily="34" charset="0"/>
                <a:ea typeface="Calibri" pitchFamily="34" charset="0"/>
                <a:cs typeface="Calibri" pitchFamily="34" charset="0"/>
              </a:rPr>
              <a:t>intervention </a:t>
            </a: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Follow-up </a:t>
            </a:r>
            <a:endParaRPr lang="en-US" altLang="en-US" sz="2000" b="1" dirty="0">
              <a:latin typeface="Calibri" pitchFamily="34" charset="0"/>
              <a:ea typeface="Calibri" pitchFamily="34" charset="0"/>
              <a:cs typeface="Calibri" pitchFamily="34" charset="0"/>
            </a:endParaRPr>
          </a:p>
          <a:p>
            <a:pPr eaLnBrk="1" hangingPunct="1">
              <a:lnSpc>
                <a:spcPct val="90000"/>
              </a:lnSpc>
              <a:spcBef>
                <a:spcPct val="20000"/>
              </a:spcBef>
              <a:buFontTx/>
              <a:buAutoNum type="arabicPeriod"/>
            </a:pPr>
            <a:r>
              <a:rPr lang="en-US" altLang="en-US" sz="2000" b="1" dirty="0" smtClean="0">
                <a:solidFill>
                  <a:srgbClr val="FF0000"/>
                </a:solidFill>
                <a:latin typeface="Calibri" pitchFamily="34" charset="0"/>
                <a:ea typeface="Calibri" pitchFamily="34" charset="0"/>
                <a:cs typeface="Calibri" pitchFamily="34" charset="0"/>
              </a:rPr>
              <a:t>  Resource </a:t>
            </a:r>
            <a:r>
              <a:rPr lang="en-US" altLang="en-US" sz="2000" b="1" dirty="0">
                <a:solidFill>
                  <a:srgbClr val="FF0000"/>
                </a:solidFill>
                <a:latin typeface="Calibri" pitchFamily="34" charset="0"/>
                <a:ea typeface="Calibri" pitchFamily="34" charset="0"/>
                <a:cs typeface="Calibri" pitchFamily="34" charset="0"/>
              </a:rPr>
              <a:t>Database </a:t>
            </a:r>
          </a:p>
          <a:p>
            <a:pPr eaLnBrk="1" hangingPunct="1">
              <a:lnSpc>
                <a:spcPct val="90000"/>
              </a:lnSpc>
              <a:spcBef>
                <a:spcPct val="20000"/>
              </a:spcBef>
              <a:buFontTx/>
              <a:buAutoNum type="arabicPeriod"/>
            </a:pPr>
            <a:r>
              <a:rPr lang="en-US" altLang="en-US" sz="2000" b="1" dirty="0" smtClean="0">
                <a:solidFill>
                  <a:srgbClr val="FF0000"/>
                </a:solidFill>
                <a:latin typeface="Calibri" pitchFamily="34" charset="0"/>
                <a:ea typeface="Calibri" pitchFamily="34" charset="0"/>
                <a:cs typeface="Calibri" pitchFamily="34" charset="0"/>
              </a:rPr>
              <a:t>  Data </a:t>
            </a:r>
            <a:r>
              <a:rPr lang="en-US" altLang="en-US" sz="2000" b="1" dirty="0">
                <a:solidFill>
                  <a:srgbClr val="FF0000"/>
                </a:solidFill>
                <a:latin typeface="Calibri" pitchFamily="34" charset="0"/>
                <a:ea typeface="Calibri" pitchFamily="34" charset="0"/>
                <a:cs typeface="Calibri" pitchFamily="34" charset="0"/>
              </a:rPr>
              <a:t>collection, analysis and reporting</a:t>
            </a: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Cooperative </a:t>
            </a:r>
            <a:r>
              <a:rPr lang="en-US" altLang="en-US" sz="2000" b="1" dirty="0">
                <a:latin typeface="Calibri" pitchFamily="34" charset="0"/>
                <a:ea typeface="Calibri" pitchFamily="34" charset="0"/>
                <a:cs typeface="Calibri" pitchFamily="34" charset="0"/>
              </a:rPr>
              <a:t>program development </a:t>
            </a: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Community </a:t>
            </a:r>
            <a:r>
              <a:rPr lang="en-US" altLang="en-US" sz="2000" b="1" dirty="0">
                <a:latin typeface="Calibri" pitchFamily="34" charset="0"/>
                <a:ea typeface="Calibri" pitchFamily="34" charset="0"/>
                <a:cs typeface="Calibri" pitchFamily="34" charset="0"/>
              </a:rPr>
              <a:t>outreach </a:t>
            </a:r>
          </a:p>
          <a:p>
            <a:pPr eaLnBrk="1" hangingPunct="1">
              <a:lnSpc>
                <a:spcPct val="90000"/>
              </a:lnSpc>
              <a:spcBef>
                <a:spcPct val="20000"/>
              </a:spcBef>
              <a:buFontTx/>
              <a:buAutoNum type="arabicPeriod"/>
            </a:pPr>
            <a:r>
              <a:rPr lang="en-US" altLang="en-US" sz="2000" b="1" dirty="0" smtClean="0">
                <a:latin typeface="Calibri" pitchFamily="34" charset="0"/>
                <a:ea typeface="Calibri" pitchFamily="34" charset="0"/>
                <a:cs typeface="Calibri" pitchFamily="34" charset="0"/>
              </a:rPr>
              <a:t> Emergency </a:t>
            </a:r>
            <a:r>
              <a:rPr lang="en-US" altLang="en-US" sz="2000" b="1" dirty="0">
                <a:latin typeface="Calibri" pitchFamily="34" charset="0"/>
                <a:ea typeface="Calibri" pitchFamily="34" charset="0"/>
                <a:cs typeface="Calibri" pitchFamily="34" charset="0"/>
              </a:rPr>
              <a:t>preparedness and disaster response </a:t>
            </a:r>
          </a:p>
        </p:txBody>
      </p:sp>
      <p:sp>
        <p:nvSpPr>
          <p:cNvPr id="5" name="TextBox 4"/>
          <p:cNvSpPr txBox="1"/>
          <p:nvPr/>
        </p:nvSpPr>
        <p:spPr>
          <a:xfrm>
            <a:off x="762000" y="609600"/>
            <a:ext cx="7696200" cy="2031325"/>
          </a:xfrm>
          <a:prstGeom prst="rect">
            <a:avLst/>
          </a:prstGeom>
          <a:noFill/>
        </p:spPr>
        <p:txBody>
          <a:bodyPr>
            <a:spAutoFit/>
          </a:bodyPr>
          <a:lstStyle/>
          <a:p>
            <a:pPr algn="ctr">
              <a:spcBef>
                <a:spcPts val="0"/>
              </a:spcBef>
              <a:defRPr/>
            </a:pPr>
            <a:r>
              <a:rPr lang="en-US" sz="28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Roles of a 2-1-1 program in the community: Information and Referral – </a:t>
            </a:r>
          </a:p>
          <a:p>
            <a:pPr algn="ctr">
              <a:spcBef>
                <a:spcPts val="0"/>
              </a:spcBef>
              <a:defRPr/>
            </a:pPr>
            <a:r>
              <a:rPr lang="en-US" sz="28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Bringing people and services together</a:t>
            </a:r>
          </a:p>
          <a:p>
            <a:pPr algn="ctr">
              <a:defRPr/>
            </a:pPr>
            <a:endParaRPr lang="en-US" sz="2800" b="1"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242871693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Inside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626" name="TextBox 5"/>
          <p:cNvSpPr txBox="1">
            <a:spLocks noChangeArrowheads="1"/>
          </p:cNvSpPr>
          <p:nvPr/>
        </p:nvSpPr>
        <p:spPr bwMode="auto">
          <a:xfrm>
            <a:off x="2819400" y="685800"/>
            <a:ext cx="5943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lgn="ctr" eaLnBrk="1" hangingPunct="1"/>
            <a:r>
              <a:rPr lang="en-US" sz="4000" b="1" i="1" dirty="0" smtClean="0">
                <a:solidFill>
                  <a:schemeClr val="tx2">
                    <a:lumMod val="75000"/>
                  </a:schemeClr>
                </a:solidFill>
                <a:effectLst>
                  <a:outerShdw blurRad="38100" dist="38100" dir="2700000" algn="tl">
                    <a:srgbClr val="C0C0C0"/>
                  </a:outerShdw>
                </a:effectLst>
                <a:latin typeface="Calibri" pitchFamily="34" charset="0"/>
                <a:cs typeface="Calibri" pitchFamily="34" charset="0"/>
              </a:rPr>
              <a:t>Touching clients through IMPACT 2-1-1 platform:</a:t>
            </a:r>
            <a:endParaRPr lang="en-US" sz="4000" b="1" i="1" dirty="0">
              <a:solidFill>
                <a:schemeClr val="tx2">
                  <a:lumMod val="75000"/>
                </a:schemeClr>
              </a:solidFill>
              <a:effectLst>
                <a:outerShdw blurRad="38100" dist="38100" dir="2700000" algn="tl">
                  <a:srgbClr val="C0C0C0"/>
                </a:outerShdw>
              </a:effectLst>
              <a:latin typeface="Calibri" pitchFamily="34" charset="0"/>
              <a:cs typeface="Calibri" pitchFamily="34" charset="0"/>
            </a:endParaRPr>
          </a:p>
          <a:p>
            <a:pPr algn="ctr" eaLnBrk="1" hangingPunct="1"/>
            <a:endParaRPr lang="en-US" sz="4000" b="1" i="1" dirty="0">
              <a:solidFill>
                <a:srgbClr val="000000"/>
              </a:solidFill>
              <a:latin typeface="Calibri" pitchFamily="34" charset="0"/>
              <a:cs typeface="Calibri" pitchFamily="34" charset="0"/>
            </a:endParaRPr>
          </a:p>
        </p:txBody>
      </p:sp>
      <p:sp>
        <p:nvSpPr>
          <p:cNvPr id="20483" name="TextBox 7"/>
          <p:cNvSpPr txBox="1">
            <a:spLocks noChangeArrowheads="1"/>
          </p:cNvSpPr>
          <p:nvPr/>
        </p:nvSpPr>
        <p:spPr bwMode="auto">
          <a:xfrm>
            <a:off x="381000" y="2291300"/>
            <a:ext cx="8382000" cy="418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50000"/>
              </a:spcBef>
              <a:spcAft>
                <a:spcPct val="0"/>
              </a:spcAft>
              <a:defRPr sz="2400">
                <a:solidFill>
                  <a:schemeClr val="tx1"/>
                </a:solidFill>
                <a:latin typeface="Times New Roman" pitchFamily="18" charset="0"/>
              </a:defRPr>
            </a:lvl6pPr>
            <a:lvl7pPr marL="2971800" indent="-228600" eaLnBrk="0" fontAlgn="base" hangingPunct="0">
              <a:spcBef>
                <a:spcPct val="50000"/>
              </a:spcBef>
              <a:spcAft>
                <a:spcPct val="0"/>
              </a:spcAft>
              <a:defRPr sz="2400">
                <a:solidFill>
                  <a:schemeClr val="tx1"/>
                </a:solidFill>
                <a:latin typeface="Times New Roman" pitchFamily="18" charset="0"/>
              </a:defRPr>
            </a:lvl7pPr>
            <a:lvl8pPr marL="3429000" indent="-228600" eaLnBrk="0" fontAlgn="base" hangingPunct="0">
              <a:spcBef>
                <a:spcPct val="50000"/>
              </a:spcBef>
              <a:spcAft>
                <a:spcPct val="0"/>
              </a:spcAft>
              <a:defRPr sz="2400">
                <a:solidFill>
                  <a:schemeClr val="tx1"/>
                </a:solidFill>
                <a:latin typeface="Times New Roman" pitchFamily="18" charset="0"/>
              </a:defRPr>
            </a:lvl8pPr>
            <a:lvl9pPr marL="3886200" indent="-228600" eaLnBrk="0" fontAlgn="base" hangingPunct="0">
              <a:spcBef>
                <a:spcPct val="50000"/>
              </a:spcBef>
              <a:spcAft>
                <a:spcPct val="0"/>
              </a:spcAft>
              <a:defRPr sz="2400">
                <a:solidFill>
                  <a:schemeClr val="tx1"/>
                </a:solidFill>
                <a:latin typeface="Times New Roman" pitchFamily="18" charset="0"/>
              </a:defRPr>
            </a:lvl9pPr>
          </a:lstStyle>
          <a:p>
            <a:pPr>
              <a:spcBef>
                <a:spcPts val="0"/>
              </a:spcBef>
              <a:defRPr/>
            </a:pPr>
            <a:r>
              <a:rPr lang="en-US" dirty="0" smtClean="0">
                <a:solidFill>
                  <a:srgbClr val="000000"/>
                </a:solidFill>
                <a:latin typeface="Calibri" pitchFamily="34" charset="0"/>
                <a:cs typeface="Calibri" pitchFamily="34" charset="0"/>
              </a:rPr>
              <a:t>State-of-the-art call center- this is where </a:t>
            </a:r>
            <a:r>
              <a:rPr lang="en-US" b="1" dirty="0" smtClean="0">
                <a:solidFill>
                  <a:srgbClr val="000000"/>
                </a:solidFill>
                <a:latin typeface="Calibri" pitchFamily="34" charset="0"/>
                <a:cs typeface="Calibri" pitchFamily="34" charset="0"/>
              </a:rPr>
              <a:t>demand data </a:t>
            </a:r>
            <a:r>
              <a:rPr lang="en-US" dirty="0" smtClean="0">
                <a:solidFill>
                  <a:srgbClr val="000000"/>
                </a:solidFill>
                <a:latin typeface="Calibri" pitchFamily="34" charset="0"/>
                <a:cs typeface="Calibri" pitchFamily="34" charset="0"/>
              </a:rPr>
              <a:t>is collected</a:t>
            </a:r>
          </a:p>
          <a:p>
            <a:pPr marL="800100" lvl="1" indent="-342900">
              <a:spcBef>
                <a:spcPts val="0"/>
              </a:spcBef>
              <a:buFont typeface="Arial" pitchFamily="34" charset="0"/>
              <a:buChar char="•"/>
              <a:defRPr/>
            </a:pPr>
            <a:r>
              <a:rPr lang="en-US" sz="2000" dirty="0" smtClean="0">
                <a:solidFill>
                  <a:srgbClr val="000000"/>
                </a:solidFill>
                <a:latin typeface="Calibri" pitchFamily="34" charset="0"/>
                <a:cs typeface="Calibri" pitchFamily="34" charset="0"/>
              </a:rPr>
              <a:t>Staffed by 24 Community Resource Specialists to answer calls in person, plus as many as 12 college interns and several volunteers</a:t>
            </a:r>
          </a:p>
          <a:p>
            <a:pPr marL="800100" lvl="1" indent="-342900">
              <a:spcBef>
                <a:spcPts val="0"/>
              </a:spcBef>
              <a:buFont typeface="Arial" pitchFamily="34" charset="0"/>
              <a:buChar char="•"/>
              <a:defRPr/>
            </a:pPr>
            <a:r>
              <a:rPr lang="en-US" sz="2000" dirty="0" smtClean="0">
                <a:latin typeface="Calibri" pitchFamily="34" charset="0"/>
                <a:cs typeface="Calibri" pitchFamily="34" charset="0"/>
              </a:rPr>
              <a:t>Staffing during peak hours (9:00am to 2:00pm) 15 to 25 CRS (including interns and volunteers)</a:t>
            </a:r>
          </a:p>
          <a:p>
            <a:pPr marL="800100" lvl="1" indent="-342900">
              <a:spcBef>
                <a:spcPts val="0"/>
              </a:spcBef>
              <a:buFont typeface="Arial" pitchFamily="34" charset="0"/>
              <a:buChar char="•"/>
              <a:defRPr/>
            </a:pPr>
            <a:r>
              <a:rPr lang="en-US" sz="2000" dirty="0" smtClean="0">
                <a:latin typeface="Calibri" pitchFamily="34" charset="0"/>
                <a:cs typeface="Calibri" pitchFamily="34" charset="0"/>
              </a:rPr>
              <a:t>Call-back option</a:t>
            </a:r>
          </a:p>
          <a:p>
            <a:pPr marL="800100" lvl="1" indent="-342900">
              <a:spcBef>
                <a:spcPts val="0"/>
              </a:spcBef>
              <a:buFont typeface="Arial" pitchFamily="34" charset="0"/>
              <a:buChar char="•"/>
              <a:defRPr/>
            </a:pPr>
            <a:r>
              <a:rPr lang="en-US" sz="2000" dirty="0" smtClean="0">
                <a:latin typeface="Calibri" pitchFamily="34" charset="0"/>
                <a:cs typeface="Calibri" pitchFamily="34" charset="0"/>
              </a:rPr>
              <a:t>Ability to apply skill-based routing of calls (“queue’s”)</a:t>
            </a:r>
          </a:p>
          <a:p>
            <a:pPr marL="800100" lvl="1" indent="-342900">
              <a:spcBef>
                <a:spcPts val="0"/>
              </a:spcBef>
              <a:buFont typeface="Arial" pitchFamily="34" charset="0"/>
              <a:buChar char="•"/>
              <a:defRPr/>
            </a:pPr>
            <a:r>
              <a:rPr lang="en-US" sz="2000" dirty="0" smtClean="0">
                <a:latin typeface="Calibri" pitchFamily="34" charset="0"/>
                <a:cs typeface="Calibri" pitchFamily="34" charset="0"/>
              </a:rPr>
              <a:t>Ability to change “on-the-fly” how calls are routed based call flow</a:t>
            </a:r>
          </a:p>
          <a:p>
            <a:pPr marL="800100" lvl="1" indent="-342900">
              <a:spcBef>
                <a:spcPts val="0"/>
              </a:spcBef>
              <a:buFont typeface="Arial" pitchFamily="34" charset="0"/>
              <a:buChar char="•"/>
              <a:defRPr/>
            </a:pPr>
            <a:r>
              <a:rPr lang="en-US" sz="2000" dirty="0" smtClean="0">
                <a:latin typeface="Calibri" pitchFamily="34" charset="0"/>
                <a:cs typeface="Calibri" pitchFamily="34" charset="0"/>
              </a:rPr>
              <a:t>Use of continuous data to make smart decisions for staffing</a:t>
            </a:r>
          </a:p>
          <a:p>
            <a:pPr marL="1200150" lvl="2" indent="-342900">
              <a:spcBef>
                <a:spcPts val="0"/>
              </a:spcBef>
              <a:buFont typeface="Arial" pitchFamily="34" charset="0"/>
              <a:buChar char="•"/>
              <a:defRPr/>
            </a:pPr>
            <a:r>
              <a:rPr lang="en-US" sz="2000" dirty="0" smtClean="0">
                <a:latin typeface="Calibri" pitchFamily="34" charset="0"/>
                <a:cs typeface="Calibri" pitchFamily="34" charset="0"/>
              </a:rPr>
              <a:t>Scheduling staff with resource expertise</a:t>
            </a:r>
          </a:p>
          <a:p>
            <a:pPr marL="1200150" lvl="2" indent="-342900">
              <a:spcBef>
                <a:spcPts val="0"/>
              </a:spcBef>
              <a:buFont typeface="Arial" pitchFamily="34" charset="0"/>
              <a:buChar char="•"/>
              <a:defRPr/>
            </a:pPr>
            <a:r>
              <a:rPr lang="en-US" sz="2000" dirty="0" smtClean="0">
                <a:latin typeface="Calibri" pitchFamily="34" charset="0"/>
                <a:cs typeface="Calibri" pitchFamily="34" charset="0"/>
              </a:rPr>
              <a:t>Routing calls</a:t>
            </a:r>
          </a:p>
          <a:p>
            <a:pPr marL="457200" lvl="1" indent="0">
              <a:defRPr/>
            </a:pPr>
            <a:endParaRPr lang="en-US" dirty="0" smtClean="0">
              <a:solidFill>
                <a:schemeClr val="accent6">
                  <a:lumMod val="50000"/>
                </a:schemeClr>
              </a:solidFill>
              <a:latin typeface="Calibri" pitchFamily="34" charset="0"/>
              <a:cs typeface="Calibri" pitchFamily="34" charset="0"/>
            </a:endParaRPr>
          </a:p>
          <a:p>
            <a:pPr marL="800100" lvl="1" indent="-342900">
              <a:buFont typeface="Arial" pitchFamily="34" charset="0"/>
              <a:buChar char="•"/>
              <a:defRPr/>
            </a:pPr>
            <a:endParaRPr lang="en-US" dirty="0" smtClean="0">
              <a:solidFill>
                <a:schemeClr val="accent2">
                  <a:lumMod val="50000"/>
                </a:schemeClr>
              </a:solidFill>
              <a:latin typeface="Calibri" pitchFamily="34" charset="0"/>
              <a:cs typeface="Calibri" pitchFamily="34" charset="0"/>
            </a:endParaRPr>
          </a:p>
          <a:p>
            <a:pPr eaLnBrk="1" hangingPunct="1">
              <a:defRPr/>
            </a:pPr>
            <a:endParaRPr lang="en-US" sz="2800" b="1" i="1" dirty="0" smtClean="0">
              <a:solidFill>
                <a:srgbClr val="7030A0"/>
              </a:solidFill>
              <a:latin typeface="Calibri" pitchFamily="34" charset="0"/>
              <a:cs typeface="Calibri" pitchFamily="34" charset="0"/>
            </a:endParaRPr>
          </a:p>
        </p:txBody>
      </p:sp>
      <p:pic>
        <p:nvPicPr>
          <p:cNvPr id="2050" name="Picture 2" descr="http://4.bp.blogspot.com/-ey0ht9YrECQ/URqz_Hz9FLI/AAAAAAAAATw/aZlTraqbcvg/s320/elderca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3048000" cy="20288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1"/>
  <p:tag name="INCLUDEPPT" val="True"/>
  <p:tag name="REALTIMEBACKUP" val="False"/>
  <p:tag name="CHARTSCALE" val="True"/>
  <p:tag name="FIBINCLUDEOTHER" val="True"/>
  <p:tag name="PRRESPONSE3" val="8"/>
  <p:tag name="PRRESPONSE7" val="4"/>
  <p:tag name="SHOWFLASHWARNING" val="True"/>
  <p:tag name="SAVECSVWITHSESSION" val="True"/>
  <p:tag name="COUNTDOWNSTYLE" val="-1"/>
  <p:tag name="INPUTSOURCE" val="1"/>
  <p:tag name="AUTOADVANCE" val="False"/>
  <p:tag name="RACEENDPOINTS" val="100"/>
  <p:tag name="TEAMSINLEADERBOARD" val="5"/>
  <p:tag name="DEFAULTNUMTEAMS" val="5"/>
  <p:tag name="CUSTOMCELLBACKCOLOR3" val="-268652"/>
  <p:tag name="DISPLAYDEVICEID" val="True"/>
  <p:tag name="GRIDFONTSIZE" val="12"/>
  <p:tag name="INCLUDENONRESPONDERS" val="False"/>
  <p:tag name="INCORRECTPOINTVALUE" val="0"/>
  <p:tag name="ADVANCEDSETTINGSVIEW" val="Fals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2830136"/>
  <p:tag name="DISPLAYNAME" val="True"/>
  <p:tag name="GRIDSIZE" val="{Width=800, Height=600}"/>
  <p:tag name="MULTIRESPDIVISOR" val="1"/>
  <p:tag name="ZEROBASED" val="False"/>
  <p:tag name="FIBDISPLAYKEYWORDS" val="True"/>
  <p:tag name="PRRESPONSE8" val="3"/>
  <p:tag name="BRANCHTO" val="0"/>
  <p:tag name="BULLETTYPE" val="3"/>
  <p:tag name="BACKUPSESSIONS" val="True"/>
  <p:tag name="RACERSMAXDISPLAYED" val="5"/>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
  <p:tag name="BUBBLESIZEVISIBLE" val="True"/>
  <p:tag name="REVIEWONLY" val="False"/>
  <p:tag name="GRIDROTATIONINTERVAL" val="2"/>
  <p:tag name="DEFINEDINNAVIGATOR" val="False"/>
  <p:tag name="PRRESPONSE5" val="6"/>
  <p:tag name="DELIMITERS" val="3.1"/>
  <p:tag name="TASKPANEKEY" val="253d319f-908f-4983-964a-8e3b72aa17d7"/>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7410</TotalTime>
  <Words>2018</Words>
  <Application>Microsoft Office PowerPoint</Application>
  <PresentationFormat>On-screen Show (4:3)</PresentationFormat>
  <Paragraphs>438</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are able to do with the data:</vt:lpstr>
      <vt:lpstr>PowerPoint Presentation</vt:lpstr>
      <vt:lpstr>PowerPoint Presentation</vt:lpstr>
      <vt:lpstr>PowerPoint Presentation</vt:lpstr>
      <vt:lpstr>PowerPoint Presentation</vt:lpstr>
      <vt:lpstr>PowerPoint Presentation</vt:lpstr>
      <vt:lpstr>Unmet needs</vt:lpstr>
      <vt:lpstr>Unmet needs</vt:lpstr>
      <vt:lpstr>Unmet needs</vt:lpstr>
      <vt:lpstr>Unmet needs</vt:lpstr>
      <vt:lpstr>PowerPoint Presentation</vt:lpstr>
      <vt:lpstr>Unmet needs</vt:lpstr>
      <vt:lpstr>PowerPoint Presentation</vt:lpstr>
      <vt:lpstr>PowerPoint Presentation</vt:lpstr>
      <vt:lpstr>Data Limitations</vt:lpstr>
      <vt:lpstr>PowerPoint Presentation</vt:lpstr>
      <vt:lpstr>Resource Database</vt:lpstr>
      <vt:lpstr>PowerPoint Presentation</vt:lpstr>
      <vt:lpstr>PowerPoint Presentation</vt:lpstr>
      <vt:lpstr>PowerPoint Presentation</vt:lpstr>
    </vt:vector>
  </TitlesOfParts>
  <Company>IMPACT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rfritsch</dc:creator>
  <cp:lastModifiedBy>Waite, Bob</cp:lastModifiedBy>
  <cp:revision>237</cp:revision>
  <cp:lastPrinted>2014-12-10T22:31:14Z</cp:lastPrinted>
  <dcterms:created xsi:type="dcterms:W3CDTF">2004-11-01T15:42:00Z</dcterms:created>
  <dcterms:modified xsi:type="dcterms:W3CDTF">2014-12-11T16:10:24Z</dcterms:modified>
</cp:coreProperties>
</file>