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8" r:id="rId6"/>
    <p:sldId id="278" r:id="rId7"/>
    <p:sldId id="282" r:id="rId8"/>
    <p:sldId id="283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79" r:id="rId17"/>
    <p:sldId id="274" r:id="rId1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3691"/>
    <a:srgbClr val="00B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35" autoAdjust="0"/>
    <p:restoredTop sz="91299" autoAdjust="0"/>
  </p:normalViewPr>
  <p:slideViewPr>
    <p:cSldViewPr snapToGrid="0" snapToObjects="1">
      <p:cViewPr varScale="1">
        <p:scale>
          <a:sx n="93" d="100"/>
          <a:sy n="93" d="100"/>
        </p:scale>
        <p:origin x="-456" y="-90"/>
      </p:cViewPr>
      <p:guideLst>
        <p:guide orient="horz" pos="72"/>
        <p:guide pos="388"/>
      </p:guideLst>
    </p:cSldViewPr>
  </p:slideViewPr>
  <p:outlineViewPr>
    <p:cViewPr>
      <p:scale>
        <a:sx n="33" d="100"/>
        <a:sy n="33" d="100"/>
      </p:scale>
      <p:origin x="0" y="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D823D9-2D63-49BD-99EC-C898908AFDD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2F9DE6-3C62-4A11-A57F-D72685B933C1}">
      <dgm:prSet phldrT="[Text]"/>
      <dgm:spPr/>
      <dgm:t>
        <a:bodyPr/>
        <a:lstStyle/>
        <a:p>
          <a:r>
            <a:rPr lang="en-US" dirty="0" err="1" smtClean="0"/>
            <a:t>postgreSQL</a:t>
          </a:r>
          <a:r>
            <a:rPr lang="en-US" dirty="0" smtClean="0"/>
            <a:t> </a:t>
          </a:r>
        </a:p>
        <a:p>
          <a:r>
            <a:rPr lang="en-US" dirty="0" err="1" smtClean="0"/>
            <a:t>postGIS</a:t>
          </a:r>
          <a:r>
            <a:rPr lang="en-US" dirty="0" smtClean="0"/>
            <a:t> Geodatabase</a:t>
          </a:r>
          <a:endParaRPr lang="en-US" dirty="0"/>
        </a:p>
      </dgm:t>
    </dgm:pt>
    <dgm:pt modelId="{8D157FBC-714C-4476-BD1B-8843CB68F2DB}" type="parTrans" cxnId="{0F3C9B97-551B-40E8-96B3-45A14BB97E61}">
      <dgm:prSet/>
      <dgm:spPr/>
      <dgm:t>
        <a:bodyPr/>
        <a:lstStyle/>
        <a:p>
          <a:endParaRPr lang="en-US"/>
        </a:p>
      </dgm:t>
    </dgm:pt>
    <dgm:pt modelId="{03E29A91-FD99-40BB-9568-18ADDEC5EF40}" type="sibTrans" cxnId="{0F3C9B97-551B-40E8-96B3-45A14BB97E61}">
      <dgm:prSet/>
      <dgm:spPr/>
      <dgm:t>
        <a:bodyPr/>
        <a:lstStyle/>
        <a:p>
          <a:endParaRPr lang="en-US"/>
        </a:p>
      </dgm:t>
    </dgm:pt>
    <dgm:pt modelId="{5AB962D8-F6AC-4A72-B520-2C8CBA79DE54}">
      <dgm:prSet phldrT="[Text]"/>
      <dgm:spPr/>
      <dgm:t>
        <a:bodyPr/>
        <a:lstStyle/>
        <a:p>
          <a:r>
            <a:rPr lang="en-US" dirty="0" smtClean="0"/>
            <a:t>Sales</a:t>
          </a:r>
          <a:endParaRPr lang="en-US" dirty="0"/>
        </a:p>
      </dgm:t>
    </dgm:pt>
    <dgm:pt modelId="{46538872-AAE8-4054-B02E-5E6CF013E625}" type="parTrans" cxnId="{34F006AE-B6B5-47FB-ADC9-2E1E1DE81349}">
      <dgm:prSet/>
      <dgm:spPr/>
      <dgm:t>
        <a:bodyPr/>
        <a:lstStyle/>
        <a:p>
          <a:endParaRPr lang="en-US"/>
        </a:p>
      </dgm:t>
    </dgm:pt>
    <dgm:pt modelId="{9A46339E-BBCF-4864-9927-913F8A9BF39E}" type="sibTrans" cxnId="{34F006AE-B6B5-47FB-ADC9-2E1E1DE81349}">
      <dgm:prSet/>
      <dgm:spPr/>
      <dgm:t>
        <a:bodyPr/>
        <a:lstStyle/>
        <a:p>
          <a:endParaRPr lang="en-US"/>
        </a:p>
      </dgm:t>
    </dgm:pt>
    <dgm:pt modelId="{31CC42C0-8964-4A92-9C1E-A5AFDC145705}">
      <dgm:prSet phldrT="[Text]"/>
      <dgm:spPr/>
      <dgm:t>
        <a:bodyPr/>
        <a:lstStyle/>
        <a:p>
          <a:r>
            <a:rPr lang="en-US" dirty="0" smtClean="0"/>
            <a:t>Permits</a:t>
          </a:r>
          <a:endParaRPr lang="en-US" dirty="0"/>
        </a:p>
      </dgm:t>
    </dgm:pt>
    <dgm:pt modelId="{9F36BBEA-2622-4CA0-A019-090AF28F1E7E}" type="parTrans" cxnId="{858600D3-4C41-48DF-B387-F14E9C10B4B9}">
      <dgm:prSet/>
      <dgm:spPr/>
      <dgm:t>
        <a:bodyPr/>
        <a:lstStyle/>
        <a:p>
          <a:endParaRPr lang="en-US"/>
        </a:p>
      </dgm:t>
    </dgm:pt>
    <dgm:pt modelId="{17590A5F-3322-422F-9665-72F2667E25AC}" type="sibTrans" cxnId="{858600D3-4C41-48DF-B387-F14E9C10B4B9}">
      <dgm:prSet/>
      <dgm:spPr/>
      <dgm:t>
        <a:bodyPr/>
        <a:lstStyle/>
        <a:p>
          <a:endParaRPr lang="en-US"/>
        </a:p>
      </dgm:t>
    </dgm:pt>
    <dgm:pt modelId="{8C22C269-C4F3-4FB8-A3BE-C9B4B05C8F34}">
      <dgm:prSet/>
      <dgm:spPr/>
      <dgm:t>
        <a:bodyPr/>
        <a:lstStyle/>
        <a:p>
          <a:r>
            <a:rPr lang="en-US" dirty="0" smtClean="0"/>
            <a:t>Code Violations</a:t>
          </a:r>
          <a:endParaRPr lang="en-US" dirty="0"/>
        </a:p>
      </dgm:t>
    </dgm:pt>
    <dgm:pt modelId="{E6133C75-62DD-4243-9047-AB9ECECCC2C5}" type="parTrans" cxnId="{86BFE80E-D3BA-4A3D-8B8F-491F09545B71}">
      <dgm:prSet/>
      <dgm:spPr/>
      <dgm:t>
        <a:bodyPr/>
        <a:lstStyle/>
        <a:p>
          <a:endParaRPr lang="en-US"/>
        </a:p>
      </dgm:t>
    </dgm:pt>
    <dgm:pt modelId="{F2D150B6-C4AD-4C34-B8B7-BE8967CB67EF}" type="sibTrans" cxnId="{86BFE80E-D3BA-4A3D-8B8F-491F09545B71}">
      <dgm:prSet/>
      <dgm:spPr/>
      <dgm:t>
        <a:bodyPr/>
        <a:lstStyle/>
        <a:p>
          <a:endParaRPr lang="en-US"/>
        </a:p>
      </dgm:t>
    </dgm:pt>
    <dgm:pt modelId="{FBB1E1C8-2620-4E61-870D-279142742D11}">
      <dgm:prSet/>
      <dgm:spPr/>
      <dgm:t>
        <a:bodyPr/>
        <a:lstStyle/>
        <a:p>
          <a:r>
            <a:rPr lang="en-US" dirty="0" smtClean="0"/>
            <a:t>Foreclosure Filings</a:t>
          </a:r>
          <a:endParaRPr lang="en-US" dirty="0"/>
        </a:p>
      </dgm:t>
    </dgm:pt>
    <dgm:pt modelId="{9050A783-9B3B-4C5F-8674-632FD71D44B2}" type="parTrans" cxnId="{D03ECE20-B7F3-45AD-AB4B-4F09092AC3DC}">
      <dgm:prSet/>
      <dgm:spPr/>
      <dgm:t>
        <a:bodyPr/>
        <a:lstStyle/>
        <a:p>
          <a:endParaRPr lang="en-US"/>
        </a:p>
      </dgm:t>
    </dgm:pt>
    <dgm:pt modelId="{85AABA13-3E1D-4CE6-8B67-9D61D03EA840}" type="sibTrans" cxnId="{D03ECE20-B7F3-45AD-AB4B-4F09092AC3DC}">
      <dgm:prSet/>
      <dgm:spPr/>
      <dgm:t>
        <a:bodyPr/>
        <a:lstStyle/>
        <a:p>
          <a:endParaRPr lang="en-US"/>
        </a:p>
      </dgm:t>
    </dgm:pt>
    <dgm:pt modelId="{B974750B-2015-4EC6-A092-233CF2C50D66}" type="pres">
      <dgm:prSet presAssocID="{51D823D9-2D63-49BD-99EC-C898908AFDD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DE09E6-F136-435F-A3DF-4A749F1C39A4}" type="pres">
      <dgm:prSet presAssocID="{AA2F9DE6-3C62-4A11-A57F-D72685B933C1}" presName="centerShape" presStyleLbl="node0" presStyleIdx="0" presStyleCnt="1"/>
      <dgm:spPr/>
      <dgm:t>
        <a:bodyPr/>
        <a:lstStyle/>
        <a:p>
          <a:endParaRPr lang="en-US"/>
        </a:p>
      </dgm:t>
    </dgm:pt>
    <dgm:pt modelId="{89F90A9E-F449-4857-90BB-7E4DEC2D7B60}" type="pres">
      <dgm:prSet presAssocID="{46538872-AAE8-4054-B02E-5E6CF013E62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51A02E49-DF2E-49A8-8D1D-69AC2B6260D1}" type="pres">
      <dgm:prSet presAssocID="{5AB962D8-F6AC-4A72-B520-2C8CBA79DE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9C77C-5E88-4FF2-8EBC-F1C68CEC5797}" type="pres">
      <dgm:prSet presAssocID="{9F36BBEA-2622-4CA0-A019-090AF28F1E7E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D4D38B7D-E1BB-496E-BDE3-C91AA19386E2}" type="pres">
      <dgm:prSet presAssocID="{31CC42C0-8964-4A92-9C1E-A5AFDC1457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D9F43-8C4A-42E8-BE43-B7194987E435}" type="pres">
      <dgm:prSet presAssocID="{E6133C75-62DD-4243-9047-AB9ECECCC2C5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C1C8C070-B745-4A4D-BB61-FE50BC7AC687}" type="pres">
      <dgm:prSet presAssocID="{8C22C269-C4F3-4FB8-A3BE-C9B4B05C8F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EE55E-7C38-436F-9317-F5BC5D0A74F3}" type="pres">
      <dgm:prSet presAssocID="{9050A783-9B3B-4C5F-8674-632FD71D44B2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BBD37549-407F-4107-9FCD-FEA90AB22DB6}" type="pres">
      <dgm:prSet presAssocID="{FBB1E1C8-2620-4E61-870D-279142742D1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51265E-809E-4F9C-B166-3EA5C8056D7A}" type="presOf" srcId="{5AB962D8-F6AC-4A72-B520-2C8CBA79DE54}" destId="{51A02E49-DF2E-49A8-8D1D-69AC2B6260D1}" srcOrd="0" destOrd="0" presId="urn:microsoft.com/office/officeart/2005/8/layout/radial4"/>
    <dgm:cxn modelId="{3B950F25-5ADE-4C13-841B-323F60E5BAD8}" type="presOf" srcId="{9050A783-9B3B-4C5F-8674-632FD71D44B2}" destId="{78CEE55E-7C38-436F-9317-F5BC5D0A74F3}" srcOrd="0" destOrd="0" presId="urn:microsoft.com/office/officeart/2005/8/layout/radial4"/>
    <dgm:cxn modelId="{0F3C9B97-551B-40E8-96B3-45A14BB97E61}" srcId="{51D823D9-2D63-49BD-99EC-C898908AFDD1}" destId="{AA2F9DE6-3C62-4A11-A57F-D72685B933C1}" srcOrd="0" destOrd="0" parTransId="{8D157FBC-714C-4476-BD1B-8843CB68F2DB}" sibTransId="{03E29A91-FD99-40BB-9568-18ADDEC5EF40}"/>
    <dgm:cxn modelId="{1A223E4A-3551-4DEE-975C-730DECCCD824}" type="presOf" srcId="{31CC42C0-8964-4A92-9C1E-A5AFDC145705}" destId="{D4D38B7D-E1BB-496E-BDE3-C91AA19386E2}" srcOrd="0" destOrd="0" presId="urn:microsoft.com/office/officeart/2005/8/layout/radial4"/>
    <dgm:cxn modelId="{D03ECE20-B7F3-45AD-AB4B-4F09092AC3DC}" srcId="{AA2F9DE6-3C62-4A11-A57F-D72685B933C1}" destId="{FBB1E1C8-2620-4E61-870D-279142742D11}" srcOrd="3" destOrd="0" parTransId="{9050A783-9B3B-4C5F-8674-632FD71D44B2}" sibTransId="{85AABA13-3E1D-4CE6-8B67-9D61D03EA840}"/>
    <dgm:cxn modelId="{D01139AF-A0B1-4AC9-8090-F6A36D8DCDD7}" type="presOf" srcId="{46538872-AAE8-4054-B02E-5E6CF013E625}" destId="{89F90A9E-F449-4857-90BB-7E4DEC2D7B60}" srcOrd="0" destOrd="0" presId="urn:microsoft.com/office/officeart/2005/8/layout/radial4"/>
    <dgm:cxn modelId="{86BFE80E-D3BA-4A3D-8B8F-491F09545B71}" srcId="{AA2F9DE6-3C62-4A11-A57F-D72685B933C1}" destId="{8C22C269-C4F3-4FB8-A3BE-C9B4B05C8F34}" srcOrd="2" destOrd="0" parTransId="{E6133C75-62DD-4243-9047-AB9ECECCC2C5}" sibTransId="{F2D150B6-C4AD-4C34-B8B7-BE8967CB67EF}"/>
    <dgm:cxn modelId="{9F3E6A5D-672D-40C3-9EA1-242680FE67C8}" type="presOf" srcId="{FBB1E1C8-2620-4E61-870D-279142742D11}" destId="{BBD37549-407F-4107-9FCD-FEA90AB22DB6}" srcOrd="0" destOrd="0" presId="urn:microsoft.com/office/officeart/2005/8/layout/radial4"/>
    <dgm:cxn modelId="{34F006AE-B6B5-47FB-ADC9-2E1E1DE81349}" srcId="{AA2F9DE6-3C62-4A11-A57F-D72685B933C1}" destId="{5AB962D8-F6AC-4A72-B520-2C8CBA79DE54}" srcOrd="0" destOrd="0" parTransId="{46538872-AAE8-4054-B02E-5E6CF013E625}" sibTransId="{9A46339E-BBCF-4864-9927-913F8A9BF39E}"/>
    <dgm:cxn modelId="{C01319F2-CA8A-4438-A32A-2634C823DD6E}" type="presOf" srcId="{AA2F9DE6-3C62-4A11-A57F-D72685B933C1}" destId="{12DE09E6-F136-435F-A3DF-4A749F1C39A4}" srcOrd="0" destOrd="0" presId="urn:microsoft.com/office/officeart/2005/8/layout/radial4"/>
    <dgm:cxn modelId="{9E763A48-DBE1-4B70-B242-2E8DBB54ABBF}" type="presOf" srcId="{51D823D9-2D63-49BD-99EC-C898908AFDD1}" destId="{B974750B-2015-4EC6-A092-233CF2C50D66}" srcOrd="0" destOrd="0" presId="urn:microsoft.com/office/officeart/2005/8/layout/radial4"/>
    <dgm:cxn modelId="{9F02E36C-9589-4F8F-8C68-7A7DD5F41313}" type="presOf" srcId="{9F36BBEA-2622-4CA0-A019-090AF28F1E7E}" destId="{7FF9C77C-5E88-4FF2-8EBC-F1C68CEC5797}" srcOrd="0" destOrd="0" presId="urn:microsoft.com/office/officeart/2005/8/layout/radial4"/>
    <dgm:cxn modelId="{59E57A96-3577-4673-9FAE-ADB1E0EBE718}" type="presOf" srcId="{E6133C75-62DD-4243-9047-AB9ECECCC2C5}" destId="{DA5D9F43-8C4A-42E8-BE43-B7194987E435}" srcOrd="0" destOrd="0" presId="urn:microsoft.com/office/officeart/2005/8/layout/radial4"/>
    <dgm:cxn modelId="{858600D3-4C41-48DF-B387-F14E9C10B4B9}" srcId="{AA2F9DE6-3C62-4A11-A57F-D72685B933C1}" destId="{31CC42C0-8964-4A92-9C1E-A5AFDC145705}" srcOrd="1" destOrd="0" parTransId="{9F36BBEA-2622-4CA0-A019-090AF28F1E7E}" sibTransId="{17590A5F-3322-422F-9665-72F2667E25AC}"/>
    <dgm:cxn modelId="{71C18966-0A2B-4605-A58F-BDC7897989F4}" type="presOf" srcId="{8C22C269-C4F3-4FB8-A3BE-C9B4B05C8F34}" destId="{C1C8C070-B745-4A4D-BB61-FE50BC7AC687}" srcOrd="0" destOrd="0" presId="urn:microsoft.com/office/officeart/2005/8/layout/radial4"/>
    <dgm:cxn modelId="{E3C3815B-D8FD-4CB9-A3DC-2CC79D5FCA2B}" type="presParOf" srcId="{B974750B-2015-4EC6-A092-233CF2C50D66}" destId="{12DE09E6-F136-435F-A3DF-4A749F1C39A4}" srcOrd="0" destOrd="0" presId="urn:microsoft.com/office/officeart/2005/8/layout/radial4"/>
    <dgm:cxn modelId="{6520C239-5A5D-4C3C-A115-144681FBC464}" type="presParOf" srcId="{B974750B-2015-4EC6-A092-233CF2C50D66}" destId="{89F90A9E-F449-4857-90BB-7E4DEC2D7B60}" srcOrd="1" destOrd="0" presId="urn:microsoft.com/office/officeart/2005/8/layout/radial4"/>
    <dgm:cxn modelId="{BD0D587F-06CB-469D-A89B-3C8FB066BC01}" type="presParOf" srcId="{B974750B-2015-4EC6-A092-233CF2C50D66}" destId="{51A02E49-DF2E-49A8-8D1D-69AC2B6260D1}" srcOrd="2" destOrd="0" presId="urn:microsoft.com/office/officeart/2005/8/layout/radial4"/>
    <dgm:cxn modelId="{75207C95-3266-407E-A987-2534995AE752}" type="presParOf" srcId="{B974750B-2015-4EC6-A092-233CF2C50D66}" destId="{7FF9C77C-5E88-4FF2-8EBC-F1C68CEC5797}" srcOrd="3" destOrd="0" presId="urn:microsoft.com/office/officeart/2005/8/layout/radial4"/>
    <dgm:cxn modelId="{611A9B9D-DB45-4C9B-BA90-C5B98A37AA97}" type="presParOf" srcId="{B974750B-2015-4EC6-A092-233CF2C50D66}" destId="{D4D38B7D-E1BB-496E-BDE3-C91AA19386E2}" srcOrd="4" destOrd="0" presId="urn:microsoft.com/office/officeart/2005/8/layout/radial4"/>
    <dgm:cxn modelId="{6B684062-7BF9-4593-8C94-0250C61B6DE0}" type="presParOf" srcId="{B974750B-2015-4EC6-A092-233CF2C50D66}" destId="{DA5D9F43-8C4A-42E8-BE43-B7194987E435}" srcOrd="5" destOrd="0" presId="urn:microsoft.com/office/officeart/2005/8/layout/radial4"/>
    <dgm:cxn modelId="{CAA88516-D1C6-4F7B-AD05-2634B7D7E6BC}" type="presParOf" srcId="{B974750B-2015-4EC6-A092-233CF2C50D66}" destId="{C1C8C070-B745-4A4D-BB61-FE50BC7AC687}" srcOrd="6" destOrd="0" presId="urn:microsoft.com/office/officeart/2005/8/layout/radial4"/>
    <dgm:cxn modelId="{61BD99C9-4FF2-463D-8A14-720D1C95239B}" type="presParOf" srcId="{B974750B-2015-4EC6-A092-233CF2C50D66}" destId="{78CEE55E-7C38-436F-9317-F5BC5D0A74F3}" srcOrd="7" destOrd="0" presId="urn:microsoft.com/office/officeart/2005/8/layout/radial4"/>
    <dgm:cxn modelId="{C17A7508-F463-45ED-B92B-613FBA292497}" type="presParOf" srcId="{B974750B-2015-4EC6-A092-233CF2C50D66}" destId="{BBD37549-407F-4107-9FCD-FEA90AB22DB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E09E6-F136-435F-A3DF-4A749F1C39A4}">
      <dsp:nvSpPr>
        <dsp:cNvPr id="0" name=""/>
        <dsp:cNvSpPr/>
      </dsp:nvSpPr>
      <dsp:spPr>
        <a:xfrm>
          <a:off x="1923617" y="1686336"/>
          <a:ext cx="1422950" cy="14229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postgreSQL</a:t>
          </a:r>
          <a:r>
            <a:rPr lang="en-US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postGIS</a:t>
          </a:r>
          <a:r>
            <a:rPr lang="en-US" sz="1100" kern="1200" dirty="0" smtClean="0"/>
            <a:t> Geodatabase</a:t>
          </a:r>
          <a:endParaRPr lang="en-US" sz="1100" kern="1200" dirty="0"/>
        </a:p>
      </dsp:txBody>
      <dsp:txXfrm>
        <a:off x="2132003" y="1894722"/>
        <a:ext cx="1006178" cy="1006178"/>
      </dsp:txXfrm>
    </dsp:sp>
    <dsp:sp modelId="{89F90A9E-F449-4857-90BB-7E4DEC2D7B60}">
      <dsp:nvSpPr>
        <dsp:cNvPr id="0" name=""/>
        <dsp:cNvSpPr/>
      </dsp:nvSpPr>
      <dsp:spPr>
        <a:xfrm rot="11700000">
          <a:off x="655600" y="1831239"/>
          <a:ext cx="1243537" cy="405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02E49-DF2E-49A8-8D1D-69AC2B6260D1}">
      <dsp:nvSpPr>
        <dsp:cNvPr id="0" name=""/>
        <dsp:cNvSpPr/>
      </dsp:nvSpPr>
      <dsp:spPr>
        <a:xfrm>
          <a:off x="885" y="1332363"/>
          <a:ext cx="1351802" cy="1081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Sales</a:t>
          </a:r>
          <a:endParaRPr lang="en-US" sz="1700" kern="1200" dirty="0"/>
        </a:p>
      </dsp:txBody>
      <dsp:txXfrm>
        <a:off x="32559" y="1364037"/>
        <a:ext cx="1288454" cy="1018094"/>
      </dsp:txXfrm>
    </dsp:sp>
    <dsp:sp modelId="{7FF9C77C-5E88-4FF2-8EBC-F1C68CEC5797}">
      <dsp:nvSpPr>
        <dsp:cNvPr id="0" name=""/>
        <dsp:cNvSpPr/>
      </dsp:nvSpPr>
      <dsp:spPr>
        <a:xfrm rot="14700000">
          <a:off x="1419283" y="921117"/>
          <a:ext cx="1243537" cy="405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38B7D-E1BB-496E-BDE3-C91AA19386E2}">
      <dsp:nvSpPr>
        <dsp:cNvPr id="0" name=""/>
        <dsp:cNvSpPr/>
      </dsp:nvSpPr>
      <dsp:spPr>
        <a:xfrm>
          <a:off x="1102380" y="19652"/>
          <a:ext cx="1351802" cy="1081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Permits</a:t>
          </a:r>
          <a:endParaRPr lang="en-US" sz="1700" kern="1200" dirty="0"/>
        </a:p>
      </dsp:txBody>
      <dsp:txXfrm>
        <a:off x="1134054" y="51326"/>
        <a:ext cx="1288454" cy="1018094"/>
      </dsp:txXfrm>
    </dsp:sp>
    <dsp:sp modelId="{DA5D9F43-8C4A-42E8-BE43-B7194987E435}">
      <dsp:nvSpPr>
        <dsp:cNvPr id="0" name=""/>
        <dsp:cNvSpPr/>
      </dsp:nvSpPr>
      <dsp:spPr>
        <a:xfrm rot="17700000">
          <a:off x="2607364" y="921117"/>
          <a:ext cx="1243537" cy="405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8C070-B745-4A4D-BB61-FE50BC7AC687}">
      <dsp:nvSpPr>
        <dsp:cNvPr id="0" name=""/>
        <dsp:cNvSpPr/>
      </dsp:nvSpPr>
      <dsp:spPr>
        <a:xfrm>
          <a:off x="2816002" y="19652"/>
          <a:ext cx="1351802" cy="1081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Code Violations</a:t>
          </a:r>
          <a:endParaRPr lang="en-US" sz="1700" kern="1200" dirty="0"/>
        </a:p>
      </dsp:txBody>
      <dsp:txXfrm>
        <a:off x="2847676" y="51326"/>
        <a:ext cx="1288454" cy="1018094"/>
      </dsp:txXfrm>
    </dsp:sp>
    <dsp:sp modelId="{78CEE55E-7C38-436F-9317-F5BC5D0A74F3}">
      <dsp:nvSpPr>
        <dsp:cNvPr id="0" name=""/>
        <dsp:cNvSpPr/>
      </dsp:nvSpPr>
      <dsp:spPr>
        <a:xfrm rot="20700000">
          <a:off x="3371048" y="1831239"/>
          <a:ext cx="1243537" cy="4055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D37549-407F-4107-9FCD-FEA90AB22DB6}">
      <dsp:nvSpPr>
        <dsp:cNvPr id="0" name=""/>
        <dsp:cNvSpPr/>
      </dsp:nvSpPr>
      <dsp:spPr>
        <a:xfrm>
          <a:off x="3917498" y="1332363"/>
          <a:ext cx="1351802" cy="10814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Foreclosure Filings</a:t>
          </a:r>
          <a:endParaRPr lang="en-US" sz="1700" kern="1200" dirty="0"/>
        </a:p>
      </dsp:txBody>
      <dsp:txXfrm>
        <a:off x="3949172" y="1364037"/>
        <a:ext cx="1288454" cy="1018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CBD167-070D-428B-A8BE-7A00AD32E6E3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4D214F-2BED-4494-90CF-CAC375617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5ED001-8E4F-41BA-B339-E1E7E3327FC9}" type="datetimeFigureOut">
              <a:rPr lang="en-US" smtClean="0"/>
              <a:t>9/26/2014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C0A19E-F03E-4439-8473-00B692EFD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42CB45-934A-4B4B-B402-DAAF4DBD35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1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itlePage_Header_Img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51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73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1914292"/>
            <a:ext cx="7924800" cy="1920286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l">
              <a:defRPr sz="40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ADD</a:t>
            </a:r>
            <a:br>
              <a:rPr lang="en-US" dirty="0" smtClean="0"/>
            </a:br>
            <a:r>
              <a:rPr lang="en-US" dirty="0" smtClean="0"/>
              <a:t>TRANSITION SLIDE TITLE</a:t>
            </a:r>
            <a:br>
              <a:rPr lang="en-US" dirty="0" smtClean="0"/>
            </a:br>
            <a:r>
              <a:rPr lang="en-US" dirty="0" smtClean="0"/>
              <a:t>THIRD LINE IF NEEDED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932375"/>
            <a:ext cx="7924800" cy="105434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HERE TO ADD SUBTITLE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8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NNIP_PowerPoint_Template_Slides_v3-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itable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hankYou_Slide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27019" y="2133455"/>
            <a:ext cx="7035799" cy="787545"/>
          </a:xfrm>
          <a:prstGeom prst="rect">
            <a:avLst/>
          </a:prstGeom>
          <a:noFill/>
          <a:ln>
            <a:noFill/>
          </a:ln>
        </p:spPr>
        <p:txBody>
          <a:bodyPr vert="horz"/>
          <a:lstStyle>
            <a:lvl1pPr algn="l">
              <a:defRPr sz="4000" b="1">
                <a:solidFill>
                  <a:srgbClr val="273691"/>
                </a:solidFill>
              </a:defRPr>
            </a:lvl1pPr>
          </a:lstStyle>
          <a:p>
            <a:r>
              <a:rPr lang="en-US" dirty="0" smtClean="0"/>
              <a:t>CLICK TO EDIT CLOSING</a:t>
            </a:r>
            <a:endParaRPr lang="en-US" dirty="0"/>
          </a:p>
        </p:txBody>
      </p:sp>
      <p:pic>
        <p:nvPicPr>
          <p:cNvPr id="5" name="Picture 4" descr="NNIP_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97" y="3266096"/>
            <a:ext cx="3090672" cy="111252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427019" y="4810387"/>
            <a:ext cx="7035799" cy="69679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aseline="0">
                <a:solidFill>
                  <a:srgbClr val="00B6DE"/>
                </a:solidFill>
              </a:defRPr>
            </a:lvl1pPr>
          </a:lstStyle>
          <a:p>
            <a:pPr lvl="0"/>
            <a:r>
              <a:rPr lang="en-US" dirty="0" smtClean="0"/>
              <a:t>Click to add custom 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1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4D71F-0601-4C6A-9147-7D9D6A3F4C5F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5B2F60-DAD5-4F47-B7D1-254DE021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9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44D71F-0601-4C6A-9147-7D9D6A3F4C5F}" type="datetimeFigureOut">
              <a:rPr lang="en-US" smtClean="0"/>
              <a:pPr/>
              <a:t>9/26/2014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5B2F60-DAD5-4F47-B7D1-254DE02187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7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Page_Header_Img_v2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03231" cy="1392238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854" y="3388959"/>
            <a:ext cx="7863840" cy="914400"/>
          </a:xfrm>
          <a:prstGeom prst="rect">
            <a:avLst/>
          </a:prstGeom>
          <a:noFill/>
          <a:ln w="0">
            <a:noFill/>
          </a:ln>
        </p:spPr>
        <p:txBody>
          <a:bodyPr/>
          <a:lstStyle>
            <a:lvl1pPr marL="0" indent="0" algn="l">
              <a:buNone/>
              <a:defRPr sz="2600">
                <a:solidFill>
                  <a:srgbClr val="2736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 HERE</a:t>
            </a:r>
            <a:br>
              <a:rPr lang="en-US" dirty="0" smtClean="0"/>
            </a:br>
            <a:r>
              <a:rPr lang="en-US" dirty="0" smtClean="0"/>
              <a:t>SECOND LINE OF TEXT IF NEEDED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676854" y="1947534"/>
            <a:ext cx="7863840" cy="136677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baseline="0">
                <a:solidFill>
                  <a:srgbClr val="27369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 </a:t>
            </a:r>
            <a:br>
              <a:rPr lang="en-US" dirty="0" smtClean="0"/>
            </a:br>
            <a:r>
              <a:rPr lang="en-US" dirty="0" smtClean="0"/>
              <a:t>TWO LINES OF TEXT IF NEEDED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76852" y="4455382"/>
            <a:ext cx="5486400" cy="1699233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1800" baseline="0">
                <a:solidFill>
                  <a:srgbClr val="00B6DE"/>
                </a:solidFill>
              </a:defRPr>
            </a:lvl1pPr>
            <a:lvl5pPr marL="1828800" indent="0" algn="l">
              <a:buFont typeface="Arial"/>
              <a:buNone/>
              <a:defRPr sz="1800"/>
            </a:lvl5pPr>
          </a:lstStyle>
          <a:p>
            <a:pPr lvl="0"/>
            <a:r>
              <a:rPr lang="en-US" dirty="0" smtClean="0"/>
              <a:t>CLICK TO ADD </a:t>
            </a:r>
            <a:br>
              <a:rPr lang="en-US" dirty="0" smtClean="0"/>
            </a:br>
            <a:r>
              <a:rPr lang="en-US" dirty="0" smtClean="0"/>
              <a:t>MONTH XX, 20XX</a:t>
            </a:r>
            <a:br>
              <a:rPr lang="en-US" dirty="0" smtClean="0"/>
            </a:br>
            <a:r>
              <a:rPr lang="en-US" dirty="0" smtClean="0"/>
              <a:t>PRESENTER’S NAME</a:t>
            </a:r>
            <a:br>
              <a:rPr lang="en-US" dirty="0" smtClean="0"/>
            </a:br>
            <a:r>
              <a:rPr lang="en-US" dirty="0" smtClean="0"/>
              <a:t>EVENT TITLE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9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0784" cy="106025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41350" y="1863119"/>
            <a:ext cx="4115377" cy="4203573"/>
          </a:xfrm>
          <a:prstGeom prst="rect">
            <a:avLst/>
          </a:prstGeom>
        </p:spPr>
        <p:txBody>
          <a:bodyPr numCol="1" spcCol="228600"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B6DE"/>
              </a:buClr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6" cy="1060258"/>
          </a:xfrm>
          <a:prstGeom prst="rect">
            <a:avLst/>
          </a:prstGeom>
        </p:spPr>
        <p:txBody>
          <a:bodyPr vert="horz"/>
          <a:lstStyle>
            <a:lvl1pPr algn="l"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itle Slide-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758985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53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51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1350" y="1863119"/>
            <a:ext cx="7760188" cy="4203573"/>
          </a:xfrm>
          <a:prstGeom prst="rect">
            <a:avLst/>
          </a:prstGeom>
        </p:spPr>
        <p:txBody>
          <a:bodyPr numCol="2" spcCol="228600"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Two column layout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2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&amp; Photo-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ntent_Slide_w_Logo_v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29435" y="6414965"/>
            <a:ext cx="2133600" cy="267188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41350" y="1863119"/>
            <a:ext cx="4114800" cy="420357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500"/>
            </a:lvl1pPr>
            <a:lvl2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200"/>
            </a:lvl2pPr>
            <a:lvl3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3pPr>
            <a:lvl4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4pPr>
            <a:lvl5pPr>
              <a:spcBef>
                <a:spcPts val="600"/>
              </a:spcBef>
              <a:spcAft>
                <a:spcPts val="800"/>
              </a:spcAft>
              <a:buClr>
                <a:srgbClr val="00B6DE"/>
              </a:buCl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93430" y="128099"/>
            <a:ext cx="8769605" cy="107351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 SLIDE TITLE</a:t>
            </a:r>
            <a:br>
              <a:rPr lang="en-US" dirty="0" smtClean="0"/>
            </a:br>
            <a:r>
              <a:rPr lang="en-US" dirty="0" smtClean="0"/>
              <a:t>SECOND LINE IF NEEDED</a:t>
            </a:r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052786" y="1863725"/>
            <a:ext cx="3629252" cy="42037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5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8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57" r:id="rId3"/>
    <p:sldLayoutId id="2147493483" r:id="rId4"/>
    <p:sldLayoutId id="2147493484" r:id="rId5"/>
    <p:sldLayoutId id="2147493478" r:id="rId6"/>
    <p:sldLayoutId id="2147493470" r:id="rId7"/>
    <p:sldLayoutId id="2147493481" r:id="rId8"/>
    <p:sldLayoutId id="2147493482" r:id="rId9"/>
    <p:sldLayoutId id="2147493477" r:id="rId10"/>
    <p:sldLayoutId id="2147493471" r:id="rId11"/>
    <p:sldLayoutId id="2147493475" r:id="rId12"/>
    <p:sldLayoutId id="2147493474" r:id="rId13"/>
    <p:sldLayoutId id="2147493485" r:id="rId14"/>
    <p:sldLayoutId id="2147493486" r:id="rId1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taqualitycampaign.org/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4.jpg"/><Relationship Id="rId2" Type="http://schemas.openxmlformats.org/officeDocument/2006/relationships/hyperlink" Target="http://www.aisp.upenn.edu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eighborhoodindicators.org/" TargetMode="External"/><Relationship Id="rId11" Type="http://schemas.openxmlformats.org/officeDocument/2006/relationships/hyperlink" Target="mailto:aderian@urban.org" TargetMode="External"/><Relationship Id="rId5" Type="http://schemas.openxmlformats.org/officeDocument/2006/relationships/image" Target="../media/image23.jpg"/><Relationship Id="rId10" Type="http://schemas.openxmlformats.org/officeDocument/2006/relationships/hyperlink" Target="http://neighborhoodindicators.org/resources-integrated-data-systems-ids" TargetMode="External"/><Relationship Id="rId4" Type="http://schemas.openxmlformats.org/officeDocument/2006/relationships/hyperlink" Target="http://www.nlc.org/find-city-solutions/institute-for-youth-education-and-families" TargetMode="External"/><Relationship Id="rId9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jbaldwin@pinellascounty.org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39202" y="3447523"/>
            <a:ext cx="7863840" cy="914400"/>
          </a:xfrm>
        </p:spPr>
        <p:txBody>
          <a:bodyPr/>
          <a:lstStyle/>
          <a:p>
            <a:r>
              <a:rPr lang="en-US" sz="2200" dirty="0"/>
              <a:t>September 30</a:t>
            </a:r>
            <a:r>
              <a:rPr lang="en-US" sz="2200" baseline="30000" dirty="0"/>
              <a:t>th</a:t>
            </a:r>
            <a:r>
              <a:rPr lang="en-US" sz="2200" dirty="0"/>
              <a:t>, 2014</a:t>
            </a:r>
          </a:p>
          <a:p>
            <a:r>
              <a:rPr lang="en-US" sz="2200" dirty="0"/>
              <a:t>Community Indicators Consortium 2014 Impact Summit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19538" y="1495253"/>
            <a:ext cx="7863840" cy="1922774"/>
          </a:xfrm>
        </p:spPr>
        <p:txBody>
          <a:bodyPr/>
          <a:lstStyle/>
          <a:p>
            <a:r>
              <a:rPr lang="en-US" dirty="0" smtClean="0"/>
              <a:t>USING INTEGRATED DATA SYSTEMS TO CONNECT PEOPLE AND PLACE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58868" y="4445550"/>
            <a:ext cx="5486400" cy="1699233"/>
          </a:xfrm>
        </p:spPr>
        <p:txBody>
          <a:bodyPr/>
          <a:lstStyle/>
          <a:p>
            <a:r>
              <a:rPr lang="en-US" sz="1600" dirty="0" smtClean="0"/>
              <a:t>Chris Kingsley, Data Quality Campaign</a:t>
            </a:r>
          </a:p>
          <a:p>
            <a:r>
              <a:rPr lang="en-US" sz="1600" dirty="0" smtClean="0"/>
              <a:t>Alexandra Derian, Urban Institute</a:t>
            </a:r>
          </a:p>
          <a:p>
            <a:r>
              <a:rPr lang="en-US" sz="1600" dirty="0" smtClean="0"/>
              <a:t>Joe Baldwin, Pinellas County Health and Community Services</a:t>
            </a:r>
          </a:p>
          <a:p>
            <a:r>
              <a:rPr lang="en-US" sz="1600" dirty="0" smtClean="0"/>
              <a:t>Seema Iyer, Baltimore Neighborhood Indicators Alliance-Jacob France Institute</a:t>
            </a:r>
          </a:p>
        </p:txBody>
      </p:sp>
    </p:spTree>
    <p:extLst>
      <p:ext uri="{BB962C8B-B14F-4D97-AF65-F5344CB8AC3E}">
        <p14:creationId xmlns:p14="http://schemas.microsoft.com/office/powerpoint/2010/main" val="36876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Weatherization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DEC74-9BEB-4718-AAF0-7400CBA6D58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0" y="1494888"/>
            <a:ext cx="3830638" cy="51149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2400" dirty="0" smtClean="0"/>
              <a:t>Budget increases in 2009 </a:t>
            </a:r>
            <a:r>
              <a:rPr lang="en-US" sz="2400" dirty="0"/>
              <a:t>American Reinvestment and Recovery Act (</a:t>
            </a:r>
            <a:r>
              <a:rPr lang="en-US" sz="2400" dirty="0" smtClean="0"/>
              <a:t>ARRA)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Weatherization </a:t>
            </a:r>
            <a:r>
              <a:rPr lang="en-US" sz="2400" dirty="0"/>
              <a:t>assistance programs (WAP) </a:t>
            </a:r>
            <a:r>
              <a:rPr lang="en-US" sz="2400" dirty="0" smtClean="0"/>
              <a:t>could be more than emergency </a:t>
            </a:r>
            <a:r>
              <a:rPr lang="en-US" sz="2400" dirty="0"/>
              <a:t>services and </a:t>
            </a:r>
            <a:r>
              <a:rPr lang="en-US" sz="2400" dirty="0" smtClean="0"/>
              <a:t>part </a:t>
            </a:r>
            <a:r>
              <a:rPr lang="en-US" sz="2400" dirty="0"/>
              <a:t>of housing policy in </a:t>
            </a:r>
            <a:r>
              <a:rPr lang="en-US" sz="2400" dirty="0" smtClean="0"/>
              <a:t>Baltimore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457200" y="457200"/>
            <a:ext cx="8305800" cy="715962"/>
          </a:xfrm>
          <a:prstGeom prst="rect">
            <a:avLst/>
          </a:prstGeom>
        </p:spPr>
        <p:txBody>
          <a:bodyPr bIns="91440" anchor="b" anchorCtr="0">
            <a:normAutofit fontScale="97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3074" name="Picture 2" descr="R:\BNIA\VitalSigns\Vital_Signs_12\Indicator Maps\Sustainability\JPG\Weatherized Homes 2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4475" r="5529" b="4212"/>
          <a:stretch/>
        </p:blipFill>
        <p:spPr bwMode="auto">
          <a:xfrm>
            <a:off x="4982966" y="1412275"/>
            <a:ext cx="4055143" cy="538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Issues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87979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2590800"/>
            <a:ext cx="1371600" cy="12192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3429000"/>
            <a:ext cx="1600200" cy="121920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4098" name="Picture 2" descr="R:\BNIA\VitalSigns\Vital_Signs_12\Indicator Maps\Housing and Community Development\JPG\Vacants 20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4642" r="5880" b="3958"/>
          <a:stretch/>
        </p:blipFill>
        <p:spPr bwMode="auto">
          <a:xfrm>
            <a:off x="-10730" y="202474"/>
            <a:ext cx="4669518" cy="624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R:\BNIA\VitalSigns\Vital_Signs_12\Indicator Maps\Children and Family Health\JPG\TANF 20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5346" r="7103" b="4293"/>
          <a:stretch/>
        </p:blipFill>
        <p:spPr bwMode="auto">
          <a:xfrm>
            <a:off x="4464979" y="202474"/>
            <a:ext cx="4672584" cy="64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IDS</a:t>
            </a:r>
            <a:endParaRPr lang="en-US" dirty="0"/>
          </a:p>
        </p:txBody>
      </p:sp>
      <p:pic>
        <p:nvPicPr>
          <p:cNvPr id="3" name="Picture 2" descr="http://www.aisp.upenn.edu/wp-content/themes/intelligence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40" y="1524000"/>
            <a:ext cx="2205098" cy="10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15848"/>
            <a:ext cx="3382365" cy="870857"/>
          </a:xfrm>
          <a:prstGeom prst="rect">
            <a:avLst/>
          </a:prstGeom>
        </p:spPr>
      </p:pic>
      <p:pic>
        <p:nvPicPr>
          <p:cNvPr id="5" name="Picture 4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098" y="2944916"/>
            <a:ext cx="2775182" cy="1212723"/>
          </a:xfrm>
          <a:prstGeom prst="rect">
            <a:avLst/>
          </a:prstGeom>
        </p:spPr>
      </p:pic>
      <p:pic>
        <p:nvPicPr>
          <p:cNvPr id="6" name="Picture 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09" y="1676400"/>
            <a:ext cx="1085850" cy="1066800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615950" y="4351389"/>
            <a:ext cx="8229600" cy="19918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 smtClean="0"/>
              <a:t>NNIP IDS catalog and resource page </a:t>
            </a:r>
            <a:r>
              <a:rPr lang="en-US" sz="2600" dirty="0" smtClean="0">
                <a:hlinkClick r:id="rId10"/>
              </a:rPr>
              <a:t>http://neighborhoodindicators.org/resources-integrated-data-systems-ids</a:t>
            </a:r>
            <a:endParaRPr lang="en-US" sz="2600" dirty="0"/>
          </a:p>
          <a:p>
            <a:pPr marL="0" indent="0" algn="ctr">
              <a:buNone/>
            </a:pPr>
            <a:r>
              <a:rPr lang="en-US" sz="2600" dirty="0" smtClean="0"/>
              <a:t>Email: </a:t>
            </a:r>
            <a:r>
              <a:rPr lang="en-US" sz="2600" dirty="0" smtClean="0">
                <a:hlinkClick r:id="rId11"/>
              </a:rPr>
              <a:t>aderian@urban.org</a:t>
            </a:r>
            <a:r>
              <a:rPr lang="en-US" sz="2600" dirty="0" smtClean="0"/>
              <a:t> 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287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8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Project </a:t>
            </a:r>
            <a:r>
              <a:rPr lang="en-US" dirty="0"/>
              <a:t>with the Annie E. Casey </a:t>
            </a:r>
            <a:r>
              <a:rPr lang="en-US" dirty="0" smtClean="0"/>
              <a:t>Foundation: Goals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41350" y="1863725"/>
            <a:ext cx="7769225" cy="4203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Enhance access to IDS by NNIP partners and their communities </a:t>
            </a:r>
          </a:p>
          <a:p>
            <a:r>
              <a:rPr lang="en-US" dirty="0"/>
              <a:t>Create two-way exchange of info between NNIP &amp; IDS and establish </a:t>
            </a:r>
            <a:r>
              <a:rPr lang="en-US" dirty="0" smtClean="0"/>
              <a:t>relationships</a:t>
            </a:r>
          </a:p>
          <a:p>
            <a:r>
              <a:rPr lang="en-US" dirty="0" smtClean="0"/>
              <a:t>Demonstrate </a:t>
            </a:r>
            <a:r>
              <a:rPr lang="en-US" dirty="0"/>
              <a:t>value of adding place info to people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Apply to problems at the neighborhood level across different contexts</a:t>
            </a:r>
          </a:p>
          <a:p>
            <a:r>
              <a:rPr lang="en-US" dirty="0" smtClean="0"/>
              <a:t>Improve IDS data quality and demand for IDS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4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Cross-Site Project with the Annie E. Casey </a:t>
            </a:r>
            <a:r>
              <a:rPr lang="en-US" dirty="0" smtClean="0"/>
              <a:t>Foundation: Sites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5950" y="1599349"/>
            <a:ext cx="7760188" cy="4423382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rgbClr val="273691"/>
                </a:solidFill>
              </a:rPr>
              <a:t>Baltimore: </a:t>
            </a:r>
            <a:r>
              <a:rPr lang="en-US" sz="2000" dirty="0" smtClean="0"/>
              <a:t>Equity of access in energy assistance programs</a:t>
            </a:r>
          </a:p>
          <a:p>
            <a:r>
              <a:rPr lang="en-US" sz="2000" dirty="0" smtClean="0">
                <a:solidFill>
                  <a:srgbClr val="273691"/>
                </a:solidFill>
              </a:rPr>
              <a:t>Cleveland:</a:t>
            </a:r>
            <a:r>
              <a:rPr lang="en-US" sz="2000" dirty="0" smtClean="0"/>
              <a:t> </a:t>
            </a:r>
            <a:r>
              <a:rPr lang="en-US" sz="2000" dirty="0"/>
              <a:t>Outcomes for youth involved in the juvenile justice and child welfare systems</a:t>
            </a:r>
          </a:p>
          <a:p>
            <a:r>
              <a:rPr lang="en-US" sz="2000" dirty="0" smtClean="0">
                <a:solidFill>
                  <a:srgbClr val="273691"/>
                </a:solidFill>
              </a:rPr>
              <a:t>New </a:t>
            </a:r>
            <a:r>
              <a:rPr lang="en-US" sz="2000" dirty="0">
                <a:solidFill>
                  <a:srgbClr val="273691"/>
                </a:solidFill>
              </a:rPr>
              <a:t>York </a:t>
            </a:r>
            <a:r>
              <a:rPr lang="en-US" sz="2000" dirty="0" smtClean="0">
                <a:solidFill>
                  <a:srgbClr val="273691"/>
                </a:solidFill>
              </a:rPr>
              <a:t>City:</a:t>
            </a:r>
            <a:r>
              <a:rPr lang="en-US" sz="2000" dirty="0" smtClean="0"/>
              <a:t> </a:t>
            </a:r>
            <a:r>
              <a:rPr lang="en-US" sz="2000" dirty="0"/>
              <a:t>Neighborhood and building effects on </a:t>
            </a:r>
            <a:r>
              <a:rPr lang="en-US" sz="2000" dirty="0" smtClean="0"/>
              <a:t>homeless shelter entry </a:t>
            </a:r>
          </a:p>
          <a:p>
            <a:pPr lvl="0"/>
            <a:r>
              <a:rPr lang="en-US" sz="2000" dirty="0" smtClean="0">
                <a:solidFill>
                  <a:srgbClr val="273691"/>
                </a:solidFill>
              </a:rPr>
              <a:t>Pinellas County: </a:t>
            </a:r>
            <a:r>
              <a:rPr lang="en-US" sz="2000" dirty="0" smtClean="0"/>
              <a:t>Individual</a:t>
            </a:r>
            <a:r>
              <a:rPr lang="en-US" sz="2000" dirty="0"/>
              <a:t>, home, family, school, and community-level factors </a:t>
            </a:r>
            <a:r>
              <a:rPr lang="en-US" sz="2000" dirty="0" smtClean="0"/>
              <a:t>impacting chronic </a:t>
            </a:r>
            <a:r>
              <a:rPr lang="en-US" sz="2000" dirty="0"/>
              <a:t>absenteeism</a:t>
            </a:r>
          </a:p>
          <a:p>
            <a:pPr lvl="0"/>
            <a:r>
              <a:rPr lang="en-US" sz="2000" dirty="0" smtClean="0">
                <a:solidFill>
                  <a:srgbClr val="273691"/>
                </a:solidFill>
              </a:rPr>
              <a:t>Pittsburgh: </a:t>
            </a:r>
            <a:r>
              <a:rPr lang="en-US" sz="2000" dirty="0" smtClean="0"/>
              <a:t> Effects of neighborhood </a:t>
            </a:r>
            <a:r>
              <a:rPr lang="en-US" sz="2000" dirty="0"/>
              <a:t>characteristics and human services involvement </a:t>
            </a:r>
            <a:r>
              <a:rPr lang="en-US" sz="2000" dirty="0" smtClean="0"/>
              <a:t>on chronic absenteeism</a:t>
            </a:r>
          </a:p>
          <a:p>
            <a:pPr lvl="0"/>
            <a:r>
              <a:rPr lang="en-US" sz="2000" dirty="0" smtClean="0">
                <a:solidFill>
                  <a:srgbClr val="273691"/>
                </a:solidFill>
              </a:rPr>
              <a:t>Providence:</a:t>
            </a:r>
            <a:r>
              <a:rPr lang="en-US" sz="2000" dirty="0" smtClean="0"/>
              <a:t> </a:t>
            </a:r>
            <a:r>
              <a:rPr lang="en-US" sz="2000" dirty="0"/>
              <a:t>Education and employment outcomes and civic engagement levels</a:t>
            </a:r>
          </a:p>
          <a:p>
            <a:pPr lvl="0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28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Data Systems : Pinellas County</a:t>
            </a:r>
            <a:endParaRPr lang="en-US" dirty="0"/>
          </a:p>
        </p:txBody>
      </p:sp>
      <p:pic>
        <p:nvPicPr>
          <p:cNvPr id="4" name="Picture 3" descr="HaCS_PCS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1752600" cy="152426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1491123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76800"/>
            <a:ext cx="1704975" cy="127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9800" y="1752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J. Joseph (Joe) Baldwin, MA</a:t>
            </a:r>
            <a:br>
              <a:rPr lang="en-US" sz="2000" dirty="0" smtClean="0"/>
            </a:br>
            <a:r>
              <a:rPr lang="en-US" sz="2000" dirty="0" smtClean="0"/>
              <a:t>   HCS Planning Section Manager, NNIP Alumnus, CIC President</a:t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2000" dirty="0" smtClean="0">
                <a:hlinkClick r:id="rId5"/>
              </a:rPr>
              <a:t>jbaldwin@pinellascounty.org</a:t>
            </a:r>
            <a:r>
              <a:rPr lang="en-US" sz="2000" dirty="0" smtClean="0"/>
              <a:t>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33528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Denise Groesbeck, OTR MPA MSW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Starr Silver, PhD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Susan Rowden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9800" y="49530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Charles Dion, MA MPA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Diane Haynes, MA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 Svetlana  </a:t>
            </a:r>
            <a:r>
              <a:rPr lang="en-US" sz="2000" dirty="0" err="1" smtClean="0"/>
              <a:t>Yampolskaya</a:t>
            </a:r>
            <a:r>
              <a:rPr lang="en-US" sz="2000" dirty="0" smtClean="0"/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422756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9697" y="1468511"/>
            <a:ext cx="6416604" cy="494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Data Systems : Pinellas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DS Presentation_PowerPoi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857" y="1494774"/>
            <a:ext cx="8269016" cy="4932395"/>
          </a:xfrm>
          <a:prstGeom prst="rect">
            <a:avLst/>
          </a:prstGeom>
          <a:ln w="0" cmpd="sng"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Integrated Data Systems : Pinellas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egratedDataSystems201408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548" y="0"/>
            <a:ext cx="8606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eft Arrow 18"/>
          <p:cNvSpPr/>
          <p:nvPr/>
        </p:nvSpPr>
        <p:spPr>
          <a:xfrm rot="16200000">
            <a:off x="4007962" y="4608142"/>
            <a:ext cx="651862" cy="402584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247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0603C3-0E99-49C5-804D-7D495096B2A8}" type="slidenum">
              <a:rPr lang="en-US" sz="1400">
                <a:solidFill>
                  <a:srgbClr val="FFFFFF"/>
                </a:solidFill>
              </a:rPr>
              <a:pPr eaLnBrk="1" hangingPunct="1"/>
              <a:t>8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248" name="AutoShape 13" descr="data:image/jpg;base64,/9j/4AAQSkZJRgABAQAAAQABAAD/2wCEAAkGBhQSERUUEhQVEhQVFA8QFBAUFRYUFBUUFBQVFBQUFBQXHCYeFxkkGRQUHy8gIycpLCwsFR4xNTAqNSYrLCkBCQoKDgwOGg8PGi4kHyUpKSwsKSwsKiwsKSwsLiksNCwsLCwsLCwsLCwsLCwsLCwpLCwsKSwsLCwsKSwsLCkpLP/AABEIALcBEwMBIgACEQEDEQH/xAAcAAABBQEBAQAAAAAAAAAAAAAAAQIDBAUGBwj/xAA/EAABAwIDBQQJAQcEAgMAAAABAAIDBBEFITEGEkFRcRNhgZEUIjJCUqGxwdEHFSNicpLC4TOCovGDkxZDU//EABsBAAEFAQEAAAAAAAAAAAAAAAABAgMEBQYH/8QAMhEAAgEDAgMFBwUBAQEAAAAAAAECAwQREjEFIUETUWGRoRQVIjJxgbEzQlLR8MHhI//aAAwDAQACEQMRAD8A9TATgEAJwCAABOsgJ1kACVCR5sEAc7tLUZWV7AXfugufxufek6LewH2SFg3T1ybNetFU6EYmshCAFRKAIS2QgBEWSoQAWQlsiyAEQhCAEskITkEJAG2SWTyEiAGpCE4hBSMBiSycQkSCjSE0hPTSkFGEJpCkTCeaQQjcE0hSJhSCjCFE4KZwTCEgEVkJShAuTUCcAgJQuzKgoCcEgCVACgKtiEu6w+KtLE2kqbNt4KOrLTBsnt6euoonLyO3n35ldPgRzI/huuXhHrDqujwmS0oHMELDxlM0eKPGhLvN4JyROCqmeIhLZCQBEWS2QgAQhCQBCEWSoQAlkJUWQA1FkpCRxtrl1SAIQkTTOOFz0H30TS5x0AHU3+Q/KY2hcD015trl1yTTCTq49G2b89fmkFO3lfvOZ+ablgN9Jbw9b+UE/PRNLnHRtu9x+wVgppRh9RSDs3HV39It+Smmmbyv3nP6qwUwowgGtFkxzU8pjhf/ABkkwAxxtrkoHVA4Z9BdS+jN5X7zmfmgtScxSr2jvg8yEimMo5j5JUcwNQBOQEq7QqChKCkCEAOJXHbQ1O8+3JdXVSbrSVwtXJvPJ71RvJYjpNbhtPMnMbSj1gtaKo3Z4v5gPMWWZRD1woNpZbAW4EHyz+yp0Y6nglvIdpcU4fU9FCVMpn7zGnm1p8xdSWVBrHIzHyYiWyRKEgCJbJUjnAam3VJsAiEzthwueg++iN53IDrn9EmpAPSOdbXLrkmdmTq4+GX+U4QAcPFJzAb2w4XPQfdF3HgB1N/p+VIEtkaWwyRdkTq4+GX0StiA4ff6qYNQl0IXJHZIVJI8NF3EAcXHIDqTkuex/bijo3Bs84a5ze0DGtfI7c+MtjabNyOZsE7s2+UVkTJuJtlxWNfqUYpGRw0c0plkigjllLaeF0kjGyNaHuufZcNQFRxfbWsglqGyMa1ww0VsMG6HbkocGTNc8E9oG+s7kWhSK2m8CakehFUJMcpxKITPD2xO6Ie0Z2hPLs771/BcTgNXDEaSqqMXlmkmsDCZW9i+SRmTexZ/ptYbjPK9r20XN0WEz0tYG0UU00jKt5BqKBjAY3erJKa0kO3bOcB3Z5XCerVNtN/8DUz2ZIU8hMcFRHjCE0lPcoKh9mk8gSmt4BGfJXPe4tjsADbfOfWwTvQifbe53dew8gm4Wz1VeIUaWebH7bFT9nR/CPJCtXQl0oMs0glTUq7YpCpQkShAGVj9TusPkuRW1tJUXfZYqyLmeqZ01lDRSXiWcOHr+CzNp5PWA8Vr4W31ie5c/j8t5T3J9qsvJGlqvl4RPStmp96lhd/A1v8ATdv2Wg42XPbCTb1G0fC+Rvz3v7l0FlnVk1Npd5lV1pqSXiyL0kcLnoD9dEu+46ADqb/RS2SqHTJ7siIezPFx8Mh8k5sIHDx4p5P/AGs3FtooKYxtmk3HTO7OJm69znvuButaxpOrh5pVTy8JAaSLKnW4xBCC6aaKIDIl8jG2PLMrMj29o3w1E0MwmZSsMkvZg6WcQGlwAdfdIFja6eqcnshuTf3Uq4+Pb9tThs9XRAGWFkjnU8wN2OYN4teGHi0Egg2PgbdBgWLCopaeYkfvoonjgC5zN5zWgnhZ2WehTpU3FZa64FyUNrNsGUPZN7OSomnc5kFPELveW2LjfQAXGeeuizqXbyVjJX1tDPSNY6CNjQfSJJpJt7dbG1jQDoBrq6yT9S8NgfBHJNTVFU6ORvZil3xMwOt2jw5mgDW3z1IaMtVzmxFFUHEGPpm4hFQiOTtRiDye0fY9n2UbsxY7ufcdONmEIOnlr/f7wG9TpME/UZtSyaZtNPHTxRTyekS7gDnQ5vj3WklrrG+Z4Fc/sxt7JijDSSyigq3dlPHLTkHtIDZ7mR7znbkm5cWJvxtkQten2Cm7DEKYysihq6iSaNzAXvZHIQZWFp3Wi4aBkTa5WlF+m9AGwj0dgdCWPbJHeJ7ntaBvvfGQ53OxOqNVGOcfbrgOZw2C7LienxaOeWaaqhNZS780rpA6MBstO8sdkDvR3BFuKR+FT1UNLVU9LUulkom088sNWykO/HaNrXskuXN9UuOViHN1sV6xBQxse97I2MfIbyPaxoc883uAu7xU5KbK7aeUgwcRNsfVVGG08FTO30uGWGo9IIMm66N7i0ZW3yGu3b8V0NXs9FLUxVLw4zQsfG0hxDLSX3w5vvA3ORWmhVHVk/X1HYMmh2VpIH9pDTQRSZ/vGRta4X1sQMvBaZCcSmlRyk3u8jkhqa5JJO0akBVJMVb7t3dBf5qJzit2Lhlkqlij7Rnvs3zKR1XI72WW73FROonPIMhvbQDRROWrYVLvFoRYK0UjIgNE4pyXIUZuoSGQcwhJkDSSoCVdsUwTZn2BPcU8BZ+N1G7Ge9NlLTFskpQ1zUTlK6bee496r2S3QsJvLydYlhYL2G6OXKYk+8rutl1FNkxxXJSuu4nmSVftFybK1ss3NSXgkdx+m837qVvJ7Xf1Nt/auwC4P9OZf3krebGO/pdb+5d6qF0sVWZl9HFeQIIQlVYpnK7fbHenwDccY6iIiSnlBIAe3MNcNN0kDO1wbHhY8Rg+0EmJ4ph8U8bopqEVctUwiw7ZoDGuA7yIzbhcgZWXsACpsweFs7qgRsE7mCJ0wHruYLENJ46DyHJT062mLTXfjwyNaOCo9nKd2MV1PPC2SOVsNdFvMu1kj2OimPw7x3i7PlcZi6q0WzlZNgLaIRGKbtPR3vltFembKZQ8E5kEbrbW55L1JCd7S/x6BpOGoP0sbT1AmgqpxvMfFUiXdm9IY4Boa72Q2wB4HhbRXcA/TOlpXRPDp5nw/wCk6aZ7hHkQdyNtmgWLsrWzK6xCjdxUfJsNKC6EIUAoJLqCeuYz2nAd11WOMtPsNc/vAsPMqOVWEd2OwzQKRZ3bTO0DWDvzKPQHO9t7j3D1R8lH2r/ahcFuWpa3VwHiqzsUHutc7oMk+PDWD3fPNT9mk/8Ao/AXkUu3ldo0N6m6YaR7vbeejcloWRZJozuwyUG4awcL95z+qmEQGgVgqGWcN1ICHGMRObE3U1yg9Kc72G/7nfhDaa/tHe+nkkyuguBXVA4et0081GY3HU27grFgO5VKjEmNyHrHkEPluH0H+jN5BComulOjBZCblDsM6MJQkCULtykKua2nqbuDV0j3WBK4jEajfkce+yqXcsQx3mlw6nqqau4qIuhLZZJ0BZlfu07j1XIXXT4y/dpgOZ+65dy1bVYhkhs1znLvl+DX2ZxkU04e4EtLSx27qASDcc7W0XqlPK17Q5hDmuAc0jiDoV4nddrsFj9j6M863MRPA6uZ46jvuoruhrWtbkPEbbUu1jut/od2hCQussjYwECRVqjFI2e08DuusfENtoo2uc0OfuhzrDK9hfipIUalT5ItiOSXJs6FKTZeP4h+sFS8kQQsjHBziXu8hYfVc7WbQ18/+pUSAH3WHcHk1PjbVH4GlDh9WW+Ee9S10bdXDpqfIKu7Fb+wxzvCw8yuH/SaY7ksMhLnAiZrnZkg+q8X452PivQw1U60KkJaclatS7GbgygZJ3fCz/kU04c53tyOd3eyPktHdShqg7LO7yRainBhbG6NF+ep8yrQjA4J9kKSNOMdkI3kQBLZCE/AgJChzgBcmypvxAHJgLzz0HmmykluKsloqtUVzW5XufhGZUPYvf7brD4W5f8AamipWt0Hio3KUtuQ7kVjJI/T1B5uT46EDM5nmcynz1TWan8qk/EHv/022HMqNuK3eRVll172t1IAVGbFRpGC4+QSNw4uN5HF3dwVtlOG6CyX4peAYSM800j/AG3WHwhTxULW6BOrMQjiF3uDepXKYr+oTRcQt3j8R0UtO3lN4iskkKc6jxFHX2SrymTa2oJJ7S1+ACVWvd9X/Ms+wVfDzPZglCQJQunMYp4xUbkRK4u66Damq9lg6lc7dZV1PM8dx0XD6emlnvFQkulCqF8r7TPsyNvddc8StnaZ57QDk0BY62aKxBC2scU145YJWPLSCCQQQQRkQRmCCkISEKUtYyd/DtbM+JhIaHEC7gNe+3BUarEpHavd0vkqtGw9mz+UFOctClaUYpSUVk81u6su2nFPkm/yV5M/yqtULscP4XfQq28KIjJW3HKwV6c9E1J9Gmcw2nA4KQRrTxGlsA4C18iBz4Hy+iobqxJ09D0s9Mtq8K9NVIbM0Nn8Q9HqI5OAO67+V2Tvln4L14f9HmvEDKOd+l16nsfiwnpmZ+sz906+uXsnxCyb+lyU0Z3FKWUqi+jN1CWyRZWxhAhRvnA0zPcmEOP8PTVJqQuCWSUN1PhxVd1Q53stsOZ/CkZAB15p0jw0XJt1THl78gRW9Dvm4l3XTwCsNjAHJUZcX4RgvPPgofRpJPbdYfCFFqSfwrI/D6lmoxNjTYeseQVR0ksmnqN+atwUDW6BSSytYLuIA5nJGJS3EylsVIsMaMz6x5lWQ0Bc1jH6gwRXaw9q8cG6ea4vE9sqmfLe7JueTTn5q5Rs5z2RZp21Sp4I9Exbamnpx67xf4RmfJcTi/6jSyXbAzcb8bteoC5bcbe5O8eZzKXtAtWlw6MecuZoQtKNPnUkhKl8spvJI5x7zl5KP0Qd5U3adxRd3BpWnGjJLCiTu7tqaxqRX9ECFPuP+EoTuxn/ABGe8rX+aPfQi6aCoa+o3I3O7ikbwsnMxi5NJHJ4xPvyuPLJUkjn3N+eaAsKUtTbOupx0xUUKQnRjMdR9U1SQe0Ot03GRZbMycffvSO7iB5BZN1cqZt5zieJJ+aqbq3ksJE9NaYpDnHNNcpZBcb3EGxH0Khv+UMlOspx+7Zy3WZ/7QmyaqXDPZa06OYwdHWBB8/qmzC17/n6Lbhsjy25/Wn9X+Su8FQkKQ1Lf4j0a78KM1HJjz4AfUp5BkR1PvNLOYy/m4LEI5roKaRxe31Les05uHPuukq8Ha5xzLTfMALKvZRjJZ6nR8I4rTtoOlWfLdHOrpdhMR7Op3D7Mo3f9wzb9x4qkcDA953yCgnw0tLDG4tcHXDtcxmPos9qNddmupr1eMWlaLprLyn0PX73Ub2c1z2zm0bpT2c4Af7rxk13cRwK6N7jbvWFcW1S3lpqoxoVIzWYsY1gGiiqKtrNT4cVBKJXaENHdqmxYaAbm5PMqm5N/KiX6kb8Qe/KNth8RTW4cXG8hLjy4LQDQOQWRie1cEOW9vO+FuZSxoSqPG77gc1FGnFThoyFlBX4rFCLyPa3qVxmIbVVM2UYELeZzd/hYrsPaTvTSb5/iN/ktq34LVnzn8K9SnUu4LbmbuKfqNe7aaMuPxuyC5isfU1JvLIbH3RkFfbPE32RfoEoxA+7GT8lv0OGUKXTL72UpXdR7cjPg2baNbqyzAmclY7eY6NDeqaaeZ2r7dFoKEVsiF16st5PzAYTGOATXU8TfhR+yyfae4+Ke3C2cr9SnYI3Jvdld9REO/oFEa4e6wlXxRtGgCd2QQIZnpDvgQtLcCEAenhYm1NVZrWfFn4BbV1SxajbJGbjMAkHisCqm4NI6K2lGNWLkcY4pQU0JO0A1yWKdWOuoqqTdY4931Um+OY81Txi5iO7wLSegOadTWZpCrcyyoyUwzk+675flJ2h+E+Y/K3CwixEcyPiBHjwUL2EjIkJgkd8PHmEVNXbPcd3tBB62zQDeDsmssB3WF+gA+ynqW3s4e9n4+8PO6ggma9oe03a65B8TkRwIOVkPBIIuR0Nltx2PKquVNqS55Y0i+SQtsqzsP5veeHtu+xTXYUziCepJ+pSkZOwgEEkDMcbce9a1S31nZcSsL9lR8Gt8gujiJdkdS1pB77AkeOayuJxyosZIz5IlC6DTuK0XsuqNbUhjXEWJAvu9M1lUZaaifiS0MuaiuvLzHdjbMa8F0OHY63JkhtwDj9CuboqxssYezxHEFTFgI5roa9Cnc09Mtu8mTqW1RxfJrdHYy1jGC7nNA53C5nE9vY2ndhaZXcxp5rOmow7W5HIlMjoWjQALIp8Egn8csosyvn0RQq8Vq6g+sdxvwjLLvUEOEOGrrdB91tiIIstmjQp0ViCwUp1pT3ZmDCmnUuPipGYYwe6rtkhVjJHkrNpQNAFJ2aeSmoFGuCaQlco3SjmEmcBgW6a4qJ9W0d6hdW9xUcqsI7tD4wk9kWHKMqs+v6KpLiQGrgFXle0I/uJ42tWXQ0C5KsU4sz4/mkUfvCj4+RL7DW7j2cFDxcEcwR8k0FKCqheXJnBPFiRyJ+qikhB1C2q7AZA9xa3eBJIzHHNYs0gaSHEAjIgrEnTlF80dVCvTaXxIhNC3kqtbThjcuJtqVfbIOY81JHTNebOzFnH5flFHCmskzrRhFyb5I56ySyfIwtJB1BIUZK2SynnmhqaRdSJl0Dja2dqMnRnh+8b9H/2nwK2XZLkKKp7OVr+AOY5tOTh5ErrmyBwvHeRotm0X1va/I5HI8lo29VaMSexxHHbSUK/axXKX5EITVHNWhuocOoUBxNvJx8CpXc0VvNeaMJUpvoyw8LUi9hh/hHyXPvxE8I3+S3KCUuhZdpbbeFjrqVm31xSqwShJN5G1KM4xzJFuTP1uevXiqlTAHNI5gjzCmN+B1WRWUsztJC0dwWSyGnJxafVGThQfTSbrx6jzuk8L8CumtZc83CHXO88uvln9VcoMUs4QzO3CMhIdDyWzaXUdOJdDfrJ8Rh20F8a+ZeHeaZTVn4hiMbCf3wPRYFXtZC33nO6KZ8QpdMv7FaHCrmW0TqpJAOKiNW0cVxMu2jPdjc7qqj9rpT7MQHVQPiL/bB/csx4JWfzcjvHYg3gCVE/EDwb5rgZMeqXe81vQKu6WZ3tSuPTL6KKV/WeyS9SX3TTh+pNL7nfSYlbVzR4qlPtBGNZR0BC4wUBdrvO6kqeLCTyAVeV1We8/JDXRsaf7sm5JtRFwLndAVWftP8ADGT1VRmEFWGYT3KCVRy3k39xrubaHyQ8yKTaKQ6Na1V34jM73rdAtJuGgck7sWDUhRNx7hPbJv5I+hjFkjtXHzR6CeK13SMHeo3V7RoEaw03U+j/AAUBhqFaOJjuQk1sT2Wv3+p7pdOTAU4Faw4bNJZpXE4g5rnuJaDmunxyq3WLjy5W6VGM4/EslK4lzwEVBG4gFgF8lP8AsrsnXYHAjiDfqLFQhynficgHtHyBVK9sdpUmorrkW2xN6Gm8+JmY9FaQOAtvsa7o61nDzHzWWt4uNTvMeTvAb7HbouLGzh36g+BWdWYI8D1XE9QFCqiikpPn4HV0+KUaEFTrZi0tsFG6akdhtRzHkk/ZNR8Q/pR20Bz45arq/IUhXsBxx1LIXBoe1w3XsOVxe9weBHDqqX7HqPj/AOKBgM/x/JNlVhJYZFPjdpKLjJNp+H/pr1+3z8yymjPLec4+dgFku2/qz7MNOzX3XH6uS/8AxuY++fIfhObsvLxefkqnZW/8Sr7z4etoP/fcqS7a4gdHRM/lib97rZ2N2smdK5lZIXteA1h3WgNdnyA1uFQdsy/jIR4gKJ2BAazgdXtH3T1GjHZDKnEbOpFw7N8z0eRljYphaq+D1jZoRZ7XvjAa7dcDccCbKV0oGpCYcpWpOnPHTp9CJ8SxsZwztG5e0PmFp1GJRt1ePNZ8+0EI43Sqel5LVlO4oVFUpJ5OVnwx41CoSUDj7i6qbHmH2WE+Cpy4qeDA3qUsrk6H2rilbaODEjwZ54WVqPZ93EqeTFzxexviPyqpxUPNhKHE6AOGfRMdWXiRuyvqv6k8fcstwNo1I81J6NE3iPBZ8jncvk4qAyvHFw6M/Kg7XI+PBG+cp5NbtoxoCfBBquTPNYhqX/FL8go3VJOu+eryk1k64NBdM/V/0a1TiZYMyG30HFVafFxISN83GemqzJXb3Cx4uJJPhfRV2wWNxkeYTk11LULCEY4UUn9P7Nh9UOfyKjdLfif6fyqB3j7x80nZHmUakSeycsOb+2F/wtucObvkFEdzkT1coewR2CO0GOwpvdt/cl3mch5oUXYoR2j7xPd1HuPolqeEIW4YBj7RU12X5LlCUiFo27+EoXC+LIJzXWQhWGk1hldNx5ola4NcHNNiM7WuDlYg91iUYnXvafVDbEBzb8johC5u8oxpRzHvNnhtON1N9v8AFhdTGmxapvk2IdQT91Ga+sPvxjoz8lCFlxlJ9Tflw61gsqCGGWrP/wB4HRjfwkMFRxqX+Fh9EIUyjnqZVecKXy04+RHJRye9POf9/wDlV5MPHEzO/wDJ/lCEuhFD3jUW0Yr7ETqGLixx6uBTHU8Q0jHjc/QoQh00WKfE63cvIuYTjPYPu0MaDk4Na4EjrcqXEsb7RxIJ6EkfQIQlcEkW43kpvMox8jP7dx0Yw9S4pj55fhb4GyRCiUnDY06bVVc15ZRE8vPtNP8A7B9LKpLTNOsZ/qahCkV1Nd3kiRW8Vs35sgfQwn3Xt6Fp+6ko3MhJMbnsNrX3Wk25aoQpI3Mnul5EdS3UlhyfmXRjjv8A9j4xtP2WbUVD3EnednmXXPy5IQllWeOSS+iK9K1hF5y+XiPw7FJWEguLgdA4BxFuW9or4xg8Wg9WM+1kITZz0vGF5DbWDrQ1Sbzl7NiHFWnVjf6fw5NOJMPuNHfY/lCEKUXvFeRPKk1tOXmNNXHyH/JNE7O75/hCFNGFOW8V6/2QSnUjtN+n9Du0Zy+qc0tPBCFZVnRl0IJXtaPX0Qtm96EIS+w0e71Ge8K3h5H/2Q=="/>
          <p:cNvSpPr>
            <a:spLocks noChangeAspect="1" noChangeArrowheads="1"/>
          </p:cNvSpPr>
          <p:nvPr/>
        </p:nvSpPr>
        <p:spPr bwMode="auto">
          <a:xfrm>
            <a:off x="76200" y="-839788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117739720"/>
              </p:ext>
            </p:extLst>
          </p:nvPr>
        </p:nvGraphicFramePr>
        <p:xfrm>
          <a:off x="1726059" y="1448195"/>
          <a:ext cx="5270186" cy="3128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0" y="5355585"/>
            <a:ext cx="1066800" cy="1041526"/>
          </a:xfrm>
          <a:prstGeom prst="rect">
            <a:avLst/>
          </a:prstGeom>
        </p:spPr>
      </p:pic>
      <p:sp>
        <p:nvSpPr>
          <p:cNvPr id="13" name="Slide Number Placeholder 2"/>
          <p:cNvSpPr txBox="1">
            <a:spLocks/>
          </p:cNvSpPr>
          <p:nvPr/>
        </p:nvSpPr>
        <p:spPr>
          <a:xfrm>
            <a:off x="6858000" y="63971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249F4D2-BEC3-49D0-9484-00112C1ACA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8767" y="4981411"/>
            <a:ext cx="5259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+mn-lt"/>
              </a:rPr>
              <a:t>Data allows us to track</a:t>
            </a:r>
          </a:p>
          <a:p>
            <a:pPr algn="ctr"/>
            <a:r>
              <a:rPr lang="en-US" sz="3600" dirty="0" smtClean="0">
                <a:latin typeface="+mn-lt"/>
              </a:rPr>
              <a:t>Life cycle of housing</a:t>
            </a:r>
            <a:endParaRPr lang="en-US" sz="3600" dirty="0"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93430" y="-36285"/>
            <a:ext cx="7589855" cy="1073516"/>
          </a:xfrm>
        </p:spPr>
        <p:txBody>
          <a:bodyPr/>
          <a:lstStyle/>
          <a:p>
            <a:r>
              <a:rPr lang="en-US" sz="3000" dirty="0" smtClean="0"/>
              <a:t>Integrated Data Systems: Baltimore Neighborhood Indicators Alliance-Jacob France Institute (BNIA-JFI)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969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People?</a:t>
            </a:r>
            <a:endParaRPr lang="en-US" dirty="0"/>
          </a:p>
        </p:txBody>
      </p:sp>
      <p:pic>
        <p:nvPicPr>
          <p:cNvPr id="4" name="Picture 2" descr="C:\Users\id62hw06\AppData\Local\Microsoft\Windows\Temporary Internet Files\Content.IE5\7AY6WUWT\MC900433839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19038"/>
            <a:ext cx="16478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2590800" y="2308905"/>
            <a:ext cx="3975792" cy="230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" descr="C:\Users\id62hw06\AppData\Local\Microsoft\Windows\Temporary Internet Files\Content.IE5\GRQ6T877\MC90038417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140" y="1635144"/>
            <a:ext cx="781519" cy="141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9612" y="3266863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Homeownership Counseling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3371638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Homeownership Preservation</a:t>
            </a:r>
            <a:endParaRPr lang="en-US" dirty="0">
              <a:latin typeface="+mn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267200" y="2539808"/>
            <a:ext cx="311496" cy="1822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59076" y="4514638"/>
            <a:ext cx="3215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n-lt"/>
              </a:rPr>
              <a:t>Home Maintenance?</a:t>
            </a:r>
            <a:endParaRPr lang="en-US" sz="32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2766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24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NNIP PPT Theme">
  <a:themeElements>
    <a:clrScheme name="NNIP Custom Palette">
      <a:dk1>
        <a:srgbClr val="000000"/>
      </a:dk1>
      <a:lt1>
        <a:sysClr val="window" lastClr="FFFFFF"/>
      </a:lt1>
      <a:dk2>
        <a:srgbClr val="273691"/>
      </a:dk2>
      <a:lt2>
        <a:srgbClr val="00B6DE"/>
      </a:lt2>
      <a:accent1>
        <a:srgbClr val="00B6DE"/>
      </a:accent1>
      <a:accent2>
        <a:srgbClr val="B5D334"/>
      </a:accent2>
      <a:accent3>
        <a:srgbClr val="BAE5F2"/>
      </a:accent3>
      <a:accent4>
        <a:srgbClr val="92278F"/>
      </a:accent4>
      <a:accent5>
        <a:srgbClr val="273691"/>
      </a:accent5>
      <a:accent6>
        <a:srgbClr val="FFFFFF"/>
      </a:accent6>
      <a:hlink>
        <a:srgbClr val="00B6DE"/>
      </a:hlink>
      <a:folHlink>
        <a:srgbClr val="2736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350</Words>
  <Application>Microsoft Office PowerPoint</Application>
  <PresentationFormat>On-screen Show (4:3)</PresentationFormat>
  <Paragraphs>58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NNIP PPT Theme</vt:lpstr>
      <vt:lpstr>USING INTEGRATED DATA SYSTEMS TO CONNECT PEOPLE AND PLACE</vt:lpstr>
      <vt:lpstr>Cross-Site Project with the Annie E. Casey Foundation: Goals</vt:lpstr>
      <vt:lpstr>Cross-Site Project with the Annie E. Casey Foundation: Sites</vt:lpstr>
      <vt:lpstr>Integrated Data Systems : Pinellas County</vt:lpstr>
      <vt:lpstr>Integrated Data Systems : Pinellas County</vt:lpstr>
      <vt:lpstr>Integrated Data Systems : Pinellas County</vt:lpstr>
      <vt:lpstr>PowerPoint Presentation</vt:lpstr>
      <vt:lpstr>Integrated Data Systems: Baltimore Neighborhood Indicators Alliance-Jacob France Institute (BNIA-JFI)</vt:lpstr>
      <vt:lpstr>What about People?</vt:lpstr>
      <vt:lpstr>Weatherization</vt:lpstr>
      <vt:lpstr>Technical Issues</vt:lpstr>
      <vt:lpstr>PowerPoint Presentation</vt:lpstr>
      <vt:lpstr>Resources for IDS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 Derian</cp:lastModifiedBy>
  <cp:revision>157</cp:revision>
  <cp:lastPrinted>2014-09-26T20:22:20Z</cp:lastPrinted>
  <dcterms:created xsi:type="dcterms:W3CDTF">2010-04-12T23:12:02Z</dcterms:created>
  <dcterms:modified xsi:type="dcterms:W3CDTF">2014-09-26T20:23:44Z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