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290" r:id="rId4"/>
    <p:sldId id="282" r:id="rId5"/>
    <p:sldId id="283" r:id="rId6"/>
    <p:sldId id="291" r:id="rId7"/>
    <p:sldId id="292" r:id="rId8"/>
    <p:sldId id="285" r:id="rId9"/>
    <p:sldId id="286" r:id="rId10"/>
    <p:sldId id="288" r:id="rId11"/>
    <p:sldId id="289" r:id="rId12"/>
    <p:sldId id="287" r:id="rId13"/>
    <p:sldId id="293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2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52" autoAdjust="0"/>
  </p:normalViewPr>
  <p:slideViewPr>
    <p:cSldViewPr>
      <p:cViewPr varScale="1">
        <p:scale>
          <a:sx n="68" d="100"/>
          <a:sy n="68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awfs\vol3\DEPT\REUP\SOC\SOC%202014\Report\Renters\Data\SOCin2014_Renters_Data_201411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'Median Gross Rent and Income'!$D$2</c:f>
              <c:strCache>
                <c:ptCount val="1"/>
                <c:pt idx="0">
                  <c:v>Median Gross Rent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8.3333333333333301E-2"/>
                  <c:y val="0.12279996531965"/>
                </c:manualLayout>
              </c:layout>
              <c:tx>
                <c:rich>
                  <a:bodyPr/>
                  <a:lstStyle/>
                  <a:p>
                    <a:r>
                      <a:rPr lang="en-US" sz="1100" b="1">
                        <a:solidFill>
                          <a:schemeClr val="accent1"/>
                        </a:solidFill>
                      </a:rPr>
                      <a:t>Median Gross Rent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564102564102564E-2"/>
                  <c:y val="-4.471544715447154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111.8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'Median Gross Rent and Income'!$A$3:$A$11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'Median Gross Rent and Income'!$D$3:$D$11</c:f>
              <c:numCache>
                <c:formatCode>General</c:formatCode>
                <c:ptCount val="9"/>
                <c:pt idx="0">
                  <c:v>100</c:v>
                </c:pt>
                <c:pt idx="1">
                  <c:v>100.19200833286141</c:v>
                </c:pt>
                <c:pt idx="2">
                  <c:v>101.56142520886959</c:v>
                </c:pt>
                <c:pt idx="3">
                  <c:v>103.608040017429</c:v>
                </c:pt>
                <c:pt idx="4">
                  <c:v>107.3015229342226</c:v>
                </c:pt>
                <c:pt idx="5">
                  <c:v>109.6795485728272</c:v>
                </c:pt>
                <c:pt idx="6">
                  <c:v>110.3287974350058</c:v>
                </c:pt>
                <c:pt idx="7">
                  <c:v>110.7954873680202</c:v>
                </c:pt>
                <c:pt idx="8">
                  <c:v>111.87966281630329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'Median Gross Rent and Income'!$E$2</c:f>
              <c:strCache>
                <c:ptCount val="1"/>
                <c:pt idx="0">
                  <c:v>Median Renter Household Income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0.64743589743589736"/>
                  <c:y val="-0.32182195975503064"/>
                </c:manualLayout>
              </c:layout>
              <c:tx>
                <c:rich>
                  <a:bodyPr/>
                  <a:lstStyle/>
                  <a:p>
                    <a:pPr>
                      <a:defRPr sz="1100" b="1">
                        <a:solidFill>
                          <a:schemeClr val="accent2"/>
                        </a:solidFill>
                      </a:defRPr>
                    </a:pPr>
                    <a:r>
                      <a:rPr lang="en-US" dirty="0"/>
                      <a:t>Median Renter Household </a:t>
                    </a:r>
                    <a:r>
                      <a:rPr lang="en-US" dirty="0" smtClean="0"/>
                      <a:t>Income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8"/>
              <c:layout>
                <c:manualLayout>
                  <c:x val="-2.564102564102564E-2"/>
                  <c:y val="-4.87804878048780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102.3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'Median Gross Rent and Income'!$A$3:$A$11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'Median Gross Rent and Income'!$E$3:$E$11</c:f>
              <c:numCache>
                <c:formatCode>General</c:formatCode>
                <c:ptCount val="9"/>
                <c:pt idx="0">
                  <c:v>100</c:v>
                </c:pt>
                <c:pt idx="1">
                  <c:v>101.9972245741773</c:v>
                </c:pt>
                <c:pt idx="2">
                  <c:v>106.2986949338253</c:v>
                </c:pt>
                <c:pt idx="3">
                  <c:v>107.3760106159953</c:v>
                </c:pt>
                <c:pt idx="4">
                  <c:v>104.2346740093875</c:v>
                </c:pt>
                <c:pt idx="5">
                  <c:v>101.2735910436387</c:v>
                </c:pt>
                <c:pt idx="6">
                  <c:v>98.235571678605311</c:v>
                </c:pt>
                <c:pt idx="7">
                  <c:v>102.2352899182974</c:v>
                </c:pt>
                <c:pt idx="8">
                  <c:v>102.2934196743755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491584"/>
        <c:axId val="247579008"/>
      </c:lineChart>
      <c:catAx>
        <c:axId val="9349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7579008"/>
        <c:crosses val="autoZero"/>
        <c:auto val="1"/>
        <c:lblAlgn val="ctr"/>
        <c:lblOffset val="100"/>
        <c:noMultiLvlLbl val="0"/>
      </c:catAx>
      <c:valAx>
        <c:axId val="247579008"/>
        <c:scaling>
          <c:orientation val="minMax"/>
          <c:min val="96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93491584"/>
        <c:crosses val="autoZero"/>
        <c:crossBetween val="between"/>
      </c:valAx>
    </c:plotArea>
    <c:plotVisOnly val="1"/>
    <c:dispBlanksAs val="gap"/>
    <c:showDLblsOverMax val="0"/>
  </c:chart>
  <c:spPr>
    <a:ln w="38100">
      <a:solidFill>
        <a:schemeClr val="accent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0.11667</cdr:x>
      <cdr:y>0.7074</cdr:y>
    </cdr:from>
    <cdr:to>
      <cdr:x>0.38125</cdr:x>
      <cdr:y>0.86111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2293" y="1940540"/>
          <a:ext cx="1048372" cy="4216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/>
            <a:t>Index = 100 in 2005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F04D5-E61C-5A41-AA2A-300C8ECCAFBF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8F043-4012-8D4E-9B9C-7D88854D5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2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ntal-landscape.furmancenter.org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F043-4012-8D4E-9B9C-7D88854D5F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6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Separate website, with different design and 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Located at a subdomain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http://rental-landscape.furmancenter.org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smtClean="0"/>
              <a:t>Doesn’t</a:t>
            </a:r>
            <a:r>
              <a:rPr lang="en-US" dirty="0" smtClean="0"/>
              <a:t> need to be dynamic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Doesn’t need to have content updated frequently, like a blog would. Just do it once for each report.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smtClean="0"/>
              <a:t>Does</a:t>
            </a:r>
            <a:r>
              <a:rPr lang="en-US" dirty="0" smtClean="0"/>
              <a:t> need to be concise, mobile-friendly, shareable at different levels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F043-4012-8D4E-9B9C-7D88854D5F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Can’t design new microsite from scratch for every report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Doesn’t need to be updated frequently, but does need to be created with rounds of writing, editing, tweaking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Want a consistent brand, but differing needs for individual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Needs to allow for static and interactive graphics and figures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Static figures are much easier to make, but interactive</a:t>
            </a:r>
            <a:r>
              <a:rPr lang="en-US" baseline="0" dirty="0" smtClean="0"/>
              <a:t> figures maximize the advantages of the web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F043-4012-8D4E-9B9C-7D88854D5F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07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off with text</a:t>
            </a:r>
            <a:r>
              <a:rPr lang="en-US" baseline="0" dirty="0" smtClean="0"/>
              <a:t> files that contain the actual content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Can use image files of figures directly from PDF/GIS/Excel</a:t>
            </a:r>
          </a:p>
          <a:p>
            <a:endParaRPr lang="en-US" baseline="0" dirty="0" smtClean="0"/>
          </a:p>
          <a:p>
            <a:r>
              <a:rPr lang="en-US" baseline="0" dirty="0" smtClean="0"/>
              <a:t>Run the static site generator…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And out pops a </a:t>
            </a:r>
            <a:r>
              <a:rPr lang="en-US" baseline="0" dirty="0" err="1" smtClean="0"/>
              <a:t>formated</a:t>
            </a:r>
            <a:r>
              <a:rPr lang="en-US" baseline="0" dirty="0" smtClean="0"/>
              <a:t> website, which you can copy and paste to your web server, and your microsite is live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F043-4012-8D4E-9B9C-7D88854D5F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27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use interactive figures, just list, in that text file, the </a:t>
            </a:r>
            <a:r>
              <a:rPr lang="en-US" baseline="0" dirty="0" err="1" smtClean="0"/>
              <a:t>javascript</a:t>
            </a:r>
            <a:r>
              <a:rPr lang="en-US" baseline="0" dirty="0" smtClean="0"/>
              <a:t> file that will create the figure.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run the static site generator as before, and it will make a static HTML page with interactivity provided by </a:t>
            </a:r>
            <a:r>
              <a:rPr lang="en-US" baseline="0" dirty="0" err="1" smtClean="0"/>
              <a:t>Javascript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F043-4012-8D4E-9B9C-7D88854D5F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23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F043-4012-8D4E-9B9C-7D88854D5F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30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final site is laid out as a column of slides you can scroll through</a:t>
            </a:r>
            <a:endParaRPr lang="en-US" dirty="0" smtClean="0"/>
          </a:p>
          <a:p>
            <a:r>
              <a:rPr lang="en-US" dirty="0" smtClean="0"/>
              <a:t>Markdown is an easy to learn</a:t>
            </a:r>
            <a:r>
              <a:rPr lang="en-US" baseline="0" dirty="0" smtClean="0"/>
              <a:t>, very basic way of specifying formatting in plain text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F043-4012-8D4E-9B9C-7D88854D5F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8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4B30-AF6C-4B0D-A35B-950D56C1463B}" type="datetime1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5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20D4-150D-4042-997D-2A23BE8ED0E1}" type="datetime1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8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F577-7F86-45F0-A7AD-95B0ED547398}" type="datetime1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7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10FE-7154-4B0D-92D3-D56F7B77C716}" type="datetime1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1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632-F393-4F32-AA1D-1FF457E33DA8}" type="datetime1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6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9254-5F4F-471D-833D-FA9D7F58B881}" type="datetime1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3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BF1-3CF8-46F7-893A-A6D765B6B582}" type="datetime1">
              <a:rPr lang="en-US" smtClean="0"/>
              <a:t>7/13/2015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3EA1-0CB2-4FD9-986C-02D8C95891A3}" type="datetime1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4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CAD5-B1AB-41F1-A724-3F5A27504A16}" type="datetime1">
              <a:rPr lang="en-US" smtClean="0"/>
              <a:t>7/13/2015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AD3C-AABD-4FB7-A9B6-6877AEBDA7BF}" type="datetime1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F533-92EB-4A8A-AEA2-02ADDE1EEDEF}" type="datetime1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0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1879C-BE44-41B6-976E-E8948CD1E215}" type="datetime1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1935D-DCDB-4352-B541-0016A743A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0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hyperlink" Target="http://daringfireball.net/projects/markdown/" TargetMode="External"/><Relationship Id="rId4" Type="http://schemas.openxmlformats.org/officeDocument/2006/relationships/hyperlink" Target="http://url.to.link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rmancenter.org/soc2014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http://rental-landscape.furmancenter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26" b="47090"/>
          <a:stretch/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381000"/>
            <a:ext cx="7772400" cy="17716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READY-TO-WEAR:</a:t>
            </a:r>
            <a:b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QUICK AND EASY MICROSITES</a:t>
            </a:r>
            <a:b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DATA-DRIVEN REPORTS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2514600"/>
            <a:ext cx="6400800" cy="274320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404040"/>
                </a:solidFill>
              </a:rPr>
              <a:t>Brian Karfunkel</a:t>
            </a:r>
          </a:p>
          <a:p>
            <a:pPr algn="l"/>
            <a:r>
              <a:rPr lang="en-US" sz="2000" dirty="0" smtClean="0">
                <a:solidFill>
                  <a:srgbClr val="404040"/>
                </a:solidFill>
              </a:rPr>
              <a:t>Data Analyst</a:t>
            </a:r>
          </a:p>
          <a:p>
            <a:pPr algn="l"/>
            <a:r>
              <a:rPr lang="en-US" sz="2000" dirty="0" smtClean="0">
                <a:solidFill>
                  <a:srgbClr val="404040"/>
                </a:solidFill>
              </a:rPr>
              <a:t>NYU Furman Center</a:t>
            </a:r>
          </a:p>
          <a:p>
            <a:pPr algn="l"/>
            <a:endParaRPr lang="en-US" sz="2000" dirty="0" smtClean="0">
              <a:solidFill>
                <a:srgbClr val="404040"/>
              </a:solidFill>
            </a:endParaRPr>
          </a:p>
          <a:p>
            <a:pPr algn="l"/>
            <a:r>
              <a:rPr lang="en-US" sz="2000" dirty="0" smtClean="0">
                <a:solidFill>
                  <a:srgbClr val="404040"/>
                </a:solidFill>
              </a:rPr>
              <a:t>NNIP Idea Showcase</a:t>
            </a:r>
          </a:p>
          <a:p>
            <a:pPr algn="l"/>
            <a:r>
              <a:rPr lang="en-US" sz="2000" dirty="0" smtClean="0">
                <a:solidFill>
                  <a:srgbClr val="404040"/>
                </a:solidFill>
              </a:rPr>
              <a:t>July 16, 2015</a:t>
            </a:r>
          </a:p>
          <a:p>
            <a:pPr algn="l"/>
            <a:endParaRPr lang="en-US" sz="2000" dirty="0">
              <a:solidFill>
                <a:srgbClr val="40404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6352401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6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107"/>
    </mc:Choice>
    <mc:Fallback>
      <p:transition spd="slow" advTm="151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Site setup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Content is organized in </a:t>
            </a:r>
            <a:r>
              <a:rPr lang="en-US" b="1" dirty="0" smtClean="0"/>
              <a:t>slides</a:t>
            </a:r>
            <a:r>
              <a:rPr lang="en-US" dirty="0" smtClean="0"/>
              <a:t>, grouped into </a:t>
            </a:r>
            <a:r>
              <a:rPr lang="en-US" b="1" dirty="0" smtClean="0"/>
              <a:t>sections</a:t>
            </a:r>
            <a:r>
              <a:rPr lang="en-US" dirty="0" smtClean="0"/>
              <a:t> and </a:t>
            </a:r>
            <a:r>
              <a:rPr lang="en-US" b="1" dirty="0" smtClean="0"/>
              <a:t>chapters</a:t>
            </a:r>
          </a:p>
          <a:p>
            <a:pPr lvl="1"/>
            <a:r>
              <a:rPr lang="en-US" dirty="0" smtClean="0"/>
              <a:t>Each slide is a text document, with formatting in the </a:t>
            </a:r>
            <a:r>
              <a:rPr lang="en-US" b="1" dirty="0" smtClean="0"/>
              <a:t>Markdown</a:t>
            </a:r>
            <a:r>
              <a:rPr lang="en-US" dirty="0" smtClean="0"/>
              <a:t> language</a:t>
            </a:r>
          </a:p>
          <a:p>
            <a:pPr marL="914400" lvl="2" indent="0">
              <a:buNone/>
            </a:pPr>
            <a:r>
              <a:rPr lang="en-US" sz="3200" b="1" dirty="0" smtClean="0"/>
              <a:t># Big Header</a:t>
            </a:r>
          </a:p>
          <a:p>
            <a:pPr marL="914400" lvl="2" indent="0">
              <a:buNone/>
            </a:pPr>
            <a:r>
              <a:rPr lang="en-US" sz="2800" b="1" dirty="0" smtClean="0"/>
              <a:t>## Smaller Header</a:t>
            </a:r>
          </a:p>
          <a:p>
            <a:pPr marL="914400" lvl="2" indent="0">
              <a:buNone/>
            </a:pPr>
            <a:r>
              <a:rPr lang="en-US" b="1" dirty="0" smtClean="0"/>
              <a:t>__bold__ </a:t>
            </a:r>
          </a:p>
          <a:p>
            <a:pPr marL="914400" lvl="2" indent="0">
              <a:buNone/>
            </a:pPr>
            <a:r>
              <a:rPr lang="en-US" i="1" dirty="0" smtClean="0"/>
              <a:t>*italic* </a:t>
            </a:r>
          </a:p>
          <a:p>
            <a:pPr marL="914400" lvl="2" indent="0">
              <a:buNone/>
            </a:pPr>
            <a:r>
              <a:rPr lang="en-US" dirty="0" smtClean="0"/>
              <a:t>[this is a link](</a:t>
            </a:r>
            <a:r>
              <a:rPr lang="en-US" dirty="0" smtClean="0">
                <a:hlinkClick r:id="rId4"/>
              </a:rPr>
              <a:t>http://url.to.link.com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More at </a:t>
            </a:r>
            <a:r>
              <a:rPr lang="en-US" dirty="0">
                <a:hlinkClick r:id="rId5"/>
              </a:rPr>
              <a:t>http://daringfireball.net/projects/markdown</a:t>
            </a:r>
            <a:r>
              <a:rPr lang="en-US" dirty="0" smtClean="0">
                <a:hlinkClick r:id="rId5"/>
              </a:rPr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9092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957"/>
    </mc:Choice>
    <mc:Fallback>
      <p:transition spd="slow" advTm="199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Site setup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Figures can be simple image files</a:t>
            </a:r>
          </a:p>
          <a:p>
            <a:r>
              <a:rPr lang="en-US" dirty="0" smtClean="0"/>
              <a:t>Can also be a </a:t>
            </a:r>
            <a:r>
              <a:rPr lang="en-US" dirty="0" err="1" smtClean="0"/>
              <a:t>Javascript</a:t>
            </a:r>
            <a:r>
              <a:rPr lang="en-US" dirty="0" smtClean="0"/>
              <a:t> file that creates an interactive graphic</a:t>
            </a:r>
          </a:p>
          <a:p>
            <a:pPr lvl="1"/>
            <a:r>
              <a:rPr lang="en-US" dirty="0" smtClean="0"/>
              <a:t>We use the </a:t>
            </a:r>
            <a:r>
              <a:rPr lang="en-US" b="1" dirty="0" err="1" smtClean="0"/>
              <a:t>Highcharts</a:t>
            </a:r>
            <a:r>
              <a:rPr lang="en-US" b="1" dirty="0" smtClean="0"/>
              <a:t> </a:t>
            </a:r>
            <a:r>
              <a:rPr lang="en-US" dirty="0" smtClean="0"/>
              <a:t>library to make creating figures and charts relatively easy. </a:t>
            </a:r>
          </a:p>
          <a:p>
            <a:pPr lvl="1"/>
            <a:r>
              <a:rPr lang="en-US" dirty="0" smtClean="0"/>
              <a:t>Only need basic </a:t>
            </a:r>
            <a:r>
              <a:rPr lang="en-US" dirty="0" err="1" smtClean="0"/>
              <a:t>Javascript</a:t>
            </a:r>
            <a:r>
              <a:rPr lang="en-US" dirty="0" smtClean="0"/>
              <a:t>, and easy to create templates that can be reused with different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717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257"/>
    </mc:Choice>
    <mc:Fallback>
      <p:transition spd="slow" advTm="182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Technical Details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Uses </a:t>
            </a:r>
            <a:r>
              <a:rPr lang="en-US" b="1" dirty="0" smtClean="0"/>
              <a:t>Pelican</a:t>
            </a:r>
            <a:r>
              <a:rPr lang="en-US" dirty="0" smtClean="0"/>
              <a:t>, which is a static site generator written in Python</a:t>
            </a:r>
          </a:p>
          <a:p>
            <a:pPr lvl="1"/>
            <a:r>
              <a:rPr lang="en-US" dirty="0" smtClean="0"/>
              <a:t>Only need basic Python familiarity to set up, more advanced users can edit</a:t>
            </a:r>
          </a:p>
          <a:p>
            <a:r>
              <a:rPr lang="en-US" dirty="0" smtClean="0"/>
              <a:t>Templates for individual pages are built using </a:t>
            </a:r>
            <a:r>
              <a:rPr lang="en-US" b="1" dirty="0" smtClean="0"/>
              <a:t>Jinja2</a:t>
            </a:r>
            <a:r>
              <a:rPr lang="en-US" dirty="0" smtClean="0"/>
              <a:t>, which uses Python-like syntax and HTML</a:t>
            </a:r>
          </a:p>
          <a:p>
            <a:r>
              <a:rPr lang="en-US" dirty="0" smtClean="0"/>
              <a:t>Uses </a:t>
            </a:r>
            <a:r>
              <a:rPr lang="en-US" b="1" dirty="0" smtClean="0"/>
              <a:t>Bootstrap</a:t>
            </a:r>
            <a:r>
              <a:rPr lang="en-US" dirty="0" smtClean="0"/>
              <a:t> and </a:t>
            </a:r>
            <a:r>
              <a:rPr lang="en-US" b="1" dirty="0" smtClean="0"/>
              <a:t>JQuery</a:t>
            </a:r>
            <a:r>
              <a:rPr lang="en-US" dirty="0" smtClean="0"/>
              <a:t> for layout, basic styling, and interactive functionality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5545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905"/>
    </mc:Choice>
    <mc:Fallback>
      <p:transition spd="slow" advTm="349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Goal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Produce an open-source framework (hosted on GitHub) for making easy microsites</a:t>
            </a:r>
          </a:p>
          <a:p>
            <a:r>
              <a:rPr lang="en-US" dirty="0" smtClean="0"/>
              <a:t>Clear instructions on how to download, build, and edit a microsite</a:t>
            </a:r>
          </a:p>
          <a:p>
            <a:r>
              <a:rPr lang="en-US" dirty="0" smtClean="0"/>
              <a:t>Contributors can add new functionality as needed</a:t>
            </a:r>
          </a:p>
          <a:p>
            <a:r>
              <a:rPr lang="en-US" dirty="0" smtClean="0"/>
              <a:t>First prototype should be released this summer</a:t>
            </a:r>
          </a:p>
          <a:p>
            <a:r>
              <a:rPr lang="en-US" dirty="0" smtClean="0"/>
              <a:t>Alpha version </a:t>
            </a:r>
            <a:r>
              <a:rPr lang="en-US" b="1" dirty="0" smtClean="0"/>
              <a:t>(not for distribution!)</a:t>
            </a:r>
            <a:r>
              <a:rPr lang="en-US" dirty="0" smtClean="0"/>
              <a:t> viewable at </a:t>
            </a:r>
            <a:r>
              <a:rPr lang="en-US" dirty="0" smtClean="0">
                <a:hlinkClick r:id="rId3"/>
              </a:rPr>
              <a:t>www.furmancenter.org/soc2014/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1272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491"/>
    </mc:Choice>
    <mc:Fallback>
      <p:transition spd="slow" advTm="204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26" b="47090"/>
          <a:stretch/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7620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>
                <a:solidFill>
                  <a:srgbClr val="404040"/>
                </a:solidFill>
              </a:rPr>
              <a:t>Brian Karfunkel</a:t>
            </a:r>
            <a:endParaRPr lang="en-US" sz="2000" b="1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04040"/>
                </a:solidFill>
              </a:rPr>
              <a:t>Data Analyst</a:t>
            </a:r>
            <a:endParaRPr lang="en-US" sz="20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04040"/>
                </a:solidFill>
              </a:rPr>
              <a:t>NYU Furman Center</a:t>
            </a:r>
          </a:p>
          <a:p>
            <a:pPr marL="0" indent="0">
              <a:buNone/>
            </a:pPr>
            <a:endParaRPr lang="en-US" sz="20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04040"/>
                </a:solidFill>
              </a:rPr>
              <a:t>brian.karfunkel@nyu.edu</a:t>
            </a:r>
            <a:endParaRPr lang="en-US" sz="2000" dirty="0" smtClean="0">
              <a:solidFill>
                <a:srgbClr val="40404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19400" y="457200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Want to help out? Suggestions for features? Get in touch!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351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8"/>
    </mc:Choice>
    <mc:Fallback>
      <p:transition spd="slow" advTm="40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</a:rPr>
              <a:t>Problem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Many </a:t>
            </a:r>
            <a:r>
              <a:rPr lang="en-US" sz="5400" dirty="0" smtClean="0"/>
              <a:t>PDF reports</a:t>
            </a:r>
          </a:p>
          <a:p>
            <a:r>
              <a:rPr lang="en-US" sz="5400" dirty="0" smtClean="0"/>
              <a:t>Lots of figures, lots of data</a:t>
            </a:r>
          </a:p>
          <a:p>
            <a:r>
              <a:rPr lang="en-US" sz="5400" b="1" dirty="0" smtClean="0"/>
              <a:t>But</a:t>
            </a:r>
            <a:r>
              <a:rPr lang="en-US" sz="5400" dirty="0" smtClean="0"/>
              <a:t>: hard to make accessible to public</a:t>
            </a:r>
            <a:endParaRPr lang="en-US" sz="5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5017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002"/>
    </mc:Choice>
    <mc:Fallback>
      <p:transition spd="slow" advTm="120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</a:rPr>
              <a:t>How to put top-line findings on the web with:</a:t>
            </a:r>
            <a:endParaRPr lang="en-US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Autofit/>
          </a:bodyPr>
          <a:lstStyle/>
          <a:p>
            <a:r>
              <a:rPr lang="en-US" sz="4800" dirty="0" smtClean="0"/>
              <a:t>Limited </a:t>
            </a:r>
            <a:r>
              <a:rPr lang="en-US" sz="4800" dirty="0" smtClean="0"/>
              <a:t>technical resources</a:t>
            </a:r>
          </a:p>
          <a:p>
            <a:r>
              <a:rPr lang="en-US" sz="4800" dirty="0" smtClean="0"/>
              <a:t>Quick turnaround</a:t>
            </a:r>
          </a:p>
          <a:p>
            <a:r>
              <a:rPr lang="en-US" sz="4800" dirty="0" smtClean="0"/>
              <a:t>…and </a:t>
            </a:r>
            <a:r>
              <a:rPr lang="en-US" sz="4800" b="1" dirty="0" smtClean="0"/>
              <a:t>without</a:t>
            </a:r>
            <a:r>
              <a:rPr lang="en-US" sz="4800" dirty="0" smtClean="0"/>
              <a:t> oversaturating our main site</a:t>
            </a:r>
            <a:endParaRPr lang="en-US" sz="4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6789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44"/>
    </mc:Choice>
    <mc:Fallback>
      <p:transition spd="slow" advTm="114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</a:rPr>
              <a:t>Solution: Microsites</a:t>
            </a:r>
            <a:endParaRPr lang="en-US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eparate </a:t>
            </a:r>
            <a:r>
              <a:rPr lang="en-US" dirty="0" smtClean="0"/>
              <a:t>website, with different design and structure</a:t>
            </a:r>
          </a:p>
          <a:p>
            <a:r>
              <a:rPr lang="en-US" dirty="0" smtClean="0"/>
              <a:t>Located at a subdomain</a:t>
            </a:r>
          </a:p>
          <a:p>
            <a:pPr lvl="1"/>
            <a:r>
              <a:rPr lang="en-US" dirty="0" smtClean="0">
                <a:hlinkClick r:id="rId4"/>
              </a:rPr>
              <a:t>http://rental-landscape.furmancenter.org</a:t>
            </a:r>
            <a:endParaRPr lang="en-US" dirty="0" smtClean="0"/>
          </a:p>
          <a:p>
            <a:r>
              <a:rPr lang="en-US" b="1" dirty="0" smtClean="0"/>
              <a:t>Doesn’t</a:t>
            </a:r>
            <a:r>
              <a:rPr lang="en-US" dirty="0" smtClean="0"/>
              <a:t> need to be </a:t>
            </a:r>
            <a:r>
              <a:rPr lang="en-US" dirty="0" smtClean="0"/>
              <a:t>dynamic</a:t>
            </a:r>
          </a:p>
          <a:p>
            <a:r>
              <a:rPr lang="en-US" b="1" dirty="0" smtClean="0"/>
              <a:t>Does</a:t>
            </a:r>
            <a:r>
              <a:rPr lang="en-US" dirty="0" smtClean="0"/>
              <a:t> </a:t>
            </a:r>
            <a:r>
              <a:rPr lang="en-US" dirty="0" smtClean="0"/>
              <a:t>need to be concise, mobile-friendly, shareable at different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704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046"/>
    </mc:Choice>
    <mc:Fallback>
      <p:transition spd="slow" advTm="240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</a:rPr>
              <a:t>But…</a:t>
            </a:r>
            <a:endParaRPr lang="en-US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Can’t design new microsite from scratch for every report</a:t>
            </a:r>
          </a:p>
          <a:p>
            <a:r>
              <a:rPr lang="en-US" dirty="0" smtClean="0"/>
              <a:t>Doesn’t need to be updated frequently, but does need to be created with rounds of writing, editing, tweaking</a:t>
            </a:r>
          </a:p>
          <a:p>
            <a:r>
              <a:rPr lang="en-US" dirty="0" smtClean="0"/>
              <a:t>Want a consistent brand, but differing needs for individual reports</a:t>
            </a:r>
          </a:p>
          <a:p>
            <a:r>
              <a:rPr lang="en-US" dirty="0" smtClean="0"/>
              <a:t>Needs to allow for static and interactive graphics and figures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3413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081"/>
    </mc:Choice>
    <mc:Fallback>
      <p:transition spd="slow" advTm="310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accent5">
                    <a:lumMod val="75000"/>
                  </a:schemeClr>
                </a:solidFill>
              </a:rPr>
              <a:t>Static Site Generator</a:t>
            </a:r>
            <a:endParaRPr lang="en-U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600200"/>
            <a:ext cx="4191000" cy="2246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the past eight years, rent increases have far surpassed income </a:t>
            </a:r>
            <a:r>
              <a:rPr lang="en-US" sz="1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growth.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figure: figure1.png</a:t>
            </a:r>
          </a:p>
          <a:p>
            <a:endParaRPr lang="en-US" sz="1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Between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2005 and 2013, median rent increased by nearly 12%, while median income of renter households increased by only 2.3% as measured in real terms. 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318032874"/>
              </p:ext>
            </p:extLst>
          </p:nvPr>
        </p:nvGraphicFramePr>
        <p:xfrm>
          <a:off x="4648200" y="1600200"/>
          <a:ext cx="4114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0371" y="1187994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Text file with content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120009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Figure saved as image (figure1.png)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78866"/>
            <a:ext cx="4337835" cy="235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ent Arrow 11"/>
          <p:cNvSpPr/>
          <p:nvPr/>
        </p:nvSpPr>
        <p:spPr>
          <a:xfrm flipV="1">
            <a:off x="685800" y="3393133"/>
            <a:ext cx="1024014" cy="2575204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ent Arrow 12"/>
          <p:cNvSpPr/>
          <p:nvPr/>
        </p:nvSpPr>
        <p:spPr>
          <a:xfrm rot="11035764">
            <a:off x="4213273" y="2967168"/>
            <a:ext cx="1905000" cy="2939351"/>
          </a:xfrm>
          <a:prstGeom prst="bentArrow">
            <a:avLst>
              <a:gd name="adj1" fmla="val 13004"/>
              <a:gd name="adj2" fmla="val 16724"/>
              <a:gd name="adj3" fmla="val 16468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7254" y="3876851"/>
            <a:ext cx="4475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Formatted Website (Static HTML Files)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0" y="4679610"/>
            <a:ext cx="2301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Run Static Site Generator…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0126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973"/>
    </mc:Choice>
    <mc:Fallback>
      <p:transition spd="slow" advTm="249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7" grpId="0">
        <p:bldAsOne/>
      </p:bldGraphic>
      <p:bldP spid="8" grpId="0"/>
      <p:bldP spid="9" grpId="0"/>
      <p:bldP spid="12" grpId="0" animBg="1"/>
      <p:bldP spid="13" grpId="0" animBg="1"/>
      <p:bldP spid="16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071" y="1545770"/>
            <a:ext cx="4065740" cy="371270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Static Site Generator: Interactive Figures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600200"/>
            <a:ext cx="4191000" cy="2246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title: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the past eight years, rent increases have far surpassed income </a:t>
            </a:r>
            <a:r>
              <a:rPr lang="en-US" sz="1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growth.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figure: figure1.js</a:t>
            </a:r>
          </a:p>
          <a:p>
            <a:endParaRPr lang="en-US" sz="1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Between 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2005 and 2013, median rent increased by nearly 12%, while median income of renter households increased by only 2.3% as measured in real terms.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371" y="1187994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Text file with content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1174484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Javascript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file specifying interactive figure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78866"/>
            <a:ext cx="4337835" cy="235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Bent Arrow 11"/>
          <p:cNvSpPr/>
          <p:nvPr/>
        </p:nvSpPr>
        <p:spPr>
          <a:xfrm flipV="1">
            <a:off x="685800" y="3393133"/>
            <a:ext cx="1024014" cy="2575204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ent Arrow 12"/>
          <p:cNvSpPr/>
          <p:nvPr/>
        </p:nvSpPr>
        <p:spPr>
          <a:xfrm rot="11035764">
            <a:off x="4213273" y="2967168"/>
            <a:ext cx="1905000" cy="2939351"/>
          </a:xfrm>
          <a:prstGeom prst="bentArrow">
            <a:avLst>
              <a:gd name="adj1" fmla="val 13004"/>
              <a:gd name="adj2" fmla="val 16724"/>
              <a:gd name="adj3" fmla="val 16468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7255" y="3876851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Formatted Website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5510607"/>
            <a:ext cx="2301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Run Static Site Generator…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091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612"/>
    </mc:Choice>
    <mc:Fallback>
      <p:transition spd="slow" advTm="156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2" grpId="0" animBg="1"/>
      <p:bldP spid="13" grpId="0" animBg="1"/>
      <p:bldP spid="16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Still need someone who: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install and run programs from the command line</a:t>
            </a:r>
          </a:p>
          <a:p>
            <a:r>
              <a:rPr lang="en-US" dirty="0" smtClean="0"/>
              <a:t>Is familiar with Python, HTML, and CSS</a:t>
            </a:r>
          </a:p>
          <a:p>
            <a:r>
              <a:rPr lang="en-US" dirty="0" smtClean="0"/>
              <a:t>Knows basic </a:t>
            </a:r>
            <a:r>
              <a:rPr lang="en-US" dirty="0" err="1" smtClean="0"/>
              <a:t>Javascript</a:t>
            </a:r>
            <a:r>
              <a:rPr lang="en-US" dirty="0" smtClean="0"/>
              <a:t> for interactive figures</a:t>
            </a:r>
          </a:p>
          <a:p>
            <a:r>
              <a:rPr lang="en-US" dirty="0" smtClean="0"/>
              <a:t>Can upload files to a web server (and create subdomains if necessary)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6334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128"/>
    </mc:Choice>
    <mc:Fallback>
      <p:transition spd="slow" advTm="181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But many advantages: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Less-technical people can write and edit all text content, and tweak basic design</a:t>
            </a:r>
          </a:p>
          <a:p>
            <a:r>
              <a:rPr lang="en-US" dirty="0" smtClean="0"/>
              <a:t>Static images for figures can be used directly in microsite (don’t need to go interactive)</a:t>
            </a:r>
          </a:p>
          <a:p>
            <a:r>
              <a:rPr lang="en-US" dirty="0" smtClean="0"/>
              <a:t>Easily </a:t>
            </a:r>
            <a:r>
              <a:rPr lang="en-US" dirty="0" err="1" smtClean="0"/>
              <a:t>iterable</a:t>
            </a:r>
            <a:r>
              <a:rPr lang="en-US" dirty="0" smtClean="0"/>
              <a:t>: tweak the content or design, re-run the static site generator, and a new version pops out</a:t>
            </a:r>
          </a:p>
          <a:p>
            <a:r>
              <a:rPr lang="en-US" dirty="0" smtClean="0"/>
              <a:t>Once you have staff trained to make one microsite, you can make many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35D-DCDB-4352-B541-0016A743A4C4}" type="slidenum">
              <a:rPr lang="en-US" smtClean="0"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0778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572"/>
    </mc:Choice>
    <mc:Fallback>
      <p:transition spd="slow" advTm="275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4|4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4|3.8|4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8.2|9.4|7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4.5|3.9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.2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4.5|2.6|8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3.7|10.1|5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3.1|5.8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.8|3.8|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9|3.6|3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6|6.5|7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6101</TotalTime>
  <Words>919</Words>
  <Application>Microsoft Office PowerPoint</Application>
  <PresentationFormat>On-screen Show (4:3)</PresentationFormat>
  <Paragraphs>135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READY-TO-WEAR: QUICK AND EASY MICROSITES FOR DATA-DRIVEN REPORTS</vt:lpstr>
      <vt:lpstr>Problem:</vt:lpstr>
      <vt:lpstr>How to put top-line findings on the web with:</vt:lpstr>
      <vt:lpstr>Solution: Microsites</vt:lpstr>
      <vt:lpstr>But…</vt:lpstr>
      <vt:lpstr>Static Site Generator</vt:lpstr>
      <vt:lpstr>Static Site Generator: Interactive Figures</vt:lpstr>
      <vt:lpstr>Still need someone who:</vt:lpstr>
      <vt:lpstr>But many advantages:</vt:lpstr>
      <vt:lpstr>Site setup</vt:lpstr>
      <vt:lpstr>Site setup</vt:lpstr>
      <vt:lpstr>Technical Details</vt:lpstr>
      <vt:lpstr>The Goal</vt:lpstr>
      <vt:lpstr>PowerPoint Presentation</vt:lpstr>
    </vt:vector>
  </TitlesOfParts>
  <Company>NYU School of 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Moriarty</dc:creator>
  <cp:lastModifiedBy>Brian Karfunkel</cp:lastModifiedBy>
  <cp:revision>43</cp:revision>
  <cp:lastPrinted>2014-10-16T14:52:03Z</cp:lastPrinted>
  <dcterms:created xsi:type="dcterms:W3CDTF">2014-10-15T19:09:08Z</dcterms:created>
  <dcterms:modified xsi:type="dcterms:W3CDTF">2015-07-14T20:12:25Z</dcterms:modified>
</cp:coreProperties>
</file>