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56" r:id="rId2"/>
    <p:sldId id="285" r:id="rId3"/>
    <p:sldId id="286" r:id="rId4"/>
    <p:sldId id="287" r:id="rId5"/>
    <p:sldId id="288"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7"/>
    <p:restoredTop sz="74082"/>
  </p:normalViewPr>
  <p:slideViewPr>
    <p:cSldViewPr snapToGrid="0" snapToObjects="1">
      <p:cViewPr varScale="1">
        <p:scale>
          <a:sx n="48" d="100"/>
          <a:sy n="48" d="100"/>
        </p:scale>
        <p:origin x="46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E905F-48ED-8745-8C5C-B05A45EBB796}" type="datetimeFigureOut">
              <a:rPr lang="en-US" smtClean="0"/>
              <a:t>6/10/2019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35CD6-CE47-2047-A5CF-503EA4676351}" type="slidenum">
              <a:rPr lang="en-US" smtClean="0"/>
              <a:t>‹#›</a:t>
            </a:fld>
            <a:endParaRPr lang="en-US"/>
          </a:p>
        </p:txBody>
      </p:sp>
    </p:spTree>
    <p:extLst>
      <p:ext uri="{BB962C8B-B14F-4D97-AF65-F5344CB8AC3E}">
        <p14:creationId xmlns:p14="http://schemas.microsoft.com/office/powerpoint/2010/main" val="2012251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 501 c 3 community data intermediary in Durham, North Carolina. Our work is for local neighborhoods, community organizers, local government, with a priority for empowering people historically excluded from processes of power…</a:t>
            </a:r>
          </a:p>
        </p:txBody>
      </p:sp>
      <p:sp>
        <p:nvSpPr>
          <p:cNvPr id="4" name="Slide Number Placeholder 3"/>
          <p:cNvSpPr>
            <a:spLocks noGrp="1"/>
          </p:cNvSpPr>
          <p:nvPr>
            <p:ph type="sldNum" sz="quarter" idx="5"/>
          </p:nvPr>
        </p:nvSpPr>
        <p:spPr/>
        <p:txBody>
          <a:bodyPr/>
          <a:lstStyle/>
          <a:p>
            <a:fld id="{69C35CD6-CE47-2047-A5CF-503EA4676351}" type="slidenum">
              <a:rPr lang="en-US" smtClean="0"/>
              <a:t>1</a:t>
            </a:fld>
            <a:endParaRPr lang="en-US"/>
          </a:p>
        </p:txBody>
      </p:sp>
    </p:spTree>
    <p:extLst>
      <p:ext uri="{BB962C8B-B14F-4D97-AF65-F5344CB8AC3E}">
        <p14:creationId xmlns:p14="http://schemas.microsoft.com/office/powerpoint/2010/main" val="344333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Referencing history is an essential element of our presentations. Neighborhood data are the product of neighborhood history. What is the appropriate way for you to make the connection in this presentation? Here’s an example from a recent presentation to Durham City Council:</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urban tier is the first urbanized area of Durham. It was the original cluster of mills and factories and the workers housed by them. Many of them renting from the companies. </a:t>
            </a:r>
          </a:p>
          <a:p>
            <a:r>
              <a:rPr lang="en-US" sz="1200" i="1"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This is the area most directly impacted by policies of redlining, highway construction, the urban renewal blight clearance efforts, racial covenants, the expansion of Duke University (</a:t>
            </a:r>
            <a:r>
              <a:rPr lang="en-US" sz="1200" i="1" kern="1200" dirty="0" err="1">
                <a:solidFill>
                  <a:schemeClr val="tx1"/>
                </a:solidFill>
                <a:effectLst/>
                <a:latin typeface="+mn-lt"/>
                <a:ea typeface="+mn-ea"/>
                <a:cs typeface="+mn-cs"/>
              </a:rPr>
              <a:t>Hickstown</a:t>
            </a:r>
            <a:r>
              <a:rPr lang="en-US" sz="1200" i="1" kern="1200" dirty="0">
                <a:solidFill>
                  <a:schemeClr val="tx1"/>
                </a:solidFill>
                <a:effectLst/>
                <a:latin typeface="+mn-lt"/>
                <a:ea typeface="+mn-ea"/>
                <a:cs typeface="+mn-cs"/>
              </a:rPr>
              <a:t>), and the movement of the textiles and tobacco industries to other places.</a:t>
            </a:r>
          </a:p>
          <a:p>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smtClean="0"/>
              <a:t>2</a:t>
            </a:fld>
            <a:endParaRPr lang="en-US"/>
          </a:p>
        </p:txBody>
      </p:sp>
    </p:spTree>
    <p:extLst>
      <p:ext uri="{BB962C8B-B14F-4D97-AF65-F5344CB8AC3E}">
        <p14:creationId xmlns:p14="http://schemas.microsoft.com/office/powerpoint/2010/main" val="109726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u="none" strike="noStrike" kern="1200" dirty="0">
                <a:solidFill>
                  <a:schemeClr val="tx1"/>
                </a:solidFill>
                <a:effectLst/>
                <a:latin typeface="+mn-lt"/>
                <a:ea typeface="+mn-ea"/>
                <a:cs typeface="+mn-cs"/>
              </a:rPr>
              <a:t>they wanted to have us in the same meeting with city council member to hear about safety in their community; community conditions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Note: </a:t>
            </a:r>
            <a:r>
              <a:rPr lang="en-US" dirty="0"/>
              <a:t>Orange lines are sidewalks and grocery stores are in the legend but there aren’t any on the map…</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9C35CD6-CE47-2047-A5CF-503EA4676351}" type="slidenum">
              <a:rPr lang="en-US" smtClean="0"/>
              <a:t>3</a:t>
            </a:fld>
            <a:endParaRPr lang="en-US"/>
          </a:p>
        </p:txBody>
      </p:sp>
    </p:spTree>
    <p:extLst>
      <p:ext uri="{BB962C8B-B14F-4D97-AF65-F5344CB8AC3E}">
        <p14:creationId xmlns:p14="http://schemas.microsoft.com/office/powerpoint/2010/main" val="1261543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dirty="0">
                <a:solidFill>
                  <a:schemeClr val="tx1"/>
                </a:solidFill>
                <a:effectLst/>
                <a:latin typeface="+mn-lt"/>
                <a:ea typeface="+mn-ea"/>
                <a:cs typeface="+mn-cs"/>
              </a:rPr>
              <a:t>How this came about -- DCLT’s interest in acquiring properties, </a:t>
            </a:r>
            <a:r>
              <a:rPr lang="en-US" sz="1200" b="0" i="0" u="none" strike="noStrike" kern="1200" dirty="0" err="1">
                <a:solidFill>
                  <a:schemeClr val="tx1"/>
                </a:solidFill>
                <a:effectLst/>
                <a:latin typeface="+mn-lt"/>
                <a:ea typeface="+mn-ea"/>
                <a:cs typeface="+mn-cs"/>
              </a:rPr>
              <a:t>Ekim’s</a:t>
            </a:r>
            <a:r>
              <a:rPr lang="en-US" sz="1200" b="0" i="0" u="none" strike="noStrike" kern="1200" dirty="0">
                <a:solidFill>
                  <a:schemeClr val="tx1"/>
                </a:solidFill>
                <a:effectLst/>
                <a:latin typeface="+mn-lt"/>
                <a:ea typeface="+mn-ea"/>
                <a:cs typeface="+mn-cs"/>
              </a:rPr>
              <a:t> work on gentrification</a:t>
            </a:r>
          </a:p>
          <a:p>
            <a:pPr lvl="1" rtl="0" fontAlgn="base"/>
            <a:r>
              <a:rPr lang="en-US" sz="1200" b="0" i="0" u="none" strike="noStrike" kern="1200" dirty="0">
                <a:solidFill>
                  <a:schemeClr val="tx1"/>
                </a:solidFill>
                <a:effectLst/>
                <a:latin typeface="+mn-lt"/>
                <a:ea typeface="+mn-ea"/>
                <a:cs typeface="+mn-cs"/>
              </a:rPr>
              <a:t>Giving people a platform to come up with strategies to prevent displacement</a:t>
            </a:r>
          </a:p>
          <a:p>
            <a:pPr lvl="1" rtl="0" fontAlgn="base"/>
            <a:r>
              <a:rPr lang="en-US" sz="1200" b="0" i="0" u="none" strike="noStrike" kern="1200" dirty="0">
                <a:solidFill>
                  <a:schemeClr val="tx1"/>
                </a:solidFill>
                <a:effectLst/>
                <a:latin typeface="+mn-lt"/>
                <a:ea typeface="+mn-ea"/>
                <a:cs typeface="+mn-cs"/>
              </a:rPr>
              <a:t>Members of city council attended, but we didn’t give them a platform by special introductions in order to keep from being politically-motivated</a:t>
            </a:r>
          </a:p>
          <a:p>
            <a:endParaRPr lang="en-US" dirty="0"/>
          </a:p>
        </p:txBody>
      </p:sp>
      <p:sp>
        <p:nvSpPr>
          <p:cNvPr id="4" name="Slide Number Placeholder 3"/>
          <p:cNvSpPr>
            <a:spLocks noGrp="1"/>
          </p:cNvSpPr>
          <p:nvPr>
            <p:ph type="sldNum" sz="quarter" idx="5"/>
          </p:nvPr>
        </p:nvSpPr>
        <p:spPr/>
        <p:txBody>
          <a:bodyPr/>
          <a:lstStyle/>
          <a:p>
            <a:fld id="{69C35CD6-CE47-2047-A5CF-503EA4676351}" type="slidenum">
              <a:rPr lang="en-US" smtClean="0"/>
              <a:t>4</a:t>
            </a:fld>
            <a:endParaRPr lang="en-US"/>
          </a:p>
        </p:txBody>
      </p:sp>
    </p:spTree>
    <p:extLst>
      <p:ext uri="{BB962C8B-B14F-4D97-AF65-F5344CB8AC3E}">
        <p14:creationId xmlns:p14="http://schemas.microsoft.com/office/powerpoint/2010/main" val="291033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6C5F09-8709-0D46-BA11-DF968E436320}" type="datetimeFigureOut">
              <a:rPr lang="en-US" smtClean="0"/>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331783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6C5F09-8709-0D46-BA11-DF968E436320}" type="datetimeFigureOut">
              <a:rPr lang="en-US" smtClean="0"/>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409722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6C5F09-8709-0D46-BA11-DF968E436320}" type="datetimeFigureOut">
              <a:rPr lang="en-US" smtClean="0"/>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44486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6C5F09-8709-0D46-BA11-DF968E436320}" type="datetimeFigureOut">
              <a:rPr lang="en-US" smtClean="0"/>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350997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6C5F09-8709-0D46-BA11-DF968E436320}" type="datetimeFigureOut">
              <a:rPr lang="en-US" smtClean="0"/>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1751729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6C5F09-8709-0D46-BA11-DF968E436320}" type="datetimeFigureOut">
              <a:rPr lang="en-US" smtClean="0"/>
              <a:t>6/10/2019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1911952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6C5F09-8709-0D46-BA11-DF968E436320}" type="datetimeFigureOut">
              <a:rPr lang="en-US" smtClean="0"/>
              <a:t>6/10/2019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39115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6C5F09-8709-0D46-BA11-DF968E436320}" type="datetimeFigureOut">
              <a:rPr lang="en-US" smtClean="0"/>
              <a:t>6/10/2019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2130018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6C5F09-8709-0D46-BA11-DF968E436320}" type="datetimeFigureOut">
              <a:rPr lang="en-US" smtClean="0"/>
              <a:t>6/10/2019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11674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6C5F09-8709-0D46-BA11-DF968E436320}" type="datetimeFigureOut">
              <a:rPr lang="en-US" smtClean="0"/>
              <a:t>6/10/2019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1872904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6C5F09-8709-0D46-BA11-DF968E436320}" type="datetimeFigureOut">
              <a:rPr lang="en-US" smtClean="0"/>
              <a:t>6/10/2019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1521047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C5F09-8709-0D46-BA11-DF968E436320}" type="datetimeFigureOut">
              <a:rPr lang="en-US" smtClean="0"/>
              <a:t>6/10/2019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E51B7-D10A-E846-825A-8CC960A83CEB}" type="slidenum">
              <a:rPr lang="en-US" smtClean="0"/>
              <a:t>‹#›</a:t>
            </a:fld>
            <a:endParaRPr lang="en-US"/>
          </a:p>
        </p:txBody>
      </p:sp>
    </p:spTree>
    <p:extLst>
      <p:ext uri="{BB962C8B-B14F-4D97-AF65-F5344CB8AC3E}">
        <p14:creationId xmlns:p14="http://schemas.microsoft.com/office/powerpoint/2010/main" val="2789849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twitter.com/DataWorks_NC" TargetMode="External"/><Relationship Id="rId2" Type="http://schemas.openxmlformats.org/officeDocument/2006/relationships/hyperlink" Target="https://dataworks-nc.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7CC8EB1-EA1B-2E4B-B514-2BAAB36FE5DD}"/>
              </a:ext>
            </a:extLst>
          </p:cNvPr>
          <p:cNvPicPr>
            <a:picLocks noChangeAspect="1"/>
          </p:cNvPicPr>
          <p:nvPr/>
        </p:nvPicPr>
        <p:blipFill>
          <a:blip r:embed="rId3"/>
          <a:stretch>
            <a:fillRect/>
          </a:stretch>
        </p:blipFill>
        <p:spPr>
          <a:xfrm>
            <a:off x="187036" y="164495"/>
            <a:ext cx="8769928" cy="5350146"/>
          </a:xfrm>
          <a:prstGeom prst="rect">
            <a:avLst/>
          </a:prstGeom>
        </p:spPr>
      </p:pic>
      <p:sp>
        <p:nvSpPr>
          <p:cNvPr id="2" name="Title 1">
            <a:extLst>
              <a:ext uri="{FF2B5EF4-FFF2-40B4-BE49-F238E27FC236}">
                <a16:creationId xmlns:a16="http://schemas.microsoft.com/office/drawing/2014/main" xmlns="" id="{97435698-76C2-B841-BE30-FBF799CE423A}"/>
              </a:ext>
            </a:extLst>
          </p:cNvPr>
          <p:cNvSpPr>
            <a:spLocks noGrp="1"/>
          </p:cNvSpPr>
          <p:nvPr>
            <p:ph type="ctrTitle"/>
          </p:nvPr>
        </p:nvSpPr>
        <p:spPr>
          <a:xfrm>
            <a:off x="187036" y="5305614"/>
            <a:ext cx="7772400" cy="1552385"/>
          </a:xfrm>
        </p:spPr>
        <p:txBody>
          <a:bodyPr>
            <a:normAutofit/>
          </a:bodyPr>
          <a:lstStyle/>
          <a:p>
            <a:pPr algn="l"/>
            <a:r>
              <a:rPr lang="en-US" sz="3200" b="1" dirty="0" smtClean="0">
                <a:solidFill>
                  <a:schemeClr val="tx1">
                    <a:lumMod val="75000"/>
                    <a:lumOff val="25000"/>
                  </a:schemeClr>
                </a:solidFill>
                <a:latin typeface="Montserrat" pitchFamily="2" charset="77"/>
              </a:rPr>
              <a:t>Data- Informed Advocacy</a:t>
            </a:r>
            <a:r>
              <a:rPr lang="en-US" sz="1400" b="1" dirty="0" smtClean="0">
                <a:solidFill>
                  <a:schemeClr val="tx1">
                    <a:lumMod val="75000"/>
                    <a:lumOff val="25000"/>
                  </a:schemeClr>
                </a:solidFill>
                <a:latin typeface="Montserrat" pitchFamily="2" charset="77"/>
              </a:rPr>
              <a:t/>
            </a:r>
            <a:br>
              <a:rPr lang="en-US" sz="1400" b="1" dirty="0" smtClean="0">
                <a:solidFill>
                  <a:schemeClr val="tx1">
                    <a:lumMod val="75000"/>
                    <a:lumOff val="25000"/>
                  </a:schemeClr>
                </a:solidFill>
                <a:latin typeface="Montserrat" pitchFamily="2" charset="77"/>
              </a:rPr>
            </a:br>
            <a:r>
              <a:rPr lang="en-US" sz="2800" dirty="0" smtClean="0">
                <a:solidFill>
                  <a:schemeClr val="tx1">
                    <a:lumMod val="75000"/>
                    <a:lumOff val="25000"/>
                  </a:schemeClr>
                </a:solidFill>
                <a:latin typeface="Avenir Book" panose="02000503020000020003" pitchFamily="2" charset="0"/>
                <a:cs typeface="Arial" panose="020B0604020202020204" pitchFamily="34" charset="0"/>
              </a:rPr>
              <a:t>NNIP Partners and Advocates Unite!</a:t>
            </a:r>
            <a:r>
              <a:rPr lang="en-US" sz="3100" dirty="0">
                <a:solidFill>
                  <a:schemeClr val="tx1">
                    <a:lumMod val="75000"/>
                    <a:lumOff val="25000"/>
                  </a:schemeClr>
                </a:solidFill>
                <a:latin typeface="Avenir Book" panose="02000503020000020003" pitchFamily="2" charset="0"/>
                <a:cs typeface="Arial" panose="020B0604020202020204" pitchFamily="34" charset="0"/>
              </a:rPr>
              <a:t/>
            </a:r>
            <a:br>
              <a:rPr lang="en-US" sz="3100" dirty="0">
                <a:solidFill>
                  <a:schemeClr val="tx1">
                    <a:lumMod val="75000"/>
                    <a:lumOff val="25000"/>
                  </a:schemeClr>
                </a:solidFill>
                <a:latin typeface="Avenir Book" panose="02000503020000020003" pitchFamily="2" charset="0"/>
                <a:cs typeface="Arial" panose="020B0604020202020204" pitchFamily="34" charset="0"/>
              </a:rPr>
            </a:br>
            <a:r>
              <a:rPr lang="en-US" sz="2200" dirty="0" smtClean="0">
                <a:solidFill>
                  <a:schemeClr val="tx1">
                    <a:lumMod val="75000"/>
                    <a:lumOff val="25000"/>
                  </a:schemeClr>
                </a:solidFill>
                <a:latin typeface="Avenir Book" panose="02000503020000020003" pitchFamily="2" charset="0"/>
              </a:rPr>
              <a:t>Thursday, June 13, 2019 </a:t>
            </a:r>
            <a:endParaRPr lang="en-US" sz="1600" dirty="0">
              <a:solidFill>
                <a:schemeClr val="tx1">
                  <a:lumMod val="75000"/>
                  <a:lumOff val="25000"/>
                </a:schemeClr>
              </a:solidFill>
              <a:latin typeface="Montserrat" pitchFamily="2" charset="77"/>
            </a:endParaRPr>
          </a:p>
        </p:txBody>
      </p:sp>
      <p:sp>
        <p:nvSpPr>
          <p:cNvPr id="3" name="Subtitle 2">
            <a:extLst>
              <a:ext uri="{FF2B5EF4-FFF2-40B4-BE49-F238E27FC236}">
                <a16:creationId xmlns:a16="http://schemas.microsoft.com/office/drawing/2014/main" xmlns="" id="{E6301D26-CE65-F14C-AB8E-329AA52D6D5A}"/>
              </a:ext>
            </a:extLst>
          </p:cNvPr>
          <p:cNvSpPr>
            <a:spLocks noGrp="1"/>
          </p:cNvSpPr>
          <p:nvPr>
            <p:ph type="subTitle" idx="1"/>
          </p:nvPr>
        </p:nvSpPr>
        <p:spPr>
          <a:xfrm>
            <a:off x="4876801" y="5423482"/>
            <a:ext cx="4080163" cy="603097"/>
          </a:xfrm>
        </p:spPr>
        <p:txBody>
          <a:bodyPr/>
          <a:lstStyle/>
          <a:p>
            <a:pPr algn="r"/>
            <a:endParaRPr lang="en-US" dirty="0">
              <a:latin typeface="Avenir Book" panose="02000503020000020003" pitchFamily="2" charset="0"/>
            </a:endParaRPr>
          </a:p>
          <a:p>
            <a:pPr algn="r"/>
            <a:endParaRPr lang="en-US" dirty="0">
              <a:latin typeface="Avenir Book" panose="02000503020000020003" pitchFamily="2" charset="0"/>
            </a:endParaRPr>
          </a:p>
        </p:txBody>
      </p:sp>
      <p:pic>
        <p:nvPicPr>
          <p:cNvPr id="5" name="Picture 4">
            <a:extLst>
              <a:ext uri="{FF2B5EF4-FFF2-40B4-BE49-F238E27FC236}">
                <a16:creationId xmlns:a16="http://schemas.microsoft.com/office/drawing/2014/main" xmlns="" id="{6610DC34-C260-D547-8A9F-4246C521C7CD}"/>
              </a:ext>
            </a:extLst>
          </p:cNvPr>
          <p:cNvPicPr>
            <a:picLocks noChangeAspect="1"/>
          </p:cNvPicPr>
          <p:nvPr/>
        </p:nvPicPr>
        <p:blipFill>
          <a:blip r:embed="rId4"/>
          <a:stretch>
            <a:fillRect/>
          </a:stretch>
        </p:blipFill>
        <p:spPr>
          <a:xfrm>
            <a:off x="6142512" y="5537643"/>
            <a:ext cx="2814452" cy="603097"/>
          </a:xfrm>
          <a:prstGeom prst="rect">
            <a:avLst/>
          </a:prstGeom>
        </p:spPr>
      </p:pic>
    </p:spTree>
    <p:extLst>
      <p:ext uri="{BB962C8B-B14F-4D97-AF65-F5344CB8AC3E}">
        <p14:creationId xmlns:p14="http://schemas.microsoft.com/office/powerpoint/2010/main" val="103318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C44343C-ACFE-CF4D-B8A1-488A738C0A03}"/>
              </a:ext>
            </a:extLst>
          </p:cNvPr>
          <p:cNvPicPr>
            <a:picLocks noChangeAspect="1"/>
          </p:cNvPicPr>
          <p:nvPr/>
        </p:nvPicPr>
        <p:blipFill>
          <a:blip r:embed="rId3"/>
          <a:stretch>
            <a:fillRect/>
          </a:stretch>
        </p:blipFill>
        <p:spPr>
          <a:xfrm>
            <a:off x="159655" y="1627717"/>
            <a:ext cx="8795965" cy="3925883"/>
          </a:xfrm>
          <a:prstGeom prst="rect">
            <a:avLst/>
          </a:prstGeom>
        </p:spPr>
      </p:pic>
      <p:sp>
        <p:nvSpPr>
          <p:cNvPr id="9" name="TextBox 8">
            <a:extLst>
              <a:ext uri="{FF2B5EF4-FFF2-40B4-BE49-F238E27FC236}">
                <a16:creationId xmlns:a16="http://schemas.microsoft.com/office/drawing/2014/main" xmlns="" id="{57167454-B8EA-4146-A13E-B01761AD5631}"/>
              </a:ext>
            </a:extLst>
          </p:cNvPr>
          <p:cNvSpPr txBox="1"/>
          <p:nvPr/>
        </p:nvSpPr>
        <p:spPr>
          <a:xfrm>
            <a:off x="6241031" y="5766026"/>
            <a:ext cx="2588723" cy="261610"/>
          </a:xfrm>
          <a:prstGeom prst="rect">
            <a:avLst/>
          </a:prstGeom>
          <a:noFill/>
        </p:spPr>
        <p:txBody>
          <a:bodyPr wrap="square" rtlCol="0">
            <a:spAutoFit/>
          </a:bodyPr>
          <a:lstStyle/>
          <a:p>
            <a:pPr algn="r"/>
            <a:r>
              <a:rPr lang="en-US" sz="1100" dirty="0">
                <a:solidFill>
                  <a:schemeClr val="tx1">
                    <a:lumMod val="65000"/>
                    <a:lumOff val="35000"/>
                  </a:schemeClr>
                </a:solidFill>
                <a:latin typeface="Montserrat" pitchFamily="2" charset="77"/>
              </a:rPr>
              <a:t>Image source: Digital Durham</a:t>
            </a:r>
          </a:p>
        </p:txBody>
      </p:sp>
    </p:spTree>
    <p:extLst>
      <p:ext uri="{BB962C8B-B14F-4D97-AF65-F5344CB8AC3E}">
        <p14:creationId xmlns:p14="http://schemas.microsoft.com/office/powerpoint/2010/main" val="23761013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6859A9C-CAFE-3841-BB9D-71EE04F054F5}"/>
              </a:ext>
            </a:extLst>
          </p:cNvPr>
          <p:cNvPicPr>
            <a:picLocks noChangeAspect="1"/>
          </p:cNvPicPr>
          <p:nvPr/>
        </p:nvPicPr>
        <p:blipFill rotWithShape="1">
          <a:blip r:embed="rId3"/>
          <a:srcRect t="26869" r="6364" b="33535"/>
          <a:stretch/>
        </p:blipFill>
        <p:spPr>
          <a:xfrm>
            <a:off x="374073" y="1199961"/>
            <a:ext cx="8395854" cy="5325525"/>
          </a:xfrm>
          <a:prstGeom prst="rect">
            <a:avLst/>
          </a:prstGeom>
          <a:ln>
            <a:solidFill>
              <a:schemeClr val="tx1">
                <a:lumMod val="75000"/>
                <a:lumOff val="25000"/>
              </a:schemeClr>
            </a:solidFill>
          </a:ln>
        </p:spPr>
      </p:pic>
      <p:pic>
        <p:nvPicPr>
          <p:cNvPr id="6" name="Picture 5">
            <a:extLst>
              <a:ext uri="{FF2B5EF4-FFF2-40B4-BE49-F238E27FC236}">
                <a16:creationId xmlns:a16="http://schemas.microsoft.com/office/drawing/2014/main" xmlns="" id="{DAE9E26B-0CAF-0443-BD67-BBD51395934A}"/>
              </a:ext>
            </a:extLst>
          </p:cNvPr>
          <p:cNvPicPr>
            <a:picLocks noChangeAspect="1"/>
          </p:cNvPicPr>
          <p:nvPr/>
        </p:nvPicPr>
        <p:blipFill rotWithShape="1">
          <a:blip r:embed="rId3"/>
          <a:srcRect t="89195" r="47576" b="1"/>
          <a:stretch/>
        </p:blipFill>
        <p:spPr>
          <a:xfrm>
            <a:off x="374073" y="5451759"/>
            <a:ext cx="3473380" cy="1073727"/>
          </a:xfrm>
          <a:prstGeom prst="rect">
            <a:avLst/>
          </a:prstGeom>
          <a:ln>
            <a:solidFill>
              <a:schemeClr val="tx1">
                <a:lumMod val="75000"/>
                <a:lumOff val="25000"/>
              </a:schemeClr>
            </a:solidFill>
          </a:ln>
        </p:spPr>
      </p:pic>
      <p:sp>
        <p:nvSpPr>
          <p:cNvPr id="7" name="TextBox 6">
            <a:extLst>
              <a:ext uri="{FF2B5EF4-FFF2-40B4-BE49-F238E27FC236}">
                <a16:creationId xmlns:a16="http://schemas.microsoft.com/office/drawing/2014/main" xmlns="" id="{19726CAE-B93C-124E-8F8A-662802951A07}"/>
              </a:ext>
            </a:extLst>
          </p:cNvPr>
          <p:cNvSpPr txBox="1"/>
          <p:nvPr/>
        </p:nvSpPr>
        <p:spPr>
          <a:xfrm>
            <a:off x="374073" y="401782"/>
            <a:ext cx="8395854" cy="369332"/>
          </a:xfrm>
          <a:prstGeom prst="rect">
            <a:avLst/>
          </a:prstGeom>
          <a:noFill/>
        </p:spPr>
        <p:txBody>
          <a:bodyPr wrap="square" rtlCol="0">
            <a:spAutoFit/>
          </a:bodyPr>
          <a:lstStyle/>
          <a:p>
            <a:r>
              <a:rPr lang="en-US" i="1" dirty="0">
                <a:latin typeface="Montserrat" pitchFamily="2" charset="77"/>
              </a:rPr>
              <a:t>Traffic Pattern Map - Merrick Moore Community</a:t>
            </a:r>
          </a:p>
        </p:txBody>
      </p:sp>
    </p:spTree>
    <p:extLst>
      <p:ext uri="{BB962C8B-B14F-4D97-AF65-F5344CB8AC3E}">
        <p14:creationId xmlns:p14="http://schemas.microsoft.com/office/powerpoint/2010/main" val="1538443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5B68A15-DA4D-5649-819C-88A6768635AF}"/>
              </a:ext>
            </a:extLst>
          </p:cNvPr>
          <p:cNvSpPr txBox="1"/>
          <p:nvPr/>
        </p:nvSpPr>
        <p:spPr>
          <a:xfrm>
            <a:off x="374073" y="91331"/>
            <a:ext cx="8395854" cy="369332"/>
          </a:xfrm>
          <a:prstGeom prst="rect">
            <a:avLst/>
          </a:prstGeom>
          <a:noFill/>
        </p:spPr>
        <p:txBody>
          <a:bodyPr wrap="square" rtlCol="0">
            <a:spAutoFit/>
          </a:bodyPr>
          <a:lstStyle/>
          <a:p>
            <a:r>
              <a:rPr lang="en-US" i="1" dirty="0">
                <a:latin typeface="Montserrat" pitchFamily="2" charset="77"/>
              </a:rPr>
              <a:t>Who Owns Durham?</a:t>
            </a:r>
          </a:p>
        </p:txBody>
      </p:sp>
      <p:pic>
        <p:nvPicPr>
          <p:cNvPr id="6" name="Picture 5">
            <a:extLst>
              <a:ext uri="{FF2B5EF4-FFF2-40B4-BE49-F238E27FC236}">
                <a16:creationId xmlns:a16="http://schemas.microsoft.com/office/drawing/2014/main" xmlns="" id="{B2D22142-0FBB-684E-89AB-E5EBD8552F3E}"/>
              </a:ext>
            </a:extLst>
          </p:cNvPr>
          <p:cNvPicPr>
            <a:picLocks noChangeAspect="1"/>
          </p:cNvPicPr>
          <p:nvPr/>
        </p:nvPicPr>
        <p:blipFill>
          <a:blip r:embed="rId3"/>
          <a:stretch>
            <a:fillRect/>
          </a:stretch>
        </p:blipFill>
        <p:spPr>
          <a:xfrm>
            <a:off x="374073" y="460664"/>
            <a:ext cx="8408008" cy="6306006"/>
          </a:xfrm>
          <a:prstGeom prst="rect">
            <a:avLst/>
          </a:prstGeom>
        </p:spPr>
      </p:pic>
    </p:spTree>
    <p:extLst>
      <p:ext uri="{BB962C8B-B14F-4D97-AF65-F5344CB8AC3E}">
        <p14:creationId xmlns:p14="http://schemas.microsoft.com/office/powerpoint/2010/main" val="4203429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B39BF71-8EE1-2C41-944D-06C7C83E3EA6}"/>
              </a:ext>
            </a:extLst>
          </p:cNvPr>
          <p:cNvSpPr txBox="1"/>
          <p:nvPr/>
        </p:nvSpPr>
        <p:spPr>
          <a:xfrm>
            <a:off x="2445327" y="2290226"/>
            <a:ext cx="4253346" cy="4124206"/>
          </a:xfrm>
          <a:prstGeom prst="rect">
            <a:avLst/>
          </a:prstGeom>
          <a:noFill/>
        </p:spPr>
        <p:txBody>
          <a:bodyPr wrap="square" rtlCol="0">
            <a:spAutoFit/>
          </a:bodyPr>
          <a:lstStyle/>
          <a:p>
            <a:pPr algn="ctr"/>
            <a:r>
              <a:rPr lang="en-US" sz="2800" b="1" dirty="0">
                <a:latin typeface="Montserrat" pitchFamily="2" charset="77"/>
              </a:rPr>
              <a:t>Contact</a:t>
            </a:r>
          </a:p>
          <a:p>
            <a:pPr algn="ctr"/>
            <a:r>
              <a:rPr lang="en-US" sz="2400" dirty="0" err="1" smtClean="0">
                <a:latin typeface="Avenir Book" panose="02000503020000020003" pitchFamily="2" charset="0"/>
              </a:rPr>
              <a:t>L’Tanya</a:t>
            </a:r>
            <a:r>
              <a:rPr lang="en-US" sz="2400" dirty="0" smtClean="0">
                <a:latin typeface="Avenir Book" panose="02000503020000020003" pitchFamily="2" charset="0"/>
              </a:rPr>
              <a:t> Durante</a:t>
            </a:r>
          </a:p>
          <a:p>
            <a:pPr algn="ctr"/>
            <a:r>
              <a:rPr lang="en-US" sz="2400" dirty="0" smtClean="0">
                <a:latin typeface="Avenir Book" panose="02000503020000020003" pitchFamily="2" charset="0"/>
              </a:rPr>
              <a:t>L’tanya@dataworks-nc.org</a:t>
            </a:r>
          </a:p>
          <a:p>
            <a:pPr algn="ctr"/>
            <a:endParaRPr lang="en-US" sz="2400" dirty="0" smtClean="0">
              <a:latin typeface="Avenir Book" panose="02000503020000020003" pitchFamily="2" charset="0"/>
            </a:endParaRPr>
          </a:p>
          <a:p>
            <a:pPr algn="ctr"/>
            <a:r>
              <a:rPr lang="en-US" sz="2400" dirty="0" smtClean="0">
                <a:latin typeface="Avenir Book" panose="02000503020000020003" pitchFamily="2" charset="0"/>
              </a:rPr>
              <a:t>Libby McClure</a:t>
            </a:r>
            <a:endParaRPr lang="en-US" sz="2400" dirty="0" smtClean="0">
              <a:latin typeface="Avenir Book" panose="02000503020000020003" pitchFamily="2" charset="0"/>
            </a:endParaRPr>
          </a:p>
          <a:p>
            <a:pPr algn="ctr"/>
            <a:r>
              <a:rPr lang="en-US" sz="2400" dirty="0" smtClean="0">
                <a:latin typeface="Avenir Book" panose="02000503020000020003" pitchFamily="2" charset="0"/>
              </a:rPr>
              <a:t>libby@dataworks-nc.org</a:t>
            </a:r>
            <a:endParaRPr lang="en-US" sz="2400" dirty="0">
              <a:latin typeface="Avenir Book" panose="02000503020000020003" pitchFamily="2" charset="0"/>
            </a:endParaRPr>
          </a:p>
          <a:p>
            <a:pPr algn="ctr"/>
            <a:endParaRPr lang="en-US" sz="2400" dirty="0" smtClean="0">
              <a:latin typeface="Avenir Book" panose="02000503020000020003" pitchFamily="2" charset="0"/>
            </a:endParaRPr>
          </a:p>
          <a:p>
            <a:pPr algn="ctr"/>
            <a:r>
              <a:rPr lang="en-US" sz="2400" dirty="0" smtClean="0">
                <a:latin typeface="Avenir Book" panose="02000503020000020003" pitchFamily="2" charset="0"/>
              </a:rPr>
              <a:t>919.681.2063</a:t>
            </a:r>
            <a:endParaRPr lang="en-US" sz="2400" dirty="0">
              <a:latin typeface="Avenir Book" panose="02000503020000020003" pitchFamily="2" charset="0"/>
            </a:endParaRPr>
          </a:p>
          <a:p>
            <a:pPr algn="ctr"/>
            <a:r>
              <a:rPr lang="en-US" sz="2400" dirty="0">
                <a:solidFill>
                  <a:schemeClr val="tx1">
                    <a:lumMod val="75000"/>
                    <a:lumOff val="25000"/>
                  </a:schemeClr>
                </a:solidFill>
                <a:latin typeface="Avenir Book" panose="02000503020000020003" pitchFamily="2" charset="0"/>
                <a:hlinkClick r:id="rId2">
                  <a:extLst>
                    <a:ext uri="{A12FA001-AC4F-418D-AE19-62706E023703}">
                      <ahyp:hlinkClr xmlns:ahyp="http://schemas.microsoft.com/office/drawing/2018/hyperlinkcolor" xmlns="" val="tx"/>
                    </a:ext>
                  </a:extLst>
                </a:hlinkClick>
              </a:rPr>
              <a:t>https://dataworks-nc.org</a:t>
            </a:r>
            <a:endParaRPr lang="en-US" sz="2400" dirty="0">
              <a:solidFill>
                <a:schemeClr val="tx1">
                  <a:lumMod val="75000"/>
                  <a:lumOff val="25000"/>
                </a:schemeClr>
              </a:solidFill>
              <a:latin typeface="Avenir Book" panose="02000503020000020003" pitchFamily="2" charset="0"/>
            </a:endParaRPr>
          </a:p>
          <a:p>
            <a:pPr algn="ctr"/>
            <a:r>
              <a:rPr lang="en-US" sz="2400" dirty="0">
                <a:solidFill>
                  <a:schemeClr val="tx1">
                    <a:lumMod val="75000"/>
                    <a:lumOff val="25000"/>
                  </a:schemeClr>
                </a:solidFill>
                <a:latin typeface="Avenir Book" panose="02000503020000020003" pitchFamily="2" charset="0"/>
                <a:hlinkClick r:id="rId3">
                  <a:extLst>
                    <a:ext uri="{A12FA001-AC4F-418D-AE19-62706E023703}">
                      <ahyp:hlinkClr xmlns:ahyp="http://schemas.microsoft.com/office/drawing/2018/hyperlinkcolor" xmlns="" val="tx"/>
                    </a:ext>
                  </a:extLst>
                </a:hlinkClick>
              </a:rPr>
              <a:t>Twitter @DataWorks_NC</a:t>
            </a:r>
            <a:endParaRPr lang="en-US" sz="2400" dirty="0">
              <a:solidFill>
                <a:schemeClr val="tx1">
                  <a:lumMod val="75000"/>
                  <a:lumOff val="25000"/>
                </a:schemeClr>
              </a:solidFill>
              <a:latin typeface="Avenir Book" panose="02000503020000020003" pitchFamily="2" charset="0"/>
            </a:endParaRPr>
          </a:p>
          <a:p>
            <a:endParaRPr lang="en-US" dirty="0"/>
          </a:p>
        </p:txBody>
      </p:sp>
    </p:spTree>
    <p:extLst>
      <p:ext uri="{BB962C8B-B14F-4D97-AF65-F5344CB8AC3E}">
        <p14:creationId xmlns:p14="http://schemas.microsoft.com/office/powerpoint/2010/main" val="10579622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14284</TotalTime>
  <Words>253</Words>
  <Application>Microsoft Office PowerPoint</Application>
  <PresentationFormat>On-screen Show (4:3)</PresentationFormat>
  <Paragraphs>30</Paragraphs>
  <Slides>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Avenir Book</vt:lpstr>
      <vt:lpstr>Calibri</vt:lpstr>
      <vt:lpstr>Calibri Light</vt:lpstr>
      <vt:lpstr>Montserrat</vt:lpstr>
      <vt:lpstr>Office Theme</vt:lpstr>
      <vt:lpstr>Data- Informed Advocacy NNIP Partners and Advocates Unite! Thursday, June 13, 2019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Killeen</dc:creator>
  <cp:lastModifiedBy>Libby McClure</cp:lastModifiedBy>
  <cp:revision>243</cp:revision>
  <dcterms:created xsi:type="dcterms:W3CDTF">2019-02-22T15:28:03Z</dcterms:created>
  <dcterms:modified xsi:type="dcterms:W3CDTF">2019-06-10T18:26:38Z</dcterms:modified>
</cp:coreProperties>
</file>