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3"/>
  </p:notesMasterIdLst>
  <p:sldIdLst>
    <p:sldId id="260" r:id="rId2"/>
    <p:sldId id="261" r:id="rId3"/>
    <p:sldId id="258" r:id="rId4"/>
    <p:sldId id="263" r:id="rId5"/>
    <p:sldId id="262" r:id="rId6"/>
    <p:sldId id="264" r:id="rId7"/>
    <p:sldId id="266" r:id="rId8"/>
    <p:sldId id="259" r:id="rId9"/>
    <p:sldId id="269"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ndey, Leah" initials="L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67839" autoAdjust="0"/>
  </p:normalViewPr>
  <p:slideViewPr>
    <p:cSldViewPr>
      <p:cViewPr varScale="1">
        <p:scale>
          <a:sx n="48" d="100"/>
          <a:sy n="48" d="100"/>
        </p:scale>
        <p:origin x="-171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87EF46-7A9C-4FF6-A904-0721C39AD0A2}" type="datetimeFigureOut">
              <a:rPr lang="en-US" smtClean="0"/>
              <a:t>8/28/2011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9B26CA-FD75-4F14-A2CB-BDFCE84F9DBE}" type="slidenum">
              <a:rPr lang="en-US" smtClean="0"/>
              <a:t>‹#›</a:t>
            </a:fld>
            <a:endParaRPr lang="en-US" dirty="0"/>
          </a:p>
        </p:txBody>
      </p:sp>
    </p:spTree>
    <p:extLst>
      <p:ext uri="{BB962C8B-B14F-4D97-AF65-F5344CB8AC3E}">
        <p14:creationId xmlns:p14="http://schemas.microsoft.com/office/powerpoint/2010/main" val="407306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9B26CA-FD75-4F14-A2CB-BDFCE84F9DBE}" type="slidenum">
              <a:rPr lang="en-US" smtClean="0"/>
              <a:t>1</a:t>
            </a:fld>
            <a:endParaRPr lang="en-US" dirty="0"/>
          </a:p>
        </p:txBody>
      </p:sp>
    </p:spTree>
    <p:extLst>
      <p:ext uri="{BB962C8B-B14F-4D97-AF65-F5344CB8AC3E}">
        <p14:creationId xmlns:p14="http://schemas.microsoft.com/office/powerpoint/2010/main" val="1537965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9B26CA-FD75-4F14-A2CB-BDFCE84F9DBE}" type="slidenum">
              <a:rPr lang="en-US" smtClean="0"/>
              <a:t>10</a:t>
            </a:fld>
            <a:endParaRPr lang="en-US" dirty="0"/>
          </a:p>
        </p:txBody>
      </p:sp>
    </p:spTree>
    <p:extLst>
      <p:ext uri="{BB962C8B-B14F-4D97-AF65-F5344CB8AC3E}">
        <p14:creationId xmlns:p14="http://schemas.microsoft.com/office/powerpoint/2010/main" val="1742145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9B26CA-FD75-4F14-A2CB-BDFCE84F9DBE}" type="slidenum">
              <a:rPr lang="en-US" smtClean="0"/>
              <a:t>11</a:t>
            </a:fld>
            <a:endParaRPr lang="en-US" dirty="0"/>
          </a:p>
        </p:txBody>
      </p:sp>
    </p:spTree>
    <p:extLst>
      <p:ext uri="{BB962C8B-B14F-4D97-AF65-F5344CB8AC3E}">
        <p14:creationId xmlns:p14="http://schemas.microsoft.com/office/powerpoint/2010/main" val="842157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9B26CA-FD75-4F14-A2CB-BDFCE84F9DBE}" type="slidenum">
              <a:rPr lang="en-US" smtClean="0"/>
              <a:t>2</a:t>
            </a:fld>
            <a:endParaRPr lang="en-US" dirty="0"/>
          </a:p>
        </p:txBody>
      </p:sp>
    </p:spTree>
    <p:extLst>
      <p:ext uri="{BB962C8B-B14F-4D97-AF65-F5344CB8AC3E}">
        <p14:creationId xmlns:p14="http://schemas.microsoft.com/office/powerpoint/2010/main" val="2488814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018" eaLnBrk="0" hangingPunct="0">
              <a:defRPr sz="2800">
                <a:solidFill>
                  <a:schemeClr val="tx1"/>
                </a:solidFill>
                <a:latin typeface="Times New Roman" pitchFamily="18" charset="0"/>
              </a:defRPr>
            </a:lvl1pPr>
            <a:lvl2pPr marL="730766" indent="-281064" defTabSz="915018" eaLnBrk="0" hangingPunct="0">
              <a:defRPr sz="2800">
                <a:solidFill>
                  <a:schemeClr val="tx1"/>
                </a:solidFill>
                <a:latin typeface="Times New Roman" pitchFamily="18" charset="0"/>
              </a:defRPr>
            </a:lvl2pPr>
            <a:lvl3pPr marL="1124255" indent="-224851" defTabSz="915018" eaLnBrk="0" hangingPunct="0">
              <a:defRPr sz="2800">
                <a:solidFill>
                  <a:schemeClr val="tx1"/>
                </a:solidFill>
                <a:latin typeface="Times New Roman" pitchFamily="18" charset="0"/>
              </a:defRPr>
            </a:lvl3pPr>
            <a:lvl4pPr marL="1573957" indent="-224851" defTabSz="915018" eaLnBrk="0" hangingPunct="0">
              <a:defRPr sz="2800">
                <a:solidFill>
                  <a:schemeClr val="tx1"/>
                </a:solidFill>
                <a:latin typeface="Times New Roman" pitchFamily="18" charset="0"/>
              </a:defRPr>
            </a:lvl4pPr>
            <a:lvl5pPr marL="2023659" indent="-224851" defTabSz="915018" eaLnBrk="0" hangingPunct="0">
              <a:defRPr sz="2800">
                <a:solidFill>
                  <a:schemeClr val="tx1"/>
                </a:solidFill>
                <a:latin typeface="Times New Roman" pitchFamily="18" charset="0"/>
              </a:defRPr>
            </a:lvl5pPr>
            <a:lvl6pPr marL="2473361" indent="-224851" defTabSz="915018" eaLnBrk="0" fontAlgn="base" hangingPunct="0">
              <a:spcBef>
                <a:spcPct val="0"/>
              </a:spcBef>
              <a:spcAft>
                <a:spcPct val="0"/>
              </a:spcAft>
              <a:defRPr sz="2800">
                <a:solidFill>
                  <a:schemeClr val="tx1"/>
                </a:solidFill>
                <a:latin typeface="Times New Roman" pitchFamily="18" charset="0"/>
              </a:defRPr>
            </a:lvl6pPr>
            <a:lvl7pPr marL="2923062" indent="-224851" defTabSz="915018" eaLnBrk="0" fontAlgn="base" hangingPunct="0">
              <a:spcBef>
                <a:spcPct val="0"/>
              </a:spcBef>
              <a:spcAft>
                <a:spcPct val="0"/>
              </a:spcAft>
              <a:defRPr sz="2800">
                <a:solidFill>
                  <a:schemeClr val="tx1"/>
                </a:solidFill>
                <a:latin typeface="Times New Roman" pitchFamily="18" charset="0"/>
              </a:defRPr>
            </a:lvl7pPr>
            <a:lvl8pPr marL="3372764" indent="-224851" defTabSz="915018" eaLnBrk="0" fontAlgn="base" hangingPunct="0">
              <a:spcBef>
                <a:spcPct val="0"/>
              </a:spcBef>
              <a:spcAft>
                <a:spcPct val="0"/>
              </a:spcAft>
              <a:defRPr sz="2800">
                <a:solidFill>
                  <a:schemeClr val="tx1"/>
                </a:solidFill>
                <a:latin typeface="Times New Roman" pitchFamily="18" charset="0"/>
              </a:defRPr>
            </a:lvl8pPr>
            <a:lvl9pPr marL="3822466" indent="-224851" defTabSz="915018" eaLnBrk="0" fontAlgn="base" hangingPunct="0">
              <a:spcBef>
                <a:spcPct val="0"/>
              </a:spcBef>
              <a:spcAft>
                <a:spcPct val="0"/>
              </a:spcAft>
              <a:defRPr sz="2800">
                <a:solidFill>
                  <a:schemeClr val="tx1"/>
                </a:solidFill>
                <a:latin typeface="Times New Roman" pitchFamily="18" charset="0"/>
              </a:defRPr>
            </a:lvl9pPr>
          </a:lstStyle>
          <a:p>
            <a:pPr eaLnBrk="1" hangingPunct="1"/>
            <a:fld id="{9BC0D1A6-CF98-4C3F-8377-A8C018992CBA}" type="slidenum">
              <a:rPr lang="en-US" sz="1200">
                <a:latin typeface="Arial" charset="0"/>
              </a:rPr>
              <a:pPr eaLnBrk="1" hangingPunct="1"/>
              <a:t>3</a:t>
            </a:fld>
            <a:endParaRPr lang="en-US" sz="1200" dirty="0">
              <a:latin typeface="Arial" charset="0"/>
            </a:endParaRPr>
          </a:p>
        </p:txBody>
      </p:sp>
      <p:sp>
        <p:nvSpPr>
          <p:cNvPr id="34819" name="Rectangle 2"/>
          <p:cNvSpPr>
            <a:spLocks noGrp="1" noRot="1" noChangeAspect="1" noChangeArrowheads="1" noTextEdit="1"/>
          </p:cNvSpPr>
          <p:nvPr>
            <p:ph type="sldImg"/>
          </p:nvPr>
        </p:nvSpPr>
        <p:spPr>
          <a:xfrm>
            <a:off x="1143000" y="684213"/>
            <a:ext cx="4572000" cy="3429000"/>
          </a:xfrm>
          <a:ln/>
        </p:spPr>
      </p:sp>
      <p:sp>
        <p:nvSpPr>
          <p:cNvPr id="34820" name="Rectangle 3"/>
          <p:cNvSpPr>
            <a:spLocks noGrp="1" noChangeArrowheads="1"/>
          </p:cNvSpPr>
          <p:nvPr>
            <p:ph type="body" idx="1"/>
          </p:nvPr>
        </p:nvSpPr>
        <p:spPr>
          <a:xfrm>
            <a:off x="914815" y="4343400"/>
            <a:ext cx="5028370" cy="41163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Presentation maps.ppt</a:t>
            </a:r>
          </a:p>
          <a:p>
            <a:pPr eaLnBrk="1" hangingPunct="1"/>
            <a:endParaRPr lang="en-US" dirty="0" smtClean="0"/>
          </a:p>
          <a:p>
            <a:pPr eaLnBrk="1" hangingPunct="1"/>
            <a:r>
              <a:rPr lang="en-US" dirty="0" smtClean="0"/>
              <a:t>Links to all partners on NNIP web site</a:t>
            </a:r>
          </a:p>
          <a:p>
            <a:pPr eaLnBrk="1" hangingPunct="1"/>
            <a:r>
              <a:rPr lang="en-US" dirty="0" smtClean="0"/>
              <a:t>Others in the wings – Austin, Tampa, Jacksonville, Madison</a:t>
            </a:r>
          </a:p>
          <a:p>
            <a:pPr eaLnBrk="1" hangingPunct="1"/>
            <a:r>
              <a:rPr lang="en-US" dirty="0" smtClean="0"/>
              <a:t>We haven’t done active recruiting (people who find us)</a:t>
            </a:r>
          </a:p>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Arial" pitchFamily="34" charset="0"/>
              <a:buChar char="•"/>
            </a:pPr>
            <a:r>
              <a:rPr lang="en-US" dirty="0" smtClean="0"/>
              <a:t>Go</a:t>
            </a:r>
            <a:r>
              <a:rPr lang="en-US" baseline="0" dirty="0" smtClean="0"/>
              <a:t> over audiences and needs</a:t>
            </a:r>
          </a:p>
          <a:p>
            <a:pPr marL="228600" indent="-228600">
              <a:buFont typeface="Arial" pitchFamily="34" charset="0"/>
              <a:buChar char="•"/>
            </a:pPr>
            <a:endParaRPr lang="en-US" baseline="0" dirty="0" smtClean="0"/>
          </a:p>
          <a:p>
            <a:pPr marL="228600" indent="-228600">
              <a:buFont typeface="Arial" pitchFamily="34" charset="0"/>
              <a:buChar char="•"/>
            </a:pPr>
            <a:r>
              <a:rPr lang="en-US" baseline="0" dirty="0" smtClean="0"/>
              <a:t>Explain how the 5-year data works with these needs</a:t>
            </a:r>
          </a:p>
          <a:p>
            <a:pPr marL="685800" lvl="1" indent="-228600">
              <a:buFont typeface="Arial" pitchFamily="34" charset="0"/>
              <a:buChar char="•"/>
            </a:pPr>
            <a:r>
              <a:rPr lang="en-US" baseline="0" dirty="0" smtClean="0"/>
              <a:t>Context – okay, especially when aggregated and using indicators with total population etc.  - change over time is more difficult.</a:t>
            </a:r>
          </a:p>
          <a:p>
            <a:pPr marL="685800" lvl="1" indent="-228600">
              <a:buFont typeface="Arial" pitchFamily="34" charset="0"/>
              <a:buChar char="•"/>
            </a:pPr>
            <a:r>
              <a:rPr lang="en-US" baseline="0" dirty="0" smtClean="0"/>
              <a:t>Advocacy  &amp; demonstrating need for grants – could be good depending on the purpose – poverty, housing costs? Threshold requirements</a:t>
            </a:r>
          </a:p>
          <a:p>
            <a:pPr marL="685800" lvl="1" indent="-228600">
              <a:buFont typeface="Arial" pitchFamily="34" charset="0"/>
              <a:buChar char="•"/>
            </a:pPr>
            <a:r>
              <a:rPr lang="en-US" baseline="0" dirty="0" smtClean="0"/>
              <a:t>Decision-making – could be challenging -  </a:t>
            </a:r>
          </a:p>
          <a:p>
            <a:pPr marL="1143000" lvl="2" indent="-228600">
              <a:buFont typeface="Arial" pitchFamily="34" charset="0"/>
              <a:buChar char="•"/>
            </a:pPr>
            <a:r>
              <a:rPr lang="en-US" baseline="0" dirty="0" smtClean="0"/>
              <a:t>Prioritizing one area over another with limited funds – may reach an area in need but may be difficult to justify decision. </a:t>
            </a:r>
          </a:p>
          <a:p>
            <a:pPr marL="1143000" lvl="2" indent="-228600">
              <a:buFont typeface="Arial" pitchFamily="34" charset="0"/>
              <a:buChar char="•"/>
            </a:pPr>
            <a:r>
              <a:rPr lang="en-US" baseline="0" dirty="0" smtClean="0"/>
              <a:t>If you need counts of people to provide services or build facilities (e.g. health clinics) – estimates +/- 300 or more are difficult to use</a:t>
            </a:r>
          </a:p>
          <a:p>
            <a:pPr marL="685800" lvl="1" indent="-228600">
              <a:buFont typeface="Arial" pitchFamily="34" charset="0"/>
              <a:buChar char="•"/>
            </a:pPr>
            <a:r>
              <a:rPr lang="en-US" baseline="0" dirty="0" smtClean="0"/>
              <a:t>Program evaluation –– (difficult to detect often anyway) – very difficult to detect change in rolling 5-year samples (even if not advise NNIP partners audiences will probably want to see it). </a:t>
            </a:r>
          </a:p>
          <a:p>
            <a:pPr lvl="1"/>
            <a:r>
              <a:rPr lang="en-US" baseline="0" dirty="0" smtClean="0"/>
              <a:t>		</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CF9B26CA-FD75-4F14-A2CB-BDFCE84F9DBE}" type="slidenum">
              <a:rPr lang="en-US" smtClean="0"/>
              <a:t>4</a:t>
            </a:fld>
            <a:endParaRPr lang="en-US" dirty="0"/>
          </a:p>
        </p:txBody>
      </p:sp>
    </p:spTree>
    <p:extLst>
      <p:ext uri="{BB962C8B-B14F-4D97-AF65-F5344CB8AC3E}">
        <p14:creationId xmlns:p14="http://schemas.microsoft.com/office/powerpoint/2010/main" val="3487799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Roughly</a:t>
            </a:r>
            <a:r>
              <a:rPr lang="en-US" baseline="0" dirty="0" smtClean="0"/>
              <a:t> 33-35 respondents to poll questions.</a:t>
            </a:r>
            <a:endParaRPr lang="en-US" dirty="0"/>
          </a:p>
        </p:txBody>
      </p:sp>
      <p:sp>
        <p:nvSpPr>
          <p:cNvPr id="4" name="Slide Number Placeholder 3"/>
          <p:cNvSpPr>
            <a:spLocks noGrp="1"/>
          </p:cNvSpPr>
          <p:nvPr>
            <p:ph type="sldNum" sz="quarter" idx="10"/>
          </p:nvPr>
        </p:nvSpPr>
        <p:spPr/>
        <p:txBody>
          <a:bodyPr/>
          <a:lstStyle/>
          <a:p>
            <a:fld id="{CF9B26CA-FD75-4F14-A2CB-BDFCE84F9DBE}" type="slidenum">
              <a:rPr lang="en-US" smtClean="0"/>
              <a:t>5</a:t>
            </a:fld>
            <a:endParaRPr lang="en-US" dirty="0"/>
          </a:p>
        </p:txBody>
      </p:sp>
    </p:spTree>
    <p:extLst>
      <p:ext uri="{BB962C8B-B14F-4D97-AF65-F5344CB8AC3E}">
        <p14:creationId xmlns:p14="http://schemas.microsoft.com/office/powerpoint/2010/main" val="605916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I mentioned early -  the intended use of the data is important – if a foundation comes to a partner and just wants to know if they are targeting a poor neighborhood, whether that neighborhood has 45%, 60% or 75% poverty it is really irrelevant.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Our partners need to educate the users of their data.</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 1 in 5 partners polled at our May session had held a training on the ACS.  - another 35 % were planning to do so in the future either themselves or with a partner</a:t>
            </a:r>
          </a:p>
          <a:p>
            <a:pPr marL="171450" indent="-171450">
              <a:buFont typeface="Arial" pitchFamily="34" charset="0"/>
              <a:buChar char="•"/>
            </a:pPr>
            <a:r>
              <a:rPr lang="en-US" baseline="0" dirty="0" smtClean="0"/>
              <a:t>Our partners report that because of things like polling people do generally understand the MOE concept – but its good to walk them through concrete examples of how it may affect their work.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To point out cautions, ways that the data could be misused </a:t>
            </a:r>
          </a:p>
          <a:p>
            <a:endParaRPr lang="en-US" baseline="0" dirty="0" smtClean="0"/>
          </a:p>
        </p:txBody>
      </p:sp>
      <p:sp>
        <p:nvSpPr>
          <p:cNvPr id="4" name="Slide Number Placeholder 3"/>
          <p:cNvSpPr>
            <a:spLocks noGrp="1"/>
          </p:cNvSpPr>
          <p:nvPr>
            <p:ph type="sldNum" sz="quarter" idx="10"/>
          </p:nvPr>
        </p:nvSpPr>
        <p:spPr/>
        <p:txBody>
          <a:bodyPr/>
          <a:lstStyle/>
          <a:p>
            <a:fld id="{CF9B26CA-FD75-4F14-A2CB-BDFCE84F9DBE}" type="slidenum">
              <a:rPr lang="en-US" smtClean="0"/>
              <a:t>6</a:t>
            </a:fld>
            <a:endParaRPr lang="en-US" dirty="0"/>
          </a:p>
        </p:txBody>
      </p:sp>
    </p:spTree>
    <p:extLst>
      <p:ext uri="{BB962C8B-B14F-4D97-AF65-F5344CB8AC3E}">
        <p14:creationId xmlns:p14="http://schemas.microsoft.com/office/powerpoint/2010/main" val="859966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every</a:t>
            </a:r>
            <a:r>
              <a:rPr lang="en-US" baseline="0" dirty="0" smtClean="0"/>
              <a:t> indicator that we used in census 2000 is going to be appropriate for the ACS (and in some cases we may be pretending that it worked well in the census since we generally weren’t using the standard errors).  E.g. 16-19 year old youth not in school and not employed.  </a:t>
            </a:r>
          </a:p>
          <a:p>
            <a:endParaRPr lang="en-US" baseline="0" dirty="0" smtClean="0"/>
          </a:p>
          <a:p>
            <a:r>
              <a:rPr lang="en-US" baseline="0" dirty="0" smtClean="0"/>
              <a:t>Our NNIP partners often have very good sources of administrative data – this could be used to verify patterns in the ACS data and provide support for conclusions – food stamp or TANF receipt as proxies for poverty, or public data files like IRS for income change in neighborhoods</a:t>
            </a:r>
          </a:p>
          <a:p>
            <a:endParaRPr lang="en-US" baseline="0" dirty="0" smtClean="0"/>
          </a:p>
          <a:p>
            <a:r>
              <a:rPr lang="en-US" baseline="0" dirty="0" smtClean="0"/>
              <a:t>Our partners will need to be more cautious about the types of analysis that they produce and post on the web – raw tables of ACS estimates (especially single cells) without MOEs or more context maybe easily misused by local organizations. Rankings of neighborhoods may be misleading as well without MOEs.  </a:t>
            </a:r>
          </a:p>
        </p:txBody>
      </p:sp>
      <p:sp>
        <p:nvSpPr>
          <p:cNvPr id="4" name="Slide Number Placeholder 3"/>
          <p:cNvSpPr>
            <a:spLocks noGrp="1"/>
          </p:cNvSpPr>
          <p:nvPr>
            <p:ph type="sldNum" sz="quarter" idx="10"/>
          </p:nvPr>
        </p:nvSpPr>
        <p:spPr/>
        <p:txBody>
          <a:bodyPr/>
          <a:lstStyle/>
          <a:p>
            <a:fld id="{CF9B26CA-FD75-4F14-A2CB-BDFCE84F9DBE}" type="slidenum">
              <a:rPr lang="en-US" smtClean="0"/>
              <a:t>7</a:t>
            </a:fld>
            <a:endParaRPr lang="en-US" dirty="0"/>
          </a:p>
        </p:txBody>
      </p:sp>
    </p:spTree>
    <p:extLst>
      <p:ext uri="{BB962C8B-B14F-4D97-AF65-F5344CB8AC3E}">
        <p14:creationId xmlns:p14="http://schemas.microsoft.com/office/powerpoint/2010/main" val="959736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Providence Plan</a:t>
            </a:r>
            <a:r>
              <a:rPr lang="en-US" baseline="0" dirty="0" smtClean="0"/>
              <a:t> – example of a visualization they are planning for the 2006-10 data using </a:t>
            </a:r>
            <a:r>
              <a:rPr lang="en-US" dirty="0" smtClean="0"/>
              <a:t>Protovis </a:t>
            </a:r>
            <a:endParaRPr lang="en-US" dirty="0"/>
          </a:p>
        </p:txBody>
      </p:sp>
      <p:sp>
        <p:nvSpPr>
          <p:cNvPr id="4" name="Slide Number Placeholder 3"/>
          <p:cNvSpPr>
            <a:spLocks noGrp="1"/>
          </p:cNvSpPr>
          <p:nvPr>
            <p:ph type="sldNum" sz="quarter" idx="10"/>
          </p:nvPr>
        </p:nvSpPr>
        <p:spPr/>
        <p:txBody>
          <a:bodyPr/>
          <a:lstStyle/>
          <a:p>
            <a:fld id="{CF9B26CA-FD75-4F14-A2CB-BDFCE84F9DBE}" type="slidenum">
              <a:rPr lang="en-US" smtClean="0"/>
              <a:t>8</a:t>
            </a:fld>
            <a:endParaRPr lang="en-US" dirty="0"/>
          </a:p>
        </p:txBody>
      </p:sp>
    </p:spTree>
    <p:extLst>
      <p:ext uri="{BB962C8B-B14F-4D97-AF65-F5344CB8AC3E}">
        <p14:creationId xmlns:p14="http://schemas.microsoft.com/office/powerpoint/2010/main" val="3811704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9B26CA-FD75-4F14-A2CB-BDFCE84F9DBE}" type="slidenum">
              <a:rPr lang="en-US" smtClean="0"/>
              <a:t>9</a:t>
            </a:fld>
            <a:endParaRPr lang="en-US" dirty="0"/>
          </a:p>
        </p:txBody>
      </p:sp>
    </p:spTree>
    <p:extLst>
      <p:ext uri="{BB962C8B-B14F-4D97-AF65-F5344CB8AC3E}">
        <p14:creationId xmlns:p14="http://schemas.microsoft.com/office/powerpoint/2010/main" val="1757219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F06DDDF-A15A-4485-9448-1A174499C388}" type="datetimeFigureOut">
              <a:rPr lang="en-US" smtClean="0"/>
              <a:t>8/28/2011</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29386E3-829E-4C58-A878-83F9DBBAC330}" type="slidenum">
              <a:rPr lang="en-US" smtClean="0"/>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06DDDF-A15A-4485-9448-1A174499C388}" type="datetimeFigureOut">
              <a:rPr lang="en-US" smtClean="0"/>
              <a:t>8/28/2011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29386E3-829E-4C58-A878-83F9DBBAC33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06DDDF-A15A-4485-9448-1A174499C388}" type="datetimeFigureOut">
              <a:rPr lang="en-US" smtClean="0"/>
              <a:t>8/28/2011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29386E3-829E-4C58-A878-83F9DBBAC33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06DDDF-A15A-4485-9448-1A174499C388}" type="datetimeFigureOut">
              <a:rPr lang="en-US" smtClean="0"/>
              <a:t>8/28/2011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29386E3-829E-4C58-A878-83F9DBBAC33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F06DDDF-A15A-4485-9448-1A174499C388}" type="datetimeFigureOut">
              <a:rPr lang="en-US" smtClean="0"/>
              <a:t>8/28/2011</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29386E3-829E-4C58-A878-83F9DBBAC330}" type="slidenum">
              <a:rPr lang="en-US" smtClean="0"/>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06DDDF-A15A-4485-9448-1A174499C388}" type="datetimeFigureOut">
              <a:rPr lang="en-US" smtClean="0"/>
              <a:t>8/28/2011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extLst/>
          </a:lstStyle>
          <a:p>
            <a:fld id="{129386E3-829E-4C58-A878-83F9DBBAC330}" type="slidenum">
              <a:rPr lang="en-US" smtClean="0"/>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F06DDDF-A15A-4485-9448-1A174499C388}" type="datetimeFigureOut">
              <a:rPr lang="en-US" smtClean="0"/>
              <a:t>8/28/2011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extLst/>
          </a:lstStyle>
          <a:p>
            <a:fld id="{129386E3-829E-4C58-A878-83F9DBBAC33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F06DDDF-A15A-4485-9448-1A174499C388}" type="datetimeFigureOut">
              <a:rPr lang="en-US" smtClean="0"/>
              <a:t>8/28/2011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129386E3-829E-4C58-A878-83F9DBBAC330}" type="slidenum">
              <a:rPr lang="en-US" smtClean="0"/>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F06DDDF-A15A-4485-9448-1A174499C388}" type="datetimeFigureOut">
              <a:rPr lang="en-US" smtClean="0"/>
              <a:t>8/28/2011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129386E3-829E-4C58-A878-83F9DBBAC33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FF06DDDF-A15A-4485-9448-1A174499C388}" type="datetimeFigureOut">
              <a:rPr lang="en-US" smtClean="0"/>
              <a:t>8/28/2011</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29386E3-829E-4C58-A878-83F9DBBAC330}" type="slidenum">
              <a:rPr lang="en-US" smtClean="0"/>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FF06DDDF-A15A-4485-9448-1A174499C388}" type="datetimeFigureOut">
              <a:rPr lang="en-US" smtClean="0"/>
              <a:t>8/28/2011</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29386E3-829E-4C58-A878-83F9DBBAC330}" type="slidenum">
              <a:rPr lang="en-US" smtClean="0"/>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F06DDDF-A15A-4485-9448-1A174499C388}" type="datetimeFigureOut">
              <a:rPr lang="en-US" smtClean="0"/>
              <a:t>8/28/2011</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29386E3-829E-4C58-A878-83F9DBBAC330}" type="slidenum">
              <a:rPr lang="en-US" smtClean="0"/>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2.urban.org/nnip/nnipac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metrotrends.org/natdata/acs/index.cfm"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mkn.research.pdx.edu/2011/01/census-data-show-regional-disparities-in-educational-attain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r>
              <a:rPr lang="en-US" dirty="0" smtClean="0"/>
              <a:t>The National Neighborhood Indicators Partnership </a:t>
            </a:r>
            <a:br>
              <a:rPr lang="en-US" dirty="0" smtClean="0"/>
            </a:br>
            <a:r>
              <a:rPr lang="en-US" dirty="0" smtClean="0"/>
              <a:t>&amp; the 5-Year ACS</a:t>
            </a:r>
            <a:endParaRPr lang="en-US" dirty="0"/>
          </a:p>
        </p:txBody>
      </p:sp>
      <p:sp>
        <p:nvSpPr>
          <p:cNvPr id="4" name="Subtitle 3"/>
          <p:cNvSpPr>
            <a:spLocks noGrp="1"/>
          </p:cNvSpPr>
          <p:nvPr>
            <p:ph type="subTitle" idx="1"/>
          </p:nvPr>
        </p:nvSpPr>
        <p:spPr/>
        <p:txBody>
          <a:bodyPr>
            <a:normAutofit/>
          </a:bodyPr>
          <a:lstStyle/>
          <a:p>
            <a:r>
              <a:rPr lang="en-US" dirty="0" smtClean="0"/>
              <a:t>Leah Hendey</a:t>
            </a:r>
          </a:p>
          <a:p>
            <a:r>
              <a:rPr lang="en-US" dirty="0" smtClean="0"/>
              <a:t>June 28, 2011</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6096000"/>
            <a:ext cx="3067048" cy="457200"/>
          </a:xfrm>
          <a:prstGeom prst="rect">
            <a:avLst/>
          </a:prstGeom>
        </p:spPr>
      </p:pic>
    </p:spTree>
    <p:extLst>
      <p:ext uri="{BB962C8B-B14F-4D97-AF65-F5344CB8AC3E}">
        <p14:creationId xmlns:p14="http://schemas.microsoft.com/office/powerpoint/2010/main" val="3853430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UI Plans to Support the Partnership</a:t>
            </a:r>
            <a:endParaRPr lang="en-US" dirty="0"/>
          </a:p>
        </p:txBody>
      </p:sp>
      <p:sp>
        <p:nvSpPr>
          <p:cNvPr id="3" name="Content Placeholder 2"/>
          <p:cNvSpPr>
            <a:spLocks noGrp="1"/>
          </p:cNvSpPr>
          <p:nvPr>
            <p:ph idx="1"/>
          </p:nvPr>
        </p:nvSpPr>
        <p:spPr>
          <a:xfrm>
            <a:off x="457200" y="1646236"/>
            <a:ext cx="8229600" cy="4754563"/>
          </a:xfrm>
        </p:spPr>
        <p:txBody>
          <a:bodyPr>
            <a:normAutofit fontScale="92500"/>
          </a:bodyPr>
          <a:lstStyle/>
          <a:p>
            <a:pPr>
              <a:spcAft>
                <a:spcPts val="600"/>
              </a:spcAft>
            </a:pPr>
            <a:r>
              <a:rPr lang="en-US" dirty="0" smtClean="0"/>
              <a:t>ACS page on new NNIP website </a:t>
            </a:r>
          </a:p>
          <a:p>
            <a:pPr lvl="1">
              <a:spcAft>
                <a:spcPts val="600"/>
              </a:spcAft>
            </a:pPr>
            <a:r>
              <a:rPr lang="en-US" dirty="0" smtClean="0"/>
              <a:t>Presentations, reports, examples</a:t>
            </a:r>
          </a:p>
          <a:p>
            <a:pPr lvl="1">
              <a:spcAft>
                <a:spcPts val="600"/>
              </a:spcAft>
            </a:pPr>
            <a:r>
              <a:rPr lang="en-US" u="sng" dirty="0">
                <a:hlinkClick r:id="rId3"/>
              </a:rPr>
              <a:t>http://</a:t>
            </a:r>
            <a:r>
              <a:rPr lang="en-US" u="sng" dirty="0" smtClean="0">
                <a:hlinkClick r:id="rId3"/>
              </a:rPr>
              <a:t>www2.urban.org/nnip/nnipacs.html</a:t>
            </a:r>
            <a:endParaRPr lang="en-US" dirty="0" smtClean="0"/>
          </a:p>
          <a:p>
            <a:pPr>
              <a:spcAft>
                <a:spcPts val="600"/>
              </a:spcAft>
            </a:pPr>
            <a:r>
              <a:rPr lang="en-US" dirty="0" smtClean="0"/>
              <a:t>ACS sessions at future NNIP meetings</a:t>
            </a:r>
          </a:p>
          <a:p>
            <a:pPr>
              <a:spcAft>
                <a:spcPts val="600"/>
              </a:spcAft>
            </a:pPr>
            <a:r>
              <a:rPr lang="en-US" dirty="0" smtClean="0"/>
              <a:t>Webinars for NNIP partners</a:t>
            </a:r>
          </a:p>
          <a:p>
            <a:pPr>
              <a:spcAft>
                <a:spcPts val="600"/>
              </a:spcAft>
            </a:pPr>
            <a:r>
              <a:rPr lang="en-US" dirty="0" smtClean="0"/>
              <a:t>Census 2000 support materials</a:t>
            </a:r>
          </a:p>
          <a:p>
            <a:pPr lvl="1">
              <a:spcAft>
                <a:spcPts val="600"/>
              </a:spcAft>
            </a:pPr>
            <a:r>
              <a:rPr lang="en-US" dirty="0" smtClean="0"/>
              <a:t>To aid in calculating SEs. </a:t>
            </a:r>
          </a:p>
          <a:p>
            <a:pPr>
              <a:spcAft>
                <a:spcPts val="600"/>
              </a:spcAft>
            </a:pPr>
            <a:r>
              <a:rPr lang="en-US" dirty="0"/>
              <a:t>Publishing data (created indicators)</a:t>
            </a:r>
          </a:p>
          <a:p>
            <a:pPr lvl="1">
              <a:spcAft>
                <a:spcPts val="600"/>
              </a:spcAft>
            </a:pPr>
            <a:r>
              <a:rPr lang="en-US" dirty="0">
                <a:hlinkClick r:id="rId4"/>
              </a:rPr>
              <a:t>http://</a:t>
            </a:r>
            <a:r>
              <a:rPr lang="en-US" dirty="0" smtClean="0">
                <a:hlinkClick r:id="rId4"/>
              </a:rPr>
              <a:t>www.metrotrends.org/natdata/acs/index.cfm</a:t>
            </a:r>
            <a:endParaRPr lang="en-US" dirty="0" smtClean="0"/>
          </a:p>
        </p:txBody>
      </p:sp>
    </p:spTree>
    <p:extLst>
      <p:ext uri="{BB962C8B-B14F-4D97-AF65-F5344CB8AC3E}">
        <p14:creationId xmlns:p14="http://schemas.microsoft.com/office/powerpoint/2010/main" val="1253299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resources would be helpful?</a:t>
            </a:r>
            <a:endParaRPr lang="en-US" dirty="0"/>
          </a:p>
        </p:txBody>
      </p:sp>
      <p:sp>
        <p:nvSpPr>
          <p:cNvPr id="3" name="Content Placeholder 2"/>
          <p:cNvSpPr>
            <a:spLocks noGrp="1"/>
          </p:cNvSpPr>
          <p:nvPr>
            <p:ph idx="1"/>
          </p:nvPr>
        </p:nvSpPr>
        <p:spPr/>
        <p:txBody>
          <a:bodyPr/>
          <a:lstStyle/>
          <a:p>
            <a:pPr>
              <a:spcAft>
                <a:spcPts val="600"/>
              </a:spcAft>
            </a:pPr>
            <a:r>
              <a:rPr lang="en-US" dirty="0" smtClean="0"/>
              <a:t>Forum for ACS users</a:t>
            </a:r>
          </a:p>
          <a:p>
            <a:pPr>
              <a:spcAft>
                <a:spcPts val="600"/>
              </a:spcAft>
            </a:pPr>
            <a:r>
              <a:rPr lang="en-US" dirty="0" smtClean="0"/>
              <a:t>Collection of good examples of use</a:t>
            </a:r>
          </a:p>
          <a:p>
            <a:pPr>
              <a:spcAft>
                <a:spcPts val="600"/>
              </a:spcAft>
            </a:pPr>
            <a:r>
              <a:rPr lang="en-US" dirty="0" smtClean="0"/>
              <a:t>Guide on communication of meaning and limitation of data for various purposes</a:t>
            </a:r>
          </a:p>
          <a:p>
            <a:pPr lvl="1">
              <a:spcAft>
                <a:spcPts val="600"/>
              </a:spcAft>
            </a:pPr>
            <a:r>
              <a:rPr lang="en-US" dirty="0" smtClean="0"/>
              <a:t>Parallel to COMPASS guides</a:t>
            </a:r>
            <a:endParaRPr lang="en-US" dirty="0"/>
          </a:p>
        </p:txBody>
      </p:sp>
    </p:spTree>
    <p:extLst>
      <p:ext uri="{BB962C8B-B14F-4D97-AF65-F5344CB8AC3E}">
        <p14:creationId xmlns:p14="http://schemas.microsoft.com/office/powerpoint/2010/main" val="1332083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NNIP?</a:t>
            </a:r>
            <a:endParaRPr lang="en-US" dirty="0"/>
          </a:p>
        </p:txBody>
      </p:sp>
      <p:sp>
        <p:nvSpPr>
          <p:cNvPr id="3" name="Content Placeholder 2"/>
          <p:cNvSpPr>
            <a:spLocks noGrp="1"/>
          </p:cNvSpPr>
          <p:nvPr>
            <p:ph idx="1"/>
          </p:nvPr>
        </p:nvSpPr>
        <p:spPr>
          <a:xfrm>
            <a:off x="457200" y="1646236"/>
            <a:ext cx="8229600" cy="4754563"/>
          </a:xfrm>
        </p:spPr>
        <p:txBody>
          <a:bodyPr>
            <a:normAutofit/>
          </a:bodyPr>
          <a:lstStyle/>
          <a:p>
            <a:r>
              <a:rPr lang="en-US" dirty="0" smtClean="0"/>
              <a:t>Local data intermediaries in 35 cities</a:t>
            </a:r>
          </a:p>
          <a:p>
            <a:r>
              <a:rPr lang="en-US" dirty="0" smtClean="0"/>
              <a:t>Goal: “democratize information”</a:t>
            </a:r>
          </a:p>
          <a:p>
            <a:r>
              <a:rPr lang="en-US" dirty="0" smtClean="0"/>
              <a:t>3 driving principles:</a:t>
            </a:r>
          </a:p>
          <a:p>
            <a:pPr lvl="1"/>
            <a:r>
              <a:rPr lang="en-US" dirty="0" smtClean="0"/>
              <a:t>Build/operate integrated neighborhood data systems.</a:t>
            </a:r>
          </a:p>
          <a:p>
            <a:pPr lvl="1"/>
            <a:r>
              <a:rPr lang="en-US" dirty="0" smtClean="0"/>
              <a:t>Facilitate use of data by community &amp; city leaders for policy making. </a:t>
            </a:r>
          </a:p>
          <a:p>
            <a:pPr lvl="1"/>
            <a:r>
              <a:rPr lang="en-US" dirty="0" smtClean="0"/>
              <a:t>Use info to build capacities of organizations and residents in distressed neighborhoods.</a:t>
            </a:r>
          </a:p>
          <a:p>
            <a:r>
              <a:rPr lang="en-US" dirty="0" smtClean="0"/>
              <a:t>UI organizes and operates the network. </a:t>
            </a:r>
          </a:p>
        </p:txBody>
      </p:sp>
    </p:spTree>
    <p:extLst>
      <p:ext uri="{BB962C8B-B14F-4D97-AF65-F5344CB8AC3E}">
        <p14:creationId xmlns:p14="http://schemas.microsoft.com/office/powerpoint/2010/main" val="790943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p:cNvPicPr>
          <p:nvPr/>
        </p:nvPicPr>
        <p:blipFill rotWithShape="1">
          <a:blip r:embed="rId3">
            <a:extLst>
              <a:ext uri="{28A0092B-C50C-407E-A947-70E740481C1C}">
                <a14:useLocalDpi xmlns:a14="http://schemas.microsoft.com/office/drawing/2010/main" val="0"/>
              </a:ext>
            </a:extLst>
          </a:blip>
          <a:srcRect l="8864" t="8184" r="8344" b="13193"/>
          <a:stretch/>
        </p:blipFill>
        <p:spPr bwMode="auto">
          <a:xfrm>
            <a:off x="1828800" y="1143000"/>
            <a:ext cx="7042244" cy="4380931"/>
          </a:xfrm>
          <a:prstGeom prst="round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2"/>
          <p:cNvSpPr>
            <a:spLocks noGrp="1" noChangeArrowheads="1"/>
          </p:cNvSpPr>
          <p:nvPr>
            <p:ph type="title"/>
          </p:nvPr>
        </p:nvSpPr>
        <p:spPr>
          <a:xfrm>
            <a:off x="457200" y="253218"/>
            <a:ext cx="8229600" cy="813582"/>
          </a:xfrm>
        </p:spPr>
        <p:txBody>
          <a:bodyPr/>
          <a:lstStyle/>
          <a:p>
            <a:r>
              <a:rPr lang="en-US" dirty="0" smtClean="0"/>
              <a:t>Location of NNIP Partners</a:t>
            </a:r>
          </a:p>
        </p:txBody>
      </p:sp>
      <p:sp>
        <p:nvSpPr>
          <p:cNvPr id="6148" name="Rectangle 3"/>
          <p:cNvSpPr>
            <a:spLocks noChangeArrowheads="1"/>
          </p:cNvSpPr>
          <p:nvPr/>
        </p:nvSpPr>
        <p:spPr bwMode="auto">
          <a:xfrm>
            <a:off x="152400" y="990600"/>
            <a:ext cx="16764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p>
            <a:r>
              <a:rPr lang="en-US" sz="1400" b="1" dirty="0">
                <a:latin typeface="Arial Narrow" pitchFamily="34" charset="0"/>
              </a:rPr>
              <a:t>Atlanta</a:t>
            </a:r>
            <a:br>
              <a:rPr lang="en-US" sz="1400" b="1" dirty="0">
                <a:latin typeface="Arial Narrow" pitchFamily="34" charset="0"/>
              </a:rPr>
            </a:br>
            <a:r>
              <a:rPr lang="en-US" sz="1400" b="1" dirty="0">
                <a:latin typeface="Arial Narrow" pitchFamily="34" charset="0"/>
              </a:rPr>
              <a:t>Baltimore</a:t>
            </a:r>
          </a:p>
          <a:p>
            <a:r>
              <a:rPr lang="en-US" sz="1400" b="1" dirty="0">
                <a:latin typeface="Arial Narrow" pitchFamily="34" charset="0"/>
              </a:rPr>
              <a:t>Boston</a:t>
            </a:r>
          </a:p>
          <a:p>
            <a:r>
              <a:rPr lang="en-US" sz="1400" b="1" dirty="0">
                <a:latin typeface="Arial Narrow" pitchFamily="34" charset="0"/>
              </a:rPr>
              <a:t>Camden</a:t>
            </a:r>
          </a:p>
          <a:p>
            <a:r>
              <a:rPr lang="en-US" sz="1400" b="1" dirty="0">
                <a:latin typeface="Arial Narrow" pitchFamily="34" charset="0"/>
              </a:rPr>
              <a:t>Chattanooga</a:t>
            </a:r>
          </a:p>
          <a:p>
            <a:pPr fontAlgn="b"/>
            <a:r>
              <a:rPr lang="en-US" sz="1400" b="1" dirty="0">
                <a:latin typeface="Arial Narrow" pitchFamily="34" charset="0"/>
                <a:cs typeface="Arial" charset="0"/>
              </a:rPr>
              <a:t>Chicago</a:t>
            </a:r>
          </a:p>
          <a:p>
            <a:r>
              <a:rPr lang="en-US" sz="1400" b="1" dirty="0">
                <a:latin typeface="Arial Narrow" pitchFamily="34" charset="0"/>
              </a:rPr>
              <a:t>Cleveland</a:t>
            </a:r>
          </a:p>
          <a:p>
            <a:pPr fontAlgn="b"/>
            <a:r>
              <a:rPr lang="en-US" sz="1400" b="1" dirty="0">
                <a:latin typeface="Arial Narrow" pitchFamily="34" charset="0"/>
                <a:cs typeface="Arial" charset="0"/>
              </a:rPr>
              <a:t>Columbus</a:t>
            </a:r>
          </a:p>
          <a:p>
            <a:pPr fontAlgn="b"/>
            <a:r>
              <a:rPr lang="en-US" sz="1400" b="1" dirty="0">
                <a:latin typeface="Arial Narrow" pitchFamily="34" charset="0"/>
                <a:cs typeface="Arial" charset="0"/>
              </a:rPr>
              <a:t>Dallas</a:t>
            </a:r>
            <a:endParaRPr lang="en-US" sz="1400" b="1" dirty="0">
              <a:latin typeface="Arial Narrow" pitchFamily="34" charset="0"/>
            </a:endParaRPr>
          </a:p>
          <a:p>
            <a:r>
              <a:rPr lang="en-US" sz="1400" b="1" dirty="0">
                <a:latin typeface="Arial Narrow" pitchFamily="34" charset="0"/>
              </a:rPr>
              <a:t>Denver</a:t>
            </a:r>
          </a:p>
          <a:p>
            <a:r>
              <a:rPr lang="en-US" sz="1400" b="1" dirty="0">
                <a:latin typeface="Arial Narrow" pitchFamily="34" charset="0"/>
              </a:rPr>
              <a:t>Des Moines</a:t>
            </a:r>
          </a:p>
          <a:p>
            <a:r>
              <a:rPr lang="en-US" sz="1400" b="1" dirty="0">
                <a:latin typeface="Arial Narrow" pitchFamily="34" charset="0"/>
              </a:rPr>
              <a:t>Detroit</a:t>
            </a:r>
          </a:p>
          <a:p>
            <a:r>
              <a:rPr lang="en-US" sz="1400" b="1" dirty="0">
                <a:latin typeface="Arial Narrow" pitchFamily="34" charset="0"/>
              </a:rPr>
              <a:t>Grand Rapids</a:t>
            </a:r>
          </a:p>
          <a:p>
            <a:r>
              <a:rPr lang="en-US" sz="1400" b="1" dirty="0">
                <a:latin typeface="Arial Narrow" pitchFamily="34" charset="0"/>
              </a:rPr>
              <a:t>Hartford</a:t>
            </a:r>
          </a:p>
          <a:p>
            <a:r>
              <a:rPr lang="en-US" sz="1400" b="1" dirty="0">
                <a:latin typeface="Arial Narrow" pitchFamily="34" charset="0"/>
              </a:rPr>
              <a:t>Indianapolis</a:t>
            </a:r>
          </a:p>
          <a:p>
            <a:r>
              <a:rPr lang="en-US" sz="1400" b="1" dirty="0">
                <a:latin typeface="Arial Narrow" pitchFamily="34" charset="0"/>
              </a:rPr>
              <a:t>Kansas City</a:t>
            </a:r>
          </a:p>
          <a:p>
            <a:r>
              <a:rPr lang="en-US" sz="1400" b="1" dirty="0">
                <a:latin typeface="Arial Narrow" pitchFamily="34" charset="0"/>
              </a:rPr>
              <a:t>Louisville</a:t>
            </a:r>
          </a:p>
          <a:p>
            <a:r>
              <a:rPr lang="en-US" sz="1400" b="1" dirty="0">
                <a:latin typeface="Arial Narrow" pitchFamily="34" charset="0"/>
              </a:rPr>
              <a:t>Memphis</a:t>
            </a:r>
          </a:p>
          <a:p>
            <a:r>
              <a:rPr lang="en-US" sz="1400" b="1" dirty="0">
                <a:latin typeface="Arial Narrow" pitchFamily="34" charset="0"/>
              </a:rPr>
              <a:t>Miami </a:t>
            </a:r>
          </a:p>
          <a:p>
            <a:r>
              <a:rPr lang="en-US" sz="1400" b="1" dirty="0">
                <a:latin typeface="Arial Narrow" pitchFamily="34" charset="0"/>
              </a:rPr>
              <a:t>Milwaukee</a:t>
            </a:r>
          </a:p>
          <a:p>
            <a:r>
              <a:rPr lang="en-US" sz="1400" b="1" dirty="0">
                <a:latin typeface="Arial Narrow" pitchFamily="34" charset="0"/>
              </a:rPr>
              <a:t>Minneapolis-St. Paul</a:t>
            </a:r>
          </a:p>
          <a:p>
            <a:r>
              <a:rPr lang="en-US" sz="1400" b="1" dirty="0">
                <a:latin typeface="Arial Narrow" pitchFamily="34" charset="0"/>
              </a:rPr>
              <a:t>Nashville</a:t>
            </a:r>
          </a:p>
          <a:p>
            <a:r>
              <a:rPr lang="en-US" sz="1400" b="1" dirty="0">
                <a:latin typeface="Arial Narrow" pitchFamily="34" charset="0"/>
              </a:rPr>
              <a:t>New Haven</a:t>
            </a:r>
          </a:p>
          <a:p>
            <a:r>
              <a:rPr lang="en-US" sz="1400" b="1" dirty="0">
                <a:latin typeface="Arial Narrow" pitchFamily="34" charset="0"/>
              </a:rPr>
              <a:t>New Orleans</a:t>
            </a:r>
          </a:p>
          <a:p>
            <a:r>
              <a:rPr lang="en-US" sz="1400" b="1" dirty="0">
                <a:latin typeface="Arial Narrow" pitchFamily="34" charset="0"/>
              </a:rPr>
              <a:t>New York City</a:t>
            </a:r>
          </a:p>
          <a:p>
            <a:r>
              <a:rPr lang="en-US" sz="1400" b="1" dirty="0">
                <a:latin typeface="Arial Narrow" pitchFamily="34" charset="0"/>
              </a:rPr>
              <a:t>Oakland</a:t>
            </a:r>
          </a:p>
        </p:txBody>
      </p:sp>
      <p:sp>
        <p:nvSpPr>
          <p:cNvPr id="6149" name="Text Box 4"/>
          <p:cNvSpPr txBox="1">
            <a:spLocks noChangeArrowheads="1"/>
          </p:cNvSpPr>
          <p:nvPr/>
        </p:nvSpPr>
        <p:spPr bwMode="auto">
          <a:xfrm>
            <a:off x="1600199" y="5486400"/>
            <a:ext cx="1470025" cy="1382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sz="1400" b="1" dirty="0">
                <a:latin typeface="Arial Narrow" pitchFamily="34" charset="0"/>
              </a:rPr>
              <a:t>Philadelphia </a:t>
            </a:r>
            <a:endParaRPr lang="en-US" sz="1400" b="1" dirty="0" smtClean="0">
              <a:latin typeface="Arial Narrow" pitchFamily="34" charset="0"/>
            </a:endParaRPr>
          </a:p>
          <a:p>
            <a:pPr eaLnBrk="1" hangingPunct="1"/>
            <a:r>
              <a:rPr lang="en-US" sz="1400" b="1" dirty="0" smtClean="0">
                <a:latin typeface="Arial Narrow" pitchFamily="34" charset="0"/>
              </a:rPr>
              <a:t>Pittsburgh</a:t>
            </a:r>
            <a:endParaRPr lang="en-US" sz="1400" b="1" dirty="0">
              <a:latin typeface="Arial Narrow" pitchFamily="34" charset="0"/>
            </a:endParaRPr>
          </a:p>
          <a:p>
            <a:pPr eaLnBrk="1" hangingPunct="1"/>
            <a:r>
              <a:rPr lang="en-US" sz="1400" b="1" dirty="0">
                <a:latin typeface="Arial Narrow" pitchFamily="34" charset="0"/>
              </a:rPr>
              <a:t>Portland</a:t>
            </a:r>
          </a:p>
          <a:p>
            <a:pPr eaLnBrk="1" hangingPunct="1"/>
            <a:r>
              <a:rPr lang="en-US" sz="1400" b="1" dirty="0" smtClean="0">
                <a:latin typeface="Arial Narrow" pitchFamily="34" charset="0"/>
              </a:rPr>
              <a:t>Providence</a:t>
            </a:r>
          </a:p>
          <a:p>
            <a:pPr eaLnBrk="1" hangingPunct="1"/>
            <a:r>
              <a:rPr lang="en-US" sz="1400" b="1" dirty="0" smtClean="0">
                <a:latin typeface="Arial Narrow" pitchFamily="34" charset="0"/>
              </a:rPr>
              <a:t>Sacramento</a:t>
            </a:r>
            <a:endParaRPr lang="en-US" sz="1400" b="1" dirty="0">
              <a:latin typeface="Arial Narrow" pitchFamily="34" charset="0"/>
            </a:endParaRPr>
          </a:p>
          <a:p>
            <a:pPr eaLnBrk="1" hangingPunct="1"/>
            <a:endParaRPr lang="en-US" sz="1400" b="1" dirty="0">
              <a:latin typeface="Arial Narrow" pitchFamily="34" charset="0"/>
            </a:endParaRPr>
          </a:p>
        </p:txBody>
      </p:sp>
      <p:sp>
        <p:nvSpPr>
          <p:cNvPr id="4" name="TextBox 3"/>
          <p:cNvSpPr txBox="1"/>
          <p:nvPr/>
        </p:nvSpPr>
        <p:spPr>
          <a:xfrm>
            <a:off x="2743200" y="5689731"/>
            <a:ext cx="2209800" cy="954107"/>
          </a:xfrm>
          <a:prstGeom prst="rect">
            <a:avLst/>
          </a:prstGeom>
          <a:noFill/>
        </p:spPr>
        <p:txBody>
          <a:bodyPr wrap="square" rtlCol="0">
            <a:spAutoFit/>
          </a:bodyPr>
          <a:lstStyle/>
          <a:p>
            <a:r>
              <a:rPr lang="en-US" sz="1400" b="1" dirty="0" smtClean="0">
                <a:latin typeface="Arial Narrow" pitchFamily="34" charset="0"/>
              </a:rPr>
              <a:t>Saint </a:t>
            </a:r>
            <a:r>
              <a:rPr lang="en-US" sz="1400" b="1" dirty="0">
                <a:latin typeface="Arial Narrow" pitchFamily="34" charset="0"/>
              </a:rPr>
              <a:t>Louis</a:t>
            </a:r>
          </a:p>
          <a:p>
            <a:r>
              <a:rPr lang="en-US" sz="1400" b="1" dirty="0">
                <a:latin typeface="Arial Narrow" pitchFamily="34" charset="0"/>
              </a:rPr>
              <a:t>San Antonio</a:t>
            </a:r>
          </a:p>
          <a:p>
            <a:r>
              <a:rPr lang="en-US" sz="1400" b="1" dirty="0">
                <a:latin typeface="Arial Narrow" pitchFamily="34" charset="0"/>
              </a:rPr>
              <a:t>Seattle</a:t>
            </a:r>
          </a:p>
          <a:p>
            <a:r>
              <a:rPr lang="en-US" sz="1400" b="1" dirty="0">
                <a:latin typeface="Arial Narrow" pitchFamily="34" charset="0"/>
              </a:rPr>
              <a:t>Washington, </a:t>
            </a:r>
            <a:r>
              <a:rPr lang="en-US" sz="1400" b="1" dirty="0" smtClean="0">
                <a:latin typeface="Arial Narrow" pitchFamily="34" charset="0"/>
              </a:rPr>
              <a:t>D.C.</a:t>
            </a:r>
            <a:endParaRPr lang="en-US" sz="1400" b="1" dirty="0">
              <a:latin typeface="Arial Narrow" pitchFamily="34" charset="0"/>
            </a:endParaRPr>
          </a:p>
        </p:txBody>
      </p:sp>
    </p:spTree>
    <p:extLst>
      <p:ext uri="{BB962C8B-B14F-4D97-AF65-F5344CB8AC3E}">
        <p14:creationId xmlns:p14="http://schemas.microsoft.com/office/powerpoint/2010/main" val="3291677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NNIP Partner Audiences </a:t>
            </a:r>
            <a:br>
              <a:rPr lang="en-US" dirty="0" smtClean="0"/>
            </a:br>
            <a:r>
              <a:rPr lang="en-US" dirty="0" smtClean="0"/>
              <a:t>&amp; Their Info Needs</a:t>
            </a:r>
            <a:endParaRPr lang="en-US" dirty="0"/>
          </a:p>
        </p:txBody>
      </p:sp>
      <p:sp>
        <p:nvSpPr>
          <p:cNvPr id="4" name="Content Placeholder 3"/>
          <p:cNvSpPr>
            <a:spLocks noGrp="1"/>
          </p:cNvSpPr>
          <p:nvPr>
            <p:ph idx="1"/>
          </p:nvPr>
        </p:nvSpPr>
        <p:spPr>
          <a:xfrm>
            <a:off x="457200" y="1646236"/>
            <a:ext cx="8229600" cy="4678363"/>
          </a:xfrm>
        </p:spPr>
        <p:txBody>
          <a:bodyPr>
            <a:normAutofit fontScale="92500" lnSpcReduction="10000"/>
          </a:bodyPr>
          <a:lstStyle/>
          <a:p>
            <a:pPr>
              <a:spcAft>
                <a:spcPts val="600"/>
              </a:spcAft>
            </a:pPr>
            <a:r>
              <a:rPr lang="en-US" dirty="0" smtClean="0"/>
              <a:t>Audiences: </a:t>
            </a:r>
          </a:p>
          <a:p>
            <a:pPr lvl="1">
              <a:spcAft>
                <a:spcPts val="600"/>
              </a:spcAft>
            </a:pPr>
            <a:r>
              <a:rPr lang="en-US" dirty="0" smtClean="0"/>
              <a:t>Local nonprofits, government and funders</a:t>
            </a:r>
          </a:p>
          <a:p>
            <a:pPr>
              <a:spcAft>
                <a:spcPts val="600"/>
              </a:spcAft>
            </a:pPr>
            <a:r>
              <a:rPr lang="en-US" dirty="0" smtClean="0"/>
              <a:t>Audiences’ Information Needs:</a:t>
            </a:r>
          </a:p>
          <a:p>
            <a:pPr lvl="1">
              <a:spcAft>
                <a:spcPts val="600"/>
              </a:spcAft>
            </a:pPr>
            <a:r>
              <a:rPr lang="en-US" dirty="0" smtClean="0"/>
              <a:t>Understand neighborhood context</a:t>
            </a:r>
          </a:p>
          <a:p>
            <a:pPr lvl="1">
              <a:spcAft>
                <a:spcPts val="600"/>
              </a:spcAft>
            </a:pPr>
            <a:r>
              <a:rPr lang="en-US" dirty="0" smtClean="0"/>
              <a:t>Advocate around local policies</a:t>
            </a:r>
          </a:p>
          <a:p>
            <a:pPr lvl="1">
              <a:spcAft>
                <a:spcPts val="600"/>
              </a:spcAft>
            </a:pPr>
            <a:r>
              <a:rPr lang="en-US" dirty="0" smtClean="0"/>
              <a:t>Demonstrate need for grant applications</a:t>
            </a:r>
          </a:p>
          <a:p>
            <a:pPr lvl="1">
              <a:spcAft>
                <a:spcPts val="600"/>
              </a:spcAft>
            </a:pPr>
            <a:r>
              <a:rPr lang="en-US" dirty="0" smtClean="0"/>
              <a:t>Make decisions about:	</a:t>
            </a:r>
          </a:p>
          <a:p>
            <a:pPr lvl="2">
              <a:spcAft>
                <a:spcPts val="600"/>
              </a:spcAft>
            </a:pPr>
            <a:r>
              <a:rPr lang="en-US" dirty="0" smtClean="0"/>
              <a:t>Prioritizing issues within a community</a:t>
            </a:r>
          </a:p>
          <a:p>
            <a:pPr lvl="2">
              <a:spcAft>
                <a:spcPts val="600"/>
              </a:spcAft>
            </a:pPr>
            <a:r>
              <a:rPr lang="en-US" dirty="0" smtClean="0"/>
              <a:t>Targeting services and program placement</a:t>
            </a:r>
          </a:p>
          <a:p>
            <a:pPr lvl="1">
              <a:spcAft>
                <a:spcPts val="600"/>
              </a:spcAft>
            </a:pPr>
            <a:r>
              <a:rPr lang="en-US" dirty="0" smtClean="0"/>
              <a:t>Evaluate Programs</a:t>
            </a:r>
          </a:p>
          <a:p>
            <a:endParaRPr lang="en-US" dirty="0"/>
          </a:p>
        </p:txBody>
      </p:sp>
    </p:spTree>
    <p:extLst>
      <p:ext uri="{BB962C8B-B14F-4D97-AF65-F5344CB8AC3E}">
        <p14:creationId xmlns:p14="http://schemas.microsoft.com/office/powerpoint/2010/main" val="27311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Poll Results from NNIP Meeting</a:t>
            </a:r>
            <a:endParaRPr lang="en-US" dirty="0"/>
          </a:p>
        </p:txBody>
      </p:sp>
      <p:sp>
        <p:nvSpPr>
          <p:cNvPr id="4" name="Content Placeholder 3"/>
          <p:cNvSpPr>
            <a:spLocks noGrp="1"/>
          </p:cNvSpPr>
          <p:nvPr>
            <p:ph idx="1"/>
          </p:nvPr>
        </p:nvSpPr>
        <p:spPr>
          <a:xfrm>
            <a:off x="457200" y="1646236"/>
            <a:ext cx="8229600" cy="4906963"/>
          </a:xfrm>
        </p:spPr>
        <p:txBody>
          <a:bodyPr>
            <a:normAutofit fontScale="85000" lnSpcReduction="20000"/>
          </a:bodyPr>
          <a:lstStyle/>
          <a:p>
            <a:pPr>
              <a:spcAft>
                <a:spcPts val="600"/>
              </a:spcAft>
            </a:pPr>
            <a:r>
              <a:rPr lang="en-US" dirty="0" smtClean="0"/>
              <a:t>100% polled are using the ACS, nearly 3 out of 4 regularly.</a:t>
            </a:r>
          </a:p>
          <a:p>
            <a:pPr>
              <a:spcAft>
                <a:spcPts val="600"/>
              </a:spcAft>
            </a:pPr>
            <a:r>
              <a:rPr lang="en-US" dirty="0" smtClean="0"/>
              <a:t>Most have used the 5-Year Data, 80% using summary tables, &amp; 25% calculating change from 2000 with SEs. </a:t>
            </a:r>
          </a:p>
          <a:p>
            <a:pPr>
              <a:spcAft>
                <a:spcPts val="600"/>
              </a:spcAft>
            </a:pPr>
            <a:r>
              <a:rPr lang="en-US" dirty="0" smtClean="0"/>
              <a:t>72% used in fact sheets, 30% in online mapping tools; 45% in analysis/reports</a:t>
            </a:r>
          </a:p>
          <a:p>
            <a:pPr>
              <a:spcAft>
                <a:spcPts val="600"/>
              </a:spcAft>
            </a:pPr>
            <a:r>
              <a:rPr lang="en-US" dirty="0" smtClean="0"/>
              <a:t>Use of Standard Errors in ACS Analysis:</a:t>
            </a:r>
          </a:p>
          <a:p>
            <a:pPr lvl="1">
              <a:spcAft>
                <a:spcPts val="600"/>
              </a:spcAft>
            </a:pPr>
            <a:r>
              <a:rPr lang="en-US" dirty="0" smtClean="0"/>
              <a:t>31% always </a:t>
            </a:r>
          </a:p>
          <a:p>
            <a:pPr lvl="1">
              <a:spcAft>
                <a:spcPts val="600"/>
              </a:spcAft>
            </a:pPr>
            <a:r>
              <a:rPr lang="en-US" dirty="0" smtClean="0"/>
              <a:t>25% in certain cases</a:t>
            </a:r>
          </a:p>
          <a:p>
            <a:pPr lvl="1">
              <a:spcAft>
                <a:spcPts val="600"/>
              </a:spcAft>
            </a:pPr>
            <a:r>
              <a:rPr lang="en-US" dirty="0" smtClean="0"/>
              <a:t>34% want to, but don’t know how to explain to their audience</a:t>
            </a:r>
          </a:p>
          <a:p>
            <a:pPr lvl="1">
              <a:spcAft>
                <a:spcPts val="600"/>
              </a:spcAft>
            </a:pPr>
            <a:r>
              <a:rPr lang="en-US" dirty="0" smtClean="0"/>
              <a:t>&lt; 10% don’t use SEs</a:t>
            </a:r>
          </a:p>
        </p:txBody>
      </p:sp>
    </p:spTree>
    <p:extLst>
      <p:ext uri="{BB962C8B-B14F-4D97-AF65-F5344CB8AC3E}">
        <p14:creationId xmlns:p14="http://schemas.microsoft.com/office/powerpoint/2010/main" val="522378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ACS 5-Year Data Strategies</a:t>
            </a:r>
            <a:endParaRPr lang="en-US" dirty="0"/>
          </a:p>
        </p:txBody>
      </p:sp>
      <p:sp>
        <p:nvSpPr>
          <p:cNvPr id="3" name="Content Placeholder 2"/>
          <p:cNvSpPr>
            <a:spLocks noGrp="1"/>
          </p:cNvSpPr>
          <p:nvPr>
            <p:ph idx="1"/>
          </p:nvPr>
        </p:nvSpPr>
        <p:spPr>
          <a:xfrm>
            <a:off x="457200" y="1646236"/>
            <a:ext cx="8229600" cy="4754563"/>
          </a:xfrm>
        </p:spPr>
        <p:txBody>
          <a:bodyPr>
            <a:normAutofit/>
          </a:bodyPr>
          <a:lstStyle/>
          <a:p>
            <a:pPr>
              <a:spcAft>
                <a:spcPts val="600"/>
              </a:spcAft>
            </a:pPr>
            <a:r>
              <a:rPr lang="en-US" dirty="0" smtClean="0"/>
              <a:t>Don’t give up – think about intended use Educate – community trainings</a:t>
            </a:r>
          </a:p>
          <a:p>
            <a:pPr lvl="1">
              <a:spcAft>
                <a:spcPts val="600"/>
              </a:spcAft>
            </a:pPr>
            <a:r>
              <a:rPr lang="en-US" dirty="0"/>
              <a:t>Almost 1 out 5 partners polled have held a training, plus 35% are planning to </a:t>
            </a:r>
          </a:p>
          <a:p>
            <a:pPr lvl="1">
              <a:spcAft>
                <a:spcPts val="600"/>
              </a:spcAft>
            </a:pPr>
            <a:r>
              <a:rPr lang="en-US" dirty="0"/>
              <a:t>People understand MOE concept – walk them through plausible </a:t>
            </a:r>
            <a:r>
              <a:rPr lang="en-US" dirty="0" smtClean="0"/>
              <a:t>scenarios</a:t>
            </a:r>
            <a:endParaRPr lang="en-US" dirty="0"/>
          </a:p>
          <a:p>
            <a:pPr lvl="1">
              <a:spcAft>
                <a:spcPts val="600"/>
              </a:spcAft>
            </a:pPr>
            <a:r>
              <a:rPr lang="en-US" dirty="0" smtClean="0"/>
              <a:t>Provide cautions</a:t>
            </a:r>
          </a:p>
          <a:p>
            <a:pPr lvl="1">
              <a:spcAft>
                <a:spcPts val="600"/>
              </a:spcAft>
            </a:pPr>
            <a:r>
              <a:rPr lang="en-US" dirty="0" smtClean="0"/>
              <a:t>Point out ways that misuse of data could backfire</a:t>
            </a:r>
          </a:p>
          <a:p>
            <a:endParaRPr lang="en-US" dirty="0"/>
          </a:p>
        </p:txBody>
      </p:sp>
    </p:spTree>
    <p:extLst>
      <p:ext uri="{BB962C8B-B14F-4D97-AF65-F5344CB8AC3E}">
        <p14:creationId xmlns:p14="http://schemas.microsoft.com/office/powerpoint/2010/main" val="1848302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ACS 5-Year Data Strategies</a:t>
            </a:r>
          </a:p>
        </p:txBody>
      </p:sp>
      <p:sp>
        <p:nvSpPr>
          <p:cNvPr id="3" name="Content Placeholder 2"/>
          <p:cNvSpPr>
            <a:spLocks noGrp="1"/>
          </p:cNvSpPr>
          <p:nvPr>
            <p:ph idx="1"/>
          </p:nvPr>
        </p:nvSpPr>
        <p:spPr/>
        <p:txBody>
          <a:bodyPr>
            <a:normAutofit lnSpcReduction="10000"/>
          </a:bodyPr>
          <a:lstStyle/>
          <a:p>
            <a:pPr>
              <a:spcAft>
                <a:spcPts val="600"/>
              </a:spcAft>
            </a:pPr>
            <a:r>
              <a:rPr lang="en-US" dirty="0" smtClean="0"/>
              <a:t>Be creative and smart about indicator </a:t>
            </a:r>
            <a:r>
              <a:rPr lang="en-US" dirty="0"/>
              <a:t>choices</a:t>
            </a:r>
          </a:p>
          <a:p>
            <a:pPr lvl="1">
              <a:spcAft>
                <a:spcPts val="600"/>
              </a:spcAft>
            </a:pPr>
            <a:r>
              <a:rPr lang="en-US" dirty="0"/>
              <a:t>Aggregate geography when possible</a:t>
            </a:r>
          </a:p>
          <a:p>
            <a:pPr lvl="1">
              <a:spcAft>
                <a:spcPts val="600"/>
              </a:spcAft>
            </a:pPr>
            <a:r>
              <a:rPr lang="en-US" dirty="0" smtClean="0"/>
              <a:t>Identify indicators with higher reliability</a:t>
            </a:r>
          </a:p>
          <a:p>
            <a:pPr lvl="1">
              <a:spcAft>
                <a:spcPts val="600"/>
              </a:spcAft>
            </a:pPr>
            <a:r>
              <a:rPr lang="en-US" dirty="0" smtClean="0"/>
              <a:t>Verify &amp; backstop data with other sources</a:t>
            </a:r>
          </a:p>
          <a:p>
            <a:pPr>
              <a:spcAft>
                <a:spcPts val="600"/>
              </a:spcAft>
            </a:pPr>
            <a:r>
              <a:rPr lang="en-US" dirty="0" smtClean="0"/>
              <a:t>Consider how presentation of data could lead users astray</a:t>
            </a:r>
          </a:p>
          <a:p>
            <a:pPr lvl="1">
              <a:spcAft>
                <a:spcPts val="600"/>
              </a:spcAft>
            </a:pPr>
            <a:r>
              <a:rPr lang="en-US" dirty="0" smtClean="0"/>
              <a:t>Rankings</a:t>
            </a:r>
          </a:p>
          <a:p>
            <a:pPr lvl="1">
              <a:spcAft>
                <a:spcPts val="600"/>
              </a:spcAft>
            </a:pPr>
            <a:r>
              <a:rPr lang="en-US" dirty="0" smtClean="0"/>
              <a:t>Raw tables of estimates</a:t>
            </a:r>
          </a:p>
          <a:p>
            <a:pPr lvl="1"/>
            <a:endParaRPr lang="en-US" dirty="0" smtClean="0"/>
          </a:p>
          <a:p>
            <a:endParaRPr lang="en-US" dirty="0"/>
          </a:p>
        </p:txBody>
      </p:sp>
    </p:spTree>
    <p:extLst>
      <p:ext uri="{BB962C8B-B14F-4D97-AF65-F5344CB8AC3E}">
        <p14:creationId xmlns:p14="http://schemas.microsoft.com/office/powerpoint/2010/main" val="4145230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93637"/>
            <a:ext cx="9144000" cy="5870725"/>
          </a:xfrm>
          <a:prstGeom prst="rect">
            <a:avLst/>
          </a:prstGeom>
        </p:spPr>
      </p:pic>
    </p:spTree>
    <p:extLst>
      <p:ext uri="{BB962C8B-B14F-4D97-AF65-F5344CB8AC3E}">
        <p14:creationId xmlns:p14="http://schemas.microsoft.com/office/powerpoint/2010/main" val="1951305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fontAlgn="auto" hangingPunct="1">
              <a:spcAft>
                <a:spcPts val="0"/>
              </a:spcAft>
              <a:defRPr/>
            </a:pPr>
            <a:r>
              <a:rPr lang="en-US" dirty="0" smtClean="0"/>
              <a:t>Example - Portland</a:t>
            </a:r>
          </a:p>
        </p:txBody>
      </p:sp>
      <p:pic>
        <p:nvPicPr>
          <p:cNvPr id="14339" name="Content Placeholder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457200" y="1836833"/>
            <a:ext cx="8229600" cy="4144772"/>
          </a:xfrm>
        </p:spPr>
      </p:pic>
      <p:sp>
        <p:nvSpPr>
          <p:cNvPr id="14340" name="Rectangle 1"/>
          <p:cNvSpPr>
            <a:spLocks noChangeArrowheads="1"/>
          </p:cNvSpPr>
          <p:nvPr/>
        </p:nvSpPr>
        <p:spPr bwMode="auto">
          <a:xfrm>
            <a:off x="522027" y="5943600"/>
            <a:ext cx="8001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hlinkClick r:id="rId4"/>
              </a:rPr>
              <a:t>http://mkn.research.pdx.edu/2011/01/census-data-show-regional-disparities-in-educational-attainment/</a:t>
            </a:r>
            <a:endParaRPr lang="en-US" dirty="0"/>
          </a:p>
        </p:txBody>
      </p:sp>
    </p:spTree>
    <p:extLst>
      <p:ext uri="{BB962C8B-B14F-4D97-AF65-F5344CB8AC3E}">
        <p14:creationId xmlns:p14="http://schemas.microsoft.com/office/powerpoint/2010/main" val="25630678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179</TotalTime>
  <Words>923</Words>
  <Application>Microsoft Office PowerPoint</Application>
  <PresentationFormat>On-screen Show (4:3)</PresentationFormat>
  <Paragraphs>137</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Foundry</vt:lpstr>
      <vt:lpstr>The National Neighborhood Indicators Partnership  &amp; the 5-Year ACS</vt:lpstr>
      <vt:lpstr>What is NNIP?</vt:lpstr>
      <vt:lpstr>Location of NNIP Partners</vt:lpstr>
      <vt:lpstr>NNIP Partner Audiences  &amp; Their Info Needs</vt:lpstr>
      <vt:lpstr>Poll Results from NNIP Meeting</vt:lpstr>
      <vt:lpstr>ACS 5-Year Data Strategies</vt:lpstr>
      <vt:lpstr>ACS 5-Year Data Strategies</vt:lpstr>
      <vt:lpstr>PowerPoint Presentation</vt:lpstr>
      <vt:lpstr>Example - Portland</vt:lpstr>
      <vt:lpstr>UI Plans to Support the Partnership</vt:lpstr>
      <vt:lpstr>What resources would be helpful?</vt:lpstr>
    </vt:vector>
  </TitlesOfParts>
  <Company>The Urban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Pettit, Kathryn</dc:creator>
  <cp:lastModifiedBy>Pettit, Kathryn</cp:lastModifiedBy>
  <cp:revision>24</cp:revision>
  <dcterms:created xsi:type="dcterms:W3CDTF">2011-06-17T18:50:59Z</dcterms:created>
  <dcterms:modified xsi:type="dcterms:W3CDTF">2011-08-28T15:03:13Z</dcterms:modified>
</cp:coreProperties>
</file>