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289"/>
  </p:sldMasterIdLst>
  <p:notesMasterIdLst>
    <p:notesMasterId r:id="rId310"/>
  </p:notesMasterIdLst>
  <p:handoutMasterIdLst>
    <p:handoutMasterId r:id="rId311"/>
  </p:handoutMasterIdLst>
  <p:sldIdLst>
    <p:sldId id="256" r:id="rId290"/>
    <p:sldId id="324" r:id="rId291"/>
    <p:sldId id="329" r:id="rId292"/>
    <p:sldId id="325" r:id="rId293"/>
    <p:sldId id="264" r:id="rId294"/>
    <p:sldId id="265" r:id="rId295"/>
    <p:sldId id="359" r:id="rId296"/>
    <p:sldId id="372" r:id="rId297"/>
    <p:sldId id="373" r:id="rId298"/>
    <p:sldId id="375" r:id="rId299"/>
    <p:sldId id="376" r:id="rId300"/>
    <p:sldId id="377" r:id="rId301"/>
    <p:sldId id="379" r:id="rId302"/>
    <p:sldId id="380" r:id="rId303"/>
    <p:sldId id="374" r:id="rId304"/>
    <p:sldId id="381" r:id="rId305"/>
    <p:sldId id="322" r:id="rId306"/>
    <p:sldId id="323" r:id="rId307"/>
    <p:sldId id="382" r:id="rId308"/>
    <p:sldId id="371" r:id="rId309"/>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99"/>
    <a:srgbClr val="003366"/>
    <a:srgbClr val="0099CC"/>
    <a:srgbClr val="663300"/>
    <a:srgbClr val="FFFF66"/>
    <a:srgbClr val="FFCC99"/>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63" autoAdjust="0"/>
    <p:restoredTop sz="75183" autoAdjust="0"/>
  </p:normalViewPr>
  <p:slideViewPr>
    <p:cSldViewPr snapToGrid="0" showGuides="1">
      <p:cViewPr>
        <p:scale>
          <a:sx n="81" d="100"/>
          <a:sy n="81" d="100"/>
        </p:scale>
        <p:origin x="-2376" y="-318"/>
      </p:cViewPr>
      <p:guideLst>
        <p:guide orient="horz" pos="2160"/>
        <p:guide pos="2880"/>
      </p:guideLst>
    </p:cSldViewPr>
  </p:slideViewPr>
  <p:outlineViewPr>
    <p:cViewPr>
      <p:scale>
        <a:sx n="33" d="100"/>
        <a:sy n="33" d="100"/>
      </p:scale>
      <p:origin x="258" y="110814"/>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00" d="100"/>
          <a:sy n="100" d="100"/>
        </p:scale>
        <p:origin x="-1980" y="912"/>
      </p:cViewPr>
      <p:guideLst>
        <p:guide orient="horz" pos="3024"/>
        <p:guide pos="2305"/>
      </p:guideLst>
    </p:cSldViewPr>
  </p:notesViewPr>
  <p:gridSpacing cx="38405" cy="38405"/>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slide" Target="slides/slide10.xml"/><Relationship Id="rId303" Type="http://schemas.openxmlformats.org/officeDocument/2006/relationships/slide" Target="slides/slide14.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slideMaster" Target="slideMasters/slideMaster1.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theme" Target="theme/theme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slide" Target="slides/slide1.xml"/><Relationship Id="rId304" Type="http://schemas.openxmlformats.org/officeDocument/2006/relationships/slide" Target="slides/slide15.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tableStyles" Target="tableStyles.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slide" Target="slides/slide2.xml"/><Relationship Id="rId305" Type="http://schemas.openxmlformats.org/officeDocument/2006/relationships/slide" Target="slides/slide16.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slide" Target="slides/slide3.xml"/><Relationship Id="rId306" Type="http://schemas.openxmlformats.org/officeDocument/2006/relationships/slide" Target="slides/slide17.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customXml" Target="../customXml/item199.xml"/><Relationship Id="rId203" Type="http://schemas.openxmlformats.org/officeDocument/2006/relationships/customXml" Target="../customXml/item203.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customXml" Target="../customXml/item261.xml"/><Relationship Id="rId266" Type="http://schemas.openxmlformats.org/officeDocument/2006/relationships/customXml" Target="../customXml/item266.xml"/><Relationship Id="rId287" Type="http://schemas.openxmlformats.org/officeDocument/2006/relationships/customXml" Target="../customXml/item287.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customXml" Target="../customXml/item282.xml"/><Relationship Id="rId312"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slide" Target="slides/slide9.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slide" Target="slides/slide4.xml"/><Relationship Id="rId302" Type="http://schemas.openxmlformats.org/officeDocument/2006/relationships/slide" Target="slides/slide13.xml"/><Relationship Id="rId307"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313"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slide" Target="slides/slide5.xml"/><Relationship Id="rId308" Type="http://schemas.openxmlformats.org/officeDocument/2006/relationships/slide" Target="slides/slide19.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slide" Target="slides/slide6.xml"/><Relationship Id="rId309" Type="http://schemas.openxmlformats.org/officeDocument/2006/relationships/slide" Target="slides/slide20.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notesMaster" Target="notesMasters/notesMaster1.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slide" Target="slides/slide7.xml"/><Relationship Id="rId300" Type="http://schemas.openxmlformats.org/officeDocument/2006/relationships/slide" Target="slides/slide11.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handoutMaster" Target="handoutMasters/handoutMaster1.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slide" Target="slides/slide8.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40" tIns="47419" rIns="94840" bIns="47419" numCol="1" anchor="t" anchorCtr="0" compatLnSpc="1">
            <a:prstTxWarp prst="textNoShape">
              <a:avLst/>
            </a:prstTxWarp>
          </a:bodyPr>
          <a:lstStyle>
            <a:lvl1pPr>
              <a:defRPr sz="1200"/>
            </a:lvl1pPr>
          </a:lstStyle>
          <a:p>
            <a:pPr>
              <a:defRPr/>
            </a:pPr>
            <a:endParaRPr lang="en-US" dirty="0"/>
          </a:p>
        </p:txBody>
      </p:sp>
      <p:sp>
        <p:nvSpPr>
          <p:cNvPr id="151555"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4840" tIns="47419" rIns="94840" bIns="47419" numCol="1" anchor="t" anchorCtr="0" compatLnSpc="1">
            <a:prstTxWarp prst="textNoShape">
              <a:avLst/>
            </a:prstTxWarp>
          </a:bodyPr>
          <a:lstStyle>
            <a:lvl1pPr algn="r">
              <a:defRPr sz="1200"/>
            </a:lvl1pPr>
          </a:lstStyle>
          <a:p>
            <a:pPr>
              <a:defRPr/>
            </a:pPr>
            <a:endParaRPr lang="en-US" dirty="0"/>
          </a:p>
        </p:txBody>
      </p:sp>
      <p:sp>
        <p:nvSpPr>
          <p:cNvPr id="151556"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4840" tIns="47419" rIns="94840" bIns="47419" numCol="1" anchor="b" anchorCtr="0" compatLnSpc="1">
            <a:prstTxWarp prst="textNoShape">
              <a:avLst/>
            </a:prstTxWarp>
          </a:bodyPr>
          <a:lstStyle>
            <a:lvl1pPr>
              <a:defRPr sz="1200"/>
            </a:lvl1pPr>
          </a:lstStyle>
          <a:p>
            <a:pPr>
              <a:defRPr/>
            </a:pPr>
            <a:endParaRPr lang="en-US" dirty="0"/>
          </a:p>
        </p:txBody>
      </p:sp>
      <p:sp>
        <p:nvSpPr>
          <p:cNvPr id="151557"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4840" tIns="47419" rIns="94840" bIns="47419" numCol="1" anchor="b" anchorCtr="0" compatLnSpc="1">
            <a:prstTxWarp prst="textNoShape">
              <a:avLst/>
            </a:prstTxWarp>
          </a:bodyPr>
          <a:lstStyle>
            <a:lvl1pPr algn="r">
              <a:defRPr sz="1200"/>
            </a:lvl1pPr>
          </a:lstStyle>
          <a:p>
            <a:pPr>
              <a:defRPr/>
            </a:pPr>
            <a:fld id="{77CA231F-C610-42BB-B0E4-4F4839BF8475}" type="slidenum">
              <a:rPr lang="en-US"/>
              <a:pPr>
                <a:defRPr/>
              </a:pPr>
              <a:t>‹#›</a:t>
            </a:fld>
            <a:endParaRPr lang="en-US" dirty="0"/>
          </a:p>
        </p:txBody>
      </p:sp>
    </p:spTree>
    <p:extLst>
      <p:ext uri="{BB962C8B-B14F-4D97-AF65-F5344CB8AC3E}">
        <p14:creationId xmlns:p14="http://schemas.microsoft.com/office/powerpoint/2010/main" val="354022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20">
              <a:defRPr sz="1200"/>
            </a:lvl1pPr>
          </a:lstStyle>
          <a:p>
            <a:pPr>
              <a:defRPr/>
            </a:pPr>
            <a:endParaRPr lang="en-US" dirty="0"/>
          </a:p>
        </p:txBody>
      </p:sp>
      <p:sp>
        <p:nvSpPr>
          <p:cNvPr id="23555"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20">
              <a:defRPr sz="1200"/>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457200" y="4561226"/>
            <a:ext cx="6559826" cy="4538272"/>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20">
              <a:defRPr sz="1200"/>
            </a:lvl1pPr>
          </a:lstStyle>
          <a:p>
            <a:pPr>
              <a:defRPr/>
            </a:pPr>
            <a:endParaRPr lang="en-US" dirty="0"/>
          </a:p>
        </p:txBody>
      </p:sp>
      <p:sp>
        <p:nvSpPr>
          <p:cNvPr id="23559"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20">
              <a:defRPr sz="1200"/>
            </a:lvl1pPr>
          </a:lstStyle>
          <a:p>
            <a:pPr>
              <a:defRPr/>
            </a:pPr>
            <a:fld id="{DE3F6C90-C1AA-46C0-AB51-8C3BAA1D2B73}" type="slidenum">
              <a:rPr lang="en-US"/>
              <a:pPr>
                <a:defRPr/>
              </a:pPr>
              <a:t>‹#›</a:t>
            </a:fld>
            <a:endParaRPr lang="en-US" dirty="0"/>
          </a:p>
        </p:txBody>
      </p:sp>
    </p:spTree>
    <p:extLst>
      <p:ext uri="{BB962C8B-B14F-4D97-AF65-F5344CB8AC3E}">
        <p14:creationId xmlns:p14="http://schemas.microsoft.com/office/powerpoint/2010/main" val="619280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463BD671-6F1D-497D-BA9F-C762CF785F37}" type="slidenum">
              <a:rPr lang="en-US" smtClean="0"/>
              <a:pPr eaLnBrk="1" hangingPunct="1"/>
              <a:t>1</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t>Introduce </a:t>
            </a:r>
            <a:r>
              <a:rPr lang="en-US" sz="1000" dirty="0" smtClean="0"/>
              <a:t>myself </a:t>
            </a:r>
            <a:r>
              <a:rPr lang="en-US" sz="1000" baseline="0" dirty="0" smtClean="0"/>
              <a:t> - </a:t>
            </a:r>
            <a:r>
              <a:rPr lang="en-US" sz="1000" dirty="0" smtClean="0"/>
              <a:t>director </a:t>
            </a:r>
            <a:r>
              <a:rPr lang="en-US" sz="1000" dirty="0"/>
              <a:t>of </a:t>
            </a:r>
            <a:r>
              <a:rPr lang="en-US" sz="1000" dirty="0" smtClean="0"/>
              <a:t>NNIP and work on the Choice Neighborhoods Initiative</a:t>
            </a:r>
            <a:r>
              <a:rPr lang="en-US" sz="1000" baseline="0" dirty="0" smtClean="0"/>
              <a:t> assessment sponsored by HUD.</a:t>
            </a:r>
            <a:endParaRPr lang="en-US" sz="1000" dirty="0"/>
          </a:p>
          <a:p>
            <a:pPr eaLnBrk="1" hangingPunct="1"/>
            <a:endParaRPr lang="en-US" sz="1000" dirty="0"/>
          </a:p>
          <a:p>
            <a:pPr eaLnBrk="1" hangingPunct="1"/>
            <a:r>
              <a:rPr lang="en-US" sz="1000" dirty="0"/>
              <a:t>Agenda today:</a:t>
            </a:r>
          </a:p>
          <a:p>
            <a:pPr eaLnBrk="1" hangingPunct="1"/>
            <a:r>
              <a:rPr lang="en-US" sz="1000" dirty="0"/>
              <a:t>-talk about the network and our </a:t>
            </a:r>
            <a:r>
              <a:rPr lang="en-US" sz="1000" dirty="0" smtClean="0"/>
              <a:t>partners, how they relate to place-based work </a:t>
            </a:r>
            <a:r>
              <a:rPr lang="en-US" sz="1000" dirty="0"/>
              <a:t>and then share </a:t>
            </a:r>
            <a:r>
              <a:rPr lang="en-US" sz="1000" dirty="0" smtClean="0"/>
              <a:t>an examples </a:t>
            </a:r>
            <a:r>
              <a:rPr lang="en-US" sz="1000" dirty="0"/>
              <a:t>from our </a:t>
            </a:r>
            <a:r>
              <a:rPr lang="en-US" sz="1000" dirty="0" smtClean="0"/>
              <a:t>Pittsburgh partner.</a:t>
            </a: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Once they identified the issue, the leaders reached out to our</a:t>
            </a:r>
            <a:r>
              <a:rPr lang="en-US" baseline="0" dirty="0" smtClean="0"/>
              <a:t> partner in Pittsburgh and came up with this plan.</a:t>
            </a:r>
            <a:endParaRPr lang="en-US" dirty="0" smtClean="0"/>
          </a:p>
          <a:p>
            <a:pPr>
              <a:spcBef>
                <a:spcPct val="0"/>
              </a:spcBef>
            </a:pPr>
            <a:endParaRPr lang="en-US" dirty="0" smtClean="0"/>
          </a:p>
          <a:p>
            <a:pPr>
              <a:spcBef>
                <a:spcPct val="0"/>
              </a:spcBef>
            </a:pPr>
            <a:r>
              <a:rPr lang="en-US" dirty="0" smtClean="0"/>
              <a:t>Research Design: Contacted NNIP partners to review and ID existing property survey instruments including building inspection protocols and neighborhood assessment surveys</a:t>
            </a:r>
          </a:p>
          <a:p>
            <a:pPr>
              <a:spcBef>
                <a:spcPct val="0"/>
              </a:spcBef>
            </a:pPr>
            <a:endParaRPr lang="en-US" dirty="0" smtClean="0"/>
          </a:p>
          <a:p>
            <a:pPr>
              <a:spcBef>
                <a:spcPct val="0"/>
              </a:spcBef>
            </a:pPr>
            <a:r>
              <a:rPr lang="en-US" dirty="0" smtClean="0"/>
              <a:t>Data Integration: data integration strategy (Setting data collection and entry process up so that it could easily be integrated into the PNCIS system).  They could them create maps that integrate the community-collected</a:t>
            </a:r>
            <a:r>
              <a:rPr lang="en-US" baseline="0" dirty="0" smtClean="0"/>
              <a:t> </a:t>
            </a:r>
            <a:r>
              <a:rPr lang="en-US" dirty="0" smtClean="0"/>
              <a:t>data with other PNCIS data like crime info and code violations</a:t>
            </a:r>
          </a:p>
          <a:p>
            <a:pPr>
              <a:spcBef>
                <a:spcPct val="0"/>
              </a:spcBef>
            </a:pPr>
            <a:endParaRPr lang="en-US" dirty="0" smtClean="0"/>
          </a:p>
          <a:p>
            <a:pPr>
              <a:spcBef>
                <a:spcPct val="0"/>
              </a:spcBef>
            </a:pPr>
            <a:r>
              <a:rPr lang="en-US" dirty="0" smtClean="0"/>
              <a:t>Training: Trained students and community organizing staff to use the results, got into the data driven mindset.</a:t>
            </a:r>
          </a:p>
          <a:p>
            <a:pPr>
              <a:spcBef>
                <a:spcPct val="0"/>
              </a:spcBef>
            </a:pPr>
            <a:endParaRPr lang="en-US" dirty="0" smtClean="0"/>
          </a:p>
          <a:p>
            <a:pPr>
              <a:spcBef>
                <a:spcPct val="0"/>
              </a:spcBef>
            </a:pPr>
            <a:r>
              <a:rPr lang="en-US" dirty="0" smtClean="0"/>
              <a:t>Data Analysis/Community Action: Look</a:t>
            </a:r>
            <a:r>
              <a:rPr lang="en-US" baseline="0" dirty="0" smtClean="0"/>
              <a:t> at patterns </a:t>
            </a:r>
            <a:r>
              <a:rPr lang="en-US" dirty="0" smtClean="0"/>
              <a:t>and identify policy mechanism to take action</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593" indent="-296381">
              <a:defRPr>
                <a:solidFill>
                  <a:schemeClr val="tx1"/>
                </a:solidFill>
                <a:latin typeface="Tw Cen MT" pitchFamily="34" charset="0"/>
              </a:defRPr>
            </a:lvl2pPr>
            <a:lvl3pPr marL="1185528" indent="-237105">
              <a:defRPr>
                <a:solidFill>
                  <a:schemeClr val="tx1"/>
                </a:solidFill>
                <a:latin typeface="Tw Cen MT" pitchFamily="34" charset="0"/>
              </a:defRPr>
            </a:lvl3pPr>
            <a:lvl4pPr marL="1659739" indent="-237105">
              <a:defRPr>
                <a:solidFill>
                  <a:schemeClr val="tx1"/>
                </a:solidFill>
                <a:latin typeface="Tw Cen MT" pitchFamily="34" charset="0"/>
              </a:defRPr>
            </a:lvl4pPr>
            <a:lvl5pPr marL="2133951" indent="-237105">
              <a:defRPr>
                <a:solidFill>
                  <a:schemeClr val="tx1"/>
                </a:solidFill>
                <a:latin typeface="Tw Cen MT" pitchFamily="34" charset="0"/>
              </a:defRPr>
            </a:lvl5pPr>
            <a:lvl6pPr marL="2608163" indent="-237105" defTabSz="474212" fontAlgn="base">
              <a:spcBef>
                <a:spcPct val="0"/>
              </a:spcBef>
              <a:spcAft>
                <a:spcPct val="0"/>
              </a:spcAft>
              <a:defRPr>
                <a:solidFill>
                  <a:schemeClr val="tx1"/>
                </a:solidFill>
                <a:latin typeface="Tw Cen MT" pitchFamily="34" charset="0"/>
              </a:defRPr>
            </a:lvl6pPr>
            <a:lvl7pPr marL="3082374" indent="-237105" defTabSz="474212" fontAlgn="base">
              <a:spcBef>
                <a:spcPct val="0"/>
              </a:spcBef>
              <a:spcAft>
                <a:spcPct val="0"/>
              </a:spcAft>
              <a:defRPr>
                <a:solidFill>
                  <a:schemeClr val="tx1"/>
                </a:solidFill>
                <a:latin typeface="Tw Cen MT" pitchFamily="34" charset="0"/>
              </a:defRPr>
            </a:lvl7pPr>
            <a:lvl8pPr marL="3556585" indent="-237105" defTabSz="474212" fontAlgn="base">
              <a:spcBef>
                <a:spcPct val="0"/>
              </a:spcBef>
              <a:spcAft>
                <a:spcPct val="0"/>
              </a:spcAft>
              <a:defRPr>
                <a:solidFill>
                  <a:schemeClr val="tx1"/>
                </a:solidFill>
                <a:latin typeface="Tw Cen MT" pitchFamily="34" charset="0"/>
              </a:defRPr>
            </a:lvl8pPr>
            <a:lvl9pPr marL="4030796" indent="-237105" defTabSz="474212"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E0608EF-BE1D-4A32-A26E-77068CCAC847}" type="slidenum">
              <a:rPr lang="en-US">
                <a:latin typeface="Calibri" pitchFamily="34" charset="0"/>
              </a:rPr>
              <a:pPr fontAlgn="base">
                <a:spcBef>
                  <a:spcPct val="0"/>
                </a:spcBef>
                <a:spcAft>
                  <a:spcPct val="0"/>
                </a:spcAft>
              </a:pPr>
              <a:t>10</a:t>
            </a:fld>
            <a:endParaRPr 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They</a:t>
            </a:r>
            <a:r>
              <a:rPr lang="en-US" baseline="0" dirty="0" smtClean="0"/>
              <a:t> used the assessors file as the backbone of the system (with property ID, basic characteristics, ownership, and tax delinquency )</a:t>
            </a:r>
          </a:p>
          <a:p>
            <a:pPr>
              <a:spcBef>
                <a:spcPct val="0"/>
              </a:spcBef>
            </a:pPr>
            <a:endParaRPr lang="en-US" baseline="0" dirty="0" smtClean="0"/>
          </a:p>
          <a:p>
            <a:pPr>
              <a:spcBef>
                <a:spcPct val="0"/>
              </a:spcBef>
            </a:pPr>
            <a:r>
              <a:rPr lang="en-US" baseline="0" dirty="0" smtClean="0"/>
              <a:t>Student and residents implemented the property survey, noting the condition of each home.</a:t>
            </a:r>
          </a:p>
          <a:p>
            <a:pPr>
              <a:spcBef>
                <a:spcPct val="0"/>
              </a:spcBef>
            </a:pPr>
            <a:endParaRPr lang="en-US" baseline="0" dirty="0" smtClean="0"/>
          </a:p>
          <a:p>
            <a:pPr>
              <a:spcBef>
                <a:spcPct val="0"/>
              </a:spcBef>
            </a:pPr>
            <a:r>
              <a:rPr lang="en-US" baseline="0" dirty="0" smtClean="0"/>
              <a:t>Here is a map of the resulting data - </a:t>
            </a:r>
            <a:r>
              <a:rPr lang="en-US" dirty="0" smtClean="0"/>
              <a:t>Yellow is good, light blue is fair, dark blue is poor.</a:t>
            </a:r>
            <a:endParaRPr lang="en-US" baseline="0" dirty="0" smtClean="0"/>
          </a:p>
          <a:p>
            <a:pPr>
              <a:spcBef>
                <a:spcPct val="0"/>
              </a:spcBef>
            </a:pPr>
            <a:endParaRPr lang="en-US" baseline="0" dirty="0" smtClean="0"/>
          </a:p>
          <a:p>
            <a:pPr>
              <a:spcBef>
                <a:spcPct val="0"/>
              </a:spcBef>
            </a:pPr>
            <a:r>
              <a:rPr lang="en-US" dirty="0" smtClean="0"/>
              <a:t>Map was shared and used for data driven organizing</a:t>
            </a:r>
            <a:r>
              <a:rPr lang="en-US" baseline="0" dirty="0" smtClean="0"/>
              <a:t> and presenting to</a:t>
            </a:r>
            <a:r>
              <a:rPr lang="en-US" dirty="0" smtClean="0"/>
              <a:t> block clubs. </a:t>
            </a:r>
          </a:p>
          <a:p>
            <a:pPr>
              <a:spcBef>
                <a:spcPct val="0"/>
              </a:spcBef>
            </a:pPr>
            <a:endParaRPr lang="en-US" dirty="0" smtClean="0"/>
          </a:p>
          <a:p>
            <a:pPr>
              <a:spcBef>
                <a:spcPct val="0"/>
              </a:spcBef>
            </a:pPr>
            <a:r>
              <a:rPr lang="en-US" dirty="0" smtClean="0"/>
              <a:t>[check with PNCIS – this is hypothetical or actual? Before and after assessments (does a block club affect the physical condition of a block? etc.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593" indent="-296381">
              <a:defRPr>
                <a:solidFill>
                  <a:schemeClr val="tx1"/>
                </a:solidFill>
                <a:latin typeface="Tw Cen MT" pitchFamily="34" charset="0"/>
              </a:defRPr>
            </a:lvl2pPr>
            <a:lvl3pPr marL="1185528" indent="-237105">
              <a:defRPr>
                <a:solidFill>
                  <a:schemeClr val="tx1"/>
                </a:solidFill>
                <a:latin typeface="Tw Cen MT" pitchFamily="34" charset="0"/>
              </a:defRPr>
            </a:lvl3pPr>
            <a:lvl4pPr marL="1659739" indent="-237105">
              <a:defRPr>
                <a:solidFill>
                  <a:schemeClr val="tx1"/>
                </a:solidFill>
                <a:latin typeface="Tw Cen MT" pitchFamily="34" charset="0"/>
              </a:defRPr>
            </a:lvl4pPr>
            <a:lvl5pPr marL="2133951" indent="-237105">
              <a:defRPr>
                <a:solidFill>
                  <a:schemeClr val="tx1"/>
                </a:solidFill>
                <a:latin typeface="Tw Cen MT" pitchFamily="34" charset="0"/>
              </a:defRPr>
            </a:lvl5pPr>
            <a:lvl6pPr marL="2608163" indent="-237105" defTabSz="474212" fontAlgn="base">
              <a:spcBef>
                <a:spcPct val="0"/>
              </a:spcBef>
              <a:spcAft>
                <a:spcPct val="0"/>
              </a:spcAft>
              <a:defRPr>
                <a:solidFill>
                  <a:schemeClr val="tx1"/>
                </a:solidFill>
                <a:latin typeface="Tw Cen MT" pitchFamily="34" charset="0"/>
              </a:defRPr>
            </a:lvl6pPr>
            <a:lvl7pPr marL="3082374" indent="-237105" defTabSz="474212" fontAlgn="base">
              <a:spcBef>
                <a:spcPct val="0"/>
              </a:spcBef>
              <a:spcAft>
                <a:spcPct val="0"/>
              </a:spcAft>
              <a:defRPr>
                <a:solidFill>
                  <a:schemeClr val="tx1"/>
                </a:solidFill>
                <a:latin typeface="Tw Cen MT" pitchFamily="34" charset="0"/>
              </a:defRPr>
            </a:lvl7pPr>
            <a:lvl8pPr marL="3556585" indent="-237105" defTabSz="474212" fontAlgn="base">
              <a:spcBef>
                <a:spcPct val="0"/>
              </a:spcBef>
              <a:spcAft>
                <a:spcPct val="0"/>
              </a:spcAft>
              <a:defRPr>
                <a:solidFill>
                  <a:schemeClr val="tx1"/>
                </a:solidFill>
                <a:latin typeface="Tw Cen MT" pitchFamily="34" charset="0"/>
              </a:defRPr>
            </a:lvl8pPr>
            <a:lvl9pPr marL="4030796" indent="-237105" defTabSz="474212"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5A24EA7-6C18-4C98-9727-291B0C76FC63}" type="slidenum">
              <a:rPr lang="en-US">
                <a:latin typeface="Calibri" pitchFamily="34" charset="0"/>
              </a:rPr>
              <a:pPr fontAlgn="base">
                <a:spcBef>
                  <a:spcPct val="0"/>
                </a:spcBef>
                <a:spcAft>
                  <a:spcPct val="0"/>
                </a:spcAft>
              </a:pPr>
              <a:t>11</a:t>
            </a:fld>
            <a:endParaRPr 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Together they came up with a</a:t>
            </a:r>
            <a:r>
              <a:rPr lang="en-US" baseline="0" dirty="0" smtClean="0"/>
              <a:t> collective action plan.  Their data i</a:t>
            </a:r>
            <a:r>
              <a:rPr lang="en-US" dirty="0" smtClean="0"/>
              <a:t>dentified properties that were vacant and open to entry.  They worked with residents to agree on the worst 30</a:t>
            </a:r>
            <a:r>
              <a:rPr lang="en-US" baseline="0" dirty="0" smtClean="0"/>
              <a:t> properties in the area</a:t>
            </a:r>
            <a:r>
              <a:rPr lang="en-US" dirty="0" smtClean="0"/>
              <a:t>.</a:t>
            </a:r>
          </a:p>
          <a:p>
            <a:pPr>
              <a:spcBef>
                <a:spcPct val="0"/>
              </a:spcBef>
            </a:pPr>
            <a:endParaRPr lang="en-US" dirty="0" smtClean="0"/>
          </a:p>
          <a:p>
            <a:pPr>
              <a:spcBef>
                <a:spcPct val="0"/>
              </a:spcBef>
            </a:pPr>
            <a:r>
              <a:rPr lang="en-US" dirty="0" smtClean="0"/>
              <a:t>Residents</a:t>
            </a:r>
            <a:r>
              <a:rPr lang="en-US" baseline="0" dirty="0" smtClean="0"/>
              <a:t> in n</a:t>
            </a:r>
            <a:r>
              <a:rPr lang="en-US" dirty="0" smtClean="0"/>
              <a:t>eighborhood</a:t>
            </a:r>
            <a:r>
              <a:rPr lang="en-US" baseline="0" dirty="0" smtClean="0"/>
              <a:t>s like Homewood have reasons to be skeptical about receiving good city services. </a:t>
            </a:r>
          </a:p>
          <a:p>
            <a:pPr>
              <a:spcBef>
                <a:spcPct val="0"/>
              </a:spcBef>
            </a:pPr>
            <a:endParaRPr lang="en-US" baseline="0" dirty="0" smtClean="0"/>
          </a:p>
          <a:p>
            <a:pPr>
              <a:spcBef>
                <a:spcPct val="0"/>
              </a:spcBef>
            </a:pPr>
            <a:r>
              <a:rPr lang="en-US" baseline="0" dirty="0" smtClean="0"/>
              <a:t>But as the group and armed with the data, they were willing to engage with the system.  Within 1 month, more than ¾ of the properties had been attended too.</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593" indent="-296381">
              <a:defRPr>
                <a:solidFill>
                  <a:schemeClr val="tx1"/>
                </a:solidFill>
                <a:latin typeface="Tw Cen MT" pitchFamily="34" charset="0"/>
              </a:defRPr>
            </a:lvl2pPr>
            <a:lvl3pPr marL="1185528" indent="-237105">
              <a:defRPr>
                <a:solidFill>
                  <a:schemeClr val="tx1"/>
                </a:solidFill>
                <a:latin typeface="Tw Cen MT" pitchFamily="34" charset="0"/>
              </a:defRPr>
            </a:lvl3pPr>
            <a:lvl4pPr marL="1659739" indent="-237105">
              <a:defRPr>
                <a:solidFill>
                  <a:schemeClr val="tx1"/>
                </a:solidFill>
                <a:latin typeface="Tw Cen MT" pitchFamily="34" charset="0"/>
              </a:defRPr>
            </a:lvl4pPr>
            <a:lvl5pPr marL="2133951" indent="-237105">
              <a:defRPr>
                <a:solidFill>
                  <a:schemeClr val="tx1"/>
                </a:solidFill>
                <a:latin typeface="Tw Cen MT" pitchFamily="34" charset="0"/>
              </a:defRPr>
            </a:lvl5pPr>
            <a:lvl6pPr marL="2608163" indent="-237105" defTabSz="474212" fontAlgn="base">
              <a:spcBef>
                <a:spcPct val="0"/>
              </a:spcBef>
              <a:spcAft>
                <a:spcPct val="0"/>
              </a:spcAft>
              <a:defRPr>
                <a:solidFill>
                  <a:schemeClr val="tx1"/>
                </a:solidFill>
                <a:latin typeface="Tw Cen MT" pitchFamily="34" charset="0"/>
              </a:defRPr>
            </a:lvl6pPr>
            <a:lvl7pPr marL="3082374" indent="-237105" defTabSz="474212" fontAlgn="base">
              <a:spcBef>
                <a:spcPct val="0"/>
              </a:spcBef>
              <a:spcAft>
                <a:spcPct val="0"/>
              </a:spcAft>
              <a:defRPr>
                <a:solidFill>
                  <a:schemeClr val="tx1"/>
                </a:solidFill>
                <a:latin typeface="Tw Cen MT" pitchFamily="34" charset="0"/>
              </a:defRPr>
            </a:lvl7pPr>
            <a:lvl8pPr marL="3556585" indent="-237105" defTabSz="474212" fontAlgn="base">
              <a:spcBef>
                <a:spcPct val="0"/>
              </a:spcBef>
              <a:spcAft>
                <a:spcPct val="0"/>
              </a:spcAft>
              <a:defRPr>
                <a:solidFill>
                  <a:schemeClr val="tx1"/>
                </a:solidFill>
                <a:latin typeface="Tw Cen MT" pitchFamily="34" charset="0"/>
              </a:defRPr>
            </a:lvl8pPr>
            <a:lvl9pPr marL="4030796" indent="-237105" defTabSz="474212"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A6E73846-5A04-4D47-8C5C-39792B57DB1E}" type="slidenum">
              <a:rPr lang="en-US">
                <a:latin typeface="Calibri" pitchFamily="34" charset="0"/>
              </a:rPr>
              <a:pPr fontAlgn="base">
                <a:spcBef>
                  <a:spcPct val="0"/>
                </a:spcBef>
                <a:spcAft>
                  <a:spcPct val="0"/>
                </a:spcAft>
              </a:pPr>
              <a:t>12</a:t>
            </a:fld>
            <a:endParaRPr 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property secured by the city</a:t>
            </a:r>
            <a:endParaRPr lang="en-US" dirty="0"/>
          </a:p>
        </p:txBody>
      </p:sp>
      <p:sp>
        <p:nvSpPr>
          <p:cNvPr id="4" name="Slide Number Placeholder 3"/>
          <p:cNvSpPr>
            <a:spLocks noGrp="1"/>
          </p:cNvSpPr>
          <p:nvPr>
            <p:ph type="sldNum" sz="quarter" idx="10"/>
          </p:nvPr>
        </p:nvSpPr>
        <p:spPr/>
        <p:txBody>
          <a:bodyPr/>
          <a:lstStyle/>
          <a:p>
            <a:pPr>
              <a:defRPr/>
            </a:pPr>
            <a:fld id="{DE3F6C90-C1AA-46C0-AB51-8C3BAA1D2B73}" type="slidenum">
              <a:rPr lang="en-US" smtClean="0"/>
              <a:pPr>
                <a:defRPr/>
              </a:pPr>
              <a:t>13</a:t>
            </a:fld>
            <a:endParaRPr lang="en-US" dirty="0"/>
          </a:p>
        </p:txBody>
      </p:sp>
    </p:spTree>
    <p:extLst>
      <p:ext uri="{BB962C8B-B14F-4D97-AF65-F5344CB8AC3E}">
        <p14:creationId xmlns:p14="http://schemas.microsoft.com/office/powerpoint/2010/main" val="3727557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PNCIS</a:t>
            </a:r>
            <a:r>
              <a:rPr lang="en-US" baseline="0" dirty="0" smtClean="0"/>
              <a:t> recognizes that quantitative data does not capture everything that is important.  They use photos to document baseline conditions and the neighborhood as it changes. </a:t>
            </a:r>
          </a:p>
          <a:p>
            <a:endParaRPr lang="en-US" baseline="0" dirty="0" smtClean="0"/>
          </a:p>
          <a:p>
            <a:r>
              <a:rPr lang="en-US" baseline="0" dirty="0" smtClean="0"/>
              <a:t>They engage school children to talk about what is good and bad about their neighborhood</a:t>
            </a:r>
            <a:endParaRPr lang="en-US" dirty="0"/>
          </a:p>
        </p:txBody>
      </p:sp>
      <p:sp>
        <p:nvSpPr>
          <p:cNvPr id="4" name="Slide Number Placeholder 3"/>
          <p:cNvSpPr>
            <a:spLocks noGrp="1"/>
          </p:cNvSpPr>
          <p:nvPr>
            <p:ph type="sldNum" sz="quarter" idx="10"/>
          </p:nvPr>
        </p:nvSpPr>
        <p:spPr/>
        <p:txBody>
          <a:bodyPr/>
          <a:lstStyle/>
          <a:p>
            <a:pPr>
              <a:defRPr/>
            </a:pPr>
            <a:fld id="{DE3F6C90-C1AA-46C0-AB51-8C3BAA1D2B73}" type="slidenum">
              <a:rPr lang="en-US" smtClean="0"/>
              <a:pPr>
                <a:defRPr/>
              </a:pPr>
              <a:t>14</a:t>
            </a:fld>
            <a:endParaRPr lang="en-US" dirty="0"/>
          </a:p>
        </p:txBody>
      </p:sp>
    </p:spTree>
    <p:extLst>
      <p:ext uri="{BB962C8B-B14F-4D97-AF65-F5344CB8AC3E}">
        <p14:creationId xmlns:p14="http://schemas.microsoft.com/office/powerpoint/2010/main" val="375717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So here’s a recap of</a:t>
            </a:r>
            <a:r>
              <a:rPr lang="en-US" baseline="0" dirty="0" smtClean="0"/>
              <a:t> their process </a:t>
            </a:r>
          </a:p>
          <a:p>
            <a:pPr>
              <a:spcBef>
                <a:spcPct val="0"/>
              </a:spcBef>
            </a:pPr>
            <a:r>
              <a:rPr lang="en-US" baseline="0" dirty="0" smtClean="0"/>
              <a:t>[walk through steps on slide]</a:t>
            </a:r>
          </a:p>
          <a:p>
            <a:pPr>
              <a:spcBef>
                <a:spcPct val="0"/>
              </a:spcBef>
            </a:pPr>
            <a:r>
              <a:rPr lang="en-US" dirty="0" smtClean="0"/>
              <a:t>PNCIS partnered with them in all the stages, but the data was nested in a change initiative</a:t>
            </a:r>
            <a:r>
              <a:rPr lang="en-US" baseline="0" dirty="0" smtClean="0"/>
              <a:t> and directly relevant to their work.</a:t>
            </a:r>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593" indent="-296381">
              <a:defRPr>
                <a:solidFill>
                  <a:schemeClr val="tx1"/>
                </a:solidFill>
                <a:latin typeface="Tw Cen MT" pitchFamily="34" charset="0"/>
              </a:defRPr>
            </a:lvl2pPr>
            <a:lvl3pPr marL="1185528" indent="-237105">
              <a:defRPr>
                <a:solidFill>
                  <a:schemeClr val="tx1"/>
                </a:solidFill>
                <a:latin typeface="Tw Cen MT" pitchFamily="34" charset="0"/>
              </a:defRPr>
            </a:lvl3pPr>
            <a:lvl4pPr marL="1659739" indent="-237105">
              <a:defRPr>
                <a:solidFill>
                  <a:schemeClr val="tx1"/>
                </a:solidFill>
                <a:latin typeface="Tw Cen MT" pitchFamily="34" charset="0"/>
              </a:defRPr>
            </a:lvl4pPr>
            <a:lvl5pPr marL="2133951" indent="-237105">
              <a:defRPr>
                <a:solidFill>
                  <a:schemeClr val="tx1"/>
                </a:solidFill>
                <a:latin typeface="Tw Cen MT" pitchFamily="34" charset="0"/>
              </a:defRPr>
            </a:lvl5pPr>
            <a:lvl6pPr marL="2608163" indent="-237105" defTabSz="474212" fontAlgn="base">
              <a:spcBef>
                <a:spcPct val="0"/>
              </a:spcBef>
              <a:spcAft>
                <a:spcPct val="0"/>
              </a:spcAft>
              <a:defRPr>
                <a:solidFill>
                  <a:schemeClr val="tx1"/>
                </a:solidFill>
                <a:latin typeface="Tw Cen MT" pitchFamily="34" charset="0"/>
              </a:defRPr>
            </a:lvl6pPr>
            <a:lvl7pPr marL="3082374" indent="-237105" defTabSz="474212" fontAlgn="base">
              <a:spcBef>
                <a:spcPct val="0"/>
              </a:spcBef>
              <a:spcAft>
                <a:spcPct val="0"/>
              </a:spcAft>
              <a:defRPr>
                <a:solidFill>
                  <a:schemeClr val="tx1"/>
                </a:solidFill>
                <a:latin typeface="Tw Cen MT" pitchFamily="34" charset="0"/>
              </a:defRPr>
            </a:lvl7pPr>
            <a:lvl8pPr marL="3556585" indent="-237105" defTabSz="474212" fontAlgn="base">
              <a:spcBef>
                <a:spcPct val="0"/>
              </a:spcBef>
              <a:spcAft>
                <a:spcPct val="0"/>
              </a:spcAft>
              <a:defRPr>
                <a:solidFill>
                  <a:schemeClr val="tx1"/>
                </a:solidFill>
                <a:latin typeface="Tw Cen MT" pitchFamily="34" charset="0"/>
              </a:defRPr>
            </a:lvl8pPr>
            <a:lvl9pPr marL="4030796" indent="-237105" defTabSz="474212"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EFEEE0EC-43F7-4151-8079-2B9025FBC299}" type="slidenum">
              <a:rPr lang="en-US">
                <a:latin typeface="Calibri" pitchFamily="34" charset="0"/>
              </a:rPr>
              <a:pPr fontAlgn="base">
                <a:spcBef>
                  <a:spcPct val="0"/>
                </a:spcBef>
                <a:spcAft>
                  <a:spcPct val="0"/>
                </a:spcAft>
              </a:pPr>
              <a:t>15</a:t>
            </a:fld>
            <a:endParaRPr 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Short-term – bring city investment into the </a:t>
            </a:r>
            <a:r>
              <a:rPr lang="en-US" dirty="0" err="1" smtClean="0"/>
              <a:t>ngh</a:t>
            </a:r>
            <a:r>
              <a:rPr lang="en-US" dirty="0" smtClean="0"/>
              <a:t> and secure</a:t>
            </a:r>
            <a:r>
              <a:rPr lang="en-US" baseline="0" dirty="0" smtClean="0"/>
              <a:t> the individual properties so that its safer for children (both physical safety and less crime)</a:t>
            </a:r>
          </a:p>
          <a:p>
            <a:pPr>
              <a:spcBef>
                <a:spcPct val="0"/>
              </a:spcBef>
            </a:pPr>
            <a:endParaRPr lang="en-US" baseline="0" dirty="0" smtClean="0"/>
          </a:p>
          <a:p>
            <a:pPr>
              <a:spcBef>
                <a:spcPct val="0"/>
              </a:spcBef>
            </a:pPr>
            <a:r>
              <a:rPr lang="en-US" baseline="0" dirty="0" smtClean="0"/>
              <a:t>Just as important, residents learned they could take collective action to improve their neighborhood</a:t>
            </a:r>
          </a:p>
          <a:p>
            <a:pPr>
              <a:spcBef>
                <a:spcPct val="0"/>
              </a:spcBef>
            </a:pPr>
            <a:endParaRPr lang="en-US" dirty="0" smtClean="0"/>
          </a:p>
          <a:p>
            <a:pPr>
              <a:spcBef>
                <a:spcPct val="0"/>
              </a:spcBef>
            </a:pPr>
            <a:r>
              <a:rPr lang="en-US" dirty="0" smtClean="0"/>
              <a:t>Long-term</a:t>
            </a:r>
            <a:r>
              <a:rPr lang="en-US" baseline="0" dirty="0" smtClean="0"/>
              <a:t> -  </a:t>
            </a:r>
            <a:r>
              <a:rPr lang="en-US" dirty="0" smtClean="0"/>
              <a:t>improving abandoned homes helps image and raises property values</a:t>
            </a:r>
          </a:p>
          <a:p>
            <a:pPr>
              <a:spcBef>
                <a:spcPct val="0"/>
              </a:spcBef>
            </a:pPr>
            <a:endParaRPr lang="en-US" dirty="0" smtClean="0"/>
          </a:p>
          <a:p>
            <a:r>
              <a:rPr lang="en-US" sz="1200" kern="1200" dirty="0" smtClean="0">
                <a:solidFill>
                  <a:schemeClr val="tx1"/>
                </a:solidFill>
                <a:effectLst/>
                <a:latin typeface="Arial" charset="0"/>
                <a:ea typeface="+mn-ea"/>
                <a:cs typeface="+mn-cs"/>
              </a:rPr>
              <a:t>This is not</a:t>
            </a:r>
            <a:r>
              <a:rPr lang="en-US" sz="1200" kern="1200" baseline="0" dirty="0" smtClean="0">
                <a:solidFill>
                  <a:schemeClr val="tx1"/>
                </a:solidFill>
                <a:effectLst/>
                <a:latin typeface="Arial" charset="0"/>
                <a:ea typeface="+mn-ea"/>
                <a:cs typeface="+mn-cs"/>
              </a:rPr>
              <a:t> just a one-time project.  </a:t>
            </a:r>
            <a:r>
              <a:rPr lang="en-US" sz="1200" kern="1200" dirty="0" smtClean="0">
                <a:solidFill>
                  <a:schemeClr val="tx1"/>
                </a:solidFill>
                <a:effectLst/>
                <a:latin typeface="Arial" charset="0"/>
                <a:ea typeface="+mn-ea"/>
                <a:cs typeface="+mn-cs"/>
              </a:rPr>
              <a:t>Organizations in the community (Operation Better Block) are still accessing the data from the Website – they’re working on a neighborhood plan with the trained their staff</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Update as of 6-2013 – PNCIS continues to work with</a:t>
            </a:r>
            <a:r>
              <a:rPr lang="en-US" sz="1200" kern="1200" baseline="0" dirty="0" smtClean="0">
                <a:solidFill>
                  <a:schemeClr val="tx1"/>
                </a:solidFill>
                <a:effectLst/>
                <a:latin typeface="Arial" charset="0"/>
                <a:ea typeface="+mn-ea"/>
                <a:cs typeface="+mn-cs"/>
              </a:rPr>
              <a:t> the Children’s Village and provide information in support of property acquisition efforts.  They are also discussing new work on a cross-disciplinary health project. </a:t>
            </a:r>
          </a:p>
          <a:p>
            <a:r>
              <a:rPr lang="en-US" sz="1200" kern="1200" baseline="0" dirty="0" smtClean="0">
                <a:solidFill>
                  <a:schemeClr val="tx1"/>
                </a:solidFill>
                <a:effectLst/>
                <a:latin typeface="Arial" charset="0"/>
                <a:ea typeface="+mn-ea"/>
                <a:cs typeface="+mn-cs"/>
              </a:rPr>
              <a:t>[Note:  would be good to find out if the survey data has been/will </a:t>
            </a:r>
            <a:r>
              <a:rPr lang="en-US" sz="1200" kern="1200" baseline="0" smtClean="0">
                <a:solidFill>
                  <a:schemeClr val="tx1"/>
                </a:solidFill>
                <a:effectLst/>
                <a:latin typeface="Arial" charset="0"/>
                <a:ea typeface="+mn-ea"/>
                <a:cs typeface="+mn-cs"/>
              </a:rPr>
              <a:t>be updated]</a:t>
            </a: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593" indent="-296381">
              <a:defRPr>
                <a:solidFill>
                  <a:schemeClr val="tx1"/>
                </a:solidFill>
                <a:latin typeface="Tw Cen MT" pitchFamily="34" charset="0"/>
              </a:defRPr>
            </a:lvl2pPr>
            <a:lvl3pPr marL="1185528" indent="-237105">
              <a:defRPr>
                <a:solidFill>
                  <a:schemeClr val="tx1"/>
                </a:solidFill>
                <a:latin typeface="Tw Cen MT" pitchFamily="34" charset="0"/>
              </a:defRPr>
            </a:lvl3pPr>
            <a:lvl4pPr marL="1659739" indent="-237105">
              <a:defRPr>
                <a:solidFill>
                  <a:schemeClr val="tx1"/>
                </a:solidFill>
                <a:latin typeface="Tw Cen MT" pitchFamily="34" charset="0"/>
              </a:defRPr>
            </a:lvl4pPr>
            <a:lvl5pPr marL="2133951" indent="-237105">
              <a:defRPr>
                <a:solidFill>
                  <a:schemeClr val="tx1"/>
                </a:solidFill>
                <a:latin typeface="Tw Cen MT" pitchFamily="34" charset="0"/>
              </a:defRPr>
            </a:lvl5pPr>
            <a:lvl6pPr marL="2608163" indent="-237105" defTabSz="474212" fontAlgn="base">
              <a:spcBef>
                <a:spcPct val="0"/>
              </a:spcBef>
              <a:spcAft>
                <a:spcPct val="0"/>
              </a:spcAft>
              <a:defRPr>
                <a:solidFill>
                  <a:schemeClr val="tx1"/>
                </a:solidFill>
                <a:latin typeface="Tw Cen MT" pitchFamily="34" charset="0"/>
              </a:defRPr>
            </a:lvl6pPr>
            <a:lvl7pPr marL="3082374" indent="-237105" defTabSz="474212" fontAlgn="base">
              <a:spcBef>
                <a:spcPct val="0"/>
              </a:spcBef>
              <a:spcAft>
                <a:spcPct val="0"/>
              </a:spcAft>
              <a:defRPr>
                <a:solidFill>
                  <a:schemeClr val="tx1"/>
                </a:solidFill>
                <a:latin typeface="Tw Cen MT" pitchFamily="34" charset="0"/>
              </a:defRPr>
            </a:lvl7pPr>
            <a:lvl8pPr marL="3556585" indent="-237105" defTabSz="474212" fontAlgn="base">
              <a:spcBef>
                <a:spcPct val="0"/>
              </a:spcBef>
              <a:spcAft>
                <a:spcPct val="0"/>
              </a:spcAft>
              <a:defRPr>
                <a:solidFill>
                  <a:schemeClr val="tx1"/>
                </a:solidFill>
                <a:latin typeface="Tw Cen MT" pitchFamily="34" charset="0"/>
              </a:defRPr>
            </a:lvl8pPr>
            <a:lvl9pPr marL="4030796" indent="-237105" defTabSz="474212"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A22AF88-BB6D-4665-8382-99C7A7454168}" type="slidenum">
              <a:rPr lang="en-US">
                <a:latin typeface="Calibri" pitchFamily="34" charset="0"/>
              </a:rPr>
              <a:pPr fontAlgn="base">
                <a:spcBef>
                  <a:spcPct val="0"/>
                </a:spcBef>
                <a:spcAft>
                  <a:spcPct val="0"/>
                </a:spcAft>
              </a:pPr>
              <a:t>16</a:t>
            </a:fld>
            <a:endParaRPr 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Here’s our web site where you can find out more about NNIP and our partners</a:t>
            </a:r>
          </a:p>
          <a:p>
            <a:r>
              <a:rPr lang="en-US" dirty="0" smtClean="0"/>
              <a:t>www.NeighborhoodIndicators.org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01A127BE-19CE-4EC8-AFA4-715E8D6AFA65}" type="slidenum">
              <a:rPr lang="en-US" smtClean="0"/>
              <a:pPr eaLnBrk="1" hangingPunct="1"/>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particular, there is an issue area page to help you connect directly with specific content areas in which our partners work.</a:t>
            </a:r>
          </a:p>
          <a:p>
            <a:endParaRPr lang="en-US" dirty="0" smtClean="0"/>
          </a:p>
          <a:p>
            <a:r>
              <a:rPr lang="en-US" dirty="0" smtClean="0"/>
              <a:t>Sections</a:t>
            </a:r>
            <a:r>
              <a:rPr lang="en-US" baseline="0" dirty="0" smtClean="0"/>
              <a:t> on promise Neighborhoods and Sustainable Communities</a:t>
            </a:r>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E8E287F5-F3F8-4450-9B01-3CFDD54BAF75}" type="slidenum">
              <a:rPr lang="en-US" smtClean="0"/>
              <a:pPr eaLnBrk="1" hangingPunct="1"/>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particular, there is an issue area page to help you connect directly with specific content areas in which our partners work.</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E8E287F5-F3F8-4450-9B01-3CFDD54BAF75}" type="slidenum">
              <a:rPr lang="en-US" smtClean="0"/>
              <a:pPr eaLnBrk="1" hangingPunct="1"/>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eaLnBrk="0" hangingPunct="0">
              <a:defRPr>
                <a:solidFill>
                  <a:schemeClr val="tx1"/>
                </a:solidFill>
                <a:latin typeface="Arial" charset="0"/>
              </a:defRPr>
            </a:lvl1pPr>
            <a:lvl2pPr marL="770662" indent="-296408" defTabSz="963328" eaLnBrk="0" hangingPunct="0">
              <a:defRPr>
                <a:solidFill>
                  <a:schemeClr val="tx1"/>
                </a:solidFill>
                <a:latin typeface="Arial" charset="0"/>
              </a:defRPr>
            </a:lvl2pPr>
            <a:lvl3pPr marL="1185634" indent="-237127" defTabSz="963328" eaLnBrk="0" hangingPunct="0">
              <a:defRPr>
                <a:solidFill>
                  <a:schemeClr val="tx1"/>
                </a:solidFill>
                <a:latin typeface="Arial" charset="0"/>
              </a:defRPr>
            </a:lvl3pPr>
            <a:lvl4pPr marL="1659887" indent="-237127" defTabSz="963328" eaLnBrk="0" hangingPunct="0">
              <a:defRPr>
                <a:solidFill>
                  <a:schemeClr val="tx1"/>
                </a:solidFill>
                <a:latin typeface="Arial" charset="0"/>
              </a:defRPr>
            </a:lvl4pPr>
            <a:lvl5pPr marL="2134141" indent="-237127" defTabSz="963328" eaLnBrk="0" hangingPunct="0">
              <a:defRPr>
                <a:solidFill>
                  <a:schemeClr val="tx1"/>
                </a:solidFill>
                <a:latin typeface="Arial" charset="0"/>
              </a:defRPr>
            </a:lvl5pPr>
            <a:lvl6pPr marL="2608395" indent="-237127" defTabSz="963328" eaLnBrk="0" fontAlgn="base" hangingPunct="0">
              <a:spcBef>
                <a:spcPct val="0"/>
              </a:spcBef>
              <a:spcAft>
                <a:spcPct val="0"/>
              </a:spcAft>
              <a:defRPr>
                <a:solidFill>
                  <a:schemeClr val="tx1"/>
                </a:solidFill>
                <a:latin typeface="Arial" charset="0"/>
              </a:defRPr>
            </a:lvl6pPr>
            <a:lvl7pPr marL="3082648" indent="-237127" defTabSz="963328" eaLnBrk="0" fontAlgn="base" hangingPunct="0">
              <a:spcBef>
                <a:spcPct val="0"/>
              </a:spcBef>
              <a:spcAft>
                <a:spcPct val="0"/>
              </a:spcAft>
              <a:defRPr>
                <a:solidFill>
                  <a:schemeClr val="tx1"/>
                </a:solidFill>
                <a:latin typeface="Arial" charset="0"/>
              </a:defRPr>
            </a:lvl7pPr>
            <a:lvl8pPr marL="3556902" indent="-237127" defTabSz="963328" eaLnBrk="0" fontAlgn="base" hangingPunct="0">
              <a:spcBef>
                <a:spcPct val="0"/>
              </a:spcBef>
              <a:spcAft>
                <a:spcPct val="0"/>
              </a:spcAft>
              <a:defRPr>
                <a:solidFill>
                  <a:schemeClr val="tx1"/>
                </a:solidFill>
                <a:latin typeface="Arial" charset="0"/>
              </a:defRPr>
            </a:lvl8pPr>
            <a:lvl9pPr marL="4031155" indent="-237127" defTabSz="963328" eaLnBrk="0" fontAlgn="base" hangingPunct="0">
              <a:spcBef>
                <a:spcPct val="0"/>
              </a:spcBef>
              <a:spcAft>
                <a:spcPct val="0"/>
              </a:spcAft>
              <a:defRPr>
                <a:solidFill>
                  <a:schemeClr val="tx1"/>
                </a:solidFill>
                <a:latin typeface="Arial" charset="0"/>
              </a:defRPr>
            </a:lvl9pPr>
          </a:lstStyle>
          <a:p>
            <a:pPr eaLnBrk="1" hangingPunct="1"/>
            <a:fld id="{7C88DDAE-039C-4CFA-9099-9D3557ADD492}" type="slidenum">
              <a:rPr lang="en-US" smtClean="0"/>
              <a:pPr eaLnBrk="1" hangingPunct="1"/>
              <a:t>2</a:t>
            </a:fld>
            <a:endParaRPr lang="en-US" dirty="0" smtClean="0"/>
          </a:p>
        </p:txBody>
      </p:sp>
      <p:sp>
        <p:nvSpPr>
          <p:cNvPr id="24579" name="Rectangle 2"/>
          <p:cNvSpPr>
            <a:spLocks noGrp="1" noChangeArrowheads="1"/>
          </p:cNvSpPr>
          <p:nvPr>
            <p:ph type="body" idx="1"/>
          </p:nvPr>
        </p:nvSpPr>
        <p:spPr>
          <a:xfrm>
            <a:off x="975693" y="4564505"/>
            <a:ext cx="5363817" cy="43152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44" tIns="46840" rIns="95344" bIns="46840"/>
          <a:lstStyle/>
          <a:p>
            <a:pPr marL="869465" lvl="1" indent="-395211" eaLnBrk="1" hangingPunct="1">
              <a:spcAft>
                <a:spcPct val="20000"/>
              </a:spcAft>
            </a:pPr>
            <a:r>
              <a:rPr lang="en-US" dirty="0" smtClean="0">
                <a:solidFill>
                  <a:srgbClr val="002060"/>
                </a:solidFill>
              </a:rPr>
              <a:t>Talk through slide</a:t>
            </a:r>
          </a:p>
          <a:p>
            <a:pPr marL="869465" lvl="1" indent="-395211" eaLnBrk="1" hangingPunct="1">
              <a:spcAft>
                <a:spcPct val="20000"/>
              </a:spcAft>
            </a:pPr>
            <a:endParaRPr lang="en-US" dirty="0" smtClean="0">
              <a:solidFill>
                <a:srgbClr val="002060"/>
              </a:solidFill>
            </a:endParaRPr>
          </a:p>
          <a:p>
            <a:pPr marL="869465" lvl="1" indent="-395211" eaLnBrk="1" hangingPunct="1">
              <a:spcAft>
                <a:spcPct val="20000"/>
              </a:spcAft>
            </a:pPr>
            <a:r>
              <a:rPr lang="en-US" dirty="0" smtClean="0">
                <a:solidFill>
                  <a:srgbClr val="002060"/>
                </a:solidFill>
              </a:rPr>
              <a:t>Network is supported by the</a:t>
            </a:r>
            <a:r>
              <a:rPr lang="en-US" baseline="0" dirty="0" smtClean="0">
                <a:solidFill>
                  <a:srgbClr val="002060"/>
                </a:solidFill>
              </a:rPr>
              <a:t> Annie E. Casey and the John D. and Catherine T MacArthur Foundations</a:t>
            </a:r>
            <a:endParaRPr lang="en-US" dirty="0" smtClean="0">
              <a:solidFill>
                <a:srgbClr val="002060"/>
              </a:solidFill>
            </a:endParaRPr>
          </a:p>
          <a:p>
            <a:pPr eaLnBrk="1" hangingPunct="1"/>
            <a:r>
              <a:rPr lang="en-US" sz="1500" dirty="0"/>
              <a:t>	</a:t>
            </a:r>
          </a:p>
          <a:p>
            <a:pPr eaLnBrk="1" hangingPunct="1"/>
            <a:r>
              <a:rPr lang="en-US" sz="1500" dirty="0"/>
              <a:t>	Three necessary components to success (e.g. three-legged stool)</a:t>
            </a:r>
          </a:p>
        </p:txBody>
      </p:sp>
      <p:sp>
        <p:nvSpPr>
          <p:cNvPr id="24580" name="Rectangle 3"/>
          <p:cNvSpPr>
            <a:spLocks noGrp="1" noRot="1" noChangeAspect="1" noChangeArrowheads="1" noTextEdit="1"/>
          </p:cNvSpPr>
          <p:nvPr>
            <p:ph type="sldImg"/>
          </p:nvPr>
        </p:nvSpPr>
        <p:spPr>
          <a:xfrm>
            <a:off x="1268413" y="728663"/>
            <a:ext cx="4783137" cy="3586162"/>
          </a:xfrm>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463BD671-6F1D-497D-BA9F-C762CF785F37}" type="slidenum">
              <a:rPr lang="en-US" smtClean="0"/>
              <a:pPr eaLnBrk="1" hangingPunct="1"/>
              <a:t>20</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smtClean="0"/>
              <a:t>Thank</a:t>
            </a:r>
            <a:r>
              <a:rPr lang="en-US" sz="1000" baseline="0" dirty="0" smtClean="0"/>
              <a:t> you…</a:t>
            </a: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A7FA0FD6-A866-4680-A333-D0C65393B1B8}" type="slidenum">
              <a:rPr lang="en-US" smtClean="0"/>
              <a:pPr eaLnBrk="1" hangingPunct="1"/>
              <a:t>3</a:t>
            </a:fld>
            <a:endParaRPr lang="en-US" dirty="0" smtClean="0"/>
          </a:p>
        </p:txBody>
      </p:sp>
      <p:sp>
        <p:nvSpPr>
          <p:cNvPr id="25603" name="Rectangle 2"/>
          <p:cNvSpPr>
            <a:spLocks noGrp="1" noRot="1" noChangeAspect="1" noChangeArrowheads="1" noTextEdit="1"/>
          </p:cNvSpPr>
          <p:nvPr>
            <p:ph type="sldImg"/>
          </p:nvPr>
        </p:nvSpPr>
        <p:spPr>
          <a:xfrm>
            <a:off x="1257300" y="717550"/>
            <a:ext cx="4800600" cy="3600450"/>
          </a:xfrm>
          <a:ln/>
        </p:spPr>
      </p:sp>
      <p:sp>
        <p:nvSpPr>
          <p:cNvPr id="25604" name="Rectangle 3"/>
          <p:cNvSpPr>
            <a:spLocks noGrp="1" noChangeArrowheads="1"/>
          </p:cNvSpPr>
          <p:nvPr>
            <p:ph type="body" idx="1"/>
          </p:nvPr>
        </p:nvSpPr>
        <p:spPr>
          <a:xfrm>
            <a:off x="975693" y="4561226"/>
            <a:ext cx="5363817" cy="432185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Grown from 6 founding partners to 37, and more on the way</a:t>
            </a:r>
          </a:p>
          <a:p>
            <a:pPr eaLnBrk="1" hangingPunct="1">
              <a:defRPr/>
            </a:pPr>
            <a:endParaRPr lang="en-US" dirty="0" smtClean="0"/>
          </a:p>
          <a:p>
            <a:pPr eaLnBrk="1" hangingPunct="1">
              <a:defRPr/>
            </a:pPr>
            <a:r>
              <a:rPr lang="en-US" dirty="0" smtClean="0"/>
              <a:t>The partners are housed in various types of institutions –universities, independent nonprofits, local funders.</a:t>
            </a:r>
          </a:p>
          <a:p>
            <a:pPr eaLnBrk="1" hangingPunct="1">
              <a:defRPr/>
            </a:pPr>
            <a:endParaRPr lang="en-US" dirty="0" smtClean="0"/>
          </a:p>
          <a:p>
            <a:pPr eaLnBrk="1" hangingPunct="1">
              <a:defRPr/>
            </a:pPr>
            <a:r>
              <a:rPr lang="en-US" dirty="0" smtClean="0"/>
              <a:t>But whatever the home, they are all respected organizations with a long-term stake in their community.   </a:t>
            </a:r>
          </a:p>
          <a:p>
            <a:pPr marL="177845" indent="-177845" eaLnBrk="1" hangingPunct="1">
              <a:buFont typeface="Arial" pitchFamily="34" charset="0"/>
              <a:buChar char="•"/>
              <a:defRPr/>
            </a:pPr>
            <a:r>
              <a:rPr lang="en-US" dirty="0" smtClean="0"/>
              <a:t>They are viewed as neutral - not tied to any one political agenda or issue area.  </a:t>
            </a:r>
          </a:p>
          <a:p>
            <a:pPr marL="177845" indent="-177845" eaLnBrk="1" hangingPunct="1">
              <a:buFont typeface="Arial" pitchFamily="34" charset="0"/>
              <a:buChar char="•"/>
              <a:defRPr/>
            </a:pPr>
            <a:r>
              <a:rPr lang="en-US" dirty="0" smtClean="0"/>
              <a:t>Data providers are secure that confidential data will be handled properly, and audiences trust</a:t>
            </a:r>
            <a:r>
              <a:rPr lang="en-US" baseline="0" dirty="0" smtClean="0"/>
              <a:t> </a:t>
            </a:r>
            <a:r>
              <a:rPr lang="en-US" dirty="0" smtClean="0"/>
              <a:t>of the rigor of the analysis.  </a:t>
            </a:r>
          </a:p>
          <a:p>
            <a:pPr marL="177845" indent="-177845" eaLnBrk="1" hangingPunct="1">
              <a:buFont typeface="Arial" pitchFamily="34" charset="0"/>
              <a:buChar char="•"/>
              <a:defRPr/>
            </a:pPr>
            <a:r>
              <a:rPr lang="en-US" dirty="0" smtClean="0"/>
              <a:t>Since they are on the ground, they can be responsive to community needs and emerging issues [give example if time]</a:t>
            </a:r>
          </a:p>
          <a:p>
            <a:pPr eaLnBrk="1" hangingPunct="1">
              <a:defRPr/>
            </a:pPr>
            <a:endParaRPr lang="en-US" dirty="0" smtClean="0"/>
          </a:p>
          <a:p>
            <a:pPr eaLnBrk="1" hangingPunct="1">
              <a:defRPr/>
            </a:pPr>
            <a:r>
              <a:rPr lang="en-US" dirty="0" smtClean="0"/>
              <a:t>Together, the partners are an amazing network for peer learning.  Rich base of knowledge to draw from - allows new partners or existing partners tackling new issues to get a jump start from others’ past experiences.</a:t>
            </a:r>
          </a:p>
          <a:p>
            <a:pPr eaLnBrk="1" hangingPunct="1">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defRPr>
            </a:lvl1pPr>
            <a:lvl2pPr marL="770662" indent="-296408" defTabSz="966621" eaLnBrk="0" hangingPunct="0">
              <a:defRPr>
                <a:solidFill>
                  <a:schemeClr val="tx1"/>
                </a:solidFill>
                <a:latin typeface="Arial" charset="0"/>
              </a:defRPr>
            </a:lvl2pPr>
            <a:lvl3pPr marL="1185634" indent="-237127" defTabSz="966621" eaLnBrk="0" hangingPunct="0">
              <a:defRPr>
                <a:solidFill>
                  <a:schemeClr val="tx1"/>
                </a:solidFill>
                <a:latin typeface="Arial" charset="0"/>
              </a:defRPr>
            </a:lvl3pPr>
            <a:lvl4pPr marL="1659887" indent="-237127" defTabSz="966621" eaLnBrk="0" hangingPunct="0">
              <a:defRPr>
                <a:solidFill>
                  <a:schemeClr val="tx1"/>
                </a:solidFill>
                <a:latin typeface="Arial" charset="0"/>
              </a:defRPr>
            </a:lvl4pPr>
            <a:lvl5pPr marL="2134141" indent="-237127" defTabSz="966621" eaLnBrk="0" hangingPunct="0">
              <a:defRPr>
                <a:solidFill>
                  <a:schemeClr val="tx1"/>
                </a:solidFill>
                <a:latin typeface="Arial" charset="0"/>
              </a:defRPr>
            </a:lvl5pPr>
            <a:lvl6pPr marL="2608395" indent="-237127" defTabSz="966621" eaLnBrk="0" fontAlgn="base" hangingPunct="0">
              <a:spcBef>
                <a:spcPct val="0"/>
              </a:spcBef>
              <a:spcAft>
                <a:spcPct val="0"/>
              </a:spcAft>
              <a:defRPr>
                <a:solidFill>
                  <a:schemeClr val="tx1"/>
                </a:solidFill>
                <a:latin typeface="Arial" charset="0"/>
              </a:defRPr>
            </a:lvl6pPr>
            <a:lvl7pPr marL="3082648" indent="-237127" defTabSz="966621" eaLnBrk="0" fontAlgn="base" hangingPunct="0">
              <a:spcBef>
                <a:spcPct val="0"/>
              </a:spcBef>
              <a:spcAft>
                <a:spcPct val="0"/>
              </a:spcAft>
              <a:defRPr>
                <a:solidFill>
                  <a:schemeClr val="tx1"/>
                </a:solidFill>
                <a:latin typeface="Arial" charset="0"/>
              </a:defRPr>
            </a:lvl7pPr>
            <a:lvl8pPr marL="3556902" indent="-237127" defTabSz="966621" eaLnBrk="0" fontAlgn="base" hangingPunct="0">
              <a:spcBef>
                <a:spcPct val="0"/>
              </a:spcBef>
              <a:spcAft>
                <a:spcPct val="0"/>
              </a:spcAft>
              <a:defRPr>
                <a:solidFill>
                  <a:schemeClr val="tx1"/>
                </a:solidFill>
                <a:latin typeface="Arial" charset="0"/>
              </a:defRPr>
            </a:lvl8pPr>
            <a:lvl9pPr marL="4031155" indent="-237127" defTabSz="966621" eaLnBrk="0" fontAlgn="base" hangingPunct="0">
              <a:spcBef>
                <a:spcPct val="0"/>
              </a:spcBef>
              <a:spcAft>
                <a:spcPct val="0"/>
              </a:spcAft>
              <a:defRPr>
                <a:solidFill>
                  <a:schemeClr val="tx1"/>
                </a:solidFill>
                <a:latin typeface="Arial" charset="0"/>
              </a:defRPr>
            </a:lvl9pPr>
          </a:lstStyle>
          <a:p>
            <a:pPr eaLnBrk="1" hangingPunct="1"/>
            <a:fld id="{1D566491-EA29-46A2-8F1F-775CAA218EBA}" type="slidenum">
              <a:rPr lang="en-US" smtClean="0"/>
              <a:pPr eaLnBrk="1" hangingPunct="1"/>
              <a:t>4</a:t>
            </a:fld>
            <a:endParaRPr lang="en-US" dirty="0" smtClean="0"/>
          </a:p>
        </p:txBody>
      </p:sp>
      <p:sp>
        <p:nvSpPr>
          <p:cNvPr id="26627" name="Rectangle 2"/>
          <p:cNvSpPr>
            <a:spLocks noGrp="1" noRot="1" noChangeAspect="1" noChangeArrowheads="1" noTextEdit="1"/>
          </p:cNvSpPr>
          <p:nvPr>
            <p:ph type="sldImg"/>
          </p:nvPr>
        </p:nvSpPr>
        <p:spPr>
          <a:xfrm>
            <a:off x="1257300" y="720725"/>
            <a:ext cx="4800600" cy="3600450"/>
          </a:xfrm>
          <a:ln/>
        </p:spPr>
      </p:sp>
      <p:sp>
        <p:nvSpPr>
          <p:cNvPr id="43012" name="Rectangle 3"/>
          <p:cNvSpPr>
            <a:spLocks noGrp="1" noChangeArrowheads="1"/>
          </p:cNvSpPr>
          <p:nvPr>
            <p:ph type="body" idx="1"/>
          </p:nvPr>
        </p:nvSpPr>
        <p:spPr>
          <a:xfrm>
            <a:off x="975693" y="4562867"/>
            <a:ext cx="5363817" cy="4316932"/>
          </a:xfrm>
          <a:ln/>
          <a:extLst/>
        </p:spPr>
        <p:txBody>
          <a:bodyPr/>
          <a:lstStyle/>
          <a:p>
            <a:pPr eaLnBrk="1" hangingPunct="1">
              <a:defRPr/>
            </a:pPr>
            <a:r>
              <a:rPr lang="en-US" dirty="0">
                <a:latin typeface="Arial" pitchFamily="34" charset="0"/>
                <a:cs typeface="Arial" pitchFamily="34" charset="0"/>
              </a:rPr>
              <a:t>NNIP would not be possible without access to local data.  Local data is more impt than ever as the Census has switched from the long-form every 10 years to the 5-year averages and less precise American Community Survey.</a:t>
            </a:r>
          </a:p>
          <a:p>
            <a:pPr eaLnBrk="1" hangingPunct="1">
              <a:defRPr/>
            </a:pPr>
            <a:endParaRPr lang="en-US" sz="800" dirty="0">
              <a:latin typeface="Arial" pitchFamily="34" charset="0"/>
              <a:cs typeface="Arial" pitchFamily="34" charset="0"/>
            </a:endParaRPr>
          </a:p>
          <a:p>
            <a:pPr marL="177845" indent="-177845" eaLnBrk="1" hangingPunct="1">
              <a:buFont typeface="Arial" pitchFamily="34" charset="0"/>
              <a:buChar char="•"/>
              <a:defRPr/>
            </a:pPr>
            <a:r>
              <a:rPr lang="en-US" dirty="0">
                <a:latin typeface="Arial" pitchFamily="34" charset="0"/>
                <a:cs typeface="Arial" pitchFamily="34" charset="0"/>
              </a:rPr>
              <a:t>The partners collect data </a:t>
            </a:r>
            <a:r>
              <a:rPr lang="en-US" dirty="0" smtClean="0">
                <a:latin typeface="Arial" pitchFamily="34" charset="0"/>
                <a:cs typeface="Arial" pitchFamily="34" charset="0"/>
              </a:rPr>
              <a:t>from </a:t>
            </a:r>
            <a:r>
              <a:rPr lang="en-US" dirty="0">
                <a:latin typeface="Arial" pitchFamily="34" charset="0"/>
                <a:cs typeface="Arial" pitchFamily="34" charset="0"/>
              </a:rPr>
              <a:t>police, schools, health department; and add value by clean the data; and develop ngh-level indicators</a:t>
            </a:r>
            <a:r>
              <a:rPr lang="en-US" dirty="0" smtClean="0">
                <a:latin typeface="Arial" pitchFamily="34" charset="0"/>
                <a:cs typeface="Arial" pitchFamily="34" charset="0"/>
              </a:rPr>
              <a:t>.  This would be impossible</a:t>
            </a:r>
            <a:r>
              <a:rPr lang="en-US" baseline="0" dirty="0" smtClean="0">
                <a:latin typeface="Arial" pitchFamily="34" charset="0"/>
                <a:cs typeface="Arial" pitchFamily="34" charset="0"/>
              </a:rPr>
              <a:t> for any one community based organization to do for a given project – it is more efficient to have 1 organization do it once for the community. </a:t>
            </a:r>
            <a:r>
              <a:rPr lang="en-US" dirty="0" smtClean="0">
                <a:latin typeface="Arial" pitchFamily="34" charset="0"/>
                <a:cs typeface="Arial" pitchFamily="34" charset="0"/>
              </a:rPr>
              <a:t>There is an economy of scale.</a:t>
            </a:r>
            <a:endParaRPr lang="en-US" dirty="0">
              <a:latin typeface="Arial" pitchFamily="34" charset="0"/>
              <a:cs typeface="Arial" pitchFamily="34" charset="0"/>
            </a:endParaRPr>
          </a:p>
          <a:p>
            <a:pPr marL="177845" indent="-177845" eaLnBrk="1" hangingPunct="1">
              <a:buFont typeface="Arial" pitchFamily="34" charset="0"/>
              <a:buChar char="•"/>
              <a:defRPr/>
            </a:pPr>
            <a:r>
              <a:rPr lang="en-US" dirty="0">
                <a:latin typeface="Arial" pitchFamily="34" charset="0"/>
                <a:cs typeface="Arial" pitchFamily="34" charset="0"/>
              </a:rPr>
              <a:t>Not just one-time project, but formal agreements to get the data recurrently to be ready when need for data arise</a:t>
            </a:r>
          </a:p>
          <a:p>
            <a:pPr marL="177845" indent="-177845" eaLnBrk="1" hangingPunct="1">
              <a:buFont typeface="Arial" pitchFamily="34" charset="0"/>
              <a:buChar char="•"/>
              <a:defRPr/>
            </a:pPr>
            <a:r>
              <a:rPr lang="en-US" dirty="0">
                <a:latin typeface="Arial" pitchFamily="34" charset="0"/>
                <a:cs typeface="Arial" pitchFamily="34" charset="0"/>
              </a:rPr>
              <a:t>Neighborhood-level is key since problems are not evenly distributed across cities and priority issues vary across neighborhoods.</a:t>
            </a:r>
          </a:p>
          <a:p>
            <a:pPr marL="177845" indent="-177845" eaLnBrk="1" hangingPunct="1">
              <a:buFont typeface="Arial" pitchFamily="34" charset="0"/>
              <a:buChar char="•"/>
              <a:defRPr/>
            </a:pPr>
            <a:r>
              <a:rPr lang="en-US" dirty="0">
                <a:latin typeface="Arial" pitchFamily="34" charset="0"/>
                <a:cs typeface="Arial" pitchFamily="34" charset="0"/>
              </a:rPr>
              <a:t>And the ability to cover many issues is critical: residents don’t experience their community in silos and the solutions aren’t siloed either. </a:t>
            </a:r>
            <a:r>
              <a:rPr lang="en-US" dirty="0" smtClean="0">
                <a:latin typeface="Arial" pitchFamily="34" charset="0"/>
                <a:cs typeface="Arial" pitchFamily="34" charset="0"/>
              </a:rPr>
              <a:t>(obesity example?)</a:t>
            </a:r>
          </a:p>
          <a:p>
            <a:pPr marL="177845" indent="-177845" eaLnBrk="1" hangingPunct="1">
              <a:buFont typeface="Arial" pitchFamily="34" charset="0"/>
              <a:buChar char="•"/>
              <a:defRPr/>
            </a:pPr>
            <a:r>
              <a:rPr lang="en-US" dirty="0" smtClean="0">
                <a:latin typeface="Arial" pitchFamily="34" charset="0"/>
                <a:cs typeface="Arial" pitchFamily="34" charset="0"/>
              </a:rPr>
              <a:t>Result </a:t>
            </a:r>
            <a:r>
              <a:rPr lang="en-US" dirty="0">
                <a:latin typeface="Arial" pitchFamily="34" charset="0"/>
                <a:cs typeface="Arial" pitchFamily="34" charset="0"/>
              </a:rPr>
              <a:t>is a one-stop shop that is a flexible resource for the whole </a:t>
            </a:r>
            <a:r>
              <a:rPr lang="en-US" dirty="0" smtClean="0">
                <a:latin typeface="Arial" pitchFamily="34" charset="0"/>
                <a:cs typeface="Arial" pitchFamily="34" charset="0"/>
              </a:rPr>
              <a:t>community. </a:t>
            </a:r>
            <a:endParaRPr lang="en-US" dirty="0">
              <a:latin typeface="Arial" pitchFamily="34" charset="0"/>
              <a:cs typeface="Arial" pitchFamily="34" charset="0"/>
            </a:endParaRPr>
          </a:p>
          <a:p>
            <a:pPr marL="177845" indent="-177845" eaLnBrk="1" hangingPunct="1">
              <a:buFont typeface="Arial" pitchFamily="34" charset="0"/>
              <a:buChar char="•"/>
              <a:defRPr/>
            </a:pPr>
            <a:endParaRPr lang="en-US" sz="800" dirty="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a:latin typeface="Arial" pitchFamily="34" charset="0"/>
                <a:cs typeface="Arial" pitchFamily="34" charset="0"/>
              </a:rPr>
              <a:t>This part is hard work and the systems are built incrementally. </a:t>
            </a:r>
            <a:r>
              <a:rPr lang="en-US" dirty="0" smtClean="0">
                <a:latin typeface="Arial" pitchFamily="34" charset="0"/>
                <a:cs typeface="Arial" pitchFamily="34" charset="0"/>
              </a:rPr>
              <a:t>?)  The</a:t>
            </a:r>
            <a:r>
              <a:rPr lang="en-US" baseline="0" dirty="0" smtClean="0">
                <a:latin typeface="Arial" pitchFamily="34" charset="0"/>
                <a:cs typeface="Arial" pitchFamily="34" charset="0"/>
              </a:rPr>
              <a:t> data holdings vary from city to city.</a:t>
            </a:r>
            <a:endParaRPr lang="en-US" dirty="0" smtClean="0">
              <a:latin typeface="Arial" pitchFamily="34" charset="0"/>
              <a:cs typeface="Arial" pitchFamily="34" charset="0"/>
            </a:endParaRPr>
          </a:p>
          <a:p>
            <a:pPr eaLnBrk="1" hangingPunct="1">
              <a:buFont typeface="Arial" pitchFamily="34" charset="0"/>
              <a:buNone/>
              <a:defRPr/>
            </a:pPr>
            <a:endParaRPr lang="en-US" dirty="0" smtClean="0">
              <a:latin typeface="Arial" pitchFamily="34" charset="0"/>
              <a:cs typeface="Arial" pitchFamily="34" charset="0"/>
            </a:endParaRPr>
          </a:p>
          <a:p>
            <a:pPr eaLnBrk="1" hangingPunct="1">
              <a:buFont typeface="Arial" pitchFamily="34" charset="0"/>
              <a:buNone/>
              <a:defRPr/>
            </a:pPr>
            <a:r>
              <a:rPr lang="en-US" dirty="0" smtClean="0">
                <a:latin typeface="Arial" pitchFamily="34" charset="0"/>
                <a:cs typeface="Arial" pitchFamily="34" charset="0"/>
              </a:rPr>
              <a:t>Perspective </a:t>
            </a:r>
            <a:r>
              <a:rPr lang="en-US" dirty="0">
                <a:latin typeface="Arial" pitchFamily="34" charset="0"/>
                <a:cs typeface="Arial" pitchFamily="34" charset="0"/>
              </a:rPr>
              <a:t>of investment in infrastructure – which requires commitment from partner org and their funders to grow and support the systems over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C2304720-737F-4200-86E2-E88D73E41BEF}" type="slidenum">
              <a:rPr lang="en-US" smtClean="0"/>
              <a:pPr eaLnBrk="1" hangingPunct="1"/>
              <a:t>5</a:t>
            </a:fld>
            <a:endParaRPr lang="en-US" dirty="0" smtClean="0"/>
          </a:p>
        </p:txBody>
      </p:sp>
      <p:sp>
        <p:nvSpPr>
          <p:cNvPr id="27651" name="Rectangle 2"/>
          <p:cNvSpPr>
            <a:spLocks noGrp="1" noRot="1" noChangeAspect="1" noChangeArrowheads="1" noTextEdit="1"/>
          </p:cNvSpPr>
          <p:nvPr>
            <p:ph type="sldImg"/>
          </p:nvPr>
        </p:nvSpPr>
        <p:spPr>
          <a:xfrm>
            <a:off x="1268413" y="728663"/>
            <a:ext cx="4783137" cy="3586162"/>
          </a:xfrm>
          <a:ln/>
        </p:spPr>
      </p:sp>
      <p:sp>
        <p:nvSpPr>
          <p:cNvPr id="27652" name="Rectangle 3"/>
          <p:cNvSpPr>
            <a:spLocks noGrp="1" noChangeArrowheads="1"/>
          </p:cNvSpPr>
          <p:nvPr>
            <p:ph type="body" idx="1"/>
          </p:nvPr>
        </p:nvSpPr>
        <p:spPr>
          <a:xfrm>
            <a:off x="975693" y="4564505"/>
            <a:ext cx="5363817" cy="431529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100" dirty="0" smtClean="0"/>
              <a:t>Our</a:t>
            </a:r>
            <a:r>
              <a:rPr lang="en-US" sz="1100" baseline="0" dirty="0" smtClean="0"/>
              <a:t> p</a:t>
            </a:r>
            <a:r>
              <a:rPr lang="en-US" sz="1100" dirty="0" smtClean="0"/>
              <a:t>rinciples </a:t>
            </a:r>
            <a:r>
              <a:rPr lang="en-US" sz="1100" dirty="0"/>
              <a:t>and </a:t>
            </a:r>
            <a:r>
              <a:rPr lang="en-US" sz="1100" dirty="0" smtClean="0"/>
              <a:t>values drive our work</a:t>
            </a:r>
            <a:r>
              <a:rPr lang="en-US" sz="1100" baseline="0" dirty="0" smtClean="0"/>
              <a:t> </a:t>
            </a:r>
            <a:r>
              <a:rPr lang="en-US" sz="1100" dirty="0" smtClean="0"/>
              <a:t>all </a:t>
            </a:r>
            <a:r>
              <a:rPr lang="en-US" sz="1100" dirty="0"/>
              <a:t>the hard work of compiling the </a:t>
            </a:r>
            <a:r>
              <a:rPr lang="en-US" sz="1100" dirty="0" smtClean="0"/>
              <a:t>data.  The point  </a:t>
            </a:r>
            <a:r>
              <a:rPr lang="en-US" sz="1100" dirty="0"/>
              <a:t>is to get it used  - whether for policymaking, community building, program planning.</a:t>
            </a:r>
          </a:p>
          <a:p>
            <a:pPr marL="177845" indent="-177845" eaLnBrk="1" hangingPunct="1">
              <a:buFont typeface="Arial" pitchFamily="34" charset="0"/>
              <a:buChar char="•"/>
              <a:defRPr/>
            </a:pPr>
            <a:r>
              <a:rPr lang="en-US" sz="1100" dirty="0"/>
              <a:t>The founding NNIP partners recognized that not everyone had equal access to information.</a:t>
            </a:r>
          </a:p>
          <a:p>
            <a:pPr eaLnBrk="1" hangingPunct="1">
              <a:defRPr/>
            </a:pPr>
            <a:endParaRPr lang="en-US" sz="1100" dirty="0"/>
          </a:p>
          <a:p>
            <a:pPr eaLnBrk="1" hangingPunct="1">
              <a:defRPr/>
            </a:pPr>
            <a:r>
              <a:rPr lang="en-US" sz="1100" dirty="0"/>
              <a:t>Focus started on and still in on low-income nghs that have traditionally not had access to data or skills to use it.</a:t>
            </a:r>
          </a:p>
          <a:p>
            <a:pPr marL="177845" indent="-177845" eaLnBrk="1" hangingPunct="1">
              <a:buFont typeface="Arial" pitchFamily="34" charset="0"/>
              <a:buChar char="•"/>
              <a:defRPr/>
            </a:pPr>
            <a:r>
              <a:rPr lang="en-US" sz="1100" dirty="0"/>
              <a:t>but we found that as NNIP partners matured they were also needed to help citywide nonprofits and even gov’t agencies find and use the data in their work.</a:t>
            </a:r>
          </a:p>
          <a:p>
            <a:pPr eaLnBrk="1" hangingPunct="1">
              <a:defRPr/>
            </a:pPr>
            <a:endParaRPr lang="en-US" sz="1100" dirty="0"/>
          </a:p>
          <a:p>
            <a:pPr eaLnBrk="1" hangingPunct="1">
              <a:defRPr/>
            </a:pPr>
            <a:r>
              <a:rPr lang="en-US" sz="1100" dirty="0"/>
              <a:t>Some of the most compelling stories are where data has been used to break down silos – among agencies, sectors, geographies.</a:t>
            </a:r>
          </a:p>
          <a:p>
            <a:pPr marL="177845" indent="-177845" eaLnBrk="1" hangingPunct="1">
              <a:buFont typeface="Arial" pitchFamily="34" charset="0"/>
              <a:buChar char="•"/>
              <a:defRPr/>
            </a:pPr>
            <a:r>
              <a:rPr lang="en-US" sz="1100" dirty="0"/>
              <a:t>Data brings people to the table to develop a common understanding of the issues, and new solutions emerge.</a:t>
            </a:r>
          </a:p>
          <a:p>
            <a:pPr marL="177845" indent="-177845" eaLnBrk="1" hangingPunct="1">
              <a:buFont typeface="Arial" pitchFamily="34" charset="0"/>
              <a:buChar char="•"/>
              <a:defRPr/>
            </a:pPr>
            <a:r>
              <a:rPr lang="en-US" sz="1100" dirty="0"/>
              <a:t>Example: School Readiness project – health care providers , day care and early education providers, public school system, child advocates, family support services. Gather data and indicators about young children in the community and bring everyone to the same table to help improve outcomes for the kids.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9A292282-49AA-4EB8-8AC2-1885209901A1}" type="slidenum">
              <a:rPr lang="en-US" smtClean="0"/>
              <a:pPr eaLnBrk="1" hangingPunct="1"/>
              <a:t>6</a:t>
            </a:fld>
            <a:endParaRPr lang="en-US" dirty="0" smtClean="0"/>
          </a:p>
        </p:txBody>
      </p:sp>
      <p:sp>
        <p:nvSpPr>
          <p:cNvPr id="28675" name="Rectangle 2"/>
          <p:cNvSpPr>
            <a:spLocks noGrp="1" noRot="1" noChangeAspect="1" noChangeArrowheads="1" noTextEdit="1"/>
          </p:cNvSpPr>
          <p:nvPr>
            <p:ph type="sldImg"/>
          </p:nvPr>
        </p:nvSpPr>
        <p:spPr>
          <a:xfrm>
            <a:off x="1268413" y="728663"/>
            <a:ext cx="4783137" cy="3586162"/>
          </a:xfrm>
          <a:ln/>
        </p:spPr>
      </p:sp>
      <p:sp>
        <p:nvSpPr>
          <p:cNvPr id="64516" name="Rectangle 3"/>
          <p:cNvSpPr>
            <a:spLocks noGrp="1" noChangeArrowheads="1"/>
          </p:cNvSpPr>
          <p:nvPr>
            <p:ph type="body" idx="1"/>
          </p:nvPr>
        </p:nvSpPr>
        <p:spPr>
          <a:xfrm>
            <a:off x="975693" y="4564505"/>
            <a:ext cx="5363817" cy="431529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Three main roles…  </a:t>
            </a:r>
          </a:p>
          <a:p>
            <a:pPr>
              <a:defRPr/>
            </a:pPr>
            <a:endParaRPr lang="en-US" sz="1000" b="1" dirty="0"/>
          </a:p>
          <a:p>
            <a:pPr>
              <a:defRPr/>
            </a:pPr>
            <a:r>
              <a:rPr lang="en-US" sz="1000" b="1" dirty="0"/>
              <a:t>Assemble: </a:t>
            </a:r>
            <a:r>
              <a:rPr lang="en-US" sz="1000" dirty="0">
                <a:solidFill>
                  <a:srgbClr val="FF0000"/>
                </a:solidFill>
              </a:rPr>
              <a:t>operate and maintain a one-stop shop for neighborhood level data on a variety of topics (housing, education, health, crime, etc.)</a:t>
            </a:r>
          </a:p>
          <a:p>
            <a:pPr>
              <a:defRPr/>
            </a:pPr>
            <a:r>
              <a:rPr lang="en-US" sz="1000" b="1" dirty="0"/>
              <a:t>Applying</a:t>
            </a:r>
            <a:r>
              <a:rPr lang="en-US" sz="1000" dirty="0"/>
              <a:t> : Getting the data out there is not enough, work side-by-side with others in the community to learn how the data can be used</a:t>
            </a:r>
          </a:p>
          <a:p>
            <a:pPr marL="177845" indent="-177845">
              <a:buFont typeface="Arial" pitchFamily="34" charset="0"/>
              <a:buChar char="•"/>
              <a:defRPr/>
            </a:pPr>
            <a:r>
              <a:rPr lang="en-US" sz="1000" i="1" dirty="0">
                <a:solidFill>
                  <a:srgbClr val="336699"/>
                </a:solidFill>
              </a:rPr>
              <a:t>Assess</a:t>
            </a:r>
            <a:r>
              <a:rPr lang="en-US" sz="1000" dirty="0">
                <a:solidFill>
                  <a:srgbClr val="336699"/>
                </a:solidFill>
              </a:rPr>
              <a:t>: Less $ and more need – importance of setting priorities and targeting programs</a:t>
            </a:r>
          </a:p>
          <a:p>
            <a:pPr marL="177845" indent="-177845" eaLnBrk="1" hangingPunct="1">
              <a:spcBef>
                <a:spcPct val="5000"/>
              </a:spcBef>
              <a:spcAft>
                <a:spcPts val="1245"/>
              </a:spcAft>
              <a:buFont typeface="Arial" pitchFamily="34" charset="0"/>
              <a:buChar char="•"/>
              <a:defRPr/>
            </a:pPr>
            <a:r>
              <a:rPr lang="en-US" sz="1000" i="1" dirty="0" smtClean="0">
                <a:solidFill>
                  <a:srgbClr val="336699"/>
                </a:solidFill>
              </a:rPr>
              <a:t>Place-based </a:t>
            </a:r>
            <a:r>
              <a:rPr lang="en-US" sz="1000" i="1" dirty="0" err="1" smtClean="0">
                <a:solidFill>
                  <a:srgbClr val="336699"/>
                </a:solidFill>
              </a:rPr>
              <a:t>iniitiatives</a:t>
            </a:r>
            <a:r>
              <a:rPr lang="en-US" sz="1000" i="0" dirty="0" smtClean="0">
                <a:solidFill>
                  <a:srgbClr val="336699"/>
                </a:solidFill>
              </a:rPr>
              <a:t>:</a:t>
            </a:r>
            <a:r>
              <a:rPr lang="en-US" sz="1000" i="0" baseline="0" dirty="0" smtClean="0">
                <a:solidFill>
                  <a:srgbClr val="336699"/>
                </a:solidFill>
              </a:rPr>
              <a:t> </a:t>
            </a:r>
            <a:r>
              <a:rPr lang="en-US" sz="1000" dirty="0" smtClean="0">
                <a:solidFill>
                  <a:srgbClr val="336699"/>
                </a:solidFill>
              </a:rPr>
              <a:t>Our </a:t>
            </a:r>
            <a:r>
              <a:rPr lang="en-US" sz="1000" dirty="0">
                <a:solidFill>
                  <a:srgbClr val="336699"/>
                </a:solidFill>
              </a:rPr>
              <a:t>partners have been very competitive in federal grants like Promise Neighborhoods and Sustainable Communities and many others. With the data infrastructure in place, a community can more easily show on a tight time frame of a grant application: 1) the need for the program; and 2) its ability to have a data-driven program and evaluate success of the programs.</a:t>
            </a:r>
          </a:p>
          <a:p>
            <a:pPr>
              <a:defRPr/>
            </a:pPr>
            <a:r>
              <a:rPr lang="en-US" sz="1000" b="1" dirty="0" smtClean="0">
                <a:solidFill>
                  <a:srgbClr val="336699"/>
                </a:solidFill>
              </a:rPr>
              <a:t>Civic </a:t>
            </a:r>
            <a:r>
              <a:rPr lang="en-US" sz="1000" b="1" dirty="0">
                <a:solidFill>
                  <a:srgbClr val="336699"/>
                </a:solidFill>
              </a:rPr>
              <a:t>Life: </a:t>
            </a:r>
            <a:r>
              <a:rPr lang="en-US" sz="1000" dirty="0">
                <a:solidFill>
                  <a:srgbClr val="336699"/>
                </a:solidFill>
              </a:rPr>
              <a:t>Beyond any specific use of the data, there are broader goals</a:t>
            </a:r>
          </a:p>
          <a:p>
            <a:pPr marL="711380" lvl="1" indent="-237127">
              <a:buFontTx/>
              <a:buAutoNum type="arabicPeriod"/>
              <a:defRPr/>
            </a:pPr>
            <a:r>
              <a:rPr lang="en-US" sz="1000" dirty="0">
                <a:solidFill>
                  <a:srgbClr val="336699"/>
                </a:solidFill>
              </a:rPr>
              <a:t>About improving the ability of all sectors of the community to access the data they need and know how to use it.</a:t>
            </a:r>
          </a:p>
          <a:p>
            <a:pPr marL="711380" lvl="1" indent="-237127">
              <a:buFontTx/>
              <a:buAutoNum type="arabicPeriod"/>
              <a:defRPr/>
            </a:pPr>
            <a:r>
              <a:rPr lang="en-US" sz="1000" dirty="0">
                <a:solidFill>
                  <a:srgbClr val="336699"/>
                </a:solidFill>
              </a:rPr>
              <a:t>Raise expectations about access to quality information for the investment decisions that need to be made.</a:t>
            </a:r>
          </a:p>
          <a:p>
            <a:pPr marL="711380" lvl="1" indent="-237127">
              <a:buFontTx/>
              <a:buAutoNum type="arabicPeriod"/>
              <a:defRPr/>
            </a:pPr>
            <a:endParaRPr lang="en-US" dirty="0" smtClean="0">
              <a:solidFill>
                <a:srgbClr val="336699"/>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AC06A2CA-56E4-43A1-AF27-EF85D5C6AC2D}" type="slidenum">
              <a:rPr lang="en-US" smtClean="0"/>
              <a:pPr eaLnBrk="1" hangingPunct="1"/>
              <a:t>7</a:t>
            </a:fld>
            <a:endParaRPr lang="en-US" smtClean="0"/>
          </a:p>
        </p:txBody>
      </p:sp>
      <p:sp>
        <p:nvSpPr>
          <p:cNvPr id="73731" name="Rectangle 2"/>
          <p:cNvSpPr>
            <a:spLocks noGrp="1" noRot="1" noChangeAspect="1" noChangeArrowheads="1" noTextEdit="1"/>
          </p:cNvSpPr>
          <p:nvPr>
            <p:ph type="sldImg"/>
          </p:nvPr>
        </p:nvSpPr>
        <p:spPr>
          <a:xfrm>
            <a:off x="1268413" y="728663"/>
            <a:ext cx="4783137" cy="3586162"/>
          </a:xfrm>
          <a:ln/>
        </p:spPr>
      </p:sp>
      <p:sp>
        <p:nvSpPr>
          <p:cNvPr id="73732" name="Rectangle 3"/>
          <p:cNvSpPr>
            <a:spLocks noGrp="1" noChangeArrowheads="1"/>
          </p:cNvSpPr>
          <p:nvPr>
            <p:ph type="body" idx="1"/>
          </p:nvPr>
        </p:nvSpPr>
        <p:spPr>
          <a:xfrm>
            <a:off x="975693" y="4564505"/>
            <a:ext cx="5363817" cy="431529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buFontTx/>
              <a:buNone/>
              <a:defRPr/>
            </a:pPr>
            <a:r>
              <a:rPr lang="en-US" dirty="0" smtClean="0"/>
              <a:t>Advantage</a:t>
            </a:r>
            <a:r>
              <a:rPr lang="en-US" baseline="0" dirty="0" smtClean="0"/>
              <a:t> to using a locally-based intermediary – whether NNIP partner or trusted university or nonprofit evaluation partner</a:t>
            </a:r>
            <a:endParaRPr lang="en-US" dirty="0" smtClean="0"/>
          </a:p>
          <a:p>
            <a:pPr marL="237127" indent="-237127" eaLnBrk="1" hangingPunct="1">
              <a:lnSpc>
                <a:spcPct val="90000"/>
              </a:lnSpc>
              <a:buFontTx/>
              <a:buAutoNum type="arabicParenR"/>
              <a:defRPr/>
            </a:pPr>
            <a:endParaRPr lang="en-US" dirty="0" smtClean="0"/>
          </a:p>
          <a:p>
            <a:pPr marL="237127" indent="-237127" eaLnBrk="1" hangingPunct="1">
              <a:lnSpc>
                <a:spcPct val="90000"/>
              </a:lnSpc>
              <a:buFontTx/>
              <a:buAutoNum type="arabicParenR"/>
              <a:defRPr/>
            </a:pPr>
            <a:r>
              <a:rPr lang="en-US" dirty="0" smtClean="0"/>
              <a:t>Knows who should be at the table, trajectories of neighborhoods</a:t>
            </a:r>
          </a:p>
          <a:p>
            <a:pPr marL="237127" indent="-237127" eaLnBrk="1" hangingPunct="1">
              <a:lnSpc>
                <a:spcPct val="90000"/>
              </a:lnSpc>
              <a:buFontTx/>
              <a:buAutoNum type="arabicParenR"/>
              <a:defRPr/>
            </a:pPr>
            <a:r>
              <a:rPr lang="en-US" dirty="0" smtClean="0"/>
              <a:t>Standing in the community, “trusted broker”, pre-existing relationships</a:t>
            </a:r>
          </a:p>
          <a:p>
            <a:pPr marL="237127" indent="-237127" eaLnBrk="1" hangingPunct="1">
              <a:lnSpc>
                <a:spcPct val="90000"/>
              </a:lnSpc>
              <a:buFontTx/>
              <a:buAutoNum type="arabicParenR"/>
              <a:defRPr/>
            </a:pPr>
            <a:r>
              <a:rPr lang="en-US" dirty="0" smtClean="0"/>
              <a:t>Being able to share information, in-the-know, connecting the dots</a:t>
            </a:r>
          </a:p>
          <a:p>
            <a:pPr marL="237127" indent="-237127" eaLnBrk="1" hangingPunct="1">
              <a:lnSpc>
                <a:spcPct val="90000"/>
              </a:lnSpc>
              <a:buFontTx/>
              <a:buAutoNum type="arabicParenR"/>
              <a:defRPr/>
            </a:pPr>
            <a:r>
              <a:rPr lang="en-US" dirty="0" smtClean="0"/>
              <a:t>Data capacity is a given</a:t>
            </a:r>
          </a:p>
          <a:p>
            <a:pPr marL="237127" indent="-237127" eaLnBrk="1" hangingPunct="1">
              <a:lnSpc>
                <a:spcPct val="90000"/>
              </a:lnSpc>
              <a:buFontTx/>
              <a:buAutoNum type="arabicParenR"/>
              <a:defRPr/>
            </a:pPr>
            <a:r>
              <a:rPr lang="en-US" dirty="0" smtClean="0"/>
              <a:t>Holistic perspective is most important – know that schools connected to housing connected to health connected to employment</a:t>
            </a:r>
          </a:p>
          <a:p>
            <a:pPr marL="237127" indent="-237127" eaLnBrk="1" hangingPunct="1">
              <a:lnSpc>
                <a:spcPct val="90000"/>
              </a:lnSpc>
              <a:buFontTx/>
              <a:buAutoNum type="arabicParenR"/>
              <a:defRPr/>
            </a:pPr>
            <a:endParaRPr lang="en-US" dirty="0" smtClean="0"/>
          </a:p>
          <a:p>
            <a:pPr eaLnBrk="1" hangingPunct="1">
              <a:lnSpc>
                <a:spcPct val="90000"/>
              </a:lnSpc>
              <a:defRPr/>
            </a:pPr>
            <a:r>
              <a:rPr lang="en-US" dirty="0" smtClean="0"/>
              <a:t>***Following up on Tom’s point about infrastructure, any data work or organizational capacity built is sowed back into the community-wide resource and can be tapped for other purposes.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a:t>
            </a:r>
            <a:r>
              <a:rPr lang="en-US" baseline="0" dirty="0" smtClean="0"/>
              <a:t> from our Pittsburgh partner – most of the work was in 2010 – give credit to PNCIS and individuals.</a:t>
            </a:r>
          </a:p>
          <a:p>
            <a:r>
              <a:rPr lang="en-US" baseline="0" dirty="0" smtClean="0"/>
              <a:t>Dr. Wallace led the HCV at the time of this work in 2010.</a:t>
            </a:r>
            <a:endParaRPr lang="en-US" dirty="0" smtClean="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8</a:t>
            </a:fld>
            <a:endParaRPr lang="en-US" dirty="0"/>
          </a:p>
        </p:txBody>
      </p:sp>
    </p:spTree>
    <p:extLst>
      <p:ext uri="{BB962C8B-B14F-4D97-AF65-F5344CB8AC3E}">
        <p14:creationId xmlns:p14="http://schemas.microsoft.com/office/powerpoint/2010/main" val="284301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Homewood</a:t>
            </a:r>
            <a:r>
              <a:rPr lang="en-US" baseline="0" dirty="0" smtClean="0"/>
              <a:t> Children’s Village is modeled after the Harlem Children’s Zone, which inspired the Promise Neighborhood movement.</a:t>
            </a:r>
          </a:p>
          <a:p>
            <a:pPr>
              <a:spcBef>
                <a:spcPct val="0"/>
              </a:spcBef>
            </a:pPr>
            <a:r>
              <a:rPr lang="en-US" baseline="0" dirty="0" smtClean="0"/>
              <a:t>The model emphasizes: engage residents and build community, use proven programs, touch all the children in the neighborhood, and evaluate how things are going along the way.</a:t>
            </a:r>
          </a:p>
          <a:p>
            <a:pPr>
              <a:spcBef>
                <a:spcPct val="0"/>
              </a:spcBef>
            </a:pPr>
            <a:r>
              <a:rPr lang="en-US" baseline="0" dirty="0" smtClean="0"/>
              <a:t>[add background sometime how big, which section of town]</a:t>
            </a:r>
          </a:p>
          <a:p>
            <a:pPr>
              <a:spcBef>
                <a:spcPct val="0"/>
              </a:spcBef>
            </a:pPr>
            <a:endParaRPr lang="en-US" baseline="0" dirty="0" smtClean="0"/>
          </a:p>
          <a:p>
            <a:pPr>
              <a:spcBef>
                <a:spcPct val="0"/>
              </a:spcBef>
            </a:pPr>
            <a:r>
              <a:rPr lang="en-US" baseline="0" dirty="0" smtClean="0"/>
              <a:t>Began with listening to the parents about what they wanted to change in their community.  Spoke with more than 1000 people to help prioritize their actions.</a:t>
            </a:r>
          </a:p>
          <a:p>
            <a:pPr>
              <a:spcBef>
                <a:spcPct val="0"/>
              </a:spcBef>
            </a:pPr>
            <a:r>
              <a:rPr lang="en-US" baseline="0" dirty="0" smtClean="0"/>
              <a:t> </a:t>
            </a:r>
          </a:p>
          <a:p>
            <a:pPr>
              <a:spcBef>
                <a:spcPct val="0"/>
              </a:spcBef>
            </a:pPr>
            <a:r>
              <a:rPr lang="en-US" dirty="0" smtClean="0"/>
              <a:t>Housing conditions may not be the first thing</a:t>
            </a:r>
            <a:r>
              <a:rPr lang="en-US" baseline="0" dirty="0" smtClean="0"/>
              <a:t> that comes to mind for a child intervention, but the Village leaders recognized </a:t>
            </a:r>
            <a:r>
              <a:rPr lang="en-US" dirty="0" smtClean="0"/>
              <a:t>that their childre</a:t>
            </a:r>
            <a:r>
              <a:rPr lang="en-US" baseline="0" dirty="0" smtClean="0"/>
              <a:t>n and families need healthy neighborhoods to thrive.</a:t>
            </a:r>
          </a:p>
          <a:p>
            <a:pPr>
              <a:spcBef>
                <a:spcPct val="0"/>
              </a:spcBef>
            </a:pPr>
            <a:endParaRPr lang="en-US"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For example, a brand new school had been built, but kids had to walk by unsecured homes or detour into the street when the sidewalk was overgrown.</a:t>
            </a:r>
          </a:p>
          <a:p>
            <a:pPr>
              <a:spcBef>
                <a:spcPct val="0"/>
              </a:spcBef>
            </a:pPr>
            <a:r>
              <a:rPr lang="en-US" dirty="0" smtClean="0"/>
              <a:t>On a neighborhood level, abandoned and problem</a:t>
            </a:r>
            <a:r>
              <a:rPr lang="en-US" baseline="0" dirty="0" smtClean="0"/>
              <a:t> properties</a:t>
            </a:r>
            <a:r>
              <a:rPr lang="en-US" dirty="0" smtClean="0"/>
              <a:t> attract crime</a:t>
            </a:r>
            <a:r>
              <a:rPr lang="en-US" baseline="0" dirty="0" smtClean="0"/>
              <a:t> and squatters.  They also send an overall message that the neighborhood isn’t kept up.</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0593" indent="-296381">
              <a:defRPr>
                <a:solidFill>
                  <a:schemeClr val="tx1"/>
                </a:solidFill>
                <a:latin typeface="Tw Cen MT" pitchFamily="34" charset="0"/>
              </a:defRPr>
            </a:lvl2pPr>
            <a:lvl3pPr marL="1185528" indent="-237105">
              <a:defRPr>
                <a:solidFill>
                  <a:schemeClr val="tx1"/>
                </a:solidFill>
                <a:latin typeface="Tw Cen MT" pitchFamily="34" charset="0"/>
              </a:defRPr>
            </a:lvl3pPr>
            <a:lvl4pPr marL="1659739" indent="-237105">
              <a:defRPr>
                <a:solidFill>
                  <a:schemeClr val="tx1"/>
                </a:solidFill>
                <a:latin typeface="Tw Cen MT" pitchFamily="34" charset="0"/>
              </a:defRPr>
            </a:lvl4pPr>
            <a:lvl5pPr marL="2133951" indent="-237105">
              <a:defRPr>
                <a:solidFill>
                  <a:schemeClr val="tx1"/>
                </a:solidFill>
                <a:latin typeface="Tw Cen MT" pitchFamily="34" charset="0"/>
              </a:defRPr>
            </a:lvl5pPr>
            <a:lvl6pPr marL="2608163" indent="-237105" defTabSz="474212" fontAlgn="base">
              <a:spcBef>
                <a:spcPct val="0"/>
              </a:spcBef>
              <a:spcAft>
                <a:spcPct val="0"/>
              </a:spcAft>
              <a:defRPr>
                <a:solidFill>
                  <a:schemeClr val="tx1"/>
                </a:solidFill>
                <a:latin typeface="Tw Cen MT" pitchFamily="34" charset="0"/>
              </a:defRPr>
            </a:lvl6pPr>
            <a:lvl7pPr marL="3082374" indent="-237105" defTabSz="474212" fontAlgn="base">
              <a:spcBef>
                <a:spcPct val="0"/>
              </a:spcBef>
              <a:spcAft>
                <a:spcPct val="0"/>
              </a:spcAft>
              <a:defRPr>
                <a:solidFill>
                  <a:schemeClr val="tx1"/>
                </a:solidFill>
                <a:latin typeface="Tw Cen MT" pitchFamily="34" charset="0"/>
              </a:defRPr>
            </a:lvl7pPr>
            <a:lvl8pPr marL="3556585" indent="-237105" defTabSz="474212" fontAlgn="base">
              <a:spcBef>
                <a:spcPct val="0"/>
              </a:spcBef>
              <a:spcAft>
                <a:spcPct val="0"/>
              </a:spcAft>
              <a:defRPr>
                <a:solidFill>
                  <a:schemeClr val="tx1"/>
                </a:solidFill>
                <a:latin typeface="Tw Cen MT" pitchFamily="34" charset="0"/>
              </a:defRPr>
            </a:lvl8pPr>
            <a:lvl9pPr marL="4030796" indent="-237105" defTabSz="474212"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8247FE-66AD-48D8-88DB-FAA027E44B8C}" type="slidenum">
              <a:rPr lang="en-US">
                <a:latin typeface="Calibri" pitchFamily="34" charset="0"/>
              </a:rPr>
              <a:pPr fontAlgn="base">
                <a:spcBef>
                  <a:spcPct val="0"/>
                </a:spcBef>
                <a:spcAft>
                  <a:spcPct val="0"/>
                </a:spcAft>
              </a:pPr>
              <a:t>9</a:t>
            </a:fld>
            <a:endParaRPr 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8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204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dirty="0"/>
          </a:p>
        </p:txBody>
      </p:sp>
      <p:sp>
        <p:nvSpPr>
          <p:cNvPr id="40" name="Rectangle 7"/>
          <p:cNvSpPr>
            <a:spLocks noGrp="1" noChangeArrowheads="1"/>
          </p:cNvSpPr>
          <p:nvPr>
            <p:ph type="sldNum" sz="quarter" idx="12"/>
          </p:nvPr>
        </p:nvSpPr>
        <p:spPr/>
        <p:txBody>
          <a:bodyPr/>
          <a:lstStyle>
            <a:lvl1pPr>
              <a:defRPr/>
            </a:lvl1pPr>
          </a:lstStyle>
          <a:p>
            <a:pPr>
              <a:defRPr/>
            </a:pPr>
            <a:fld id="{B6A8D849-FCCA-4921-915C-6075FE7ECA1E}" type="slidenum">
              <a:rPr lang="en-US" altLang="en-US"/>
              <a:pPr>
                <a:defRPr/>
              </a:pPr>
              <a:t>‹#›</a:t>
            </a:fld>
            <a:endParaRPr lang="en-US" altLang="en-US" dirty="0"/>
          </a:p>
        </p:txBody>
      </p:sp>
    </p:spTree>
    <p:extLst>
      <p:ext uri="{BB962C8B-B14F-4D97-AF65-F5344CB8AC3E}">
        <p14:creationId xmlns:p14="http://schemas.microsoft.com/office/powerpoint/2010/main" val="3345335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48E84D6D-5F90-4F40-B35C-5437EB42F765}" type="slidenum">
              <a:rPr lang="en-US" altLang="en-US"/>
              <a:pPr>
                <a:defRPr/>
              </a:pPr>
              <a:t>‹#›</a:t>
            </a:fld>
            <a:endParaRPr lang="en-US" altLang="en-US" dirty="0"/>
          </a:p>
        </p:txBody>
      </p:sp>
    </p:spTree>
    <p:extLst>
      <p:ext uri="{BB962C8B-B14F-4D97-AF65-F5344CB8AC3E}">
        <p14:creationId xmlns:p14="http://schemas.microsoft.com/office/powerpoint/2010/main" val="389896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9"/>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9"/>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8166F1EB-5F9A-4C76-BBE4-6C5B01AD8026}" type="slidenum">
              <a:rPr lang="en-US" altLang="en-US"/>
              <a:pPr>
                <a:defRPr/>
              </a:pPr>
              <a:t>‹#›</a:t>
            </a:fld>
            <a:endParaRPr lang="en-US" altLang="en-US" dirty="0"/>
          </a:p>
        </p:txBody>
      </p:sp>
    </p:spTree>
    <p:extLst>
      <p:ext uri="{BB962C8B-B14F-4D97-AF65-F5344CB8AC3E}">
        <p14:creationId xmlns:p14="http://schemas.microsoft.com/office/powerpoint/2010/main" val="26587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19ED88A-239E-4D95-8722-01E9A5A41798}" type="slidenum">
              <a:rPr lang="en-US" altLang="en-US"/>
              <a:pPr>
                <a:defRPr/>
              </a:pPr>
              <a:t>‹#›</a:t>
            </a:fld>
            <a:endParaRPr lang="en-US" altLang="en-US" dirty="0"/>
          </a:p>
        </p:txBody>
      </p:sp>
    </p:spTree>
    <p:extLst>
      <p:ext uri="{BB962C8B-B14F-4D97-AF65-F5344CB8AC3E}">
        <p14:creationId xmlns:p14="http://schemas.microsoft.com/office/powerpoint/2010/main" val="190856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dirty="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2D20F89C-EB31-4541-8924-9F34DAE92BEE}" type="slidenum">
              <a:rPr lang="en-US" altLang="en-US"/>
              <a:pPr>
                <a:defRPr/>
              </a:pPr>
              <a:t>‹#›</a:t>
            </a:fld>
            <a:endParaRPr lang="en-US" altLang="en-US" dirty="0"/>
          </a:p>
        </p:txBody>
      </p:sp>
    </p:spTree>
    <p:extLst>
      <p:ext uri="{BB962C8B-B14F-4D97-AF65-F5344CB8AC3E}">
        <p14:creationId xmlns:p14="http://schemas.microsoft.com/office/powerpoint/2010/main" val="401073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xfrm>
            <a:off x="6541477" y="6248400"/>
            <a:ext cx="2133600" cy="457200"/>
          </a:xfrm>
          <a:ln/>
        </p:spPr>
        <p:txBody>
          <a:bodyPr/>
          <a:lstStyle>
            <a:lvl1pPr>
              <a:defRPr/>
            </a:lvl1pPr>
          </a:lstStyle>
          <a:p>
            <a:pPr>
              <a:defRPr/>
            </a:pPr>
            <a:r>
              <a:rPr lang="en-US" altLang="en-US" dirty="0" smtClean="0"/>
              <a:t>&lt;#&gt;</a:t>
            </a:r>
            <a:endParaRPr lang="en-US" altLang="en-US" dirty="0"/>
          </a:p>
        </p:txBody>
      </p:sp>
    </p:spTree>
    <p:extLst>
      <p:ext uri="{BB962C8B-B14F-4D97-AF65-F5344CB8AC3E}">
        <p14:creationId xmlns:p14="http://schemas.microsoft.com/office/powerpoint/2010/main" val="1554813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15884703-111F-4997-987E-BACCD8BECABE}" type="slidenum">
              <a:rPr lang="en-US" altLang="en-US"/>
              <a:pPr>
                <a:defRPr/>
              </a:pPr>
              <a:t>‹#›</a:t>
            </a:fld>
            <a:endParaRPr lang="en-US" altLang="en-US" dirty="0"/>
          </a:p>
        </p:txBody>
      </p:sp>
    </p:spTree>
    <p:extLst>
      <p:ext uri="{BB962C8B-B14F-4D97-AF65-F5344CB8AC3E}">
        <p14:creationId xmlns:p14="http://schemas.microsoft.com/office/powerpoint/2010/main" val="94987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xfrm>
            <a:off x="6541477" y="6248400"/>
            <a:ext cx="2133600" cy="457200"/>
          </a:xfrm>
          <a:ln/>
        </p:spPr>
        <p:txBody>
          <a:bodyPr/>
          <a:lstStyle>
            <a:lvl1pPr>
              <a:defRPr/>
            </a:lvl1pPr>
          </a:lstStyle>
          <a:p>
            <a:pPr>
              <a:defRPr/>
            </a:pPr>
            <a:fld id="{487F8923-7FBA-4DC7-9409-39812D0DC974}" type="slidenum">
              <a:rPr lang="en-US" altLang="en-US" smtClean="0"/>
              <a:pPr>
                <a:defRPr/>
              </a:pPr>
              <a:t>‹#›</a:t>
            </a:fld>
            <a:endParaRPr lang="en-US" altLang="en-US" dirty="0"/>
          </a:p>
        </p:txBody>
      </p:sp>
    </p:spTree>
    <p:extLst>
      <p:ext uri="{BB962C8B-B14F-4D97-AF65-F5344CB8AC3E}">
        <p14:creationId xmlns:p14="http://schemas.microsoft.com/office/powerpoint/2010/main" val="31305216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54621F6B-802E-49CC-A39E-5A22F11AA238}" type="slidenum">
              <a:rPr lang="en-US" altLang="en-US"/>
              <a:pPr>
                <a:defRPr/>
              </a:pPr>
              <a:t>‹#›</a:t>
            </a:fld>
            <a:endParaRPr lang="en-US" altLang="en-US" dirty="0"/>
          </a:p>
        </p:txBody>
      </p:sp>
    </p:spTree>
    <p:extLst>
      <p:ext uri="{BB962C8B-B14F-4D97-AF65-F5344CB8AC3E}">
        <p14:creationId xmlns:p14="http://schemas.microsoft.com/office/powerpoint/2010/main" val="416896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4A80B375-30E8-4DE3-90CB-0C24FA85AE41}" type="slidenum">
              <a:rPr lang="en-US" altLang="en-US"/>
              <a:pPr>
                <a:defRPr/>
              </a:pPr>
              <a:t>‹#›</a:t>
            </a:fld>
            <a:endParaRPr lang="en-US" altLang="en-US" dirty="0"/>
          </a:p>
        </p:txBody>
      </p:sp>
    </p:spTree>
    <p:extLst>
      <p:ext uri="{BB962C8B-B14F-4D97-AF65-F5344CB8AC3E}">
        <p14:creationId xmlns:p14="http://schemas.microsoft.com/office/powerpoint/2010/main" val="17858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ltLang="en-US" dirty="0"/>
          </a:p>
        </p:txBody>
      </p:sp>
      <p:sp>
        <p:nvSpPr>
          <p:cNvPr id="3" name="Rectangle 6"/>
          <p:cNvSpPr>
            <a:spLocks noGrp="1" noChangeArrowheads="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30336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2C3CFBEE-7DDB-460F-98D7-1AFE8DE8EE33}" type="slidenum">
              <a:rPr lang="en-US" altLang="en-US"/>
              <a:pPr>
                <a:defRPr/>
              </a:pPr>
              <a:t>‹#›</a:t>
            </a:fld>
            <a:endParaRPr lang="en-US" altLang="en-US" dirty="0"/>
          </a:p>
        </p:txBody>
      </p:sp>
    </p:spTree>
    <p:extLst>
      <p:ext uri="{BB962C8B-B14F-4D97-AF65-F5344CB8AC3E}">
        <p14:creationId xmlns:p14="http://schemas.microsoft.com/office/powerpoint/2010/main" val="425833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F99DE37-CE78-4DC1-BFAC-ACC8F64E209C}" type="slidenum">
              <a:rPr lang="en-US" altLang="en-US"/>
              <a:pPr>
                <a:defRPr/>
              </a:pPr>
              <a:t>‹#›</a:t>
            </a:fld>
            <a:endParaRPr lang="en-US" altLang="en-US" dirty="0"/>
          </a:p>
        </p:txBody>
      </p:sp>
    </p:spTree>
    <p:extLst>
      <p:ext uri="{BB962C8B-B14F-4D97-AF65-F5344CB8AC3E}">
        <p14:creationId xmlns:p14="http://schemas.microsoft.com/office/powerpoint/2010/main" val="378162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dirty="0"/>
          </a:p>
        </p:txBody>
      </p:sp>
      <p:sp>
        <p:nvSpPr>
          <p:cNvPr id="1946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dirty="0"/>
          </a:p>
        </p:txBody>
      </p:sp>
      <p:sp>
        <p:nvSpPr>
          <p:cNvPr id="1946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81A2C620-BA49-4BF8-BFCD-3F457394E3D4}" type="slidenum">
              <a:rPr lang="en-US" altLang="en-US" smtClean="0"/>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9" name="Oval 15"/>
            <p:cNvSpPr>
              <a:spLocks noChangeArrowheads="1"/>
            </p:cNvSpPr>
            <p:nvPr/>
          </p:nvSpPr>
          <p:spPr bwMode="auto">
            <a:xfrm>
              <a:off x="5472" y="1072"/>
              <a:ext cx="75"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0" name="Oval 16"/>
            <p:cNvSpPr>
              <a:spLocks noChangeArrowheads="1"/>
            </p:cNvSpPr>
            <p:nvPr/>
          </p:nvSpPr>
          <p:spPr bwMode="auto">
            <a:xfrm>
              <a:off x="5136" y="1184"/>
              <a:ext cx="80" cy="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1" name="Oval 17"/>
            <p:cNvSpPr>
              <a:spLocks noChangeArrowheads="1"/>
            </p:cNvSpPr>
            <p:nvPr/>
          </p:nvSpPr>
          <p:spPr bwMode="auto">
            <a:xfrm>
              <a:off x="5248" y="1184"/>
              <a:ext cx="79" cy="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2" name="Oval 18"/>
            <p:cNvSpPr>
              <a:spLocks noChangeArrowheads="1"/>
            </p:cNvSpPr>
            <p:nvPr/>
          </p:nvSpPr>
          <p:spPr bwMode="auto">
            <a:xfrm>
              <a:off x="5360" y="1184"/>
              <a:ext cx="76" cy="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3" name="Oval 19"/>
            <p:cNvSpPr>
              <a:spLocks noChangeArrowheads="1"/>
            </p:cNvSpPr>
            <p:nvPr/>
          </p:nvSpPr>
          <p:spPr bwMode="auto">
            <a:xfrm>
              <a:off x="5472" y="1184"/>
              <a:ext cx="75" cy="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4" name="Oval 20"/>
            <p:cNvSpPr>
              <a:spLocks noChangeArrowheads="1"/>
            </p:cNvSpPr>
            <p:nvPr/>
          </p:nvSpPr>
          <p:spPr bwMode="auto">
            <a:xfrm>
              <a:off x="5584" y="1184"/>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8" name="Oval 24"/>
            <p:cNvSpPr>
              <a:spLocks noChangeArrowheads="1"/>
            </p:cNvSpPr>
            <p:nvPr/>
          </p:nvSpPr>
          <p:spPr bwMode="auto">
            <a:xfrm>
              <a:off x="5472" y="1296"/>
              <a:ext cx="75"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2" name="Oval 28"/>
            <p:cNvSpPr>
              <a:spLocks noChangeArrowheads="1"/>
            </p:cNvSpPr>
            <p:nvPr/>
          </p:nvSpPr>
          <p:spPr bwMode="auto">
            <a:xfrm>
              <a:off x="5472" y="1408"/>
              <a:ext cx="75"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7" name="Oval 33"/>
            <p:cNvSpPr>
              <a:spLocks noChangeArrowheads="1"/>
            </p:cNvSpPr>
            <p:nvPr/>
          </p:nvSpPr>
          <p:spPr bwMode="auto">
            <a:xfrm>
              <a:off x="5472" y="1520"/>
              <a:ext cx="75"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61" name="Oval 37"/>
            <p:cNvSpPr>
              <a:spLocks noChangeArrowheads="1"/>
            </p:cNvSpPr>
            <p:nvPr/>
          </p:nvSpPr>
          <p:spPr bwMode="auto">
            <a:xfrm>
              <a:off x="5472" y="1632"/>
              <a:ext cx="75"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63" name="Oval 39"/>
            <p:cNvSpPr>
              <a:spLocks noChangeArrowheads="1"/>
            </p:cNvSpPr>
            <p:nvPr/>
          </p:nvSpPr>
          <p:spPr bwMode="auto">
            <a:xfrm>
              <a:off x="5472" y="1744"/>
              <a:ext cx="75"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4182" r:id="rId1"/>
    <p:sldLayoutId id="2147484171" r:id="rId2"/>
    <p:sldLayoutId id="2147484172" r:id="rId3"/>
    <p:sldLayoutId id="2147484173" r:id="rId4"/>
    <p:sldLayoutId id="2147484174" r:id="rId5"/>
    <p:sldLayoutId id="2147484175" r:id="rId6"/>
    <p:sldLayoutId id="2147484183" r:id="rId7"/>
    <p:sldLayoutId id="2147484176" r:id="rId8"/>
    <p:sldLayoutId id="2147484177" r:id="rId9"/>
    <p:sldLayoutId id="2147484178" r:id="rId10"/>
    <p:sldLayoutId id="2147484179" r:id="rId11"/>
    <p:sldLayoutId id="2147484180" r:id="rId12"/>
    <p:sldLayoutId id="214748418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neighborhoodindicators.org/activities/issue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633413"/>
            <a:ext cx="7175500" cy="2133600"/>
          </a:xfrm>
        </p:spPr>
        <p:txBody>
          <a:bodyPr/>
          <a:lstStyle/>
          <a:p>
            <a:pPr eaLnBrk="1" hangingPunct="1"/>
            <a:r>
              <a:rPr lang="en-US" sz="4000" i="1" dirty="0" smtClean="0"/>
              <a:t>From Information to Action: Lessons from </a:t>
            </a:r>
            <a:r>
              <a:rPr lang="en-US" sz="4000" i="1" dirty="0" smtClean="0"/>
              <a:t>NNIP</a:t>
            </a:r>
            <a:br>
              <a:rPr lang="en-US" sz="4000" i="1" dirty="0" smtClean="0"/>
            </a:br>
            <a:r>
              <a:rPr lang="en-US" sz="4000" i="1" dirty="0" smtClean="0"/>
              <a:t>for Place-based Initiatives</a:t>
            </a:r>
            <a:endParaRPr lang="en-US" sz="3000" i="1" dirty="0" smtClean="0"/>
          </a:p>
        </p:txBody>
      </p:sp>
      <p:sp>
        <p:nvSpPr>
          <p:cNvPr id="3076" name="Rectangle 3"/>
          <p:cNvSpPr>
            <a:spLocks noGrp="1" noChangeArrowheads="1"/>
          </p:cNvSpPr>
          <p:nvPr>
            <p:ph type="subTitle" idx="1"/>
          </p:nvPr>
        </p:nvSpPr>
        <p:spPr>
          <a:xfrm>
            <a:off x="492125" y="3008313"/>
            <a:ext cx="6737350" cy="2936875"/>
          </a:xfrm>
        </p:spPr>
        <p:txBody>
          <a:bodyPr/>
          <a:lstStyle/>
          <a:p>
            <a:pPr eaLnBrk="1" hangingPunct="1">
              <a:lnSpc>
                <a:spcPct val="80000"/>
              </a:lnSpc>
              <a:defRPr/>
            </a:pPr>
            <a:r>
              <a:rPr lang="en-US" sz="2000" b="1" dirty="0" smtClean="0">
                <a:solidFill>
                  <a:srgbClr val="000066"/>
                </a:solidFill>
              </a:rPr>
              <a:t>National Neighborhood Indicators Partnership</a:t>
            </a:r>
          </a:p>
          <a:p>
            <a:pPr eaLnBrk="1" hangingPunct="1">
              <a:lnSpc>
                <a:spcPct val="80000"/>
              </a:lnSpc>
              <a:defRPr/>
            </a:pPr>
            <a:r>
              <a:rPr lang="en-US" sz="2000" b="1" i="1" dirty="0" smtClean="0">
                <a:solidFill>
                  <a:srgbClr val="000066"/>
                </a:solidFill>
              </a:rPr>
              <a:t>Better </a:t>
            </a:r>
            <a:r>
              <a:rPr lang="en-US" sz="2000" b="1" i="1" dirty="0">
                <a:solidFill>
                  <a:srgbClr val="000066"/>
                </a:solidFill>
              </a:rPr>
              <a:t>Data. Better Decisions. Better Communities.</a:t>
            </a:r>
          </a:p>
          <a:p>
            <a:pPr eaLnBrk="1" hangingPunct="1">
              <a:lnSpc>
                <a:spcPct val="80000"/>
              </a:lnSpc>
              <a:defRPr/>
            </a:pPr>
            <a:endParaRPr lang="en-US" sz="2000" b="1" dirty="0" smtClean="0">
              <a:solidFill>
                <a:srgbClr val="000066"/>
              </a:solidFill>
            </a:endParaRPr>
          </a:p>
          <a:p>
            <a:pPr eaLnBrk="1" hangingPunct="1">
              <a:lnSpc>
                <a:spcPct val="80000"/>
              </a:lnSpc>
              <a:defRPr/>
            </a:pPr>
            <a:endParaRPr lang="en-US" sz="2000" b="1" dirty="0" smtClean="0">
              <a:solidFill>
                <a:srgbClr val="000066"/>
              </a:solidFill>
            </a:endParaRPr>
          </a:p>
          <a:p>
            <a:pPr eaLnBrk="1" hangingPunct="1">
              <a:lnSpc>
                <a:spcPct val="80000"/>
              </a:lnSpc>
              <a:defRPr/>
            </a:pPr>
            <a:endParaRPr lang="en-US" sz="2000" b="1" dirty="0" smtClean="0">
              <a:solidFill>
                <a:srgbClr val="000066"/>
              </a:solidFill>
            </a:endParaRPr>
          </a:p>
          <a:p>
            <a:pPr eaLnBrk="1" hangingPunct="1">
              <a:lnSpc>
                <a:spcPct val="80000"/>
              </a:lnSpc>
              <a:defRPr/>
            </a:pPr>
            <a:r>
              <a:rPr lang="en-US" sz="2000" b="1" dirty="0" smtClean="0">
                <a:solidFill>
                  <a:schemeClr val="accent6">
                    <a:lumMod val="40000"/>
                    <a:lumOff val="60000"/>
                  </a:schemeClr>
                </a:solidFill>
              </a:rPr>
              <a:t>Kathy Pettit, The Urban Institute</a:t>
            </a:r>
          </a:p>
          <a:p>
            <a:pPr eaLnBrk="1" hangingPunct="1">
              <a:lnSpc>
                <a:spcPct val="80000"/>
              </a:lnSpc>
              <a:defRPr/>
            </a:pPr>
            <a:endParaRPr lang="en-US" sz="2000" b="1" dirty="0" smtClean="0">
              <a:solidFill>
                <a:schemeClr val="accent6">
                  <a:lumMod val="40000"/>
                  <a:lumOff val="60000"/>
                </a:schemeClr>
              </a:solidFill>
            </a:endParaRPr>
          </a:p>
          <a:p>
            <a:pPr eaLnBrk="1" hangingPunct="1">
              <a:lnSpc>
                <a:spcPct val="80000"/>
              </a:lnSpc>
              <a:defRPr/>
            </a:pPr>
            <a:r>
              <a:rPr lang="en-US" sz="2000" b="1" dirty="0" smtClean="0">
                <a:solidFill>
                  <a:schemeClr val="accent6">
                    <a:lumMod val="40000"/>
                    <a:lumOff val="60000"/>
                  </a:schemeClr>
                </a:solidFill>
              </a:rPr>
              <a:t>UNCA Neighborhood Revitalization Conference </a:t>
            </a:r>
          </a:p>
          <a:p>
            <a:pPr eaLnBrk="1" hangingPunct="1">
              <a:lnSpc>
                <a:spcPct val="80000"/>
              </a:lnSpc>
              <a:defRPr/>
            </a:pPr>
            <a:r>
              <a:rPr lang="en-US" sz="2000" b="1" dirty="0" smtClean="0">
                <a:solidFill>
                  <a:schemeClr val="accent6">
                    <a:lumMod val="40000"/>
                    <a:lumOff val="60000"/>
                  </a:schemeClr>
                </a:solidFill>
              </a:rPr>
              <a:t>June 27, 2013</a:t>
            </a:r>
          </a:p>
          <a:p>
            <a:pPr eaLnBrk="1" hangingPunct="1">
              <a:lnSpc>
                <a:spcPct val="80000"/>
              </a:lnSpc>
              <a:defRPr/>
            </a:pPr>
            <a:endParaRPr lang="en-US" sz="2000" b="1" dirty="0" smtClean="0">
              <a:solidFill>
                <a:srgbClr val="336699"/>
              </a:solidFill>
            </a:endParaRPr>
          </a:p>
        </p:txBody>
      </p:sp>
      <p:sp>
        <p:nvSpPr>
          <p:cNvPr id="3" name="Slide Number Placeholder 2"/>
          <p:cNvSpPr>
            <a:spLocks noGrp="1"/>
          </p:cNvSpPr>
          <p:nvPr>
            <p:ph type="sldNum" sz="quarter" idx="12"/>
          </p:nvPr>
        </p:nvSpPr>
        <p:spPr/>
        <p:txBody>
          <a:bodyPr/>
          <a:lstStyle/>
          <a:p>
            <a:pPr>
              <a:defRPr/>
            </a:pPr>
            <a:fld id="{B6A8D849-FCCA-4921-915C-6075FE7ECA1E}" type="slidenum">
              <a:rPr lang="en-US" altLang="en-US" smtClean="0"/>
              <a:pPr>
                <a:defRPr/>
              </a:pPr>
              <a:t>1</a:t>
            </a:fld>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09600"/>
            <a:ext cx="8153400" cy="990600"/>
          </a:xfrm>
        </p:spPr>
        <p:txBody>
          <a:bodyPr>
            <a:normAutofit fontScale="90000"/>
          </a:bodyPr>
          <a:lstStyle/>
          <a:p>
            <a:pPr fontAlgn="auto">
              <a:spcAft>
                <a:spcPts val="0"/>
              </a:spcAft>
              <a:defRPr/>
            </a:pPr>
            <a:r>
              <a:rPr lang="en-US" dirty="0" smtClean="0"/>
              <a:t>PNCIS Partnership in HCV Neighborhood Assessment</a:t>
            </a:r>
            <a:endParaRPr lang="en-US" dirty="0"/>
          </a:p>
        </p:txBody>
      </p:sp>
      <p:sp>
        <p:nvSpPr>
          <p:cNvPr id="13315" name="Content Placeholder 2"/>
          <p:cNvSpPr>
            <a:spLocks noGrp="1"/>
          </p:cNvSpPr>
          <p:nvPr>
            <p:ph sz="quarter" idx="1"/>
          </p:nvPr>
        </p:nvSpPr>
        <p:spPr>
          <a:xfrm>
            <a:off x="381000" y="1535113"/>
            <a:ext cx="8153400" cy="5072062"/>
          </a:xfrm>
        </p:spPr>
        <p:txBody>
          <a:bodyPr/>
          <a:lstStyle/>
          <a:p>
            <a:pPr>
              <a:spcAft>
                <a:spcPts val="600"/>
              </a:spcAft>
            </a:pPr>
            <a:endParaRPr lang="en-US" sz="2600" dirty="0" smtClean="0"/>
          </a:p>
          <a:p>
            <a:pPr>
              <a:spcAft>
                <a:spcPts val="600"/>
              </a:spcAft>
            </a:pPr>
            <a:r>
              <a:rPr lang="en-US" sz="2600" dirty="0" smtClean="0"/>
              <a:t>Research Review &amp; Design</a:t>
            </a:r>
          </a:p>
          <a:p>
            <a:pPr>
              <a:spcAft>
                <a:spcPts val="600"/>
              </a:spcAft>
            </a:pPr>
            <a:r>
              <a:rPr lang="en-US" sz="2600" dirty="0" smtClean="0"/>
              <a:t>Data Collection &amp; Integration</a:t>
            </a:r>
          </a:p>
          <a:p>
            <a:pPr>
              <a:spcAft>
                <a:spcPts val="600"/>
              </a:spcAft>
            </a:pPr>
            <a:r>
              <a:rPr lang="en-US" sz="2600" dirty="0" smtClean="0"/>
              <a:t>Data Visualization: MAPS!</a:t>
            </a:r>
          </a:p>
          <a:p>
            <a:pPr>
              <a:spcAft>
                <a:spcPts val="600"/>
              </a:spcAft>
            </a:pPr>
            <a:r>
              <a:rPr lang="en-US" sz="2600" dirty="0" smtClean="0"/>
              <a:t>Training</a:t>
            </a:r>
          </a:p>
          <a:p>
            <a:pPr>
              <a:spcAft>
                <a:spcPts val="600"/>
              </a:spcAft>
            </a:pPr>
            <a:r>
              <a:rPr lang="en-US" sz="2600" dirty="0" smtClean="0"/>
              <a:t>Analysis</a:t>
            </a:r>
          </a:p>
          <a:p>
            <a:pPr>
              <a:spcAft>
                <a:spcPts val="600"/>
              </a:spcAft>
            </a:pPr>
            <a:r>
              <a:rPr lang="en-US" sz="2600" dirty="0" smtClean="0"/>
              <a:t>Policy Action</a:t>
            </a:r>
          </a:p>
        </p:txBody>
      </p:sp>
      <p:pic>
        <p:nvPicPr>
          <p:cNvPr id="13316" name="Picture 3" descr="C:\Documents and Settings\u\My Documents\My Pictures\homewood\100_1033.JPG"/>
          <p:cNvPicPr>
            <a:picLocks noChangeAspect="1" noChangeArrowheads="1"/>
          </p:cNvPicPr>
          <p:nvPr/>
        </p:nvPicPr>
        <p:blipFill rotWithShape="1">
          <a:blip r:embed="rId3">
            <a:lum bright="28000"/>
            <a:extLst>
              <a:ext uri="{28A0092B-C50C-407E-A947-70E740481C1C}">
                <a14:useLocalDpi xmlns:a14="http://schemas.microsoft.com/office/drawing/2010/main" val="0"/>
              </a:ext>
            </a:extLst>
          </a:blip>
          <a:srcRect r="13325"/>
          <a:stretch/>
        </p:blipFill>
        <p:spPr bwMode="auto">
          <a:xfrm>
            <a:off x="5240582" y="1844675"/>
            <a:ext cx="3387602" cy="3976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4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090" b="8000"/>
          <a:stretch/>
        </p:blipFill>
        <p:spPr bwMode="auto">
          <a:xfrm>
            <a:off x="1928448" y="0"/>
            <a:ext cx="678766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99295" y="3296347"/>
            <a:ext cx="2209800" cy="2146742"/>
            <a:chOff x="199295" y="4151760"/>
            <a:chExt cx="2209800" cy="2146742"/>
          </a:xfrm>
        </p:grpSpPr>
        <p:sp>
          <p:nvSpPr>
            <p:cNvPr id="13" name="TextBox 12"/>
            <p:cNvSpPr txBox="1"/>
            <p:nvPr/>
          </p:nvSpPr>
          <p:spPr>
            <a:xfrm>
              <a:off x="199295" y="4151760"/>
              <a:ext cx="2209800" cy="2146742"/>
            </a:xfrm>
            <a:prstGeom prst="rect">
              <a:avLst/>
            </a:prstGeom>
            <a:solidFill>
              <a:schemeClr val="accent3"/>
            </a:solidFill>
            <a:ln>
              <a:solidFill>
                <a:schemeClr val="tx1"/>
              </a:solidFill>
            </a:ln>
          </p:spPr>
          <p:txBody>
            <a:bodyPr wrap="square" rtlCol="0">
              <a:spAutoFit/>
            </a:bodyPr>
            <a:lstStyle/>
            <a:p>
              <a:r>
                <a:rPr lang="en-US" b="1" dirty="0" smtClean="0"/>
                <a:t>Legend</a:t>
              </a:r>
            </a:p>
            <a:p>
              <a:endParaRPr lang="en-US" dirty="0"/>
            </a:p>
            <a:p>
              <a:r>
                <a:rPr lang="en-US" b="1" dirty="0" smtClean="0"/>
                <a:t>Exterior and Paint</a:t>
              </a:r>
            </a:p>
            <a:p>
              <a:r>
                <a:rPr lang="en-US" dirty="0"/>
                <a:t> </a:t>
              </a:r>
              <a:r>
                <a:rPr lang="en-US" dirty="0" smtClean="0"/>
                <a:t>       Good</a:t>
              </a:r>
            </a:p>
            <a:p>
              <a:pPr>
                <a:spcBef>
                  <a:spcPts val="300"/>
                </a:spcBef>
              </a:pPr>
              <a:r>
                <a:rPr lang="en-US" dirty="0"/>
                <a:t> </a:t>
              </a:r>
              <a:r>
                <a:rPr lang="en-US" dirty="0" smtClean="0"/>
                <a:t>       Fair</a:t>
              </a:r>
            </a:p>
            <a:p>
              <a:pPr>
                <a:spcBef>
                  <a:spcPts val="200"/>
                </a:spcBef>
              </a:pPr>
              <a:r>
                <a:rPr lang="en-US" dirty="0"/>
                <a:t> </a:t>
              </a:r>
              <a:r>
                <a:rPr lang="en-US" dirty="0" smtClean="0"/>
                <a:t>       Poor</a:t>
              </a:r>
            </a:p>
            <a:p>
              <a:pPr>
                <a:spcBef>
                  <a:spcPts val="200"/>
                </a:spcBef>
              </a:pPr>
              <a:r>
                <a:rPr lang="en-US" dirty="0" smtClean="0"/>
                <a:t>        N/A</a:t>
              </a:r>
            </a:p>
          </p:txBody>
        </p:sp>
        <p:sp>
          <p:nvSpPr>
            <p:cNvPr id="14" name="Rectangle 13"/>
            <p:cNvSpPr/>
            <p:nvPr/>
          </p:nvSpPr>
          <p:spPr>
            <a:xfrm>
              <a:off x="351695" y="5066160"/>
              <a:ext cx="228600" cy="152400"/>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1695" y="5370960"/>
              <a:ext cx="228600" cy="152400"/>
            </a:xfrm>
            <a:prstGeom prst="rect">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1695" y="5675760"/>
              <a:ext cx="228600" cy="152400"/>
            </a:xfrm>
            <a:prstGeom prst="rect">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1695" y="5947903"/>
              <a:ext cx="228600" cy="152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0372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dirty="0" smtClean="0"/>
              <a:t>Data Driven Organizing</a:t>
            </a:r>
          </a:p>
        </p:txBody>
      </p:sp>
      <p:sp>
        <p:nvSpPr>
          <p:cNvPr id="15363" name="Content Placeholder 2"/>
          <p:cNvSpPr>
            <a:spLocks noGrp="1"/>
          </p:cNvSpPr>
          <p:nvPr>
            <p:ph sz="quarter" idx="1"/>
          </p:nvPr>
        </p:nvSpPr>
        <p:spPr>
          <a:xfrm>
            <a:off x="612775" y="1600200"/>
            <a:ext cx="8153400" cy="5257800"/>
          </a:xfrm>
        </p:spPr>
        <p:txBody>
          <a:bodyPr/>
          <a:lstStyle/>
          <a:p>
            <a:r>
              <a:rPr lang="en-US" dirty="0" smtClean="0"/>
              <a:t>Homewood’s Dirty Thirty:</a:t>
            </a:r>
          </a:p>
          <a:p>
            <a:pPr lvl="1"/>
            <a:r>
              <a:rPr lang="en-US" dirty="0" smtClean="0"/>
              <a:t>Used joint database to identify worst properties in the neighborhood</a:t>
            </a:r>
          </a:p>
          <a:p>
            <a:pPr lvl="1"/>
            <a:r>
              <a:rPr lang="en-US" dirty="0" smtClean="0"/>
              <a:t>Mobilized residents to call the 311 Response Line and advocate for boarding up the properties</a:t>
            </a:r>
          </a:p>
          <a:p>
            <a:pPr lvl="1"/>
            <a:r>
              <a:rPr lang="en-US" dirty="0" smtClean="0"/>
              <a:t>23 of 30 properties were boarded up, torn down, or otherwise improved within about a month</a:t>
            </a:r>
          </a:p>
          <a:p>
            <a:pPr lvl="1"/>
            <a:endParaRPr lang="en-US" dirty="0" smtClean="0"/>
          </a:p>
          <a:p>
            <a:endParaRPr lang="en-US" dirty="0" smtClean="0"/>
          </a:p>
        </p:txBody>
      </p:sp>
    </p:spTree>
    <p:extLst>
      <p:ext uri="{BB962C8B-B14F-4D97-AF65-F5344CB8AC3E}">
        <p14:creationId xmlns:p14="http://schemas.microsoft.com/office/powerpoint/2010/main" val="2320008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3" descr="C:\Documents and Settings\u\My Documents\My Pictures\HomewoodAfter\homewood4.21 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3011"/>
          <a:stretch/>
        </p:blipFill>
        <p:spPr bwMode="auto">
          <a:xfrm>
            <a:off x="4520684" y="1225550"/>
            <a:ext cx="4087227" cy="544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Box 2"/>
          <p:cNvSpPr txBox="1">
            <a:spLocks noChangeArrowheads="1"/>
          </p:cNvSpPr>
          <p:nvPr/>
        </p:nvSpPr>
        <p:spPr bwMode="auto">
          <a:xfrm>
            <a:off x="4476003" y="193919"/>
            <a:ext cx="396557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pPr algn="ctr"/>
            <a:r>
              <a:rPr lang="en-US" sz="5400" dirty="0">
                <a:solidFill>
                  <a:schemeClr val="tx2"/>
                </a:solidFill>
              </a:rPr>
              <a:t>After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36" y="1225550"/>
            <a:ext cx="4005773" cy="528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a:spLocks noChangeArrowheads="1"/>
          </p:cNvSpPr>
          <p:nvPr/>
        </p:nvSpPr>
        <p:spPr bwMode="auto">
          <a:xfrm>
            <a:off x="392234" y="215777"/>
            <a:ext cx="3823651"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pPr algn="ctr"/>
            <a:r>
              <a:rPr lang="en-US" sz="5400" dirty="0" smtClean="0">
                <a:solidFill>
                  <a:schemeClr val="tx2"/>
                </a:solidFill>
              </a:rPr>
              <a:t>Before</a:t>
            </a:r>
            <a:endParaRPr lang="en-US" sz="5400" dirty="0">
              <a:solidFill>
                <a:schemeClr val="tx2"/>
              </a:solidFill>
            </a:endParaRPr>
          </a:p>
        </p:txBody>
      </p:sp>
    </p:spTree>
    <p:extLst>
      <p:ext uri="{BB962C8B-B14F-4D97-AF65-F5344CB8AC3E}">
        <p14:creationId xmlns:p14="http://schemas.microsoft.com/office/powerpoint/2010/main" val="1656796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algn="l"/>
            <a:r>
              <a:rPr lang="en-US" dirty="0" smtClean="0"/>
              <a:t>Gigapan</a:t>
            </a:r>
          </a:p>
        </p:txBody>
      </p:sp>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t="19473" b="26003"/>
          <a:stretch>
            <a:fillRect/>
          </a:stretch>
        </p:blipFill>
        <p:spPr bwMode="auto">
          <a:xfrm>
            <a:off x="242888" y="4168775"/>
            <a:ext cx="6578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484" name="Picture 4" descr="http://posterous.com/getfile/files.posterous.com/create/WD4LEkK1wbzGmnrf1IC0A6HQQETIgDyqa8V9fioIxHmthuZNy41kNnm8WX7v/IMG_3165.jpg.scaled.1000.jpg">
            <a:hlinkClick r:i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39700"/>
            <a:ext cx="393065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Content Placeholder 2"/>
          <p:cNvSpPr txBox="1">
            <a:spLocks/>
          </p:cNvSpPr>
          <p:nvPr/>
        </p:nvSpPr>
        <p:spPr bwMode="auto">
          <a:xfrm>
            <a:off x="612775" y="1600200"/>
            <a:ext cx="43053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defTabSz="914400">
              <a:spcBef>
                <a:spcPts val="700"/>
              </a:spcBef>
              <a:buClr>
                <a:schemeClr val="accent2"/>
              </a:buClr>
              <a:buSzPct val="60000"/>
              <a:buFont typeface="Wingdings" pitchFamily="2" charset="2"/>
              <a:buChar char=""/>
            </a:pPr>
            <a:r>
              <a:rPr lang="en-US" sz="2900" dirty="0"/>
              <a:t>Document neighborhood conditions</a:t>
            </a:r>
          </a:p>
          <a:p>
            <a:pPr defTabSz="914400">
              <a:spcBef>
                <a:spcPts val="700"/>
              </a:spcBef>
              <a:buClr>
                <a:schemeClr val="accent2"/>
              </a:buClr>
              <a:buSzPct val="60000"/>
              <a:buFont typeface="Wingdings" pitchFamily="2" charset="2"/>
              <a:buChar char=""/>
            </a:pPr>
            <a:r>
              <a:rPr lang="en-US" sz="2900" dirty="0"/>
              <a:t>Collect input from residents</a:t>
            </a:r>
          </a:p>
        </p:txBody>
      </p:sp>
    </p:spTree>
    <p:extLst>
      <p:ext uri="{BB962C8B-B14F-4D97-AF65-F5344CB8AC3E}">
        <p14:creationId xmlns:p14="http://schemas.microsoft.com/office/powerpoint/2010/main" val="4058665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22288"/>
            <a:ext cx="8969375"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312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457200"/>
            <a:ext cx="8153400" cy="990600"/>
          </a:xfrm>
        </p:spPr>
        <p:txBody>
          <a:bodyPr/>
          <a:lstStyle/>
          <a:p>
            <a:r>
              <a:rPr lang="en-US" dirty="0" smtClean="0"/>
              <a:t>Impact	</a:t>
            </a:r>
          </a:p>
        </p:txBody>
      </p:sp>
      <p:sp>
        <p:nvSpPr>
          <p:cNvPr id="21507" name="Content Placeholder 2"/>
          <p:cNvSpPr>
            <a:spLocks noGrp="1"/>
          </p:cNvSpPr>
          <p:nvPr>
            <p:ph sz="quarter" idx="1"/>
          </p:nvPr>
        </p:nvSpPr>
        <p:spPr>
          <a:xfrm>
            <a:off x="612775" y="1600200"/>
            <a:ext cx="8153400" cy="4495800"/>
          </a:xfrm>
        </p:spPr>
        <p:txBody>
          <a:bodyPr/>
          <a:lstStyle/>
          <a:p>
            <a:r>
              <a:rPr lang="en-US" dirty="0" smtClean="0"/>
              <a:t>Bring resources back to the neighborhood to help children and families</a:t>
            </a:r>
          </a:p>
          <a:p>
            <a:r>
              <a:rPr lang="en-US" dirty="0" smtClean="0"/>
              <a:t>Improve built and physical environment</a:t>
            </a:r>
          </a:p>
          <a:p>
            <a:r>
              <a:rPr lang="en-US" dirty="0" smtClean="0"/>
              <a:t>Make </a:t>
            </a:r>
            <a:r>
              <a:rPr lang="en-US" dirty="0"/>
              <a:t>the neighborhood a safer place for </a:t>
            </a:r>
            <a:r>
              <a:rPr lang="en-US" dirty="0" smtClean="0"/>
              <a:t>children</a:t>
            </a:r>
          </a:p>
          <a:p>
            <a:r>
              <a:rPr lang="en-US" dirty="0" smtClean="0"/>
              <a:t>Strengthen residents’ capacity for action</a:t>
            </a:r>
          </a:p>
        </p:txBody>
      </p:sp>
    </p:spTree>
    <p:extLst>
      <p:ext uri="{BB962C8B-B14F-4D97-AF65-F5344CB8AC3E}">
        <p14:creationId xmlns:p14="http://schemas.microsoft.com/office/powerpoint/2010/main" val="2438620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34119F-B92C-407F-9F21-83EF5363B725}" type="slidenum">
              <a:rPr lang="en-US" altLang="en-US" smtClean="0"/>
              <a:pPr eaLnBrk="1" hangingPunct="1"/>
              <a:t>17</a:t>
            </a:fld>
            <a:endParaRPr lang="en-US" altLang="en-US" dirty="0" smtClean="0"/>
          </a:p>
        </p:txBody>
      </p:sp>
      <p:pic>
        <p:nvPicPr>
          <p:cNvPr id="19459" name="Picture 2"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09813" y="3786188"/>
            <a:ext cx="4735512" cy="461962"/>
          </a:xfrm>
          <a:prstGeom prst="rect">
            <a:avLst/>
          </a:prstGeom>
          <a:solidFill>
            <a:schemeClr val="bg1"/>
          </a:solidFill>
          <a:ln>
            <a:solidFill>
              <a:schemeClr val="tx1">
                <a:lumMod val="75000"/>
              </a:schemeClr>
            </a:solidFill>
          </a:ln>
        </p:spPr>
        <p:txBody>
          <a:bodyPr>
            <a:spAutoFit/>
          </a:bodyPr>
          <a:lstStyle/>
          <a:p>
            <a:pPr>
              <a:defRPr/>
            </a:pPr>
            <a:r>
              <a:rPr lang="en-US" sz="2400" dirty="0" smtClean="0">
                <a:solidFill>
                  <a:schemeClr val="accent2"/>
                </a:solidFill>
              </a:rPr>
              <a:t>www.NeighborhoodIndicators.org</a:t>
            </a: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39788"/>
            <a:ext cx="9144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87325"/>
            <a:ext cx="7796213" cy="461963"/>
          </a:xfrm>
          <a:prstGeom prst="rect">
            <a:avLst/>
          </a:prstGeom>
          <a:solidFill>
            <a:schemeClr val="bg1"/>
          </a:solidFill>
          <a:ln>
            <a:solidFill>
              <a:schemeClr val="tx1">
                <a:lumMod val="75000"/>
              </a:schemeClr>
            </a:solidFill>
          </a:ln>
        </p:spPr>
        <p:txBody>
          <a:bodyPr>
            <a:spAutoFit/>
          </a:bodyPr>
          <a:lstStyle/>
          <a:p>
            <a:pPr>
              <a:defRPr/>
            </a:pPr>
            <a:r>
              <a:rPr lang="en-US" sz="2400" dirty="0">
                <a:solidFill>
                  <a:schemeClr val="accent2"/>
                </a:solidFill>
              </a:rPr>
              <a:t>http://www.neighborhoodindicators.org/activities/issues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938"/>
            <a:ext cx="9144000" cy="6463228"/>
          </a:xfrm>
          <a:prstGeom prst="rect">
            <a:avLst/>
          </a:prstGeom>
        </p:spPr>
      </p:pic>
      <p:sp>
        <p:nvSpPr>
          <p:cNvPr id="3" name="TextBox 2"/>
          <p:cNvSpPr txBox="1"/>
          <p:nvPr/>
        </p:nvSpPr>
        <p:spPr>
          <a:xfrm>
            <a:off x="152400" y="187325"/>
            <a:ext cx="7796213" cy="830997"/>
          </a:xfrm>
          <a:prstGeom prst="rect">
            <a:avLst/>
          </a:prstGeom>
          <a:solidFill>
            <a:schemeClr val="bg1"/>
          </a:solidFill>
          <a:ln>
            <a:solidFill>
              <a:schemeClr val="tx1">
                <a:lumMod val="75000"/>
              </a:schemeClr>
            </a:solidFill>
          </a:ln>
        </p:spPr>
        <p:txBody>
          <a:bodyPr>
            <a:spAutoFit/>
          </a:bodyPr>
          <a:lstStyle/>
          <a:p>
            <a:pPr>
              <a:defRPr/>
            </a:pPr>
            <a:r>
              <a:rPr lang="en-US" sz="2400" dirty="0">
                <a:solidFill>
                  <a:schemeClr val="accent2"/>
                </a:solidFill>
              </a:rPr>
              <a:t>http://www.neighborhoodindicators.org/library/guides/nnip-resources-promise-neighborhood-initiatives</a:t>
            </a:r>
          </a:p>
        </p:txBody>
      </p:sp>
    </p:spTree>
    <p:extLst>
      <p:ext uri="{BB962C8B-B14F-4D97-AF65-F5344CB8AC3E}">
        <p14:creationId xmlns:p14="http://schemas.microsoft.com/office/powerpoint/2010/main" val="4181388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6088" y="261938"/>
            <a:ext cx="8469312" cy="1295400"/>
          </a:xfrm>
        </p:spPr>
        <p:txBody>
          <a:bodyPr/>
          <a:lstStyle/>
          <a:p>
            <a:pPr eaLnBrk="1" hangingPunct="1"/>
            <a:r>
              <a:rPr lang="en-US" sz="3600" dirty="0" smtClean="0"/>
              <a:t>National Neighborhood</a:t>
            </a:r>
            <a:br>
              <a:rPr lang="en-US" sz="3600" dirty="0" smtClean="0"/>
            </a:br>
            <a:r>
              <a:rPr lang="en-US" sz="3600" dirty="0" smtClean="0"/>
              <a:t>Indicators Partnership (NNIP)</a:t>
            </a:r>
          </a:p>
        </p:txBody>
      </p:sp>
      <p:sp>
        <p:nvSpPr>
          <p:cNvPr id="5123" name="Rectangle 3"/>
          <p:cNvSpPr>
            <a:spLocks noGrp="1" noChangeArrowheads="1"/>
          </p:cNvSpPr>
          <p:nvPr>
            <p:ph idx="1"/>
          </p:nvPr>
        </p:nvSpPr>
        <p:spPr>
          <a:xfrm>
            <a:off x="738188" y="1927225"/>
            <a:ext cx="7727950" cy="4800600"/>
          </a:xfrm>
        </p:spPr>
        <p:txBody>
          <a:bodyPr/>
          <a:lstStyle/>
          <a:p>
            <a:pPr marL="457200" indent="-457200" eaLnBrk="1" hangingPunct="1">
              <a:spcAft>
                <a:spcPct val="20000"/>
              </a:spcAft>
            </a:pPr>
            <a:r>
              <a:rPr lang="en-US" dirty="0" smtClean="0">
                <a:solidFill>
                  <a:srgbClr val="002060"/>
                </a:solidFill>
              </a:rPr>
              <a:t>Collaborative effort since 1995 </a:t>
            </a:r>
          </a:p>
          <a:p>
            <a:pPr marL="838200" lvl="1" indent="-381000" eaLnBrk="1" hangingPunct="1">
              <a:spcAft>
                <a:spcPct val="20000"/>
              </a:spcAft>
            </a:pPr>
            <a:r>
              <a:rPr lang="en-US" dirty="0" smtClean="0">
                <a:solidFill>
                  <a:srgbClr val="002060"/>
                </a:solidFill>
              </a:rPr>
              <a:t>Urban Institute &amp; local partners; now 37 cities</a:t>
            </a:r>
          </a:p>
          <a:p>
            <a:pPr marL="838200" lvl="1" indent="-381000" eaLnBrk="1" hangingPunct="1">
              <a:spcAft>
                <a:spcPct val="20000"/>
              </a:spcAft>
            </a:pPr>
            <a:r>
              <a:rPr lang="en-US" dirty="0" smtClean="0">
                <a:solidFill>
                  <a:srgbClr val="002060"/>
                </a:solidFill>
              </a:rPr>
              <a:t>All partners build and operate neighborhood level information systems using local data</a:t>
            </a:r>
          </a:p>
          <a:p>
            <a:pPr marL="838200" lvl="1" indent="-381000" eaLnBrk="1" hangingPunct="1">
              <a:spcAft>
                <a:spcPct val="20000"/>
              </a:spcAft>
            </a:pPr>
            <a:r>
              <a:rPr lang="en-US" dirty="0" smtClean="0">
                <a:solidFill>
                  <a:srgbClr val="002060"/>
                </a:solidFill>
              </a:rPr>
              <a:t>Success based on:</a:t>
            </a:r>
          </a:p>
          <a:p>
            <a:pPr marL="1133475" lvl="2" indent="-381000" eaLnBrk="1" hangingPunct="1">
              <a:spcAft>
                <a:spcPct val="20000"/>
              </a:spcAft>
            </a:pPr>
            <a:r>
              <a:rPr lang="en-US" dirty="0" smtClean="0">
                <a:solidFill>
                  <a:srgbClr val="002060"/>
                </a:solidFill>
              </a:rPr>
              <a:t>Trusted and engaged institutions</a:t>
            </a:r>
          </a:p>
          <a:p>
            <a:pPr marL="1133475" lvl="2" indent="-381000" eaLnBrk="1" hangingPunct="1">
              <a:spcAft>
                <a:spcPct val="20000"/>
              </a:spcAft>
            </a:pPr>
            <a:r>
              <a:rPr lang="en-US" dirty="0" smtClean="0">
                <a:solidFill>
                  <a:srgbClr val="002060"/>
                </a:solidFill>
              </a:rPr>
              <a:t>Relevant and high-quality data</a:t>
            </a:r>
          </a:p>
          <a:p>
            <a:pPr marL="1133475" lvl="2" indent="-381000" eaLnBrk="1" hangingPunct="1">
              <a:spcAft>
                <a:spcPct val="20000"/>
              </a:spcAft>
            </a:pPr>
            <a:r>
              <a:rPr lang="en-US" dirty="0" smtClean="0">
                <a:solidFill>
                  <a:srgbClr val="002060"/>
                </a:solidFill>
              </a:rPr>
              <a:t>Mission to support use of data for local action</a:t>
            </a:r>
          </a:p>
          <a:p>
            <a:pPr marL="1133475" lvl="2" indent="-381000" eaLnBrk="1" hangingPunct="1">
              <a:spcAft>
                <a:spcPct val="20000"/>
              </a:spcAft>
            </a:pPr>
            <a:endParaRPr lang="en-US" dirty="0" smtClean="0">
              <a:solidFill>
                <a:srgbClr val="002060"/>
              </a:solidFill>
            </a:endParaRPr>
          </a:p>
          <a:p>
            <a:pPr marL="1133475" lvl="2" indent="-381000" eaLnBrk="1" hangingPunct="1">
              <a:spcAft>
                <a:spcPct val="20000"/>
              </a:spcAft>
            </a:pPr>
            <a:endParaRPr lang="en-US" dirty="0" smtClean="0">
              <a:solidFill>
                <a:srgbClr val="002060"/>
              </a:solidFill>
            </a:endParaRPr>
          </a:p>
          <a:p>
            <a:pPr marL="1133475" lvl="2" indent="-381000" eaLnBrk="1" hangingPunct="1">
              <a:spcAft>
                <a:spcPct val="20000"/>
              </a:spcAft>
            </a:pPr>
            <a:endParaRPr lang="en-US"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D76FA794-62CC-4972-9D24-8760D2712548}" type="slidenum">
              <a:rPr lang="en-US" altLang="en-US" smtClean="0"/>
              <a:pPr>
                <a:defRPr/>
              </a:pPr>
              <a:t>2</a:t>
            </a:fld>
            <a:endParaRPr lang="en-US"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633413"/>
            <a:ext cx="7175500" cy="2133600"/>
          </a:xfrm>
        </p:spPr>
        <p:txBody>
          <a:bodyPr/>
          <a:lstStyle/>
          <a:p>
            <a:pPr eaLnBrk="1" hangingPunct="1"/>
            <a:r>
              <a:rPr lang="en-US" sz="4000" i="1" dirty="0" smtClean="0"/>
              <a:t>From Information to Action: Lessons from NNIP</a:t>
            </a:r>
            <a:endParaRPr lang="en-US" sz="3000" i="1" dirty="0" smtClean="0"/>
          </a:p>
        </p:txBody>
      </p:sp>
      <p:sp>
        <p:nvSpPr>
          <p:cNvPr id="3076" name="Rectangle 3"/>
          <p:cNvSpPr>
            <a:spLocks noGrp="1" noChangeArrowheads="1"/>
          </p:cNvSpPr>
          <p:nvPr>
            <p:ph type="subTitle" idx="1"/>
          </p:nvPr>
        </p:nvSpPr>
        <p:spPr>
          <a:xfrm>
            <a:off x="492125" y="3008313"/>
            <a:ext cx="6737350" cy="2936875"/>
          </a:xfrm>
        </p:spPr>
        <p:txBody>
          <a:bodyPr/>
          <a:lstStyle/>
          <a:p>
            <a:pPr eaLnBrk="1" hangingPunct="1">
              <a:lnSpc>
                <a:spcPct val="80000"/>
              </a:lnSpc>
              <a:defRPr/>
            </a:pPr>
            <a:r>
              <a:rPr lang="en-US" sz="2000" b="1" dirty="0" smtClean="0">
                <a:solidFill>
                  <a:srgbClr val="000066"/>
                </a:solidFill>
              </a:rPr>
              <a:t>National Neighborhood Indicators Partnership</a:t>
            </a:r>
          </a:p>
          <a:p>
            <a:pPr eaLnBrk="1" hangingPunct="1">
              <a:lnSpc>
                <a:spcPct val="80000"/>
              </a:lnSpc>
              <a:defRPr/>
            </a:pPr>
            <a:r>
              <a:rPr lang="en-US" sz="2000" b="1" i="1" dirty="0" smtClean="0">
                <a:solidFill>
                  <a:srgbClr val="000066"/>
                </a:solidFill>
              </a:rPr>
              <a:t>Better </a:t>
            </a:r>
            <a:r>
              <a:rPr lang="en-US" sz="2000" b="1" i="1" dirty="0">
                <a:solidFill>
                  <a:srgbClr val="000066"/>
                </a:solidFill>
              </a:rPr>
              <a:t>Data. Better Decisions. Better Communities.</a:t>
            </a:r>
          </a:p>
          <a:p>
            <a:pPr eaLnBrk="1" hangingPunct="1">
              <a:lnSpc>
                <a:spcPct val="80000"/>
              </a:lnSpc>
              <a:defRPr/>
            </a:pPr>
            <a:endParaRPr lang="en-US" sz="2000" b="1" dirty="0" smtClean="0">
              <a:solidFill>
                <a:srgbClr val="000066"/>
              </a:solidFill>
            </a:endParaRPr>
          </a:p>
          <a:p>
            <a:pPr eaLnBrk="1" hangingPunct="1">
              <a:lnSpc>
                <a:spcPct val="80000"/>
              </a:lnSpc>
              <a:defRPr/>
            </a:pPr>
            <a:endParaRPr lang="en-US" sz="2000" b="1" dirty="0" smtClean="0">
              <a:solidFill>
                <a:srgbClr val="000066"/>
              </a:solidFill>
            </a:endParaRPr>
          </a:p>
          <a:p>
            <a:pPr eaLnBrk="1" hangingPunct="1">
              <a:lnSpc>
                <a:spcPct val="80000"/>
              </a:lnSpc>
              <a:defRPr/>
            </a:pPr>
            <a:endParaRPr lang="en-US" sz="2000" b="1" dirty="0" smtClean="0">
              <a:solidFill>
                <a:srgbClr val="000066"/>
              </a:solidFill>
            </a:endParaRPr>
          </a:p>
          <a:p>
            <a:pPr eaLnBrk="1" hangingPunct="1">
              <a:lnSpc>
                <a:spcPct val="80000"/>
              </a:lnSpc>
              <a:defRPr/>
            </a:pPr>
            <a:r>
              <a:rPr lang="en-US" sz="2000" b="1" dirty="0" smtClean="0">
                <a:solidFill>
                  <a:schemeClr val="accent6">
                    <a:lumMod val="40000"/>
                    <a:lumOff val="60000"/>
                  </a:schemeClr>
                </a:solidFill>
              </a:rPr>
              <a:t>Kathy Pettit, The Urban Institute</a:t>
            </a:r>
          </a:p>
          <a:p>
            <a:pPr eaLnBrk="1" hangingPunct="1">
              <a:lnSpc>
                <a:spcPct val="80000"/>
              </a:lnSpc>
              <a:defRPr/>
            </a:pPr>
            <a:endParaRPr lang="en-US" sz="2000" b="1" dirty="0" smtClean="0">
              <a:solidFill>
                <a:schemeClr val="accent6">
                  <a:lumMod val="40000"/>
                  <a:lumOff val="60000"/>
                </a:schemeClr>
              </a:solidFill>
            </a:endParaRPr>
          </a:p>
          <a:p>
            <a:pPr eaLnBrk="1" hangingPunct="1">
              <a:lnSpc>
                <a:spcPct val="80000"/>
              </a:lnSpc>
              <a:defRPr/>
            </a:pPr>
            <a:r>
              <a:rPr lang="en-US" sz="2000" b="1" dirty="0" smtClean="0">
                <a:solidFill>
                  <a:schemeClr val="accent6">
                    <a:lumMod val="40000"/>
                    <a:lumOff val="60000"/>
                  </a:schemeClr>
                </a:solidFill>
              </a:rPr>
              <a:t>UNCA Neighborhood Revitalization Conference </a:t>
            </a:r>
          </a:p>
          <a:p>
            <a:pPr eaLnBrk="1" hangingPunct="1">
              <a:lnSpc>
                <a:spcPct val="80000"/>
              </a:lnSpc>
              <a:defRPr/>
            </a:pPr>
            <a:r>
              <a:rPr lang="en-US" sz="2000" b="1" dirty="0" smtClean="0">
                <a:solidFill>
                  <a:schemeClr val="accent6">
                    <a:lumMod val="40000"/>
                    <a:lumOff val="60000"/>
                  </a:schemeClr>
                </a:solidFill>
              </a:rPr>
              <a:t>June 27, 2013</a:t>
            </a:r>
          </a:p>
          <a:p>
            <a:pPr eaLnBrk="1" hangingPunct="1">
              <a:lnSpc>
                <a:spcPct val="80000"/>
              </a:lnSpc>
              <a:defRPr/>
            </a:pPr>
            <a:endParaRPr lang="en-US" sz="2000" b="1" dirty="0" smtClean="0">
              <a:solidFill>
                <a:srgbClr val="336699"/>
              </a:solidFill>
            </a:endParaRPr>
          </a:p>
        </p:txBody>
      </p:sp>
      <p:sp>
        <p:nvSpPr>
          <p:cNvPr id="3" name="Slide Number Placeholder 2"/>
          <p:cNvSpPr>
            <a:spLocks noGrp="1"/>
          </p:cNvSpPr>
          <p:nvPr>
            <p:ph type="sldNum" sz="quarter" idx="12"/>
          </p:nvPr>
        </p:nvSpPr>
        <p:spPr/>
        <p:txBody>
          <a:bodyPr/>
          <a:lstStyle/>
          <a:p>
            <a:pPr>
              <a:defRPr/>
            </a:pPr>
            <a:fld id="{B6A8D849-FCCA-4921-915C-6075FE7ECA1E}" type="slidenum">
              <a:rPr lang="en-US" altLang="en-US" smtClean="0"/>
              <a:pPr>
                <a:defRPr/>
              </a:pPr>
              <a:t>20</a:t>
            </a:fld>
            <a:endParaRPr lang="en-US" altLang="en-US" dirty="0"/>
          </a:p>
        </p:txBody>
      </p:sp>
    </p:spTree>
    <p:extLst>
      <p:ext uri="{BB962C8B-B14F-4D97-AF65-F5344CB8AC3E}">
        <p14:creationId xmlns:p14="http://schemas.microsoft.com/office/powerpoint/2010/main" val="417332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l="10623" t="28719" b="30940"/>
          <a:stretch>
            <a:fillRect/>
          </a:stretch>
        </p:blipFill>
        <p:spPr bwMode="auto">
          <a:xfrm>
            <a:off x="963613" y="1939925"/>
            <a:ext cx="769937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460375" y="317500"/>
            <a:ext cx="8077200" cy="714375"/>
          </a:xfrm>
        </p:spPr>
        <p:txBody>
          <a:bodyPr/>
          <a:lstStyle/>
          <a:p>
            <a:pPr eaLnBrk="1" hangingPunct="1"/>
            <a:r>
              <a:rPr lang="en-US" sz="3000" dirty="0" smtClean="0">
                <a:solidFill>
                  <a:schemeClr val="accent2"/>
                </a:solidFill>
              </a:rPr>
              <a:t/>
            </a:r>
            <a:br>
              <a:rPr lang="en-US" sz="3000" dirty="0" smtClean="0">
                <a:solidFill>
                  <a:schemeClr val="accent2"/>
                </a:solidFill>
              </a:rPr>
            </a:br>
            <a:r>
              <a:rPr lang="en-US" sz="3400" dirty="0" smtClean="0">
                <a:solidFill>
                  <a:schemeClr val="accent2"/>
                </a:solidFill>
              </a:rPr>
              <a:t/>
            </a:r>
            <a:br>
              <a:rPr lang="en-US" sz="3400" dirty="0" smtClean="0">
                <a:solidFill>
                  <a:schemeClr val="accent2"/>
                </a:solidFill>
              </a:rPr>
            </a:br>
            <a:r>
              <a:rPr lang="en-US" sz="3400" dirty="0" smtClean="0">
                <a:solidFill>
                  <a:schemeClr val="accent2"/>
                </a:solidFill>
              </a:rPr>
              <a:t>Trusted and Engaged Institutions</a:t>
            </a:r>
          </a:p>
        </p:txBody>
      </p:sp>
      <p:sp>
        <p:nvSpPr>
          <p:cNvPr id="6148" name="TextBox 1"/>
          <p:cNvSpPr txBox="1">
            <a:spLocks noChangeArrowheads="1"/>
          </p:cNvSpPr>
          <p:nvPr/>
        </p:nvSpPr>
        <p:spPr bwMode="auto">
          <a:xfrm>
            <a:off x="0" y="15398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dirty="0">
                <a:solidFill>
                  <a:srgbClr val="000000"/>
                </a:solidFill>
              </a:rPr>
              <a:t>National Neighborhood Indicators Partners</a:t>
            </a:r>
          </a:p>
        </p:txBody>
      </p:sp>
      <p:sp>
        <p:nvSpPr>
          <p:cNvPr id="3" name="Slide Number Placeholder 2"/>
          <p:cNvSpPr>
            <a:spLocks noGrp="1"/>
          </p:cNvSpPr>
          <p:nvPr>
            <p:ph type="sldNum" sz="quarter" idx="12"/>
          </p:nvPr>
        </p:nvSpPr>
        <p:spPr/>
        <p:txBody>
          <a:bodyPr/>
          <a:lstStyle/>
          <a:p>
            <a:pPr>
              <a:defRPr/>
            </a:pPr>
            <a:fld id="{4A80B375-30E8-4DE3-90CB-0C24FA85AE41}" type="slidenum">
              <a:rPr lang="en-US" altLang="en-US" smtClean="0"/>
              <a:pPr>
                <a:defRPr/>
              </a:pPr>
              <a:t>3</a:t>
            </a:fld>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1438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7"/>
          <p:cNvGrpSpPr>
            <a:grpSpLocks/>
          </p:cNvGrpSpPr>
          <p:nvPr/>
        </p:nvGrpSpPr>
        <p:grpSpPr bwMode="auto">
          <a:xfrm>
            <a:off x="2447925" y="1757363"/>
            <a:ext cx="1862138" cy="1595437"/>
            <a:chOff x="258796" y="1330186"/>
            <a:chExt cx="1860986" cy="1595224"/>
          </a:xfrm>
        </p:grpSpPr>
        <p:pic>
          <p:nvPicPr>
            <p:cNvPr id="7185"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Rectangle 7"/>
            <p:cNvSpPr>
              <a:spLocks noChangeArrowheads="1"/>
            </p:cNvSpPr>
            <p:nvPr/>
          </p:nvSpPr>
          <p:spPr bwMode="auto">
            <a:xfrm>
              <a:off x="1409730" y="2011132"/>
              <a:ext cx="710052"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CC0000"/>
                  </a:solidFill>
                </a:rPr>
                <a:t>CITY</a:t>
              </a:r>
            </a:p>
          </p:txBody>
        </p:sp>
      </p:grpSp>
      <p:sp>
        <p:nvSpPr>
          <p:cNvPr id="2" name="Rectangle 2"/>
          <p:cNvSpPr>
            <a:spLocks noChangeArrowheads="1"/>
          </p:cNvSpPr>
          <p:nvPr/>
        </p:nvSpPr>
        <p:spPr bwMode="auto">
          <a:xfrm>
            <a:off x="4876800" y="1600200"/>
            <a:ext cx="3962400" cy="4391025"/>
          </a:xfrm>
          <a:prstGeom prst="rect">
            <a:avLst/>
          </a:prstGeom>
          <a:solidFill>
            <a:srgbClr val="00679A"/>
          </a:solidFill>
          <a:ln>
            <a:noFill/>
          </a:ln>
          <a:extLst/>
        </p:spPr>
        <p:txBody>
          <a:bodyPr/>
          <a:lstStyle/>
          <a:p>
            <a:pPr>
              <a:spcAft>
                <a:spcPts val="600"/>
              </a:spcAft>
              <a:buClr>
                <a:schemeClr val="tx1"/>
              </a:buClr>
              <a:defRPr/>
            </a:pPr>
            <a:r>
              <a:rPr lang="en-US" sz="2600" u="sng" dirty="0">
                <a:solidFill>
                  <a:schemeClr val="accent3"/>
                </a:solidFill>
                <a:latin typeface="Calibri" pitchFamily="34" charset="0"/>
                <a:cs typeface="Calibri" pitchFamily="34" charset="0"/>
              </a:rPr>
              <a:t>Types of Data</a:t>
            </a:r>
          </a:p>
          <a:p>
            <a:pPr lvl="1">
              <a:spcAft>
                <a:spcPts val="600"/>
              </a:spcAft>
              <a:buClr>
                <a:schemeClr val="tx1"/>
              </a:buClr>
              <a:defRPr/>
            </a:pPr>
            <a:r>
              <a:rPr lang="en-US" sz="2600" dirty="0" smtClean="0">
                <a:solidFill>
                  <a:schemeClr val="accent3"/>
                </a:solidFill>
                <a:latin typeface="Calibri" pitchFamily="34" charset="0"/>
                <a:cs typeface="Calibri" pitchFamily="34" charset="0"/>
              </a:rPr>
              <a:t>Crime </a:t>
            </a:r>
          </a:p>
          <a:p>
            <a:pPr lvl="1">
              <a:spcAft>
                <a:spcPts val="600"/>
              </a:spcAft>
              <a:buClr>
                <a:schemeClr val="tx1"/>
              </a:buClr>
              <a:defRPr/>
            </a:pPr>
            <a:r>
              <a:rPr lang="en-US" sz="2600" dirty="0" smtClean="0">
                <a:solidFill>
                  <a:schemeClr val="accent3"/>
                </a:solidFill>
                <a:latin typeface="Calibri" pitchFamily="34" charset="0"/>
                <a:cs typeface="Calibri" pitchFamily="34" charset="0"/>
              </a:rPr>
              <a:t>Births</a:t>
            </a:r>
            <a:r>
              <a:rPr lang="en-US" sz="2600" dirty="0">
                <a:solidFill>
                  <a:schemeClr val="accent3"/>
                </a:solidFill>
                <a:latin typeface="Calibri" pitchFamily="34" charset="0"/>
                <a:cs typeface="Calibri" pitchFamily="34" charset="0"/>
              </a:rPr>
              <a:t>, deaths</a:t>
            </a:r>
          </a:p>
          <a:p>
            <a:pPr lvl="1">
              <a:spcAft>
                <a:spcPts val="600"/>
              </a:spcAft>
              <a:buClr>
                <a:schemeClr val="tx1"/>
              </a:buClr>
              <a:defRPr/>
            </a:pPr>
            <a:r>
              <a:rPr lang="en-US" sz="2600" dirty="0">
                <a:solidFill>
                  <a:schemeClr val="accent3"/>
                </a:solidFill>
                <a:latin typeface="Calibri" pitchFamily="34" charset="0"/>
                <a:cs typeface="Calibri" pitchFamily="34" charset="0"/>
              </a:rPr>
              <a:t>Property sales, prices</a:t>
            </a:r>
          </a:p>
          <a:p>
            <a:pPr lvl="1">
              <a:spcAft>
                <a:spcPts val="600"/>
              </a:spcAft>
              <a:buClr>
                <a:schemeClr val="tx1"/>
              </a:buClr>
              <a:defRPr/>
            </a:pPr>
            <a:r>
              <a:rPr lang="en-US" sz="2600" dirty="0" smtClean="0">
                <a:solidFill>
                  <a:schemeClr val="accent3"/>
                </a:solidFill>
                <a:latin typeface="Calibri" pitchFamily="34" charset="0"/>
                <a:cs typeface="Calibri" pitchFamily="34" charset="0"/>
              </a:rPr>
              <a:t>Education </a:t>
            </a:r>
          </a:p>
          <a:p>
            <a:pPr lvl="1">
              <a:spcAft>
                <a:spcPts val="600"/>
              </a:spcAft>
              <a:buClr>
                <a:schemeClr val="tx1"/>
              </a:buClr>
              <a:defRPr/>
            </a:pPr>
            <a:r>
              <a:rPr lang="en-US" sz="2600" dirty="0" smtClean="0">
                <a:solidFill>
                  <a:schemeClr val="accent3"/>
                </a:solidFill>
                <a:latin typeface="Calibri" pitchFamily="34" charset="0"/>
                <a:cs typeface="Calibri" pitchFamily="34" charset="0"/>
              </a:rPr>
              <a:t>TANF</a:t>
            </a:r>
            <a:r>
              <a:rPr lang="en-US" sz="2600" dirty="0">
                <a:solidFill>
                  <a:schemeClr val="accent3"/>
                </a:solidFill>
                <a:latin typeface="Calibri" pitchFamily="34" charset="0"/>
                <a:cs typeface="Calibri" pitchFamily="34" charset="0"/>
              </a:rPr>
              <a:t>, Food Stamps</a:t>
            </a:r>
          </a:p>
          <a:p>
            <a:pPr lvl="1">
              <a:spcAft>
                <a:spcPts val="600"/>
              </a:spcAft>
              <a:buClr>
                <a:schemeClr val="tx1"/>
              </a:buClr>
              <a:defRPr/>
            </a:pPr>
            <a:r>
              <a:rPr lang="en-US" sz="2600" dirty="0">
                <a:solidFill>
                  <a:schemeClr val="accent3"/>
                </a:solidFill>
                <a:latin typeface="Calibri" pitchFamily="34" charset="0"/>
                <a:cs typeface="Calibri" pitchFamily="34" charset="0"/>
              </a:rPr>
              <a:t>Child care</a:t>
            </a:r>
          </a:p>
          <a:p>
            <a:pPr lvl="1">
              <a:spcAft>
                <a:spcPts val="600"/>
              </a:spcAft>
              <a:buClr>
                <a:schemeClr val="tx1"/>
              </a:buClr>
              <a:defRPr/>
            </a:pPr>
            <a:r>
              <a:rPr lang="en-US" sz="2600" dirty="0" smtClean="0">
                <a:solidFill>
                  <a:schemeClr val="accent3"/>
                </a:solidFill>
                <a:latin typeface="Calibri" pitchFamily="34" charset="0"/>
                <a:cs typeface="Calibri" pitchFamily="34" charset="0"/>
              </a:rPr>
              <a:t>Health</a:t>
            </a:r>
            <a:endParaRPr lang="en-US" sz="2600" dirty="0">
              <a:solidFill>
                <a:schemeClr val="accent3"/>
              </a:solidFill>
              <a:latin typeface="Calibri" pitchFamily="34" charset="0"/>
              <a:cs typeface="Calibri" pitchFamily="34" charset="0"/>
            </a:endParaRPr>
          </a:p>
          <a:p>
            <a:pPr lvl="1">
              <a:spcAft>
                <a:spcPts val="600"/>
              </a:spcAft>
              <a:buClr>
                <a:schemeClr val="tx1"/>
              </a:buClr>
              <a:defRPr/>
            </a:pPr>
            <a:r>
              <a:rPr lang="en-US" sz="2600" dirty="0" smtClean="0">
                <a:solidFill>
                  <a:schemeClr val="accent3"/>
                </a:solidFill>
                <a:latin typeface="Calibri" pitchFamily="34" charset="0"/>
                <a:cs typeface="Calibri" pitchFamily="34" charset="0"/>
              </a:rPr>
              <a:t>Foreclosures</a:t>
            </a:r>
            <a:endParaRPr lang="en-US" sz="2600" dirty="0">
              <a:solidFill>
                <a:schemeClr val="accent3"/>
              </a:solidFill>
              <a:latin typeface="Calibri" pitchFamily="34" charset="0"/>
              <a:cs typeface="Calibri" pitchFamily="34" charset="0"/>
            </a:endParaRPr>
          </a:p>
        </p:txBody>
      </p:sp>
      <p:sp>
        <p:nvSpPr>
          <p:cNvPr id="7173" name="Rectangle 3"/>
          <p:cNvSpPr>
            <a:spLocks noChangeArrowheads="1"/>
          </p:cNvSpPr>
          <p:nvPr/>
        </p:nvSpPr>
        <p:spPr bwMode="auto">
          <a:xfrm>
            <a:off x="-2971800" y="3473450"/>
            <a:ext cx="18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nchor="ctr">
            <a:spAutoFit/>
          </a:bodyPr>
          <a:lstStyle/>
          <a:p>
            <a:endParaRPr lang="en-US" dirty="0"/>
          </a:p>
        </p:txBody>
      </p:sp>
      <p:sp>
        <p:nvSpPr>
          <p:cNvPr id="3" name="Text Box 4"/>
          <p:cNvSpPr txBox="1">
            <a:spLocks noChangeArrowheads="1"/>
          </p:cNvSpPr>
          <p:nvPr/>
        </p:nvSpPr>
        <p:spPr bwMode="auto">
          <a:xfrm>
            <a:off x="284163" y="538163"/>
            <a:ext cx="7532687" cy="615950"/>
          </a:xfrm>
          <a:prstGeom prst="rect">
            <a:avLst/>
          </a:prstGeom>
          <a:noFill/>
          <a:ln>
            <a:noFill/>
          </a:ln>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r>
              <a:rPr lang="en-US" sz="3400" b="1" dirty="0" smtClean="0">
                <a:solidFill>
                  <a:schemeClr val="accent2"/>
                </a:solidFill>
                <a:latin typeface="+mj-lt"/>
              </a:rPr>
              <a:t>Relevant and High-Quality Data</a:t>
            </a:r>
            <a:endParaRPr lang="en-US" sz="3400" b="1" dirty="0">
              <a:solidFill>
                <a:schemeClr val="accent2"/>
              </a:solidFill>
              <a:latin typeface="+mj-lt"/>
            </a:endParaRPr>
          </a:p>
        </p:txBody>
      </p:sp>
      <p:grpSp>
        <p:nvGrpSpPr>
          <p:cNvPr id="7175" name="Group 14"/>
          <p:cNvGrpSpPr>
            <a:grpSpLocks/>
          </p:cNvGrpSpPr>
          <p:nvPr/>
        </p:nvGrpSpPr>
        <p:grpSpPr bwMode="auto">
          <a:xfrm>
            <a:off x="1009650" y="3200400"/>
            <a:ext cx="3943350" cy="1524000"/>
            <a:chOff x="1056" y="1056"/>
            <a:chExt cx="2484" cy="960"/>
          </a:xfrm>
        </p:grpSpPr>
        <p:pic>
          <p:nvPicPr>
            <p:cNvPr id="7183"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6"/>
            <p:cNvSpPr txBox="1">
              <a:spLocks noChangeArrowheads="1"/>
            </p:cNvSpPr>
            <p:nvPr/>
          </p:nvSpPr>
          <p:spPr bwMode="auto">
            <a:xfrm>
              <a:off x="1332" y="1123"/>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CC3300"/>
                  </a:solidFill>
                </a:rPr>
                <a:t>NEIGHBORHOOD</a:t>
              </a:r>
            </a:p>
          </p:txBody>
        </p:sp>
      </p:grpSp>
      <p:grpSp>
        <p:nvGrpSpPr>
          <p:cNvPr id="7176" name="Group 17"/>
          <p:cNvGrpSpPr>
            <a:grpSpLocks/>
          </p:cNvGrpSpPr>
          <p:nvPr/>
        </p:nvGrpSpPr>
        <p:grpSpPr bwMode="auto">
          <a:xfrm>
            <a:off x="2414588" y="4075113"/>
            <a:ext cx="1776412" cy="1925637"/>
            <a:chOff x="1599" y="1476"/>
            <a:chExt cx="1119" cy="1213"/>
          </a:xfrm>
        </p:grpSpPr>
        <p:pic>
          <p:nvPicPr>
            <p:cNvPr id="7181"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82" name="Text Box 19"/>
            <p:cNvSpPr txBox="1">
              <a:spLocks noChangeArrowheads="1"/>
            </p:cNvSpPr>
            <p:nvPr/>
          </p:nvSpPr>
          <p:spPr bwMode="auto">
            <a:xfrm>
              <a:off x="1599" y="2456"/>
              <a:ext cx="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CC0000"/>
                  </a:solidFill>
                </a:rPr>
                <a:t>TRACTS</a:t>
              </a:r>
            </a:p>
          </p:txBody>
        </p:sp>
      </p:grpSp>
      <p:grpSp>
        <p:nvGrpSpPr>
          <p:cNvPr id="7177" name="Group 11"/>
          <p:cNvGrpSpPr>
            <a:grpSpLocks/>
          </p:cNvGrpSpPr>
          <p:nvPr/>
        </p:nvGrpSpPr>
        <p:grpSpPr bwMode="auto">
          <a:xfrm>
            <a:off x="284163" y="4089400"/>
            <a:ext cx="1965325" cy="1901825"/>
            <a:chOff x="1552" y="2797"/>
            <a:chExt cx="1476" cy="1375"/>
          </a:xfrm>
        </p:grpSpPr>
        <p:pic>
          <p:nvPicPr>
            <p:cNvPr id="7179"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80" name="Text Box 13"/>
            <p:cNvSpPr txBox="1">
              <a:spLocks noChangeArrowheads="1"/>
            </p:cNvSpPr>
            <p:nvPr/>
          </p:nvSpPr>
          <p:spPr bwMode="auto">
            <a:xfrm>
              <a:off x="1552" y="2797"/>
              <a:ext cx="83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CC0000"/>
                  </a:solidFill>
                </a:rPr>
                <a:t>PARCEL</a:t>
              </a:r>
            </a:p>
          </p:txBody>
        </p:sp>
      </p:grpSp>
      <p:sp>
        <p:nvSpPr>
          <p:cNvPr id="7178" name="Rectangle 7"/>
          <p:cNvSpPr>
            <a:spLocks noChangeArrowheads="1"/>
          </p:cNvSpPr>
          <p:nvPr/>
        </p:nvSpPr>
        <p:spPr bwMode="auto">
          <a:xfrm>
            <a:off x="123825" y="22542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CC0000"/>
                </a:solidFill>
              </a:rPr>
              <a:t>REGION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27075"/>
            <a:ext cx="8382000" cy="609600"/>
          </a:xfrm>
        </p:spPr>
        <p:txBody>
          <a:bodyPr>
            <a:normAutofit fontScale="90000"/>
          </a:bodyPr>
          <a:lstStyle/>
          <a:p>
            <a:pPr eaLnBrk="1" hangingPunct="1">
              <a:defRPr/>
            </a:pPr>
            <a:r>
              <a:rPr lang="en-US" sz="3800" dirty="0" smtClean="0"/>
              <a:t>Mission: Data for Local Action</a:t>
            </a:r>
          </a:p>
        </p:txBody>
      </p:sp>
      <p:sp>
        <p:nvSpPr>
          <p:cNvPr id="8195" name="Rectangle 3"/>
          <p:cNvSpPr>
            <a:spLocks noGrp="1" noChangeArrowheads="1"/>
          </p:cNvSpPr>
          <p:nvPr>
            <p:ph idx="1"/>
          </p:nvPr>
        </p:nvSpPr>
        <p:spPr>
          <a:xfrm>
            <a:off x="457200" y="1735138"/>
            <a:ext cx="8534400" cy="4800600"/>
          </a:xfrm>
        </p:spPr>
        <p:txBody>
          <a:bodyPr/>
          <a:lstStyle/>
          <a:p>
            <a:pPr eaLnBrk="1" hangingPunct="1">
              <a:spcBef>
                <a:spcPct val="5000"/>
              </a:spcBef>
              <a:spcAft>
                <a:spcPct val="20000"/>
              </a:spcAft>
            </a:pPr>
            <a:r>
              <a:rPr lang="en-US" sz="2800" dirty="0" smtClean="0">
                <a:solidFill>
                  <a:srgbClr val="336699"/>
                </a:solidFill>
              </a:rPr>
              <a:t>“Democratize Information”</a:t>
            </a:r>
          </a:p>
          <a:p>
            <a:pPr lvl="1" eaLnBrk="1" hangingPunct="1">
              <a:spcBef>
                <a:spcPct val="5000"/>
              </a:spcBef>
              <a:spcAft>
                <a:spcPts val="2400"/>
              </a:spcAft>
            </a:pPr>
            <a:r>
              <a:rPr lang="en-US" sz="2400" dirty="0" smtClean="0">
                <a:solidFill>
                  <a:srgbClr val="336699"/>
                </a:solidFill>
              </a:rPr>
              <a:t>Facilitate the direct use of data by stakeholders</a:t>
            </a:r>
          </a:p>
          <a:p>
            <a:pPr eaLnBrk="1" hangingPunct="1">
              <a:spcBef>
                <a:spcPct val="5000"/>
              </a:spcBef>
              <a:spcAft>
                <a:spcPts val="1600"/>
              </a:spcAft>
            </a:pPr>
            <a:r>
              <a:rPr lang="en-US" sz="2800" dirty="0" smtClean="0">
                <a:solidFill>
                  <a:srgbClr val="336699"/>
                </a:solidFill>
              </a:rPr>
              <a:t>Serve multiple audiences and purposes </a:t>
            </a:r>
          </a:p>
          <a:p>
            <a:pPr lvl="1" eaLnBrk="1" hangingPunct="1">
              <a:spcBef>
                <a:spcPct val="5000"/>
              </a:spcBef>
              <a:spcAft>
                <a:spcPts val="2400"/>
              </a:spcAft>
            </a:pPr>
            <a:r>
              <a:rPr lang="en-US" sz="2400" dirty="0" smtClean="0">
                <a:solidFill>
                  <a:srgbClr val="336699"/>
                </a:solidFill>
              </a:rPr>
              <a:t>But a central focus on strengthening and empowering low-income neighborhoods</a:t>
            </a:r>
          </a:p>
          <a:p>
            <a:pPr eaLnBrk="1" hangingPunct="1">
              <a:spcBef>
                <a:spcPct val="5000"/>
              </a:spcBef>
              <a:spcAft>
                <a:spcPts val="1200"/>
              </a:spcAft>
            </a:pPr>
            <a:r>
              <a:rPr lang="en-US" sz="2800" dirty="0" smtClean="0">
                <a:solidFill>
                  <a:srgbClr val="336699"/>
                </a:solidFill>
              </a:rPr>
              <a:t>Use information to promote collaboration</a:t>
            </a:r>
          </a:p>
          <a:p>
            <a:pPr lvl="1" eaLnBrk="1" hangingPunct="1">
              <a:spcBef>
                <a:spcPct val="5000"/>
              </a:spcBef>
              <a:spcAft>
                <a:spcPts val="1200"/>
              </a:spcAft>
            </a:pPr>
            <a:r>
              <a:rPr lang="en-US" sz="2400" dirty="0" smtClean="0">
                <a:solidFill>
                  <a:srgbClr val="336699"/>
                </a:solidFill>
              </a:rPr>
              <a:t>Acts as a bridge among public agencies, nonprofits, businesses, resident groups</a:t>
            </a:r>
          </a:p>
        </p:txBody>
      </p:sp>
      <p:sp>
        <p:nvSpPr>
          <p:cNvPr id="3" name="Slide Number Placeholder 2"/>
          <p:cNvSpPr>
            <a:spLocks noGrp="1"/>
          </p:cNvSpPr>
          <p:nvPr>
            <p:ph type="sldNum" sz="quarter" idx="12"/>
          </p:nvPr>
        </p:nvSpPr>
        <p:spPr/>
        <p:txBody>
          <a:bodyPr/>
          <a:lstStyle/>
          <a:p>
            <a:pPr>
              <a:defRPr/>
            </a:pPr>
            <a:fld id="{D76FA794-62CC-4972-9D24-8760D2712548}" type="slidenum">
              <a:rPr lang="en-US" altLang="en-US" smtClean="0"/>
              <a:pPr>
                <a:defRPr/>
              </a:pPr>
              <a:t>5</a:t>
            </a:fld>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125" y="481013"/>
            <a:ext cx="8382000" cy="609600"/>
          </a:xfrm>
        </p:spPr>
        <p:txBody>
          <a:bodyPr>
            <a:normAutofit fontScale="90000"/>
          </a:bodyPr>
          <a:lstStyle/>
          <a:p>
            <a:pPr eaLnBrk="1" hangingPunct="1">
              <a:defRPr/>
            </a:pPr>
            <a:r>
              <a:rPr lang="en-US" sz="3800" dirty="0" smtClean="0"/>
              <a:t>NNIP Partner Activities</a:t>
            </a:r>
          </a:p>
        </p:txBody>
      </p:sp>
      <p:sp>
        <p:nvSpPr>
          <p:cNvPr id="9219" name="Rectangle 3"/>
          <p:cNvSpPr>
            <a:spLocks noGrp="1" noChangeArrowheads="1"/>
          </p:cNvSpPr>
          <p:nvPr>
            <p:ph idx="1"/>
          </p:nvPr>
        </p:nvSpPr>
        <p:spPr>
          <a:xfrm>
            <a:off x="304800" y="1524000"/>
            <a:ext cx="8458200" cy="4800600"/>
          </a:xfrm>
        </p:spPr>
        <p:txBody>
          <a:bodyPr/>
          <a:lstStyle/>
          <a:p>
            <a:pPr eaLnBrk="1" hangingPunct="1">
              <a:spcBef>
                <a:spcPct val="5000"/>
              </a:spcBef>
              <a:spcAft>
                <a:spcPts val="2400"/>
              </a:spcAft>
            </a:pPr>
            <a:r>
              <a:rPr lang="en-US" sz="2600" dirty="0" smtClean="0">
                <a:solidFill>
                  <a:srgbClr val="336699"/>
                </a:solidFill>
              </a:rPr>
              <a:t>Assemble, transform and disseminate data </a:t>
            </a:r>
          </a:p>
          <a:p>
            <a:pPr eaLnBrk="1" hangingPunct="1">
              <a:spcBef>
                <a:spcPct val="5000"/>
              </a:spcBef>
              <a:spcAft>
                <a:spcPct val="20000"/>
              </a:spcAft>
            </a:pPr>
            <a:r>
              <a:rPr lang="en-US" sz="2600" dirty="0" smtClean="0">
                <a:solidFill>
                  <a:srgbClr val="336699"/>
                </a:solidFill>
              </a:rPr>
              <a:t>Apply the data to achieve impact</a:t>
            </a:r>
          </a:p>
          <a:p>
            <a:pPr lvl="1" eaLnBrk="1" hangingPunct="1">
              <a:spcBef>
                <a:spcPct val="5000"/>
              </a:spcBef>
              <a:spcAft>
                <a:spcPts val="1200"/>
              </a:spcAft>
            </a:pPr>
            <a:r>
              <a:rPr lang="en-US" sz="2200" dirty="0" smtClean="0">
                <a:solidFill>
                  <a:srgbClr val="336699"/>
                </a:solidFill>
              </a:rPr>
              <a:t>Assess and prioritize community needs</a:t>
            </a:r>
          </a:p>
          <a:p>
            <a:pPr lvl="1" eaLnBrk="1" hangingPunct="1">
              <a:spcBef>
                <a:spcPct val="5000"/>
              </a:spcBef>
              <a:spcAft>
                <a:spcPts val="1200"/>
              </a:spcAft>
            </a:pPr>
            <a:r>
              <a:rPr lang="en-US" sz="2200" dirty="0" smtClean="0">
                <a:solidFill>
                  <a:srgbClr val="336699"/>
                </a:solidFill>
              </a:rPr>
              <a:t>Support place-based neighborhood initiatives with data collection, analysis, and evaluation</a:t>
            </a:r>
          </a:p>
          <a:p>
            <a:pPr eaLnBrk="1" hangingPunct="1">
              <a:spcBef>
                <a:spcPct val="5000"/>
              </a:spcBef>
              <a:spcAft>
                <a:spcPts val="1200"/>
              </a:spcAft>
            </a:pPr>
            <a:r>
              <a:rPr lang="en-US" sz="2600" dirty="0" smtClean="0">
                <a:solidFill>
                  <a:srgbClr val="336699"/>
                </a:solidFill>
              </a:rPr>
              <a:t>Use data to strengthen civic life and governance</a:t>
            </a:r>
          </a:p>
          <a:p>
            <a:pPr lvl="1" eaLnBrk="1" hangingPunct="1">
              <a:spcBef>
                <a:spcPct val="5000"/>
              </a:spcBef>
              <a:spcAft>
                <a:spcPts val="1200"/>
              </a:spcAft>
            </a:pPr>
            <a:r>
              <a:rPr lang="en-US" sz="2200" dirty="0" smtClean="0">
                <a:solidFill>
                  <a:srgbClr val="336699"/>
                </a:solidFill>
              </a:rPr>
              <a:t>Enhance data capacity of local stakeholders</a:t>
            </a:r>
          </a:p>
          <a:p>
            <a:pPr lvl="1" eaLnBrk="1" hangingPunct="1">
              <a:spcBef>
                <a:spcPct val="5000"/>
              </a:spcBef>
              <a:spcAft>
                <a:spcPts val="1200"/>
              </a:spcAft>
            </a:pPr>
            <a:r>
              <a:rPr lang="en-US" sz="2200" dirty="0" smtClean="0">
                <a:solidFill>
                  <a:srgbClr val="336699"/>
                </a:solidFill>
              </a:rPr>
              <a:t>Building a culture of data access and informed actions</a:t>
            </a:r>
            <a:endParaRPr lang="en-US" dirty="0" smtClean="0">
              <a:solidFill>
                <a:srgbClr val="336699"/>
              </a:solidFill>
            </a:endParaRPr>
          </a:p>
          <a:p>
            <a:pPr eaLnBrk="1" hangingPunct="1">
              <a:spcBef>
                <a:spcPct val="5000"/>
              </a:spcBef>
              <a:spcAft>
                <a:spcPts val="1200"/>
              </a:spcAft>
            </a:pPr>
            <a:endParaRPr lang="en-US" sz="2600" dirty="0" smtClean="0">
              <a:solidFill>
                <a:srgbClr val="336699"/>
              </a:solidFill>
            </a:endParaRPr>
          </a:p>
        </p:txBody>
      </p:sp>
      <p:sp>
        <p:nvSpPr>
          <p:cNvPr id="3" name="Slide Number Placeholder 2"/>
          <p:cNvSpPr>
            <a:spLocks noGrp="1"/>
          </p:cNvSpPr>
          <p:nvPr>
            <p:ph type="sldNum" sz="quarter" idx="12"/>
          </p:nvPr>
        </p:nvSpPr>
        <p:spPr/>
        <p:txBody>
          <a:bodyPr/>
          <a:lstStyle/>
          <a:p>
            <a:pPr>
              <a:defRPr/>
            </a:pPr>
            <a:fld id="{D76FA794-62CC-4972-9D24-8760D2712548}" type="slidenum">
              <a:rPr lang="en-US" altLang="en-US" smtClean="0"/>
              <a:pPr>
                <a:defRPr/>
              </a:pPr>
              <a:t>6</a:t>
            </a:fld>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8229600" cy="703263"/>
          </a:xfrm>
        </p:spPr>
        <p:txBody>
          <a:bodyPr/>
          <a:lstStyle/>
          <a:p>
            <a:pPr eaLnBrk="1" hangingPunct="1"/>
            <a:r>
              <a:rPr lang="en-US" sz="3200" dirty="0" smtClean="0"/>
              <a:t>Advantages of NNIP partner support </a:t>
            </a:r>
            <a:br>
              <a:rPr lang="en-US" sz="3200" dirty="0" smtClean="0"/>
            </a:br>
            <a:r>
              <a:rPr lang="en-US" sz="3200" dirty="0" smtClean="0"/>
              <a:t>for place-based initiatives</a:t>
            </a:r>
          </a:p>
        </p:txBody>
      </p:sp>
      <p:sp>
        <p:nvSpPr>
          <p:cNvPr id="22531" name="Rectangle 3"/>
          <p:cNvSpPr>
            <a:spLocks noGrp="1" noChangeArrowheads="1"/>
          </p:cNvSpPr>
          <p:nvPr>
            <p:ph idx="1"/>
          </p:nvPr>
        </p:nvSpPr>
        <p:spPr>
          <a:xfrm>
            <a:off x="239713" y="1417638"/>
            <a:ext cx="8763000" cy="4876800"/>
          </a:xfrm>
        </p:spPr>
        <p:txBody>
          <a:bodyPr/>
          <a:lstStyle/>
          <a:p>
            <a:pPr eaLnBrk="1" hangingPunct="1">
              <a:lnSpc>
                <a:spcPct val="110000"/>
              </a:lnSpc>
              <a:spcAft>
                <a:spcPts val="600"/>
              </a:spcAft>
            </a:pPr>
            <a:r>
              <a:rPr lang="en-US" sz="2400" dirty="0" smtClean="0"/>
              <a:t>Local data intermediaries bring:</a:t>
            </a:r>
          </a:p>
          <a:p>
            <a:pPr lvl="1" eaLnBrk="1" hangingPunct="1">
              <a:lnSpc>
                <a:spcPct val="110000"/>
              </a:lnSpc>
              <a:spcAft>
                <a:spcPts val="600"/>
              </a:spcAft>
            </a:pPr>
            <a:r>
              <a:rPr lang="en-US" sz="2200" dirty="0" smtClean="0"/>
              <a:t>Knowledge of local context and players</a:t>
            </a:r>
          </a:p>
          <a:p>
            <a:pPr lvl="1" eaLnBrk="1" hangingPunct="1">
              <a:lnSpc>
                <a:spcPct val="110000"/>
              </a:lnSpc>
              <a:spcAft>
                <a:spcPts val="600"/>
              </a:spcAft>
            </a:pPr>
            <a:r>
              <a:rPr lang="en-US" sz="2200" dirty="0" smtClean="0"/>
              <a:t>A strong reputation and network of pre-existing relationships</a:t>
            </a:r>
          </a:p>
          <a:p>
            <a:pPr lvl="1" eaLnBrk="1" hangingPunct="1">
              <a:lnSpc>
                <a:spcPct val="110000"/>
              </a:lnSpc>
              <a:spcAft>
                <a:spcPts val="600"/>
              </a:spcAft>
            </a:pPr>
            <a:r>
              <a:rPr lang="en-US" sz="2200" dirty="0" smtClean="0"/>
              <a:t>Ability to connect initiative to other related efforts (either neighborhood-specific or city-wide)</a:t>
            </a:r>
          </a:p>
          <a:p>
            <a:pPr lvl="1" eaLnBrk="1" hangingPunct="1">
              <a:lnSpc>
                <a:spcPct val="110000"/>
              </a:lnSpc>
              <a:spcAft>
                <a:spcPts val="600"/>
              </a:spcAft>
            </a:pPr>
            <a:r>
              <a:rPr lang="en-US" sz="2200" dirty="0" smtClean="0"/>
              <a:t>Knowledge of availability and quality of data sources</a:t>
            </a:r>
          </a:p>
          <a:p>
            <a:pPr lvl="1" eaLnBrk="1" hangingPunct="1">
              <a:lnSpc>
                <a:spcPct val="110000"/>
              </a:lnSpc>
              <a:spcAft>
                <a:spcPts val="1200"/>
              </a:spcAft>
            </a:pPr>
            <a:r>
              <a:rPr lang="en-US" sz="2200" dirty="0" smtClean="0"/>
              <a:t>Comprehensive approach to understanding neighborhoods, reflected in their multi-topic data collections</a:t>
            </a:r>
          </a:p>
          <a:p>
            <a:pPr eaLnBrk="1" hangingPunct="1">
              <a:lnSpc>
                <a:spcPct val="110000"/>
              </a:lnSpc>
              <a:spcAft>
                <a:spcPts val="1200"/>
              </a:spcAft>
            </a:pPr>
            <a:r>
              <a:rPr lang="en-US" sz="2400" dirty="0" smtClean="0"/>
              <a:t>Efforts to assemble new data also contributes to system that can be re-used for other community needs.</a:t>
            </a:r>
          </a:p>
        </p:txBody>
      </p:sp>
    </p:spTree>
    <p:extLst>
      <p:ext uri="{BB962C8B-B14F-4D97-AF65-F5344CB8AC3E}">
        <p14:creationId xmlns:p14="http://schemas.microsoft.com/office/powerpoint/2010/main" val="2149513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46" y="1055078"/>
            <a:ext cx="7127631" cy="1663456"/>
          </a:xfrm>
        </p:spPr>
        <p:txBody>
          <a:bodyPr>
            <a:normAutofit/>
          </a:bodyPr>
          <a:lstStyle/>
          <a:p>
            <a:pPr algn="ctr" fontAlgn="auto">
              <a:spcAft>
                <a:spcPts val="0"/>
              </a:spcAft>
              <a:defRPr/>
            </a:pPr>
            <a:r>
              <a:rPr lang="en-US" sz="3200" dirty="0" smtClean="0"/>
              <a:t>Data-Driven Organizing </a:t>
            </a:r>
            <a:br>
              <a:rPr lang="en-US" sz="3200" dirty="0" smtClean="0"/>
            </a:br>
            <a:r>
              <a:rPr lang="en-US" sz="3200" dirty="0" smtClean="0"/>
              <a:t>in Pittsburgh’s </a:t>
            </a:r>
            <a:br>
              <a:rPr lang="en-US" sz="3200" dirty="0" smtClean="0"/>
            </a:br>
            <a:r>
              <a:rPr lang="en-US" sz="3200" dirty="0" smtClean="0"/>
              <a:t>Homewood Children’s </a:t>
            </a:r>
            <a:r>
              <a:rPr lang="en-US" sz="3200" dirty="0"/>
              <a:t>V</a:t>
            </a:r>
            <a:r>
              <a:rPr lang="en-US" sz="3200" dirty="0" smtClean="0"/>
              <a:t>illage</a:t>
            </a:r>
            <a:endParaRPr lang="en-US" sz="3200" dirty="0"/>
          </a:p>
        </p:txBody>
      </p:sp>
      <p:pic>
        <p:nvPicPr>
          <p:cNvPr id="5" name="Picture 2" descr="Pittsburgh Neighborhood and Community Information System (PNC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429000"/>
            <a:ext cx="3499258"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723" y="5603629"/>
            <a:ext cx="8229600" cy="1200329"/>
          </a:xfrm>
          <a:prstGeom prst="rect">
            <a:avLst/>
          </a:prstGeom>
          <a:noFill/>
        </p:spPr>
        <p:txBody>
          <a:bodyPr wrap="square" rtlCol="0">
            <a:spAutoFit/>
          </a:bodyPr>
          <a:lstStyle/>
          <a:p>
            <a:pPr algn="ctr"/>
            <a:r>
              <a:rPr lang="en-US" sz="2400" i="1" dirty="0" smtClean="0"/>
              <a:t>Thanks to Samantha Teixeira</a:t>
            </a:r>
            <a:r>
              <a:rPr lang="en-US" sz="2400" i="1" dirty="0"/>
              <a:t> </a:t>
            </a:r>
            <a:r>
              <a:rPr lang="en-US" sz="2400" i="1" dirty="0" smtClean="0"/>
              <a:t>&amp; Dr. John Wallace, Jr. </a:t>
            </a:r>
          </a:p>
          <a:p>
            <a:pPr algn="ctr"/>
            <a:r>
              <a:rPr lang="en-US" sz="2400" i="1" dirty="0" smtClean="0"/>
              <a:t>and  Bob Gradeck for slides and story</a:t>
            </a:r>
          </a:p>
          <a:p>
            <a:pPr algn="ctr"/>
            <a:endParaRPr lang="en-US" sz="2400" i="1" dirty="0"/>
          </a:p>
        </p:txBody>
      </p:sp>
    </p:spTree>
    <p:extLst>
      <p:ext uri="{BB962C8B-B14F-4D97-AF65-F5344CB8AC3E}">
        <p14:creationId xmlns:p14="http://schemas.microsoft.com/office/powerpoint/2010/main" val="416893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dirty="0" smtClean="0"/>
              <a:t>The Village Approach</a:t>
            </a:r>
          </a:p>
        </p:txBody>
      </p:sp>
      <p:sp>
        <p:nvSpPr>
          <p:cNvPr id="10243" name="Content Placeholder 2"/>
          <p:cNvSpPr>
            <a:spLocks noGrp="1"/>
          </p:cNvSpPr>
          <p:nvPr>
            <p:ph sz="quarter" idx="1"/>
          </p:nvPr>
        </p:nvSpPr>
        <p:spPr>
          <a:xfrm>
            <a:off x="612774" y="1400910"/>
            <a:ext cx="4892675" cy="3933092"/>
          </a:xfrm>
        </p:spPr>
        <p:txBody>
          <a:bodyPr/>
          <a:lstStyle/>
          <a:p>
            <a:r>
              <a:rPr lang="en-US" sz="2800" dirty="0" smtClean="0"/>
              <a:t>Follows the Promise Neighborhood model</a:t>
            </a:r>
          </a:p>
          <a:p>
            <a:r>
              <a:rPr lang="en-US" sz="2800" dirty="0" smtClean="0"/>
              <a:t>Began with “1,000 conversations” to hear residents’ concerns</a:t>
            </a:r>
          </a:p>
          <a:p>
            <a:r>
              <a:rPr lang="en-US" sz="2800" dirty="0" smtClean="0"/>
              <a:t>Learned that vacant and abandoned properties were one of Homewood’s key challenges.</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1704975"/>
            <a:ext cx="3027363" cy="439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7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
      <a:dk1>
        <a:srgbClr val="336699"/>
      </a:dk1>
      <a:lt1>
        <a:srgbClr val="FFFFFF"/>
      </a:lt1>
      <a:dk2>
        <a:srgbClr val="B4003C"/>
      </a:dk2>
      <a:lt2>
        <a:srgbClr val="808080"/>
      </a:lt2>
      <a:accent1>
        <a:srgbClr val="CCCC00"/>
      </a:accent1>
      <a:accent2>
        <a:srgbClr val="032995"/>
      </a:accent2>
      <a:accent3>
        <a:srgbClr val="FFFFFF"/>
      </a:accent3>
      <a:accent4>
        <a:srgbClr val="2A5682"/>
      </a:accent4>
      <a:accent5>
        <a:srgbClr val="E2E2AA"/>
      </a:accent5>
      <a:accent6>
        <a:srgbClr val="022487"/>
      </a:accent6>
      <a:hlink>
        <a:srgbClr val="7E9CE8"/>
      </a:hlink>
      <a:folHlink>
        <a:srgbClr val="99CC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336699"/>
        </a:dk1>
        <a:lt1>
          <a:srgbClr val="EAEAEA"/>
        </a:lt1>
        <a:dk2>
          <a:srgbClr val="003366"/>
        </a:dk2>
        <a:lt2>
          <a:srgbClr val="808080"/>
        </a:lt2>
        <a:accent1>
          <a:srgbClr val="CCCC00"/>
        </a:accent1>
        <a:accent2>
          <a:srgbClr val="669999"/>
        </a:accent2>
        <a:accent3>
          <a:srgbClr val="F3F3F3"/>
        </a:accent3>
        <a:accent4>
          <a:srgbClr val="2A5682"/>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2">
        <a:dk1>
          <a:srgbClr val="336699"/>
        </a:dk1>
        <a:lt1>
          <a:srgbClr val="EAEAEA"/>
        </a:lt1>
        <a:dk2>
          <a:srgbClr val="003366"/>
        </a:dk2>
        <a:lt2>
          <a:srgbClr val="808080"/>
        </a:lt2>
        <a:accent1>
          <a:srgbClr val="CCCC00"/>
        </a:accent1>
        <a:accent2>
          <a:srgbClr val="A50021"/>
        </a:accent2>
        <a:accent3>
          <a:srgbClr val="F3F3F3"/>
        </a:accent3>
        <a:accent4>
          <a:srgbClr val="2A5682"/>
        </a:accent4>
        <a:accent5>
          <a:srgbClr val="E2E2AA"/>
        </a:accent5>
        <a:accent6>
          <a:srgbClr val="95001D"/>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3">
        <a:dk1>
          <a:srgbClr val="336699"/>
        </a:dk1>
        <a:lt1>
          <a:srgbClr val="EAEAEA"/>
        </a:lt1>
        <a:dk2>
          <a:srgbClr val="660033"/>
        </a:dk2>
        <a:lt2>
          <a:srgbClr val="808080"/>
        </a:lt2>
        <a:accent1>
          <a:srgbClr val="CCCC00"/>
        </a:accent1>
        <a:accent2>
          <a:srgbClr val="A50021"/>
        </a:accent2>
        <a:accent3>
          <a:srgbClr val="F3F3F3"/>
        </a:accent3>
        <a:accent4>
          <a:srgbClr val="2A5682"/>
        </a:accent4>
        <a:accent5>
          <a:srgbClr val="E2E2AA"/>
        </a:accent5>
        <a:accent6>
          <a:srgbClr val="95001D"/>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4">
        <a:dk1>
          <a:srgbClr val="336699"/>
        </a:dk1>
        <a:lt1>
          <a:srgbClr val="EAEAEA"/>
        </a:lt1>
        <a:dk2>
          <a:srgbClr val="990033"/>
        </a:dk2>
        <a:lt2>
          <a:srgbClr val="808080"/>
        </a:lt2>
        <a:accent1>
          <a:srgbClr val="CCCC00"/>
        </a:accent1>
        <a:accent2>
          <a:srgbClr val="000066"/>
        </a:accent2>
        <a:accent3>
          <a:srgbClr val="F3F3F3"/>
        </a:accent3>
        <a:accent4>
          <a:srgbClr val="2A5682"/>
        </a:accent4>
        <a:accent5>
          <a:srgbClr val="E2E2AA"/>
        </a:accent5>
        <a:accent6>
          <a:srgbClr val="00005C"/>
        </a:accent6>
        <a:hlink>
          <a:srgbClr val="7E9CE8"/>
        </a:hlink>
        <a:folHlink>
          <a:srgbClr val="99CCFF"/>
        </a:folHlink>
      </a:clrScheme>
      <a:clrMap bg1="lt1" tx1="dk1" bg2="lt2" tx2="dk2" accent1="accent1" accent2="accent2" accent3="accent3" accent4="accent4" accent5="accent5" accent6="accent6" hlink="hlink" folHlink="folHlink"/>
    </a:extraClrScheme>
    <a:extraClrScheme>
      <a:clrScheme name="Network 15">
        <a:dk1>
          <a:srgbClr val="336699"/>
        </a:dk1>
        <a:lt1>
          <a:srgbClr val="EAEAEA"/>
        </a:lt1>
        <a:dk2>
          <a:srgbClr val="B4003C"/>
        </a:dk2>
        <a:lt2>
          <a:srgbClr val="808080"/>
        </a:lt2>
        <a:accent1>
          <a:srgbClr val="CCCC00"/>
        </a:accent1>
        <a:accent2>
          <a:srgbClr val="000066"/>
        </a:accent2>
        <a:accent3>
          <a:srgbClr val="F3F3F3"/>
        </a:accent3>
        <a:accent4>
          <a:srgbClr val="2A5682"/>
        </a:accent4>
        <a:accent5>
          <a:srgbClr val="E2E2AA"/>
        </a:accent5>
        <a:accent6>
          <a:srgbClr val="00005C"/>
        </a:accent6>
        <a:hlink>
          <a:srgbClr val="7E9CE8"/>
        </a:hlink>
        <a:folHlink>
          <a:srgbClr val="99CCFF"/>
        </a:folHlink>
      </a:clrScheme>
      <a:clrMap bg1="lt1" tx1="dk1" bg2="lt2" tx2="dk2" accent1="accent1" accent2="accent2" accent3="accent3" accent4="accent4" accent5="accent5" accent6="accent6" hlink="hlink" folHlink="folHlink"/>
    </a:extraClrScheme>
    <a:extraClrScheme>
      <a:clrScheme name="Network 16">
        <a:dk1>
          <a:srgbClr val="336699"/>
        </a:dk1>
        <a:lt1>
          <a:srgbClr val="EAEAEA"/>
        </a:lt1>
        <a:dk2>
          <a:srgbClr val="B4003C"/>
        </a:dk2>
        <a:lt2>
          <a:srgbClr val="808080"/>
        </a:lt2>
        <a:accent1>
          <a:srgbClr val="CCCC00"/>
        </a:accent1>
        <a:accent2>
          <a:srgbClr val="032995"/>
        </a:accent2>
        <a:accent3>
          <a:srgbClr val="F3F3F3"/>
        </a:accent3>
        <a:accent4>
          <a:srgbClr val="2A5682"/>
        </a:accent4>
        <a:accent5>
          <a:srgbClr val="E2E2AA"/>
        </a:accent5>
        <a:accent6>
          <a:srgbClr val="022487"/>
        </a:accent6>
        <a:hlink>
          <a:srgbClr val="7E9CE8"/>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303D4DC-E456-4461-92DA-3C722FB6E7BC}">
  <ds:schemaRefs>
    <ds:schemaRef ds:uri="ESRI.ArcGIS.Mapping.OfficeIntegration.PowerPointInfo"/>
  </ds:schemaRefs>
</ds:datastoreItem>
</file>

<file path=customXml/itemProps10.xml><?xml version="1.0" encoding="utf-8"?>
<ds:datastoreItem xmlns:ds="http://schemas.openxmlformats.org/officeDocument/2006/customXml" ds:itemID="{FAE143E7-6045-47B2-9165-6E94CA1BA016}">
  <ds:schemaRefs>
    <ds:schemaRef ds:uri="ESRI.ArcGIS.Mapping.OfficeIntegration.PowerPointInfo"/>
  </ds:schemaRefs>
</ds:datastoreItem>
</file>

<file path=customXml/itemProps100.xml><?xml version="1.0" encoding="utf-8"?>
<ds:datastoreItem xmlns:ds="http://schemas.openxmlformats.org/officeDocument/2006/customXml" ds:itemID="{25F389B0-2BF2-48D9-A21F-2837BF815C17}">
  <ds:schemaRefs>
    <ds:schemaRef ds:uri="ESRI.ArcGIS.Mapping.OfficeIntegration.PowerPointInfo"/>
  </ds:schemaRefs>
</ds:datastoreItem>
</file>

<file path=customXml/itemProps101.xml><?xml version="1.0" encoding="utf-8"?>
<ds:datastoreItem xmlns:ds="http://schemas.openxmlformats.org/officeDocument/2006/customXml" ds:itemID="{64504DAE-C57D-4D64-ABAB-94A030D22025}">
  <ds:schemaRefs>
    <ds:schemaRef ds:uri="ESRI.ArcGIS.Mapping.OfficeIntegration.PowerPointInfo"/>
  </ds:schemaRefs>
</ds:datastoreItem>
</file>

<file path=customXml/itemProps102.xml><?xml version="1.0" encoding="utf-8"?>
<ds:datastoreItem xmlns:ds="http://schemas.openxmlformats.org/officeDocument/2006/customXml" ds:itemID="{6B6B8DA5-3767-4794-AFDD-F20F00309F63}">
  <ds:schemaRefs>
    <ds:schemaRef ds:uri="ESRI.ArcGIS.Mapping.OfficeIntegration.PowerPointInfo"/>
  </ds:schemaRefs>
</ds:datastoreItem>
</file>

<file path=customXml/itemProps103.xml><?xml version="1.0" encoding="utf-8"?>
<ds:datastoreItem xmlns:ds="http://schemas.openxmlformats.org/officeDocument/2006/customXml" ds:itemID="{41CA11AF-512F-4B8F-9811-F97CB2B3D1B7}">
  <ds:schemaRefs>
    <ds:schemaRef ds:uri="ESRI.ArcGIS.Mapping.OfficeIntegration.PowerPointInfo"/>
  </ds:schemaRefs>
</ds:datastoreItem>
</file>

<file path=customXml/itemProps104.xml><?xml version="1.0" encoding="utf-8"?>
<ds:datastoreItem xmlns:ds="http://schemas.openxmlformats.org/officeDocument/2006/customXml" ds:itemID="{C4699CF7-AF73-48C5-B2A2-9D8F769733C0}">
  <ds:schemaRefs>
    <ds:schemaRef ds:uri="ESRI.ArcGIS.Mapping.OfficeIntegration.PowerPointInfo"/>
  </ds:schemaRefs>
</ds:datastoreItem>
</file>

<file path=customXml/itemProps105.xml><?xml version="1.0" encoding="utf-8"?>
<ds:datastoreItem xmlns:ds="http://schemas.openxmlformats.org/officeDocument/2006/customXml" ds:itemID="{1F6ED6B6-BE0A-45F0-8D63-E12E41604F4A}">
  <ds:schemaRefs>
    <ds:schemaRef ds:uri="ESRI.ArcGIS.Mapping.OfficeIntegration.PowerPointInfo"/>
  </ds:schemaRefs>
</ds:datastoreItem>
</file>

<file path=customXml/itemProps106.xml><?xml version="1.0" encoding="utf-8"?>
<ds:datastoreItem xmlns:ds="http://schemas.openxmlformats.org/officeDocument/2006/customXml" ds:itemID="{7FFCBFC5-7CD1-4F55-8E0C-7E2B73B1BDFE}">
  <ds:schemaRefs>
    <ds:schemaRef ds:uri="ESRI.ArcGIS.Mapping.OfficeIntegration.PowerPointInfo"/>
  </ds:schemaRefs>
</ds:datastoreItem>
</file>

<file path=customXml/itemProps107.xml><?xml version="1.0" encoding="utf-8"?>
<ds:datastoreItem xmlns:ds="http://schemas.openxmlformats.org/officeDocument/2006/customXml" ds:itemID="{8AE946E5-9A1F-4B84-B2D0-33B9B6BD8F68}">
  <ds:schemaRefs>
    <ds:schemaRef ds:uri="ESRI.ArcGIS.Mapping.OfficeIntegration.PowerPointInfo"/>
  </ds:schemaRefs>
</ds:datastoreItem>
</file>

<file path=customXml/itemProps108.xml><?xml version="1.0" encoding="utf-8"?>
<ds:datastoreItem xmlns:ds="http://schemas.openxmlformats.org/officeDocument/2006/customXml" ds:itemID="{98C8FA21-63F8-46D6-97C1-A09988B83C8A}">
  <ds:schemaRefs>
    <ds:schemaRef ds:uri="ESRI.ArcGIS.Mapping.OfficeIntegration.PowerPointInfo"/>
  </ds:schemaRefs>
</ds:datastoreItem>
</file>

<file path=customXml/itemProps109.xml><?xml version="1.0" encoding="utf-8"?>
<ds:datastoreItem xmlns:ds="http://schemas.openxmlformats.org/officeDocument/2006/customXml" ds:itemID="{DB2CDC06-DBA4-43A0-96F9-0B6B25501718}">
  <ds:schemaRefs>
    <ds:schemaRef ds:uri="ESRI.ArcGIS.Mapping.OfficeIntegration.PowerPointInfo"/>
  </ds:schemaRefs>
</ds:datastoreItem>
</file>

<file path=customXml/itemProps11.xml><?xml version="1.0" encoding="utf-8"?>
<ds:datastoreItem xmlns:ds="http://schemas.openxmlformats.org/officeDocument/2006/customXml" ds:itemID="{CDF9F469-3F9D-4583-9936-9A821D057F50}">
  <ds:schemaRefs>
    <ds:schemaRef ds:uri="ESRI.ArcGIS.Mapping.OfficeIntegration.PowerPointInfo"/>
  </ds:schemaRefs>
</ds:datastoreItem>
</file>

<file path=customXml/itemProps110.xml><?xml version="1.0" encoding="utf-8"?>
<ds:datastoreItem xmlns:ds="http://schemas.openxmlformats.org/officeDocument/2006/customXml" ds:itemID="{83F4B663-49AF-43CD-B749-29B4C2BA4F9A}">
  <ds:schemaRefs>
    <ds:schemaRef ds:uri="ESRI.ArcGIS.Mapping.OfficeIntegration.PowerPointInfo"/>
  </ds:schemaRefs>
</ds:datastoreItem>
</file>

<file path=customXml/itemProps111.xml><?xml version="1.0" encoding="utf-8"?>
<ds:datastoreItem xmlns:ds="http://schemas.openxmlformats.org/officeDocument/2006/customXml" ds:itemID="{215732EB-6E79-4E82-B5C2-8D33B5271844}">
  <ds:schemaRefs>
    <ds:schemaRef ds:uri="ESRI.ArcGIS.Mapping.OfficeIntegration.PowerPointInfo"/>
  </ds:schemaRefs>
</ds:datastoreItem>
</file>

<file path=customXml/itemProps112.xml><?xml version="1.0" encoding="utf-8"?>
<ds:datastoreItem xmlns:ds="http://schemas.openxmlformats.org/officeDocument/2006/customXml" ds:itemID="{AF6F4176-61CE-4363-A21C-E7007A587591}">
  <ds:schemaRefs>
    <ds:schemaRef ds:uri="ESRI.ArcGIS.Mapping.OfficeIntegration.PowerPointInfo"/>
  </ds:schemaRefs>
</ds:datastoreItem>
</file>

<file path=customXml/itemProps113.xml><?xml version="1.0" encoding="utf-8"?>
<ds:datastoreItem xmlns:ds="http://schemas.openxmlformats.org/officeDocument/2006/customXml" ds:itemID="{D65F125B-9F49-4105-A16B-9EFD9D4A7A43}">
  <ds:schemaRefs>
    <ds:schemaRef ds:uri="ESRI.ArcGIS.Mapping.OfficeIntegration.PowerPointInfo"/>
  </ds:schemaRefs>
</ds:datastoreItem>
</file>

<file path=customXml/itemProps114.xml><?xml version="1.0" encoding="utf-8"?>
<ds:datastoreItem xmlns:ds="http://schemas.openxmlformats.org/officeDocument/2006/customXml" ds:itemID="{D3D99457-FC7E-431A-A031-9E202677CEC0}">
  <ds:schemaRefs>
    <ds:schemaRef ds:uri="ESRI.ArcGIS.Mapping.OfficeIntegration.PowerPointInfo"/>
  </ds:schemaRefs>
</ds:datastoreItem>
</file>

<file path=customXml/itemProps115.xml><?xml version="1.0" encoding="utf-8"?>
<ds:datastoreItem xmlns:ds="http://schemas.openxmlformats.org/officeDocument/2006/customXml" ds:itemID="{B8EDEC59-9D7E-42D7-8DC5-37CE471FD1BE}">
  <ds:schemaRefs>
    <ds:schemaRef ds:uri="ESRI.ArcGIS.Mapping.OfficeIntegration.PowerPointInfo"/>
  </ds:schemaRefs>
</ds:datastoreItem>
</file>

<file path=customXml/itemProps116.xml><?xml version="1.0" encoding="utf-8"?>
<ds:datastoreItem xmlns:ds="http://schemas.openxmlformats.org/officeDocument/2006/customXml" ds:itemID="{5A6BE443-4728-4C05-96BD-063E1DC59328}">
  <ds:schemaRefs>
    <ds:schemaRef ds:uri="ESRI.ArcGIS.Mapping.OfficeIntegration.PowerPointInfo"/>
  </ds:schemaRefs>
</ds:datastoreItem>
</file>

<file path=customXml/itemProps117.xml><?xml version="1.0" encoding="utf-8"?>
<ds:datastoreItem xmlns:ds="http://schemas.openxmlformats.org/officeDocument/2006/customXml" ds:itemID="{F50CA22D-DE82-443A-B8B2-6182E8B2CF44}">
  <ds:schemaRefs>
    <ds:schemaRef ds:uri="ESRI.ArcGIS.Mapping.OfficeIntegration.PowerPointInfo"/>
  </ds:schemaRefs>
</ds:datastoreItem>
</file>

<file path=customXml/itemProps118.xml><?xml version="1.0" encoding="utf-8"?>
<ds:datastoreItem xmlns:ds="http://schemas.openxmlformats.org/officeDocument/2006/customXml" ds:itemID="{62A34642-50BA-4092-BA0A-DC737B9FE6DE}">
  <ds:schemaRefs>
    <ds:schemaRef ds:uri="ESRI.ArcGIS.Mapping.OfficeIntegration.PowerPointInfo"/>
  </ds:schemaRefs>
</ds:datastoreItem>
</file>

<file path=customXml/itemProps119.xml><?xml version="1.0" encoding="utf-8"?>
<ds:datastoreItem xmlns:ds="http://schemas.openxmlformats.org/officeDocument/2006/customXml" ds:itemID="{77B336E2-F8C3-4B76-9865-4C9DB4F30BAA}">
  <ds:schemaRefs>
    <ds:schemaRef ds:uri="ESRI.ArcGIS.Mapping.OfficeIntegration.PowerPointInfo"/>
  </ds:schemaRefs>
</ds:datastoreItem>
</file>

<file path=customXml/itemProps12.xml><?xml version="1.0" encoding="utf-8"?>
<ds:datastoreItem xmlns:ds="http://schemas.openxmlformats.org/officeDocument/2006/customXml" ds:itemID="{9CAEB0F5-1D13-4897-8250-E518D23F53F6}">
  <ds:schemaRefs>
    <ds:schemaRef ds:uri="ESRI.ArcGIS.Mapping.OfficeIntegration.PowerPointInfo"/>
  </ds:schemaRefs>
</ds:datastoreItem>
</file>

<file path=customXml/itemProps120.xml><?xml version="1.0" encoding="utf-8"?>
<ds:datastoreItem xmlns:ds="http://schemas.openxmlformats.org/officeDocument/2006/customXml" ds:itemID="{F1F08860-E6A1-448E-9AF1-531AEA97B49E}">
  <ds:schemaRefs>
    <ds:schemaRef ds:uri="ESRI.ArcGIS.Mapping.OfficeIntegration.PowerPointInfo"/>
  </ds:schemaRefs>
</ds:datastoreItem>
</file>

<file path=customXml/itemProps121.xml><?xml version="1.0" encoding="utf-8"?>
<ds:datastoreItem xmlns:ds="http://schemas.openxmlformats.org/officeDocument/2006/customXml" ds:itemID="{3756238B-BE0E-4A32-AD2E-2EDF2C584008}">
  <ds:schemaRefs>
    <ds:schemaRef ds:uri="ESRI.ArcGIS.Mapping.OfficeIntegration.PowerPointInfo"/>
  </ds:schemaRefs>
</ds:datastoreItem>
</file>

<file path=customXml/itemProps122.xml><?xml version="1.0" encoding="utf-8"?>
<ds:datastoreItem xmlns:ds="http://schemas.openxmlformats.org/officeDocument/2006/customXml" ds:itemID="{28B6780F-1F3F-43BF-BAEC-510D45A21AE1}">
  <ds:schemaRefs>
    <ds:schemaRef ds:uri="ESRI.ArcGIS.Mapping.OfficeIntegration.PowerPointInfo"/>
  </ds:schemaRefs>
</ds:datastoreItem>
</file>

<file path=customXml/itemProps123.xml><?xml version="1.0" encoding="utf-8"?>
<ds:datastoreItem xmlns:ds="http://schemas.openxmlformats.org/officeDocument/2006/customXml" ds:itemID="{6CBFE8B8-4671-4727-B606-99FB8B0A5998}">
  <ds:schemaRefs>
    <ds:schemaRef ds:uri="ESRI.ArcGIS.Mapping.OfficeIntegration.PowerPointInfo"/>
  </ds:schemaRefs>
</ds:datastoreItem>
</file>

<file path=customXml/itemProps124.xml><?xml version="1.0" encoding="utf-8"?>
<ds:datastoreItem xmlns:ds="http://schemas.openxmlformats.org/officeDocument/2006/customXml" ds:itemID="{C7E5840A-97B1-4B25-8CE6-D46EB6F97085}">
  <ds:schemaRefs>
    <ds:schemaRef ds:uri="ESRI.ArcGIS.Mapping.OfficeIntegration.PowerPointInfo"/>
  </ds:schemaRefs>
</ds:datastoreItem>
</file>

<file path=customXml/itemProps125.xml><?xml version="1.0" encoding="utf-8"?>
<ds:datastoreItem xmlns:ds="http://schemas.openxmlformats.org/officeDocument/2006/customXml" ds:itemID="{2076DD5F-20DF-45B2-9211-CD06E878F04E}">
  <ds:schemaRefs>
    <ds:schemaRef ds:uri="ESRI.ArcGIS.Mapping.OfficeIntegration.PowerPointInfo"/>
  </ds:schemaRefs>
</ds:datastoreItem>
</file>

<file path=customXml/itemProps126.xml><?xml version="1.0" encoding="utf-8"?>
<ds:datastoreItem xmlns:ds="http://schemas.openxmlformats.org/officeDocument/2006/customXml" ds:itemID="{F7623EF3-4FC8-4454-812E-F85B2A0B5A79}">
  <ds:schemaRefs>
    <ds:schemaRef ds:uri="ESRI.ArcGIS.Mapping.OfficeIntegration.PowerPointInfo"/>
  </ds:schemaRefs>
</ds:datastoreItem>
</file>

<file path=customXml/itemProps127.xml><?xml version="1.0" encoding="utf-8"?>
<ds:datastoreItem xmlns:ds="http://schemas.openxmlformats.org/officeDocument/2006/customXml" ds:itemID="{E757E1AC-E3CF-4C61-8CCA-9387D0CBE175}">
  <ds:schemaRefs>
    <ds:schemaRef ds:uri="ESRI.ArcGIS.Mapping.OfficeIntegration.PowerPointInfo"/>
  </ds:schemaRefs>
</ds:datastoreItem>
</file>

<file path=customXml/itemProps128.xml><?xml version="1.0" encoding="utf-8"?>
<ds:datastoreItem xmlns:ds="http://schemas.openxmlformats.org/officeDocument/2006/customXml" ds:itemID="{D39275BC-1889-4E3B-84EF-FD7EDCC5131B}">
  <ds:schemaRefs>
    <ds:schemaRef ds:uri="ESRI.ArcGIS.Mapping.OfficeIntegration.PowerPointInfo"/>
  </ds:schemaRefs>
</ds:datastoreItem>
</file>

<file path=customXml/itemProps129.xml><?xml version="1.0" encoding="utf-8"?>
<ds:datastoreItem xmlns:ds="http://schemas.openxmlformats.org/officeDocument/2006/customXml" ds:itemID="{6DD5D190-6EAE-4CEB-B27F-966FA1127718}">
  <ds:schemaRefs>
    <ds:schemaRef ds:uri="ESRI.ArcGIS.Mapping.OfficeIntegration.PowerPointInfo"/>
  </ds:schemaRefs>
</ds:datastoreItem>
</file>

<file path=customXml/itemProps13.xml><?xml version="1.0" encoding="utf-8"?>
<ds:datastoreItem xmlns:ds="http://schemas.openxmlformats.org/officeDocument/2006/customXml" ds:itemID="{0D801030-3E8C-44DD-9CE8-AFD437BE6C3D}">
  <ds:schemaRefs>
    <ds:schemaRef ds:uri="ESRI.ArcGIS.Mapping.OfficeIntegration.PowerPointInfo"/>
  </ds:schemaRefs>
</ds:datastoreItem>
</file>

<file path=customXml/itemProps130.xml><?xml version="1.0" encoding="utf-8"?>
<ds:datastoreItem xmlns:ds="http://schemas.openxmlformats.org/officeDocument/2006/customXml" ds:itemID="{E6310D07-5B5F-4129-954A-AE379BA51EBD}">
  <ds:schemaRefs>
    <ds:schemaRef ds:uri="ESRI.ArcGIS.Mapping.OfficeIntegration.PowerPointInfo"/>
  </ds:schemaRefs>
</ds:datastoreItem>
</file>

<file path=customXml/itemProps131.xml><?xml version="1.0" encoding="utf-8"?>
<ds:datastoreItem xmlns:ds="http://schemas.openxmlformats.org/officeDocument/2006/customXml" ds:itemID="{AAC7122E-36F9-452B-991A-3EE55DD6010D}">
  <ds:schemaRefs>
    <ds:schemaRef ds:uri="ESRI.ArcGIS.Mapping.OfficeIntegration.PowerPointInfo"/>
  </ds:schemaRefs>
</ds:datastoreItem>
</file>

<file path=customXml/itemProps132.xml><?xml version="1.0" encoding="utf-8"?>
<ds:datastoreItem xmlns:ds="http://schemas.openxmlformats.org/officeDocument/2006/customXml" ds:itemID="{9230ACCB-1809-4EE8-ABAC-F38DBFE7A3B4}">
  <ds:schemaRefs>
    <ds:schemaRef ds:uri="ESRI.ArcGIS.Mapping.OfficeIntegration.PowerPointInfo"/>
  </ds:schemaRefs>
</ds:datastoreItem>
</file>

<file path=customXml/itemProps133.xml><?xml version="1.0" encoding="utf-8"?>
<ds:datastoreItem xmlns:ds="http://schemas.openxmlformats.org/officeDocument/2006/customXml" ds:itemID="{61FBF911-50E1-4BA8-916B-BAAFAD659C31}">
  <ds:schemaRefs>
    <ds:schemaRef ds:uri="ESRI.ArcGIS.Mapping.OfficeIntegration.PowerPointInfo"/>
  </ds:schemaRefs>
</ds:datastoreItem>
</file>

<file path=customXml/itemProps134.xml><?xml version="1.0" encoding="utf-8"?>
<ds:datastoreItem xmlns:ds="http://schemas.openxmlformats.org/officeDocument/2006/customXml" ds:itemID="{E7AFAF8D-B555-4E0C-96C6-29E681F73E1F}">
  <ds:schemaRefs>
    <ds:schemaRef ds:uri="ESRI.ArcGIS.Mapping.OfficeIntegration.PowerPointInfo"/>
  </ds:schemaRefs>
</ds:datastoreItem>
</file>

<file path=customXml/itemProps135.xml><?xml version="1.0" encoding="utf-8"?>
<ds:datastoreItem xmlns:ds="http://schemas.openxmlformats.org/officeDocument/2006/customXml" ds:itemID="{2B033C0A-ABFC-4E65-8CE5-1F3B3BBDC8FB}">
  <ds:schemaRefs>
    <ds:schemaRef ds:uri="ESRI.ArcGIS.Mapping.OfficeIntegration.PowerPointInfo"/>
  </ds:schemaRefs>
</ds:datastoreItem>
</file>

<file path=customXml/itemProps136.xml><?xml version="1.0" encoding="utf-8"?>
<ds:datastoreItem xmlns:ds="http://schemas.openxmlformats.org/officeDocument/2006/customXml" ds:itemID="{777A1AA0-BB65-45C5-9F45-20C11E1ADE81}">
  <ds:schemaRefs>
    <ds:schemaRef ds:uri="ESRI.ArcGIS.Mapping.OfficeIntegration.PowerPointInfo"/>
  </ds:schemaRefs>
</ds:datastoreItem>
</file>

<file path=customXml/itemProps137.xml><?xml version="1.0" encoding="utf-8"?>
<ds:datastoreItem xmlns:ds="http://schemas.openxmlformats.org/officeDocument/2006/customXml" ds:itemID="{D8194586-F0EA-462C-B967-EBA876B81EEE}">
  <ds:schemaRefs>
    <ds:schemaRef ds:uri="ESRI.ArcGIS.Mapping.OfficeIntegration.PowerPointInfo"/>
  </ds:schemaRefs>
</ds:datastoreItem>
</file>

<file path=customXml/itemProps138.xml><?xml version="1.0" encoding="utf-8"?>
<ds:datastoreItem xmlns:ds="http://schemas.openxmlformats.org/officeDocument/2006/customXml" ds:itemID="{312C4FA4-86AF-463E-9A09-C2C6AB157722}">
  <ds:schemaRefs>
    <ds:schemaRef ds:uri="ESRI.ArcGIS.Mapping.OfficeIntegration.PowerPointInfo"/>
  </ds:schemaRefs>
</ds:datastoreItem>
</file>

<file path=customXml/itemProps139.xml><?xml version="1.0" encoding="utf-8"?>
<ds:datastoreItem xmlns:ds="http://schemas.openxmlformats.org/officeDocument/2006/customXml" ds:itemID="{0312E5A7-92DD-4757-B827-BBCEAC940B78}">
  <ds:schemaRefs>
    <ds:schemaRef ds:uri="ESRI.ArcGIS.Mapping.OfficeIntegration.PowerPointInfo"/>
  </ds:schemaRefs>
</ds:datastoreItem>
</file>

<file path=customXml/itemProps14.xml><?xml version="1.0" encoding="utf-8"?>
<ds:datastoreItem xmlns:ds="http://schemas.openxmlformats.org/officeDocument/2006/customXml" ds:itemID="{62414075-0768-43A0-A833-6249C233EBC7}">
  <ds:schemaRefs>
    <ds:schemaRef ds:uri="ESRI.ArcGIS.Mapping.OfficeIntegration.PowerPointInfo"/>
  </ds:schemaRefs>
</ds:datastoreItem>
</file>

<file path=customXml/itemProps140.xml><?xml version="1.0" encoding="utf-8"?>
<ds:datastoreItem xmlns:ds="http://schemas.openxmlformats.org/officeDocument/2006/customXml" ds:itemID="{0561A034-AA53-4F47-AE02-538F01FA4D48}">
  <ds:schemaRefs>
    <ds:schemaRef ds:uri="ESRI.ArcGIS.Mapping.OfficeIntegration.PowerPointInfo"/>
  </ds:schemaRefs>
</ds:datastoreItem>
</file>

<file path=customXml/itemProps141.xml><?xml version="1.0" encoding="utf-8"?>
<ds:datastoreItem xmlns:ds="http://schemas.openxmlformats.org/officeDocument/2006/customXml" ds:itemID="{1252DB4A-E550-4538-934F-FFBA5E5DD38E}">
  <ds:schemaRefs>
    <ds:schemaRef ds:uri="ESRI.ArcGIS.Mapping.OfficeIntegration.PowerPointInfo"/>
  </ds:schemaRefs>
</ds:datastoreItem>
</file>

<file path=customXml/itemProps142.xml><?xml version="1.0" encoding="utf-8"?>
<ds:datastoreItem xmlns:ds="http://schemas.openxmlformats.org/officeDocument/2006/customXml" ds:itemID="{64FBA65C-29CC-45FA-9D63-27D472FC70F1}">
  <ds:schemaRefs>
    <ds:schemaRef ds:uri="ESRI.ArcGIS.Mapping.OfficeIntegration.PowerPointInfo"/>
  </ds:schemaRefs>
</ds:datastoreItem>
</file>

<file path=customXml/itemProps143.xml><?xml version="1.0" encoding="utf-8"?>
<ds:datastoreItem xmlns:ds="http://schemas.openxmlformats.org/officeDocument/2006/customXml" ds:itemID="{C2E2E03D-5655-4C17-910D-2B795A7DD540}">
  <ds:schemaRefs>
    <ds:schemaRef ds:uri="ESRI.ArcGIS.Mapping.OfficeIntegration.PowerPointInfo"/>
  </ds:schemaRefs>
</ds:datastoreItem>
</file>

<file path=customXml/itemProps144.xml><?xml version="1.0" encoding="utf-8"?>
<ds:datastoreItem xmlns:ds="http://schemas.openxmlformats.org/officeDocument/2006/customXml" ds:itemID="{52E15C12-FAEA-4D7D-9F17-A6472FD61D07}">
  <ds:schemaRefs>
    <ds:schemaRef ds:uri="ESRI.ArcGIS.Mapping.OfficeIntegration.PowerPointInfo"/>
  </ds:schemaRefs>
</ds:datastoreItem>
</file>

<file path=customXml/itemProps145.xml><?xml version="1.0" encoding="utf-8"?>
<ds:datastoreItem xmlns:ds="http://schemas.openxmlformats.org/officeDocument/2006/customXml" ds:itemID="{B9AB2D01-7E79-4AB7-B17E-FA6FF3B46403}">
  <ds:schemaRefs>
    <ds:schemaRef ds:uri="ESRI.ArcGIS.Mapping.OfficeIntegration.PowerPointInfo"/>
  </ds:schemaRefs>
</ds:datastoreItem>
</file>

<file path=customXml/itemProps146.xml><?xml version="1.0" encoding="utf-8"?>
<ds:datastoreItem xmlns:ds="http://schemas.openxmlformats.org/officeDocument/2006/customXml" ds:itemID="{500904A1-7316-40F7-BD48-97995A8485BD}">
  <ds:schemaRefs>
    <ds:schemaRef ds:uri="ESRI.ArcGIS.Mapping.OfficeIntegration.PowerPointInfo"/>
  </ds:schemaRefs>
</ds:datastoreItem>
</file>

<file path=customXml/itemProps147.xml><?xml version="1.0" encoding="utf-8"?>
<ds:datastoreItem xmlns:ds="http://schemas.openxmlformats.org/officeDocument/2006/customXml" ds:itemID="{13DAEC00-C9CD-4A6E-806D-1919DC43929F}">
  <ds:schemaRefs>
    <ds:schemaRef ds:uri="ESRI.ArcGIS.Mapping.OfficeIntegration.PowerPointInfo"/>
  </ds:schemaRefs>
</ds:datastoreItem>
</file>

<file path=customXml/itemProps148.xml><?xml version="1.0" encoding="utf-8"?>
<ds:datastoreItem xmlns:ds="http://schemas.openxmlformats.org/officeDocument/2006/customXml" ds:itemID="{45CD1834-DC88-490E-A410-0DB3676E0D53}">
  <ds:schemaRefs>
    <ds:schemaRef ds:uri="ESRI.ArcGIS.Mapping.OfficeIntegration.PowerPointInfo"/>
  </ds:schemaRefs>
</ds:datastoreItem>
</file>

<file path=customXml/itemProps149.xml><?xml version="1.0" encoding="utf-8"?>
<ds:datastoreItem xmlns:ds="http://schemas.openxmlformats.org/officeDocument/2006/customXml" ds:itemID="{40C4EB7E-9E6A-4294-B34B-A715F36ED8C0}">
  <ds:schemaRefs>
    <ds:schemaRef ds:uri="ESRI.ArcGIS.Mapping.OfficeIntegration.PowerPointInfo"/>
  </ds:schemaRefs>
</ds:datastoreItem>
</file>

<file path=customXml/itemProps15.xml><?xml version="1.0" encoding="utf-8"?>
<ds:datastoreItem xmlns:ds="http://schemas.openxmlformats.org/officeDocument/2006/customXml" ds:itemID="{BFF8455F-321D-4F4D-92ED-A660D22AB939}">
  <ds:schemaRefs>
    <ds:schemaRef ds:uri="ESRI.ArcGIS.Mapping.OfficeIntegration.PowerPointInfo"/>
  </ds:schemaRefs>
</ds:datastoreItem>
</file>

<file path=customXml/itemProps150.xml><?xml version="1.0" encoding="utf-8"?>
<ds:datastoreItem xmlns:ds="http://schemas.openxmlformats.org/officeDocument/2006/customXml" ds:itemID="{7D302D0E-2AD2-4D14-8F95-A8BB93A1FB61}">
  <ds:schemaRefs>
    <ds:schemaRef ds:uri="ESRI.ArcGIS.Mapping.OfficeIntegration.PowerPointInfo"/>
  </ds:schemaRefs>
</ds:datastoreItem>
</file>

<file path=customXml/itemProps151.xml><?xml version="1.0" encoding="utf-8"?>
<ds:datastoreItem xmlns:ds="http://schemas.openxmlformats.org/officeDocument/2006/customXml" ds:itemID="{A1E31C5D-2934-4A54-B30D-75E5D64852F5}">
  <ds:schemaRefs>
    <ds:schemaRef ds:uri="ESRI.ArcGIS.Mapping.OfficeIntegration.PowerPointInfo"/>
  </ds:schemaRefs>
</ds:datastoreItem>
</file>

<file path=customXml/itemProps152.xml><?xml version="1.0" encoding="utf-8"?>
<ds:datastoreItem xmlns:ds="http://schemas.openxmlformats.org/officeDocument/2006/customXml" ds:itemID="{98A6111E-DB34-4AB0-976E-AD98BCF630F0}">
  <ds:schemaRefs>
    <ds:schemaRef ds:uri="ESRI.ArcGIS.Mapping.OfficeIntegration.PowerPointInfo"/>
  </ds:schemaRefs>
</ds:datastoreItem>
</file>

<file path=customXml/itemProps153.xml><?xml version="1.0" encoding="utf-8"?>
<ds:datastoreItem xmlns:ds="http://schemas.openxmlformats.org/officeDocument/2006/customXml" ds:itemID="{11D91839-6C9C-4072-BF20-EA5A823CD6E8}">
  <ds:schemaRefs>
    <ds:schemaRef ds:uri="ESRI.ArcGIS.Mapping.OfficeIntegration.PowerPointInfo"/>
  </ds:schemaRefs>
</ds:datastoreItem>
</file>

<file path=customXml/itemProps154.xml><?xml version="1.0" encoding="utf-8"?>
<ds:datastoreItem xmlns:ds="http://schemas.openxmlformats.org/officeDocument/2006/customXml" ds:itemID="{061030F5-5AD0-487E-AA09-5808FF8B0FE2}">
  <ds:schemaRefs>
    <ds:schemaRef ds:uri="ESRI.ArcGIS.Mapping.OfficeIntegration.PowerPointInfo"/>
  </ds:schemaRefs>
</ds:datastoreItem>
</file>

<file path=customXml/itemProps155.xml><?xml version="1.0" encoding="utf-8"?>
<ds:datastoreItem xmlns:ds="http://schemas.openxmlformats.org/officeDocument/2006/customXml" ds:itemID="{8348FD4C-823C-4428-ADA3-D3A9785CA6B1}">
  <ds:schemaRefs>
    <ds:schemaRef ds:uri="ESRI.ArcGIS.Mapping.OfficeIntegration.PowerPointInfo"/>
  </ds:schemaRefs>
</ds:datastoreItem>
</file>

<file path=customXml/itemProps156.xml><?xml version="1.0" encoding="utf-8"?>
<ds:datastoreItem xmlns:ds="http://schemas.openxmlformats.org/officeDocument/2006/customXml" ds:itemID="{A3C5ABDA-85E8-4A07-A1BB-F7A486974DB2}">
  <ds:schemaRefs>
    <ds:schemaRef ds:uri="ESRI.ArcGIS.Mapping.OfficeIntegration.PowerPointInfo"/>
  </ds:schemaRefs>
</ds:datastoreItem>
</file>

<file path=customXml/itemProps157.xml><?xml version="1.0" encoding="utf-8"?>
<ds:datastoreItem xmlns:ds="http://schemas.openxmlformats.org/officeDocument/2006/customXml" ds:itemID="{8322C21C-3A0A-484F-BAB3-DBCBA998CC9F}">
  <ds:schemaRefs>
    <ds:schemaRef ds:uri="ESRI.ArcGIS.Mapping.OfficeIntegration.PowerPointInfo"/>
  </ds:schemaRefs>
</ds:datastoreItem>
</file>

<file path=customXml/itemProps158.xml><?xml version="1.0" encoding="utf-8"?>
<ds:datastoreItem xmlns:ds="http://schemas.openxmlformats.org/officeDocument/2006/customXml" ds:itemID="{673DBD3A-89C0-49F5-845E-00DE7006C43A}">
  <ds:schemaRefs>
    <ds:schemaRef ds:uri="ESRI.ArcGIS.Mapping.OfficeIntegration.PowerPointInfo"/>
  </ds:schemaRefs>
</ds:datastoreItem>
</file>

<file path=customXml/itemProps159.xml><?xml version="1.0" encoding="utf-8"?>
<ds:datastoreItem xmlns:ds="http://schemas.openxmlformats.org/officeDocument/2006/customXml" ds:itemID="{C1BD3DE4-F74A-4F87-84BF-8F8B1CF2E1A0}">
  <ds:schemaRefs>
    <ds:schemaRef ds:uri="ESRI.ArcGIS.Mapping.OfficeIntegration.PowerPointInfo"/>
  </ds:schemaRefs>
</ds:datastoreItem>
</file>

<file path=customXml/itemProps16.xml><?xml version="1.0" encoding="utf-8"?>
<ds:datastoreItem xmlns:ds="http://schemas.openxmlformats.org/officeDocument/2006/customXml" ds:itemID="{A788AE37-C52C-41E7-A697-8B66F410B86B}">
  <ds:schemaRefs>
    <ds:schemaRef ds:uri="ESRI.ArcGIS.Mapping.OfficeIntegration.PowerPointInfo"/>
  </ds:schemaRefs>
</ds:datastoreItem>
</file>

<file path=customXml/itemProps160.xml><?xml version="1.0" encoding="utf-8"?>
<ds:datastoreItem xmlns:ds="http://schemas.openxmlformats.org/officeDocument/2006/customXml" ds:itemID="{BA199C41-0C34-4141-ADD6-430533E5A778}">
  <ds:schemaRefs>
    <ds:schemaRef ds:uri="ESRI.ArcGIS.Mapping.OfficeIntegration.PowerPointInfo"/>
  </ds:schemaRefs>
</ds:datastoreItem>
</file>

<file path=customXml/itemProps161.xml><?xml version="1.0" encoding="utf-8"?>
<ds:datastoreItem xmlns:ds="http://schemas.openxmlformats.org/officeDocument/2006/customXml" ds:itemID="{B2EFDA65-0A30-4BF8-80D6-3CC2EF87CD0A}">
  <ds:schemaRefs>
    <ds:schemaRef ds:uri="ESRI.ArcGIS.Mapping.OfficeIntegration.PowerPointInfo"/>
  </ds:schemaRefs>
</ds:datastoreItem>
</file>

<file path=customXml/itemProps162.xml><?xml version="1.0" encoding="utf-8"?>
<ds:datastoreItem xmlns:ds="http://schemas.openxmlformats.org/officeDocument/2006/customXml" ds:itemID="{EFD01012-0E45-402E-A1D9-1E8CEE98E637}">
  <ds:schemaRefs>
    <ds:schemaRef ds:uri="ESRI.ArcGIS.Mapping.OfficeIntegration.PowerPointInfo"/>
  </ds:schemaRefs>
</ds:datastoreItem>
</file>

<file path=customXml/itemProps163.xml><?xml version="1.0" encoding="utf-8"?>
<ds:datastoreItem xmlns:ds="http://schemas.openxmlformats.org/officeDocument/2006/customXml" ds:itemID="{3A025F17-42B1-4E65-9D97-63B8487AF529}">
  <ds:schemaRefs>
    <ds:schemaRef ds:uri="ESRI.ArcGIS.Mapping.OfficeIntegration.PowerPointInfo"/>
  </ds:schemaRefs>
</ds:datastoreItem>
</file>

<file path=customXml/itemProps164.xml><?xml version="1.0" encoding="utf-8"?>
<ds:datastoreItem xmlns:ds="http://schemas.openxmlformats.org/officeDocument/2006/customXml" ds:itemID="{1A92EC97-970D-48FE-8B46-AE3137326FD5}">
  <ds:schemaRefs>
    <ds:schemaRef ds:uri="ESRI.ArcGIS.Mapping.OfficeIntegration.PowerPointInfo"/>
  </ds:schemaRefs>
</ds:datastoreItem>
</file>

<file path=customXml/itemProps165.xml><?xml version="1.0" encoding="utf-8"?>
<ds:datastoreItem xmlns:ds="http://schemas.openxmlformats.org/officeDocument/2006/customXml" ds:itemID="{FC2153B4-BB2A-42B0-B9A4-BA8BA744849E}">
  <ds:schemaRefs>
    <ds:schemaRef ds:uri="ESRI.ArcGIS.Mapping.OfficeIntegration.PowerPointInfo"/>
  </ds:schemaRefs>
</ds:datastoreItem>
</file>

<file path=customXml/itemProps166.xml><?xml version="1.0" encoding="utf-8"?>
<ds:datastoreItem xmlns:ds="http://schemas.openxmlformats.org/officeDocument/2006/customXml" ds:itemID="{BA3A3308-B1E4-4EB8-98EA-956B3E48779A}">
  <ds:schemaRefs>
    <ds:schemaRef ds:uri="ESRI.ArcGIS.Mapping.OfficeIntegration.PowerPointInfo"/>
  </ds:schemaRefs>
</ds:datastoreItem>
</file>

<file path=customXml/itemProps167.xml><?xml version="1.0" encoding="utf-8"?>
<ds:datastoreItem xmlns:ds="http://schemas.openxmlformats.org/officeDocument/2006/customXml" ds:itemID="{E1EEDE0F-5683-4967-A86F-092728561590}">
  <ds:schemaRefs>
    <ds:schemaRef ds:uri="ESRI.ArcGIS.Mapping.OfficeIntegration.PowerPointInfo"/>
  </ds:schemaRefs>
</ds:datastoreItem>
</file>

<file path=customXml/itemProps168.xml><?xml version="1.0" encoding="utf-8"?>
<ds:datastoreItem xmlns:ds="http://schemas.openxmlformats.org/officeDocument/2006/customXml" ds:itemID="{C1D4F4C0-FF1A-420C-B8B2-C7A4ED4C6603}">
  <ds:schemaRefs>
    <ds:schemaRef ds:uri="ESRI.ArcGIS.Mapping.OfficeIntegration.PowerPointInfo"/>
  </ds:schemaRefs>
</ds:datastoreItem>
</file>

<file path=customXml/itemProps169.xml><?xml version="1.0" encoding="utf-8"?>
<ds:datastoreItem xmlns:ds="http://schemas.openxmlformats.org/officeDocument/2006/customXml" ds:itemID="{D3C33417-08A6-4557-AD5A-36A2740CF4BE}">
  <ds:schemaRefs>
    <ds:schemaRef ds:uri="ESRI.ArcGIS.Mapping.OfficeIntegration.PowerPointInfo"/>
  </ds:schemaRefs>
</ds:datastoreItem>
</file>

<file path=customXml/itemProps17.xml><?xml version="1.0" encoding="utf-8"?>
<ds:datastoreItem xmlns:ds="http://schemas.openxmlformats.org/officeDocument/2006/customXml" ds:itemID="{A6C92E9A-1C07-4CB2-B2F3-51C013FD2FE1}">
  <ds:schemaRefs>
    <ds:schemaRef ds:uri="ESRI.ArcGIS.Mapping.OfficeIntegration.PowerPointInfo"/>
  </ds:schemaRefs>
</ds:datastoreItem>
</file>

<file path=customXml/itemProps170.xml><?xml version="1.0" encoding="utf-8"?>
<ds:datastoreItem xmlns:ds="http://schemas.openxmlformats.org/officeDocument/2006/customXml" ds:itemID="{F4CD7677-487E-4CAF-9D09-C1003797381A}">
  <ds:schemaRefs>
    <ds:schemaRef ds:uri="ESRI.ArcGIS.Mapping.OfficeIntegration.PowerPointInfo"/>
  </ds:schemaRefs>
</ds:datastoreItem>
</file>

<file path=customXml/itemProps171.xml><?xml version="1.0" encoding="utf-8"?>
<ds:datastoreItem xmlns:ds="http://schemas.openxmlformats.org/officeDocument/2006/customXml" ds:itemID="{E5592D3A-98EE-4A78-A00E-E3FD2E920A08}">
  <ds:schemaRefs>
    <ds:schemaRef ds:uri="ESRI.ArcGIS.Mapping.OfficeIntegration.PowerPointInfo"/>
  </ds:schemaRefs>
</ds:datastoreItem>
</file>

<file path=customXml/itemProps172.xml><?xml version="1.0" encoding="utf-8"?>
<ds:datastoreItem xmlns:ds="http://schemas.openxmlformats.org/officeDocument/2006/customXml" ds:itemID="{047AE49E-099F-4FC2-87BF-37CD63E96EFD}">
  <ds:schemaRefs>
    <ds:schemaRef ds:uri="ESRI.ArcGIS.Mapping.OfficeIntegration.PowerPointInfo"/>
  </ds:schemaRefs>
</ds:datastoreItem>
</file>

<file path=customXml/itemProps173.xml><?xml version="1.0" encoding="utf-8"?>
<ds:datastoreItem xmlns:ds="http://schemas.openxmlformats.org/officeDocument/2006/customXml" ds:itemID="{6E66E525-E81B-4A7C-8E18-956DEC16B02E}">
  <ds:schemaRefs>
    <ds:schemaRef ds:uri="ESRI.ArcGIS.Mapping.OfficeIntegration.PowerPointInfo"/>
  </ds:schemaRefs>
</ds:datastoreItem>
</file>

<file path=customXml/itemProps174.xml><?xml version="1.0" encoding="utf-8"?>
<ds:datastoreItem xmlns:ds="http://schemas.openxmlformats.org/officeDocument/2006/customXml" ds:itemID="{A3841DA0-F4B3-4548-BE2D-17CDF24A1725}">
  <ds:schemaRefs>
    <ds:schemaRef ds:uri="ESRI.ArcGIS.Mapping.OfficeIntegration.PowerPointInfo"/>
  </ds:schemaRefs>
</ds:datastoreItem>
</file>

<file path=customXml/itemProps175.xml><?xml version="1.0" encoding="utf-8"?>
<ds:datastoreItem xmlns:ds="http://schemas.openxmlformats.org/officeDocument/2006/customXml" ds:itemID="{0A730D90-C4CD-45CF-A8C0-01F6E1427CB0}">
  <ds:schemaRefs>
    <ds:schemaRef ds:uri="ESRI.ArcGIS.Mapping.OfficeIntegration.PowerPointInfo"/>
  </ds:schemaRefs>
</ds:datastoreItem>
</file>

<file path=customXml/itemProps176.xml><?xml version="1.0" encoding="utf-8"?>
<ds:datastoreItem xmlns:ds="http://schemas.openxmlformats.org/officeDocument/2006/customXml" ds:itemID="{CC6E67F2-BBD3-4259-B022-92E76C4CE2BD}">
  <ds:schemaRefs>
    <ds:schemaRef ds:uri="ESRI.ArcGIS.Mapping.OfficeIntegration.PowerPointInfo"/>
  </ds:schemaRefs>
</ds:datastoreItem>
</file>

<file path=customXml/itemProps177.xml><?xml version="1.0" encoding="utf-8"?>
<ds:datastoreItem xmlns:ds="http://schemas.openxmlformats.org/officeDocument/2006/customXml" ds:itemID="{4DDBB0D6-5A0A-40EB-99A2-07F967091B22}">
  <ds:schemaRefs>
    <ds:schemaRef ds:uri="ESRI.ArcGIS.Mapping.OfficeIntegration.PowerPointInfo"/>
  </ds:schemaRefs>
</ds:datastoreItem>
</file>

<file path=customXml/itemProps178.xml><?xml version="1.0" encoding="utf-8"?>
<ds:datastoreItem xmlns:ds="http://schemas.openxmlformats.org/officeDocument/2006/customXml" ds:itemID="{147F1138-F01A-42E8-B73F-752E9D7C1524}">
  <ds:schemaRefs>
    <ds:schemaRef ds:uri="ESRI.ArcGIS.Mapping.OfficeIntegration.PowerPointInfo"/>
  </ds:schemaRefs>
</ds:datastoreItem>
</file>

<file path=customXml/itemProps179.xml><?xml version="1.0" encoding="utf-8"?>
<ds:datastoreItem xmlns:ds="http://schemas.openxmlformats.org/officeDocument/2006/customXml" ds:itemID="{649C4B9A-1861-4A7D-8DC3-668E5D0E9298}">
  <ds:schemaRefs>
    <ds:schemaRef ds:uri="ESRI.ArcGIS.Mapping.OfficeIntegration.PowerPointInfo"/>
  </ds:schemaRefs>
</ds:datastoreItem>
</file>

<file path=customXml/itemProps18.xml><?xml version="1.0" encoding="utf-8"?>
<ds:datastoreItem xmlns:ds="http://schemas.openxmlformats.org/officeDocument/2006/customXml" ds:itemID="{E2801860-AB29-484D-A0D9-BA764EB7FCF4}">
  <ds:schemaRefs>
    <ds:schemaRef ds:uri="ESRI.ArcGIS.Mapping.OfficeIntegration.PowerPointInfo"/>
  </ds:schemaRefs>
</ds:datastoreItem>
</file>

<file path=customXml/itemProps180.xml><?xml version="1.0" encoding="utf-8"?>
<ds:datastoreItem xmlns:ds="http://schemas.openxmlformats.org/officeDocument/2006/customXml" ds:itemID="{D9FD7A40-8E76-45AB-A893-1FF9EE4802A1}">
  <ds:schemaRefs>
    <ds:schemaRef ds:uri="ESRI.ArcGIS.Mapping.OfficeIntegration.PowerPointInfo"/>
  </ds:schemaRefs>
</ds:datastoreItem>
</file>

<file path=customXml/itemProps181.xml><?xml version="1.0" encoding="utf-8"?>
<ds:datastoreItem xmlns:ds="http://schemas.openxmlformats.org/officeDocument/2006/customXml" ds:itemID="{A2637480-03A5-404A-AC60-3C083657A751}">
  <ds:schemaRefs>
    <ds:schemaRef ds:uri="ESRI.ArcGIS.Mapping.OfficeIntegration.PowerPointInfo"/>
  </ds:schemaRefs>
</ds:datastoreItem>
</file>

<file path=customXml/itemProps182.xml><?xml version="1.0" encoding="utf-8"?>
<ds:datastoreItem xmlns:ds="http://schemas.openxmlformats.org/officeDocument/2006/customXml" ds:itemID="{CEA4A080-19D1-4384-9D16-4B3496F98B3B}">
  <ds:schemaRefs>
    <ds:schemaRef ds:uri="ESRI.ArcGIS.Mapping.OfficeIntegration.PowerPointInfo"/>
  </ds:schemaRefs>
</ds:datastoreItem>
</file>

<file path=customXml/itemProps183.xml><?xml version="1.0" encoding="utf-8"?>
<ds:datastoreItem xmlns:ds="http://schemas.openxmlformats.org/officeDocument/2006/customXml" ds:itemID="{60215BA3-5B11-4032-A68B-239B5B754764}">
  <ds:schemaRefs>
    <ds:schemaRef ds:uri="ESRI.ArcGIS.Mapping.OfficeIntegration.PowerPointInfo"/>
  </ds:schemaRefs>
</ds:datastoreItem>
</file>

<file path=customXml/itemProps184.xml><?xml version="1.0" encoding="utf-8"?>
<ds:datastoreItem xmlns:ds="http://schemas.openxmlformats.org/officeDocument/2006/customXml" ds:itemID="{4C4A5B15-7732-40E6-B408-0C776A5649A6}">
  <ds:schemaRefs>
    <ds:schemaRef ds:uri="ESRI.ArcGIS.Mapping.OfficeIntegration.PowerPointInfo"/>
  </ds:schemaRefs>
</ds:datastoreItem>
</file>

<file path=customXml/itemProps185.xml><?xml version="1.0" encoding="utf-8"?>
<ds:datastoreItem xmlns:ds="http://schemas.openxmlformats.org/officeDocument/2006/customXml" ds:itemID="{6FD4006D-CE6D-4CEF-8CCD-2AB3562C8D40}">
  <ds:schemaRefs>
    <ds:schemaRef ds:uri="ESRI.ArcGIS.Mapping.OfficeIntegration.PowerPointInfo"/>
  </ds:schemaRefs>
</ds:datastoreItem>
</file>

<file path=customXml/itemProps186.xml><?xml version="1.0" encoding="utf-8"?>
<ds:datastoreItem xmlns:ds="http://schemas.openxmlformats.org/officeDocument/2006/customXml" ds:itemID="{F3DB272E-EA1B-4C00-B57C-792CC445B60D}">
  <ds:schemaRefs>
    <ds:schemaRef ds:uri="ESRI.ArcGIS.Mapping.OfficeIntegration.PowerPointInfo"/>
  </ds:schemaRefs>
</ds:datastoreItem>
</file>

<file path=customXml/itemProps187.xml><?xml version="1.0" encoding="utf-8"?>
<ds:datastoreItem xmlns:ds="http://schemas.openxmlformats.org/officeDocument/2006/customXml" ds:itemID="{5784C288-3721-46EE-97F5-4351034C9C3D}">
  <ds:schemaRefs>
    <ds:schemaRef ds:uri="ESRI.ArcGIS.Mapping.OfficeIntegration.PowerPointInfo"/>
  </ds:schemaRefs>
</ds:datastoreItem>
</file>

<file path=customXml/itemProps188.xml><?xml version="1.0" encoding="utf-8"?>
<ds:datastoreItem xmlns:ds="http://schemas.openxmlformats.org/officeDocument/2006/customXml" ds:itemID="{318B7473-69AF-44B2-80EA-1AC215B8D713}">
  <ds:schemaRefs>
    <ds:schemaRef ds:uri="ESRI.ArcGIS.Mapping.OfficeIntegration.PowerPointInfo"/>
  </ds:schemaRefs>
</ds:datastoreItem>
</file>

<file path=customXml/itemProps189.xml><?xml version="1.0" encoding="utf-8"?>
<ds:datastoreItem xmlns:ds="http://schemas.openxmlformats.org/officeDocument/2006/customXml" ds:itemID="{EB8BF02B-A824-4027-B3F7-0AF2374E1696}">
  <ds:schemaRefs>
    <ds:schemaRef ds:uri="ESRI.ArcGIS.Mapping.OfficeIntegration.PowerPointInfo"/>
  </ds:schemaRefs>
</ds:datastoreItem>
</file>

<file path=customXml/itemProps19.xml><?xml version="1.0" encoding="utf-8"?>
<ds:datastoreItem xmlns:ds="http://schemas.openxmlformats.org/officeDocument/2006/customXml" ds:itemID="{69397255-465D-43C2-B024-2CD455E61108}">
  <ds:schemaRefs>
    <ds:schemaRef ds:uri="ESRI.ArcGIS.Mapping.OfficeIntegration.PowerPointInfo"/>
  </ds:schemaRefs>
</ds:datastoreItem>
</file>

<file path=customXml/itemProps190.xml><?xml version="1.0" encoding="utf-8"?>
<ds:datastoreItem xmlns:ds="http://schemas.openxmlformats.org/officeDocument/2006/customXml" ds:itemID="{60EB35D7-0460-4E1F-BAF2-1F7344A246F3}">
  <ds:schemaRefs>
    <ds:schemaRef ds:uri="ESRI.ArcGIS.Mapping.OfficeIntegration.PowerPointInfo"/>
  </ds:schemaRefs>
</ds:datastoreItem>
</file>

<file path=customXml/itemProps191.xml><?xml version="1.0" encoding="utf-8"?>
<ds:datastoreItem xmlns:ds="http://schemas.openxmlformats.org/officeDocument/2006/customXml" ds:itemID="{D9DE183F-8AE5-49A3-AE47-4AF903ECE493}">
  <ds:schemaRefs>
    <ds:schemaRef ds:uri="ESRI.ArcGIS.Mapping.OfficeIntegration.PowerPointInfo"/>
  </ds:schemaRefs>
</ds:datastoreItem>
</file>

<file path=customXml/itemProps192.xml><?xml version="1.0" encoding="utf-8"?>
<ds:datastoreItem xmlns:ds="http://schemas.openxmlformats.org/officeDocument/2006/customXml" ds:itemID="{FE4DF123-B7E0-496A-B9C4-7C5C185E0913}">
  <ds:schemaRefs>
    <ds:schemaRef ds:uri="ESRI.ArcGIS.Mapping.OfficeIntegration.PowerPointInfo"/>
  </ds:schemaRefs>
</ds:datastoreItem>
</file>

<file path=customXml/itemProps193.xml><?xml version="1.0" encoding="utf-8"?>
<ds:datastoreItem xmlns:ds="http://schemas.openxmlformats.org/officeDocument/2006/customXml" ds:itemID="{6263E21A-6705-4202-873C-68CC26AFB35A}">
  <ds:schemaRefs>
    <ds:schemaRef ds:uri="ESRI.ArcGIS.Mapping.OfficeIntegration.PowerPointInfo"/>
  </ds:schemaRefs>
</ds:datastoreItem>
</file>

<file path=customXml/itemProps194.xml><?xml version="1.0" encoding="utf-8"?>
<ds:datastoreItem xmlns:ds="http://schemas.openxmlformats.org/officeDocument/2006/customXml" ds:itemID="{9B525EE6-11C8-4C38-87D5-966B5DFC9058}">
  <ds:schemaRefs>
    <ds:schemaRef ds:uri="ESRI.ArcGIS.Mapping.OfficeIntegration.PowerPointInfo"/>
  </ds:schemaRefs>
</ds:datastoreItem>
</file>

<file path=customXml/itemProps195.xml><?xml version="1.0" encoding="utf-8"?>
<ds:datastoreItem xmlns:ds="http://schemas.openxmlformats.org/officeDocument/2006/customXml" ds:itemID="{2C505568-546A-43FC-A73F-E85F53748410}">
  <ds:schemaRefs>
    <ds:schemaRef ds:uri="ESRI.ArcGIS.Mapping.OfficeIntegration.PowerPointInfo"/>
  </ds:schemaRefs>
</ds:datastoreItem>
</file>

<file path=customXml/itemProps196.xml><?xml version="1.0" encoding="utf-8"?>
<ds:datastoreItem xmlns:ds="http://schemas.openxmlformats.org/officeDocument/2006/customXml" ds:itemID="{8C431383-BA64-48E7-8874-A452A1829F25}">
  <ds:schemaRefs>
    <ds:schemaRef ds:uri="ESRI.ArcGIS.Mapping.OfficeIntegration.PowerPointInfo"/>
  </ds:schemaRefs>
</ds:datastoreItem>
</file>

<file path=customXml/itemProps197.xml><?xml version="1.0" encoding="utf-8"?>
<ds:datastoreItem xmlns:ds="http://schemas.openxmlformats.org/officeDocument/2006/customXml" ds:itemID="{3C5810BD-6A1F-4640-99C9-F310C1FB2D64}">
  <ds:schemaRefs>
    <ds:schemaRef ds:uri="ESRI.ArcGIS.Mapping.OfficeIntegration.PowerPointInfo"/>
  </ds:schemaRefs>
</ds:datastoreItem>
</file>

<file path=customXml/itemProps198.xml><?xml version="1.0" encoding="utf-8"?>
<ds:datastoreItem xmlns:ds="http://schemas.openxmlformats.org/officeDocument/2006/customXml" ds:itemID="{AF8249D8-C6BB-4FF4-9014-CD3643573C0B}">
  <ds:schemaRefs>
    <ds:schemaRef ds:uri="ESRI.ArcGIS.Mapping.OfficeIntegration.PowerPointInfo"/>
  </ds:schemaRefs>
</ds:datastoreItem>
</file>

<file path=customXml/itemProps199.xml><?xml version="1.0" encoding="utf-8"?>
<ds:datastoreItem xmlns:ds="http://schemas.openxmlformats.org/officeDocument/2006/customXml" ds:itemID="{3BFEA31F-E453-454F-BAC3-7FCB3A7E28E1}">
  <ds:schemaRefs>
    <ds:schemaRef ds:uri="ESRI.ArcGIS.Mapping.OfficeIntegration.PowerPointInfo"/>
  </ds:schemaRefs>
</ds:datastoreItem>
</file>

<file path=customXml/itemProps2.xml><?xml version="1.0" encoding="utf-8"?>
<ds:datastoreItem xmlns:ds="http://schemas.openxmlformats.org/officeDocument/2006/customXml" ds:itemID="{93E66E4E-A146-4B3F-9DC7-D69AE8EAF434}">
  <ds:schemaRefs>
    <ds:schemaRef ds:uri="ESRI.ArcGIS.Mapping.OfficeIntegration.PowerPointInfo"/>
  </ds:schemaRefs>
</ds:datastoreItem>
</file>

<file path=customXml/itemProps20.xml><?xml version="1.0" encoding="utf-8"?>
<ds:datastoreItem xmlns:ds="http://schemas.openxmlformats.org/officeDocument/2006/customXml" ds:itemID="{12B485F2-CB1E-467F-9410-3E1D1DA1AD26}">
  <ds:schemaRefs>
    <ds:schemaRef ds:uri="ESRI.ArcGIS.Mapping.OfficeIntegration.PowerPointInfo"/>
  </ds:schemaRefs>
</ds:datastoreItem>
</file>

<file path=customXml/itemProps200.xml><?xml version="1.0" encoding="utf-8"?>
<ds:datastoreItem xmlns:ds="http://schemas.openxmlformats.org/officeDocument/2006/customXml" ds:itemID="{E4E39784-5626-4776-9A0D-A368C094A743}">
  <ds:schemaRefs>
    <ds:schemaRef ds:uri="ESRI.ArcGIS.Mapping.OfficeIntegration.PowerPointInfo"/>
  </ds:schemaRefs>
</ds:datastoreItem>
</file>

<file path=customXml/itemProps201.xml><?xml version="1.0" encoding="utf-8"?>
<ds:datastoreItem xmlns:ds="http://schemas.openxmlformats.org/officeDocument/2006/customXml" ds:itemID="{6B75B548-9166-4C62-81F0-430AA67C43A6}">
  <ds:schemaRefs>
    <ds:schemaRef ds:uri="ESRI.ArcGIS.Mapping.OfficeIntegration.PowerPointInfo"/>
  </ds:schemaRefs>
</ds:datastoreItem>
</file>

<file path=customXml/itemProps202.xml><?xml version="1.0" encoding="utf-8"?>
<ds:datastoreItem xmlns:ds="http://schemas.openxmlformats.org/officeDocument/2006/customXml" ds:itemID="{354E1989-B0B4-4218-AC96-15EA64B7D811}">
  <ds:schemaRefs>
    <ds:schemaRef ds:uri="ESRI.ArcGIS.Mapping.OfficeIntegration.PowerPointInfo"/>
  </ds:schemaRefs>
</ds:datastoreItem>
</file>

<file path=customXml/itemProps203.xml><?xml version="1.0" encoding="utf-8"?>
<ds:datastoreItem xmlns:ds="http://schemas.openxmlformats.org/officeDocument/2006/customXml" ds:itemID="{05D7E671-7E84-448D-A4F1-9DEC4B492CB4}">
  <ds:schemaRefs>
    <ds:schemaRef ds:uri="ESRI.ArcGIS.Mapping.OfficeIntegration.PowerPointInfo"/>
  </ds:schemaRefs>
</ds:datastoreItem>
</file>

<file path=customXml/itemProps204.xml><?xml version="1.0" encoding="utf-8"?>
<ds:datastoreItem xmlns:ds="http://schemas.openxmlformats.org/officeDocument/2006/customXml" ds:itemID="{7B58879A-79A5-443D-893E-B9B57AAE6F55}">
  <ds:schemaRefs>
    <ds:schemaRef ds:uri="ESRI.ArcGIS.Mapping.OfficeIntegration.PowerPointInfo"/>
  </ds:schemaRefs>
</ds:datastoreItem>
</file>

<file path=customXml/itemProps205.xml><?xml version="1.0" encoding="utf-8"?>
<ds:datastoreItem xmlns:ds="http://schemas.openxmlformats.org/officeDocument/2006/customXml" ds:itemID="{08943212-96FF-44D7-96CF-05679292AC41}">
  <ds:schemaRefs>
    <ds:schemaRef ds:uri="ESRI.ArcGIS.Mapping.OfficeIntegration.PowerPointInfo"/>
  </ds:schemaRefs>
</ds:datastoreItem>
</file>

<file path=customXml/itemProps206.xml><?xml version="1.0" encoding="utf-8"?>
<ds:datastoreItem xmlns:ds="http://schemas.openxmlformats.org/officeDocument/2006/customXml" ds:itemID="{F6C70B1F-CD78-4C6A-B034-5673914B7DFB}">
  <ds:schemaRefs>
    <ds:schemaRef ds:uri="ESRI.ArcGIS.Mapping.OfficeIntegration.PowerPointInfo"/>
  </ds:schemaRefs>
</ds:datastoreItem>
</file>

<file path=customXml/itemProps207.xml><?xml version="1.0" encoding="utf-8"?>
<ds:datastoreItem xmlns:ds="http://schemas.openxmlformats.org/officeDocument/2006/customXml" ds:itemID="{38124751-3251-426E-B5DE-8426BA585BEB}">
  <ds:schemaRefs>
    <ds:schemaRef ds:uri="ESRI.ArcGIS.Mapping.OfficeIntegration.PowerPointInfo"/>
  </ds:schemaRefs>
</ds:datastoreItem>
</file>

<file path=customXml/itemProps208.xml><?xml version="1.0" encoding="utf-8"?>
<ds:datastoreItem xmlns:ds="http://schemas.openxmlformats.org/officeDocument/2006/customXml" ds:itemID="{8FC64C16-D3CA-457A-844A-755E3D29D9DE}">
  <ds:schemaRefs>
    <ds:schemaRef ds:uri="ESRI.ArcGIS.Mapping.OfficeIntegration.PowerPointInfo"/>
  </ds:schemaRefs>
</ds:datastoreItem>
</file>

<file path=customXml/itemProps209.xml><?xml version="1.0" encoding="utf-8"?>
<ds:datastoreItem xmlns:ds="http://schemas.openxmlformats.org/officeDocument/2006/customXml" ds:itemID="{B0824D5E-3A72-4CFC-A55D-E1B9062808D5}">
  <ds:schemaRefs>
    <ds:schemaRef ds:uri="ESRI.ArcGIS.Mapping.OfficeIntegration.PowerPointInfo"/>
  </ds:schemaRefs>
</ds:datastoreItem>
</file>

<file path=customXml/itemProps21.xml><?xml version="1.0" encoding="utf-8"?>
<ds:datastoreItem xmlns:ds="http://schemas.openxmlformats.org/officeDocument/2006/customXml" ds:itemID="{032ADD00-6CC2-4883-8DEC-E5428E998DFC}">
  <ds:schemaRefs>
    <ds:schemaRef ds:uri="ESRI.ArcGIS.Mapping.OfficeIntegration.PowerPointInfo"/>
  </ds:schemaRefs>
</ds:datastoreItem>
</file>

<file path=customXml/itemProps210.xml><?xml version="1.0" encoding="utf-8"?>
<ds:datastoreItem xmlns:ds="http://schemas.openxmlformats.org/officeDocument/2006/customXml" ds:itemID="{EC5EA52E-6943-497D-92A4-55FB133B301D}">
  <ds:schemaRefs>
    <ds:schemaRef ds:uri="ESRI.ArcGIS.Mapping.OfficeIntegration.PowerPointInfo"/>
  </ds:schemaRefs>
</ds:datastoreItem>
</file>

<file path=customXml/itemProps211.xml><?xml version="1.0" encoding="utf-8"?>
<ds:datastoreItem xmlns:ds="http://schemas.openxmlformats.org/officeDocument/2006/customXml" ds:itemID="{7F8742E4-CFB0-46C4-8B4B-DD84EE6FC912}">
  <ds:schemaRefs>
    <ds:schemaRef ds:uri="ESRI.ArcGIS.Mapping.OfficeIntegration.PowerPointInfo"/>
  </ds:schemaRefs>
</ds:datastoreItem>
</file>

<file path=customXml/itemProps212.xml><?xml version="1.0" encoding="utf-8"?>
<ds:datastoreItem xmlns:ds="http://schemas.openxmlformats.org/officeDocument/2006/customXml" ds:itemID="{EA3218EF-8F5A-4B6D-911F-23B8862633C7}">
  <ds:schemaRefs>
    <ds:schemaRef ds:uri="ESRI.ArcGIS.Mapping.OfficeIntegration.PowerPointInfo"/>
  </ds:schemaRefs>
</ds:datastoreItem>
</file>

<file path=customXml/itemProps213.xml><?xml version="1.0" encoding="utf-8"?>
<ds:datastoreItem xmlns:ds="http://schemas.openxmlformats.org/officeDocument/2006/customXml" ds:itemID="{C0305098-CD66-4049-A111-03C94B8333E8}">
  <ds:schemaRefs>
    <ds:schemaRef ds:uri="ESRI.ArcGIS.Mapping.OfficeIntegration.PowerPointInfo"/>
  </ds:schemaRefs>
</ds:datastoreItem>
</file>

<file path=customXml/itemProps214.xml><?xml version="1.0" encoding="utf-8"?>
<ds:datastoreItem xmlns:ds="http://schemas.openxmlformats.org/officeDocument/2006/customXml" ds:itemID="{183BA92C-0F38-448E-9F49-3766C20CBDE0}">
  <ds:schemaRefs>
    <ds:schemaRef ds:uri="ESRI.ArcGIS.Mapping.OfficeIntegration.PowerPointInfo"/>
  </ds:schemaRefs>
</ds:datastoreItem>
</file>

<file path=customXml/itemProps215.xml><?xml version="1.0" encoding="utf-8"?>
<ds:datastoreItem xmlns:ds="http://schemas.openxmlformats.org/officeDocument/2006/customXml" ds:itemID="{944FC19F-298F-4CC3-9A5D-210E4659021C}">
  <ds:schemaRefs>
    <ds:schemaRef ds:uri="ESRI.ArcGIS.Mapping.OfficeIntegration.PowerPointInfo"/>
  </ds:schemaRefs>
</ds:datastoreItem>
</file>

<file path=customXml/itemProps216.xml><?xml version="1.0" encoding="utf-8"?>
<ds:datastoreItem xmlns:ds="http://schemas.openxmlformats.org/officeDocument/2006/customXml" ds:itemID="{EAEE044B-4789-4686-858C-F0D53EBF9392}">
  <ds:schemaRefs>
    <ds:schemaRef ds:uri="ESRI.ArcGIS.Mapping.OfficeIntegration.PowerPointInfo"/>
  </ds:schemaRefs>
</ds:datastoreItem>
</file>

<file path=customXml/itemProps217.xml><?xml version="1.0" encoding="utf-8"?>
<ds:datastoreItem xmlns:ds="http://schemas.openxmlformats.org/officeDocument/2006/customXml" ds:itemID="{464E1BC6-27CD-478B-8333-CC42855FC2C5}">
  <ds:schemaRefs>
    <ds:schemaRef ds:uri="ESRI.ArcGIS.Mapping.OfficeIntegration.PowerPointInfo"/>
  </ds:schemaRefs>
</ds:datastoreItem>
</file>

<file path=customXml/itemProps218.xml><?xml version="1.0" encoding="utf-8"?>
<ds:datastoreItem xmlns:ds="http://schemas.openxmlformats.org/officeDocument/2006/customXml" ds:itemID="{260318C6-AC8A-40BD-A8A9-A42F225B4ABA}">
  <ds:schemaRefs>
    <ds:schemaRef ds:uri="ESRI.ArcGIS.Mapping.OfficeIntegration.PowerPointInfo"/>
  </ds:schemaRefs>
</ds:datastoreItem>
</file>

<file path=customXml/itemProps219.xml><?xml version="1.0" encoding="utf-8"?>
<ds:datastoreItem xmlns:ds="http://schemas.openxmlformats.org/officeDocument/2006/customXml" ds:itemID="{1B5DCC10-6104-4366-BE2F-634BEA3667A8}">
  <ds:schemaRefs>
    <ds:schemaRef ds:uri="ESRI.ArcGIS.Mapping.OfficeIntegration.PowerPointInfo"/>
  </ds:schemaRefs>
</ds:datastoreItem>
</file>

<file path=customXml/itemProps22.xml><?xml version="1.0" encoding="utf-8"?>
<ds:datastoreItem xmlns:ds="http://schemas.openxmlformats.org/officeDocument/2006/customXml" ds:itemID="{4C046BE1-6544-411C-88CE-2BF5143099D7}">
  <ds:schemaRefs>
    <ds:schemaRef ds:uri="ESRI.ArcGIS.Mapping.OfficeIntegration.PowerPointInfo"/>
  </ds:schemaRefs>
</ds:datastoreItem>
</file>

<file path=customXml/itemProps220.xml><?xml version="1.0" encoding="utf-8"?>
<ds:datastoreItem xmlns:ds="http://schemas.openxmlformats.org/officeDocument/2006/customXml" ds:itemID="{FB448BB6-ABEC-4369-B8BE-81D0BC515242}">
  <ds:schemaRefs>
    <ds:schemaRef ds:uri="ESRI.ArcGIS.Mapping.OfficeIntegration.PowerPointInfo"/>
  </ds:schemaRefs>
</ds:datastoreItem>
</file>

<file path=customXml/itemProps221.xml><?xml version="1.0" encoding="utf-8"?>
<ds:datastoreItem xmlns:ds="http://schemas.openxmlformats.org/officeDocument/2006/customXml" ds:itemID="{A09F1639-3369-40E7-9291-EC327167F17B}">
  <ds:schemaRefs>
    <ds:schemaRef ds:uri="ESRI.ArcGIS.Mapping.OfficeIntegration.PowerPointInfo"/>
  </ds:schemaRefs>
</ds:datastoreItem>
</file>

<file path=customXml/itemProps222.xml><?xml version="1.0" encoding="utf-8"?>
<ds:datastoreItem xmlns:ds="http://schemas.openxmlformats.org/officeDocument/2006/customXml" ds:itemID="{AB9B73BC-16E7-4253-9B8B-17386351BB5F}">
  <ds:schemaRefs>
    <ds:schemaRef ds:uri="ESRI.ArcGIS.Mapping.OfficeIntegration.PowerPointInfo"/>
  </ds:schemaRefs>
</ds:datastoreItem>
</file>

<file path=customXml/itemProps223.xml><?xml version="1.0" encoding="utf-8"?>
<ds:datastoreItem xmlns:ds="http://schemas.openxmlformats.org/officeDocument/2006/customXml" ds:itemID="{8157581E-ABAD-4D02-B7E5-FCDB83A44619}">
  <ds:schemaRefs>
    <ds:schemaRef ds:uri="ESRI.ArcGIS.Mapping.OfficeIntegration.PowerPointInfo"/>
  </ds:schemaRefs>
</ds:datastoreItem>
</file>

<file path=customXml/itemProps224.xml><?xml version="1.0" encoding="utf-8"?>
<ds:datastoreItem xmlns:ds="http://schemas.openxmlformats.org/officeDocument/2006/customXml" ds:itemID="{81F9AAF5-D796-441E-9C5C-85619A6AEDDD}">
  <ds:schemaRefs>
    <ds:schemaRef ds:uri="ESRI.ArcGIS.Mapping.OfficeIntegration.PowerPointInfo"/>
  </ds:schemaRefs>
</ds:datastoreItem>
</file>

<file path=customXml/itemProps225.xml><?xml version="1.0" encoding="utf-8"?>
<ds:datastoreItem xmlns:ds="http://schemas.openxmlformats.org/officeDocument/2006/customXml" ds:itemID="{9013B9F5-8F87-43E1-A84E-64E70CB1A0A0}">
  <ds:schemaRefs>
    <ds:schemaRef ds:uri="ESRI.ArcGIS.Mapping.OfficeIntegration.PowerPointInfo"/>
  </ds:schemaRefs>
</ds:datastoreItem>
</file>

<file path=customXml/itemProps226.xml><?xml version="1.0" encoding="utf-8"?>
<ds:datastoreItem xmlns:ds="http://schemas.openxmlformats.org/officeDocument/2006/customXml" ds:itemID="{FDED28AA-2261-48F3-BB6D-CEBD1B1C493C}">
  <ds:schemaRefs>
    <ds:schemaRef ds:uri="ESRI.ArcGIS.Mapping.OfficeIntegration.PowerPointInfo"/>
  </ds:schemaRefs>
</ds:datastoreItem>
</file>

<file path=customXml/itemProps227.xml><?xml version="1.0" encoding="utf-8"?>
<ds:datastoreItem xmlns:ds="http://schemas.openxmlformats.org/officeDocument/2006/customXml" ds:itemID="{0ACE4675-D930-4AB6-93B5-9E47244AC34C}">
  <ds:schemaRefs>
    <ds:schemaRef ds:uri="ESRI.ArcGIS.Mapping.OfficeIntegration.PowerPointInfo"/>
  </ds:schemaRefs>
</ds:datastoreItem>
</file>

<file path=customXml/itemProps228.xml><?xml version="1.0" encoding="utf-8"?>
<ds:datastoreItem xmlns:ds="http://schemas.openxmlformats.org/officeDocument/2006/customXml" ds:itemID="{94000360-3F51-47F8-A6D5-6CFB2F4BDFD5}">
  <ds:schemaRefs>
    <ds:schemaRef ds:uri="ESRI.ArcGIS.Mapping.OfficeIntegration.PowerPointInfo"/>
  </ds:schemaRefs>
</ds:datastoreItem>
</file>

<file path=customXml/itemProps229.xml><?xml version="1.0" encoding="utf-8"?>
<ds:datastoreItem xmlns:ds="http://schemas.openxmlformats.org/officeDocument/2006/customXml" ds:itemID="{844BF827-C64C-4FC3-9A5E-D3F480D3A562}">
  <ds:schemaRefs>
    <ds:schemaRef ds:uri="ESRI.ArcGIS.Mapping.OfficeIntegration.PowerPointInfo"/>
  </ds:schemaRefs>
</ds:datastoreItem>
</file>

<file path=customXml/itemProps23.xml><?xml version="1.0" encoding="utf-8"?>
<ds:datastoreItem xmlns:ds="http://schemas.openxmlformats.org/officeDocument/2006/customXml" ds:itemID="{B34C70D7-6867-4DB3-80CC-874A53C50F68}">
  <ds:schemaRefs>
    <ds:schemaRef ds:uri="ESRI.ArcGIS.Mapping.OfficeIntegration.PowerPointInfo"/>
  </ds:schemaRefs>
</ds:datastoreItem>
</file>

<file path=customXml/itemProps230.xml><?xml version="1.0" encoding="utf-8"?>
<ds:datastoreItem xmlns:ds="http://schemas.openxmlformats.org/officeDocument/2006/customXml" ds:itemID="{4C932F28-B202-454D-99CB-BFCCBA9FA952}">
  <ds:schemaRefs>
    <ds:schemaRef ds:uri="ESRI.ArcGIS.Mapping.OfficeIntegration.PowerPointInfo"/>
  </ds:schemaRefs>
</ds:datastoreItem>
</file>

<file path=customXml/itemProps231.xml><?xml version="1.0" encoding="utf-8"?>
<ds:datastoreItem xmlns:ds="http://schemas.openxmlformats.org/officeDocument/2006/customXml" ds:itemID="{A5839D86-EDF9-415D-A48C-4C9B017A4AE5}">
  <ds:schemaRefs>
    <ds:schemaRef ds:uri="ESRI.ArcGIS.Mapping.OfficeIntegration.PowerPointInfo"/>
  </ds:schemaRefs>
</ds:datastoreItem>
</file>

<file path=customXml/itemProps232.xml><?xml version="1.0" encoding="utf-8"?>
<ds:datastoreItem xmlns:ds="http://schemas.openxmlformats.org/officeDocument/2006/customXml" ds:itemID="{46620EEB-D843-4EE1-A120-FA79B5CB59D5}">
  <ds:schemaRefs>
    <ds:schemaRef ds:uri="ESRI.ArcGIS.Mapping.OfficeIntegration.PowerPointInfo"/>
  </ds:schemaRefs>
</ds:datastoreItem>
</file>

<file path=customXml/itemProps233.xml><?xml version="1.0" encoding="utf-8"?>
<ds:datastoreItem xmlns:ds="http://schemas.openxmlformats.org/officeDocument/2006/customXml" ds:itemID="{BD9B5B42-F237-438C-A4A8-E20F655C518F}">
  <ds:schemaRefs>
    <ds:schemaRef ds:uri="ESRI.ArcGIS.Mapping.OfficeIntegration.PowerPointInfo"/>
  </ds:schemaRefs>
</ds:datastoreItem>
</file>

<file path=customXml/itemProps234.xml><?xml version="1.0" encoding="utf-8"?>
<ds:datastoreItem xmlns:ds="http://schemas.openxmlformats.org/officeDocument/2006/customXml" ds:itemID="{D17B824E-58C5-469A-8213-2514A54FF73B}">
  <ds:schemaRefs>
    <ds:schemaRef ds:uri="ESRI.ArcGIS.Mapping.OfficeIntegration.PowerPointInfo"/>
  </ds:schemaRefs>
</ds:datastoreItem>
</file>

<file path=customXml/itemProps235.xml><?xml version="1.0" encoding="utf-8"?>
<ds:datastoreItem xmlns:ds="http://schemas.openxmlformats.org/officeDocument/2006/customXml" ds:itemID="{E0A147E6-6E9C-494A-AACC-174E9612DCD4}">
  <ds:schemaRefs>
    <ds:schemaRef ds:uri="ESRI.ArcGIS.Mapping.OfficeIntegration.PowerPointInfo"/>
  </ds:schemaRefs>
</ds:datastoreItem>
</file>

<file path=customXml/itemProps236.xml><?xml version="1.0" encoding="utf-8"?>
<ds:datastoreItem xmlns:ds="http://schemas.openxmlformats.org/officeDocument/2006/customXml" ds:itemID="{3B653CC9-A132-4A40-9417-D6F4D88FF051}">
  <ds:schemaRefs>
    <ds:schemaRef ds:uri="ESRI.ArcGIS.Mapping.OfficeIntegration.PowerPointInfo"/>
  </ds:schemaRefs>
</ds:datastoreItem>
</file>

<file path=customXml/itemProps237.xml><?xml version="1.0" encoding="utf-8"?>
<ds:datastoreItem xmlns:ds="http://schemas.openxmlformats.org/officeDocument/2006/customXml" ds:itemID="{1124D2E4-1101-4DBB-93B4-FAE600F2A739}">
  <ds:schemaRefs>
    <ds:schemaRef ds:uri="ESRI.ArcGIS.Mapping.OfficeIntegration.PowerPointInfo"/>
  </ds:schemaRefs>
</ds:datastoreItem>
</file>

<file path=customXml/itemProps238.xml><?xml version="1.0" encoding="utf-8"?>
<ds:datastoreItem xmlns:ds="http://schemas.openxmlformats.org/officeDocument/2006/customXml" ds:itemID="{D193AF11-F612-4742-B831-EDB5F52ACE0F}">
  <ds:schemaRefs>
    <ds:schemaRef ds:uri="ESRI.ArcGIS.Mapping.OfficeIntegration.PowerPointInfo"/>
  </ds:schemaRefs>
</ds:datastoreItem>
</file>

<file path=customXml/itemProps239.xml><?xml version="1.0" encoding="utf-8"?>
<ds:datastoreItem xmlns:ds="http://schemas.openxmlformats.org/officeDocument/2006/customXml" ds:itemID="{A274DA16-2CD2-4126-8F3D-765C1F753A32}">
  <ds:schemaRefs>
    <ds:schemaRef ds:uri="ESRI.ArcGIS.Mapping.OfficeIntegration.PowerPointInfo"/>
  </ds:schemaRefs>
</ds:datastoreItem>
</file>

<file path=customXml/itemProps24.xml><?xml version="1.0" encoding="utf-8"?>
<ds:datastoreItem xmlns:ds="http://schemas.openxmlformats.org/officeDocument/2006/customXml" ds:itemID="{6F5B0B52-198C-495D-B6E3-633B59D64A06}">
  <ds:schemaRefs>
    <ds:schemaRef ds:uri="ESRI.ArcGIS.Mapping.OfficeIntegration.PowerPointInfo"/>
  </ds:schemaRefs>
</ds:datastoreItem>
</file>

<file path=customXml/itemProps240.xml><?xml version="1.0" encoding="utf-8"?>
<ds:datastoreItem xmlns:ds="http://schemas.openxmlformats.org/officeDocument/2006/customXml" ds:itemID="{ABDAF65B-06FF-4F0E-A141-F1F428B43606}">
  <ds:schemaRefs>
    <ds:schemaRef ds:uri="ESRI.ArcGIS.Mapping.OfficeIntegration.PowerPointInfo"/>
  </ds:schemaRefs>
</ds:datastoreItem>
</file>

<file path=customXml/itemProps241.xml><?xml version="1.0" encoding="utf-8"?>
<ds:datastoreItem xmlns:ds="http://schemas.openxmlformats.org/officeDocument/2006/customXml" ds:itemID="{1E607FB0-E575-401C-BB93-DC112B9AE72B}">
  <ds:schemaRefs>
    <ds:schemaRef ds:uri="ESRI.ArcGIS.Mapping.OfficeIntegration.PowerPointInfo"/>
  </ds:schemaRefs>
</ds:datastoreItem>
</file>

<file path=customXml/itemProps242.xml><?xml version="1.0" encoding="utf-8"?>
<ds:datastoreItem xmlns:ds="http://schemas.openxmlformats.org/officeDocument/2006/customXml" ds:itemID="{C4CA4749-26F5-43A2-A549-AF4E36BC3A19}">
  <ds:schemaRefs>
    <ds:schemaRef ds:uri="ESRI.ArcGIS.Mapping.OfficeIntegration.PowerPointInfo"/>
  </ds:schemaRefs>
</ds:datastoreItem>
</file>

<file path=customXml/itemProps243.xml><?xml version="1.0" encoding="utf-8"?>
<ds:datastoreItem xmlns:ds="http://schemas.openxmlformats.org/officeDocument/2006/customXml" ds:itemID="{2D7B0A1D-28D9-40E0-ADBF-00D81DF12154}">
  <ds:schemaRefs>
    <ds:schemaRef ds:uri="ESRI.ArcGIS.Mapping.OfficeIntegration.PowerPointInfo"/>
  </ds:schemaRefs>
</ds:datastoreItem>
</file>

<file path=customXml/itemProps244.xml><?xml version="1.0" encoding="utf-8"?>
<ds:datastoreItem xmlns:ds="http://schemas.openxmlformats.org/officeDocument/2006/customXml" ds:itemID="{6D13B55B-727D-4F54-9D42-5E9510D0EA79}">
  <ds:schemaRefs>
    <ds:schemaRef ds:uri="ESRI.ArcGIS.Mapping.OfficeIntegration.PowerPointInfo"/>
  </ds:schemaRefs>
</ds:datastoreItem>
</file>

<file path=customXml/itemProps245.xml><?xml version="1.0" encoding="utf-8"?>
<ds:datastoreItem xmlns:ds="http://schemas.openxmlformats.org/officeDocument/2006/customXml" ds:itemID="{7F7B4B50-24CB-4478-8F6B-1E393DF77B56}">
  <ds:schemaRefs>
    <ds:schemaRef ds:uri="ESRI.ArcGIS.Mapping.OfficeIntegration.PowerPointInfo"/>
  </ds:schemaRefs>
</ds:datastoreItem>
</file>

<file path=customXml/itemProps246.xml><?xml version="1.0" encoding="utf-8"?>
<ds:datastoreItem xmlns:ds="http://schemas.openxmlformats.org/officeDocument/2006/customXml" ds:itemID="{9E1A5533-B8A1-4FA3-9500-3895358E338E}">
  <ds:schemaRefs>
    <ds:schemaRef ds:uri="ESRI.ArcGIS.Mapping.OfficeIntegration.PowerPointInfo"/>
  </ds:schemaRefs>
</ds:datastoreItem>
</file>

<file path=customXml/itemProps247.xml><?xml version="1.0" encoding="utf-8"?>
<ds:datastoreItem xmlns:ds="http://schemas.openxmlformats.org/officeDocument/2006/customXml" ds:itemID="{E1CC8BA0-67C8-48B7-9A27-D43974635362}">
  <ds:schemaRefs>
    <ds:schemaRef ds:uri="ESRI.ArcGIS.Mapping.OfficeIntegration.PowerPointInfo"/>
  </ds:schemaRefs>
</ds:datastoreItem>
</file>

<file path=customXml/itemProps248.xml><?xml version="1.0" encoding="utf-8"?>
<ds:datastoreItem xmlns:ds="http://schemas.openxmlformats.org/officeDocument/2006/customXml" ds:itemID="{2EC842F7-3C63-4994-9201-C048C780F29E}">
  <ds:schemaRefs>
    <ds:schemaRef ds:uri="ESRI.ArcGIS.Mapping.OfficeIntegration.PowerPointInfo"/>
  </ds:schemaRefs>
</ds:datastoreItem>
</file>

<file path=customXml/itemProps249.xml><?xml version="1.0" encoding="utf-8"?>
<ds:datastoreItem xmlns:ds="http://schemas.openxmlformats.org/officeDocument/2006/customXml" ds:itemID="{916CC948-D642-4461-8B97-19BB09303F1B}">
  <ds:schemaRefs>
    <ds:schemaRef ds:uri="ESRI.ArcGIS.Mapping.OfficeIntegration.PowerPointInfo"/>
  </ds:schemaRefs>
</ds:datastoreItem>
</file>

<file path=customXml/itemProps25.xml><?xml version="1.0" encoding="utf-8"?>
<ds:datastoreItem xmlns:ds="http://schemas.openxmlformats.org/officeDocument/2006/customXml" ds:itemID="{E11EFEAB-DB3E-4AA7-AEB3-08D9746438EE}">
  <ds:schemaRefs>
    <ds:schemaRef ds:uri="ESRI.ArcGIS.Mapping.OfficeIntegration.PowerPointInfo"/>
  </ds:schemaRefs>
</ds:datastoreItem>
</file>

<file path=customXml/itemProps250.xml><?xml version="1.0" encoding="utf-8"?>
<ds:datastoreItem xmlns:ds="http://schemas.openxmlformats.org/officeDocument/2006/customXml" ds:itemID="{1458CA74-15EB-4DF2-A9A3-AFF7281D7ACF}">
  <ds:schemaRefs>
    <ds:schemaRef ds:uri="ESRI.ArcGIS.Mapping.OfficeIntegration.PowerPointInfo"/>
  </ds:schemaRefs>
</ds:datastoreItem>
</file>

<file path=customXml/itemProps251.xml><?xml version="1.0" encoding="utf-8"?>
<ds:datastoreItem xmlns:ds="http://schemas.openxmlformats.org/officeDocument/2006/customXml" ds:itemID="{4034189F-8E2A-4EA2-A1D4-A5A1AF019088}">
  <ds:schemaRefs>
    <ds:schemaRef ds:uri="ESRI.ArcGIS.Mapping.OfficeIntegration.PowerPointInfo"/>
  </ds:schemaRefs>
</ds:datastoreItem>
</file>

<file path=customXml/itemProps252.xml><?xml version="1.0" encoding="utf-8"?>
<ds:datastoreItem xmlns:ds="http://schemas.openxmlformats.org/officeDocument/2006/customXml" ds:itemID="{5077E413-D83F-4BCB-8569-5726D8FF26B4}">
  <ds:schemaRefs>
    <ds:schemaRef ds:uri="ESRI.ArcGIS.Mapping.OfficeIntegration.PowerPointInfo"/>
  </ds:schemaRefs>
</ds:datastoreItem>
</file>

<file path=customXml/itemProps253.xml><?xml version="1.0" encoding="utf-8"?>
<ds:datastoreItem xmlns:ds="http://schemas.openxmlformats.org/officeDocument/2006/customXml" ds:itemID="{28179CB6-2B70-425A-AB12-CAB28F46FD4D}">
  <ds:schemaRefs>
    <ds:schemaRef ds:uri="ESRI.ArcGIS.Mapping.OfficeIntegration.PowerPointInfo"/>
  </ds:schemaRefs>
</ds:datastoreItem>
</file>

<file path=customXml/itemProps254.xml><?xml version="1.0" encoding="utf-8"?>
<ds:datastoreItem xmlns:ds="http://schemas.openxmlformats.org/officeDocument/2006/customXml" ds:itemID="{B9DA2123-388E-43D2-AB28-B2698132A39C}">
  <ds:schemaRefs>
    <ds:schemaRef ds:uri="ESRI.ArcGIS.Mapping.OfficeIntegration.PowerPointInfo"/>
  </ds:schemaRefs>
</ds:datastoreItem>
</file>

<file path=customXml/itemProps255.xml><?xml version="1.0" encoding="utf-8"?>
<ds:datastoreItem xmlns:ds="http://schemas.openxmlformats.org/officeDocument/2006/customXml" ds:itemID="{7D2AE152-EA73-4C29-A767-C00131760486}">
  <ds:schemaRefs>
    <ds:schemaRef ds:uri="ESRI.ArcGIS.Mapping.OfficeIntegration.PowerPointInfo"/>
  </ds:schemaRefs>
</ds:datastoreItem>
</file>

<file path=customXml/itemProps256.xml><?xml version="1.0" encoding="utf-8"?>
<ds:datastoreItem xmlns:ds="http://schemas.openxmlformats.org/officeDocument/2006/customXml" ds:itemID="{B03ABCB8-8382-409E-96C0-EA893A0A0445}">
  <ds:schemaRefs>
    <ds:schemaRef ds:uri="ESRI.ArcGIS.Mapping.OfficeIntegration.PowerPointInfo"/>
  </ds:schemaRefs>
</ds:datastoreItem>
</file>

<file path=customXml/itemProps257.xml><?xml version="1.0" encoding="utf-8"?>
<ds:datastoreItem xmlns:ds="http://schemas.openxmlformats.org/officeDocument/2006/customXml" ds:itemID="{9EE83615-86C2-4C41-B73A-F69C000D35A2}">
  <ds:schemaRefs>
    <ds:schemaRef ds:uri="ESRI.ArcGIS.Mapping.OfficeIntegration.PowerPointInfo"/>
  </ds:schemaRefs>
</ds:datastoreItem>
</file>

<file path=customXml/itemProps258.xml><?xml version="1.0" encoding="utf-8"?>
<ds:datastoreItem xmlns:ds="http://schemas.openxmlformats.org/officeDocument/2006/customXml" ds:itemID="{5228B874-59D7-461C-BB69-3B6520C8FEBE}">
  <ds:schemaRefs>
    <ds:schemaRef ds:uri="ESRI.ArcGIS.Mapping.OfficeIntegration.PowerPointInfo"/>
  </ds:schemaRefs>
</ds:datastoreItem>
</file>

<file path=customXml/itemProps259.xml><?xml version="1.0" encoding="utf-8"?>
<ds:datastoreItem xmlns:ds="http://schemas.openxmlformats.org/officeDocument/2006/customXml" ds:itemID="{D9700EEC-2D47-46CB-8D6A-53B8AD07AF86}">
  <ds:schemaRefs>
    <ds:schemaRef ds:uri="ESRI.ArcGIS.Mapping.OfficeIntegration.PowerPointInfo"/>
  </ds:schemaRefs>
</ds:datastoreItem>
</file>

<file path=customXml/itemProps26.xml><?xml version="1.0" encoding="utf-8"?>
<ds:datastoreItem xmlns:ds="http://schemas.openxmlformats.org/officeDocument/2006/customXml" ds:itemID="{1156F71F-8BAF-4B30-ADE4-B7866024D395}">
  <ds:schemaRefs>
    <ds:schemaRef ds:uri="ESRI.ArcGIS.Mapping.OfficeIntegration.PowerPointInfo"/>
  </ds:schemaRefs>
</ds:datastoreItem>
</file>

<file path=customXml/itemProps260.xml><?xml version="1.0" encoding="utf-8"?>
<ds:datastoreItem xmlns:ds="http://schemas.openxmlformats.org/officeDocument/2006/customXml" ds:itemID="{F5A2754E-DCBA-49F7-A66C-D8468D54A876}">
  <ds:schemaRefs>
    <ds:schemaRef ds:uri="ESRI.ArcGIS.Mapping.OfficeIntegration.PowerPointInfo"/>
  </ds:schemaRefs>
</ds:datastoreItem>
</file>

<file path=customXml/itemProps261.xml><?xml version="1.0" encoding="utf-8"?>
<ds:datastoreItem xmlns:ds="http://schemas.openxmlformats.org/officeDocument/2006/customXml" ds:itemID="{7D667F15-2D8A-449C-B77D-1F77F21762BA}">
  <ds:schemaRefs>
    <ds:schemaRef ds:uri="ESRI.ArcGIS.Mapping.OfficeIntegration.PowerPointInfo"/>
  </ds:schemaRefs>
</ds:datastoreItem>
</file>

<file path=customXml/itemProps262.xml><?xml version="1.0" encoding="utf-8"?>
<ds:datastoreItem xmlns:ds="http://schemas.openxmlformats.org/officeDocument/2006/customXml" ds:itemID="{AB472F22-F835-4566-8B16-078E7C765F0C}">
  <ds:schemaRefs>
    <ds:schemaRef ds:uri="ESRI.ArcGIS.Mapping.OfficeIntegration.PowerPointInfo"/>
  </ds:schemaRefs>
</ds:datastoreItem>
</file>

<file path=customXml/itemProps263.xml><?xml version="1.0" encoding="utf-8"?>
<ds:datastoreItem xmlns:ds="http://schemas.openxmlformats.org/officeDocument/2006/customXml" ds:itemID="{4CEBD87C-2BE6-4F8A-A13C-29E64F688E58}">
  <ds:schemaRefs>
    <ds:schemaRef ds:uri="ESRI.ArcGIS.Mapping.OfficeIntegration.PowerPointInfo"/>
  </ds:schemaRefs>
</ds:datastoreItem>
</file>

<file path=customXml/itemProps264.xml><?xml version="1.0" encoding="utf-8"?>
<ds:datastoreItem xmlns:ds="http://schemas.openxmlformats.org/officeDocument/2006/customXml" ds:itemID="{70ED179D-858E-4220-9DF5-FD0EEA8A8292}">
  <ds:schemaRefs>
    <ds:schemaRef ds:uri="ESRI.ArcGIS.Mapping.OfficeIntegration.PowerPointInfo"/>
  </ds:schemaRefs>
</ds:datastoreItem>
</file>

<file path=customXml/itemProps265.xml><?xml version="1.0" encoding="utf-8"?>
<ds:datastoreItem xmlns:ds="http://schemas.openxmlformats.org/officeDocument/2006/customXml" ds:itemID="{75E8292A-62E1-40DE-AE57-AD0831180F16}">
  <ds:schemaRefs>
    <ds:schemaRef ds:uri="ESRI.ArcGIS.Mapping.OfficeIntegration.PowerPointInfo"/>
  </ds:schemaRefs>
</ds:datastoreItem>
</file>

<file path=customXml/itemProps266.xml><?xml version="1.0" encoding="utf-8"?>
<ds:datastoreItem xmlns:ds="http://schemas.openxmlformats.org/officeDocument/2006/customXml" ds:itemID="{8D5B0267-C05E-4E2B-9EA5-D842D0BA9A65}">
  <ds:schemaRefs>
    <ds:schemaRef ds:uri="ESRI.ArcGIS.Mapping.OfficeIntegration.PowerPointInfo"/>
  </ds:schemaRefs>
</ds:datastoreItem>
</file>

<file path=customXml/itemProps267.xml><?xml version="1.0" encoding="utf-8"?>
<ds:datastoreItem xmlns:ds="http://schemas.openxmlformats.org/officeDocument/2006/customXml" ds:itemID="{DF9F2379-01A8-4F70-A1F3-4525AB72D5E8}">
  <ds:schemaRefs>
    <ds:schemaRef ds:uri="ESRI.ArcGIS.Mapping.OfficeIntegration.PowerPointInfo"/>
  </ds:schemaRefs>
</ds:datastoreItem>
</file>

<file path=customXml/itemProps268.xml><?xml version="1.0" encoding="utf-8"?>
<ds:datastoreItem xmlns:ds="http://schemas.openxmlformats.org/officeDocument/2006/customXml" ds:itemID="{A79F1C3A-C33B-42AF-9A55-15784955DA37}">
  <ds:schemaRefs>
    <ds:schemaRef ds:uri="ESRI.ArcGIS.Mapping.OfficeIntegration.PowerPointInfo"/>
  </ds:schemaRefs>
</ds:datastoreItem>
</file>

<file path=customXml/itemProps269.xml><?xml version="1.0" encoding="utf-8"?>
<ds:datastoreItem xmlns:ds="http://schemas.openxmlformats.org/officeDocument/2006/customXml" ds:itemID="{268D22FB-C676-4348-B680-2FCF5A979860}">
  <ds:schemaRefs>
    <ds:schemaRef ds:uri="ESRI.ArcGIS.Mapping.OfficeIntegration.PowerPointInfo"/>
  </ds:schemaRefs>
</ds:datastoreItem>
</file>

<file path=customXml/itemProps27.xml><?xml version="1.0" encoding="utf-8"?>
<ds:datastoreItem xmlns:ds="http://schemas.openxmlformats.org/officeDocument/2006/customXml" ds:itemID="{3FE6C2EF-33C9-4D5E-8224-12831F3FF27C}">
  <ds:schemaRefs>
    <ds:schemaRef ds:uri="ESRI.ArcGIS.Mapping.OfficeIntegration.PowerPointInfo"/>
  </ds:schemaRefs>
</ds:datastoreItem>
</file>

<file path=customXml/itemProps270.xml><?xml version="1.0" encoding="utf-8"?>
<ds:datastoreItem xmlns:ds="http://schemas.openxmlformats.org/officeDocument/2006/customXml" ds:itemID="{B773CD07-CB36-4B58-9E52-DFE4A76C40E1}">
  <ds:schemaRefs>
    <ds:schemaRef ds:uri="ESRI.ArcGIS.Mapping.OfficeIntegration.PowerPointInfo"/>
  </ds:schemaRefs>
</ds:datastoreItem>
</file>

<file path=customXml/itemProps271.xml><?xml version="1.0" encoding="utf-8"?>
<ds:datastoreItem xmlns:ds="http://schemas.openxmlformats.org/officeDocument/2006/customXml" ds:itemID="{217637D4-7BCC-4999-8D06-8D5A7B403C89}">
  <ds:schemaRefs>
    <ds:schemaRef ds:uri="ESRI.ArcGIS.Mapping.OfficeIntegration.PowerPointInfo"/>
  </ds:schemaRefs>
</ds:datastoreItem>
</file>

<file path=customXml/itemProps272.xml><?xml version="1.0" encoding="utf-8"?>
<ds:datastoreItem xmlns:ds="http://schemas.openxmlformats.org/officeDocument/2006/customXml" ds:itemID="{5352026A-0AD7-4E34-A5FC-A72CC09B710A}">
  <ds:schemaRefs>
    <ds:schemaRef ds:uri="ESRI.ArcGIS.Mapping.OfficeIntegration.PowerPointInfo"/>
  </ds:schemaRefs>
</ds:datastoreItem>
</file>

<file path=customXml/itemProps273.xml><?xml version="1.0" encoding="utf-8"?>
<ds:datastoreItem xmlns:ds="http://schemas.openxmlformats.org/officeDocument/2006/customXml" ds:itemID="{F8B6CB5C-F04A-45CA-9464-038EDEE030E8}">
  <ds:schemaRefs>
    <ds:schemaRef ds:uri="ESRI.ArcGIS.Mapping.OfficeIntegration.PowerPointInfo"/>
  </ds:schemaRefs>
</ds:datastoreItem>
</file>

<file path=customXml/itemProps274.xml><?xml version="1.0" encoding="utf-8"?>
<ds:datastoreItem xmlns:ds="http://schemas.openxmlformats.org/officeDocument/2006/customXml" ds:itemID="{A929A291-F897-428F-BA87-9B432A3E9950}">
  <ds:schemaRefs>
    <ds:schemaRef ds:uri="ESRI.ArcGIS.Mapping.OfficeIntegration.PowerPointInfo"/>
  </ds:schemaRefs>
</ds:datastoreItem>
</file>

<file path=customXml/itemProps275.xml><?xml version="1.0" encoding="utf-8"?>
<ds:datastoreItem xmlns:ds="http://schemas.openxmlformats.org/officeDocument/2006/customXml" ds:itemID="{CB7CBDA0-64BA-4E45-A6AE-0DFE91BD89D0}">
  <ds:schemaRefs>
    <ds:schemaRef ds:uri="ESRI.ArcGIS.Mapping.OfficeIntegration.PowerPointInfo"/>
  </ds:schemaRefs>
</ds:datastoreItem>
</file>

<file path=customXml/itemProps276.xml><?xml version="1.0" encoding="utf-8"?>
<ds:datastoreItem xmlns:ds="http://schemas.openxmlformats.org/officeDocument/2006/customXml" ds:itemID="{09E9C2E9-C9BC-4BB0-8A8E-17E1CFC877DF}">
  <ds:schemaRefs>
    <ds:schemaRef ds:uri="ESRI.ArcGIS.Mapping.OfficeIntegration.PowerPointInfo"/>
  </ds:schemaRefs>
</ds:datastoreItem>
</file>

<file path=customXml/itemProps277.xml><?xml version="1.0" encoding="utf-8"?>
<ds:datastoreItem xmlns:ds="http://schemas.openxmlformats.org/officeDocument/2006/customXml" ds:itemID="{7AB9D259-D383-4DBC-AFA3-FC8644F35270}">
  <ds:schemaRefs>
    <ds:schemaRef ds:uri="ESRI.ArcGIS.Mapping.OfficeIntegration.PowerPointInfo"/>
  </ds:schemaRefs>
</ds:datastoreItem>
</file>

<file path=customXml/itemProps278.xml><?xml version="1.0" encoding="utf-8"?>
<ds:datastoreItem xmlns:ds="http://schemas.openxmlformats.org/officeDocument/2006/customXml" ds:itemID="{86B39F5B-58EC-4EAC-89FB-0F5F6482352B}">
  <ds:schemaRefs>
    <ds:schemaRef ds:uri="ESRI.ArcGIS.Mapping.OfficeIntegration.PowerPointInfo"/>
  </ds:schemaRefs>
</ds:datastoreItem>
</file>

<file path=customXml/itemProps279.xml><?xml version="1.0" encoding="utf-8"?>
<ds:datastoreItem xmlns:ds="http://schemas.openxmlformats.org/officeDocument/2006/customXml" ds:itemID="{1B6E0B0D-99D8-4F6A-ABEE-076EDA28D57E}">
  <ds:schemaRefs>
    <ds:schemaRef ds:uri="ESRI.ArcGIS.Mapping.OfficeIntegration.PowerPointInfo"/>
  </ds:schemaRefs>
</ds:datastoreItem>
</file>

<file path=customXml/itemProps28.xml><?xml version="1.0" encoding="utf-8"?>
<ds:datastoreItem xmlns:ds="http://schemas.openxmlformats.org/officeDocument/2006/customXml" ds:itemID="{06DC2C86-DCA1-4A4A-9A28-1708D5AD7ECA}">
  <ds:schemaRefs>
    <ds:schemaRef ds:uri="ESRI.ArcGIS.Mapping.OfficeIntegration.PowerPointInfo"/>
  </ds:schemaRefs>
</ds:datastoreItem>
</file>

<file path=customXml/itemProps280.xml><?xml version="1.0" encoding="utf-8"?>
<ds:datastoreItem xmlns:ds="http://schemas.openxmlformats.org/officeDocument/2006/customXml" ds:itemID="{5E72BCA3-BA2B-4E8D-A978-BC132587314D}">
  <ds:schemaRefs>
    <ds:schemaRef ds:uri="ESRI.ArcGIS.Mapping.OfficeIntegration.PowerPointInfo"/>
  </ds:schemaRefs>
</ds:datastoreItem>
</file>

<file path=customXml/itemProps281.xml><?xml version="1.0" encoding="utf-8"?>
<ds:datastoreItem xmlns:ds="http://schemas.openxmlformats.org/officeDocument/2006/customXml" ds:itemID="{A18897E7-5870-43C4-962D-902FD451DF6F}">
  <ds:schemaRefs>
    <ds:schemaRef ds:uri="ESRI.ArcGIS.Mapping.OfficeIntegration.PowerPointInfo"/>
  </ds:schemaRefs>
</ds:datastoreItem>
</file>

<file path=customXml/itemProps282.xml><?xml version="1.0" encoding="utf-8"?>
<ds:datastoreItem xmlns:ds="http://schemas.openxmlformats.org/officeDocument/2006/customXml" ds:itemID="{D8F749E0-7248-4F1D-93FE-9C9A859AFE74}">
  <ds:schemaRefs>
    <ds:schemaRef ds:uri="ESRI.ArcGIS.Mapping.OfficeIntegration.PowerPointInfo"/>
  </ds:schemaRefs>
</ds:datastoreItem>
</file>

<file path=customXml/itemProps283.xml><?xml version="1.0" encoding="utf-8"?>
<ds:datastoreItem xmlns:ds="http://schemas.openxmlformats.org/officeDocument/2006/customXml" ds:itemID="{259E05C1-A281-4507-AFC9-4DAAD81D3090}">
  <ds:schemaRefs>
    <ds:schemaRef ds:uri="ESRI.ArcGIS.Mapping.OfficeIntegration.PowerPointInfo"/>
  </ds:schemaRefs>
</ds:datastoreItem>
</file>

<file path=customXml/itemProps284.xml><?xml version="1.0" encoding="utf-8"?>
<ds:datastoreItem xmlns:ds="http://schemas.openxmlformats.org/officeDocument/2006/customXml" ds:itemID="{70232605-43C7-4C44-9932-B035512F8CFD}">
  <ds:schemaRefs>
    <ds:schemaRef ds:uri="ESRI.ArcGIS.Mapping.OfficeIntegration.PowerPointInfo"/>
  </ds:schemaRefs>
</ds:datastoreItem>
</file>

<file path=customXml/itemProps285.xml><?xml version="1.0" encoding="utf-8"?>
<ds:datastoreItem xmlns:ds="http://schemas.openxmlformats.org/officeDocument/2006/customXml" ds:itemID="{409A373F-6ABA-41F2-9B50-2DBF04326B7B}">
  <ds:schemaRefs>
    <ds:schemaRef ds:uri="ESRI.ArcGIS.Mapping.OfficeIntegration.PowerPointInfo"/>
  </ds:schemaRefs>
</ds:datastoreItem>
</file>

<file path=customXml/itemProps286.xml><?xml version="1.0" encoding="utf-8"?>
<ds:datastoreItem xmlns:ds="http://schemas.openxmlformats.org/officeDocument/2006/customXml" ds:itemID="{38BBF0E0-9401-4972-B0F0-F53593451BF8}">
  <ds:schemaRefs>
    <ds:schemaRef ds:uri="ESRI.ArcGIS.Mapping.OfficeIntegration.PowerPointInfo"/>
  </ds:schemaRefs>
</ds:datastoreItem>
</file>

<file path=customXml/itemProps287.xml><?xml version="1.0" encoding="utf-8"?>
<ds:datastoreItem xmlns:ds="http://schemas.openxmlformats.org/officeDocument/2006/customXml" ds:itemID="{BBEBC3AA-E2C2-4E68-ACE7-8B0F2E1A5DE5}">
  <ds:schemaRefs>
    <ds:schemaRef ds:uri="ESRI.ArcGIS.Mapping.OfficeIntegration.PowerPointInfo"/>
  </ds:schemaRefs>
</ds:datastoreItem>
</file>

<file path=customXml/itemProps288.xml><?xml version="1.0" encoding="utf-8"?>
<ds:datastoreItem xmlns:ds="http://schemas.openxmlformats.org/officeDocument/2006/customXml" ds:itemID="{43B27366-5BED-4748-8AC1-03DF2A248166}">
  <ds:schemaRefs>
    <ds:schemaRef ds:uri="ESRI.ArcGIS.Mapping.OfficeIntegration.PowerPointInfo"/>
  </ds:schemaRefs>
</ds:datastoreItem>
</file>

<file path=customXml/itemProps29.xml><?xml version="1.0" encoding="utf-8"?>
<ds:datastoreItem xmlns:ds="http://schemas.openxmlformats.org/officeDocument/2006/customXml" ds:itemID="{CB8249D1-5BCA-45AF-AC70-DA9AB35C5BE9}">
  <ds:schemaRefs>
    <ds:schemaRef ds:uri="ESRI.ArcGIS.Mapping.OfficeIntegration.PowerPointInfo"/>
  </ds:schemaRefs>
</ds:datastoreItem>
</file>

<file path=customXml/itemProps3.xml><?xml version="1.0" encoding="utf-8"?>
<ds:datastoreItem xmlns:ds="http://schemas.openxmlformats.org/officeDocument/2006/customXml" ds:itemID="{3519D361-1C3C-4DA0-BAA6-E890489BEE8F}">
  <ds:schemaRefs>
    <ds:schemaRef ds:uri="ESRI.ArcGIS.Mapping.OfficeIntegration.PowerPointInfo"/>
  </ds:schemaRefs>
</ds:datastoreItem>
</file>

<file path=customXml/itemProps30.xml><?xml version="1.0" encoding="utf-8"?>
<ds:datastoreItem xmlns:ds="http://schemas.openxmlformats.org/officeDocument/2006/customXml" ds:itemID="{8C3681D9-2174-4515-A957-8331E0305357}">
  <ds:schemaRefs>
    <ds:schemaRef ds:uri="ESRI.ArcGIS.Mapping.OfficeIntegration.PowerPointInfo"/>
  </ds:schemaRefs>
</ds:datastoreItem>
</file>

<file path=customXml/itemProps31.xml><?xml version="1.0" encoding="utf-8"?>
<ds:datastoreItem xmlns:ds="http://schemas.openxmlformats.org/officeDocument/2006/customXml" ds:itemID="{612393EF-EF56-4748-9041-8E1448230BD9}">
  <ds:schemaRefs>
    <ds:schemaRef ds:uri="ESRI.ArcGIS.Mapping.OfficeIntegration.PowerPointInfo"/>
  </ds:schemaRefs>
</ds:datastoreItem>
</file>

<file path=customXml/itemProps32.xml><?xml version="1.0" encoding="utf-8"?>
<ds:datastoreItem xmlns:ds="http://schemas.openxmlformats.org/officeDocument/2006/customXml" ds:itemID="{DCC62200-850B-44D9-9205-12CEC1D28C48}">
  <ds:schemaRefs>
    <ds:schemaRef ds:uri="ESRI.ArcGIS.Mapping.OfficeIntegration.PowerPointInfo"/>
  </ds:schemaRefs>
</ds:datastoreItem>
</file>

<file path=customXml/itemProps33.xml><?xml version="1.0" encoding="utf-8"?>
<ds:datastoreItem xmlns:ds="http://schemas.openxmlformats.org/officeDocument/2006/customXml" ds:itemID="{DA6F345B-DCDD-4A9E-8107-E458AA195EAC}">
  <ds:schemaRefs>
    <ds:schemaRef ds:uri="ESRI.ArcGIS.Mapping.OfficeIntegration.PowerPointInfo"/>
  </ds:schemaRefs>
</ds:datastoreItem>
</file>

<file path=customXml/itemProps34.xml><?xml version="1.0" encoding="utf-8"?>
<ds:datastoreItem xmlns:ds="http://schemas.openxmlformats.org/officeDocument/2006/customXml" ds:itemID="{25DC4142-4D43-4EB1-816C-2F1DCA63DA06}">
  <ds:schemaRefs>
    <ds:schemaRef ds:uri="ESRI.ArcGIS.Mapping.OfficeIntegration.PowerPointInfo"/>
  </ds:schemaRefs>
</ds:datastoreItem>
</file>

<file path=customXml/itemProps35.xml><?xml version="1.0" encoding="utf-8"?>
<ds:datastoreItem xmlns:ds="http://schemas.openxmlformats.org/officeDocument/2006/customXml" ds:itemID="{922FE342-FF49-44ED-982B-38C9D2819F7B}">
  <ds:schemaRefs>
    <ds:schemaRef ds:uri="ESRI.ArcGIS.Mapping.OfficeIntegration.PowerPointInfo"/>
  </ds:schemaRefs>
</ds:datastoreItem>
</file>

<file path=customXml/itemProps36.xml><?xml version="1.0" encoding="utf-8"?>
<ds:datastoreItem xmlns:ds="http://schemas.openxmlformats.org/officeDocument/2006/customXml" ds:itemID="{D572C144-C341-4BAB-B1AB-15F7D9A50607}">
  <ds:schemaRefs>
    <ds:schemaRef ds:uri="ESRI.ArcGIS.Mapping.OfficeIntegration.PowerPointInfo"/>
  </ds:schemaRefs>
</ds:datastoreItem>
</file>

<file path=customXml/itemProps37.xml><?xml version="1.0" encoding="utf-8"?>
<ds:datastoreItem xmlns:ds="http://schemas.openxmlformats.org/officeDocument/2006/customXml" ds:itemID="{F2448633-76D1-41F4-A009-F8EC7A19AD6D}">
  <ds:schemaRefs>
    <ds:schemaRef ds:uri="ESRI.ArcGIS.Mapping.OfficeIntegration.PowerPointInfo"/>
  </ds:schemaRefs>
</ds:datastoreItem>
</file>

<file path=customXml/itemProps38.xml><?xml version="1.0" encoding="utf-8"?>
<ds:datastoreItem xmlns:ds="http://schemas.openxmlformats.org/officeDocument/2006/customXml" ds:itemID="{6A1E5D97-45EE-42D9-8955-F6A8E2BD2D61}">
  <ds:schemaRefs>
    <ds:schemaRef ds:uri="ESRI.ArcGIS.Mapping.OfficeIntegration.PowerPointInfo"/>
  </ds:schemaRefs>
</ds:datastoreItem>
</file>

<file path=customXml/itemProps39.xml><?xml version="1.0" encoding="utf-8"?>
<ds:datastoreItem xmlns:ds="http://schemas.openxmlformats.org/officeDocument/2006/customXml" ds:itemID="{DEB04DA3-7BC8-49AE-A30A-558DB1FB6AD2}">
  <ds:schemaRefs>
    <ds:schemaRef ds:uri="ESRI.ArcGIS.Mapping.OfficeIntegration.PowerPointInfo"/>
  </ds:schemaRefs>
</ds:datastoreItem>
</file>

<file path=customXml/itemProps4.xml><?xml version="1.0" encoding="utf-8"?>
<ds:datastoreItem xmlns:ds="http://schemas.openxmlformats.org/officeDocument/2006/customXml" ds:itemID="{3FC7EB57-CBB7-405C-A47A-E13FCDF8C45A}">
  <ds:schemaRefs>
    <ds:schemaRef ds:uri="ESRI.ArcGIS.Mapping.OfficeIntegration.PowerPointInfo"/>
  </ds:schemaRefs>
</ds:datastoreItem>
</file>

<file path=customXml/itemProps40.xml><?xml version="1.0" encoding="utf-8"?>
<ds:datastoreItem xmlns:ds="http://schemas.openxmlformats.org/officeDocument/2006/customXml" ds:itemID="{5DB9116E-566F-458E-A674-C69A49C63681}">
  <ds:schemaRefs>
    <ds:schemaRef ds:uri="ESRI.ArcGIS.Mapping.OfficeIntegration.PowerPointInfo"/>
  </ds:schemaRefs>
</ds:datastoreItem>
</file>

<file path=customXml/itemProps41.xml><?xml version="1.0" encoding="utf-8"?>
<ds:datastoreItem xmlns:ds="http://schemas.openxmlformats.org/officeDocument/2006/customXml" ds:itemID="{798D4E7C-2521-4A2A-8A66-E807FEF3624B}">
  <ds:schemaRefs>
    <ds:schemaRef ds:uri="ESRI.ArcGIS.Mapping.OfficeIntegration.PowerPointInfo"/>
  </ds:schemaRefs>
</ds:datastoreItem>
</file>

<file path=customXml/itemProps42.xml><?xml version="1.0" encoding="utf-8"?>
<ds:datastoreItem xmlns:ds="http://schemas.openxmlformats.org/officeDocument/2006/customXml" ds:itemID="{99EFDF64-1362-49C4-8F63-71E9B09AA655}">
  <ds:schemaRefs>
    <ds:schemaRef ds:uri="ESRI.ArcGIS.Mapping.OfficeIntegration.PowerPointInfo"/>
  </ds:schemaRefs>
</ds:datastoreItem>
</file>

<file path=customXml/itemProps43.xml><?xml version="1.0" encoding="utf-8"?>
<ds:datastoreItem xmlns:ds="http://schemas.openxmlformats.org/officeDocument/2006/customXml" ds:itemID="{C7905823-AD2B-4D97-AE66-8F27A112F905}">
  <ds:schemaRefs>
    <ds:schemaRef ds:uri="ESRI.ArcGIS.Mapping.OfficeIntegration.PowerPointInfo"/>
  </ds:schemaRefs>
</ds:datastoreItem>
</file>

<file path=customXml/itemProps44.xml><?xml version="1.0" encoding="utf-8"?>
<ds:datastoreItem xmlns:ds="http://schemas.openxmlformats.org/officeDocument/2006/customXml" ds:itemID="{3160953E-2567-46E2-99CF-674944EB05FD}">
  <ds:schemaRefs>
    <ds:schemaRef ds:uri="ESRI.ArcGIS.Mapping.OfficeIntegration.PowerPointInfo"/>
  </ds:schemaRefs>
</ds:datastoreItem>
</file>

<file path=customXml/itemProps45.xml><?xml version="1.0" encoding="utf-8"?>
<ds:datastoreItem xmlns:ds="http://schemas.openxmlformats.org/officeDocument/2006/customXml" ds:itemID="{CFC406FD-036E-4237-A153-C17E4B0908E1}">
  <ds:schemaRefs>
    <ds:schemaRef ds:uri="ESRI.ArcGIS.Mapping.OfficeIntegration.PowerPointInfo"/>
  </ds:schemaRefs>
</ds:datastoreItem>
</file>

<file path=customXml/itemProps46.xml><?xml version="1.0" encoding="utf-8"?>
<ds:datastoreItem xmlns:ds="http://schemas.openxmlformats.org/officeDocument/2006/customXml" ds:itemID="{201D3119-23D8-4CA4-999A-70E5B2F3B4E1}">
  <ds:schemaRefs>
    <ds:schemaRef ds:uri="ESRI.ArcGIS.Mapping.OfficeIntegration.PowerPointInfo"/>
  </ds:schemaRefs>
</ds:datastoreItem>
</file>

<file path=customXml/itemProps47.xml><?xml version="1.0" encoding="utf-8"?>
<ds:datastoreItem xmlns:ds="http://schemas.openxmlformats.org/officeDocument/2006/customXml" ds:itemID="{00D4340A-3F79-4145-B0F9-6ED875FCC529}">
  <ds:schemaRefs>
    <ds:schemaRef ds:uri="ESRI.ArcGIS.Mapping.OfficeIntegration.PowerPointInfo"/>
  </ds:schemaRefs>
</ds:datastoreItem>
</file>

<file path=customXml/itemProps48.xml><?xml version="1.0" encoding="utf-8"?>
<ds:datastoreItem xmlns:ds="http://schemas.openxmlformats.org/officeDocument/2006/customXml" ds:itemID="{48DA7575-158A-4A23-AE0D-5FFD439F1347}">
  <ds:schemaRefs>
    <ds:schemaRef ds:uri="ESRI.ArcGIS.Mapping.OfficeIntegration.PowerPointInfo"/>
  </ds:schemaRefs>
</ds:datastoreItem>
</file>

<file path=customXml/itemProps49.xml><?xml version="1.0" encoding="utf-8"?>
<ds:datastoreItem xmlns:ds="http://schemas.openxmlformats.org/officeDocument/2006/customXml" ds:itemID="{FBD517CE-33A1-444F-ACB2-121F69F7B5F7}">
  <ds:schemaRefs>
    <ds:schemaRef ds:uri="ESRI.ArcGIS.Mapping.OfficeIntegration.PowerPointInfo"/>
  </ds:schemaRefs>
</ds:datastoreItem>
</file>

<file path=customXml/itemProps5.xml><?xml version="1.0" encoding="utf-8"?>
<ds:datastoreItem xmlns:ds="http://schemas.openxmlformats.org/officeDocument/2006/customXml" ds:itemID="{9189BBAF-079D-45F6-A16C-C1DCB935FBE7}">
  <ds:schemaRefs>
    <ds:schemaRef ds:uri="ESRI.ArcGIS.Mapping.OfficeIntegration.PowerPointInfo"/>
  </ds:schemaRefs>
</ds:datastoreItem>
</file>

<file path=customXml/itemProps50.xml><?xml version="1.0" encoding="utf-8"?>
<ds:datastoreItem xmlns:ds="http://schemas.openxmlformats.org/officeDocument/2006/customXml" ds:itemID="{2EE237AE-5C93-4A9A-B610-AC500CA48A20}">
  <ds:schemaRefs>
    <ds:schemaRef ds:uri="ESRI.ArcGIS.Mapping.OfficeIntegration.PowerPointInfo"/>
  </ds:schemaRefs>
</ds:datastoreItem>
</file>

<file path=customXml/itemProps51.xml><?xml version="1.0" encoding="utf-8"?>
<ds:datastoreItem xmlns:ds="http://schemas.openxmlformats.org/officeDocument/2006/customXml" ds:itemID="{981BBAD2-4EFA-49DE-9A51-382AF50320EE}">
  <ds:schemaRefs>
    <ds:schemaRef ds:uri="ESRI.ArcGIS.Mapping.OfficeIntegration.PowerPointInfo"/>
  </ds:schemaRefs>
</ds:datastoreItem>
</file>

<file path=customXml/itemProps52.xml><?xml version="1.0" encoding="utf-8"?>
<ds:datastoreItem xmlns:ds="http://schemas.openxmlformats.org/officeDocument/2006/customXml" ds:itemID="{0379FB0C-95EF-411E-A4F9-292526DDE83E}">
  <ds:schemaRefs>
    <ds:schemaRef ds:uri="ESRI.ArcGIS.Mapping.OfficeIntegration.PowerPointInfo"/>
  </ds:schemaRefs>
</ds:datastoreItem>
</file>

<file path=customXml/itemProps53.xml><?xml version="1.0" encoding="utf-8"?>
<ds:datastoreItem xmlns:ds="http://schemas.openxmlformats.org/officeDocument/2006/customXml" ds:itemID="{B84F3464-1DB4-460B-AD26-A89C0E92B8DF}">
  <ds:schemaRefs>
    <ds:schemaRef ds:uri="ESRI.ArcGIS.Mapping.OfficeIntegration.PowerPointInfo"/>
  </ds:schemaRefs>
</ds:datastoreItem>
</file>

<file path=customXml/itemProps54.xml><?xml version="1.0" encoding="utf-8"?>
<ds:datastoreItem xmlns:ds="http://schemas.openxmlformats.org/officeDocument/2006/customXml" ds:itemID="{40D3F0FC-E1DB-4366-BCE9-3CE47CD5D9DF}">
  <ds:schemaRefs>
    <ds:schemaRef ds:uri="ESRI.ArcGIS.Mapping.OfficeIntegration.PowerPointInfo"/>
  </ds:schemaRefs>
</ds:datastoreItem>
</file>

<file path=customXml/itemProps55.xml><?xml version="1.0" encoding="utf-8"?>
<ds:datastoreItem xmlns:ds="http://schemas.openxmlformats.org/officeDocument/2006/customXml" ds:itemID="{C1B382BB-3A2D-4442-839B-766D9E5E5ED4}">
  <ds:schemaRefs>
    <ds:schemaRef ds:uri="ESRI.ArcGIS.Mapping.OfficeIntegration.PowerPointInfo"/>
  </ds:schemaRefs>
</ds:datastoreItem>
</file>

<file path=customXml/itemProps56.xml><?xml version="1.0" encoding="utf-8"?>
<ds:datastoreItem xmlns:ds="http://schemas.openxmlformats.org/officeDocument/2006/customXml" ds:itemID="{94BCB70A-E1A1-4474-84D7-FE23B6574105}">
  <ds:schemaRefs>
    <ds:schemaRef ds:uri="ESRI.ArcGIS.Mapping.OfficeIntegration.PowerPointInfo"/>
  </ds:schemaRefs>
</ds:datastoreItem>
</file>

<file path=customXml/itemProps57.xml><?xml version="1.0" encoding="utf-8"?>
<ds:datastoreItem xmlns:ds="http://schemas.openxmlformats.org/officeDocument/2006/customXml" ds:itemID="{ADBBDAC1-A308-412A-96A8-55165D02BF3A}">
  <ds:schemaRefs>
    <ds:schemaRef ds:uri="ESRI.ArcGIS.Mapping.OfficeIntegration.PowerPointInfo"/>
  </ds:schemaRefs>
</ds:datastoreItem>
</file>

<file path=customXml/itemProps58.xml><?xml version="1.0" encoding="utf-8"?>
<ds:datastoreItem xmlns:ds="http://schemas.openxmlformats.org/officeDocument/2006/customXml" ds:itemID="{9413AA27-BA45-4632-BAB1-6C43E9762D42}">
  <ds:schemaRefs>
    <ds:schemaRef ds:uri="ESRI.ArcGIS.Mapping.OfficeIntegration.PowerPointInfo"/>
  </ds:schemaRefs>
</ds:datastoreItem>
</file>

<file path=customXml/itemProps59.xml><?xml version="1.0" encoding="utf-8"?>
<ds:datastoreItem xmlns:ds="http://schemas.openxmlformats.org/officeDocument/2006/customXml" ds:itemID="{6164D8A2-DC03-44E6-8B0E-D48CA17BEAAC}">
  <ds:schemaRefs>
    <ds:schemaRef ds:uri="ESRI.ArcGIS.Mapping.OfficeIntegration.PowerPointInfo"/>
  </ds:schemaRefs>
</ds:datastoreItem>
</file>

<file path=customXml/itemProps6.xml><?xml version="1.0" encoding="utf-8"?>
<ds:datastoreItem xmlns:ds="http://schemas.openxmlformats.org/officeDocument/2006/customXml" ds:itemID="{56858337-A780-4D5A-8BA9-AE7492ED6198}">
  <ds:schemaRefs>
    <ds:schemaRef ds:uri="ESRI.ArcGIS.Mapping.OfficeIntegration.PowerPointInfo"/>
  </ds:schemaRefs>
</ds:datastoreItem>
</file>

<file path=customXml/itemProps60.xml><?xml version="1.0" encoding="utf-8"?>
<ds:datastoreItem xmlns:ds="http://schemas.openxmlformats.org/officeDocument/2006/customXml" ds:itemID="{2B328F1C-BEDD-4B56-9F50-C73943AA8AF9}">
  <ds:schemaRefs>
    <ds:schemaRef ds:uri="ESRI.ArcGIS.Mapping.OfficeIntegration.PowerPointInfo"/>
  </ds:schemaRefs>
</ds:datastoreItem>
</file>

<file path=customXml/itemProps61.xml><?xml version="1.0" encoding="utf-8"?>
<ds:datastoreItem xmlns:ds="http://schemas.openxmlformats.org/officeDocument/2006/customXml" ds:itemID="{77951A95-942D-4DC3-9323-C6AD09D30D04}">
  <ds:schemaRefs>
    <ds:schemaRef ds:uri="ESRI.ArcGIS.Mapping.OfficeIntegration.PowerPointInfo"/>
  </ds:schemaRefs>
</ds:datastoreItem>
</file>

<file path=customXml/itemProps62.xml><?xml version="1.0" encoding="utf-8"?>
<ds:datastoreItem xmlns:ds="http://schemas.openxmlformats.org/officeDocument/2006/customXml" ds:itemID="{AC756505-D776-471A-BF9B-EFF05135EEE2}">
  <ds:schemaRefs>
    <ds:schemaRef ds:uri="ESRI.ArcGIS.Mapping.OfficeIntegration.PowerPointInfo"/>
  </ds:schemaRefs>
</ds:datastoreItem>
</file>

<file path=customXml/itemProps63.xml><?xml version="1.0" encoding="utf-8"?>
<ds:datastoreItem xmlns:ds="http://schemas.openxmlformats.org/officeDocument/2006/customXml" ds:itemID="{4D33AC5C-2605-4AA5-92BF-C3F9C880BA85}">
  <ds:schemaRefs>
    <ds:schemaRef ds:uri="ESRI.ArcGIS.Mapping.OfficeIntegration.PowerPointInfo"/>
  </ds:schemaRefs>
</ds:datastoreItem>
</file>

<file path=customXml/itemProps64.xml><?xml version="1.0" encoding="utf-8"?>
<ds:datastoreItem xmlns:ds="http://schemas.openxmlformats.org/officeDocument/2006/customXml" ds:itemID="{31A8E353-10F9-41DB-B17B-B9076F5CCF9A}">
  <ds:schemaRefs>
    <ds:schemaRef ds:uri="ESRI.ArcGIS.Mapping.OfficeIntegration.PowerPointInfo"/>
  </ds:schemaRefs>
</ds:datastoreItem>
</file>

<file path=customXml/itemProps65.xml><?xml version="1.0" encoding="utf-8"?>
<ds:datastoreItem xmlns:ds="http://schemas.openxmlformats.org/officeDocument/2006/customXml" ds:itemID="{77FA0B79-88CF-4F03-B440-AF916333EAA7}">
  <ds:schemaRefs>
    <ds:schemaRef ds:uri="ESRI.ArcGIS.Mapping.OfficeIntegration.PowerPointInfo"/>
  </ds:schemaRefs>
</ds:datastoreItem>
</file>

<file path=customXml/itemProps66.xml><?xml version="1.0" encoding="utf-8"?>
<ds:datastoreItem xmlns:ds="http://schemas.openxmlformats.org/officeDocument/2006/customXml" ds:itemID="{BC975642-C790-478F-A457-1D3F9A5D1F74}">
  <ds:schemaRefs>
    <ds:schemaRef ds:uri="ESRI.ArcGIS.Mapping.OfficeIntegration.PowerPointInfo"/>
  </ds:schemaRefs>
</ds:datastoreItem>
</file>

<file path=customXml/itemProps67.xml><?xml version="1.0" encoding="utf-8"?>
<ds:datastoreItem xmlns:ds="http://schemas.openxmlformats.org/officeDocument/2006/customXml" ds:itemID="{7FC02807-C0D0-4BD8-9EC6-AD0F5FEAF908}">
  <ds:schemaRefs>
    <ds:schemaRef ds:uri="ESRI.ArcGIS.Mapping.OfficeIntegration.PowerPointInfo"/>
  </ds:schemaRefs>
</ds:datastoreItem>
</file>

<file path=customXml/itemProps68.xml><?xml version="1.0" encoding="utf-8"?>
<ds:datastoreItem xmlns:ds="http://schemas.openxmlformats.org/officeDocument/2006/customXml" ds:itemID="{2407D1AD-057E-4FF5-9253-35901188CFF6}">
  <ds:schemaRefs>
    <ds:schemaRef ds:uri="ESRI.ArcGIS.Mapping.OfficeIntegration.PowerPointInfo"/>
  </ds:schemaRefs>
</ds:datastoreItem>
</file>

<file path=customXml/itemProps69.xml><?xml version="1.0" encoding="utf-8"?>
<ds:datastoreItem xmlns:ds="http://schemas.openxmlformats.org/officeDocument/2006/customXml" ds:itemID="{DF424971-5A59-47E7-B91E-5123E56CD00D}">
  <ds:schemaRefs>
    <ds:schemaRef ds:uri="ESRI.ArcGIS.Mapping.OfficeIntegration.PowerPointInfo"/>
  </ds:schemaRefs>
</ds:datastoreItem>
</file>

<file path=customXml/itemProps7.xml><?xml version="1.0" encoding="utf-8"?>
<ds:datastoreItem xmlns:ds="http://schemas.openxmlformats.org/officeDocument/2006/customXml" ds:itemID="{D4865CC0-0A00-4560-944C-078A71F435EC}">
  <ds:schemaRefs>
    <ds:schemaRef ds:uri="ESRI.ArcGIS.Mapping.OfficeIntegration.PowerPointInfo"/>
  </ds:schemaRefs>
</ds:datastoreItem>
</file>

<file path=customXml/itemProps70.xml><?xml version="1.0" encoding="utf-8"?>
<ds:datastoreItem xmlns:ds="http://schemas.openxmlformats.org/officeDocument/2006/customXml" ds:itemID="{3B62C2AB-CF6D-43BF-AAD5-EF99CF7B172D}">
  <ds:schemaRefs>
    <ds:schemaRef ds:uri="ESRI.ArcGIS.Mapping.OfficeIntegration.PowerPointInfo"/>
  </ds:schemaRefs>
</ds:datastoreItem>
</file>

<file path=customXml/itemProps71.xml><?xml version="1.0" encoding="utf-8"?>
<ds:datastoreItem xmlns:ds="http://schemas.openxmlformats.org/officeDocument/2006/customXml" ds:itemID="{339FF1C1-F4DD-4232-84F3-782C841FE948}">
  <ds:schemaRefs>
    <ds:schemaRef ds:uri="ESRI.ArcGIS.Mapping.OfficeIntegration.PowerPointInfo"/>
  </ds:schemaRefs>
</ds:datastoreItem>
</file>

<file path=customXml/itemProps72.xml><?xml version="1.0" encoding="utf-8"?>
<ds:datastoreItem xmlns:ds="http://schemas.openxmlformats.org/officeDocument/2006/customXml" ds:itemID="{7145A0D8-DF94-41D8-B413-D5468586D894}">
  <ds:schemaRefs>
    <ds:schemaRef ds:uri="ESRI.ArcGIS.Mapping.OfficeIntegration.PowerPointInfo"/>
  </ds:schemaRefs>
</ds:datastoreItem>
</file>

<file path=customXml/itemProps73.xml><?xml version="1.0" encoding="utf-8"?>
<ds:datastoreItem xmlns:ds="http://schemas.openxmlformats.org/officeDocument/2006/customXml" ds:itemID="{0DA3C3EE-2DF2-49A1-B72A-C8CE80914EBE}">
  <ds:schemaRefs>
    <ds:schemaRef ds:uri="ESRI.ArcGIS.Mapping.OfficeIntegration.PowerPointInfo"/>
  </ds:schemaRefs>
</ds:datastoreItem>
</file>

<file path=customXml/itemProps74.xml><?xml version="1.0" encoding="utf-8"?>
<ds:datastoreItem xmlns:ds="http://schemas.openxmlformats.org/officeDocument/2006/customXml" ds:itemID="{257CC6CC-649F-457C-ABE3-33B7AB64308F}">
  <ds:schemaRefs>
    <ds:schemaRef ds:uri="ESRI.ArcGIS.Mapping.OfficeIntegration.PowerPointInfo"/>
  </ds:schemaRefs>
</ds:datastoreItem>
</file>

<file path=customXml/itemProps75.xml><?xml version="1.0" encoding="utf-8"?>
<ds:datastoreItem xmlns:ds="http://schemas.openxmlformats.org/officeDocument/2006/customXml" ds:itemID="{FFF8E5AA-FAEF-4208-B028-156B3B30BE5A}">
  <ds:schemaRefs>
    <ds:schemaRef ds:uri="ESRI.ArcGIS.Mapping.OfficeIntegration.PowerPointInfo"/>
  </ds:schemaRefs>
</ds:datastoreItem>
</file>

<file path=customXml/itemProps76.xml><?xml version="1.0" encoding="utf-8"?>
<ds:datastoreItem xmlns:ds="http://schemas.openxmlformats.org/officeDocument/2006/customXml" ds:itemID="{37F2CD6F-6CAC-444F-9D76-CAA4CB86A732}">
  <ds:schemaRefs>
    <ds:schemaRef ds:uri="ESRI.ArcGIS.Mapping.OfficeIntegration.PowerPointInfo"/>
  </ds:schemaRefs>
</ds:datastoreItem>
</file>

<file path=customXml/itemProps77.xml><?xml version="1.0" encoding="utf-8"?>
<ds:datastoreItem xmlns:ds="http://schemas.openxmlformats.org/officeDocument/2006/customXml" ds:itemID="{066A1CB2-F881-464E-A44D-249C001B23FD}">
  <ds:schemaRefs>
    <ds:schemaRef ds:uri="ESRI.ArcGIS.Mapping.OfficeIntegration.PowerPointInfo"/>
  </ds:schemaRefs>
</ds:datastoreItem>
</file>

<file path=customXml/itemProps78.xml><?xml version="1.0" encoding="utf-8"?>
<ds:datastoreItem xmlns:ds="http://schemas.openxmlformats.org/officeDocument/2006/customXml" ds:itemID="{EA928D78-5A7A-46C8-B179-DC2445D6F0FA}">
  <ds:schemaRefs>
    <ds:schemaRef ds:uri="ESRI.ArcGIS.Mapping.OfficeIntegration.PowerPointInfo"/>
  </ds:schemaRefs>
</ds:datastoreItem>
</file>

<file path=customXml/itemProps79.xml><?xml version="1.0" encoding="utf-8"?>
<ds:datastoreItem xmlns:ds="http://schemas.openxmlformats.org/officeDocument/2006/customXml" ds:itemID="{7F0DB788-699C-4F90-B522-A679CCEE9C26}">
  <ds:schemaRefs>
    <ds:schemaRef ds:uri="ESRI.ArcGIS.Mapping.OfficeIntegration.PowerPointInfo"/>
  </ds:schemaRefs>
</ds:datastoreItem>
</file>

<file path=customXml/itemProps8.xml><?xml version="1.0" encoding="utf-8"?>
<ds:datastoreItem xmlns:ds="http://schemas.openxmlformats.org/officeDocument/2006/customXml" ds:itemID="{96761399-EF10-448C-8DC2-7224D56AF376}">
  <ds:schemaRefs>
    <ds:schemaRef ds:uri="ESRI.ArcGIS.Mapping.OfficeIntegration.PowerPointInfo"/>
  </ds:schemaRefs>
</ds:datastoreItem>
</file>

<file path=customXml/itemProps80.xml><?xml version="1.0" encoding="utf-8"?>
<ds:datastoreItem xmlns:ds="http://schemas.openxmlformats.org/officeDocument/2006/customXml" ds:itemID="{F4673954-511F-4A15-A3EE-9949DEA18877}">
  <ds:schemaRefs>
    <ds:schemaRef ds:uri="ESRI.ArcGIS.Mapping.OfficeIntegration.PowerPointInfo"/>
  </ds:schemaRefs>
</ds:datastoreItem>
</file>

<file path=customXml/itemProps81.xml><?xml version="1.0" encoding="utf-8"?>
<ds:datastoreItem xmlns:ds="http://schemas.openxmlformats.org/officeDocument/2006/customXml" ds:itemID="{1F85B4BD-4030-4BA1-840B-3BF3C96949F2}">
  <ds:schemaRefs>
    <ds:schemaRef ds:uri="ESRI.ArcGIS.Mapping.OfficeIntegration.PowerPointInfo"/>
  </ds:schemaRefs>
</ds:datastoreItem>
</file>

<file path=customXml/itemProps82.xml><?xml version="1.0" encoding="utf-8"?>
<ds:datastoreItem xmlns:ds="http://schemas.openxmlformats.org/officeDocument/2006/customXml" ds:itemID="{EB93725D-C15F-470D-AEED-DECDD7B9A70B}">
  <ds:schemaRefs>
    <ds:schemaRef ds:uri="ESRI.ArcGIS.Mapping.OfficeIntegration.PowerPointInfo"/>
  </ds:schemaRefs>
</ds:datastoreItem>
</file>

<file path=customXml/itemProps83.xml><?xml version="1.0" encoding="utf-8"?>
<ds:datastoreItem xmlns:ds="http://schemas.openxmlformats.org/officeDocument/2006/customXml" ds:itemID="{D3A57CA2-6DB3-4068-9AF0-7D758EDED0C8}">
  <ds:schemaRefs>
    <ds:schemaRef ds:uri="ESRI.ArcGIS.Mapping.OfficeIntegration.PowerPointInfo"/>
  </ds:schemaRefs>
</ds:datastoreItem>
</file>

<file path=customXml/itemProps84.xml><?xml version="1.0" encoding="utf-8"?>
<ds:datastoreItem xmlns:ds="http://schemas.openxmlformats.org/officeDocument/2006/customXml" ds:itemID="{4A29F1DC-4178-4B58-A486-271AF2CDE446}">
  <ds:schemaRefs>
    <ds:schemaRef ds:uri="ESRI.ArcGIS.Mapping.OfficeIntegration.PowerPointInfo"/>
  </ds:schemaRefs>
</ds:datastoreItem>
</file>

<file path=customXml/itemProps85.xml><?xml version="1.0" encoding="utf-8"?>
<ds:datastoreItem xmlns:ds="http://schemas.openxmlformats.org/officeDocument/2006/customXml" ds:itemID="{4F0349C3-A4B2-4DDF-95F3-6EB9EB765AE7}">
  <ds:schemaRefs>
    <ds:schemaRef ds:uri="ESRI.ArcGIS.Mapping.OfficeIntegration.PowerPointInfo"/>
  </ds:schemaRefs>
</ds:datastoreItem>
</file>

<file path=customXml/itemProps86.xml><?xml version="1.0" encoding="utf-8"?>
<ds:datastoreItem xmlns:ds="http://schemas.openxmlformats.org/officeDocument/2006/customXml" ds:itemID="{50E5D22F-5546-46FB-B152-40F841DF7EB7}">
  <ds:schemaRefs>
    <ds:schemaRef ds:uri="ESRI.ArcGIS.Mapping.OfficeIntegration.PowerPointInfo"/>
  </ds:schemaRefs>
</ds:datastoreItem>
</file>

<file path=customXml/itemProps87.xml><?xml version="1.0" encoding="utf-8"?>
<ds:datastoreItem xmlns:ds="http://schemas.openxmlformats.org/officeDocument/2006/customXml" ds:itemID="{E7F7E5A5-88E7-4781-862D-125B81F75B86}">
  <ds:schemaRefs>
    <ds:schemaRef ds:uri="ESRI.ArcGIS.Mapping.OfficeIntegration.PowerPointInfo"/>
  </ds:schemaRefs>
</ds:datastoreItem>
</file>

<file path=customXml/itemProps88.xml><?xml version="1.0" encoding="utf-8"?>
<ds:datastoreItem xmlns:ds="http://schemas.openxmlformats.org/officeDocument/2006/customXml" ds:itemID="{12D4111A-DB7D-4FD9-A25A-134C37AC0826}">
  <ds:schemaRefs>
    <ds:schemaRef ds:uri="ESRI.ArcGIS.Mapping.OfficeIntegration.PowerPointInfo"/>
  </ds:schemaRefs>
</ds:datastoreItem>
</file>

<file path=customXml/itemProps89.xml><?xml version="1.0" encoding="utf-8"?>
<ds:datastoreItem xmlns:ds="http://schemas.openxmlformats.org/officeDocument/2006/customXml" ds:itemID="{D1CBD4AA-E5E9-4716-BBFD-652A976A71EA}">
  <ds:schemaRefs>
    <ds:schemaRef ds:uri="ESRI.ArcGIS.Mapping.OfficeIntegration.PowerPointInfo"/>
  </ds:schemaRefs>
</ds:datastoreItem>
</file>

<file path=customXml/itemProps9.xml><?xml version="1.0" encoding="utf-8"?>
<ds:datastoreItem xmlns:ds="http://schemas.openxmlformats.org/officeDocument/2006/customXml" ds:itemID="{9C72D6A5-773E-4DC3-8D23-838D19FE3983}">
  <ds:schemaRefs>
    <ds:schemaRef ds:uri="ESRI.ArcGIS.Mapping.OfficeIntegration.PowerPointInfo"/>
  </ds:schemaRefs>
</ds:datastoreItem>
</file>

<file path=customXml/itemProps90.xml><?xml version="1.0" encoding="utf-8"?>
<ds:datastoreItem xmlns:ds="http://schemas.openxmlformats.org/officeDocument/2006/customXml" ds:itemID="{A95980DD-EF0F-4FBF-BF0F-66ACABBEA844}">
  <ds:schemaRefs>
    <ds:schemaRef ds:uri="ESRI.ArcGIS.Mapping.OfficeIntegration.PowerPointInfo"/>
  </ds:schemaRefs>
</ds:datastoreItem>
</file>

<file path=customXml/itemProps91.xml><?xml version="1.0" encoding="utf-8"?>
<ds:datastoreItem xmlns:ds="http://schemas.openxmlformats.org/officeDocument/2006/customXml" ds:itemID="{0735EE43-6408-497E-B523-628A3C6A51CF}">
  <ds:schemaRefs>
    <ds:schemaRef ds:uri="ESRI.ArcGIS.Mapping.OfficeIntegration.PowerPointInfo"/>
  </ds:schemaRefs>
</ds:datastoreItem>
</file>

<file path=customXml/itemProps92.xml><?xml version="1.0" encoding="utf-8"?>
<ds:datastoreItem xmlns:ds="http://schemas.openxmlformats.org/officeDocument/2006/customXml" ds:itemID="{B1F6B2C6-34C2-4C53-BB4B-93D8BDA1B7D9}">
  <ds:schemaRefs>
    <ds:schemaRef ds:uri="ESRI.ArcGIS.Mapping.OfficeIntegration.PowerPointInfo"/>
  </ds:schemaRefs>
</ds:datastoreItem>
</file>

<file path=customXml/itemProps93.xml><?xml version="1.0" encoding="utf-8"?>
<ds:datastoreItem xmlns:ds="http://schemas.openxmlformats.org/officeDocument/2006/customXml" ds:itemID="{C74F91EB-1D9A-450C-806B-F034298D7A9B}">
  <ds:schemaRefs>
    <ds:schemaRef ds:uri="ESRI.ArcGIS.Mapping.OfficeIntegration.PowerPointInfo"/>
  </ds:schemaRefs>
</ds:datastoreItem>
</file>

<file path=customXml/itemProps94.xml><?xml version="1.0" encoding="utf-8"?>
<ds:datastoreItem xmlns:ds="http://schemas.openxmlformats.org/officeDocument/2006/customXml" ds:itemID="{492EEBA7-C6CA-4498-886A-403A074FDBDB}">
  <ds:schemaRefs>
    <ds:schemaRef ds:uri="ESRI.ArcGIS.Mapping.OfficeIntegration.PowerPointInfo"/>
  </ds:schemaRefs>
</ds:datastoreItem>
</file>

<file path=customXml/itemProps95.xml><?xml version="1.0" encoding="utf-8"?>
<ds:datastoreItem xmlns:ds="http://schemas.openxmlformats.org/officeDocument/2006/customXml" ds:itemID="{73B6C29B-D95D-43EC-AF46-620F57CF6B29}">
  <ds:schemaRefs>
    <ds:schemaRef ds:uri="ESRI.ArcGIS.Mapping.OfficeIntegration.PowerPointInfo"/>
  </ds:schemaRefs>
</ds:datastoreItem>
</file>

<file path=customXml/itemProps96.xml><?xml version="1.0" encoding="utf-8"?>
<ds:datastoreItem xmlns:ds="http://schemas.openxmlformats.org/officeDocument/2006/customXml" ds:itemID="{E8B9F0D5-4C2C-4AAE-8A07-6DA6BF6C3D21}">
  <ds:schemaRefs>
    <ds:schemaRef ds:uri="ESRI.ArcGIS.Mapping.OfficeIntegration.PowerPointInfo"/>
  </ds:schemaRefs>
</ds:datastoreItem>
</file>

<file path=customXml/itemProps97.xml><?xml version="1.0" encoding="utf-8"?>
<ds:datastoreItem xmlns:ds="http://schemas.openxmlformats.org/officeDocument/2006/customXml" ds:itemID="{A9B3D91D-ABEE-475E-9CC8-7BC38AF148AD}">
  <ds:schemaRefs>
    <ds:schemaRef ds:uri="ESRI.ArcGIS.Mapping.OfficeIntegration.PowerPointInfo"/>
  </ds:schemaRefs>
</ds:datastoreItem>
</file>

<file path=customXml/itemProps98.xml><?xml version="1.0" encoding="utf-8"?>
<ds:datastoreItem xmlns:ds="http://schemas.openxmlformats.org/officeDocument/2006/customXml" ds:itemID="{055622B7-CFB2-424B-A509-15EF84D5FAB6}">
  <ds:schemaRefs>
    <ds:schemaRef ds:uri="ESRI.ArcGIS.Mapping.OfficeIntegration.PowerPointInfo"/>
  </ds:schemaRefs>
</ds:datastoreItem>
</file>

<file path=customXml/itemProps99.xml><?xml version="1.0" encoding="utf-8"?>
<ds:datastoreItem xmlns:ds="http://schemas.openxmlformats.org/officeDocument/2006/customXml" ds:itemID="{7A0F3AC8-85B0-49F0-9A45-F87EEE3E715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Apothecary</Template>
  <TotalTime>30479</TotalTime>
  <Words>2291</Words>
  <Application>Microsoft Office PowerPoint</Application>
  <PresentationFormat>Letter Paper (8.5x11 in)</PresentationFormat>
  <Paragraphs>252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Network</vt:lpstr>
      <vt:lpstr>From Information to Action: Lessons from NNIP for Place-based Initiatives</vt:lpstr>
      <vt:lpstr>National Neighborhood Indicators Partnership (NNIP)</vt:lpstr>
      <vt:lpstr>  Trusted and Engaged Institutions</vt:lpstr>
      <vt:lpstr>PowerPoint Presentation</vt:lpstr>
      <vt:lpstr>Mission: Data for Local Action</vt:lpstr>
      <vt:lpstr>NNIP Partner Activities</vt:lpstr>
      <vt:lpstr>Advantages of NNIP partner support  for place-based initiatives</vt:lpstr>
      <vt:lpstr>Data-Driven Organizing  in Pittsburgh’s  Homewood Children’s Village</vt:lpstr>
      <vt:lpstr>The Village Approach</vt:lpstr>
      <vt:lpstr>PNCIS Partnership in HCV Neighborhood Assessment</vt:lpstr>
      <vt:lpstr>PowerPoint Presentation</vt:lpstr>
      <vt:lpstr>Data Driven Organizing</vt:lpstr>
      <vt:lpstr>PowerPoint Presentation</vt:lpstr>
      <vt:lpstr>Gigapan</vt:lpstr>
      <vt:lpstr>PowerPoint Presentation</vt:lpstr>
      <vt:lpstr>Impact </vt:lpstr>
      <vt:lpstr>PowerPoint Presentation</vt:lpstr>
      <vt:lpstr>PowerPoint Presentation</vt:lpstr>
      <vt:lpstr>PowerPoint Presentation</vt:lpstr>
      <vt:lpstr>From Information to Action: Lessons from NNIP</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Mobility and Neighborhood Change</dc:title>
  <dc:creator>Marge Turner</dc:creator>
  <cp:lastModifiedBy>Pettit, Kathryn</cp:lastModifiedBy>
  <cp:revision>717</cp:revision>
  <cp:lastPrinted>2013-05-16T14:15:38Z</cp:lastPrinted>
  <dcterms:created xsi:type="dcterms:W3CDTF">2007-05-29T09:07:14Z</dcterms:created>
  <dcterms:modified xsi:type="dcterms:W3CDTF">2013-06-28T12:24:01Z</dcterms:modified>
</cp:coreProperties>
</file>