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5"/>
  </p:notesMasterIdLst>
  <p:handoutMasterIdLst>
    <p:handoutMasterId r:id="rId26"/>
  </p:handoutMasterIdLst>
  <p:sldIdLst>
    <p:sldId id="257" r:id="rId5"/>
    <p:sldId id="280" r:id="rId6"/>
    <p:sldId id="281" r:id="rId7"/>
    <p:sldId id="277" r:id="rId8"/>
    <p:sldId id="285" r:id="rId9"/>
    <p:sldId id="286" r:id="rId10"/>
    <p:sldId id="288" r:id="rId11"/>
    <p:sldId id="287" r:id="rId12"/>
    <p:sldId id="296" r:id="rId13"/>
    <p:sldId id="289" r:id="rId14"/>
    <p:sldId id="295" r:id="rId15"/>
    <p:sldId id="292" r:id="rId16"/>
    <p:sldId id="282" r:id="rId17"/>
    <p:sldId id="283" r:id="rId18"/>
    <p:sldId id="284" r:id="rId19"/>
    <p:sldId id="294" r:id="rId20"/>
    <p:sldId id="297" r:id="rId21"/>
    <p:sldId id="299" r:id="rId22"/>
    <p:sldId id="300" r:id="rId23"/>
    <p:sldId id="298"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2" autoAdjust="0"/>
    <p:restoredTop sz="69612" autoAdjust="0"/>
  </p:normalViewPr>
  <p:slideViewPr>
    <p:cSldViewPr snapToGrid="0" snapToObjects="1">
      <p:cViewPr>
        <p:scale>
          <a:sx n="66" d="100"/>
          <a:sy n="66" d="100"/>
        </p:scale>
        <p:origin x="-1776" y="-72"/>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149" d="100"/>
        <a:sy n="149" d="100"/>
      </p:scale>
      <p:origin x="0" y="86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D0CA1D-6252-422D-92EE-93C0C633A36D}" type="datetimeFigureOut">
              <a:rPr lang="en-US" smtClean="0"/>
              <a:t>7/24/2014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F1E3CA-5369-4B43-BC4A-FAAD5B6B2660}" type="slidenum">
              <a:rPr lang="en-US" smtClean="0"/>
              <a:t>‹#›</a:t>
            </a:fld>
            <a:endParaRPr lang="en-US"/>
          </a:p>
        </p:txBody>
      </p:sp>
    </p:spTree>
    <p:extLst>
      <p:ext uri="{BB962C8B-B14F-4D97-AF65-F5344CB8AC3E}">
        <p14:creationId xmlns:p14="http://schemas.microsoft.com/office/powerpoint/2010/main" val="319534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1F365D-FC5A-45AD-93AF-BF855BC25B84}" type="datetimeFigureOut">
              <a:rPr lang="en-US" smtClean="0"/>
              <a:t>7/24/2014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09C1CF-0B05-42BA-A122-7F697B58632C}" type="slidenum">
              <a:rPr lang="en-US" smtClean="0"/>
              <a:t>‹#›</a:t>
            </a:fld>
            <a:endParaRPr lang="en-US" dirty="0"/>
          </a:p>
        </p:txBody>
      </p:sp>
    </p:spTree>
    <p:extLst>
      <p:ext uri="{BB962C8B-B14F-4D97-AF65-F5344CB8AC3E}">
        <p14:creationId xmlns:p14="http://schemas.microsoft.com/office/powerpoint/2010/main" val="243893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myself</a:t>
            </a:r>
            <a:r>
              <a:rPr lang="en-US" baseline="0" dirty="0" smtClean="0"/>
              <a:t> – excited to be here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a:t>
            </a:fld>
            <a:endParaRPr lang="en-US" dirty="0"/>
          </a:p>
        </p:txBody>
      </p:sp>
    </p:spTree>
    <p:extLst>
      <p:ext uri="{BB962C8B-B14F-4D97-AF65-F5344CB8AC3E}">
        <p14:creationId xmlns:p14="http://schemas.microsoft.com/office/powerpoint/2010/main" val="11406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Format:</a:t>
            </a:r>
          </a:p>
          <a:p>
            <a:endParaRPr lang="en-US" u="sng" dirty="0" smtClean="0"/>
          </a:p>
          <a:p>
            <a:r>
              <a:rPr lang="en-US" u="sng" dirty="0" smtClean="0"/>
              <a:t>Guest</a:t>
            </a:r>
            <a:r>
              <a:rPr lang="en-US" dirty="0" smtClean="0"/>
              <a:t> </a:t>
            </a:r>
            <a:r>
              <a:rPr lang="en-US" dirty="0"/>
              <a:t>speaker – experts like head of the trauma center</a:t>
            </a:r>
          </a:p>
          <a:p>
            <a:endParaRPr lang="en-US" dirty="0"/>
          </a:p>
          <a:p>
            <a:pPr defTabSz="931774">
              <a:defRPr/>
            </a:pPr>
            <a:r>
              <a:rPr lang="en-US" u="sng" dirty="0" smtClean="0"/>
              <a:t>Presentation of analysis </a:t>
            </a:r>
            <a:r>
              <a:rPr lang="en-US" u="none" dirty="0" smtClean="0"/>
              <a:t>  (primarily maps </a:t>
            </a:r>
            <a:r>
              <a:rPr lang="en-US" dirty="0" smtClean="0"/>
              <a:t>while</a:t>
            </a:r>
            <a:r>
              <a:rPr lang="en-US" baseline="0" dirty="0" smtClean="0"/>
              <a:t> I’ll </a:t>
            </a:r>
            <a:r>
              <a:rPr lang="en-US" dirty="0" smtClean="0"/>
              <a:t>discuss</a:t>
            </a:r>
            <a:r>
              <a:rPr lang="en-US" baseline="0" dirty="0" smtClean="0"/>
              <a:t> in a minute)</a:t>
            </a:r>
            <a:endParaRPr lang="en-US" dirty="0" smtClean="0"/>
          </a:p>
          <a:p>
            <a:endParaRPr lang="en-US" dirty="0"/>
          </a:p>
          <a:p>
            <a:r>
              <a:rPr lang="en-US" u="sng" dirty="0"/>
              <a:t>Panel</a:t>
            </a:r>
            <a:r>
              <a:rPr lang="en-US" dirty="0"/>
              <a:t> that brings in different voices (juvenile justice people, advocacy and service groups). </a:t>
            </a:r>
            <a:r>
              <a:rPr lang="en-US" dirty="0" smtClean="0"/>
              <a:t>For example, in the session</a:t>
            </a:r>
            <a:r>
              <a:rPr lang="en-US" baseline="0" dirty="0" smtClean="0"/>
              <a:t> on maternal and infant health, an advocacy group help identify a panel of </a:t>
            </a:r>
            <a:r>
              <a:rPr lang="en-US" dirty="0" smtClean="0"/>
              <a:t>Hispanic </a:t>
            </a:r>
            <a:r>
              <a:rPr lang="en-US" dirty="0"/>
              <a:t>and African-Amer. women </a:t>
            </a:r>
            <a:r>
              <a:rPr lang="en-US" dirty="0" smtClean="0"/>
              <a:t>who had bad experiences with</a:t>
            </a:r>
            <a:r>
              <a:rPr lang="en-US" baseline="0" dirty="0" smtClean="0"/>
              <a:t> the formal </a:t>
            </a:r>
            <a:r>
              <a:rPr lang="en-US" dirty="0" smtClean="0"/>
              <a:t>health care providers and talk about why </a:t>
            </a:r>
            <a:r>
              <a:rPr lang="en-US" dirty="0"/>
              <a:t>they </a:t>
            </a:r>
            <a:r>
              <a:rPr lang="en-US" dirty="0" smtClean="0"/>
              <a:t>did not seek OB </a:t>
            </a:r>
            <a:r>
              <a:rPr lang="en-US" dirty="0"/>
              <a:t>care.  </a:t>
            </a:r>
            <a:r>
              <a:rPr lang="en-US" dirty="0" smtClean="0"/>
              <a:t>This also helps foster</a:t>
            </a:r>
            <a:r>
              <a:rPr lang="en-US" baseline="0" dirty="0" smtClean="0"/>
              <a:t> </a:t>
            </a:r>
            <a:r>
              <a:rPr lang="en-US" dirty="0" smtClean="0"/>
              <a:t>cultural sensitivity.</a:t>
            </a:r>
            <a:endParaRPr lang="en-US" dirty="0"/>
          </a:p>
          <a:p>
            <a:endParaRPr lang="en-US" dirty="0"/>
          </a:p>
          <a:p>
            <a:r>
              <a:rPr lang="en-US" u="sng" dirty="0" smtClean="0"/>
              <a:t>Small group discussion </a:t>
            </a:r>
            <a:r>
              <a:rPr lang="en-US" dirty="0" smtClean="0"/>
              <a:t>(4 to 8 people)</a:t>
            </a:r>
          </a:p>
          <a:p>
            <a:pPr marL="465887" lvl="1" defTabSz="931774"/>
            <a:r>
              <a:rPr lang="en-US" dirty="0"/>
              <a:t>Breakout groups – also planned with thought – thematic </a:t>
            </a:r>
            <a:r>
              <a:rPr lang="en-US" dirty="0" smtClean="0"/>
              <a:t>tables (note “access to alcohol” tent in pic), </a:t>
            </a:r>
            <a:r>
              <a:rPr lang="en-US" dirty="0"/>
              <a:t>neighborhood tables, etc. but always the ability to create your own group.</a:t>
            </a:r>
          </a:p>
          <a:p>
            <a:pPr lvl="1"/>
            <a:r>
              <a:rPr lang="en-US" dirty="0" smtClean="0"/>
              <a:t>No assignment, but encourage mixing </a:t>
            </a:r>
            <a:r>
              <a:rPr lang="en-US" dirty="0" smtClean="0"/>
              <a:t>(EMS person in</a:t>
            </a:r>
            <a:r>
              <a:rPr lang="en-US" baseline="0" dirty="0" smtClean="0"/>
              <a:t> pic)</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10</a:t>
            </a:fld>
            <a:endParaRPr lang="en-US" dirty="0"/>
          </a:p>
        </p:txBody>
      </p:sp>
    </p:spTree>
    <p:extLst>
      <p:ext uri="{BB962C8B-B14F-4D97-AF65-F5344CB8AC3E}">
        <p14:creationId xmlns:p14="http://schemas.microsoft.com/office/powerpoint/2010/main" val="1701034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m</a:t>
            </a:r>
            <a:r>
              <a:rPr lang="en-US" dirty="0" smtClean="0"/>
              <a:t>ultiple sources – for</a:t>
            </a:r>
            <a:r>
              <a:rPr lang="en-US" baseline="0" dirty="0" smtClean="0"/>
              <a:t> obesity, they mapping the physical fitness scores, but also the parks, health food outlets, and fast food restaurants.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Balance negative indicators with recognition of assets - Examples depending on the topic, but include Playgrounds, Libraries, Faith Communities, but also individuals that serve as community leaders and supports.</a:t>
            </a:r>
          </a:p>
          <a:p>
            <a:endParaRPr lang="en-US" baseline="0" dirty="0" smtClean="0"/>
          </a:p>
          <a:p>
            <a:pPr defTabSz="931774"/>
            <a:r>
              <a:rPr lang="en-US" baseline="0" dirty="0" smtClean="0"/>
              <a:t>Admit the administrative data are incomplete and imperfect – ask the participants to contribute to the data collection process.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11</a:t>
            </a:fld>
            <a:endParaRPr lang="en-US" dirty="0"/>
          </a:p>
        </p:txBody>
      </p:sp>
    </p:spTree>
    <p:extLst>
      <p:ext uri="{BB962C8B-B14F-4D97-AF65-F5344CB8AC3E}">
        <p14:creationId xmlns:p14="http://schemas.microsoft.com/office/powerpoint/2010/main" val="381651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a:t>
            </a:r>
            <a:r>
              <a:rPr lang="en-US" baseline="0" dirty="0" smtClean="0"/>
              <a:t> some maps to give you a flavor and to show value of  examining the data over time  and how the data can surprise you.</a:t>
            </a:r>
          </a:p>
          <a:p>
            <a:endParaRPr lang="en-US" baseline="0" dirty="0" smtClean="0"/>
          </a:p>
          <a:p>
            <a:pPr defTabSz="931774">
              <a:defRPr/>
            </a:pPr>
            <a:r>
              <a:rPr lang="en-US" baseline="0" dirty="0" smtClean="0"/>
              <a:t>Describe what map is showing - </a:t>
            </a:r>
            <a:r>
              <a:rPr lang="en-US" dirty="0" smtClean="0"/>
              <a:t>The red color indicates the highest concentration of students by residence by decile. Orange represents the second highest concentration. </a:t>
            </a:r>
          </a:p>
          <a:p>
            <a:endParaRPr lang="en-US" dirty="0" smtClean="0"/>
          </a:p>
          <a:p>
            <a:r>
              <a:rPr lang="en-US" dirty="0"/>
              <a:t>At the beginning of the period, the more than 70 percent of the middle school children in the area had poor cardiovascular health in the NE area in the blue box. </a:t>
            </a:r>
            <a:endParaRPr lang="en-US" baseline="0"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13</a:t>
            </a:fld>
            <a:endParaRPr lang="en-US" dirty="0"/>
          </a:p>
        </p:txBody>
      </p:sp>
    </p:spTree>
    <p:extLst>
      <p:ext uri="{BB962C8B-B14F-4D97-AF65-F5344CB8AC3E}">
        <p14:creationId xmlns:p14="http://schemas.microsoft.com/office/powerpoint/2010/main" val="93061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By 2009/10, the rates had fallen to less than 50 percent for much of the area. After inquiring with the school district staff, they learned that the district had piloted a program called HopSports designed to increase physical activity at the three middle schools that served the neighborhood. COH presented this story and updated analysis for the whole district at a second AISD community summit in November 2010. </a:t>
            </a:r>
            <a:endParaRPr lang="en-US" baseline="0" dirty="0" smtClean="0"/>
          </a:p>
          <a:p>
            <a:endParaRPr lang="en-US" dirty="0" smtClean="0"/>
          </a:p>
          <a:p>
            <a:r>
              <a:rPr lang="en-US" dirty="0" smtClean="0"/>
              <a:t>Problem</a:t>
            </a:r>
            <a:r>
              <a:rPr lang="en-US" baseline="0" dirty="0" smtClean="0"/>
              <a:t> is not solved – still many children, but is inspiration to the community that interventions can make a difference – this program was expanded to all of the middle schools through a foundation grant.</a:t>
            </a:r>
          </a:p>
        </p:txBody>
      </p:sp>
      <p:sp>
        <p:nvSpPr>
          <p:cNvPr id="4" name="Slide Number Placeholder 3"/>
          <p:cNvSpPr>
            <a:spLocks noGrp="1"/>
          </p:cNvSpPr>
          <p:nvPr>
            <p:ph type="sldNum" sz="quarter" idx="10"/>
          </p:nvPr>
        </p:nvSpPr>
        <p:spPr/>
        <p:txBody>
          <a:bodyPr/>
          <a:lstStyle/>
          <a:p>
            <a:fld id="{9509C1CF-0B05-42BA-A122-7F697B58632C}" type="slidenum">
              <a:rPr lang="en-US" smtClean="0"/>
              <a:t>15</a:t>
            </a:fld>
            <a:endParaRPr lang="en-US" dirty="0"/>
          </a:p>
        </p:txBody>
      </p:sp>
    </p:spTree>
    <p:extLst>
      <p:ext uri="{BB962C8B-B14F-4D97-AF65-F5344CB8AC3E}">
        <p14:creationId xmlns:p14="http://schemas.microsoft.com/office/powerpoint/2010/main" val="226229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err="1" smtClean="0"/>
              <a:t>CoH</a:t>
            </a:r>
            <a:r>
              <a:rPr lang="en-US" dirty="0" smtClean="0"/>
              <a:t> writes up all the</a:t>
            </a:r>
            <a:r>
              <a:rPr lang="en-US" baseline="0" dirty="0" smtClean="0"/>
              <a:t> ideas from the summit and makes them available on their website.  </a:t>
            </a:r>
          </a:p>
          <a:p>
            <a:pPr defTabSz="931774"/>
            <a:endParaRPr lang="en-US" baseline="0" dirty="0" smtClean="0"/>
          </a:p>
          <a:p>
            <a:pPr defTabSz="931774"/>
            <a:r>
              <a:rPr lang="en-US" dirty="0" smtClean="0"/>
              <a:t>What </a:t>
            </a:r>
            <a:r>
              <a:rPr lang="en-US" dirty="0"/>
              <a:t>usually comes out </a:t>
            </a:r>
            <a:r>
              <a:rPr lang="en-US" dirty="0" smtClean="0"/>
              <a:t>is</a:t>
            </a:r>
            <a:r>
              <a:rPr lang="en-US" baseline="0" dirty="0" smtClean="0"/>
              <a:t> </a:t>
            </a:r>
            <a:r>
              <a:rPr lang="en-US" dirty="0" smtClean="0"/>
              <a:t>an informal gap analysis</a:t>
            </a:r>
            <a:r>
              <a:rPr lang="en-US" baseline="0" dirty="0" smtClean="0"/>
              <a:t> – what is lacking and </a:t>
            </a:r>
            <a:r>
              <a:rPr lang="en-US" dirty="0" smtClean="0"/>
              <a:t>how </a:t>
            </a:r>
            <a:r>
              <a:rPr lang="en-US" dirty="0"/>
              <a:t>to bridge gap. What change is needed?</a:t>
            </a:r>
            <a:endParaRPr lang="en-US" dirty="0" smtClean="0"/>
          </a:p>
          <a:p>
            <a:pPr defTabSz="931774"/>
            <a:endParaRPr lang="en-US" dirty="0">
              <a:solidFill>
                <a:srgbClr val="FF0000"/>
              </a:solidFill>
            </a:endParaRPr>
          </a:p>
          <a:p>
            <a:pPr defTabSz="931774"/>
            <a:r>
              <a:rPr lang="en-US" dirty="0" smtClean="0">
                <a:solidFill>
                  <a:srgbClr val="FF0000"/>
                </a:solidFill>
              </a:rPr>
              <a:t>Continue with presentations to smaller or more focused audiences</a:t>
            </a:r>
          </a:p>
          <a:p>
            <a:pPr defTabSz="931774"/>
            <a:endParaRPr lang="en-US" dirty="0" smtClean="0">
              <a:solidFill>
                <a:srgbClr val="FF0000"/>
              </a:solidFill>
            </a:endParaRPr>
          </a:p>
          <a:p>
            <a:pPr defTabSz="931774"/>
            <a:r>
              <a:rPr lang="en-US" dirty="0" smtClean="0">
                <a:solidFill>
                  <a:srgbClr val="FF0000"/>
                </a:solidFill>
              </a:rPr>
              <a:t>BUILD COALITIONS:</a:t>
            </a:r>
            <a:r>
              <a:rPr lang="en-US" baseline="0" dirty="0" smtClean="0">
                <a:solidFill>
                  <a:srgbClr val="FF0000"/>
                </a:solidFill>
              </a:rPr>
              <a:t>  </a:t>
            </a:r>
            <a:r>
              <a:rPr lang="en-US" dirty="0" smtClean="0">
                <a:solidFill>
                  <a:srgbClr val="FF0000"/>
                </a:solidFill>
              </a:rPr>
              <a:t>They hold these summits to develop </a:t>
            </a:r>
            <a:r>
              <a:rPr lang="en-US" dirty="0">
                <a:solidFill>
                  <a:srgbClr val="FF0000"/>
                </a:solidFill>
              </a:rPr>
              <a:t>new connections and </a:t>
            </a:r>
            <a:r>
              <a:rPr lang="en-US" dirty="0" smtClean="0">
                <a:solidFill>
                  <a:srgbClr val="FF0000"/>
                </a:solidFill>
              </a:rPr>
              <a:t>open </a:t>
            </a:r>
            <a:r>
              <a:rPr lang="en-US" dirty="0">
                <a:solidFill>
                  <a:srgbClr val="FF0000"/>
                </a:solidFill>
              </a:rPr>
              <a:t>lines of communication across sectors. </a:t>
            </a:r>
          </a:p>
          <a:p>
            <a:pPr defTabSz="931774"/>
            <a:endParaRPr lang="en-US" dirty="0">
              <a:solidFill>
                <a:srgbClr val="FF0000"/>
              </a:solidFill>
            </a:endParaRPr>
          </a:p>
          <a:p>
            <a:pPr defTabSz="931774"/>
            <a:r>
              <a:rPr lang="en-US" dirty="0" smtClean="0">
                <a:solidFill>
                  <a:srgbClr val="FF0000"/>
                </a:solidFill>
              </a:rPr>
              <a:t>They </a:t>
            </a:r>
            <a:r>
              <a:rPr lang="en-US" dirty="0">
                <a:solidFill>
                  <a:srgbClr val="FF0000"/>
                </a:solidFill>
              </a:rPr>
              <a:t>have developed new coalitions out of the summits. </a:t>
            </a:r>
          </a:p>
          <a:p>
            <a:pPr marL="174708" indent="-174708">
              <a:buFont typeface="Arial" panose="020B0604020202020204" pitchFamily="34" charset="0"/>
              <a:buChar char="•"/>
            </a:pPr>
            <a:r>
              <a:rPr lang="en-US" dirty="0"/>
              <a:t>Travis County youth substance abuse prevention coalition - had fell apart for 10 years after fed. funding dropped). </a:t>
            </a:r>
          </a:p>
          <a:p>
            <a:pPr marL="174708" indent="-174708">
              <a:buFont typeface="Arial" panose="020B0604020202020204" pitchFamily="34" charset="0"/>
              <a:buChar char="•"/>
            </a:pPr>
            <a:r>
              <a:rPr lang="en-US" dirty="0"/>
              <a:t>City resolutions that direct city managers to do cross-sector group to tackle child injury issues.</a:t>
            </a:r>
          </a:p>
          <a:p>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a</a:t>
            </a:r>
            <a:r>
              <a:rPr lang="en-US" dirty="0" smtClean="0"/>
              <a:t>sk</a:t>
            </a:r>
            <a:r>
              <a:rPr lang="en-US" baseline="0" dirty="0" smtClean="0"/>
              <a:t> for c</a:t>
            </a:r>
            <a:r>
              <a:rPr lang="en-US" dirty="0" smtClean="0"/>
              <a:t>ommitments:  for example, AISD School Board included student health as a core value.</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16</a:t>
            </a:fld>
            <a:endParaRPr lang="en-US" dirty="0"/>
          </a:p>
        </p:txBody>
      </p:sp>
    </p:spTree>
    <p:extLst>
      <p:ext uri="{BB962C8B-B14F-4D97-AF65-F5344CB8AC3E}">
        <p14:creationId xmlns:p14="http://schemas.microsoft.com/office/powerpoint/2010/main" val="2255742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Long-term problems, so no one thinks</a:t>
            </a:r>
            <a:r>
              <a:rPr lang="en-US" baseline="0" dirty="0" smtClean="0"/>
              <a:t> things will be settled overnight</a:t>
            </a:r>
          </a:p>
          <a:p>
            <a:endParaRPr lang="en-US" dirty="0" smtClean="0"/>
          </a:p>
          <a:p>
            <a:pPr defTabSz="931774"/>
            <a:r>
              <a:rPr lang="en-US" dirty="0" smtClean="0"/>
              <a:t>Other: Improved awareness and advocacy around importance of school recess</a:t>
            </a:r>
          </a:p>
          <a:p>
            <a:pPr defTabSz="931774"/>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17</a:t>
            </a:fld>
            <a:endParaRPr lang="en-US" dirty="0"/>
          </a:p>
        </p:txBody>
      </p:sp>
    </p:spTree>
    <p:extLst>
      <p:ext uri="{BB962C8B-B14F-4D97-AF65-F5344CB8AC3E}">
        <p14:creationId xmlns:p14="http://schemas.microsoft.com/office/powerpoint/2010/main" val="1810396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a:t>
            </a:r>
            <a:r>
              <a:rPr lang="en-US" dirty="0" err="1" smtClean="0"/>
              <a:t>listserve</a:t>
            </a:r>
            <a:r>
              <a:rPr lang="en-US" dirty="0" smtClean="0"/>
              <a:t> and Twitter</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18</a:t>
            </a:fld>
            <a:endParaRPr lang="en-US" dirty="0"/>
          </a:p>
        </p:txBody>
      </p:sp>
    </p:spTree>
    <p:extLst>
      <p:ext uri="{BB962C8B-B14F-4D97-AF65-F5344CB8AC3E}">
        <p14:creationId xmlns:p14="http://schemas.microsoft.com/office/powerpoint/2010/main" val="2561224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Promise, choice neighborhood</a:t>
            </a:r>
            <a:r>
              <a:rPr lang="en-US" baseline="0" dirty="0" smtClean="0"/>
              <a:t> section</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19</a:t>
            </a:fld>
            <a:endParaRPr lang="en-US" dirty="0"/>
          </a:p>
        </p:txBody>
      </p:sp>
    </p:spTree>
    <p:extLst>
      <p:ext uri="{BB962C8B-B14F-4D97-AF65-F5344CB8AC3E}">
        <p14:creationId xmlns:p14="http://schemas.microsoft.com/office/powerpoint/2010/main" val="105028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MODEL</a:t>
            </a:r>
            <a:r>
              <a:rPr lang="en-US" baseline="0" dirty="0" smtClean="0"/>
              <a:t> is not the focus today, but happy to answer other questions.</a:t>
            </a:r>
            <a:endParaRPr lang="en-US" dirty="0" smtClean="0"/>
          </a:p>
          <a:p>
            <a:pPr eaLnBrk="1" hangingPunct="1">
              <a:defRPr/>
            </a:pPr>
            <a:endParaRPr lang="en-US" dirty="0" smtClean="0"/>
          </a:p>
          <a:p>
            <a:pPr eaLnBrk="1" hangingPunct="1">
              <a:defRPr/>
            </a:pPr>
            <a:r>
              <a:rPr lang="en-US" dirty="0" smtClean="0"/>
              <a:t>Bullet 1:  Started with 6 partners, now at 35</a:t>
            </a:r>
          </a:p>
          <a:p>
            <a:pPr eaLnBrk="1" hangingPunct="1">
              <a:defRPr/>
            </a:pPr>
            <a:endParaRPr lang="en-US" dirty="0" smtClean="0"/>
          </a:p>
          <a:p>
            <a:pPr eaLnBrk="1" hangingPunct="1">
              <a:defRPr/>
            </a:pPr>
            <a:r>
              <a:rPr lang="en-US" i="1" dirty="0" smtClean="0"/>
              <a:t>Institutions</a:t>
            </a:r>
            <a:r>
              <a:rPr lang="en-US" dirty="0" smtClean="0"/>
              <a:t>:  </a:t>
            </a:r>
          </a:p>
          <a:p>
            <a:pPr marL="178027" indent="-178027">
              <a:buFont typeface="Arial" pitchFamily="34" charset="0"/>
              <a:buChar char="•"/>
              <a:defRPr/>
            </a:pPr>
            <a:r>
              <a:rPr lang="en-US" dirty="0" smtClean="0"/>
              <a:t>The partners are housed in various types of institutions – universities, independent nonprofits, local funders.  </a:t>
            </a:r>
          </a:p>
          <a:p>
            <a:pPr marL="178027" indent="-178027">
              <a:buFont typeface="Arial" pitchFamily="34" charset="0"/>
              <a:buChar char="•"/>
              <a:defRPr/>
            </a:pPr>
            <a:r>
              <a:rPr lang="en-US" dirty="0" smtClean="0"/>
              <a:t>But whatever the home, they are all respected organizations with a long-term stake in their community. </a:t>
            </a:r>
          </a:p>
          <a:p>
            <a:pPr eaLnBrk="1" hangingPunct="1">
              <a:defRPr/>
            </a:pPr>
            <a:endParaRPr lang="en-US" dirty="0" smtClean="0"/>
          </a:p>
          <a:p>
            <a:pPr defTabSz="949478">
              <a:defRPr/>
            </a:pPr>
            <a:r>
              <a:rPr lang="en-US" i="1" dirty="0" smtClean="0"/>
              <a:t>Data</a:t>
            </a:r>
            <a:r>
              <a:rPr lang="en-US" dirty="0" smtClean="0"/>
              <a:t>: </a:t>
            </a:r>
          </a:p>
          <a:p>
            <a:pPr marL="178027" indent="-178027" defTabSz="949478">
              <a:buFont typeface="Arial" pitchFamily="34" charset="0"/>
              <a:buChar char="•"/>
              <a:defRPr/>
            </a:pPr>
            <a:r>
              <a:rPr lang="en-US" dirty="0" smtClean="0"/>
              <a:t>Partners all recurrently collect local government data at the address or small area-level on a range of issues – housing, schools, crime, etc.  </a:t>
            </a:r>
          </a:p>
          <a:p>
            <a:pPr marL="178027" indent="-178027" defTabSz="949478">
              <a:buFont typeface="Arial" pitchFamily="34" charset="0"/>
              <a:buChar char="•"/>
              <a:defRPr/>
            </a:pPr>
            <a:r>
              <a:rPr lang="en-US" dirty="0" smtClean="0">
                <a:cs typeface="Arial" pitchFamily="34" charset="0"/>
              </a:rPr>
              <a:t>There is an economy of scale to having one group provide the service for the community. </a:t>
            </a:r>
          </a:p>
          <a:p>
            <a:pPr defTabSz="949478">
              <a:defRPr/>
            </a:pPr>
            <a:endParaRPr lang="en-US" dirty="0" smtClean="0"/>
          </a:p>
          <a:p>
            <a:pPr defTabSz="949478">
              <a:defRPr/>
            </a:pPr>
            <a:r>
              <a:rPr lang="en-US" i="1" dirty="0" smtClean="0"/>
              <a:t>Mission</a:t>
            </a:r>
            <a:r>
              <a:rPr lang="en-US" dirty="0" smtClean="0"/>
              <a:t>:</a:t>
            </a:r>
          </a:p>
          <a:p>
            <a:pPr marL="296711" indent="-296711" defTabSz="949478">
              <a:buFont typeface="Arial" pitchFamily="34" charset="0"/>
              <a:buChar char="•"/>
              <a:defRPr/>
            </a:pPr>
            <a:r>
              <a:rPr lang="en-US" dirty="0" smtClean="0"/>
              <a:t>NNIP partners’ values drive all the hard work of acquiring and organizing the data.  The point is to get the information used  - whether for policymaking, community building, program planning.</a:t>
            </a:r>
          </a:p>
          <a:p>
            <a:pPr marL="296711" indent="-296711">
              <a:spcAft>
                <a:spcPct val="20000"/>
              </a:spcAft>
              <a:buFont typeface="Arial" pitchFamily="34" charset="0"/>
              <a:buChar char="•"/>
            </a:pPr>
            <a:r>
              <a:rPr lang="en-US" dirty="0" smtClean="0"/>
              <a:t>The founding NNIP partners recognized that not everyone had equal access to information.  Focus began with and remains on low-income nghs that have traditionally not had access to data or training to use data.</a:t>
            </a:r>
          </a:p>
          <a:p>
            <a:pPr marL="296711" indent="-296711">
              <a:spcAft>
                <a:spcPct val="20000"/>
              </a:spcAft>
              <a:buFont typeface="Arial" pitchFamily="34" charset="0"/>
              <a:buChar char="•"/>
            </a:pPr>
            <a:endParaRPr lang="en-US" dirty="0" smtClean="0"/>
          </a:p>
          <a:p>
            <a:pPr marL="0" indent="0">
              <a:spcAft>
                <a:spcPct val="20000"/>
              </a:spcAft>
              <a:buFont typeface="Arial" pitchFamily="34" charset="0"/>
              <a:buNone/>
            </a:pPr>
            <a:r>
              <a:rPr lang="en-US" dirty="0" smtClean="0"/>
              <a:t>EXTRA</a:t>
            </a:r>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r>
              <a:rPr lang="en-US" dirty="0" smtClean="0">
                <a:cs typeface="Arial" pitchFamily="34" charset="0"/>
              </a:rPr>
              <a:t>The systems are built incrementally, so partners have different sets of data depending on local context. </a:t>
            </a:r>
            <a:endParaRPr lang="en-US" dirty="0" smtClean="0"/>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r>
              <a:rPr lang="en-US" dirty="0" smtClean="0"/>
              <a:t>They handle confidential data responsibly, summing up individual-level data to neighborhood indicators to share broadly. </a:t>
            </a:r>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r>
              <a:rPr lang="en-US" dirty="0" smtClean="0"/>
              <a:t>But partners serve wide range of clients - helping citywide nonprofits and even gov’t agencies find and use data in their decisions.</a:t>
            </a:r>
          </a:p>
          <a:p>
            <a:pPr marL="0" indent="0">
              <a:spcAft>
                <a:spcPct val="20000"/>
              </a:spcAft>
              <a:buFont typeface="Arial" pitchFamily="34" charset="0"/>
              <a:buNone/>
            </a:pPr>
            <a:endParaRPr lang="en-US" dirty="0" smtClean="0"/>
          </a:p>
          <a:p>
            <a:pPr>
              <a:spcAft>
                <a:spcPct val="20000"/>
              </a:spcAft>
            </a:pPr>
            <a:r>
              <a:rPr lang="en-US" i="1" dirty="0" smtClean="0"/>
              <a:t>Network</a:t>
            </a:r>
            <a:r>
              <a:rPr lang="en-US" dirty="0" smtClean="0"/>
              <a:t>:</a:t>
            </a:r>
          </a:p>
          <a:p>
            <a:pPr marL="296711" indent="-296711">
              <a:spcAft>
                <a:spcPct val="20000"/>
              </a:spcAft>
              <a:buFont typeface="Arial" pitchFamily="34" charset="0"/>
              <a:buChar char="•"/>
            </a:pPr>
            <a:r>
              <a:rPr lang="en-US" dirty="0" smtClean="0"/>
              <a:t>UI coordinates the network:  organizes partner meetings, helps new partners get started, develops cross-site projects, and serves as a national advocate for the importance of local capacity to use data to inform community action. </a:t>
            </a:r>
          </a:p>
          <a:p>
            <a:pPr>
              <a:spcAft>
                <a:spcPct val="20000"/>
              </a:spcAft>
            </a:pPr>
            <a:endParaRPr lang="en-US" dirty="0" smtClean="0"/>
          </a:p>
          <a:p>
            <a:pPr marL="379237" indent="-388171">
              <a:spcAft>
                <a:spcPct val="20000"/>
              </a:spcAft>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2</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a:t>
            </a:fld>
            <a:endParaRPr lang="en-US" dirty="0"/>
          </a:p>
        </p:txBody>
      </p:sp>
    </p:spTree>
    <p:extLst>
      <p:ext uri="{BB962C8B-B14F-4D97-AF65-F5344CB8AC3E}">
        <p14:creationId xmlns:p14="http://schemas.microsoft.com/office/powerpoint/2010/main" val="11177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Mission: To enable communities through GIS mapping to visualize the health of their neighborhoods, identify assets and needs, and unearth opportunities for collaborative change.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a:t>
            </a:fld>
            <a:endParaRPr lang="en-US" dirty="0"/>
          </a:p>
        </p:txBody>
      </p:sp>
    </p:spTree>
    <p:extLst>
      <p:ext uri="{BB962C8B-B14F-4D97-AF65-F5344CB8AC3E}">
        <p14:creationId xmlns:p14="http://schemas.microsoft.com/office/powerpoint/2010/main" val="8354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Introduce</a:t>
            </a:r>
            <a:r>
              <a:rPr lang="en-US" baseline="0" dirty="0" smtClean="0"/>
              <a:t> idea of the summit – my presentation focuses more on process than findings or issue areas to help you think about whether this would work for your community. </a:t>
            </a:r>
          </a:p>
          <a:p>
            <a:pPr marL="0" lvl="1" defTabSz="931774">
              <a:defRPr/>
            </a:pPr>
            <a:endParaRPr lang="en-US" baseline="0" dirty="0" smtClean="0"/>
          </a:p>
          <a:p>
            <a:pPr marL="0" marR="0" lvl="1" indent="0" algn="l" defTabSz="931774" rtl="0" eaLnBrk="1" fontAlgn="auto" latinLnBrk="0" hangingPunct="1">
              <a:lnSpc>
                <a:spcPct val="100000"/>
              </a:lnSpc>
              <a:spcBef>
                <a:spcPts val="0"/>
              </a:spcBef>
              <a:spcAft>
                <a:spcPts val="0"/>
              </a:spcAft>
              <a:buClrTx/>
              <a:buSzTx/>
              <a:buFontTx/>
              <a:buNone/>
              <a:tabLst/>
              <a:defRPr/>
            </a:pPr>
            <a:r>
              <a:rPr lang="en-US" dirty="0" smtClean="0"/>
              <a:t>Summits are a focal point of a longer community problem-solving process</a:t>
            </a:r>
            <a:r>
              <a:rPr lang="en-US" baseline="0" dirty="0" smtClean="0"/>
              <a:t> - p</a:t>
            </a:r>
            <a:r>
              <a:rPr lang="en-US" dirty="0" smtClean="0"/>
              <a:t>reparation, event, and follow-up</a:t>
            </a:r>
          </a:p>
          <a:p>
            <a:pPr marL="0" lvl="1" defTabSz="931774">
              <a:defRPr/>
            </a:pPr>
            <a:endParaRPr lang="en-US" dirty="0" smtClean="0"/>
          </a:p>
          <a:p>
            <a:pPr marL="0" lvl="1" defTabSz="931774">
              <a:defRPr/>
            </a:pPr>
            <a:r>
              <a:rPr lang="en-US" dirty="0" smtClean="0"/>
              <a:t>Topics:</a:t>
            </a:r>
            <a:r>
              <a:rPr lang="en-US" baseline="0" dirty="0" smtClean="0"/>
              <a:t>  </a:t>
            </a:r>
            <a:r>
              <a:rPr lang="en-US" dirty="0" smtClean="0"/>
              <a:t>Child obesity</a:t>
            </a:r>
          </a:p>
          <a:p>
            <a:pPr lvl="1"/>
            <a:r>
              <a:rPr lang="en-US" dirty="0" smtClean="0"/>
              <a:t>Transportation-relation child injury</a:t>
            </a:r>
          </a:p>
          <a:p>
            <a:pPr lvl="1"/>
            <a:r>
              <a:rPr lang="en-US" dirty="0" smtClean="0"/>
              <a:t>Child and youth risky behavior</a:t>
            </a:r>
          </a:p>
          <a:p>
            <a:pPr lvl="1"/>
            <a:r>
              <a:rPr lang="en-US" dirty="0" smtClean="0"/>
              <a:t>Afterschool programming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5</a:t>
            </a:fld>
            <a:endParaRPr lang="en-US" dirty="0"/>
          </a:p>
        </p:txBody>
      </p:sp>
    </p:spTree>
    <p:extLst>
      <p:ext uri="{BB962C8B-B14F-4D97-AF65-F5344CB8AC3E}">
        <p14:creationId xmlns:p14="http://schemas.microsoft.com/office/powerpoint/2010/main" val="67467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principles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Cross-sector and inclusive – need to understand</a:t>
            </a:r>
            <a:r>
              <a:rPr lang="en-US" baseline="0" dirty="0" smtClean="0"/>
              <a:t> an issue from all sides – list of types of participants.</a:t>
            </a:r>
            <a:endParaRPr lang="en-US" dirty="0" smtClean="0"/>
          </a:p>
          <a:p>
            <a:endParaRPr lang="en-US" dirty="0"/>
          </a:p>
          <a:p>
            <a:r>
              <a:rPr lang="en-US" dirty="0"/>
              <a:t>Agenda-setting: </a:t>
            </a:r>
            <a:r>
              <a:rPr lang="en-US" dirty="0" smtClean="0"/>
              <a:t>consider</a:t>
            </a:r>
            <a:r>
              <a:rPr lang="en-US" baseline="0" dirty="0" smtClean="0"/>
              <a:t> partners’ missions and motivations as they develop the agenda.</a:t>
            </a:r>
            <a:endParaRPr lang="en-US" dirty="0" smtClean="0"/>
          </a:p>
          <a:p>
            <a:r>
              <a:rPr lang="en-US" dirty="0" smtClean="0"/>
              <a:t>Example (but not sure related to summit directly):</a:t>
            </a:r>
            <a:r>
              <a:rPr lang="en-US" baseline="0" dirty="0" smtClean="0"/>
              <a:t> </a:t>
            </a:r>
            <a:r>
              <a:rPr lang="en-US" dirty="0" smtClean="0"/>
              <a:t> </a:t>
            </a:r>
            <a:r>
              <a:rPr lang="en-US" dirty="0" smtClean="0"/>
              <a:t>When </a:t>
            </a:r>
            <a:r>
              <a:rPr lang="en-US" dirty="0" err="1" smtClean="0"/>
              <a:t>CoH</a:t>
            </a:r>
            <a:r>
              <a:rPr lang="en-US" dirty="0" smtClean="0"/>
              <a:t> first approached the Dell </a:t>
            </a:r>
            <a:r>
              <a:rPr lang="en-US" dirty="0"/>
              <a:t>Valle (spelling correct) school </a:t>
            </a:r>
            <a:r>
              <a:rPr lang="en-US" dirty="0" smtClean="0"/>
              <a:t>district, obesity was not on the priority list of </a:t>
            </a:r>
            <a:r>
              <a:rPr lang="en-US" baseline="0" dirty="0" smtClean="0"/>
              <a:t>school officials </a:t>
            </a:r>
            <a:r>
              <a:rPr lang="en-US" dirty="0" smtClean="0"/>
              <a:t>because they were</a:t>
            </a:r>
            <a:r>
              <a:rPr lang="en-US" baseline="0" dirty="0" smtClean="0"/>
              <a:t> about to lose their federal grant that paid for all of their after-school programming.</a:t>
            </a:r>
            <a:r>
              <a:rPr lang="en-US" dirty="0" smtClean="0"/>
              <a:t> </a:t>
            </a:r>
            <a:r>
              <a:rPr lang="en-US" dirty="0" err="1" smtClean="0"/>
              <a:t>CoH</a:t>
            </a:r>
            <a:r>
              <a:rPr lang="en-US" baseline="0" dirty="0" smtClean="0"/>
              <a:t> could have walked away to find another district to work with, or tried to persuade Dell Valle to alter their own agenda.  Instead, Susan and colleagues arranged for a meeting with the school district and relevant county officials.  </a:t>
            </a:r>
            <a:r>
              <a:rPr lang="en-US" dirty="0" smtClean="0"/>
              <a:t>Through their discussions, the County agreed to make up the lost funding</a:t>
            </a:r>
            <a:r>
              <a:rPr lang="en-US" dirty="0"/>
              <a:t>. </a:t>
            </a:r>
            <a:r>
              <a:rPr lang="en-US" dirty="0" err="1" smtClean="0"/>
              <a:t>CoH</a:t>
            </a:r>
            <a:r>
              <a:rPr lang="en-US" dirty="0" smtClean="0"/>
              <a:t> had a voice in including </a:t>
            </a:r>
            <a:r>
              <a:rPr lang="en-US" dirty="0"/>
              <a:t>physical </a:t>
            </a:r>
            <a:r>
              <a:rPr lang="en-US" dirty="0" smtClean="0"/>
              <a:t>activity in the</a:t>
            </a:r>
            <a:r>
              <a:rPr lang="en-US" baseline="0" dirty="0" smtClean="0"/>
              <a:t> </a:t>
            </a:r>
            <a:r>
              <a:rPr lang="en-US" dirty="0" smtClean="0"/>
              <a:t>out </a:t>
            </a:r>
            <a:r>
              <a:rPr lang="en-US" dirty="0"/>
              <a:t>of school time </a:t>
            </a:r>
            <a:r>
              <a:rPr lang="en-US" dirty="0" smtClean="0"/>
              <a:t>programming,</a:t>
            </a:r>
            <a:r>
              <a:rPr lang="en-US" baseline="0" dirty="0" smtClean="0"/>
              <a:t> but it’s folded into the school districts larger agenda.</a:t>
            </a:r>
          </a:p>
          <a:p>
            <a:endParaRPr lang="en-US" dirty="0"/>
          </a:p>
          <a:p>
            <a:r>
              <a:rPr lang="en-US" dirty="0"/>
              <a:t>Shared recognition:  Child injury </a:t>
            </a:r>
            <a:r>
              <a:rPr lang="en-US" dirty="0" smtClean="0"/>
              <a:t>summit</a:t>
            </a:r>
            <a:r>
              <a:rPr lang="en-US" baseline="0" dirty="0" smtClean="0"/>
              <a:t> is co-sponsored with the </a:t>
            </a:r>
            <a:r>
              <a:rPr lang="en-US" dirty="0" smtClean="0"/>
              <a:t>trauma </a:t>
            </a:r>
            <a:r>
              <a:rPr lang="en-US" dirty="0"/>
              <a:t>center at Dell </a:t>
            </a:r>
            <a:r>
              <a:rPr lang="en-US" dirty="0" smtClean="0"/>
              <a:t>Children's.  The Center is  </a:t>
            </a:r>
            <a:r>
              <a:rPr lang="en-US" dirty="0"/>
              <a:t>required to work on </a:t>
            </a:r>
            <a:r>
              <a:rPr lang="en-US" dirty="0" smtClean="0"/>
              <a:t>prevention</a:t>
            </a:r>
            <a:r>
              <a:rPr lang="en-US" baseline="0" dirty="0" smtClean="0"/>
              <a:t> and</a:t>
            </a:r>
            <a:r>
              <a:rPr lang="en-US" dirty="0" smtClean="0"/>
              <a:t> </a:t>
            </a:r>
            <a:r>
              <a:rPr lang="en-US" dirty="0"/>
              <a:t>publish </a:t>
            </a:r>
            <a:r>
              <a:rPr lang="en-US" dirty="0" smtClean="0"/>
              <a:t>research as part</a:t>
            </a:r>
            <a:r>
              <a:rPr lang="en-US" baseline="0" dirty="0" smtClean="0"/>
              <a:t> of their national accreditation process, </a:t>
            </a:r>
            <a:r>
              <a:rPr lang="en-US" dirty="0" smtClean="0"/>
              <a:t>so the Summit</a:t>
            </a:r>
            <a:r>
              <a:rPr lang="en-US" baseline="0" dirty="0" smtClean="0"/>
              <a:t> helps their institution too.</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6</a:t>
            </a:fld>
            <a:endParaRPr lang="en-US" dirty="0"/>
          </a:p>
        </p:txBody>
      </p:sp>
    </p:spTree>
    <p:extLst>
      <p:ext uri="{BB962C8B-B14F-4D97-AF65-F5344CB8AC3E}">
        <p14:creationId xmlns:p14="http://schemas.microsoft.com/office/powerpoint/2010/main" val="229599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 for a summit starts</a:t>
            </a:r>
            <a:r>
              <a:rPr lang="en-US" baseline="0" dirty="0" smtClean="0"/>
              <a:t> with thoughtful planning </a:t>
            </a:r>
            <a:r>
              <a:rPr lang="en-US" dirty="0" smtClean="0"/>
              <a:t>several months ahead of time.</a:t>
            </a:r>
          </a:p>
          <a:p>
            <a:endParaRPr lang="en-US" baseline="0" dirty="0" smtClean="0"/>
          </a:p>
          <a:p>
            <a:r>
              <a:rPr lang="en-US" baseline="0" dirty="0" smtClean="0"/>
              <a:t>Data are not the focus of this presentation, but happy to answer more questions about the topic in the Q&amp;A or afterwards.</a:t>
            </a:r>
            <a:endParaRPr lang="en-US" dirty="0" smtClean="0"/>
          </a:p>
          <a:p>
            <a:endParaRPr lang="en-US" dirty="0" smtClean="0"/>
          </a:p>
          <a:p>
            <a:r>
              <a:rPr lang="en-US" dirty="0" smtClean="0"/>
              <a:t>Outreach – walk through questions.  For example, in the summit on youth substance abuse, they realized the health folks had never discussed the issue</a:t>
            </a:r>
            <a:r>
              <a:rPr lang="en-US" baseline="0" dirty="0" smtClean="0"/>
              <a:t> with the juvenile justice front line staff who worked with troubled youth every day</a:t>
            </a:r>
            <a:r>
              <a:rPr lang="en-US" baseline="0" dirty="0" smtClean="0"/>
              <a:t>.</a:t>
            </a:r>
          </a:p>
          <a:p>
            <a:endParaRPr lang="en-US" baseline="0" dirty="0" smtClean="0"/>
          </a:p>
          <a:p>
            <a:r>
              <a:rPr lang="en-US" baseline="0" dirty="0" smtClean="0"/>
              <a:t>They also share early data analysis, particularly with data providers/owners</a:t>
            </a:r>
            <a:endParaRPr lang="en-US" baseline="0"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7</a:t>
            </a:fld>
            <a:endParaRPr lang="en-US" dirty="0"/>
          </a:p>
        </p:txBody>
      </p:sp>
    </p:spTree>
    <p:extLst>
      <p:ext uri="{BB962C8B-B14F-4D97-AF65-F5344CB8AC3E}">
        <p14:creationId xmlns:p14="http://schemas.microsoft.com/office/powerpoint/2010/main" val="291899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They </a:t>
            </a:r>
            <a:r>
              <a:rPr lang="en-US" dirty="0" smtClean="0"/>
              <a:t>have gotten</a:t>
            </a:r>
            <a:r>
              <a:rPr lang="en-US" baseline="0" dirty="0" smtClean="0"/>
              <a:t> feedback that the un-structured networking time is very valued by the participants, so they build in the expectation for it.  More conversations and planning can happen on the spot while people are energized about the topic. </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8</a:t>
            </a:fld>
            <a:endParaRPr lang="en-US" dirty="0"/>
          </a:p>
        </p:txBody>
      </p:sp>
    </p:spTree>
    <p:extLst>
      <p:ext uri="{BB962C8B-B14F-4D97-AF65-F5344CB8AC3E}">
        <p14:creationId xmlns:p14="http://schemas.microsoft.com/office/powerpoint/2010/main" val="1587001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1.  No status</a:t>
            </a:r>
            <a:r>
              <a:rPr lang="en-US" baseline="0" dirty="0" smtClean="0"/>
              <a:t> – from parents to front-line workers to business executives.</a:t>
            </a:r>
            <a:endParaRPr lang="en-US" dirty="0" smtClean="0"/>
          </a:p>
          <a:p>
            <a:pPr defTabSz="931774">
              <a:defRPr/>
            </a:pPr>
            <a:endParaRPr lang="en-US" dirty="0" smtClean="0"/>
          </a:p>
          <a:p>
            <a:pPr marL="228600" indent="-228600" defTabSz="931774">
              <a:buAutoNum type="arabicPeriod" startAt="2"/>
              <a:defRPr/>
            </a:pPr>
            <a:r>
              <a:rPr lang="en-US" dirty="0" smtClean="0"/>
              <a:t>Focus on listening and learning</a:t>
            </a:r>
            <a:r>
              <a:rPr lang="en-US" baseline="0" dirty="0" smtClean="0"/>
              <a:t> new </a:t>
            </a:r>
            <a:r>
              <a:rPr lang="en-US" baseline="0" dirty="0" smtClean="0"/>
              <a:t>ideas (could move to “operating principles” slide)</a:t>
            </a:r>
            <a:endParaRPr lang="en-US" baseline="0" dirty="0" smtClean="0"/>
          </a:p>
          <a:p>
            <a:pPr marL="228600" indent="-228600" defTabSz="931774">
              <a:buAutoNum type="arabicPeriod" startAt="2"/>
              <a:defRPr/>
            </a:pPr>
            <a:endParaRPr lang="en-US" dirty="0" smtClean="0"/>
          </a:p>
          <a:p>
            <a:pPr defTabSz="931774">
              <a:defRPr/>
            </a:pPr>
            <a:r>
              <a:rPr lang="en-US" dirty="0" smtClean="0"/>
              <a:t>3.  Everyone matters, not</a:t>
            </a:r>
            <a:r>
              <a:rPr lang="en-US" baseline="0" dirty="0" smtClean="0"/>
              <a:t> just the people who feel comfortable speaking in a group.  They g</a:t>
            </a:r>
            <a:r>
              <a:rPr lang="en-US" dirty="0" smtClean="0"/>
              <a:t>ather participant feedback from everyone though answering questions on index card.</a:t>
            </a:r>
          </a:p>
          <a:p>
            <a:pPr defTabSz="931774">
              <a:defRPr/>
            </a:pPr>
            <a:endParaRPr lang="en-US" dirty="0" smtClean="0"/>
          </a:p>
          <a:p>
            <a:pPr defTabSz="931774">
              <a:defRPr/>
            </a:pPr>
            <a:r>
              <a:rPr lang="en-US" dirty="0" smtClean="0"/>
              <a:t>Throughout the Transportation-Related Child Injury Summit II attendees filled out index cards to help answer 3 questions:</a:t>
            </a:r>
          </a:p>
          <a:p>
            <a:pPr marL="465887" lvl="1" defTabSz="931774">
              <a:defRPr/>
            </a:pPr>
            <a:r>
              <a:rPr lang="en-US" dirty="0" smtClean="0"/>
              <a:t>1. Based on current initiatives, what kind of framework would allow for better collaboration?</a:t>
            </a:r>
          </a:p>
          <a:p>
            <a:pPr marL="465887" lvl="1" defTabSz="931774">
              <a:defRPr/>
            </a:pPr>
            <a:r>
              <a:rPr lang="en-US" dirty="0" smtClean="0"/>
              <a:t>2. What distinguishes child safety issues from those of adults?</a:t>
            </a:r>
          </a:p>
          <a:p>
            <a:pPr marL="465887" lvl="1" defTabSz="931774">
              <a:defRPr/>
            </a:pPr>
            <a:r>
              <a:rPr lang="en-US" dirty="0" smtClean="0"/>
              <a:t>3. How and where do we make changes?</a:t>
            </a:r>
          </a:p>
          <a:p>
            <a:pPr defTabSz="931774">
              <a:defRPr/>
            </a:pPr>
            <a:endParaRPr lang="en-US" dirty="0" smtClean="0"/>
          </a:p>
          <a:p>
            <a:pPr defTabSz="931774">
              <a:defRPr/>
            </a:pPr>
            <a:r>
              <a:rPr lang="en-US" dirty="0" smtClean="0"/>
              <a:t>4. Finally, the Summit</a:t>
            </a:r>
            <a:r>
              <a:rPr lang="en-US" baseline="0" dirty="0" smtClean="0"/>
              <a:t> is rooted in the value of </a:t>
            </a:r>
            <a:r>
              <a:rPr lang="en-US" dirty="0" smtClean="0"/>
              <a:t>different perspectives – people have different viewpoints on the </a:t>
            </a:r>
            <a:r>
              <a:rPr lang="en-US" baseline="0" dirty="0" smtClean="0"/>
              <a:t>causes of a problem and what can be done.</a:t>
            </a:r>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9</a:t>
            </a:fld>
            <a:endParaRPr lang="en-US" dirty="0"/>
          </a:p>
        </p:txBody>
      </p:sp>
    </p:spTree>
    <p:extLst>
      <p:ext uri="{BB962C8B-B14F-4D97-AF65-F5344CB8AC3E}">
        <p14:creationId xmlns:p14="http://schemas.microsoft.com/office/powerpoint/2010/main" val="213191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415A1A-2ECA-4E66-92DB-63E36B2B7651}" type="datetimeFigureOut">
              <a:rPr lang="en-US" smtClean="0"/>
              <a:t>7/24/2014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8EFDEA-6A99-40C3-B8EA-174D9C1F0DEB}" type="slidenum">
              <a:rPr lang="en-US" smtClean="0"/>
              <a:t>‹#›</a:t>
            </a:fld>
            <a:endParaRPr lang="en-US" dirty="0"/>
          </a:p>
        </p:txBody>
      </p:sp>
    </p:spTree>
    <p:extLst>
      <p:ext uri="{BB962C8B-B14F-4D97-AF65-F5344CB8AC3E}">
        <p14:creationId xmlns:p14="http://schemas.microsoft.com/office/powerpoint/2010/main" val="210297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www.neighborhoodindicators.org/"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childrensoptimalhealth.org/" TargetMode="External"/><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tmp"/><Relationship Id="rId7" Type="http://schemas.openxmlformats.org/officeDocument/2006/relationships/image" Target="../media/image17.tm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image" Target="../media/image14.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r>
              <a:rPr lang="en-US" sz="2500" dirty="0" smtClean="0"/>
              <a:t>CASE STUDY OF AUSTIN’S COMMUNITY SUMMITS</a:t>
            </a:r>
            <a:endParaRPr lang="en-US" sz="2500" dirty="0"/>
          </a:p>
        </p:txBody>
      </p:sp>
      <p:sp>
        <p:nvSpPr>
          <p:cNvPr id="4" name="Title 3"/>
          <p:cNvSpPr>
            <a:spLocks noGrp="1"/>
          </p:cNvSpPr>
          <p:nvPr>
            <p:ph type="ctrTitle"/>
          </p:nvPr>
        </p:nvSpPr>
        <p:spPr/>
        <p:txBody>
          <a:bodyPr/>
          <a:lstStyle/>
          <a:p>
            <a:r>
              <a:rPr lang="en-US" sz="3800" dirty="0"/>
              <a:t>USING DATA TO SPUR COMMUNITY </a:t>
            </a:r>
            <a:r>
              <a:rPr lang="en-US" sz="3800" dirty="0" smtClean="0"/>
              <a:t>PROBLEM-SOLVING</a:t>
            </a:r>
            <a:endParaRPr lang="en-US" sz="3800" dirty="0"/>
          </a:p>
        </p:txBody>
      </p:sp>
      <p:sp>
        <p:nvSpPr>
          <p:cNvPr id="5" name="Text Placeholder 4"/>
          <p:cNvSpPr>
            <a:spLocks noGrp="1"/>
          </p:cNvSpPr>
          <p:nvPr>
            <p:ph type="body" sz="quarter" idx="11"/>
          </p:nvPr>
        </p:nvSpPr>
        <p:spPr/>
        <p:txBody>
          <a:bodyPr/>
          <a:lstStyle/>
          <a:p>
            <a:r>
              <a:rPr lang="en-US" dirty="0"/>
              <a:t>KATHY PETTIT, THE URBAN INSTITUTE</a:t>
            </a:r>
          </a:p>
          <a:p>
            <a:r>
              <a:rPr lang="en-US" dirty="0"/>
              <a:t>JULY </a:t>
            </a:r>
            <a:r>
              <a:rPr lang="en-US" dirty="0" smtClean="0"/>
              <a:t>24, </a:t>
            </a:r>
            <a:r>
              <a:rPr lang="en-US" dirty="0"/>
              <a:t>2014</a:t>
            </a:r>
          </a:p>
          <a:p>
            <a:r>
              <a:rPr lang="en-US" dirty="0"/>
              <a:t>NEIGHBORHOOD REVITALIZATION CONFERENCE</a:t>
            </a:r>
          </a:p>
        </p:txBody>
      </p:sp>
    </p:spTree>
    <p:extLst>
      <p:ext uri="{BB962C8B-B14F-4D97-AF65-F5344CB8AC3E}">
        <p14:creationId xmlns:p14="http://schemas.microsoft.com/office/powerpoint/2010/main" val="137339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28" y="5990774"/>
            <a:ext cx="6168571" cy="83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Summit Format</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643" r="7188" b="10733"/>
          <a:stretch/>
        </p:blipFill>
        <p:spPr>
          <a:xfrm>
            <a:off x="4343313" y="1567543"/>
            <a:ext cx="4123100" cy="295024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468" t="16356" r="6202" b="9642"/>
          <a:stretch/>
        </p:blipFill>
        <p:spPr>
          <a:xfrm>
            <a:off x="-1" y="1407886"/>
            <a:ext cx="3938115" cy="316781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776" t="24584" r="5267" b="14791"/>
          <a:stretch/>
        </p:blipFill>
        <p:spPr>
          <a:xfrm>
            <a:off x="2908280" y="4008396"/>
            <a:ext cx="4672238" cy="2588346"/>
          </a:xfrm>
          <a:prstGeom prst="rect">
            <a:avLst/>
          </a:prstGeom>
        </p:spPr>
      </p:pic>
    </p:spTree>
    <p:extLst>
      <p:ext uri="{BB962C8B-B14F-4D97-AF65-F5344CB8AC3E}">
        <p14:creationId xmlns:p14="http://schemas.microsoft.com/office/powerpoint/2010/main" val="1272430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Approach to Presenting the </a:t>
            </a:r>
            <a:r>
              <a:rPr lang="en-US" dirty="0"/>
              <a:t>D</a:t>
            </a:r>
            <a:r>
              <a:rPr lang="en-US" dirty="0" smtClean="0"/>
              <a:t>ata</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Use multiple sources to understand the problem and potential solutions.</a:t>
            </a:r>
          </a:p>
          <a:p>
            <a:r>
              <a:rPr lang="en-US" dirty="0" smtClean="0"/>
              <a:t>Include community needs and assets.</a:t>
            </a:r>
          </a:p>
          <a:p>
            <a:r>
              <a:rPr lang="en-US" dirty="0"/>
              <a:t>Admit imperfections and </a:t>
            </a:r>
            <a:r>
              <a:rPr lang="en-US" dirty="0" smtClean="0"/>
              <a:t>limitations.</a:t>
            </a:r>
            <a:endParaRPr lang="en-US" dirty="0"/>
          </a:p>
          <a:p>
            <a:r>
              <a:rPr lang="en-US" dirty="0" smtClean="0"/>
              <a:t>Enlist participants to fill out the picture (including tangible and intangible). </a:t>
            </a:r>
            <a:endParaRPr lang="en-US" dirty="0"/>
          </a:p>
        </p:txBody>
      </p:sp>
    </p:spTree>
    <p:extLst>
      <p:ext uri="{BB962C8B-B14F-4D97-AF65-F5344CB8AC3E}">
        <p14:creationId xmlns:p14="http://schemas.microsoft.com/office/powerpoint/2010/main" val="612173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Benefits of Mapping</a:t>
            </a:r>
            <a:endParaRPr lang="en-US" dirty="0"/>
          </a:p>
        </p:txBody>
      </p:sp>
      <p:sp>
        <p:nvSpPr>
          <p:cNvPr id="7" name="Content Placeholder 6"/>
          <p:cNvSpPr>
            <a:spLocks noGrp="1"/>
          </p:cNvSpPr>
          <p:nvPr>
            <p:ph idx="1"/>
          </p:nvPr>
        </p:nvSpPr>
        <p:spPr>
          <a:xfrm>
            <a:off x="351070" y="1659923"/>
            <a:ext cx="3843564" cy="4203573"/>
          </a:xfrm>
          <a:prstGeom prst="rect">
            <a:avLst/>
          </a:prstGeom>
        </p:spPr>
        <p:txBody>
          <a:bodyPr/>
          <a:lstStyle/>
          <a:p>
            <a:r>
              <a:rPr lang="en-US" dirty="0" smtClean="0"/>
              <a:t>People naturally relate to their own neighborhood.</a:t>
            </a:r>
          </a:p>
          <a:p>
            <a:r>
              <a:rPr lang="en-US" dirty="0" smtClean="0"/>
              <a:t>Maps transcend language and education barriers.</a:t>
            </a:r>
          </a:p>
          <a:p>
            <a:r>
              <a:rPr lang="en-US" dirty="0" smtClean="0"/>
              <a:t>Encourages thinking about different causes and solutions for different areas.</a:t>
            </a:r>
          </a:p>
          <a:p>
            <a:endParaRPr lang="en-US" dirty="0" smtClean="0"/>
          </a:p>
          <a:p>
            <a:endParaRPr lang="en-US" dirty="0"/>
          </a:p>
        </p:txBody>
      </p:sp>
      <p:pic>
        <p:nvPicPr>
          <p:cNvPr id="4" name="Content Placeholder 3"/>
          <p:cNvPicPr>
            <a:picLocks noGrp="1" noChangeAspect="1"/>
          </p:cNvPicPr>
          <p:nvPr/>
        </p:nvPicPr>
        <p:blipFill rotWithShape="1">
          <a:blip r:embed="rId2" cstate="print">
            <a:extLst>
              <a:ext uri="{28A0092B-C50C-407E-A947-70E740481C1C}">
                <a14:useLocalDpi xmlns:a14="http://schemas.microsoft.com/office/drawing/2010/main" val="0"/>
              </a:ext>
            </a:extLst>
          </a:blip>
          <a:srcRect l="4420" r="6067" b="20561"/>
          <a:stretch/>
        </p:blipFill>
        <p:spPr>
          <a:xfrm>
            <a:off x="4194634" y="1468843"/>
            <a:ext cx="4281709" cy="4917441"/>
          </a:xfrm>
          <a:prstGeom prst="rect">
            <a:avLst/>
          </a:prstGeom>
        </p:spPr>
      </p:pic>
    </p:spTree>
    <p:extLst>
      <p:ext uri="{BB962C8B-B14F-4D97-AF65-F5344CB8AC3E}">
        <p14:creationId xmlns:p14="http://schemas.microsoft.com/office/powerpoint/2010/main" val="2347205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73082" y="195007"/>
            <a:ext cx="6600371" cy="6221432"/>
            <a:chOff x="2093685" y="195007"/>
            <a:chExt cx="6600371" cy="6221432"/>
          </a:xfrm>
        </p:grpSpPr>
        <p:pic>
          <p:nvPicPr>
            <p:cNvPr id="9" name="Picture 3" descr="CV_prop_MS_07_08"/>
            <p:cNvPicPr>
              <a:picLocks noChangeAspect="1" noChangeArrowheads="1"/>
            </p:cNvPicPr>
            <p:nvPr/>
          </p:nvPicPr>
          <p:blipFill rotWithShape="1">
            <a:blip r:embed="rId3" cstate="print"/>
            <a:srcRect t="8191" b="16401"/>
            <a:stretch/>
          </p:blipFill>
          <p:spPr bwMode="auto">
            <a:xfrm>
              <a:off x="2093685" y="195007"/>
              <a:ext cx="6600371" cy="6221432"/>
            </a:xfrm>
            <a:prstGeom prst="rect">
              <a:avLst/>
            </a:prstGeom>
            <a:noFill/>
            <a:ln w="9525">
              <a:noFill/>
              <a:miter lim="800000"/>
              <a:headEnd/>
              <a:tailEnd/>
            </a:ln>
          </p:spPr>
        </p:pic>
        <p:sp>
          <p:nvSpPr>
            <p:cNvPr id="11" name="Rectangle 8"/>
            <p:cNvSpPr>
              <a:spLocks noChangeArrowheads="1"/>
            </p:cNvSpPr>
            <p:nvPr/>
          </p:nvSpPr>
          <p:spPr bwMode="auto">
            <a:xfrm>
              <a:off x="6259279" y="1730831"/>
              <a:ext cx="1211277" cy="1270000"/>
            </a:xfrm>
            <a:prstGeom prst="rect">
              <a:avLst/>
            </a:prstGeom>
            <a:noFill/>
            <a:ln w="38100" algn="ctr">
              <a:solidFill>
                <a:srgbClr val="0070C0"/>
              </a:solidFill>
              <a:round/>
              <a:headEnd/>
              <a:tailEnd/>
            </a:ln>
          </p:spPr>
          <p:txBody>
            <a:bodyPr/>
            <a:lstStyle/>
            <a:p>
              <a:pPr eaLnBrk="0" hangingPunct="0"/>
              <a:endParaRPr lang="en-US" dirty="0"/>
            </a:p>
          </p:txBody>
        </p:sp>
        <p:sp>
          <p:nvSpPr>
            <p:cNvPr id="12" name="Rectangle 8"/>
            <p:cNvSpPr>
              <a:spLocks noChangeArrowheads="1"/>
            </p:cNvSpPr>
            <p:nvPr/>
          </p:nvSpPr>
          <p:spPr bwMode="auto">
            <a:xfrm>
              <a:off x="5536845" y="5001986"/>
              <a:ext cx="1182601" cy="1143000"/>
            </a:xfrm>
            <a:prstGeom prst="rect">
              <a:avLst/>
            </a:prstGeom>
            <a:noFill/>
            <a:ln w="38100" algn="ctr">
              <a:solidFill>
                <a:srgbClr val="0070C0"/>
              </a:solidFill>
              <a:round/>
              <a:headEnd/>
              <a:tailEnd/>
            </a:ln>
          </p:spPr>
          <p:txBody>
            <a:bodyPr/>
            <a:lstStyle/>
            <a:p>
              <a:pPr eaLnBrk="0" hangingPunct="0"/>
              <a:endParaRPr lang="en-US" dirty="0"/>
            </a:p>
          </p:txBody>
        </p:sp>
      </p:grpSp>
      <p:sp>
        <p:nvSpPr>
          <p:cNvPr id="13" name="Rectangle 3"/>
          <p:cNvSpPr txBox="1">
            <a:spLocks noChangeArrowheads="1"/>
          </p:cNvSpPr>
          <p:nvPr/>
        </p:nvSpPr>
        <p:spPr>
          <a:xfrm>
            <a:off x="145140" y="2236450"/>
            <a:ext cx="3701142" cy="3124773"/>
          </a:xfrm>
          <a:prstGeom prst="rect">
            <a:avLst/>
          </a:prstGeom>
          <a:solidFill>
            <a:schemeClr val="bg1"/>
          </a:solidFill>
          <a:ln>
            <a:solidFill>
              <a:schemeClr val="tx1"/>
            </a:solidFill>
          </a:ln>
        </p:spPr>
        <p:txBody>
          <a:bodyPr vert="horz">
            <a:normAutofit/>
          </a:bodyPr>
          <a:lstStyle/>
          <a:p>
            <a:pPr lvl="0" algn="ctr" fontAlgn="auto">
              <a:spcBef>
                <a:spcPct val="20000"/>
              </a:spcBef>
              <a:spcAft>
                <a:spcPts val="0"/>
              </a:spcAft>
              <a:buClr>
                <a:schemeClr val="accent3"/>
              </a:buClr>
              <a:buSzPct val="95000"/>
              <a:defRPr/>
            </a:pPr>
            <a:r>
              <a:rPr lang="en-US" sz="2400" dirty="0" smtClean="0">
                <a:solidFill>
                  <a:srgbClr val="0070C0"/>
                </a:solidFill>
              </a:rPr>
              <a:t>2007-08</a:t>
            </a:r>
            <a:endParaRPr lang="en-US" sz="2400" dirty="0">
              <a:solidFill>
                <a:srgbClr val="0070C0"/>
              </a:solidFill>
            </a:endParaRPr>
          </a:p>
          <a:p>
            <a:pPr lvl="0" algn="ctr" fontAlgn="auto">
              <a:spcBef>
                <a:spcPct val="20000"/>
              </a:spcBef>
              <a:spcAft>
                <a:spcPts val="0"/>
              </a:spcAft>
              <a:buClr>
                <a:schemeClr val="accent3"/>
              </a:buClr>
              <a:buSzPct val="95000"/>
              <a:defRPr/>
            </a:pPr>
            <a:endParaRPr lang="en-US" sz="2400" dirty="0" smtClean="0">
              <a:solidFill>
                <a:srgbClr val="0070C0"/>
              </a:solidFill>
            </a:endParaRPr>
          </a:p>
          <a:p>
            <a:pPr lvl="0" algn="ctr" fontAlgn="auto">
              <a:spcBef>
                <a:spcPct val="20000"/>
              </a:spcBef>
              <a:spcAft>
                <a:spcPts val="0"/>
              </a:spcAft>
              <a:buClr>
                <a:schemeClr val="accent3"/>
              </a:buClr>
              <a:buSzPct val="95000"/>
              <a:defRPr/>
            </a:pPr>
            <a:r>
              <a:rPr lang="en-US" sz="2400" dirty="0" smtClean="0">
                <a:solidFill>
                  <a:srgbClr val="0070C0"/>
                </a:solidFill>
              </a:rPr>
              <a:t>Concentrations of middle school students who failed </a:t>
            </a:r>
            <a:r>
              <a:rPr lang="en-US" sz="2400" dirty="0">
                <a:solidFill>
                  <a:srgbClr val="0070C0"/>
                </a:solidFill>
              </a:rPr>
              <a:t>c</a:t>
            </a:r>
            <a:r>
              <a:rPr lang="en-US" sz="2400" dirty="0" smtClean="0">
                <a:solidFill>
                  <a:srgbClr val="0070C0"/>
                </a:solidFill>
              </a:rPr>
              <a:t>ardiovascular tests,</a:t>
            </a:r>
          </a:p>
          <a:p>
            <a:pPr lvl="0" algn="ctr" fontAlgn="auto">
              <a:spcBef>
                <a:spcPct val="20000"/>
              </a:spcBef>
              <a:spcAft>
                <a:spcPts val="0"/>
              </a:spcAft>
              <a:buClr>
                <a:schemeClr val="accent3"/>
              </a:buClr>
              <a:buSzPct val="95000"/>
              <a:defRPr/>
            </a:pPr>
            <a:r>
              <a:rPr lang="en-US" sz="2400" dirty="0" smtClean="0">
                <a:solidFill>
                  <a:srgbClr val="0070C0"/>
                </a:solidFill>
              </a:rPr>
              <a:t>Austin School District</a:t>
            </a:r>
          </a:p>
          <a:p>
            <a:pPr lvl="0" algn="ctr" fontAlgn="auto">
              <a:spcBef>
                <a:spcPct val="20000"/>
              </a:spcBef>
              <a:spcAft>
                <a:spcPts val="0"/>
              </a:spcAft>
              <a:buClr>
                <a:schemeClr val="accent3"/>
              </a:buClr>
              <a:buSzPct val="95000"/>
              <a:defRPr/>
            </a:pPr>
            <a:endParaRPr lang="en-US" sz="2400" dirty="0" smtClean="0">
              <a:solidFill>
                <a:srgbClr val="0070C0"/>
              </a:solidFill>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lang="en-US" sz="2400" dirty="0" smtClean="0">
              <a:latin typeface="+mj-lt"/>
            </a:endParaRPr>
          </a:p>
        </p:txBody>
      </p:sp>
    </p:spTree>
    <p:extLst>
      <p:ext uri="{BB962C8B-B14F-4D97-AF65-F5344CB8AC3E}">
        <p14:creationId xmlns:p14="http://schemas.microsoft.com/office/powerpoint/2010/main" val="2024578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00511" y="112735"/>
            <a:ext cx="6313714" cy="5877990"/>
            <a:chOff x="2032016" y="667657"/>
            <a:chExt cx="6313714" cy="5877990"/>
          </a:xfrm>
        </p:grpSpPr>
        <p:pic>
          <p:nvPicPr>
            <p:cNvPr id="8" name="Picture 4" descr="CV_prop_MS_08_09"/>
            <p:cNvPicPr>
              <a:picLocks noChangeAspect="1" noChangeArrowheads="1"/>
            </p:cNvPicPr>
            <p:nvPr/>
          </p:nvPicPr>
          <p:blipFill rotWithShape="1">
            <a:blip r:embed="rId2" cstate="print"/>
            <a:srcRect t="8224" b="19365"/>
            <a:stretch/>
          </p:blipFill>
          <p:spPr bwMode="auto">
            <a:xfrm>
              <a:off x="2032016" y="667657"/>
              <a:ext cx="6313714" cy="5877990"/>
            </a:xfrm>
            <a:prstGeom prst="rect">
              <a:avLst/>
            </a:prstGeom>
            <a:noFill/>
            <a:ln w="9525">
              <a:noFill/>
              <a:miter lim="800000"/>
              <a:headEnd/>
              <a:tailEnd/>
            </a:ln>
          </p:spPr>
        </p:pic>
        <p:sp>
          <p:nvSpPr>
            <p:cNvPr id="9" name="Rectangle 8"/>
            <p:cNvSpPr>
              <a:spLocks noChangeArrowheads="1"/>
            </p:cNvSpPr>
            <p:nvPr/>
          </p:nvSpPr>
          <p:spPr bwMode="auto">
            <a:xfrm>
              <a:off x="6055373" y="2108044"/>
              <a:ext cx="1143728" cy="1143000"/>
            </a:xfrm>
            <a:prstGeom prst="rect">
              <a:avLst/>
            </a:prstGeom>
            <a:noFill/>
            <a:ln w="38100" algn="ctr">
              <a:solidFill>
                <a:srgbClr val="0070C0"/>
              </a:solidFill>
              <a:round/>
              <a:headEnd/>
              <a:tailEnd/>
            </a:ln>
          </p:spPr>
          <p:txBody>
            <a:bodyPr/>
            <a:lstStyle/>
            <a:p>
              <a:pPr eaLnBrk="0" hangingPunct="0"/>
              <a:endParaRPr lang="en-US" dirty="0"/>
            </a:p>
          </p:txBody>
        </p:sp>
        <p:sp>
          <p:nvSpPr>
            <p:cNvPr id="11" name="Rectangle 8"/>
            <p:cNvSpPr>
              <a:spLocks noChangeArrowheads="1"/>
            </p:cNvSpPr>
            <p:nvPr/>
          </p:nvSpPr>
          <p:spPr bwMode="auto">
            <a:xfrm>
              <a:off x="5350711" y="5159791"/>
              <a:ext cx="1143728" cy="1143000"/>
            </a:xfrm>
            <a:prstGeom prst="rect">
              <a:avLst/>
            </a:prstGeom>
            <a:noFill/>
            <a:ln w="38100" algn="ctr">
              <a:solidFill>
                <a:srgbClr val="0070C0"/>
              </a:solidFill>
              <a:round/>
              <a:headEnd/>
              <a:tailEnd/>
            </a:ln>
          </p:spPr>
          <p:txBody>
            <a:bodyPr/>
            <a:lstStyle/>
            <a:p>
              <a:pPr eaLnBrk="0" hangingPunct="0"/>
              <a:endParaRPr lang="en-US" dirty="0"/>
            </a:p>
          </p:txBody>
        </p:sp>
      </p:grpSp>
      <p:sp>
        <p:nvSpPr>
          <p:cNvPr id="14" name="Rectangle 3"/>
          <p:cNvSpPr txBox="1">
            <a:spLocks noChangeArrowheads="1"/>
          </p:cNvSpPr>
          <p:nvPr/>
        </p:nvSpPr>
        <p:spPr>
          <a:xfrm>
            <a:off x="145140" y="2236450"/>
            <a:ext cx="3701142" cy="3124773"/>
          </a:xfrm>
          <a:prstGeom prst="rect">
            <a:avLst/>
          </a:prstGeom>
          <a:solidFill>
            <a:schemeClr val="bg1"/>
          </a:solidFill>
          <a:ln>
            <a:solidFill>
              <a:schemeClr val="tx1"/>
            </a:solidFill>
          </a:ln>
        </p:spPr>
        <p:txBody>
          <a:bodyPr vert="horz">
            <a:normAutofit/>
          </a:bodyPr>
          <a:lstStyle/>
          <a:p>
            <a:pPr lvl="0" algn="ctr" fontAlgn="auto">
              <a:spcBef>
                <a:spcPct val="20000"/>
              </a:spcBef>
              <a:spcAft>
                <a:spcPts val="0"/>
              </a:spcAft>
              <a:buClr>
                <a:schemeClr val="accent3"/>
              </a:buClr>
              <a:buSzPct val="95000"/>
              <a:defRPr/>
            </a:pPr>
            <a:r>
              <a:rPr lang="en-US" sz="2400" dirty="0" smtClean="0">
                <a:solidFill>
                  <a:srgbClr val="0070C0"/>
                </a:solidFill>
              </a:rPr>
              <a:t>2008-09</a:t>
            </a:r>
            <a:endParaRPr lang="en-US" sz="2400" dirty="0">
              <a:solidFill>
                <a:srgbClr val="0070C0"/>
              </a:solidFill>
            </a:endParaRPr>
          </a:p>
          <a:p>
            <a:pPr lvl="0" algn="ctr" fontAlgn="auto">
              <a:spcBef>
                <a:spcPct val="20000"/>
              </a:spcBef>
              <a:spcAft>
                <a:spcPts val="0"/>
              </a:spcAft>
              <a:buClr>
                <a:schemeClr val="accent3"/>
              </a:buClr>
              <a:buSzPct val="95000"/>
              <a:defRPr/>
            </a:pPr>
            <a:endParaRPr lang="en-US" sz="2400" dirty="0" smtClean="0">
              <a:solidFill>
                <a:srgbClr val="0070C0"/>
              </a:solidFill>
            </a:endParaRPr>
          </a:p>
          <a:p>
            <a:pPr lvl="0" algn="ctr" fontAlgn="auto">
              <a:spcBef>
                <a:spcPct val="20000"/>
              </a:spcBef>
              <a:spcAft>
                <a:spcPts val="0"/>
              </a:spcAft>
              <a:buClr>
                <a:schemeClr val="accent3"/>
              </a:buClr>
              <a:buSzPct val="95000"/>
              <a:defRPr/>
            </a:pPr>
            <a:r>
              <a:rPr lang="en-US" sz="2400" dirty="0" smtClean="0">
                <a:solidFill>
                  <a:srgbClr val="0070C0"/>
                </a:solidFill>
              </a:rPr>
              <a:t>Concentrations of middle school students who failed </a:t>
            </a:r>
            <a:r>
              <a:rPr lang="en-US" sz="2400" dirty="0">
                <a:solidFill>
                  <a:srgbClr val="0070C0"/>
                </a:solidFill>
              </a:rPr>
              <a:t>c</a:t>
            </a:r>
            <a:r>
              <a:rPr lang="en-US" sz="2400" dirty="0" smtClean="0">
                <a:solidFill>
                  <a:srgbClr val="0070C0"/>
                </a:solidFill>
              </a:rPr>
              <a:t>ardiovascular tests,</a:t>
            </a:r>
          </a:p>
          <a:p>
            <a:pPr lvl="0" algn="ctr" fontAlgn="auto">
              <a:spcBef>
                <a:spcPct val="20000"/>
              </a:spcBef>
              <a:spcAft>
                <a:spcPts val="0"/>
              </a:spcAft>
              <a:buClr>
                <a:schemeClr val="accent3"/>
              </a:buClr>
              <a:buSzPct val="95000"/>
              <a:defRPr/>
            </a:pPr>
            <a:r>
              <a:rPr lang="en-US" sz="2400" dirty="0" smtClean="0">
                <a:solidFill>
                  <a:srgbClr val="0070C0"/>
                </a:solidFill>
              </a:rPr>
              <a:t>Austin School District</a:t>
            </a:r>
          </a:p>
          <a:p>
            <a:pPr lvl="0" algn="ctr" fontAlgn="auto">
              <a:spcBef>
                <a:spcPct val="20000"/>
              </a:spcBef>
              <a:spcAft>
                <a:spcPts val="0"/>
              </a:spcAft>
              <a:buClr>
                <a:schemeClr val="accent3"/>
              </a:buClr>
              <a:buSzPct val="95000"/>
              <a:defRPr/>
            </a:pPr>
            <a:endParaRPr lang="en-US" sz="2400" dirty="0" smtClean="0">
              <a:solidFill>
                <a:srgbClr val="0070C0"/>
              </a:solidFill>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lang="en-US" sz="2400" dirty="0" smtClean="0">
              <a:latin typeface="+mj-lt"/>
            </a:endParaRPr>
          </a:p>
        </p:txBody>
      </p:sp>
    </p:spTree>
    <p:extLst>
      <p:ext uri="{BB962C8B-B14F-4D97-AF65-F5344CB8AC3E}">
        <p14:creationId xmlns:p14="http://schemas.microsoft.com/office/powerpoint/2010/main" val="1526224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73288" y="232231"/>
            <a:ext cx="6359235" cy="5921829"/>
            <a:chOff x="2077867" y="566056"/>
            <a:chExt cx="6359235" cy="5921829"/>
          </a:xfrm>
        </p:grpSpPr>
        <p:pic>
          <p:nvPicPr>
            <p:cNvPr id="4" name="Picture 2" descr="E:\CV_Prop_MS.jpg"/>
            <p:cNvPicPr>
              <a:picLocks noChangeAspect="1" noChangeArrowheads="1"/>
            </p:cNvPicPr>
            <p:nvPr/>
          </p:nvPicPr>
          <p:blipFill rotWithShape="1">
            <a:blip r:embed="rId3" cstate="print"/>
            <a:srcRect t="8254" b="19789"/>
            <a:stretch/>
          </p:blipFill>
          <p:spPr bwMode="auto">
            <a:xfrm>
              <a:off x="2077867" y="566056"/>
              <a:ext cx="6359235" cy="5921829"/>
            </a:xfrm>
            <a:prstGeom prst="rect">
              <a:avLst/>
            </a:prstGeom>
            <a:noFill/>
          </p:spPr>
        </p:pic>
        <p:sp>
          <p:nvSpPr>
            <p:cNvPr id="5" name="Rectangle 8"/>
            <p:cNvSpPr>
              <a:spLocks noChangeArrowheads="1"/>
            </p:cNvSpPr>
            <p:nvPr/>
          </p:nvSpPr>
          <p:spPr bwMode="auto">
            <a:xfrm>
              <a:off x="6041571" y="2053771"/>
              <a:ext cx="1143728" cy="1143000"/>
            </a:xfrm>
            <a:prstGeom prst="rect">
              <a:avLst/>
            </a:prstGeom>
            <a:noFill/>
            <a:ln w="38100" algn="ctr">
              <a:solidFill>
                <a:srgbClr val="0070C0"/>
              </a:solidFill>
              <a:round/>
              <a:headEnd/>
              <a:tailEnd/>
            </a:ln>
          </p:spPr>
          <p:txBody>
            <a:bodyPr/>
            <a:lstStyle/>
            <a:p>
              <a:pPr eaLnBrk="0" hangingPunct="0"/>
              <a:endParaRPr lang="en-US" dirty="0"/>
            </a:p>
          </p:txBody>
        </p:sp>
        <p:sp>
          <p:nvSpPr>
            <p:cNvPr id="7" name="Rectangle 8"/>
            <p:cNvSpPr>
              <a:spLocks noChangeArrowheads="1"/>
            </p:cNvSpPr>
            <p:nvPr/>
          </p:nvSpPr>
          <p:spPr bwMode="auto">
            <a:xfrm>
              <a:off x="5421085" y="5141686"/>
              <a:ext cx="1143728" cy="1143000"/>
            </a:xfrm>
            <a:prstGeom prst="rect">
              <a:avLst/>
            </a:prstGeom>
            <a:noFill/>
            <a:ln w="38100" algn="ctr">
              <a:solidFill>
                <a:srgbClr val="0070C0"/>
              </a:solidFill>
              <a:round/>
              <a:headEnd/>
              <a:tailEnd/>
            </a:ln>
          </p:spPr>
          <p:txBody>
            <a:bodyPr/>
            <a:lstStyle/>
            <a:p>
              <a:pPr eaLnBrk="0" hangingPunct="0"/>
              <a:endParaRPr lang="en-US" dirty="0"/>
            </a:p>
          </p:txBody>
        </p:sp>
      </p:grpSp>
      <p:sp>
        <p:nvSpPr>
          <p:cNvPr id="9" name="Rectangle 3"/>
          <p:cNvSpPr txBox="1">
            <a:spLocks noChangeArrowheads="1"/>
          </p:cNvSpPr>
          <p:nvPr/>
        </p:nvSpPr>
        <p:spPr>
          <a:xfrm>
            <a:off x="145140" y="2236450"/>
            <a:ext cx="3701142" cy="3124773"/>
          </a:xfrm>
          <a:prstGeom prst="rect">
            <a:avLst/>
          </a:prstGeom>
          <a:solidFill>
            <a:schemeClr val="bg1"/>
          </a:solidFill>
          <a:ln>
            <a:solidFill>
              <a:schemeClr val="tx1"/>
            </a:solidFill>
          </a:ln>
        </p:spPr>
        <p:txBody>
          <a:bodyPr vert="horz">
            <a:normAutofit/>
          </a:bodyPr>
          <a:lstStyle/>
          <a:p>
            <a:pPr lvl="0" algn="ctr" fontAlgn="auto">
              <a:spcBef>
                <a:spcPct val="20000"/>
              </a:spcBef>
              <a:spcAft>
                <a:spcPts val="0"/>
              </a:spcAft>
              <a:buClr>
                <a:schemeClr val="accent3"/>
              </a:buClr>
              <a:buSzPct val="95000"/>
              <a:defRPr/>
            </a:pPr>
            <a:r>
              <a:rPr lang="en-US" sz="2400" dirty="0" smtClean="0">
                <a:solidFill>
                  <a:srgbClr val="0070C0"/>
                </a:solidFill>
              </a:rPr>
              <a:t>2009-10</a:t>
            </a:r>
            <a:endParaRPr lang="en-US" sz="2400" dirty="0">
              <a:solidFill>
                <a:srgbClr val="0070C0"/>
              </a:solidFill>
            </a:endParaRPr>
          </a:p>
          <a:p>
            <a:pPr lvl="0" algn="ctr" fontAlgn="auto">
              <a:spcBef>
                <a:spcPct val="20000"/>
              </a:spcBef>
              <a:spcAft>
                <a:spcPts val="0"/>
              </a:spcAft>
              <a:buClr>
                <a:schemeClr val="accent3"/>
              </a:buClr>
              <a:buSzPct val="95000"/>
              <a:defRPr/>
            </a:pPr>
            <a:endParaRPr lang="en-US" sz="2400" dirty="0" smtClean="0">
              <a:solidFill>
                <a:srgbClr val="0070C0"/>
              </a:solidFill>
            </a:endParaRPr>
          </a:p>
          <a:p>
            <a:pPr lvl="0" algn="ctr" fontAlgn="auto">
              <a:spcBef>
                <a:spcPct val="20000"/>
              </a:spcBef>
              <a:spcAft>
                <a:spcPts val="0"/>
              </a:spcAft>
              <a:buClr>
                <a:schemeClr val="accent3"/>
              </a:buClr>
              <a:buSzPct val="95000"/>
              <a:defRPr/>
            </a:pPr>
            <a:r>
              <a:rPr lang="en-US" sz="2400" dirty="0" smtClean="0">
                <a:solidFill>
                  <a:srgbClr val="0070C0"/>
                </a:solidFill>
              </a:rPr>
              <a:t>Concentrations of middle school students who failed </a:t>
            </a:r>
            <a:r>
              <a:rPr lang="en-US" sz="2400" dirty="0">
                <a:solidFill>
                  <a:srgbClr val="0070C0"/>
                </a:solidFill>
              </a:rPr>
              <a:t>c</a:t>
            </a:r>
            <a:r>
              <a:rPr lang="en-US" sz="2400" dirty="0" smtClean="0">
                <a:solidFill>
                  <a:srgbClr val="0070C0"/>
                </a:solidFill>
              </a:rPr>
              <a:t>ardiovascular tests,</a:t>
            </a:r>
          </a:p>
          <a:p>
            <a:pPr lvl="0" algn="ctr" fontAlgn="auto">
              <a:spcBef>
                <a:spcPct val="20000"/>
              </a:spcBef>
              <a:spcAft>
                <a:spcPts val="0"/>
              </a:spcAft>
              <a:buClr>
                <a:schemeClr val="accent3"/>
              </a:buClr>
              <a:buSzPct val="95000"/>
              <a:defRPr/>
            </a:pPr>
            <a:r>
              <a:rPr lang="en-US" sz="2400" dirty="0" smtClean="0">
                <a:solidFill>
                  <a:srgbClr val="0070C0"/>
                </a:solidFill>
              </a:rPr>
              <a:t>Austin School District</a:t>
            </a:r>
          </a:p>
          <a:p>
            <a:pPr lvl="0" algn="ctr" fontAlgn="auto">
              <a:spcBef>
                <a:spcPct val="20000"/>
              </a:spcBef>
              <a:spcAft>
                <a:spcPts val="0"/>
              </a:spcAft>
              <a:buClr>
                <a:schemeClr val="accent3"/>
              </a:buClr>
              <a:buSzPct val="95000"/>
              <a:defRPr/>
            </a:pPr>
            <a:endParaRPr lang="en-US" sz="2400" dirty="0" smtClean="0">
              <a:solidFill>
                <a:srgbClr val="0070C0"/>
              </a:solidFill>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lang="en-US" sz="2400" dirty="0" smtClean="0">
              <a:latin typeface="+mj-lt"/>
            </a:endParaRPr>
          </a:p>
        </p:txBody>
      </p:sp>
    </p:spTree>
    <p:extLst>
      <p:ext uri="{BB962C8B-B14F-4D97-AF65-F5344CB8AC3E}">
        <p14:creationId xmlns:p14="http://schemas.microsoft.com/office/powerpoint/2010/main" val="3985390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Beyond the Summit</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Report out – summary of written answers and discussions. </a:t>
            </a:r>
          </a:p>
          <a:p>
            <a:r>
              <a:rPr lang="en-US" dirty="0" smtClean="0"/>
              <a:t>Reflect </a:t>
            </a:r>
            <a:r>
              <a:rPr lang="en-US" dirty="0"/>
              <a:t>on </a:t>
            </a:r>
            <a:r>
              <a:rPr lang="en-US" dirty="0" smtClean="0"/>
              <a:t>exchange and asking questions.</a:t>
            </a:r>
            <a:endParaRPr lang="en-US" dirty="0"/>
          </a:p>
          <a:p>
            <a:pPr lvl="1">
              <a:spcAft>
                <a:spcPts val="400"/>
              </a:spcAft>
            </a:pPr>
            <a:r>
              <a:rPr lang="en-US" dirty="0"/>
              <a:t>What are the barriers to action? </a:t>
            </a:r>
          </a:p>
          <a:p>
            <a:pPr lvl="1"/>
            <a:r>
              <a:rPr lang="en-US" dirty="0"/>
              <a:t>What needs to be changed?</a:t>
            </a:r>
          </a:p>
          <a:p>
            <a:r>
              <a:rPr lang="en-US" dirty="0" smtClean="0"/>
              <a:t>Present to smaller/targeted groups </a:t>
            </a:r>
            <a:r>
              <a:rPr lang="en-US" dirty="0"/>
              <a:t> </a:t>
            </a:r>
            <a:r>
              <a:rPr lang="en-US" dirty="0" smtClean="0"/>
              <a:t>(parents meetings, neighborhood groups, etc</a:t>
            </a:r>
            <a:r>
              <a:rPr lang="en-US" dirty="0" smtClean="0"/>
              <a:t>.)</a:t>
            </a:r>
            <a:endParaRPr lang="en-US" dirty="0" smtClean="0"/>
          </a:p>
          <a:p>
            <a:r>
              <a:rPr lang="en-US" dirty="0" smtClean="0"/>
              <a:t>Build coalitions for moving forward</a:t>
            </a:r>
            <a:r>
              <a:rPr lang="en-US" dirty="0" smtClean="0"/>
              <a:t>.</a:t>
            </a:r>
          </a:p>
          <a:p>
            <a:r>
              <a:rPr lang="en-US" dirty="0" smtClean="0"/>
              <a:t>Continue data collection and analysis.</a:t>
            </a:r>
            <a:endParaRPr lang="en-US" dirty="0" smtClean="0"/>
          </a:p>
        </p:txBody>
      </p:sp>
    </p:spTree>
    <p:extLst>
      <p:ext uri="{BB962C8B-B14F-4D97-AF65-F5344CB8AC3E}">
        <p14:creationId xmlns:p14="http://schemas.microsoft.com/office/powerpoint/2010/main" val="2900268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Accomplishments</a:t>
            </a:r>
            <a:endParaRPr lang="en-US" dirty="0"/>
          </a:p>
        </p:txBody>
      </p:sp>
      <p:sp>
        <p:nvSpPr>
          <p:cNvPr id="3" name="Content Placeholder 2"/>
          <p:cNvSpPr>
            <a:spLocks noGrp="1"/>
          </p:cNvSpPr>
          <p:nvPr>
            <p:ph idx="1"/>
          </p:nvPr>
        </p:nvSpPr>
        <p:spPr>
          <a:xfrm>
            <a:off x="641350" y="1645406"/>
            <a:ext cx="7760188" cy="4203573"/>
          </a:xfrm>
        </p:spPr>
        <p:txBody>
          <a:bodyPr/>
          <a:lstStyle/>
          <a:p>
            <a:r>
              <a:rPr lang="en-US" dirty="0"/>
              <a:t>Targeted allocation of resources by City and County to neighborhoods of highest </a:t>
            </a:r>
            <a:r>
              <a:rPr lang="en-US" dirty="0" smtClean="0"/>
              <a:t>need.</a:t>
            </a:r>
            <a:endParaRPr lang="en-US" dirty="0"/>
          </a:p>
          <a:p>
            <a:r>
              <a:rPr lang="en-US" dirty="0" smtClean="0"/>
              <a:t>City planning to include sidewalks and hike/bike trails in targeted neighborhoods.</a:t>
            </a:r>
          </a:p>
          <a:p>
            <a:r>
              <a:rPr lang="en-US" dirty="0" smtClean="0"/>
              <a:t>Improved </a:t>
            </a:r>
            <a:r>
              <a:rPr lang="en-US" dirty="0"/>
              <a:t>physical education and health curriculum in </a:t>
            </a:r>
            <a:r>
              <a:rPr lang="en-US" dirty="0" smtClean="0"/>
              <a:t>schools.</a:t>
            </a:r>
          </a:p>
          <a:p>
            <a:r>
              <a:rPr lang="en-US" dirty="0"/>
              <a:t>School readiness action plan sponsored by United </a:t>
            </a:r>
            <a:r>
              <a:rPr lang="en-US" dirty="0" smtClean="0"/>
              <a:t>Way.</a:t>
            </a:r>
          </a:p>
          <a:p>
            <a:r>
              <a:rPr lang="en-US" dirty="0" smtClean="0"/>
              <a:t>Child seat giveaways and trainings in neighborhoods with high levels of child injury.</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902991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u="sng" dirty="0" smtClean="0">
                <a:solidFill>
                  <a:schemeClr val="tx2">
                    <a:lumMod val="75000"/>
                  </a:schemeClr>
                </a:solidFill>
              </a:rPr>
              <a:t>www.neighborhoodindicators.org</a:t>
            </a:r>
            <a:endParaRPr lang="en-US" u="sng" dirty="0">
              <a:solidFill>
                <a:schemeClr val="tx2">
                  <a:lumMod val="75000"/>
                </a:schemeClr>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43" y="1201615"/>
            <a:ext cx="7671263" cy="5505618"/>
          </a:xfrm>
          <a:prstGeom prst="rect">
            <a:avLst/>
          </a:prstGeom>
        </p:spPr>
      </p:pic>
    </p:spTree>
    <p:extLst>
      <p:ext uri="{BB962C8B-B14F-4D97-AF65-F5344CB8AC3E}">
        <p14:creationId xmlns:p14="http://schemas.microsoft.com/office/powerpoint/2010/main" val="1582779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0" y="520844"/>
            <a:ext cx="8171542" cy="5382841"/>
          </a:xfrm>
          <a:prstGeom prst="rect">
            <a:avLst/>
          </a:prstGeom>
        </p:spPr>
      </p:pic>
    </p:spTree>
    <p:extLst>
      <p:ext uri="{BB962C8B-B14F-4D97-AF65-F5344CB8AC3E}">
        <p14:creationId xmlns:p14="http://schemas.microsoft.com/office/powerpoint/2010/main" val="326741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National Neighborhood </a:t>
            </a:r>
            <a:br>
              <a:rPr lang="en-US" dirty="0" smtClean="0"/>
            </a:br>
            <a:r>
              <a:rPr lang="en-US" dirty="0" smtClean="0"/>
              <a:t>Indicators Partnership</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a:t>Collaborative effort of Urban Institute and local partners since </a:t>
            </a:r>
            <a:r>
              <a:rPr lang="en-US" dirty="0" smtClean="0"/>
              <a:t>1995.</a:t>
            </a:r>
            <a:endParaRPr lang="en-US" dirty="0"/>
          </a:p>
          <a:p>
            <a:r>
              <a:rPr lang="en-US" dirty="0"/>
              <a:t>All partners </a:t>
            </a:r>
            <a:r>
              <a:rPr lang="en-US" dirty="0" smtClean="0"/>
              <a:t>regularly assemble, organize and transform neighborhood-level data to support local decisionmaking.</a:t>
            </a:r>
            <a:endParaRPr lang="en-US" dirty="0"/>
          </a:p>
          <a:p>
            <a:r>
              <a:rPr lang="en-US" dirty="0"/>
              <a:t>Success based on:</a:t>
            </a:r>
          </a:p>
          <a:p>
            <a:pPr lvl="1"/>
            <a:r>
              <a:rPr lang="en-US" dirty="0"/>
              <a:t>Trusted and engaged institutions</a:t>
            </a:r>
          </a:p>
          <a:p>
            <a:pPr lvl="1"/>
            <a:r>
              <a:rPr lang="en-US" dirty="0"/>
              <a:t>Relevant and high-quality </a:t>
            </a:r>
            <a:r>
              <a:rPr lang="en-US" dirty="0" smtClean="0"/>
              <a:t>data across topics</a:t>
            </a:r>
            <a:endParaRPr lang="en-US" dirty="0"/>
          </a:p>
          <a:p>
            <a:pPr lvl="1"/>
            <a:r>
              <a:rPr lang="en-US" dirty="0"/>
              <a:t>Mission to support use of data for local action</a:t>
            </a:r>
          </a:p>
          <a:p>
            <a:endParaRPr lang="en-US" dirty="0"/>
          </a:p>
        </p:txBody>
      </p:sp>
    </p:spTree>
    <p:extLst>
      <p:ext uri="{BB962C8B-B14F-4D97-AF65-F5344CB8AC3E}">
        <p14:creationId xmlns:p14="http://schemas.microsoft.com/office/powerpoint/2010/main" val="4034254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9" y="2133455"/>
            <a:ext cx="7818581" cy="787545"/>
          </a:xfrm>
        </p:spPr>
        <p:txBody>
          <a:bodyPr/>
          <a:lstStyle/>
          <a:p>
            <a:r>
              <a:rPr lang="en-US" dirty="0" smtClean="0"/>
              <a:t>Follow us on Twitter @NNIPHQ</a:t>
            </a:r>
            <a:endParaRPr lang="en-US" dirty="0"/>
          </a:p>
        </p:txBody>
      </p:sp>
      <p:sp>
        <p:nvSpPr>
          <p:cNvPr id="3" name="Text Placeholder 2"/>
          <p:cNvSpPr>
            <a:spLocks noGrp="1"/>
          </p:cNvSpPr>
          <p:nvPr>
            <p:ph type="body" sz="quarter" idx="10"/>
          </p:nvPr>
        </p:nvSpPr>
        <p:spPr/>
        <p:txBody>
          <a:bodyPr/>
          <a:lstStyle/>
          <a:p>
            <a:r>
              <a:rPr lang="en-US" sz="1800" dirty="0" smtClean="0"/>
              <a:t>For more information about NNIP, visit </a:t>
            </a:r>
            <a:r>
              <a:rPr lang="en-US" sz="1800" dirty="0" smtClean="0">
                <a:hlinkClick r:id="rId2"/>
              </a:rPr>
              <a:t>www.neighborhoodindicators.org</a:t>
            </a:r>
            <a:r>
              <a:rPr lang="en-US" sz="1800" dirty="0" smtClean="0"/>
              <a:t>  or </a:t>
            </a:r>
          </a:p>
          <a:p>
            <a:r>
              <a:rPr lang="en-US" sz="1800" dirty="0" smtClean="0"/>
              <a:t>email Kathy Pettit at kpettit@urban.org</a:t>
            </a:r>
            <a:endParaRPr lang="en-US" sz="1800" dirty="0"/>
          </a:p>
        </p:txBody>
      </p:sp>
    </p:spTree>
    <p:extLst>
      <p:ext uri="{BB962C8B-B14F-4D97-AF65-F5344CB8AC3E}">
        <p14:creationId xmlns:p14="http://schemas.microsoft.com/office/powerpoint/2010/main" val="3012326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lstStyle/>
          <a:p>
            <a:r>
              <a:rPr lang="en-US" dirty="0"/>
              <a:t>Better Data. Better Decisions. Better Communities.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57" y="1738084"/>
            <a:ext cx="7144814" cy="429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58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 to Children’s Optimal Health for sharing their story!</a:t>
            </a:r>
            <a:endParaRPr lang="en-US" dirty="0"/>
          </a:p>
        </p:txBody>
      </p:sp>
      <p:sp>
        <p:nvSpPr>
          <p:cNvPr id="3" name="Title 1"/>
          <p:cNvSpPr txBox="1">
            <a:spLocks/>
          </p:cNvSpPr>
          <p:nvPr/>
        </p:nvSpPr>
        <p:spPr>
          <a:xfrm>
            <a:off x="912782" y="3017838"/>
            <a:ext cx="7973395" cy="906462"/>
          </a:xfrm>
          <a:prstGeom prst="rect">
            <a:avLst/>
          </a:prstGeom>
          <a:ln>
            <a:noFill/>
          </a:ln>
        </p:spPr>
        <p:txBody>
          <a:bodyPr>
            <a:normAutofit fontScale="62500" lnSpcReduction="20000"/>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
            </a:r>
            <a:br>
              <a:rPr lang="en-US" dirty="0" smtClean="0"/>
            </a:br>
            <a:r>
              <a:rPr lang="en-US" dirty="0" smtClean="0">
                <a:hlinkClick r:id="rId3"/>
              </a:rPr>
              <a:t>www.childrensoptimalhealth.org</a:t>
            </a:r>
            <a:r>
              <a:rPr lang="en-US" dirty="0" smtClean="0"/>
              <a:t> </a:t>
            </a:r>
            <a:br>
              <a:rPr lang="en-US" dirty="0" smtClean="0"/>
            </a:b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3829"/>
            <a:ext cx="486861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985079"/>
            <a:ext cx="1333500" cy="1257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150" y="3951516"/>
            <a:ext cx="1676401" cy="12573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985080"/>
            <a:ext cx="834009" cy="1257300"/>
          </a:xfrm>
          <a:prstGeom prst="rect">
            <a:avLst/>
          </a:prstGeom>
        </p:spPr>
      </p:pic>
      <p:sp>
        <p:nvSpPr>
          <p:cNvPr id="9" name="TextBox 8"/>
          <p:cNvSpPr txBox="1"/>
          <p:nvPr/>
        </p:nvSpPr>
        <p:spPr>
          <a:xfrm>
            <a:off x="713405" y="5313820"/>
            <a:ext cx="1887889" cy="646331"/>
          </a:xfrm>
          <a:prstGeom prst="rect">
            <a:avLst/>
          </a:prstGeom>
          <a:noFill/>
        </p:spPr>
        <p:txBody>
          <a:bodyPr wrap="none" rtlCol="0">
            <a:spAutoFit/>
          </a:bodyPr>
          <a:lstStyle/>
          <a:p>
            <a:r>
              <a:rPr lang="en-US" dirty="0" smtClean="0"/>
              <a:t>Maureen Britton</a:t>
            </a:r>
          </a:p>
          <a:p>
            <a:r>
              <a:rPr lang="en-US" dirty="0" smtClean="0"/>
              <a:t>Executive Director</a:t>
            </a:r>
            <a:endParaRPr lang="en-US" dirty="0"/>
          </a:p>
        </p:txBody>
      </p:sp>
      <p:sp>
        <p:nvSpPr>
          <p:cNvPr id="10" name="TextBox 9"/>
          <p:cNvSpPr txBox="1"/>
          <p:nvPr/>
        </p:nvSpPr>
        <p:spPr>
          <a:xfrm>
            <a:off x="6215528" y="5280257"/>
            <a:ext cx="1551643" cy="646331"/>
          </a:xfrm>
          <a:prstGeom prst="rect">
            <a:avLst/>
          </a:prstGeom>
          <a:noFill/>
        </p:spPr>
        <p:txBody>
          <a:bodyPr wrap="none" rtlCol="0">
            <a:spAutoFit/>
          </a:bodyPr>
          <a:lstStyle/>
          <a:p>
            <a:r>
              <a:rPr lang="en-US" dirty="0" smtClean="0"/>
              <a:t>Mohan Rao</a:t>
            </a:r>
          </a:p>
          <a:p>
            <a:r>
              <a:rPr lang="en-US" dirty="0" smtClean="0"/>
              <a:t>Spatial Analyst</a:t>
            </a:r>
            <a:endParaRPr lang="en-US" dirty="0"/>
          </a:p>
        </p:txBody>
      </p:sp>
      <p:sp>
        <p:nvSpPr>
          <p:cNvPr id="11" name="TextBox 10"/>
          <p:cNvSpPr txBox="1"/>
          <p:nvPr/>
        </p:nvSpPr>
        <p:spPr>
          <a:xfrm>
            <a:off x="2918280" y="5371877"/>
            <a:ext cx="2617448" cy="646331"/>
          </a:xfrm>
          <a:prstGeom prst="rect">
            <a:avLst/>
          </a:prstGeom>
          <a:noFill/>
        </p:spPr>
        <p:txBody>
          <a:bodyPr wrap="none" rtlCol="0">
            <a:spAutoFit/>
          </a:bodyPr>
          <a:lstStyle/>
          <a:p>
            <a:pPr algn="ctr"/>
            <a:r>
              <a:rPr lang="en-US" dirty="0" smtClean="0"/>
              <a:t>Susan Millea</a:t>
            </a:r>
          </a:p>
          <a:p>
            <a:r>
              <a:rPr lang="en-US" dirty="0" smtClean="0"/>
              <a:t>Community GIS Facilitator</a:t>
            </a:r>
            <a:endParaRPr lang="en-US" dirty="0"/>
          </a:p>
        </p:txBody>
      </p:sp>
    </p:spTree>
    <p:extLst>
      <p:ext uri="{BB962C8B-B14F-4D97-AF65-F5344CB8AC3E}">
        <p14:creationId xmlns:p14="http://schemas.microsoft.com/office/powerpoint/2010/main" val="2614530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028" y="5990774"/>
            <a:ext cx="6879772" cy="83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Community Summits</a:t>
            </a:r>
            <a:endParaRPr lang="en-US" dirty="0"/>
          </a:p>
        </p:txBody>
      </p:sp>
      <p:sp>
        <p:nvSpPr>
          <p:cNvPr id="7" name="Content Placeholder 6"/>
          <p:cNvSpPr>
            <a:spLocks noGrp="1"/>
          </p:cNvSpPr>
          <p:nvPr>
            <p:ph idx="1"/>
          </p:nvPr>
        </p:nvSpPr>
        <p:spPr>
          <a:xfrm>
            <a:off x="641350" y="1732493"/>
            <a:ext cx="7769332" cy="4203573"/>
          </a:xfrm>
          <a:prstGeom prst="rect">
            <a:avLst/>
          </a:prstGeom>
        </p:spPr>
        <p:txBody>
          <a:bodyPr/>
          <a:lstStyle/>
          <a:p>
            <a:r>
              <a:rPr lang="en-US" dirty="0" smtClean="0"/>
              <a:t>Summits are a focal point of a longer community problem-solving process.</a:t>
            </a:r>
          </a:p>
          <a:p>
            <a:r>
              <a:rPr lang="en-US" dirty="0" smtClean="0"/>
              <a:t>Approach has been used for several topics.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3946686"/>
            <a:ext cx="1676634" cy="137179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763" y="3810575"/>
            <a:ext cx="1724266" cy="1724266"/>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9546" y="4886153"/>
            <a:ext cx="1733792" cy="1543265"/>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36" y="3679949"/>
            <a:ext cx="1752845" cy="1638529"/>
          </a:xfrm>
          <a:prstGeom prst="rect">
            <a:avLst/>
          </a:prstGeom>
        </p:spPr>
      </p:pic>
      <p:pic>
        <p:nvPicPr>
          <p:cNvPr id="2" name="Picture 1" descr="Screen Clipping"/>
          <p:cNvPicPr>
            <a:picLocks noChangeAspect="1"/>
          </p:cNvPicPr>
          <p:nvPr/>
        </p:nvPicPr>
        <p:blipFill rotWithShape="1">
          <a:blip r:embed="rId7">
            <a:extLst>
              <a:ext uri="{28A0092B-C50C-407E-A947-70E740481C1C}">
                <a14:useLocalDpi xmlns:a14="http://schemas.microsoft.com/office/drawing/2010/main" val="0"/>
              </a:ext>
            </a:extLst>
          </a:blip>
          <a:srcRect t="9955" r="7048" b="9955"/>
          <a:stretch/>
        </p:blipFill>
        <p:spPr>
          <a:xfrm>
            <a:off x="5383029" y="4813583"/>
            <a:ext cx="1664732" cy="1724266"/>
          </a:xfrm>
          <a:prstGeom prst="rect">
            <a:avLst/>
          </a:prstGeom>
        </p:spPr>
      </p:pic>
    </p:spTree>
    <p:extLst>
      <p:ext uri="{BB962C8B-B14F-4D97-AF65-F5344CB8AC3E}">
        <p14:creationId xmlns:p14="http://schemas.microsoft.com/office/powerpoint/2010/main" val="3114158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Operating Principles</a:t>
            </a:r>
            <a:endParaRPr lang="en-US" dirty="0"/>
          </a:p>
        </p:txBody>
      </p:sp>
      <p:sp>
        <p:nvSpPr>
          <p:cNvPr id="7" name="Content Placeholder 6"/>
          <p:cNvSpPr>
            <a:spLocks noGrp="1"/>
          </p:cNvSpPr>
          <p:nvPr>
            <p:ph idx="1"/>
          </p:nvPr>
        </p:nvSpPr>
        <p:spPr>
          <a:xfrm>
            <a:off x="641350" y="1805969"/>
            <a:ext cx="7769332" cy="4203573"/>
          </a:xfrm>
          <a:prstGeom prst="rect">
            <a:avLst/>
          </a:prstGeom>
        </p:spPr>
        <p:txBody>
          <a:bodyPr/>
          <a:lstStyle/>
          <a:p>
            <a:r>
              <a:rPr lang="en-US" dirty="0" smtClean="0"/>
              <a:t>Cross-sector </a:t>
            </a:r>
            <a:r>
              <a:rPr lang="en-US" dirty="0" smtClean="0"/>
              <a:t>and inclusive</a:t>
            </a:r>
          </a:p>
          <a:p>
            <a:pPr lvl="1">
              <a:spcAft>
                <a:spcPts val="300"/>
              </a:spcAft>
            </a:pPr>
            <a:r>
              <a:rPr lang="en-US" dirty="0" smtClean="0"/>
              <a:t>Elected and administrative government officials</a:t>
            </a:r>
          </a:p>
          <a:p>
            <a:pPr lvl="1">
              <a:spcAft>
                <a:spcPts val="300"/>
              </a:spcAft>
            </a:pPr>
            <a:r>
              <a:rPr lang="en-US" dirty="0" smtClean="0"/>
              <a:t>Teachers and principals</a:t>
            </a:r>
          </a:p>
          <a:p>
            <a:pPr lvl="1">
              <a:spcAft>
                <a:spcPts val="300"/>
              </a:spcAft>
            </a:pPr>
            <a:r>
              <a:rPr lang="en-US" dirty="0" smtClean="0"/>
              <a:t>Staff from service and advocacy nonprofits</a:t>
            </a:r>
          </a:p>
          <a:p>
            <a:pPr lvl="1">
              <a:spcAft>
                <a:spcPts val="300"/>
              </a:spcAft>
            </a:pPr>
            <a:r>
              <a:rPr lang="en-US" dirty="0"/>
              <a:t>H</a:t>
            </a:r>
            <a:r>
              <a:rPr lang="en-US" dirty="0" smtClean="0"/>
              <a:t>ealth professionals and other specialists</a:t>
            </a:r>
          </a:p>
          <a:p>
            <a:pPr lvl="1"/>
            <a:r>
              <a:rPr lang="en-US" dirty="0" smtClean="0"/>
              <a:t>Business leaders</a:t>
            </a:r>
          </a:p>
          <a:p>
            <a:r>
              <a:rPr lang="en-US" dirty="0" smtClean="0"/>
              <a:t>Shared agenda-setting</a:t>
            </a:r>
          </a:p>
          <a:p>
            <a:r>
              <a:rPr lang="en-US" dirty="0" smtClean="0"/>
              <a:t>Shared </a:t>
            </a:r>
            <a:r>
              <a:rPr lang="en-US" dirty="0" smtClean="0"/>
              <a:t>recognition</a:t>
            </a:r>
          </a:p>
          <a:p>
            <a:r>
              <a:rPr lang="en-US" dirty="0" smtClean="0"/>
              <a:t>Actionable information</a:t>
            </a:r>
          </a:p>
          <a:p>
            <a:endParaRPr lang="en-US" dirty="0" smtClean="0"/>
          </a:p>
          <a:p>
            <a:endParaRPr lang="en-US" dirty="0"/>
          </a:p>
        </p:txBody>
      </p:sp>
    </p:spTree>
    <p:extLst>
      <p:ext uri="{BB962C8B-B14F-4D97-AF65-F5344CB8AC3E}">
        <p14:creationId xmlns:p14="http://schemas.microsoft.com/office/powerpoint/2010/main" val="2983172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Preparation and Outreach</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Data collection and analysis</a:t>
            </a:r>
          </a:p>
          <a:p>
            <a:r>
              <a:rPr lang="en-US" dirty="0" smtClean="0"/>
              <a:t>Outreach</a:t>
            </a:r>
          </a:p>
          <a:p>
            <a:pPr lvl="1"/>
            <a:r>
              <a:rPr lang="en-US" dirty="0"/>
              <a:t>Who works in this space? Who needs to be connected? </a:t>
            </a:r>
          </a:p>
          <a:p>
            <a:pPr lvl="1"/>
            <a:r>
              <a:rPr lang="en-US" dirty="0" smtClean="0"/>
              <a:t>Not just usual suspects – look for different voices and perspectives</a:t>
            </a:r>
          </a:p>
          <a:p>
            <a:pPr lvl="1"/>
            <a:r>
              <a:rPr lang="en-US" dirty="0" smtClean="0"/>
              <a:t>Engage people up </a:t>
            </a:r>
            <a:r>
              <a:rPr lang="en-US" dirty="0"/>
              <a:t>and down chains of </a:t>
            </a:r>
            <a:r>
              <a:rPr lang="en-US" dirty="0" smtClean="0"/>
              <a:t>command</a:t>
            </a:r>
          </a:p>
          <a:p>
            <a:endParaRPr lang="en-US" dirty="0"/>
          </a:p>
        </p:txBody>
      </p:sp>
    </p:spTree>
    <p:extLst>
      <p:ext uri="{BB962C8B-B14F-4D97-AF65-F5344CB8AC3E}">
        <p14:creationId xmlns:p14="http://schemas.microsoft.com/office/powerpoint/2010/main" val="1272430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Summit Planning and Logistics</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Keep direct costs low by having space and catering donated by business partners.</a:t>
            </a:r>
          </a:p>
          <a:p>
            <a:r>
              <a:rPr lang="en-US" dirty="0"/>
              <a:t>Ask people about interests during registration process (Austin has hosted100 to 200 people).</a:t>
            </a:r>
          </a:p>
          <a:p>
            <a:r>
              <a:rPr lang="en-US" dirty="0" smtClean="0"/>
              <a:t>Recommend a half-day session in the morning.</a:t>
            </a:r>
          </a:p>
          <a:p>
            <a:r>
              <a:rPr lang="en-US" dirty="0" smtClean="0"/>
              <a:t>Reserve the room for additional time afterwards for networking and organizing.</a:t>
            </a:r>
          </a:p>
          <a:p>
            <a:endParaRPr lang="en-US" dirty="0" smtClean="0"/>
          </a:p>
          <a:p>
            <a:endParaRPr lang="en-US" dirty="0"/>
          </a:p>
        </p:txBody>
      </p:sp>
    </p:spTree>
    <p:extLst>
      <p:ext uri="{BB962C8B-B14F-4D97-AF65-F5344CB8AC3E}">
        <p14:creationId xmlns:p14="http://schemas.microsoft.com/office/powerpoint/2010/main" val="1272430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Summit Ground </a:t>
            </a:r>
            <a:r>
              <a:rPr lang="en-US" dirty="0"/>
              <a:t>R</a:t>
            </a:r>
            <a:r>
              <a:rPr lang="en-US" dirty="0" smtClean="0"/>
              <a:t>ules</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“Leave your title at the door.”</a:t>
            </a:r>
          </a:p>
          <a:p>
            <a:r>
              <a:rPr lang="en-US" dirty="0"/>
              <a:t>Be prepared to listen – even though it might challenge your current understanding.</a:t>
            </a:r>
          </a:p>
          <a:p>
            <a:r>
              <a:rPr lang="en-US" dirty="0" smtClean="0"/>
              <a:t>Gather everyone’s ideas and suggestions.</a:t>
            </a:r>
          </a:p>
          <a:p>
            <a:r>
              <a:rPr lang="en-US" dirty="0" smtClean="0"/>
              <a:t>Sharing different perspectives is essential to developing a common understanding and vision. </a:t>
            </a:r>
          </a:p>
          <a:p>
            <a:endParaRPr lang="en-US" dirty="0" smtClean="0"/>
          </a:p>
          <a:p>
            <a:endParaRPr lang="en-US" dirty="0" smtClean="0"/>
          </a:p>
          <a:p>
            <a:endParaRPr lang="en-US" dirty="0"/>
          </a:p>
        </p:txBody>
      </p:sp>
    </p:spTree>
    <p:extLst>
      <p:ext uri="{BB962C8B-B14F-4D97-AF65-F5344CB8AC3E}">
        <p14:creationId xmlns:p14="http://schemas.microsoft.com/office/powerpoint/2010/main" val="2872105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purl.org/dc/elements/1.1/"/>
    <ds:schemaRef ds:uri="http://purl.org/dc/dcmitype/"/>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2253</TotalTime>
  <Words>2038</Words>
  <Application>Microsoft Office PowerPoint</Application>
  <PresentationFormat>On-screen Show (4:3)</PresentationFormat>
  <Paragraphs>215</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NNIP PPT Theme</vt:lpstr>
      <vt:lpstr>USING DATA TO SPUR COMMUNITY PROBLEM-SOLVING</vt:lpstr>
      <vt:lpstr>National Neighborhood  Indicators Partnership</vt:lpstr>
      <vt:lpstr>Better Data. Better Decisions. Better Communities.</vt:lpstr>
      <vt:lpstr>Thanks to Children’s Optimal Health for sharing their story!</vt:lpstr>
      <vt:lpstr>Community Summits</vt:lpstr>
      <vt:lpstr>Operating Principles</vt:lpstr>
      <vt:lpstr>Preparation and Outreach</vt:lpstr>
      <vt:lpstr>Summit Planning and Logistics</vt:lpstr>
      <vt:lpstr>Summit Ground Rules</vt:lpstr>
      <vt:lpstr>Summit Format</vt:lpstr>
      <vt:lpstr>Approach to Presenting the Data</vt:lpstr>
      <vt:lpstr>Benefits of Mapping</vt:lpstr>
      <vt:lpstr>PowerPoint Presentation</vt:lpstr>
      <vt:lpstr>PowerPoint Presentation</vt:lpstr>
      <vt:lpstr>PowerPoint Presentation</vt:lpstr>
      <vt:lpstr>Beyond the Summit</vt:lpstr>
      <vt:lpstr>Selected Accomplishments</vt:lpstr>
      <vt:lpstr>www.neighborhoodindicators.org</vt:lpstr>
      <vt:lpstr>PowerPoint Presentation</vt:lpstr>
      <vt:lpstr>Follow us on Twitter @NNIPHQ</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Pettit, Kathryn</cp:lastModifiedBy>
  <cp:revision>222</cp:revision>
  <cp:lastPrinted>2014-07-23T13:21:49Z</cp:lastPrinted>
  <dcterms:created xsi:type="dcterms:W3CDTF">2010-04-12T23:12:02Z</dcterms:created>
  <dcterms:modified xsi:type="dcterms:W3CDTF">2014-07-24T18:39:34Z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