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724" r:id="rId3"/>
    <p:sldMasterId id="2147483738" r:id="rId4"/>
  </p:sldMasterIdLst>
  <p:notesMasterIdLst>
    <p:notesMasterId r:id="rId32"/>
  </p:notesMasterIdLst>
  <p:handoutMasterIdLst>
    <p:handoutMasterId r:id="rId33"/>
  </p:handoutMasterIdLst>
  <p:sldIdLst>
    <p:sldId id="295" r:id="rId5"/>
    <p:sldId id="335" r:id="rId6"/>
    <p:sldId id="344" r:id="rId7"/>
    <p:sldId id="377" r:id="rId8"/>
    <p:sldId id="346" r:id="rId9"/>
    <p:sldId id="347" r:id="rId10"/>
    <p:sldId id="396" r:id="rId11"/>
    <p:sldId id="397" r:id="rId12"/>
    <p:sldId id="398" r:id="rId13"/>
    <p:sldId id="393" r:id="rId14"/>
    <p:sldId id="394" r:id="rId15"/>
    <p:sldId id="395" r:id="rId16"/>
    <p:sldId id="378" r:id="rId17"/>
    <p:sldId id="379" r:id="rId18"/>
    <p:sldId id="380" r:id="rId19"/>
    <p:sldId id="381" r:id="rId20"/>
    <p:sldId id="382" r:id="rId21"/>
    <p:sldId id="383" r:id="rId22"/>
    <p:sldId id="384" r:id="rId23"/>
    <p:sldId id="385" r:id="rId24"/>
    <p:sldId id="386" r:id="rId25"/>
    <p:sldId id="387" r:id="rId26"/>
    <p:sldId id="389" r:id="rId27"/>
    <p:sldId id="388" r:id="rId28"/>
    <p:sldId id="390" r:id="rId29"/>
    <p:sldId id="391" r:id="rId30"/>
    <p:sldId id="392" r:id="rId31"/>
  </p:sldIdLst>
  <p:sldSz cx="9144000" cy="6858000" type="screen4x3"/>
  <p:notesSz cx="7010400" cy="9223375"/>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7E"/>
    <a:srgbClr val="FF9999"/>
    <a:srgbClr val="EEF86C"/>
    <a:srgbClr val="1242DC"/>
    <a:srgbClr val="000063"/>
    <a:srgbClr val="20905B"/>
    <a:srgbClr val="000080"/>
    <a:srgbClr val="0000FF"/>
    <a:srgbClr val="68ABE8"/>
    <a:srgbClr val="68B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106" d="100"/>
          <a:sy n="106" d="100"/>
        </p:scale>
        <p:origin x="-10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994146855080959E-2"/>
          <c:y val="0.21723291765562797"/>
          <c:w val="0.90773402784771262"/>
          <c:h val="0.66392595662384313"/>
        </c:manualLayout>
      </c:layout>
      <c:barChart>
        <c:barDir val="col"/>
        <c:grouping val="clustered"/>
        <c:varyColors val="0"/>
        <c:ser>
          <c:idx val="0"/>
          <c:order val="0"/>
          <c:spPr>
            <a:solidFill>
              <a:schemeClr val="accent2">
                <a:lumMod val="60000"/>
                <a:lumOff val="40000"/>
              </a:schemeClr>
            </a:solidFill>
          </c:spPr>
          <c:invertIfNegative val="0"/>
          <c:cat>
            <c:strRef>
              <c:f>Sheet2!$B$3:$G$3</c:f>
              <c:strCache>
                <c:ptCount val="6"/>
                <c:pt idx="0">
                  <c:v>All Students 
K-12</c:v>
                </c:pt>
                <c:pt idx="1">
                  <c:v>African American</c:v>
                </c:pt>
                <c:pt idx="2">
                  <c:v>Hispanic</c:v>
                </c:pt>
                <c:pt idx="3">
                  <c:v>White</c:v>
                </c:pt>
                <c:pt idx="4">
                  <c:v>English Language Learners</c:v>
                </c:pt>
                <c:pt idx="5">
                  <c:v>Special Ed</c:v>
                </c:pt>
              </c:strCache>
            </c:strRef>
          </c:cat>
          <c:val>
            <c:numRef>
              <c:f>Sheet2!$B$4:$G$4</c:f>
              <c:numCache>
                <c:formatCode>0%</c:formatCode>
                <c:ptCount val="6"/>
                <c:pt idx="0">
                  <c:v>0.09</c:v>
                </c:pt>
                <c:pt idx="1">
                  <c:v>0.17</c:v>
                </c:pt>
                <c:pt idx="2">
                  <c:v>7.0000000000000007E-2</c:v>
                </c:pt>
                <c:pt idx="3">
                  <c:v>0.03</c:v>
                </c:pt>
                <c:pt idx="4">
                  <c:v>0.06</c:v>
                </c:pt>
                <c:pt idx="5">
                  <c:v>0.18</c:v>
                </c:pt>
              </c:numCache>
            </c:numRef>
          </c:val>
        </c:ser>
        <c:dLbls>
          <c:showLegendKey val="0"/>
          <c:showVal val="0"/>
          <c:showCatName val="0"/>
          <c:showSerName val="0"/>
          <c:showPercent val="0"/>
          <c:showBubbleSize val="0"/>
        </c:dLbls>
        <c:gapWidth val="150"/>
        <c:axId val="90449408"/>
        <c:axId val="90450944"/>
      </c:barChart>
      <c:catAx>
        <c:axId val="90449408"/>
        <c:scaling>
          <c:orientation val="minMax"/>
        </c:scaling>
        <c:delete val="0"/>
        <c:axPos val="b"/>
        <c:majorTickMark val="none"/>
        <c:minorTickMark val="none"/>
        <c:tickLblPos val="nextTo"/>
        <c:txPr>
          <a:bodyPr/>
          <a:lstStyle/>
          <a:p>
            <a:pPr>
              <a:defRPr sz="1200">
                <a:solidFill>
                  <a:srgbClr val="000000"/>
                </a:solidFill>
              </a:defRPr>
            </a:pPr>
            <a:endParaRPr lang="en-US"/>
          </a:p>
        </c:txPr>
        <c:crossAx val="90450944"/>
        <c:crosses val="autoZero"/>
        <c:auto val="1"/>
        <c:lblAlgn val="ctr"/>
        <c:lblOffset val="100"/>
        <c:tickLblSkip val="1"/>
        <c:noMultiLvlLbl val="0"/>
      </c:catAx>
      <c:valAx>
        <c:axId val="90450944"/>
        <c:scaling>
          <c:orientation val="minMax"/>
        </c:scaling>
        <c:delete val="0"/>
        <c:axPos val="l"/>
        <c:majorGridlines/>
        <c:numFmt formatCode="0%" sourceLinked="1"/>
        <c:majorTickMark val="out"/>
        <c:minorTickMark val="none"/>
        <c:tickLblPos val="nextTo"/>
        <c:txPr>
          <a:bodyPr/>
          <a:lstStyle/>
          <a:p>
            <a:pPr>
              <a:defRPr sz="1400">
                <a:solidFill>
                  <a:srgbClr val="000000"/>
                </a:solidFill>
              </a:defRPr>
            </a:pPr>
            <a:endParaRPr lang="en-US"/>
          </a:p>
        </c:txPr>
        <c:crossAx val="9044940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0.07055</cdr:x>
      <cdr:y>0.03819</cdr:y>
    </cdr:from>
    <cdr:to>
      <cdr:x>0.98772</cdr:x>
      <cdr:y>0.22178</cdr:y>
    </cdr:to>
    <cdr:sp macro="" textlink="">
      <cdr:nvSpPr>
        <cdr:cNvPr id="2" name="TextBox 1"/>
        <cdr:cNvSpPr txBox="1"/>
      </cdr:nvSpPr>
      <cdr:spPr>
        <a:xfrm xmlns:a="http://schemas.openxmlformats.org/drawingml/2006/main">
          <a:off x="533400" y="183699"/>
          <a:ext cx="6934199" cy="8831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Percent of </a:t>
          </a:r>
          <a:r>
            <a:rPr lang="en-US" sz="2400" b="1" dirty="0" smtClean="0"/>
            <a:t>Students </a:t>
          </a:r>
          <a:r>
            <a:rPr lang="en-US" sz="2400" b="1" dirty="0" smtClean="0"/>
            <a:t>who were Chronically Absent in Oakland, 2009-10</a:t>
          </a:r>
          <a:endParaRPr 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145" cy="460559"/>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7651" name="Rectangle 3"/>
          <p:cNvSpPr>
            <a:spLocks noGrp="1" noChangeArrowheads="1"/>
          </p:cNvSpPr>
          <p:nvPr>
            <p:ph type="dt" sz="quarter" idx="1"/>
          </p:nvPr>
        </p:nvSpPr>
        <p:spPr bwMode="auto">
          <a:xfrm>
            <a:off x="3972257" y="0"/>
            <a:ext cx="3038144" cy="460559"/>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27652" name="Rectangle 4"/>
          <p:cNvSpPr>
            <a:spLocks noGrp="1" noChangeArrowheads="1"/>
          </p:cNvSpPr>
          <p:nvPr>
            <p:ph type="ftr" sz="quarter" idx="2"/>
          </p:nvPr>
        </p:nvSpPr>
        <p:spPr bwMode="auto">
          <a:xfrm>
            <a:off x="0" y="8762817"/>
            <a:ext cx="3038145" cy="460559"/>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27653" name="Rectangle 5"/>
          <p:cNvSpPr>
            <a:spLocks noGrp="1" noChangeArrowheads="1"/>
          </p:cNvSpPr>
          <p:nvPr>
            <p:ph type="sldNum" sz="quarter" idx="3"/>
          </p:nvPr>
        </p:nvSpPr>
        <p:spPr bwMode="auto">
          <a:xfrm>
            <a:off x="3972257" y="8762817"/>
            <a:ext cx="3038144" cy="460559"/>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a:defRPr sz="1200"/>
            </a:lvl1pPr>
          </a:lstStyle>
          <a:p>
            <a:fld id="{C0E23513-7086-437A-82DD-14AEE1F65C28}" type="slidenum">
              <a:rPr lang="en-US"/>
              <a:pPr/>
              <a:t>‹#›</a:t>
            </a:fld>
            <a:endParaRPr lang="en-US"/>
          </a:p>
        </p:txBody>
      </p:sp>
    </p:spTree>
    <p:extLst>
      <p:ext uri="{BB962C8B-B14F-4D97-AF65-F5344CB8AC3E}">
        <p14:creationId xmlns:p14="http://schemas.microsoft.com/office/powerpoint/2010/main" val="47394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145" cy="460559"/>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68611" name="Rectangle 3"/>
          <p:cNvSpPr>
            <a:spLocks noGrp="1" noChangeArrowheads="1"/>
          </p:cNvSpPr>
          <p:nvPr>
            <p:ph type="dt" idx="1"/>
          </p:nvPr>
        </p:nvSpPr>
        <p:spPr bwMode="auto">
          <a:xfrm>
            <a:off x="3972257" y="0"/>
            <a:ext cx="3038144" cy="460559"/>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00150" y="692150"/>
            <a:ext cx="4610100"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34112" y="4381409"/>
            <a:ext cx="5142177" cy="4149603"/>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762817"/>
            <a:ext cx="3038145" cy="460559"/>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68615" name="Rectangle 7"/>
          <p:cNvSpPr>
            <a:spLocks noGrp="1" noChangeArrowheads="1"/>
          </p:cNvSpPr>
          <p:nvPr>
            <p:ph type="sldNum" sz="quarter" idx="5"/>
          </p:nvPr>
        </p:nvSpPr>
        <p:spPr bwMode="auto">
          <a:xfrm>
            <a:off x="3972257" y="8762817"/>
            <a:ext cx="3038144" cy="460559"/>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a:defRPr sz="1200"/>
            </a:lvl1pPr>
          </a:lstStyle>
          <a:p>
            <a:fld id="{C40A1E1F-3DA9-48AD-B818-A913FD4FFFA2}" type="slidenum">
              <a:rPr lang="en-US"/>
              <a:pPr/>
              <a:t>‹#›</a:t>
            </a:fld>
            <a:endParaRPr lang="en-US"/>
          </a:p>
        </p:txBody>
      </p:sp>
    </p:spTree>
    <p:extLst>
      <p:ext uri="{BB962C8B-B14F-4D97-AF65-F5344CB8AC3E}">
        <p14:creationId xmlns:p14="http://schemas.microsoft.com/office/powerpoint/2010/main" val="27688364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F1C5A86B-6115-466A-B71F-9EAF05A474B0}" type="slidenum">
              <a:rPr lang="en-US" smtClean="0">
                <a:solidFill>
                  <a:prstClr val="black"/>
                </a:solidFill>
              </a:rPr>
              <a:pPr eaLnBrk="1" hangingPunct="1"/>
              <a:t>10</a:t>
            </a:fld>
            <a:endParaRPr lang="en-US"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Introduce myself, thanks for including us in the exciting day</a:t>
            </a:r>
          </a:p>
          <a:p>
            <a:pPr eaLnBrk="1" hangingPunct="1"/>
            <a:endParaRPr lang="en-US" sz="1000" smtClean="0"/>
          </a:p>
          <a:p>
            <a:pPr eaLnBrk="1" hangingPunct="1"/>
            <a:r>
              <a:rPr lang="en-US" sz="1000" smtClean="0"/>
              <a:t>About the network and our partners</a:t>
            </a:r>
          </a:p>
          <a:p>
            <a:pPr eaLnBrk="1" hangingPunct="1"/>
            <a:r>
              <a:rPr lang="en-US" sz="1000" smtClean="0"/>
              <a:t>Examples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Give credit to Urban Strategies Council – Steve Spiker</a:t>
            </a:r>
          </a:p>
          <a:p>
            <a:r>
              <a:rPr lang="en-US" smtClean="0"/>
              <a:t>Explain importance of absenteeism</a:t>
            </a:r>
          </a:p>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0059D18F-8F72-4362-A237-324A22CDBAA9}" type="slidenum">
              <a:rPr lang="en-US" smtClean="0">
                <a:solidFill>
                  <a:prstClr val="black"/>
                </a:solidFill>
              </a:rPr>
              <a:pPr eaLnBrk="1" hangingPunct="1"/>
              <a:t>19</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Define Chronic Absence</a:t>
            </a:r>
          </a:p>
          <a:p>
            <a:endParaRPr lang="en-US" smtClean="0"/>
          </a:p>
          <a:p>
            <a:r>
              <a:rPr lang="en-US" smtClean="0"/>
              <a:t>Figure out who is affected</a:t>
            </a:r>
          </a:p>
          <a:p>
            <a:r>
              <a:rPr lang="en-US" smtClean="0"/>
              <a:t>chronic absence (missing 10% or more of school days) </a:t>
            </a:r>
          </a:p>
          <a:p>
            <a:endParaRPr lang="en-US" smtClean="0"/>
          </a:p>
          <a:p>
            <a:endParaRPr lang="en-US" smtClean="0"/>
          </a:p>
          <a:p>
            <a:r>
              <a:rPr lang="en-US" b="1" smtClean="0"/>
              <a:t>Poverty and Health </a:t>
            </a:r>
            <a:endParaRPr lang="en-US" smtClean="0"/>
          </a:p>
          <a:p>
            <a:endParaRPr lang="en-US" smtClean="0"/>
          </a:p>
          <a:p>
            <a:r>
              <a:rPr lang="en-US" b="1" smtClean="0"/>
              <a:t>Family and Student Relationships with School </a:t>
            </a:r>
            <a:endParaRPr lang="en-US" smtClean="0"/>
          </a:p>
          <a:p>
            <a:endParaRPr lang="en-US" smtClean="0"/>
          </a:p>
          <a:p>
            <a:r>
              <a:rPr lang="en-US" b="1" smtClean="0"/>
              <a:t>Reactive Attendance Policy </a:t>
            </a:r>
            <a:endParaRPr lang="en-US" smtClean="0"/>
          </a:p>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96B4A9A3-B3E0-4677-A8B4-8BAE78CED23B}" type="slidenum">
              <a:rPr lang="en-US" smtClean="0">
                <a:solidFill>
                  <a:prstClr val="black"/>
                </a:solidFill>
              </a:rPr>
              <a:pPr eaLnBrk="1" hangingPunct="1"/>
              <a:t>20</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Figure out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5F83EE72-31F6-4AEF-813E-A588493BB89A}" type="slidenum">
              <a:rPr lang="en-US" smtClean="0">
                <a:solidFill>
                  <a:prstClr val="black"/>
                </a:solidFill>
              </a:rPr>
              <a:pPr eaLnBrk="1" hangingPunct="1"/>
              <a:t>21</a:t>
            </a:fld>
            <a:endParaRPr 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this is student level address, not by school alone o</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0DADDDFF-F669-42AC-A961-D9462E888151}" type="slidenum">
              <a:rPr lang="en-US" smtClean="0">
                <a:solidFill>
                  <a:prstClr val="black"/>
                </a:solidFill>
              </a:rPr>
              <a:pPr eaLnBrk="1" hangingPunct="1"/>
              <a:t>22</a:t>
            </a:fld>
            <a:endParaRPr 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62374BD3-81EF-4B48-A70F-1698A4E63DA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6710B405-D0C8-410E-88B6-326DD94F1023}" type="slidenum">
              <a:rPr lang="en-US" smtClean="0">
                <a:solidFill>
                  <a:prstClr val="black"/>
                </a:solidFill>
              </a:rPr>
              <a:pPr eaLnBrk="1" hangingPunct="1"/>
              <a:t>24</a:t>
            </a:fld>
            <a:endParaRPr lang="en-US" smtClean="0">
              <a:solidFill>
                <a:prstClr val="black"/>
              </a:solidFill>
            </a:endParaRPr>
          </a:p>
        </p:txBody>
      </p:sp>
      <p:sp>
        <p:nvSpPr>
          <p:cNvPr id="36867" name="Rectangle 2"/>
          <p:cNvSpPr>
            <a:spLocks noGrp="1" noRot="1" noChangeAspect="1" noChangeArrowheads="1" noTextEdit="1"/>
          </p:cNvSpPr>
          <p:nvPr>
            <p:ph type="sldImg"/>
          </p:nvPr>
        </p:nvSpPr>
        <p:spPr>
          <a:xfrm>
            <a:off x="1192213" y="699313"/>
            <a:ext cx="4630737" cy="3446165"/>
          </a:xfrm>
          <a:ln/>
        </p:spPr>
      </p:sp>
      <p:sp>
        <p:nvSpPr>
          <p:cNvPr id="36868" name="Rectangle 3"/>
          <p:cNvSpPr>
            <a:spLocks noGrp="1" noChangeArrowheads="1"/>
          </p:cNvSpPr>
          <p:nvPr>
            <p:ph type="body" idx="1"/>
          </p:nvPr>
        </p:nvSpPr>
        <p:spPr>
          <a:xfrm>
            <a:off x="935039" y="4384883"/>
            <a:ext cx="5140325" cy="4145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Led to launch of </a:t>
            </a:r>
            <a:r>
              <a:rPr lang="en-US" b="1" smtClean="0"/>
              <a:t>African American Male Achievement Initiative (AAMAI)</a:t>
            </a:r>
          </a:p>
          <a:p>
            <a:pPr eaLnBrk="1" hangingPunct="1"/>
            <a:r>
              <a:rPr lang="en-US" smtClean="0"/>
              <a:t>Oakland Unified School District, Partners in School Innovation, and the East Bay Community Foundation in 2010</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B46C4A23-F78E-43B2-BF6D-04D7E751E9CB}" type="slidenum">
              <a:rPr lang="en-US" smtClean="0">
                <a:solidFill>
                  <a:prstClr val="black"/>
                </a:solidFill>
              </a:rPr>
              <a:pPr eaLnBrk="1" hangingPunct="1"/>
              <a:t>25</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34165E4E-5CF6-47F9-87FC-6A120D5A0AD1}" type="slidenum">
              <a:rPr lang="en-US" smtClean="0">
                <a:solidFill>
                  <a:prstClr val="black"/>
                </a:solidFill>
              </a:rPr>
              <a:pPr eaLnBrk="1" hangingPunct="1"/>
              <a:t>26</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8C52793A-FCF2-48BB-9772-89DFC7CB2A93}" type="slidenum">
              <a:rPr lang="en-US" smtClean="0">
                <a:solidFill>
                  <a:prstClr val="black"/>
                </a:solidFill>
              </a:rPr>
              <a:pPr eaLnBrk="1" hangingPunct="1"/>
              <a:t>27</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eaLnBrk="1" hangingPunct="1"/>
            <a:fld id="{1CD99F03-47EF-40A3-980B-6E6B9D325471}" type="slidenum">
              <a:rPr lang="en-US" smtClean="0">
                <a:solidFill>
                  <a:prstClr val="black"/>
                </a:solidFill>
              </a:rPr>
              <a:pPr eaLnBrk="1" hangingPunct="1"/>
              <a:t>11</a:t>
            </a:fld>
            <a:endParaRPr lang="en-US" smtClean="0">
              <a:solidFill>
                <a:prstClr val="black"/>
              </a:solidFill>
            </a:endParaRPr>
          </a:p>
        </p:txBody>
      </p:sp>
      <p:sp>
        <p:nvSpPr>
          <p:cNvPr id="24579" name="Rectangle 2"/>
          <p:cNvSpPr>
            <a:spLocks noGrp="1" noChangeArrowheads="1"/>
          </p:cNvSpPr>
          <p:nvPr>
            <p:ph type="body" idx="1"/>
          </p:nvPr>
        </p:nvSpPr>
        <p:spPr>
          <a:xfrm>
            <a:off x="935039" y="4384883"/>
            <a:ext cx="5140325" cy="4145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6" tIns="45156" rIns="91916" bIns="45156"/>
          <a:lstStyle/>
          <a:p>
            <a:pPr marL="0" lvl="1" eaLnBrk="1" hangingPunct="1"/>
            <a:r>
              <a:rPr lang="en-US" smtClean="0">
                <a:solidFill>
                  <a:srgbClr val="002060"/>
                </a:solidFill>
              </a:rPr>
              <a:t>Collect administrative data from multiple sources</a:t>
            </a:r>
          </a:p>
          <a:p>
            <a:pPr eaLnBrk="1" hangingPunct="1"/>
            <a:endParaRPr lang="en-US" sz="1400" smtClean="0"/>
          </a:p>
        </p:txBody>
      </p:sp>
      <p:sp>
        <p:nvSpPr>
          <p:cNvPr id="24580" name="Rectangle 3"/>
          <p:cNvSpPr>
            <a:spLocks noGrp="1" noRot="1" noChangeAspect="1" noChangeArrowheads="1" noTextEdit="1"/>
          </p:cNvSpPr>
          <p:nvPr>
            <p:ph type="sldImg"/>
          </p:nvPr>
        </p:nvSpPr>
        <p:spPr>
          <a:xfrm>
            <a:off x="1192213" y="699313"/>
            <a:ext cx="4630737" cy="3446165"/>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3C17037E-0155-4F08-80C1-B2937FF3CA20}" type="slidenum">
              <a:rPr lang="en-US" smtClean="0">
                <a:solidFill>
                  <a:prstClr val="black"/>
                </a:solidFill>
              </a:rPr>
              <a:pPr eaLnBrk="1" hangingPunct="1"/>
              <a:t>12</a:t>
            </a:fld>
            <a:endParaRPr lang="en-US" smtClean="0">
              <a:solidFill>
                <a:prstClr val="black"/>
              </a:solidFill>
            </a:endParaRPr>
          </a:p>
        </p:txBody>
      </p:sp>
      <p:sp>
        <p:nvSpPr>
          <p:cNvPr id="25603" name="Rectangle 2"/>
          <p:cNvSpPr>
            <a:spLocks noGrp="1" noRot="1" noChangeAspect="1" noChangeArrowheads="1" noTextEdit="1"/>
          </p:cNvSpPr>
          <p:nvPr>
            <p:ph type="sldImg"/>
          </p:nvPr>
        </p:nvSpPr>
        <p:spPr>
          <a:xfrm>
            <a:off x="1181100" y="689863"/>
            <a:ext cx="4648200" cy="3458766"/>
          </a:xfrm>
          <a:ln/>
        </p:spPr>
      </p:sp>
      <p:sp>
        <p:nvSpPr>
          <p:cNvPr id="25604" name="Rectangle 3"/>
          <p:cNvSpPr>
            <a:spLocks noGrp="1" noChangeArrowheads="1"/>
          </p:cNvSpPr>
          <p:nvPr>
            <p:ph type="body" idx="1"/>
          </p:nvPr>
        </p:nvSpPr>
        <p:spPr>
          <a:xfrm>
            <a:off x="935039" y="4381733"/>
            <a:ext cx="5140325" cy="41517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Many major cities and more on the way</a:t>
            </a:r>
          </a:p>
          <a:p>
            <a:pPr eaLnBrk="1" hangingPunct="1"/>
            <a:endParaRPr lang="en-US" smtClean="0"/>
          </a:p>
          <a:p>
            <a:pPr eaLnBrk="1" hangingPunct="1"/>
            <a:r>
              <a:rPr lang="en-US" smtClean="0"/>
              <a:t>Types of institutions – trusted, neutral, </a:t>
            </a:r>
          </a:p>
          <a:p>
            <a:pPr eaLnBrk="1" hangingPunct="1"/>
            <a:endParaRPr lang="en-US" smtClean="0"/>
          </a:p>
          <a:p>
            <a:pPr eaLnBrk="1" hangingPunct="1"/>
            <a:r>
              <a:rPr lang="en-US" smtClean="0"/>
              <a:t>Network of peer learning – allows new partners or existing partners tackling new issues to get a jump start from others’ past experiences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EF6C4EAC-E1A0-494A-AB67-4FDC882191C8}" type="slidenum">
              <a:rPr lang="en-US" smtClean="0">
                <a:solidFill>
                  <a:prstClr val="black"/>
                </a:solidFill>
              </a:rPr>
              <a:pPr eaLnBrk="1" hangingPunct="1"/>
              <a:t>13</a:t>
            </a:fld>
            <a:endParaRPr lang="en-US" smtClean="0">
              <a:solidFill>
                <a:prstClr val="black"/>
              </a:solidFill>
            </a:endParaRPr>
          </a:p>
        </p:txBody>
      </p:sp>
      <p:sp>
        <p:nvSpPr>
          <p:cNvPr id="26627" name="Rectangle 2"/>
          <p:cNvSpPr>
            <a:spLocks noGrp="1" noRot="1" noChangeAspect="1" noChangeArrowheads="1" noTextEdit="1"/>
          </p:cNvSpPr>
          <p:nvPr>
            <p:ph type="sldImg"/>
          </p:nvPr>
        </p:nvSpPr>
        <p:spPr>
          <a:xfrm>
            <a:off x="1181100" y="693013"/>
            <a:ext cx="4648200" cy="3458766"/>
          </a:xfrm>
          <a:ln/>
        </p:spPr>
      </p:sp>
      <p:sp>
        <p:nvSpPr>
          <p:cNvPr id="43012" name="Rectangle 3"/>
          <p:cNvSpPr>
            <a:spLocks noGrp="1" noChangeArrowheads="1"/>
          </p:cNvSpPr>
          <p:nvPr>
            <p:ph type="body" idx="1"/>
          </p:nvPr>
        </p:nvSpPr>
        <p:spPr>
          <a:xfrm>
            <a:off x="935039" y="4383309"/>
            <a:ext cx="5140325" cy="4147053"/>
          </a:xfrm>
          <a:ln/>
          <a:extLst/>
        </p:spPr>
        <p:txBody>
          <a:bodyPr/>
          <a:lstStyle/>
          <a:p>
            <a:pPr eaLnBrk="1" hangingPunct="1">
              <a:defRPr/>
            </a:pPr>
            <a:r>
              <a:rPr lang="en-US" dirty="0" smtClean="0">
                <a:latin typeface="+mn-lt"/>
              </a:rPr>
              <a:t>Relevance – </a:t>
            </a:r>
            <a:r>
              <a:rPr lang="en-US" smtClean="0">
                <a:latin typeface="+mn-lt"/>
              </a:rPr>
              <a:t>linking </a:t>
            </a:r>
            <a:endParaRPr lang="en-US" dirty="0" smtClean="0">
              <a:latin typeface="+mn-lt"/>
            </a:endParaRPr>
          </a:p>
          <a:p>
            <a:pPr eaLnBrk="1" hangingPunct="1">
              <a:defRPr/>
            </a:pPr>
            <a:endParaRPr lang="en-US" dirty="0" smtClean="0">
              <a:latin typeface="+mn-lt"/>
            </a:endParaRPr>
          </a:p>
          <a:p>
            <a:pPr eaLnBrk="1" hangingPunct="1">
              <a:defRPr/>
            </a:pPr>
            <a:r>
              <a:rPr lang="en-US" dirty="0" smtClean="0">
                <a:latin typeface="+mn-lt"/>
              </a:rPr>
              <a:t>Geography Matters - City-wide trends not helpful for action</a:t>
            </a:r>
          </a:p>
          <a:p>
            <a:pPr lvl="1" eaLnBrk="1" hangingPunct="1">
              <a:buFont typeface="Arial" pitchFamily="34" charset="0"/>
              <a:buChar char="•"/>
              <a:defRPr/>
            </a:pPr>
            <a:r>
              <a:rPr lang="en-US" dirty="0" smtClean="0">
                <a:latin typeface="+mn-lt"/>
              </a:rPr>
              <a:t> Problems are not evenly distributed across cities.</a:t>
            </a:r>
          </a:p>
          <a:p>
            <a:pPr lvl="1" eaLnBrk="1" hangingPunct="1">
              <a:buFont typeface="Arial" pitchFamily="34" charset="0"/>
              <a:buChar char="•"/>
              <a:defRPr/>
            </a:pPr>
            <a:r>
              <a:rPr lang="en-US" dirty="0" smtClean="0">
                <a:latin typeface="+mn-lt"/>
              </a:rPr>
              <a:t> Priority issues vary across neighborhoods.</a:t>
            </a:r>
          </a:p>
          <a:p>
            <a:pPr lvl="1" eaLnBrk="1" hangingPunct="1">
              <a:buFont typeface="Arial" pitchFamily="34" charset="0"/>
              <a:buChar char="•"/>
              <a:defRPr/>
            </a:pPr>
            <a:r>
              <a:rPr lang="en-US" dirty="0" smtClean="0">
                <a:latin typeface="+mn-lt"/>
              </a:rPr>
              <a:t> People can relate to data analysis at the neighborhood level.</a:t>
            </a:r>
          </a:p>
          <a:p>
            <a:pPr eaLnBrk="1" hangingPunct="1">
              <a:defRPr/>
            </a:pPr>
            <a:endParaRPr lang="en-US" dirty="0" smtClean="0">
              <a:latin typeface="+mn-lt"/>
            </a:endParaRPr>
          </a:p>
          <a:p>
            <a:pPr eaLnBrk="1" hangingPunct="1">
              <a:defRPr/>
            </a:pPr>
            <a:endParaRPr lang="en-US" dirty="0" smtClean="0">
              <a:latin typeface="+mn-lt"/>
            </a:endParaRPr>
          </a:p>
          <a:p>
            <a:pPr eaLnBrk="1" hangingPunct="1">
              <a:defRPr/>
            </a:pPr>
            <a:r>
              <a:rPr lang="en-US" dirty="0" smtClean="0"/>
              <a:t>Partners cover many issues, recognizing residents don’t experience their community in silos (inventory summary available)</a:t>
            </a:r>
          </a:p>
          <a:p>
            <a:pPr eaLnBrk="1" hangingPunct="1">
              <a:defRPr/>
            </a:pPr>
            <a:endParaRPr lang="en-US" dirty="0" smtClean="0">
              <a:latin typeface="+mn-lt"/>
            </a:endParaRPr>
          </a:p>
          <a:p>
            <a:pPr eaLnBrk="1" hangingPunct="1">
              <a:defRPr/>
            </a:pPr>
            <a:r>
              <a:rPr lang="en-US" dirty="0" smtClean="0">
                <a:latin typeface="+mn-lt"/>
              </a:rPr>
              <a:t>Partners generally receive information at the address level and aggregate to varying levels of geography depending on the audience and issue at hand.  PARCEL AND NGH</a:t>
            </a:r>
          </a:p>
          <a:p>
            <a:pPr eaLnBrk="1" hangingPunct="1">
              <a:defRPr/>
            </a:pPr>
            <a:endParaRPr lang="en-US" dirty="0" smtClean="0">
              <a:latin typeface="+mn-lt"/>
            </a:endParaRPr>
          </a:p>
          <a:p>
            <a:pPr eaLnBrk="1" hangingPunct="1">
              <a:defRPr/>
            </a:pPr>
            <a:r>
              <a:rPr lang="en-US" dirty="0" smtClean="0">
                <a:latin typeface="+mn-lt"/>
              </a:rPr>
              <a:t>Incremental, perspective of building infrastructure; not just one-time project, but formal agreements to get the data recurrently.  Careful about confidentiality</a:t>
            </a:r>
          </a:p>
          <a:p>
            <a:pPr eaLnBrk="1" hangingPunct="1">
              <a:defRPr/>
            </a:pPr>
            <a:endParaRPr lang="en-US" dirty="0" smtClean="0">
              <a:latin typeface="+mn-lt"/>
            </a:endParaRPr>
          </a:p>
          <a:p>
            <a:pPr eaLnBrk="1" hangingPunct="1">
              <a:defRPr/>
            </a:pPr>
            <a:r>
              <a:rPr lang="en-US" dirty="0" smtClean="0">
                <a:latin typeface="+mn-lt"/>
              </a:rPr>
              <a:t>One-stop shot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2E18A6FC-C725-4B46-A4BC-5ED2EF02994B}" type="slidenum">
              <a:rPr lang="en-US" smtClean="0">
                <a:solidFill>
                  <a:prstClr val="black"/>
                </a:solidFill>
              </a:rPr>
              <a:pPr eaLnBrk="1" hangingPunct="1"/>
              <a:t>14</a:t>
            </a:fld>
            <a:endParaRPr lang="en-US" smtClean="0">
              <a:solidFill>
                <a:prstClr val="black"/>
              </a:solidFill>
            </a:endParaRPr>
          </a:p>
        </p:txBody>
      </p:sp>
      <p:sp>
        <p:nvSpPr>
          <p:cNvPr id="27651" name="Rectangle 2"/>
          <p:cNvSpPr>
            <a:spLocks noGrp="1" noRot="1" noChangeAspect="1" noChangeArrowheads="1" noTextEdit="1"/>
          </p:cNvSpPr>
          <p:nvPr>
            <p:ph type="sldImg"/>
          </p:nvPr>
        </p:nvSpPr>
        <p:spPr>
          <a:xfrm>
            <a:off x="1192213" y="699313"/>
            <a:ext cx="4630737" cy="3446165"/>
          </a:xfrm>
          <a:ln/>
        </p:spPr>
      </p:sp>
      <p:sp>
        <p:nvSpPr>
          <p:cNvPr id="27652" name="Rectangle 3"/>
          <p:cNvSpPr>
            <a:spLocks noGrp="1" noChangeArrowheads="1"/>
          </p:cNvSpPr>
          <p:nvPr>
            <p:ph type="body" idx="1"/>
          </p:nvPr>
        </p:nvSpPr>
        <p:spPr>
          <a:xfrm>
            <a:off x="935039" y="4384883"/>
            <a:ext cx="5140325" cy="4145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Principles and values – </a:t>
            </a:r>
          </a:p>
          <a:p>
            <a:pPr eaLnBrk="1" hangingPunct="1"/>
            <a:r>
              <a:rPr lang="en-US" smtClean="0"/>
              <a:t>Not just research project extracting from the community, but long-term partnership</a:t>
            </a:r>
          </a:p>
          <a:p>
            <a:pPr eaLnBrk="1" hangingPunct="1"/>
            <a:r>
              <a:rPr lang="en-US" smtClean="0"/>
              <a:t>Importance of infrastructure is that data is re-used for many different purposes</a:t>
            </a:r>
          </a:p>
          <a:p>
            <a:pPr eaLnBrk="1" hangingPunct="1"/>
            <a:r>
              <a:rPr lang="en-US" smtClean="0"/>
              <a:t>Checking on low-income terminology</a:t>
            </a:r>
          </a:p>
          <a:p>
            <a:pPr eaLnBrk="1" hangingPunct="1"/>
            <a:endParaRPr lang="en-US" smtClean="0"/>
          </a:p>
          <a:p>
            <a:pPr eaLnBrk="1" hangingPunct="1"/>
            <a:r>
              <a:rPr lang="en-US" smtClean="0"/>
              <a:t>Breaks down silos, brings people to the table to develop a common understanding of the issues</a:t>
            </a:r>
          </a:p>
          <a:p>
            <a:pPr eaLnBrk="1" hangingPunct="1"/>
            <a:r>
              <a:rPr lang="en-US" smtClean="0"/>
              <a:t>Example of School Readiness project – health care system, day care providers, public school system, child advocates, family support services.</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018CC605-EFDB-4984-BC11-C595017407FC}" type="slidenum">
              <a:rPr lang="en-US" smtClean="0">
                <a:solidFill>
                  <a:prstClr val="black"/>
                </a:solidFill>
              </a:rPr>
              <a:pPr eaLnBrk="1" hangingPunct="1"/>
              <a:t>15</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xfrm>
            <a:off x="1192213" y="699313"/>
            <a:ext cx="4630737" cy="3446165"/>
          </a:xfrm>
          <a:ln/>
        </p:spPr>
      </p:sp>
      <p:sp>
        <p:nvSpPr>
          <p:cNvPr id="64516" name="Rectangle 3"/>
          <p:cNvSpPr>
            <a:spLocks noGrp="1" noChangeArrowheads="1"/>
          </p:cNvSpPr>
          <p:nvPr>
            <p:ph type="body" idx="1"/>
          </p:nvPr>
        </p:nvSpPr>
        <p:spPr>
          <a:xfrm>
            <a:off x="935039" y="4384883"/>
            <a:ext cx="5140325" cy="414547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NNIP partners play multiple roles…  </a:t>
            </a:r>
          </a:p>
          <a:p>
            <a:pPr>
              <a:defRPr/>
            </a:pPr>
            <a:endParaRPr lang="en-US" dirty="0" smtClean="0"/>
          </a:p>
          <a:p>
            <a:pPr marL="228600" indent="-228600">
              <a:buFontTx/>
              <a:buAutoNum type="arabicPeriod"/>
              <a:defRPr/>
            </a:pPr>
            <a:r>
              <a:rPr lang="en-US" dirty="0" smtClean="0"/>
              <a:t>Assemble, etc.:  New SLC system is great example</a:t>
            </a:r>
          </a:p>
          <a:p>
            <a:pPr marL="228600" indent="-228600">
              <a:buFontTx/>
              <a:buAutoNum type="arabicPeriod"/>
              <a:defRPr/>
            </a:pPr>
            <a:r>
              <a:rPr lang="en-US" dirty="0" smtClean="0"/>
              <a:t>Getting the data out there is not enough, work with others in the community to learn how the data can be used. </a:t>
            </a:r>
          </a:p>
          <a:p>
            <a:pPr marL="228600" indent="-228600">
              <a:buFontTx/>
              <a:buAutoNum type="arabicPeriod"/>
              <a:defRPr/>
            </a:pPr>
            <a:endParaRPr lang="en-US" dirty="0" smtClean="0"/>
          </a:p>
          <a:p>
            <a:pPr lvl="1" eaLnBrk="1" hangingPunct="1">
              <a:spcBef>
                <a:spcPct val="5000"/>
              </a:spcBef>
              <a:spcAft>
                <a:spcPts val="1200"/>
              </a:spcAft>
              <a:defRPr/>
            </a:pPr>
            <a:r>
              <a:rPr lang="en-US" sz="2200" dirty="0" smtClean="0">
                <a:solidFill>
                  <a:srgbClr val="336699"/>
                </a:solidFill>
              </a:rPr>
              <a:t>Deliberate selection  of key indicators to assess quality of life</a:t>
            </a:r>
          </a:p>
          <a:p>
            <a:pPr lvl="1" eaLnBrk="1" hangingPunct="1">
              <a:spcBef>
                <a:spcPct val="5000"/>
              </a:spcBef>
              <a:spcAft>
                <a:spcPts val="1200"/>
              </a:spcAft>
              <a:defRPr/>
            </a:pPr>
            <a:r>
              <a:rPr lang="en-US" sz="2200" dirty="0" smtClean="0">
                <a:solidFill>
                  <a:srgbClr val="336699"/>
                </a:solidFill>
              </a:rPr>
              <a:t>Cross-sector recurrent review of indicators across topics</a:t>
            </a:r>
            <a:endParaRPr lang="en-US" dirty="0" smtClean="0">
              <a:solidFill>
                <a:srgbClr val="336699"/>
              </a:solidFill>
            </a:endParaRPr>
          </a:p>
          <a:p>
            <a:pPr marL="228600" indent="-228600">
              <a:buFontTx/>
              <a:buAutoNum type="arabicPeriod"/>
              <a:defRPr/>
            </a:pPr>
            <a:endParaRPr lang="en-US" dirty="0" smtClean="0">
              <a:solidFill>
                <a:srgbClr val="336699"/>
              </a:solidFill>
            </a:endParaRPr>
          </a:p>
          <a:p>
            <a:pPr marL="228600" indent="-228600">
              <a:buFontTx/>
              <a:buAutoNum type="arabicPeriod"/>
              <a:defRPr/>
            </a:pPr>
            <a:r>
              <a:rPr lang="en-US" dirty="0" smtClean="0">
                <a:solidFill>
                  <a:srgbClr val="336699"/>
                </a:solidFill>
              </a:rPr>
              <a:t>Federal initiatives  =the application and implementation of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Don’t talk through in detail…</a:t>
            </a:r>
          </a:p>
          <a:p>
            <a:endParaRPr lang="en-US" smtClean="0"/>
          </a:p>
          <a:p>
            <a:r>
              <a:rPr lang="en-US" smtClean="0"/>
              <a:t>Here is a product of their work – able to tell where the homes were that were poorly maintained.  They had initially thought most of the worst would be properties in foreclosures, but they found out that there were many problems with homes not in foreclosure – </a:t>
            </a:r>
          </a:p>
          <a:p>
            <a:endParaRPr lang="en-US" smtClean="0"/>
          </a:p>
          <a:p>
            <a:r>
              <a:rPr lang="en-US" smtClean="0"/>
              <a:t>Outcomes:</a:t>
            </a:r>
          </a:p>
          <a:p>
            <a:r>
              <a:rPr lang="en-US" smtClean="0"/>
              <a:t> - Documentation for city-and private foundation-sponsored receivership actions against problem properties </a:t>
            </a:r>
          </a:p>
          <a:p>
            <a:r>
              <a:rPr lang="en-US" smtClean="0"/>
              <a:t> - Selection of our new community development organization targeted neighborhood areas</a:t>
            </a:r>
          </a:p>
          <a:p>
            <a:r>
              <a:rPr lang="en-US" smtClean="0"/>
              <a:t> - Background data for city acquisition strategies</a:t>
            </a:r>
          </a:p>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8B64E73C-F922-4227-AA06-25E1FB2153A7}" type="slidenum">
              <a:rPr lang="en-US" smtClean="0">
                <a:solidFill>
                  <a:prstClr val="black"/>
                </a:solidFill>
              </a:rPr>
              <a:pPr eaLnBrk="1" hangingPunct="1"/>
              <a:t>16</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1pPr>
            <a:lvl2pPr marL="742950" indent="-285750" defTabSz="930275" eaLnBrk="0" hangingPunct="0">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2pPr>
            <a:lvl3pPr marL="1143000" indent="-228600" defTabSz="930275" eaLnBrk="0" hangingPunct="0">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3pPr>
            <a:lvl4pPr marL="1600200" indent="-228600" defTabSz="930275" eaLnBrk="0" hangingPunct="0">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4pPr>
            <a:lvl5pPr marL="2057400" indent="-228600" defTabSz="930275" eaLnBrk="0" hangingPunct="0">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5pPr>
            <a:lvl6pPr marL="2514600" indent="-228600" defTabSz="930275" eaLnBrk="0" fontAlgn="base" hangingPunct="0">
              <a:spcBef>
                <a:spcPct val="0"/>
              </a:spcBef>
              <a:spcAft>
                <a:spcPct val="0"/>
              </a:spcAft>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6pPr>
            <a:lvl7pPr marL="2971800" indent="-228600" defTabSz="930275" eaLnBrk="0" fontAlgn="base" hangingPunct="0">
              <a:spcBef>
                <a:spcPct val="0"/>
              </a:spcBef>
              <a:spcAft>
                <a:spcPct val="0"/>
              </a:spcAft>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7pPr>
            <a:lvl8pPr marL="3429000" indent="-228600" defTabSz="930275" eaLnBrk="0" fontAlgn="base" hangingPunct="0">
              <a:spcBef>
                <a:spcPct val="0"/>
              </a:spcBef>
              <a:spcAft>
                <a:spcPct val="0"/>
              </a:spcAft>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8pPr>
            <a:lvl9pPr marL="3886200" indent="-228600" defTabSz="930275" eaLnBrk="0" fontAlgn="base" hangingPunct="0">
              <a:spcBef>
                <a:spcPct val="0"/>
              </a:spcBef>
              <a:spcAft>
                <a:spcPct val="0"/>
              </a:spcAft>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solidFill>
                  <a:schemeClr val="tx1"/>
                </a:solidFill>
                <a:latin typeface="Arial" charset="0"/>
              </a:defRPr>
            </a:lvl9pPr>
          </a:lstStyle>
          <a:p>
            <a:pPr eaLnBrk="1" hangingPunct="1">
              <a:buFont typeface="Times New Roman" pitchFamily="18" charset="0"/>
              <a:buNone/>
            </a:pPr>
            <a:fld id="{030247F0-248E-4011-BC82-B473FE9E59D7}" type="slidenum">
              <a:rPr lang="en-US" smtClean="0">
                <a:solidFill>
                  <a:srgbClr val="000000"/>
                </a:solidFill>
                <a:latin typeface="Times New Roman" pitchFamily="18" charset="0"/>
                <a:ea typeface="Arial Unicode MS" pitchFamily="34" charset="-128"/>
                <a:cs typeface="Arial Unicode MS" pitchFamily="34" charset="-128"/>
              </a:rPr>
              <a:pPr eaLnBrk="1" hangingPunct="1">
                <a:buFont typeface="Times New Roman" pitchFamily="18" charset="0"/>
                <a:buNone/>
              </a:pPr>
              <a:t>17</a:t>
            </a:fld>
            <a:endParaRPr lang="en-US" smtClean="0">
              <a:solidFill>
                <a:srgbClr val="000000"/>
              </a:solidFill>
              <a:latin typeface="Times New Roman" pitchFamily="18" charset="0"/>
              <a:ea typeface="Arial Unicode MS" pitchFamily="34" charset="-128"/>
              <a:cs typeface="Arial Unicode MS" pitchFamily="34" charset="-128"/>
            </a:endParaRPr>
          </a:p>
        </p:txBody>
      </p:sp>
      <p:sp>
        <p:nvSpPr>
          <p:cNvPr id="30723" name="Text Box 1"/>
          <p:cNvSpPr txBox="1">
            <a:spLocks noChangeArrowheads="1"/>
          </p:cNvSpPr>
          <p:nvPr/>
        </p:nvSpPr>
        <p:spPr bwMode="auto">
          <a:xfrm>
            <a:off x="1181100" y="691438"/>
            <a:ext cx="4649788" cy="345876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800">
              <a:solidFill>
                <a:prstClr val="black"/>
              </a:solidFill>
              <a:ea typeface="+mn-ea"/>
            </a:endParaRPr>
          </a:p>
        </p:txBody>
      </p:sp>
      <p:sp>
        <p:nvSpPr>
          <p:cNvPr id="97284" name="Text Box 2"/>
          <p:cNvSpPr>
            <a:spLocks noGrp="1" noChangeArrowheads="1"/>
          </p:cNvSpPr>
          <p:nvPr>
            <p:ph type="body"/>
          </p:nvPr>
        </p:nvSpPr>
        <p:spPr>
          <a:xfrm>
            <a:off x="701675" y="4381733"/>
            <a:ext cx="5608638" cy="415177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r>
              <a:rPr lang="en-US" dirty="0" smtClean="0">
                <a:latin typeface="Calibri" pitchFamily="34" charset="0"/>
                <a:ea typeface="MS Gothic" pitchFamily="49" charset="-128"/>
              </a:rPr>
              <a:t>Current capacity as we know it: 3 center based centers and 4 home based centers – total capacity of 22 infants and 102 older children (what age is “older”?)</a:t>
            </a: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r>
              <a:rPr lang="en-US" dirty="0" smtClean="0">
                <a:latin typeface="Calibri" pitchFamily="34" charset="0"/>
                <a:ea typeface="MS Gothic" pitchFamily="49" charset="-128"/>
              </a:rPr>
              <a:t/>
            </a:r>
            <a:br>
              <a:rPr lang="en-US" dirty="0" smtClean="0">
                <a:latin typeface="Calibri" pitchFamily="34" charset="0"/>
                <a:ea typeface="MS Gothic" pitchFamily="49" charset="-128"/>
              </a:rPr>
            </a:br>
            <a:r>
              <a:rPr lang="en-US" dirty="0" smtClean="0">
                <a:latin typeface="Calibri" pitchFamily="34" charset="0"/>
                <a:ea typeface="MS Gothic" pitchFamily="49" charset="-128"/>
              </a:rPr>
              <a:t>Questions: are these children from the neighborhood? We need access to individual level data to track those children and ensure they are from DCPNI</a:t>
            </a: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endParaRPr lang="en-US" dirty="0" smtClean="0">
              <a:latin typeface="Calibri" pitchFamily="34" charset="0"/>
              <a:ea typeface="MS Gothic" pitchFamily="49" charset="-128"/>
            </a:endParaRP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r>
              <a:rPr lang="en-US" dirty="0" smtClean="0">
                <a:latin typeface="Calibri" pitchFamily="34" charset="0"/>
                <a:ea typeface="MS Gothic" pitchFamily="49" charset="-128"/>
              </a:rPr>
              <a:t>What is the rating/quality of these services? What is their curriculum? What do we know about these programs?</a:t>
            </a: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endParaRPr lang="en-US" dirty="0" smtClean="0">
              <a:latin typeface="Calibri" pitchFamily="34" charset="0"/>
              <a:ea typeface="MS Gothic" pitchFamily="49" charset="-128"/>
            </a:endParaRP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r>
              <a:rPr lang="en-US" dirty="0" smtClean="0">
                <a:latin typeface="Calibri" pitchFamily="34" charset="0"/>
                <a:ea typeface="MS Gothic" pitchFamily="49" charset="-128"/>
              </a:rPr>
              <a:t>Also, there are 51 infants and 62 older children at 2 other center based care. Is this in our scope of work?</a:t>
            </a: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endParaRPr lang="en-US" dirty="0" smtClean="0">
              <a:latin typeface="Calibri" pitchFamily="34" charset="0"/>
              <a:ea typeface="MS Gothic" pitchFamily="49" charset="-128"/>
            </a:endParaRPr>
          </a:p>
          <a:p>
            <a:pPr marL="457200" indent="-457200" eaLnBrk="1" hangingPunct="1">
              <a:spcBef>
                <a:spcPts val="800"/>
              </a:spcBef>
              <a:buSzPct val="150000"/>
              <a:buFont typeface="Arial" pitchFamily="34" charset="0"/>
              <a:buChar char="•"/>
              <a:defRPr/>
            </a:pPr>
            <a:r>
              <a:rPr lang="en-US" sz="2600" dirty="0" smtClean="0">
                <a:cs typeface="Arial" pitchFamily="34" charset="0"/>
              </a:rPr>
              <a:t>Needs assessment and segmentation analysis</a:t>
            </a:r>
          </a:p>
          <a:p>
            <a:pPr marL="806450" lvl="1" indent="-457200" eaLnBrk="1" hangingPunct="1">
              <a:spcBef>
                <a:spcPts val="800"/>
              </a:spcBef>
              <a:buSzPct val="120000"/>
              <a:buFont typeface="Arial" pitchFamily="34" charset="0"/>
              <a:buChar char="•"/>
              <a:defRPr/>
            </a:pPr>
            <a:r>
              <a:rPr lang="en-US" sz="2200" dirty="0" smtClean="0">
                <a:cs typeface="Arial" pitchFamily="34" charset="0"/>
              </a:rPr>
              <a:t>Understanding the status of neighborhood residents</a:t>
            </a:r>
          </a:p>
          <a:p>
            <a:pPr marL="806450" lvl="1" indent="-457200" eaLnBrk="1" hangingPunct="1">
              <a:spcBef>
                <a:spcPts val="800"/>
              </a:spcBef>
              <a:buSzPct val="120000"/>
              <a:buFont typeface="Arial" pitchFamily="34" charset="0"/>
              <a:buChar char="•"/>
              <a:defRPr/>
            </a:pPr>
            <a:r>
              <a:rPr lang="en-US" sz="2200" dirty="0" smtClean="0">
                <a:cs typeface="Arial" pitchFamily="34" charset="0"/>
              </a:rPr>
              <a:t>Government Performance Reporting Act (GPRA) indicators</a:t>
            </a:r>
          </a:p>
          <a:p>
            <a:pPr marL="806450" lvl="1" indent="-457200" eaLnBrk="1" hangingPunct="1">
              <a:spcBef>
                <a:spcPts val="800"/>
              </a:spcBef>
              <a:spcAft>
                <a:spcPts val="600"/>
              </a:spcAft>
              <a:buSzPct val="120000"/>
              <a:buFont typeface="Arial" pitchFamily="34" charset="0"/>
              <a:buChar char="•"/>
              <a:defRPr/>
            </a:pPr>
            <a:r>
              <a:rPr lang="en-US" sz="2200" dirty="0" smtClean="0">
                <a:cs typeface="Arial" pitchFamily="34" charset="0"/>
              </a:rPr>
              <a:t>Strategy development</a:t>
            </a:r>
          </a:p>
          <a:p>
            <a:pPr marL="457200" indent="-457200" eaLnBrk="1" hangingPunct="1">
              <a:spcBef>
                <a:spcPts val="800"/>
              </a:spcBef>
              <a:buSzPct val="150000"/>
              <a:buFont typeface="Arial" pitchFamily="34" charset="0"/>
              <a:buChar char="•"/>
              <a:defRPr/>
            </a:pPr>
            <a:r>
              <a:rPr lang="en-US" sz="2600" dirty="0" smtClean="0">
                <a:cs typeface="Arial" pitchFamily="34" charset="0"/>
              </a:rPr>
              <a:t>Data systems</a:t>
            </a:r>
          </a:p>
          <a:p>
            <a:pPr lvl="1">
              <a:spcBef>
                <a:spcPts val="700"/>
              </a:spcBef>
              <a:buSzPct val="120000"/>
              <a:buFont typeface="Arial" pitchFamily="34" charset="0"/>
              <a:buChar char="•"/>
              <a:defRPr/>
            </a:pPr>
            <a:r>
              <a:rPr lang="en-US" sz="2200" dirty="0" smtClean="0">
                <a:cs typeface="Arial" pitchFamily="34" charset="0"/>
              </a:rPr>
              <a:t>Longitudinal case management system (individual)</a:t>
            </a:r>
          </a:p>
          <a:p>
            <a:pPr lvl="1">
              <a:spcBef>
                <a:spcPts val="700"/>
              </a:spcBef>
              <a:spcAft>
                <a:spcPts val="600"/>
              </a:spcAft>
              <a:buSzPct val="120000"/>
              <a:buFont typeface="Arial" pitchFamily="34" charset="0"/>
              <a:buChar char="•"/>
              <a:defRPr/>
            </a:pPr>
            <a:r>
              <a:rPr lang="en-US" sz="2200" dirty="0" smtClean="0">
                <a:cs typeface="Arial" pitchFamily="34" charset="0"/>
              </a:rPr>
              <a:t>Aggregated data tracking system (school and neighborhood)</a:t>
            </a:r>
          </a:p>
          <a:p>
            <a:pPr marL="457200" indent="-457200" eaLnBrk="1" hangingPunct="1">
              <a:spcBef>
                <a:spcPts val="800"/>
              </a:spcBef>
              <a:buSzPct val="150000"/>
              <a:buFont typeface="Arial" pitchFamily="34" charset="0"/>
              <a:buChar char="•"/>
              <a:defRPr/>
            </a:pPr>
            <a:r>
              <a:rPr lang="en-US" sz="2600" dirty="0" smtClean="0">
                <a:cs typeface="Arial" pitchFamily="34" charset="0"/>
              </a:rPr>
              <a:t>Performance monitoring and outcome evaluation</a:t>
            </a:r>
          </a:p>
          <a:p>
            <a:pPr marL="457200" indent="-457200" eaLnBrk="1" hangingPunct="1">
              <a:spcBef>
                <a:spcPts val="800"/>
              </a:spcBef>
              <a:buSzPct val="150000"/>
              <a:buFont typeface="Arial" pitchFamily="34" charset="0"/>
              <a:buChar char="•"/>
              <a:defRPr/>
            </a:pPr>
            <a:r>
              <a:rPr lang="en-US" sz="2600" dirty="0" smtClean="0">
                <a:cs typeface="Arial" pitchFamily="34" charset="0"/>
              </a:rPr>
              <a:t>Process study</a:t>
            </a:r>
          </a:p>
          <a:p>
            <a:pPr>
              <a:spcBef>
                <a:spcPts val="450"/>
              </a:spcBef>
              <a:tabLst>
                <a:tab pos="0" algn="l"/>
                <a:tab pos="912813" algn="l"/>
                <a:tab pos="1827213" algn="l"/>
                <a:tab pos="2740025" algn="l"/>
                <a:tab pos="3656013" algn="l"/>
                <a:tab pos="4570413" algn="l"/>
                <a:tab pos="5483225" algn="l"/>
                <a:tab pos="6399213" algn="l"/>
                <a:tab pos="7312025" algn="l"/>
                <a:tab pos="8226425" algn="l"/>
                <a:tab pos="9142413" algn="l"/>
                <a:tab pos="10055225" algn="l"/>
              </a:tabLst>
              <a:defRPr/>
            </a:pPr>
            <a:endParaRPr lang="en-US" dirty="0" smtClean="0">
              <a:latin typeface="Calibri" pitchFamily="34" charset="0"/>
              <a:ea typeface="MS Gothic" pitchFamily="49" charset="-128"/>
            </a:endParaRPr>
          </a:p>
        </p:txBody>
      </p:sp>
      <p:sp>
        <p:nvSpPr>
          <p:cNvPr id="30725" name="Text Box 3"/>
          <p:cNvSpPr txBox="1">
            <a:spLocks noChangeArrowheads="1"/>
          </p:cNvSpPr>
          <p:nvPr/>
        </p:nvSpPr>
        <p:spPr bwMode="auto">
          <a:xfrm>
            <a:off x="3971925" y="8761892"/>
            <a:ext cx="3038475" cy="461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239" tIns="46441" rIns="93239" bIns="46441"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r" eaLnBrk="1" hangingPunct="1"/>
            <a:fld id="{104BC286-967D-4F12-BA13-14983DF6F7A6}" type="slidenum">
              <a:rPr lang="en-US" sz="1200">
                <a:solidFill>
                  <a:srgbClr val="000000"/>
                </a:solidFill>
                <a:latin typeface="Times New Roman" pitchFamily="18" charset="0"/>
                <a:ea typeface="MS Gothic" pitchFamily="49" charset="-128"/>
              </a:rPr>
              <a:pPr algn="r" eaLnBrk="1" hangingPunct="1"/>
              <a:t>17</a:t>
            </a:fld>
            <a:endParaRPr lang="en-US" sz="1200">
              <a:solidFill>
                <a:srgbClr val="000000"/>
              </a:solidFill>
              <a:latin typeface="Times New Roman" pitchFamily="18" charset="0"/>
              <a:ea typeface="MS Gothic" pitchFamily="4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14303">
              <a:defRPr/>
            </a:pPr>
            <a:r>
              <a:rPr lang="en-US" dirty="0"/>
              <a:t>HUD-DoT Sustainable Communities  - unusual in that the partner themselves are developing the program as well as the data/analysis in-house</a:t>
            </a:r>
          </a:p>
          <a:p>
            <a:pPr defTabSz="914303">
              <a:defRPr/>
            </a:pPr>
            <a:endParaRPr lang="en-US" dirty="0"/>
          </a:p>
          <a:p>
            <a:pPr defTabSz="914303">
              <a:defRPr/>
            </a:pPr>
            <a:r>
              <a:rPr lang="en-US" dirty="0" smtClean="0"/>
              <a:t>Chose 6 commercial corridors; </a:t>
            </a:r>
            <a:r>
              <a:rPr lang="en-US" dirty="0"/>
              <a:t>tied to transit improvements.  </a:t>
            </a:r>
            <a:r>
              <a:rPr lang="en-US" dirty="0" smtClean="0"/>
              <a:t>Integrating regional </a:t>
            </a:r>
            <a:r>
              <a:rPr lang="en-US" dirty="0"/>
              <a:t>and local perspective. </a:t>
            </a:r>
            <a:endParaRPr lang="en-US" dirty="0" smtClean="0"/>
          </a:p>
          <a:p>
            <a:pPr defTabSz="914303">
              <a:defRPr/>
            </a:pPr>
            <a:endParaRPr lang="en-US" dirty="0"/>
          </a:p>
          <a:p>
            <a:pPr defTabSz="914303">
              <a:defRPr/>
            </a:pPr>
            <a:r>
              <a:rPr lang="en-US" dirty="0"/>
              <a:t>This is from Implementation Guidebook: for Sustainable Development in Greater Kansas City</a:t>
            </a:r>
          </a:p>
          <a:p>
            <a:pPr marL="171432" indent="-171432" defTabSz="914303">
              <a:buFont typeface="Arial" pitchFamily="34" charset="0"/>
              <a:buChar char="•"/>
              <a:defRPr/>
            </a:pPr>
            <a:r>
              <a:rPr lang="en-US" dirty="0"/>
              <a:t>detailed statement of principles, overarching goals, and steps for implementation</a:t>
            </a:r>
          </a:p>
          <a:p>
            <a:pPr marL="171432" indent="-171432" defTabSz="914303">
              <a:buFont typeface="Arial" pitchFamily="34" charset="0"/>
              <a:buChar char="•"/>
              <a:defRPr/>
            </a:pPr>
            <a:r>
              <a:rPr lang="en-US" dirty="0"/>
              <a:t>Trying to have a few key ones across 6 corridors, along with ngh-specific outcome goals, but getting some pushback from ngh stakeholders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3602AE02-F07C-43CF-81DE-BDF5812B4DF2}" type="slidenum">
              <a:rPr lang="en-US" smtClean="0">
                <a:solidFill>
                  <a:prstClr val="black"/>
                </a:solidFill>
              </a:rPr>
              <a:pPr eaLnBrk="1" hangingPunct="1"/>
              <a:t>18</a:t>
            </a:fld>
            <a:endParaRPr 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folHlink"/>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0"/>
            <a:ext cx="9144000" cy="1143000"/>
          </a:xfrm>
          <a:prstGeom prst="rect">
            <a:avLst/>
          </a:prstGeom>
          <a:solidFill>
            <a:schemeClr val="bg1"/>
          </a:solidFill>
          <a:ln w="9525">
            <a:solidFill>
              <a:schemeClr val="tx1"/>
            </a:solidFill>
            <a:miter lim="800000"/>
            <a:headEnd/>
            <a:tailEnd/>
          </a:ln>
          <a:effectLst/>
        </p:spPr>
        <p:txBody>
          <a:bodyPr wrap="none" anchor="ctr"/>
          <a:lstStyle/>
          <a:p>
            <a:pPr>
              <a:defRPr/>
            </a:pPr>
            <a:endParaRPr lang="en-US">
              <a:ea typeface="+mn-ea"/>
            </a:endParaRPr>
          </a:p>
        </p:txBody>
      </p:sp>
      <p:pic>
        <p:nvPicPr>
          <p:cNvPr id="5" name="Picture 9" descr="NLClogo4c.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24384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ctrTitle"/>
          </p:nvPr>
        </p:nvSpPr>
        <p:spPr>
          <a:xfrm>
            <a:off x="381000" y="2286000"/>
            <a:ext cx="8077200" cy="1143000"/>
          </a:xfrm>
        </p:spPr>
        <p:txBody>
          <a:bodyPr/>
          <a:lstStyle>
            <a:lvl1pPr algn="l">
              <a:defRPr>
                <a:solidFill>
                  <a:srgbClr val="000063"/>
                </a:solidFill>
              </a:defRPr>
            </a:lvl1pPr>
          </a:lstStyle>
          <a:p>
            <a:r>
              <a:rPr lang="en-US" smtClean="0"/>
              <a:t>Click to edit Master title style</a:t>
            </a:r>
            <a:endParaRPr lang="en-US" dirty="0"/>
          </a:p>
        </p:txBody>
      </p:sp>
      <p:sp>
        <p:nvSpPr>
          <p:cNvPr id="25604" name="Rectangle 4"/>
          <p:cNvSpPr>
            <a:spLocks noGrp="1" noChangeArrowheads="1"/>
          </p:cNvSpPr>
          <p:nvPr>
            <p:ph type="subTitle" idx="1"/>
          </p:nvPr>
        </p:nvSpPr>
        <p:spPr bwMode="auto">
          <a:xfrm>
            <a:off x="1371600" y="3886200"/>
            <a:ext cx="72390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r">
              <a:buFontTx/>
              <a:buNone/>
              <a:defRPr sz="2400" b="0" i="0">
                <a:solidFill>
                  <a:schemeClr val="bg1"/>
                </a:solidFill>
                <a:latin typeface="Futura Book"/>
                <a:cs typeface="Futura Book"/>
              </a:defRPr>
            </a:lvl1pPr>
          </a:lstStyle>
          <a:p>
            <a:r>
              <a:rPr lang="en-US" smtClean="0"/>
              <a:t>Click to edit Master subtitle style</a:t>
            </a:r>
            <a:endParaRPr lang="en-US" dirty="0"/>
          </a:p>
        </p:txBody>
      </p:sp>
    </p:spTree>
    <p:extLst>
      <p:ext uri="{BB962C8B-B14F-4D97-AF65-F5344CB8AC3E}">
        <p14:creationId xmlns:p14="http://schemas.microsoft.com/office/powerpoint/2010/main" val="190953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825965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07434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2730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015333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365691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88055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5334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516515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sp>
        <p:nvSpPr>
          <p:cNvPr id="204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04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solidFill>
                <a:srgbClr val="336699"/>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solidFill>
                <a:srgbClr val="336699"/>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74543F55-AB97-47A1-ACD0-DF32E42AFB24}"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46945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DC8847A-5AB9-479E-8AA8-BD2AE6D4B476}"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195774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B612A82-DFCF-442F-95AA-091D0A46A01C}"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52428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Futura Medium"/>
                <a:cs typeface="Futura Medium"/>
              </a:defRPr>
            </a:lvl1pPr>
            <a:lvl2pPr>
              <a:defRPr b="0" i="0">
                <a:latin typeface="Futura Book"/>
                <a:cs typeface="Futura Book"/>
              </a:defRPr>
            </a:lvl2pPr>
            <a:lvl3pPr>
              <a:defRPr b="0" i="0">
                <a:latin typeface="Futura Book"/>
                <a:cs typeface="Futura Book"/>
              </a:defRPr>
            </a:lvl3pPr>
            <a:lvl4pPr>
              <a:defRPr b="0" i="0">
                <a:latin typeface="Futura Book"/>
                <a:cs typeface="Futura Book"/>
              </a:defRPr>
            </a:lvl4pPr>
            <a:lvl5pPr>
              <a:defRPr b="0" i="0">
                <a:latin typeface="Futura Book"/>
                <a:cs typeface="Futura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9415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DDB6CE-12D9-4A76-B598-EA1EDE70690D}"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411829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79BB91D-FFE1-4F7B-9212-9E2F956E589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110150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B4B3E87-A51F-4597-9735-3F95B0B2223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135902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en-US">
              <a:solidFill>
                <a:srgbClr val="336699"/>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ltLang="en-US">
              <a:solidFill>
                <a:srgbClr val="336699"/>
              </a:solidFill>
            </a:endParaRPr>
          </a:p>
        </p:txBody>
      </p:sp>
    </p:spTree>
    <p:extLst>
      <p:ext uri="{BB962C8B-B14F-4D97-AF65-F5344CB8AC3E}">
        <p14:creationId xmlns:p14="http://schemas.microsoft.com/office/powerpoint/2010/main" val="2113020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1E09B04-2D9A-4E5E-B0E0-01CF89DE13FE}"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288935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A24B0F1-C069-4612-B5A3-B271C973307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20960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845DB43-2796-4570-BDD5-2C219DF95D7F}"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45493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7982CE2-8628-4D2F-ACA3-17BB5D7BE0E6}"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367891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1D81019-7111-4411-AE7C-6C5855313FA3}"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136655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B054D40-0714-4799-9B42-05F72C3CF03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6779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8229600" cy="4525963"/>
          </a:xfrm>
          <a:prstGeom prst="rect">
            <a:avLst/>
          </a:prstGeom>
        </p:spPr>
        <p:txBody>
          <a:bodyPr/>
          <a:lstStyle>
            <a:lvl1pPr>
              <a:defRPr b="0" i="0">
                <a:latin typeface="Futura Medium"/>
                <a:cs typeface="Futura Medium"/>
              </a:defRPr>
            </a:lvl1pPr>
            <a:lvl2pPr>
              <a:defRPr b="0" i="0">
                <a:latin typeface="Futura Book"/>
                <a:cs typeface="Futura Book"/>
              </a:defRPr>
            </a:lvl2pPr>
            <a:lvl3pPr>
              <a:defRPr b="0" i="0">
                <a:latin typeface="Futura Book"/>
                <a:cs typeface="Futura Book"/>
              </a:defRPr>
            </a:lvl3pPr>
            <a:lvl4pPr>
              <a:defRPr b="0" i="0">
                <a:latin typeface="Futura Book"/>
                <a:cs typeface="Futura Book"/>
              </a:defRPr>
            </a:lvl4pPr>
            <a:lvl5pPr>
              <a:defRPr b="0" i="0">
                <a:latin typeface="Futura Book"/>
                <a:cs typeface="Futura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8169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sp>
        <p:nvSpPr>
          <p:cNvPr id="2048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204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solidFill>
                <a:srgbClr val="336699"/>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solidFill>
                <a:srgbClr val="336699"/>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74543F55-AB97-47A1-ACD0-DF32E42AFB24}"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585737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DC8847A-5AB9-479E-8AA8-BD2AE6D4B476}"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163296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B612A82-DFCF-442F-95AA-091D0A46A01C}"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76368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ADDB6CE-12D9-4A76-B598-EA1EDE70690D}"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247317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79BB91D-FFE1-4F7B-9212-9E2F956E589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550288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B4B3E87-A51F-4597-9735-3F95B0B2223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9537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ltLang="en-US">
              <a:solidFill>
                <a:srgbClr val="336699"/>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ltLang="en-US">
              <a:solidFill>
                <a:srgbClr val="336699"/>
              </a:solidFill>
            </a:endParaRPr>
          </a:p>
        </p:txBody>
      </p:sp>
    </p:spTree>
    <p:extLst>
      <p:ext uri="{BB962C8B-B14F-4D97-AF65-F5344CB8AC3E}">
        <p14:creationId xmlns:p14="http://schemas.microsoft.com/office/powerpoint/2010/main" val="118013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1E09B04-2D9A-4E5E-B0E0-01CF89DE13FE}"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3002273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A24B0F1-C069-4612-B5A3-B271C973307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2544327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845DB43-2796-4570-BDD5-2C219DF95D7F}"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13820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bwMode="auto">
          <a:xfrm>
            <a:off x="152400" y="0"/>
            <a:ext cx="8534400" cy="1143000"/>
          </a:xfrm>
          <a:prstGeom prst="rect">
            <a:avLst/>
          </a:prstGeom>
          <a:noFill/>
          <a:ln w="9525">
            <a:noFill/>
            <a:miter lim="800000"/>
            <a:headEnd/>
            <a:tailEnd/>
          </a:ln>
        </p:spPr>
        <p:txBody>
          <a:bodyPr anchor="ctr"/>
          <a:lstStyle/>
          <a:p>
            <a:pPr eaLnBrk="0" hangingPunct="0">
              <a:defRPr/>
            </a:pPr>
            <a:r>
              <a:rPr lang="en-US" sz="3200" kern="0" dirty="0">
                <a:solidFill>
                  <a:schemeClr val="bg1"/>
                </a:solidFill>
                <a:latin typeface="Futura Medium"/>
                <a:ea typeface="+mj-ea"/>
                <a:cs typeface="Futura Medium"/>
              </a:rPr>
              <a:t>Click to edit Master title style</a:t>
            </a:r>
          </a:p>
        </p:txBody>
      </p:sp>
      <p:sp>
        <p:nvSpPr>
          <p:cNvPr id="2" name="Title 1"/>
          <p:cNvSpPr>
            <a:spLocks noGrp="1"/>
          </p:cNvSpPr>
          <p:nvPr>
            <p:ph type="title"/>
          </p:nvPr>
        </p:nvSpPr>
        <p:spPr>
          <a:xfrm>
            <a:off x="722313" y="35814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81200"/>
            <a:ext cx="7772400" cy="1500187"/>
          </a:xfrm>
          <a:prstGeom prst="rect">
            <a:avLst/>
          </a:prstGeom>
        </p:spPr>
        <p:txBody>
          <a:bodyPr anchor="b"/>
          <a:lstStyle>
            <a:lvl1pPr marL="0" indent="0">
              <a:buNone/>
              <a:defRPr sz="2000" b="0" i="0">
                <a:latin typeface="Futura Medium"/>
                <a:cs typeface="Futura Medium"/>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4710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7982CE2-8628-4D2F-ACA3-17BB5D7BE0E6}"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63591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1D81019-7111-4411-AE7C-6C5855313FA3}"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1121983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pPr lvl="0"/>
            <a:endParaRPr lang="en-US" noProof="0" dirty="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33669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33669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B054D40-0714-4799-9B42-05F72C3CF035}" type="slidenum">
              <a:rPr lang="en-US" altLang="en-US">
                <a:solidFill>
                  <a:srgbClr val="336699"/>
                </a:solidFill>
              </a:rPr>
              <a:pPr>
                <a:defRPr/>
              </a:pPr>
              <a:t>‹#›</a:t>
            </a:fld>
            <a:endParaRPr lang="en-US" altLang="en-US" dirty="0">
              <a:solidFill>
                <a:srgbClr val="336699"/>
              </a:solidFill>
            </a:endParaRPr>
          </a:p>
        </p:txBody>
      </p:sp>
    </p:spTree>
    <p:extLst>
      <p:ext uri="{BB962C8B-B14F-4D97-AF65-F5344CB8AC3E}">
        <p14:creationId xmlns:p14="http://schemas.microsoft.com/office/powerpoint/2010/main" val="402196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2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0"/>
            <a:ext cx="9144000" cy="381000"/>
          </a:xfrm>
          <a:prstGeom prst="rect">
            <a:avLst/>
          </a:prstGeom>
          <a:solidFill>
            <a:srgbClr val="0039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 name="Picture 19" descr="iStock_000001264357Mediu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5507038"/>
            <a:ext cx="11430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userDrawn="1"/>
        </p:nvSpPr>
        <p:spPr bwMode="auto">
          <a:xfrm>
            <a:off x="838200" y="6048375"/>
            <a:ext cx="4572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l">
              <a:lnSpc>
                <a:spcPct val="80000"/>
              </a:lnSpc>
            </a:pPr>
            <a:r>
              <a:rPr lang="en-US" sz="1600" b="1" i="1">
                <a:solidFill>
                  <a:srgbClr val="C3092C"/>
                </a:solidFill>
              </a:rPr>
              <a:t>    MEASURABLE RESULTS</a:t>
            </a:r>
            <a:r>
              <a:rPr lang="en-US" sz="1600" b="1">
                <a:solidFill>
                  <a:srgbClr val="072149"/>
                </a:solidFill>
              </a:rPr>
              <a:t> </a:t>
            </a:r>
            <a:br>
              <a:rPr lang="en-US" sz="1600" b="1">
                <a:solidFill>
                  <a:srgbClr val="072149"/>
                </a:solidFill>
              </a:rPr>
            </a:br>
            <a:r>
              <a:rPr lang="en-US" sz="1600" b="1">
                <a:solidFill>
                  <a:srgbClr val="003964"/>
                </a:solidFill>
              </a:rPr>
              <a:t>FOR CLIENTS AND COMMUNITIES</a:t>
            </a:r>
            <a:endParaRPr lang="en-US" sz="1000" b="1">
              <a:solidFill>
                <a:schemeClr val="bg1"/>
              </a:solidFill>
              <a:cs typeface="Arial" pitchFamily="34" charset="0"/>
            </a:endParaRPr>
          </a:p>
        </p:txBody>
      </p:sp>
      <p:sp>
        <p:nvSpPr>
          <p:cNvPr id="7" name="Rectangle 20"/>
          <p:cNvSpPr>
            <a:spLocks noChangeArrowheads="1"/>
          </p:cNvSpPr>
          <p:nvPr userDrawn="1"/>
        </p:nvSpPr>
        <p:spPr bwMode="auto">
          <a:xfrm>
            <a:off x="0" y="381000"/>
            <a:ext cx="9144000" cy="76200"/>
          </a:xfrm>
          <a:prstGeom prst="rect">
            <a:avLst/>
          </a:prstGeom>
          <a:solidFill>
            <a:srgbClr val="C3092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 name="Picture 23" descr="resultslogoPMSppt_dar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24600" y="5791200"/>
            <a:ext cx="243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ctrTitle"/>
          </p:nvPr>
        </p:nvSpPr>
        <p:spPr bwMode="white">
          <a:xfrm>
            <a:off x="685800" y="914400"/>
            <a:ext cx="7772400" cy="1143000"/>
          </a:xfrm>
        </p:spPr>
        <p:txBody>
          <a:bodyPr lIns="0" rIns="0"/>
          <a:lstStyle>
            <a:lvl1pPr algn="ctr">
              <a:defRPr sz="4000"/>
            </a:lvl1pPr>
          </a:lstStyle>
          <a:p>
            <a:r>
              <a:rPr lang="en-US" smtClean="0"/>
              <a:t>Click to edit Master title style</a:t>
            </a:r>
            <a:endParaRPr lang="en-US"/>
          </a:p>
        </p:txBody>
      </p:sp>
      <p:sp>
        <p:nvSpPr>
          <p:cNvPr id="7175" name="Rectangle 7"/>
          <p:cNvSpPr>
            <a:spLocks noGrp="1" noChangeArrowheads="1"/>
          </p:cNvSpPr>
          <p:nvPr>
            <p:ph type="subTitle" idx="1"/>
          </p:nvPr>
        </p:nvSpPr>
        <p:spPr bwMode="white">
          <a:xfrm>
            <a:off x="685800" y="2514600"/>
            <a:ext cx="7772400" cy="2590800"/>
          </a:xfrm>
        </p:spPr>
        <p:txBody>
          <a:bodyPr tIns="45720" bIns="45720"/>
          <a:lstStyle>
            <a:lvl1pPr algn="ctr">
              <a:defRPr sz="2400">
                <a:solidFill>
                  <a:srgbClr val="003964"/>
                </a:solidFill>
              </a:defRPr>
            </a:lvl1pPr>
          </a:lstStyle>
          <a:p>
            <a:r>
              <a:rPr lang="en-US" smtClean="0"/>
              <a:t>Click to edit Master subtitle style</a:t>
            </a:r>
            <a:endParaRPr lang="en-US"/>
          </a:p>
        </p:txBody>
      </p:sp>
    </p:spTree>
    <p:extLst>
      <p:ext uri="{BB962C8B-B14F-4D97-AF65-F5344CB8AC3E}">
        <p14:creationId xmlns:p14="http://schemas.microsoft.com/office/powerpoint/2010/main" val="34695031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131756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074789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53050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97E"/>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90600"/>
          </a:xfrm>
          <a:prstGeom prst="rect">
            <a:avLst/>
          </a:prstGeom>
          <a:solidFill>
            <a:schemeClr val="bg2"/>
          </a:solidFill>
          <a:ln w="9525">
            <a:noFill/>
            <a:miter lim="800000"/>
            <a:headEnd/>
            <a:tailEnd/>
          </a:ln>
          <a:effectLst/>
        </p:spPr>
        <p:txBody>
          <a:bodyPr wrap="none" anchor="ctr"/>
          <a:lstStyle/>
          <a:p>
            <a:pPr>
              <a:defRPr/>
            </a:pPr>
            <a:endParaRPr lang="en-US">
              <a:ea typeface="+mn-ea"/>
            </a:endParaRPr>
          </a:p>
        </p:txBody>
      </p:sp>
      <p:sp>
        <p:nvSpPr>
          <p:cNvPr id="1043" name="Rectangle 19"/>
          <p:cNvSpPr>
            <a:spLocks noChangeArrowheads="1"/>
          </p:cNvSpPr>
          <p:nvPr/>
        </p:nvSpPr>
        <p:spPr bwMode="auto">
          <a:xfrm>
            <a:off x="0" y="6019800"/>
            <a:ext cx="9144000" cy="838200"/>
          </a:xfrm>
          <a:prstGeom prst="rect">
            <a:avLst/>
          </a:prstGeom>
          <a:solidFill>
            <a:schemeClr val="bg1"/>
          </a:solidFill>
          <a:ln w="9525">
            <a:noFill/>
            <a:miter lim="800000"/>
            <a:headEnd/>
            <a:tailEnd/>
          </a:ln>
          <a:effectLst/>
        </p:spPr>
        <p:txBody>
          <a:bodyPr wrap="none" anchor="ctr"/>
          <a:lstStyle/>
          <a:p>
            <a:pPr>
              <a:defRPr/>
            </a:pPr>
            <a:endParaRPr lang="en-US">
              <a:ea typeface="+mn-ea"/>
            </a:endParaRPr>
          </a:p>
        </p:txBody>
      </p:sp>
      <p:sp>
        <p:nvSpPr>
          <p:cNvPr id="1042" name="Rectangle 18"/>
          <p:cNvSpPr>
            <a:spLocks noChangeArrowheads="1"/>
          </p:cNvSpPr>
          <p:nvPr/>
        </p:nvSpPr>
        <p:spPr bwMode="auto">
          <a:xfrm>
            <a:off x="0" y="1143000"/>
            <a:ext cx="9144000" cy="4724400"/>
          </a:xfrm>
          <a:prstGeom prst="rect">
            <a:avLst/>
          </a:prstGeom>
          <a:solidFill>
            <a:schemeClr val="bg1"/>
          </a:solidFill>
          <a:ln w="9525">
            <a:noFill/>
            <a:miter lim="800000"/>
            <a:headEnd/>
            <a:tailEnd/>
          </a:ln>
          <a:effectLst/>
        </p:spPr>
        <p:txBody>
          <a:bodyPr wrap="none" anchor="ctr"/>
          <a:lstStyle/>
          <a:p>
            <a:pPr>
              <a:defRPr/>
            </a:pPr>
            <a:endParaRPr lang="en-US">
              <a:ea typeface="+mn-ea"/>
            </a:endParaRPr>
          </a:p>
        </p:txBody>
      </p:sp>
      <p:sp>
        <p:nvSpPr>
          <p:cNvPr id="1029" name="Rectangle 2"/>
          <p:cNvSpPr>
            <a:spLocks noGrp="1" noChangeArrowheads="1"/>
          </p:cNvSpPr>
          <p:nvPr>
            <p:ph type="title"/>
          </p:nvPr>
        </p:nvSpPr>
        <p:spPr bwMode="auto">
          <a:xfrm>
            <a:off x="228600" y="0"/>
            <a:ext cx="845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8" name="Text Box 24"/>
          <p:cNvSpPr txBox="1">
            <a:spLocks noChangeArrowheads="1"/>
          </p:cNvSpPr>
          <p:nvPr/>
        </p:nvSpPr>
        <p:spPr bwMode="auto">
          <a:xfrm>
            <a:off x="5638800" y="6505575"/>
            <a:ext cx="3200400" cy="276225"/>
          </a:xfrm>
          <a:prstGeom prst="rect">
            <a:avLst/>
          </a:prstGeom>
          <a:noFill/>
          <a:ln w="9525">
            <a:noFill/>
            <a:miter lim="800000"/>
            <a:headEnd/>
            <a:tailEnd/>
          </a:ln>
          <a:effectLst/>
        </p:spPr>
        <p:txBody>
          <a:bodyPr>
            <a:spAutoFit/>
          </a:bodyPr>
          <a:lstStyle/>
          <a:p>
            <a:pPr algn="r">
              <a:spcBef>
                <a:spcPct val="50000"/>
              </a:spcBef>
              <a:defRPr/>
            </a:pPr>
            <a:r>
              <a:rPr lang="en-US" sz="1200" dirty="0" err="1">
                <a:solidFill>
                  <a:schemeClr val="bg2"/>
                </a:solidFill>
                <a:latin typeface="Futura Light"/>
                <a:ea typeface="+mn-ea"/>
                <a:cs typeface="Futura Light"/>
              </a:rPr>
              <a:t>www.nlc.org</a:t>
            </a:r>
            <a:endParaRPr lang="en-US" sz="1200" dirty="0">
              <a:solidFill>
                <a:schemeClr val="bg2"/>
              </a:solidFill>
              <a:latin typeface="Futura Light"/>
              <a:ea typeface="+mn-ea"/>
              <a:cs typeface="Futura Light"/>
            </a:endParaRPr>
          </a:p>
        </p:txBody>
      </p:sp>
      <p:pic>
        <p:nvPicPr>
          <p:cNvPr id="1031" name="Picture 7" descr="NLClogo4c.eps"/>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6172200"/>
            <a:ext cx="1574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709" r:id="rId4"/>
    <p:sldLayoutId id="2147483722" r:id="rId5"/>
  </p:sldLayoutIdLst>
  <p:txStyles>
    <p:title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p:titleStyle>
    <p:bodyStyle>
      <a:lvl1pPr marL="342900" indent="-342900" algn="l" rtl="0" eaLnBrk="1" fontAlgn="base" hangingPunct="1">
        <a:spcBef>
          <a:spcPct val="20000"/>
        </a:spcBef>
        <a:spcAft>
          <a:spcPct val="0"/>
        </a:spcAft>
        <a:buChar char="•"/>
        <a:defRPr sz="2800">
          <a:solidFill>
            <a:srgbClr val="000063"/>
          </a:solidFill>
          <a:latin typeface="+mn-lt"/>
          <a:ea typeface="ヒラギノ角ゴ Pro W3" charset="-128"/>
          <a:cs typeface="ヒラギノ角ゴ Pro W3" charset="-128"/>
        </a:defRPr>
      </a:lvl1pPr>
      <a:lvl2pPr marL="742950" indent="-28575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2pPr>
      <a:lvl3pPr marL="11430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3pPr>
      <a:lvl4pPr marL="16002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4pPr>
      <a:lvl5pPr marL="20574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5pPr>
      <a:lvl6pPr marL="2514600" indent="-228600" algn="l" rtl="0" eaLnBrk="1" fontAlgn="base" hangingPunct="1">
        <a:spcBef>
          <a:spcPct val="20000"/>
        </a:spcBef>
        <a:spcAft>
          <a:spcPct val="0"/>
        </a:spcAft>
        <a:buChar char="»"/>
        <a:defRPr sz="2400">
          <a:solidFill>
            <a:srgbClr val="000063"/>
          </a:solidFill>
          <a:latin typeface="Helvetica CondensedBold" charset="0"/>
        </a:defRPr>
      </a:lvl6pPr>
      <a:lvl7pPr marL="2971800" indent="-228600" algn="l" rtl="0" eaLnBrk="1" fontAlgn="base" hangingPunct="1">
        <a:spcBef>
          <a:spcPct val="20000"/>
        </a:spcBef>
        <a:spcAft>
          <a:spcPct val="0"/>
        </a:spcAft>
        <a:buChar char="»"/>
        <a:defRPr sz="2400">
          <a:solidFill>
            <a:srgbClr val="000063"/>
          </a:solidFill>
          <a:latin typeface="Helvetica CondensedBold" charset="0"/>
        </a:defRPr>
      </a:lvl7pPr>
      <a:lvl8pPr marL="3429000" indent="-228600" algn="l" rtl="0" eaLnBrk="1" fontAlgn="base" hangingPunct="1">
        <a:spcBef>
          <a:spcPct val="20000"/>
        </a:spcBef>
        <a:spcAft>
          <a:spcPct val="0"/>
        </a:spcAft>
        <a:buChar char="»"/>
        <a:defRPr sz="2400">
          <a:solidFill>
            <a:srgbClr val="000063"/>
          </a:solidFill>
          <a:latin typeface="Helvetica CondensedBold" charset="0"/>
        </a:defRPr>
      </a:lvl8pPr>
      <a:lvl9pPr marL="3886200" indent="-228600" algn="l" rtl="0" eaLnBrk="1" fontAlgn="base" hangingPunct="1">
        <a:spcBef>
          <a:spcPct val="20000"/>
        </a:spcBef>
        <a:spcAft>
          <a:spcPct val="0"/>
        </a:spcAft>
        <a:buChar char="»"/>
        <a:defRPr sz="2400">
          <a:solidFill>
            <a:srgbClr val="000063"/>
          </a:solidFill>
          <a:latin typeface="Helvetica CondensedBol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248400"/>
            <a:ext cx="9144000" cy="609600"/>
            <a:chOff x="0" y="0"/>
            <a:chExt cx="5760" cy="2874"/>
          </a:xfrm>
        </p:grpSpPr>
        <p:sp>
          <p:nvSpPr>
            <p:cNvPr id="1031" name="Rectangle 3"/>
            <p:cNvSpPr>
              <a:spLocks noChangeArrowheads="1"/>
            </p:cNvSpPr>
            <p:nvPr userDrawn="1"/>
          </p:nvSpPr>
          <p:spPr bwMode="ltGray">
            <a:xfrm>
              <a:off x="0" y="472"/>
              <a:ext cx="5760" cy="1923"/>
            </a:xfrm>
            <a:prstGeom prst="rect">
              <a:avLst/>
            </a:prstGeom>
            <a:solidFill>
              <a:srgbClr val="003964">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4"/>
            <p:cNvSpPr>
              <a:spLocks noChangeArrowheads="1"/>
            </p:cNvSpPr>
            <p:nvPr userDrawn="1"/>
          </p:nvSpPr>
          <p:spPr bwMode="ltGray">
            <a:xfrm>
              <a:off x="0" y="2395"/>
              <a:ext cx="5760" cy="479"/>
            </a:xfrm>
            <a:prstGeom prst="rect">
              <a:avLst/>
            </a:prstGeom>
            <a:solidFill>
              <a:srgbClr val="003964">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5"/>
            <p:cNvSpPr>
              <a:spLocks noChangeArrowheads="1"/>
            </p:cNvSpPr>
            <p:nvPr userDrawn="1"/>
          </p:nvSpPr>
          <p:spPr bwMode="ltGray">
            <a:xfrm>
              <a:off x="0" y="0"/>
              <a:ext cx="5760" cy="479"/>
            </a:xfrm>
            <a:prstGeom prst="rect">
              <a:avLst/>
            </a:prstGeom>
            <a:solidFill>
              <a:srgbClr val="003964">
                <a:alpha val="2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27" name="Rectangle 6"/>
          <p:cNvSpPr>
            <a:spLocks noGrp="1" noChangeArrowheads="1"/>
          </p:cNvSpPr>
          <p:nvPr>
            <p:ph type="title"/>
          </p:nvPr>
        </p:nvSpPr>
        <p:spPr bwMode="auto">
          <a:xfrm>
            <a:off x="685800" y="53340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85800" y="18288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0"/>
          <p:cNvSpPr>
            <a:spLocks noChangeArrowheads="1"/>
          </p:cNvSpPr>
          <p:nvPr/>
        </p:nvSpPr>
        <p:spPr bwMode="auto">
          <a:xfrm>
            <a:off x="163513" y="6334125"/>
            <a:ext cx="87518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2200" b="1" i="1">
                <a:solidFill>
                  <a:srgbClr val="C3092C"/>
                </a:solidFill>
              </a:rPr>
              <a:t>MEASURABLE RESULTS</a:t>
            </a:r>
            <a:r>
              <a:rPr lang="en-US" sz="2200" b="1">
                <a:solidFill>
                  <a:srgbClr val="072149"/>
                </a:solidFill>
              </a:rPr>
              <a:t> </a:t>
            </a:r>
            <a:r>
              <a:rPr lang="en-US" sz="2200" b="1">
                <a:solidFill>
                  <a:srgbClr val="003A64"/>
                </a:solidFill>
              </a:rPr>
              <a:t>FOR CLIENTS AND COMMUNITIES</a:t>
            </a:r>
            <a:endParaRPr lang="en-US" sz="1000" b="1">
              <a:solidFill>
                <a:schemeClr val="bg1"/>
              </a:solidFill>
              <a:cs typeface="Arial" pitchFamily="34" charset="0"/>
            </a:endParaRPr>
          </a:p>
        </p:txBody>
      </p:sp>
      <p:pic>
        <p:nvPicPr>
          <p:cNvPr id="1030" name="Picture 13" descr="resultslogoPMSppt_da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263525"/>
            <a:ext cx="2438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3600" b="1">
          <a:solidFill>
            <a:srgbClr val="C3092C"/>
          </a:solidFill>
          <a:latin typeface="+mj-lt"/>
          <a:ea typeface="+mj-ea"/>
          <a:cs typeface="+mj-cs"/>
        </a:defRPr>
      </a:lvl1pPr>
      <a:lvl2pPr algn="l" rtl="0" eaLnBrk="1" fontAlgn="base" hangingPunct="1">
        <a:spcBef>
          <a:spcPct val="0"/>
        </a:spcBef>
        <a:spcAft>
          <a:spcPct val="0"/>
        </a:spcAft>
        <a:defRPr sz="3600" b="1">
          <a:solidFill>
            <a:srgbClr val="C3092C"/>
          </a:solidFill>
          <a:latin typeface="Arial" charset="0"/>
        </a:defRPr>
      </a:lvl2pPr>
      <a:lvl3pPr algn="l" rtl="0" eaLnBrk="1" fontAlgn="base" hangingPunct="1">
        <a:spcBef>
          <a:spcPct val="0"/>
        </a:spcBef>
        <a:spcAft>
          <a:spcPct val="0"/>
        </a:spcAft>
        <a:defRPr sz="3600" b="1">
          <a:solidFill>
            <a:srgbClr val="C3092C"/>
          </a:solidFill>
          <a:latin typeface="Arial" charset="0"/>
        </a:defRPr>
      </a:lvl3pPr>
      <a:lvl4pPr algn="l" rtl="0" eaLnBrk="1" fontAlgn="base" hangingPunct="1">
        <a:spcBef>
          <a:spcPct val="0"/>
        </a:spcBef>
        <a:spcAft>
          <a:spcPct val="0"/>
        </a:spcAft>
        <a:defRPr sz="3600" b="1">
          <a:solidFill>
            <a:srgbClr val="C3092C"/>
          </a:solidFill>
          <a:latin typeface="Arial" charset="0"/>
        </a:defRPr>
      </a:lvl4pPr>
      <a:lvl5pPr algn="l" rtl="0" eaLnBrk="1" fontAlgn="base" hangingPunct="1">
        <a:spcBef>
          <a:spcPct val="0"/>
        </a:spcBef>
        <a:spcAft>
          <a:spcPct val="0"/>
        </a:spcAft>
        <a:defRPr sz="3600" b="1">
          <a:solidFill>
            <a:srgbClr val="C3092C"/>
          </a:solidFill>
          <a:latin typeface="Arial" charset="0"/>
        </a:defRPr>
      </a:lvl5pPr>
      <a:lvl6pPr marL="457200" algn="l" rtl="0" eaLnBrk="1" fontAlgn="base" hangingPunct="1">
        <a:spcBef>
          <a:spcPct val="0"/>
        </a:spcBef>
        <a:spcAft>
          <a:spcPct val="0"/>
        </a:spcAft>
        <a:defRPr sz="3600" b="1">
          <a:solidFill>
            <a:srgbClr val="C3092C"/>
          </a:solidFill>
          <a:latin typeface="Arial" charset="0"/>
        </a:defRPr>
      </a:lvl6pPr>
      <a:lvl7pPr marL="914400" algn="l" rtl="0" eaLnBrk="1" fontAlgn="base" hangingPunct="1">
        <a:spcBef>
          <a:spcPct val="0"/>
        </a:spcBef>
        <a:spcAft>
          <a:spcPct val="0"/>
        </a:spcAft>
        <a:defRPr sz="3600" b="1">
          <a:solidFill>
            <a:srgbClr val="C3092C"/>
          </a:solidFill>
          <a:latin typeface="Arial" charset="0"/>
        </a:defRPr>
      </a:lvl7pPr>
      <a:lvl8pPr marL="1371600" algn="l" rtl="0" eaLnBrk="1" fontAlgn="base" hangingPunct="1">
        <a:spcBef>
          <a:spcPct val="0"/>
        </a:spcBef>
        <a:spcAft>
          <a:spcPct val="0"/>
        </a:spcAft>
        <a:defRPr sz="3600" b="1">
          <a:solidFill>
            <a:srgbClr val="C3092C"/>
          </a:solidFill>
          <a:latin typeface="Arial" charset="0"/>
        </a:defRPr>
      </a:lvl8pPr>
      <a:lvl9pPr marL="1828800" algn="l" rtl="0" eaLnBrk="1" fontAlgn="base" hangingPunct="1">
        <a:spcBef>
          <a:spcPct val="0"/>
        </a:spcBef>
        <a:spcAft>
          <a:spcPct val="0"/>
        </a:spcAft>
        <a:defRPr sz="3600" b="1">
          <a:solidFill>
            <a:srgbClr val="C3092C"/>
          </a:solidFill>
          <a:latin typeface="Arial" charset="0"/>
        </a:defRPr>
      </a:lvl9pPr>
    </p:titleStyle>
    <p:bodyStyle>
      <a:lvl1pPr marL="342900" indent="-342900" algn="l" rtl="0" eaLnBrk="1" fontAlgn="base" hangingPunct="1">
        <a:spcBef>
          <a:spcPct val="50000"/>
        </a:spcBef>
        <a:spcAft>
          <a:spcPct val="0"/>
        </a:spcAft>
        <a:defRPr sz="2000" b="1">
          <a:solidFill>
            <a:srgbClr val="003A64"/>
          </a:solidFill>
          <a:latin typeface="+mn-lt"/>
          <a:ea typeface="+mn-ea"/>
          <a:cs typeface="+mn-cs"/>
        </a:defRPr>
      </a:lvl1pPr>
      <a:lvl2pPr marL="341313" indent="-227013" algn="l" rtl="0" eaLnBrk="1" fontAlgn="base" hangingPunct="1">
        <a:spcBef>
          <a:spcPct val="50000"/>
        </a:spcBef>
        <a:spcAft>
          <a:spcPct val="0"/>
        </a:spcAft>
        <a:buClr>
          <a:srgbClr val="C3092C"/>
        </a:buClr>
        <a:buFont typeface="Wingdings" pitchFamily="2" charset="2"/>
        <a:buChar char="§"/>
        <a:defRPr sz="2000">
          <a:solidFill>
            <a:srgbClr val="003A64"/>
          </a:solidFill>
          <a:latin typeface="+mn-lt"/>
        </a:defRPr>
      </a:lvl2pPr>
      <a:lvl3pPr marL="635000" indent="-173038" algn="l" rtl="0" eaLnBrk="1" fontAlgn="base" hangingPunct="1">
        <a:spcBef>
          <a:spcPct val="50000"/>
        </a:spcBef>
        <a:spcAft>
          <a:spcPct val="0"/>
        </a:spcAft>
        <a:buClr>
          <a:srgbClr val="C3092C"/>
        </a:buClr>
        <a:buFont typeface="Wingdings" pitchFamily="2" charset="2"/>
        <a:buChar char="§"/>
        <a:defRPr sz="2000">
          <a:solidFill>
            <a:srgbClr val="003A64"/>
          </a:solidFill>
          <a:latin typeface="+mn-lt"/>
        </a:defRPr>
      </a:lvl3pPr>
      <a:lvl4pPr marL="976313" indent="-227013" algn="l" rtl="0" eaLnBrk="1" fontAlgn="base" hangingPunct="1">
        <a:spcBef>
          <a:spcPct val="50000"/>
        </a:spcBef>
        <a:spcAft>
          <a:spcPct val="0"/>
        </a:spcAft>
        <a:buClr>
          <a:srgbClr val="C3092C"/>
        </a:buClr>
        <a:buFont typeface="Wingdings" pitchFamily="2" charset="2"/>
        <a:buChar char="§"/>
        <a:defRPr sz="2000">
          <a:solidFill>
            <a:srgbClr val="003A64"/>
          </a:solidFill>
          <a:latin typeface="+mn-lt"/>
        </a:defRPr>
      </a:lvl4pPr>
      <a:lvl5pPr marL="1311275" indent="-166688" algn="l" rtl="0" eaLnBrk="1" fontAlgn="base" hangingPunct="1">
        <a:spcBef>
          <a:spcPct val="50000"/>
        </a:spcBef>
        <a:spcAft>
          <a:spcPct val="0"/>
        </a:spcAft>
        <a:buClr>
          <a:srgbClr val="C3092C"/>
        </a:buClr>
        <a:buFont typeface="Wingdings" pitchFamily="2" charset="2"/>
        <a:buChar char="§"/>
        <a:defRPr sz="2000">
          <a:solidFill>
            <a:srgbClr val="003A64"/>
          </a:solidFill>
          <a:latin typeface="+mn-lt"/>
        </a:defRPr>
      </a:lvl5pPr>
      <a:lvl6pPr marL="1768475" indent="-166688" algn="l" rtl="0" eaLnBrk="1" fontAlgn="base" hangingPunct="1">
        <a:spcBef>
          <a:spcPct val="50000"/>
        </a:spcBef>
        <a:spcAft>
          <a:spcPct val="0"/>
        </a:spcAft>
        <a:buClr>
          <a:srgbClr val="C3092C"/>
        </a:buClr>
        <a:buFont typeface="Wingdings" pitchFamily="-16" charset="2"/>
        <a:buChar char="§"/>
        <a:defRPr sz="2000">
          <a:solidFill>
            <a:srgbClr val="003A64"/>
          </a:solidFill>
          <a:latin typeface="+mn-lt"/>
        </a:defRPr>
      </a:lvl6pPr>
      <a:lvl7pPr marL="2225675" indent="-166688" algn="l" rtl="0" eaLnBrk="1" fontAlgn="base" hangingPunct="1">
        <a:spcBef>
          <a:spcPct val="50000"/>
        </a:spcBef>
        <a:spcAft>
          <a:spcPct val="0"/>
        </a:spcAft>
        <a:buClr>
          <a:srgbClr val="C3092C"/>
        </a:buClr>
        <a:buFont typeface="Wingdings" pitchFamily="-16" charset="2"/>
        <a:buChar char="§"/>
        <a:defRPr sz="2000">
          <a:solidFill>
            <a:srgbClr val="003A64"/>
          </a:solidFill>
          <a:latin typeface="+mn-lt"/>
        </a:defRPr>
      </a:lvl7pPr>
      <a:lvl8pPr marL="2682875" indent="-166688" algn="l" rtl="0" eaLnBrk="1" fontAlgn="base" hangingPunct="1">
        <a:spcBef>
          <a:spcPct val="50000"/>
        </a:spcBef>
        <a:spcAft>
          <a:spcPct val="0"/>
        </a:spcAft>
        <a:buClr>
          <a:srgbClr val="C3092C"/>
        </a:buClr>
        <a:buFont typeface="Wingdings" pitchFamily="-16" charset="2"/>
        <a:buChar char="§"/>
        <a:defRPr sz="2000">
          <a:solidFill>
            <a:srgbClr val="003A64"/>
          </a:solidFill>
          <a:latin typeface="+mn-lt"/>
        </a:defRPr>
      </a:lvl8pPr>
      <a:lvl9pPr marL="3140075" indent="-166688" algn="l" rtl="0" eaLnBrk="1" fontAlgn="base" hangingPunct="1">
        <a:spcBef>
          <a:spcPct val="50000"/>
        </a:spcBef>
        <a:spcAft>
          <a:spcPct val="0"/>
        </a:spcAft>
        <a:buClr>
          <a:srgbClr val="C3092C"/>
        </a:buClr>
        <a:buFont typeface="Wingdings" pitchFamily="-16" charset="2"/>
        <a:buChar char="§"/>
        <a:defRPr sz="2000">
          <a:solidFill>
            <a:srgbClr val="003A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solidFill>
                <a:srgbClr val="336699"/>
              </a:solidFill>
              <a:latin typeface="Arial" charset="0"/>
              <a:ea typeface="+mn-ea"/>
            </a:endParaRPr>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solidFill>
                <a:srgbClr val="336699"/>
              </a:solidFill>
              <a:latin typeface="Arial" charset="0"/>
              <a:ea typeface="+mn-ea"/>
            </a:endParaRPr>
          </a:p>
        </p:txBody>
      </p:sp>
      <p:sp>
        <p:nvSpPr>
          <p:cNvPr id="194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6AEB51D0-7B55-4D5A-8E0A-5E063B90BF9A}" type="slidenum">
              <a:rPr lang="en-US" altLang="en-US">
                <a:solidFill>
                  <a:srgbClr val="336699"/>
                </a:solidFill>
                <a:latin typeface="Arial" charset="0"/>
                <a:ea typeface="+mn-ea"/>
              </a:rPr>
              <a:pPr>
                <a:defRPr/>
              </a:pPr>
              <a:t>‹#›</a:t>
            </a:fld>
            <a:endParaRPr lang="en-US" altLang="en-US" dirty="0">
              <a:solidFill>
                <a:srgbClr val="336699"/>
              </a:solidFill>
              <a:latin typeface="Arial" charset="0"/>
              <a:ea typeface="+mn-ea"/>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9" name="Oval 15"/>
            <p:cNvSpPr>
              <a:spLocks noChangeArrowheads="1"/>
            </p:cNvSpPr>
            <p:nvPr/>
          </p:nvSpPr>
          <p:spPr bwMode="auto">
            <a:xfrm>
              <a:off x="5472" y="1072"/>
              <a:ext cx="75"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0" name="Oval 16"/>
            <p:cNvSpPr>
              <a:spLocks noChangeArrowheads="1"/>
            </p:cNvSpPr>
            <p:nvPr/>
          </p:nvSpPr>
          <p:spPr bwMode="auto">
            <a:xfrm>
              <a:off x="5136" y="1184"/>
              <a:ext cx="80"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1" name="Oval 17"/>
            <p:cNvSpPr>
              <a:spLocks noChangeArrowheads="1"/>
            </p:cNvSpPr>
            <p:nvPr/>
          </p:nvSpPr>
          <p:spPr bwMode="auto">
            <a:xfrm>
              <a:off x="5248" y="1184"/>
              <a:ext cx="79"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2" name="Oval 18"/>
            <p:cNvSpPr>
              <a:spLocks noChangeArrowheads="1"/>
            </p:cNvSpPr>
            <p:nvPr/>
          </p:nvSpPr>
          <p:spPr bwMode="auto">
            <a:xfrm>
              <a:off x="5360" y="1184"/>
              <a:ext cx="76"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3" name="Oval 19"/>
            <p:cNvSpPr>
              <a:spLocks noChangeArrowheads="1"/>
            </p:cNvSpPr>
            <p:nvPr/>
          </p:nvSpPr>
          <p:spPr bwMode="auto">
            <a:xfrm>
              <a:off x="5472" y="1184"/>
              <a:ext cx="75"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4" name="Oval 20"/>
            <p:cNvSpPr>
              <a:spLocks noChangeArrowheads="1"/>
            </p:cNvSpPr>
            <p:nvPr/>
          </p:nvSpPr>
          <p:spPr bwMode="auto">
            <a:xfrm>
              <a:off x="5584" y="1184"/>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8" name="Oval 24"/>
            <p:cNvSpPr>
              <a:spLocks noChangeArrowheads="1"/>
            </p:cNvSpPr>
            <p:nvPr/>
          </p:nvSpPr>
          <p:spPr bwMode="auto">
            <a:xfrm>
              <a:off x="5472" y="1296"/>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2" name="Oval 28"/>
            <p:cNvSpPr>
              <a:spLocks noChangeArrowheads="1"/>
            </p:cNvSpPr>
            <p:nvPr/>
          </p:nvSpPr>
          <p:spPr bwMode="auto">
            <a:xfrm>
              <a:off x="5472" y="1408"/>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7" name="Oval 33"/>
            <p:cNvSpPr>
              <a:spLocks noChangeArrowheads="1"/>
            </p:cNvSpPr>
            <p:nvPr/>
          </p:nvSpPr>
          <p:spPr bwMode="auto">
            <a:xfrm>
              <a:off x="5472" y="1520"/>
              <a:ext cx="75"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1" name="Oval 37"/>
            <p:cNvSpPr>
              <a:spLocks noChangeArrowheads="1"/>
            </p:cNvSpPr>
            <p:nvPr/>
          </p:nvSpPr>
          <p:spPr bwMode="auto">
            <a:xfrm>
              <a:off x="5472" y="1632"/>
              <a:ext cx="75"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3" name="Oval 39"/>
            <p:cNvSpPr>
              <a:spLocks noChangeArrowheads="1"/>
            </p:cNvSpPr>
            <p:nvPr/>
          </p:nvSpPr>
          <p:spPr bwMode="auto">
            <a:xfrm>
              <a:off x="5472" y="1744"/>
              <a:ext cx="75"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grpSp>
    </p:spTree>
    <p:extLst>
      <p:ext uri="{BB962C8B-B14F-4D97-AF65-F5344CB8AC3E}">
        <p14:creationId xmlns:p14="http://schemas.microsoft.com/office/powerpoint/2010/main" val="30274557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solidFill>
                <a:srgbClr val="336699"/>
              </a:solidFill>
              <a:latin typeface="Arial" charset="0"/>
              <a:ea typeface="+mn-ea"/>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solidFill>
                <a:srgbClr val="336699"/>
              </a:solidFill>
              <a:latin typeface="Arial" charset="0"/>
              <a:ea typeface="+mn-ea"/>
            </a:endParaRPr>
          </a:p>
        </p:txBody>
      </p:sp>
      <p:sp>
        <p:nvSpPr>
          <p:cNvPr id="1946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en-US">
              <a:solidFill>
                <a:srgbClr val="336699"/>
              </a:solidFill>
              <a:latin typeface="Arial" charset="0"/>
              <a:ea typeface="+mn-ea"/>
            </a:endParaRPr>
          </a:p>
        </p:txBody>
      </p:sp>
      <p:sp>
        <p:nvSpPr>
          <p:cNvPr id="1946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6AEB51D0-7B55-4D5A-8E0A-5E063B90BF9A}" type="slidenum">
              <a:rPr lang="en-US" altLang="en-US">
                <a:solidFill>
                  <a:srgbClr val="336699"/>
                </a:solidFill>
                <a:latin typeface="Arial" charset="0"/>
                <a:ea typeface="+mn-ea"/>
              </a:rPr>
              <a:pPr>
                <a:defRPr/>
              </a:pPr>
              <a:t>‹#›</a:t>
            </a:fld>
            <a:endParaRPr lang="en-US" altLang="en-US" dirty="0">
              <a:solidFill>
                <a:srgbClr val="336699"/>
              </a:solidFill>
              <a:latin typeface="Arial" charset="0"/>
              <a:ea typeface="+mn-ea"/>
            </a:endParaRPr>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39" name="Oval 15"/>
            <p:cNvSpPr>
              <a:spLocks noChangeArrowheads="1"/>
            </p:cNvSpPr>
            <p:nvPr/>
          </p:nvSpPr>
          <p:spPr bwMode="auto">
            <a:xfrm>
              <a:off x="5472" y="1072"/>
              <a:ext cx="75"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0" name="Oval 16"/>
            <p:cNvSpPr>
              <a:spLocks noChangeArrowheads="1"/>
            </p:cNvSpPr>
            <p:nvPr/>
          </p:nvSpPr>
          <p:spPr bwMode="auto">
            <a:xfrm>
              <a:off x="5136" y="1184"/>
              <a:ext cx="80"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1" name="Oval 17"/>
            <p:cNvSpPr>
              <a:spLocks noChangeArrowheads="1"/>
            </p:cNvSpPr>
            <p:nvPr/>
          </p:nvSpPr>
          <p:spPr bwMode="auto">
            <a:xfrm>
              <a:off x="5248" y="1184"/>
              <a:ext cx="79" cy="75"/>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2" name="Oval 18"/>
            <p:cNvSpPr>
              <a:spLocks noChangeArrowheads="1"/>
            </p:cNvSpPr>
            <p:nvPr/>
          </p:nvSpPr>
          <p:spPr bwMode="auto">
            <a:xfrm>
              <a:off x="5360" y="1184"/>
              <a:ext cx="76"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3" name="Oval 19"/>
            <p:cNvSpPr>
              <a:spLocks noChangeArrowheads="1"/>
            </p:cNvSpPr>
            <p:nvPr/>
          </p:nvSpPr>
          <p:spPr bwMode="auto">
            <a:xfrm>
              <a:off x="5472" y="1184"/>
              <a:ext cx="75" cy="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4" name="Oval 20"/>
            <p:cNvSpPr>
              <a:spLocks noChangeArrowheads="1"/>
            </p:cNvSpPr>
            <p:nvPr/>
          </p:nvSpPr>
          <p:spPr bwMode="auto">
            <a:xfrm>
              <a:off x="5584" y="1184"/>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8" name="Oval 24"/>
            <p:cNvSpPr>
              <a:spLocks noChangeArrowheads="1"/>
            </p:cNvSpPr>
            <p:nvPr/>
          </p:nvSpPr>
          <p:spPr bwMode="auto">
            <a:xfrm>
              <a:off x="5472" y="1296"/>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2" name="Oval 28"/>
            <p:cNvSpPr>
              <a:spLocks noChangeArrowheads="1"/>
            </p:cNvSpPr>
            <p:nvPr/>
          </p:nvSpPr>
          <p:spPr bwMode="auto">
            <a:xfrm>
              <a:off x="5472" y="1408"/>
              <a:ext cx="75"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7" name="Oval 33"/>
            <p:cNvSpPr>
              <a:spLocks noChangeArrowheads="1"/>
            </p:cNvSpPr>
            <p:nvPr/>
          </p:nvSpPr>
          <p:spPr bwMode="auto">
            <a:xfrm>
              <a:off x="5472" y="1520"/>
              <a:ext cx="75"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1" name="Oval 37"/>
            <p:cNvSpPr>
              <a:spLocks noChangeArrowheads="1"/>
            </p:cNvSpPr>
            <p:nvPr/>
          </p:nvSpPr>
          <p:spPr bwMode="auto">
            <a:xfrm>
              <a:off x="5472" y="1632"/>
              <a:ext cx="75"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sp>
          <p:nvSpPr>
            <p:cNvPr id="1063" name="Oval 39"/>
            <p:cNvSpPr>
              <a:spLocks noChangeArrowheads="1"/>
            </p:cNvSpPr>
            <p:nvPr/>
          </p:nvSpPr>
          <p:spPr bwMode="auto">
            <a:xfrm>
              <a:off x="5472" y="1744"/>
              <a:ext cx="75"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solidFill>
                  <a:srgbClr val="336699"/>
                </a:solidFill>
                <a:latin typeface="Arial" charset="0"/>
                <a:ea typeface="+mn-ea"/>
              </a:endParaRPr>
            </a:p>
          </p:txBody>
        </p:sp>
      </p:grpSp>
    </p:spTree>
    <p:extLst>
      <p:ext uri="{BB962C8B-B14F-4D97-AF65-F5344CB8AC3E}">
        <p14:creationId xmlns:p14="http://schemas.microsoft.com/office/powerpoint/2010/main" val="90581989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7886"/>
            <a:ext cx="9144000" cy="3206839"/>
          </a:xfrm>
          <a:prstGeom prst="rect">
            <a:avLst/>
          </a:prstGeom>
        </p:spPr>
      </p:pic>
      <p:sp>
        <p:nvSpPr>
          <p:cNvPr id="3" name="Rectangle 2"/>
          <p:cNvSpPr/>
          <p:nvPr/>
        </p:nvSpPr>
        <p:spPr>
          <a:xfrm>
            <a:off x="-142875" y="1981200"/>
            <a:ext cx="9544049" cy="1828799"/>
          </a:xfrm>
          <a:prstGeom prst="rect">
            <a:avLst/>
          </a:prstGeom>
          <a:solidFill>
            <a:schemeClr val="accent3">
              <a:lumMod val="7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Rectangle 1"/>
          <p:cNvSpPr/>
          <p:nvPr/>
        </p:nvSpPr>
        <p:spPr>
          <a:xfrm>
            <a:off x="0" y="6124574"/>
            <a:ext cx="9220200" cy="733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Subtitle 3"/>
          <p:cNvSpPr>
            <a:spLocks noGrp="1"/>
          </p:cNvSpPr>
          <p:nvPr>
            <p:ph type="subTitle" idx="1"/>
          </p:nvPr>
        </p:nvSpPr>
        <p:spPr>
          <a:xfrm>
            <a:off x="973260" y="6372785"/>
            <a:ext cx="7239000" cy="466725"/>
          </a:xfrm>
        </p:spPr>
        <p:txBody>
          <a:bodyPr/>
          <a:lstStyle/>
          <a:p>
            <a:pPr algn="ctr"/>
            <a:r>
              <a:rPr lang="en-US" sz="1600" b="1" dirty="0" smtClean="0">
                <a:solidFill>
                  <a:schemeClr val="bg2">
                    <a:lumMod val="60000"/>
                    <a:lumOff val="40000"/>
                  </a:schemeClr>
                </a:solidFill>
              </a:rPr>
              <a:t>Salt Lake City Carpe Datum Conference - April 25, 2013</a:t>
            </a:r>
            <a:endParaRPr lang="en-US" sz="1600" b="1" dirty="0">
              <a:solidFill>
                <a:schemeClr val="bg2">
                  <a:lumMod val="60000"/>
                  <a:lumOff val="4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95" y="1731708"/>
            <a:ext cx="8107010" cy="2444294"/>
          </a:xfrm>
          <a:prstGeom prst="rect">
            <a:avLst/>
          </a:prstGeom>
        </p:spPr>
      </p:pic>
      <p:pic>
        <p:nvPicPr>
          <p:cNvPr id="2052"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234" y="306015"/>
            <a:ext cx="4267200" cy="542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633413"/>
            <a:ext cx="7175500" cy="2133600"/>
          </a:xfrm>
        </p:spPr>
        <p:txBody>
          <a:bodyPr/>
          <a:lstStyle/>
          <a:p>
            <a:pPr eaLnBrk="1" hangingPunct="1"/>
            <a:r>
              <a:rPr lang="en-US" sz="4000" i="1" smtClean="0"/>
              <a:t>From Information to Action: Lessons from NNIP</a:t>
            </a:r>
            <a:endParaRPr lang="en-US" sz="3000" i="1" smtClean="0"/>
          </a:p>
        </p:txBody>
      </p:sp>
      <p:sp>
        <p:nvSpPr>
          <p:cNvPr id="3076" name="Rectangle 3"/>
          <p:cNvSpPr>
            <a:spLocks noGrp="1" noChangeArrowheads="1"/>
          </p:cNvSpPr>
          <p:nvPr>
            <p:ph type="subTitle" idx="1"/>
          </p:nvPr>
        </p:nvSpPr>
        <p:spPr>
          <a:xfrm>
            <a:off x="492125" y="3008313"/>
            <a:ext cx="6737350" cy="2936875"/>
          </a:xfrm>
        </p:spPr>
        <p:txBody>
          <a:bodyPr/>
          <a:lstStyle/>
          <a:p>
            <a:pPr eaLnBrk="1" hangingPunct="1">
              <a:lnSpc>
                <a:spcPct val="80000"/>
              </a:lnSpc>
              <a:defRPr/>
            </a:pPr>
            <a:r>
              <a:rPr lang="en-US" sz="2000" b="1" dirty="0" smtClean="0">
                <a:solidFill>
                  <a:srgbClr val="000066"/>
                </a:solidFill>
              </a:rPr>
              <a:t>National Neighborhood Indicators Partnership</a:t>
            </a:r>
          </a:p>
          <a:p>
            <a:pPr eaLnBrk="1" hangingPunct="1">
              <a:lnSpc>
                <a:spcPct val="80000"/>
              </a:lnSpc>
              <a:defRPr/>
            </a:pPr>
            <a:r>
              <a:rPr lang="en-US" sz="2000" b="1" i="1" dirty="0" smtClean="0">
                <a:solidFill>
                  <a:srgbClr val="000066"/>
                </a:solidFill>
              </a:rPr>
              <a:t>Better </a:t>
            </a:r>
            <a:r>
              <a:rPr lang="en-US" sz="2000" b="1" i="1" dirty="0">
                <a:solidFill>
                  <a:srgbClr val="000066"/>
                </a:solidFill>
              </a:rPr>
              <a:t>Data. Better Decisions. Better Communities.</a:t>
            </a: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r>
              <a:rPr lang="en-US" sz="2000" b="1" dirty="0" smtClean="0">
                <a:solidFill>
                  <a:schemeClr val="accent6">
                    <a:lumMod val="40000"/>
                    <a:lumOff val="60000"/>
                  </a:schemeClr>
                </a:solidFill>
              </a:rPr>
              <a:t>Kathy Pettit</a:t>
            </a:r>
          </a:p>
          <a:p>
            <a:pPr eaLnBrk="1" hangingPunct="1">
              <a:lnSpc>
                <a:spcPct val="80000"/>
              </a:lnSpc>
              <a:defRPr/>
            </a:pPr>
            <a:endParaRPr lang="en-US" sz="2000" b="1" dirty="0" smtClean="0">
              <a:solidFill>
                <a:schemeClr val="accent6">
                  <a:lumMod val="40000"/>
                  <a:lumOff val="60000"/>
                </a:schemeClr>
              </a:solidFill>
            </a:endParaRPr>
          </a:p>
          <a:p>
            <a:pPr eaLnBrk="1" hangingPunct="1">
              <a:lnSpc>
                <a:spcPct val="80000"/>
              </a:lnSpc>
              <a:defRPr/>
            </a:pPr>
            <a:r>
              <a:rPr lang="en-US" sz="2000" b="1" dirty="0" smtClean="0">
                <a:solidFill>
                  <a:schemeClr val="accent6">
                    <a:lumMod val="40000"/>
                    <a:lumOff val="60000"/>
                  </a:schemeClr>
                </a:solidFill>
              </a:rPr>
              <a:t>Salt Lake City Carpe Datum Conference </a:t>
            </a:r>
          </a:p>
          <a:p>
            <a:pPr eaLnBrk="1" hangingPunct="1">
              <a:lnSpc>
                <a:spcPct val="80000"/>
              </a:lnSpc>
              <a:defRPr/>
            </a:pPr>
            <a:r>
              <a:rPr lang="en-US" sz="2000" b="1" dirty="0" smtClean="0">
                <a:solidFill>
                  <a:schemeClr val="accent6">
                    <a:lumMod val="40000"/>
                    <a:lumOff val="60000"/>
                  </a:schemeClr>
                </a:solidFill>
              </a:rPr>
              <a:t>April 25, 2013</a:t>
            </a:r>
          </a:p>
          <a:p>
            <a:pPr eaLnBrk="1" hangingPunct="1">
              <a:lnSpc>
                <a:spcPct val="80000"/>
              </a:lnSpc>
              <a:defRPr/>
            </a:pPr>
            <a:endParaRPr lang="en-US" sz="2000" b="1" dirty="0" smtClean="0">
              <a:solidFill>
                <a:srgbClr val="336699"/>
              </a:solidFill>
            </a:endParaRPr>
          </a:p>
        </p:txBody>
      </p:sp>
    </p:spTree>
    <p:extLst>
      <p:ext uri="{BB962C8B-B14F-4D97-AF65-F5344CB8AC3E}">
        <p14:creationId xmlns:p14="http://schemas.microsoft.com/office/powerpoint/2010/main" val="366746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46088" y="261938"/>
            <a:ext cx="8469312" cy="1295400"/>
          </a:xfrm>
        </p:spPr>
        <p:txBody>
          <a:bodyPr/>
          <a:lstStyle/>
          <a:p>
            <a:pPr eaLnBrk="1" hangingPunct="1"/>
            <a:r>
              <a:rPr lang="en-US" sz="3600" smtClean="0"/>
              <a:t>National Neighborhood</a:t>
            </a:r>
            <a:br>
              <a:rPr lang="en-US" sz="3600" smtClean="0"/>
            </a:br>
            <a:r>
              <a:rPr lang="en-US" sz="3600" smtClean="0"/>
              <a:t>Indicators Partnership (NNIP)</a:t>
            </a:r>
          </a:p>
        </p:txBody>
      </p:sp>
      <p:sp>
        <p:nvSpPr>
          <p:cNvPr id="5123" name="Rectangle 3"/>
          <p:cNvSpPr>
            <a:spLocks noGrp="1" noChangeArrowheads="1"/>
          </p:cNvSpPr>
          <p:nvPr>
            <p:ph idx="1"/>
          </p:nvPr>
        </p:nvSpPr>
        <p:spPr>
          <a:xfrm>
            <a:off x="738188" y="1927225"/>
            <a:ext cx="7727950" cy="4800600"/>
          </a:xfrm>
        </p:spPr>
        <p:txBody>
          <a:bodyPr/>
          <a:lstStyle/>
          <a:p>
            <a:pPr marL="457200" indent="-457200" eaLnBrk="1" hangingPunct="1">
              <a:spcAft>
                <a:spcPct val="20000"/>
              </a:spcAft>
            </a:pPr>
            <a:r>
              <a:rPr lang="en-US" smtClean="0">
                <a:solidFill>
                  <a:srgbClr val="002060"/>
                </a:solidFill>
              </a:rPr>
              <a:t>Collaborative effort since 1995 </a:t>
            </a:r>
          </a:p>
          <a:p>
            <a:pPr marL="838200" lvl="1" indent="-381000" eaLnBrk="1" hangingPunct="1">
              <a:spcAft>
                <a:spcPct val="20000"/>
              </a:spcAft>
            </a:pPr>
            <a:r>
              <a:rPr lang="en-US" smtClean="0">
                <a:solidFill>
                  <a:srgbClr val="002060"/>
                </a:solidFill>
              </a:rPr>
              <a:t>Urban Institute &amp; local partners; now 37 cities</a:t>
            </a:r>
          </a:p>
          <a:p>
            <a:pPr marL="838200" lvl="1" indent="-381000" eaLnBrk="1" hangingPunct="1">
              <a:spcAft>
                <a:spcPct val="20000"/>
              </a:spcAft>
            </a:pPr>
            <a:r>
              <a:rPr lang="en-US" smtClean="0">
                <a:solidFill>
                  <a:srgbClr val="002060"/>
                </a:solidFill>
              </a:rPr>
              <a:t>All partners build and operate neighborhood level information systems using local data</a:t>
            </a:r>
          </a:p>
          <a:p>
            <a:pPr marL="838200" lvl="1" indent="-381000" eaLnBrk="1" hangingPunct="1">
              <a:spcAft>
                <a:spcPct val="20000"/>
              </a:spcAft>
            </a:pPr>
            <a:r>
              <a:rPr lang="en-US" smtClean="0">
                <a:solidFill>
                  <a:srgbClr val="002060"/>
                </a:solidFill>
              </a:rPr>
              <a:t>Success based on:</a:t>
            </a:r>
          </a:p>
          <a:p>
            <a:pPr marL="1133475" lvl="2" indent="-381000" eaLnBrk="1" hangingPunct="1">
              <a:spcAft>
                <a:spcPct val="20000"/>
              </a:spcAft>
            </a:pPr>
            <a:r>
              <a:rPr lang="en-US" smtClean="0">
                <a:solidFill>
                  <a:srgbClr val="002060"/>
                </a:solidFill>
              </a:rPr>
              <a:t>Trusted and engaged institutions</a:t>
            </a:r>
          </a:p>
          <a:p>
            <a:pPr marL="1133475" lvl="2" indent="-381000" eaLnBrk="1" hangingPunct="1">
              <a:spcAft>
                <a:spcPct val="20000"/>
              </a:spcAft>
            </a:pPr>
            <a:r>
              <a:rPr lang="en-US" smtClean="0">
                <a:solidFill>
                  <a:srgbClr val="002060"/>
                </a:solidFill>
              </a:rPr>
              <a:t>Relevant and high-quality data</a:t>
            </a:r>
          </a:p>
          <a:p>
            <a:pPr marL="1133475" lvl="2" indent="-381000" eaLnBrk="1" hangingPunct="1">
              <a:spcAft>
                <a:spcPct val="20000"/>
              </a:spcAft>
            </a:pPr>
            <a:r>
              <a:rPr lang="en-US" smtClean="0">
                <a:solidFill>
                  <a:srgbClr val="002060"/>
                </a:solidFill>
              </a:rPr>
              <a:t>Mission to support use of data for local action</a:t>
            </a:r>
          </a:p>
          <a:p>
            <a:pPr marL="1133475" lvl="2" indent="-381000" eaLnBrk="1" hangingPunct="1">
              <a:spcAft>
                <a:spcPct val="20000"/>
              </a:spcAft>
            </a:pPr>
            <a:endParaRPr lang="en-US" smtClean="0">
              <a:solidFill>
                <a:srgbClr val="002060"/>
              </a:solidFill>
            </a:endParaRPr>
          </a:p>
          <a:p>
            <a:pPr marL="1133475" lvl="2" indent="-381000" eaLnBrk="1" hangingPunct="1">
              <a:spcAft>
                <a:spcPct val="20000"/>
              </a:spcAft>
            </a:pPr>
            <a:endParaRPr lang="en-US" smtClean="0">
              <a:solidFill>
                <a:srgbClr val="002060"/>
              </a:solidFill>
            </a:endParaRPr>
          </a:p>
          <a:p>
            <a:pPr marL="1133475" lvl="2" indent="-381000" eaLnBrk="1" hangingPunct="1">
              <a:spcAft>
                <a:spcPct val="20000"/>
              </a:spcAft>
            </a:pPr>
            <a:endParaRPr lang="en-US" smtClean="0">
              <a:solidFill>
                <a:srgbClr val="002060"/>
              </a:solidFill>
            </a:endParaRPr>
          </a:p>
        </p:txBody>
      </p:sp>
    </p:spTree>
    <p:extLst>
      <p:ext uri="{BB962C8B-B14F-4D97-AF65-F5344CB8AC3E}">
        <p14:creationId xmlns:p14="http://schemas.microsoft.com/office/powerpoint/2010/main" val="18436940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l="10623" t="28719" b="30940"/>
          <a:stretch>
            <a:fillRect/>
          </a:stretch>
        </p:blipFill>
        <p:spPr bwMode="auto">
          <a:xfrm>
            <a:off x="963613" y="1939925"/>
            <a:ext cx="769937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460375" y="317500"/>
            <a:ext cx="8077200" cy="714375"/>
          </a:xfrm>
        </p:spPr>
        <p:txBody>
          <a:bodyPr/>
          <a:lstStyle/>
          <a:p>
            <a:pPr eaLnBrk="1" hangingPunct="1"/>
            <a:r>
              <a:rPr lang="en-US" sz="3000" smtClean="0">
                <a:solidFill>
                  <a:schemeClr val="accent2"/>
                </a:solidFill>
              </a:rPr>
              <a:t/>
            </a:r>
            <a:br>
              <a:rPr lang="en-US" sz="3000" smtClean="0">
                <a:solidFill>
                  <a:schemeClr val="accent2"/>
                </a:solidFill>
              </a:rPr>
            </a:br>
            <a:r>
              <a:rPr lang="en-US" sz="3400" smtClean="0">
                <a:solidFill>
                  <a:schemeClr val="accent2"/>
                </a:solidFill>
              </a:rPr>
              <a:t/>
            </a:r>
            <a:br>
              <a:rPr lang="en-US" sz="3400" smtClean="0">
                <a:solidFill>
                  <a:schemeClr val="accent2"/>
                </a:solidFill>
              </a:rPr>
            </a:br>
            <a:r>
              <a:rPr lang="en-US" sz="3400" smtClean="0">
                <a:solidFill>
                  <a:schemeClr val="accent2"/>
                </a:solidFill>
              </a:rPr>
              <a:t>Trusted and Engaged Institutions</a:t>
            </a:r>
          </a:p>
        </p:txBody>
      </p:sp>
      <p:sp>
        <p:nvSpPr>
          <p:cNvPr id="6148" name="TextBox 1"/>
          <p:cNvSpPr txBox="1">
            <a:spLocks noChangeArrowheads="1"/>
          </p:cNvSpPr>
          <p:nvPr/>
        </p:nvSpPr>
        <p:spPr bwMode="auto">
          <a:xfrm>
            <a:off x="0" y="1539875"/>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200">
                <a:solidFill>
                  <a:srgbClr val="000000"/>
                </a:solidFill>
                <a:ea typeface="+mn-ea"/>
              </a:rPr>
              <a:t>National Neighborhood Indicators Partners</a:t>
            </a:r>
          </a:p>
        </p:txBody>
      </p:sp>
    </p:spTree>
    <p:extLst>
      <p:ext uri="{BB962C8B-B14F-4D97-AF65-F5344CB8AC3E}">
        <p14:creationId xmlns:p14="http://schemas.microsoft.com/office/powerpoint/2010/main" val="1998333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1" name="Group 7"/>
          <p:cNvGrpSpPr>
            <a:grpSpLocks/>
          </p:cNvGrpSpPr>
          <p:nvPr/>
        </p:nvGrpSpPr>
        <p:grpSpPr bwMode="auto">
          <a:xfrm>
            <a:off x="2447925" y="1757363"/>
            <a:ext cx="1862138" cy="1595437"/>
            <a:chOff x="258796" y="1330186"/>
            <a:chExt cx="1861093" cy="1595224"/>
          </a:xfrm>
        </p:grpSpPr>
        <p:pic>
          <p:nvPicPr>
            <p:cNvPr id="7185"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Rectangle 7"/>
            <p:cNvSpPr>
              <a:spLocks noChangeArrowheads="1"/>
            </p:cNvSpPr>
            <p:nvPr/>
          </p:nvSpPr>
          <p:spPr bwMode="auto">
            <a:xfrm>
              <a:off x="1409730" y="2011132"/>
              <a:ext cx="710159"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CC0000"/>
                  </a:solidFill>
                  <a:latin typeface="Arial" charset="0"/>
                  <a:ea typeface="+mn-ea"/>
                </a:rPr>
                <a:t>CITY</a:t>
              </a:r>
            </a:p>
          </p:txBody>
        </p:sp>
      </p:grpSp>
      <p:sp>
        <p:nvSpPr>
          <p:cNvPr id="2"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rgbClr val="336699"/>
              </a:buClr>
              <a:defRPr/>
            </a:pPr>
            <a:r>
              <a:rPr lang="en-US" sz="2600" u="sng" dirty="0">
                <a:solidFill>
                  <a:srgbClr val="FFFFFF"/>
                </a:solidFill>
                <a:latin typeface="Calibri" pitchFamily="34" charset="0"/>
                <a:ea typeface="+mn-ea"/>
                <a:cs typeface="Calibri" pitchFamily="34" charset="0"/>
              </a:rPr>
              <a:t>Types of Data</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Education</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Child care</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Births, deaths</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TANF, Food Stamps</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Health</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Crime</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Property sales, prices</a:t>
            </a:r>
          </a:p>
          <a:p>
            <a:pPr lvl="1">
              <a:spcAft>
                <a:spcPts val="600"/>
              </a:spcAft>
              <a:buClr>
                <a:srgbClr val="336699"/>
              </a:buClr>
              <a:defRPr/>
            </a:pPr>
            <a:r>
              <a:rPr lang="en-US" sz="2600" dirty="0">
                <a:solidFill>
                  <a:srgbClr val="FFFFFF"/>
                </a:solidFill>
                <a:latin typeface="Calibri" pitchFamily="34" charset="0"/>
                <a:ea typeface="+mn-ea"/>
                <a:cs typeface="Calibri" pitchFamily="34" charset="0"/>
              </a:rPr>
              <a:t>Foreclosures</a:t>
            </a:r>
          </a:p>
        </p:txBody>
      </p:sp>
      <p:sp>
        <p:nvSpPr>
          <p:cNvPr id="7173" name="Rectangle 3"/>
          <p:cNvSpPr>
            <a:spLocks noChangeArrowheads="1"/>
          </p:cNvSpPr>
          <p:nvPr/>
        </p:nvSpPr>
        <p:spPr bwMode="auto">
          <a:xfrm>
            <a:off x="-2971800" y="3397250"/>
            <a:ext cx="1825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p>
            <a:endParaRPr lang="en-US" sz="1800">
              <a:solidFill>
                <a:srgbClr val="336699"/>
              </a:solidFill>
              <a:latin typeface="Arial" charset="0"/>
              <a:ea typeface="+mn-ea"/>
            </a:endParaRPr>
          </a:p>
        </p:txBody>
      </p:sp>
      <p:sp>
        <p:nvSpPr>
          <p:cNvPr id="3" name="Text Box 4"/>
          <p:cNvSpPr txBox="1">
            <a:spLocks noChangeArrowheads="1"/>
          </p:cNvSpPr>
          <p:nvPr/>
        </p:nvSpPr>
        <p:spPr bwMode="auto">
          <a:xfrm>
            <a:off x="284163" y="538163"/>
            <a:ext cx="7532687" cy="615950"/>
          </a:xfrm>
          <a:prstGeom prst="rect">
            <a:avLst/>
          </a:prstGeom>
          <a:no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r>
              <a:rPr lang="en-US" sz="3400" b="1" dirty="0" smtClean="0">
                <a:solidFill>
                  <a:srgbClr val="032995"/>
                </a:solidFill>
                <a:latin typeface="Arial"/>
                <a:ea typeface="+mn-ea"/>
              </a:rPr>
              <a:t>Relevant and High-Quality Data</a:t>
            </a:r>
            <a:endParaRPr lang="en-US" sz="3400" b="1" dirty="0">
              <a:solidFill>
                <a:srgbClr val="032995"/>
              </a:solidFill>
              <a:latin typeface="Arial"/>
              <a:ea typeface="+mn-ea"/>
            </a:endParaRPr>
          </a:p>
        </p:txBody>
      </p:sp>
      <p:grpSp>
        <p:nvGrpSpPr>
          <p:cNvPr id="7175" name="Group 14"/>
          <p:cNvGrpSpPr>
            <a:grpSpLocks/>
          </p:cNvGrpSpPr>
          <p:nvPr/>
        </p:nvGrpSpPr>
        <p:grpSpPr bwMode="auto">
          <a:xfrm>
            <a:off x="1009650" y="3200400"/>
            <a:ext cx="3943350" cy="1524000"/>
            <a:chOff x="1056" y="1056"/>
            <a:chExt cx="2484" cy="960"/>
          </a:xfrm>
        </p:grpSpPr>
        <p:pic>
          <p:nvPicPr>
            <p:cNvPr id="7183"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a:solidFill>
                    <a:srgbClr val="CC3300"/>
                  </a:solidFill>
                  <a:ea typeface="+mn-ea"/>
                </a:rPr>
                <a:t>NEIGHBORHOOD</a:t>
              </a:r>
            </a:p>
          </p:txBody>
        </p:sp>
      </p:grpSp>
      <p:grpSp>
        <p:nvGrpSpPr>
          <p:cNvPr id="7176" name="Group 17"/>
          <p:cNvGrpSpPr>
            <a:grpSpLocks/>
          </p:cNvGrpSpPr>
          <p:nvPr/>
        </p:nvGrpSpPr>
        <p:grpSpPr bwMode="auto">
          <a:xfrm>
            <a:off x="2414588" y="4075113"/>
            <a:ext cx="1776412" cy="1925637"/>
            <a:chOff x="1599" y="1476"/>
            <a:chExt cx="1119" cy="1213"/>
          </a:xfrm>
        </p:grpSpPr>
        <p:pic>
          <p:nvPicPr>
            <p:cNvPr id="7181"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2"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b="1">
                  <a:solidFill>
                    <a:srgbClr val="CC0000"/>
                  </a:solidFill>
                  <a:ea typeface="+mn-ea"/>
                </a:rPr>
                <a:t>TRACTS</a:t>
              </a:r>
            </a:p>
          </p:txBody>
        </p:sp>
      </p:grpSp>
      <p:grpSp>
        <p:nvGrpSpPr>
          <p:cNvPr id="7177" name="Group 11"/>
          <p:cNvGrpSpPr>
            <a:grpSpLocks/>
          </p:cNvGrpSpPr>
          <p:nvPr/>
        </p:nvGrpSpPr>
        <p:grpSpPr bwMode="auto">
          <a:xfrm>
            <a:off x="284163" y="4089400"/>
            <a:ext cx="1965325" cy="1901825"/>
            <a:chOff x="1552" y="2797"/>
            <a:chExt cx="1476" cy="1375"/>
          </a:xfrm>
        </p:grpSpPr>
        <p:pic>
          <p:nvPicPr>
            <p:cNvPr id="7179"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180"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800" b="1">
                  <a:solidFill>
                    <a:srgbClr val="CC0000"/>
                  </a:solidFill>
                  <a:ea typeface="+mn-ea"/>
                </a:rPr>
                <a:t>PARCEL</a:t>
              </a:r>
            </a:p>
          </p:txBody>
        </p:sp>
      </p:grpSp>
      <p:sp>
        <p:nvSpPr>
          <p:cNvPr id="7178"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CC0000"/>
                </a:solidFill>
                <a:latin typeface="Arial" charset="0"/>
                <a:ea typeface="+mn-ea"/>
              </a:rPr>
              <a:t>REGION</a:t>
            </a:r>
          </a:p>
        </p:txBody>
      </p:sp>
    </p:spTree>
    <p:extLst>
      <p:ext uri="{BB962C8B-B14F-4D97-AF65-F5344CB8AC3E}">
        <p14:creationId xmlns:p14="http://schemas.microsoft.com/office/powerpoint/2010/main" val="42668805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27075"/>
            <a:ext cx="8382000" cy="609600"/>
          </a:xfrm>
        </p:spPr>
        <p:txBody>
          <a:bodyPr>
            <a:normAutofit fontScale="90000"/>
          </a:bodyPr>
          <a:lstStyle/>
          <a:p>
            <a:pPr eaLnBrk="1" hangingPunct="1">
              <a:defRPr/>
            </a:pPr>
            <a:r>
              <a:rPr lang="en-US" sz="3800" dirty="0" smtClean="0"/>
              <a:t>Mission:  Data for Local Action</a:t>
            </a:r>
          </a:p>
        </p:txBody>
      </p:sp>
      <p:sp>
        <p:nvSpPr>
          <p:cNvPr id="8195" name="Rectangle 3"/>
          <p:cNvSpPr>
            <a:spLocks noGrp="1" noChangeArrowheads="1"/>
          </p:cNvSpPr>
          <p:nvPr>
            <p:ph idx="1"/>
          </p:nvPr>
        </p:nvSpPr>
        <p:spPr>
          <a:xfrm>
            <a:off x="457200" y="1735138"/>
            <a:ext cx="8534400" cy="4800600"/>
          </a:xfrm>
        </p:spPr>
        <p:txBody>
          <a:bodyPr/>
          <a:lstStyle/>
          <a:p>
            <a:pPr eaLnBrk="1" hangingPunct="1">
              <a:spcBef>
                <a:spcPct val="5000"/>
              </a:spcBef>
              <a:spcAft>
                <a:spcPct val="20000"/>
              </a:spcAft>
            </a:pPr>
            <a:r>
              <a:rPr lang="en-US" sz="2800" smtClean="0">
                <a:solidFill>
                  <a:srgbClr val="336699"/>
                </a:solidFill>
              </a:rPr>
              <a:t>“Democratize Information”</a:t>
            </a:r>
          </a:p>
          <a:p>
            <a:pPr lvl="1" eaLnBrk="1" hangingPunct="1">
              <a:spcBef>
                <a:spcPct val="5000"/>
              </a:spcBef>
              <a:spcAft>
                <a:spcPts val="2400"/>
              </a:spcAft>
            </a:pPr>
            <a:r>
              <a:rPr lang="en-US" sz="2400" smtClean="0">
                <a:solidFill>
                  <a:srgbClr val="336699"/>
                </a:solidFill>
              </a:rPr>
              <a:t>Facilitate the direct use of data by stakeholders</a:t>
            </a:r>
          </a:p>
          <a:p>
            <a:pPr eaLnBrk="1" hangingPunct="1">
              <a:spcBef>
                <a:spcPct val="5000"/>
              </a:spcBef>
              <a:spcAft>
                <a:spcPts val="1600"/>
              </a:spcAft>
            </a:pPr>
            <a:r>
              <a:rPr lang="en-US" sz="2800" smtClean="0">
                <a:solidFill>
                  <a:srgbClr val="336699"/>
                </a:solidFill>
              </a:rPr>
              <a:t>Serve multiple audiences and purposes </a:t>
            </a:r>
          </a:p>
          <a:p>
            <a:pPr lvl="1" eaLnBrk="1" hangingPunct="1">
              <a:spcBef>
                <a:spcPct val="5000"/>
              </a:spcBef>
              <a:spcAft>
                <a:spcPts val="2400"/>
              </a:spcAft>
            </a:pPr>
            <a:r>
              <a:rPr lang="en-US" sz="2400" smtClean="0">
                <a:solidFill>
                  <a:srgbClr val="336699"/>
                </a:solidFill>
              </a:rPr>
              <a:t>But a central focus on strengthening and empowering low-income neighborhoods</a:t>
            </a:r>
          </a:p>
          <a:p>
            <a:pPr eaLnBrk="1" hangingPunct="1">
              <a:spcBef>
                <a:spcPct val="5000"/>
              </a:spcBef>
              <a:spcAft>
                <a:spcPts val="1200"/>
              </a:spcAft>
            </a:pPr>
            <a:r>
              <a:rPr lang="en-US" sz="2800" smtClean="0">
                <a:solidFill>
                  <a:srgbClr val="336699"/>
                </a:solidFill>
              </a:rPr>
              <a:t>Use information to promote collaboration</a:t>
            </a:r>
          </a:p>
          <a:p>
            <a:pPr lvl="1" eaLnBrk="1" hangingPunct="1">
              <a:spcBef>
                <a:spcPct val="5000"/>
              </a:spcBef>
              <a:spcAft>
                <a:spcPts val="1200"/>
              </a:spcAft>
            </a:pPr>
            <a:r>
              <a:rPr lang="en-US" sz="2400" smtClean="0">
                <a:solidFill>
                  <a:srgbClr val="336699"/>
                </a:solidFill>
              </a:rPr>
              <a:t>Acts as a bridge among public agencies, nonprofits, businesses, resident groups</a:t>
            </a:r>
          </a:p>
        </p:txBody>
      </p:sp>
    </p:spTree>
    <p:extLst>
      <p:ext uri="{BB962C8B-B14F-4D97-AF65-F5344CB8AC3E}">
        <p14:creationId xmlns:p14="http://schemas.microsoft.com/office/powerpoint/2010/main" val="1354961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125" y="481013"/>
            <a:ext cx="8382000" cy="609600"/>
          </a:xfrm>
        </p:spPr>
        <p:txBody>
          <a:bodyPr>
            <a:normAutofit fontScale="90000"/>
          </a:bodyPr>
          <a:lstStyle/>
          <a:p>
            <a:pPr eaLnBrk="1" hangingPunct="1">
              <a:defRPr/>
            </a:pPr>
            <a:r>
              <a:rPr lang="en-US" sz="3800" dirty="0" smtClean="0"/>
              <a:t>NNIP Partner Activities</a:t>
            </a:r>
          </a:p>
        </p:txBody>
      </p:sp>
      <p:sp>
        <p:nvSpPr>
          <p:cNvPr id="9219" name="Rectangle 3"/>
          <p:cNvSpPr>
            <a:spLocks noGrp="1" noChangeArrowheads="1"/>
          </p:cNvSpPr>
          <p:nvPr>
            <p:ph idx="1"/>
          </p:nvPr>
        </p:nvSpPr>
        <p:spPr>
          <a:xfrm>
            <a:off x="304800" y="1524000"/>
            <a:ext cx="8458200" cy="4800600"/>
          </a:xfrm>
        </p:spPr>
        <p:txBody>
          <a:bodyPr/>
          <a:lstStyle/>
          <a:p>
            <a:pPr eaLnBrk="1" hangingPunct="1">
              <a:spcBef>
                <a:spcPct val="5000"/>
              </a:spcBef>
              <a:spcAft>
                <a:spcPts val="2400"/>
              </a:spcAft>
            </a:pPr>
            <a:r>
              <a:rPr lang="en-US" sz="2600" smtClean="0">
                <a:solidFill>
                  <a:srgbClr val="336699"/>
                </a:solidFill>
              </a:rPr>
              <a:t>Assemble, transform and disseminate data </a:t>
            </a:r>
          </a:p>
          <a:p>
            <a:pPr eaLnBrk="1" hangingPunct="1">
              <a:spcBef>
                <a:spcPct val="5000"/>
              </a:spcBef>
              <a:spcAft>
                <a:spcPct val="20000"/>
              </a:spcAft>
            </a:pPr>
            <a:r>
              <a:rPr lang="en-US" sz="2600" smtClean="0">
                <a:solidFill>
                  <a:srgbClr val="336699"/>
                </a:solidFill>
              </a:rPr>
              <a:t>Apply the data to achieve impact</a:t>
            </a:r>
          </a:p>
          <a:p>
            <a:pPr lvl="1" eaLnBrk="1" hangingPunct="1">
              <a:spcBef>
                <a:spcPct val="5000"/>
              </a:spcBef>
              <a:spcAft>
                <a:spcPts val="1200"/>
              </a:spcAft>
            </a:pPr>
            <a:r>
              <a:rPr lang="en-US" sz="2200" smtClean="0">
                <a:solidFill>
                  <a:srgbClr val="336699"/>
                </a:solidFill>
              </a:rPr>
              <a:t>Assess and prioritize community needs</a:t>
            </a:r>
          </a:p>
          <a:p>
            <a:pPr lvl="1" eaLnBrk="1" hangingPunct="1">
              <a:spcBef>
                <a:spcPct val="5000"/>
              </a:spcBef>
              <a:spcAft>
                <a:spcPts val="1200"/>
              </a:spcAft>
            </a:pPr>
            <a:r>
              <a:rPr lang="en-US" sz="2200" smtClean="0">
                <a:solidFill>
                  <a:srgbClr val="336699"/>
                </a:solidFill>
              </a:rPr>
              <a:t>Support federally-funded neighborhood initiatives</a:t>
            </a:r>
          </a:p>
          <a:p>
            <a:pPr lvl="1" eaLnBrk="1" hangingPunct="1">
              <a:spcBef>
                <a:spcPct val="5000"/>
              </a:spcBef>
              <a:spcAft>
                <a:spcPts val="2400"/>
              </a:spcAft>
            </a:pPr>
            <a:r>
              <a:rPr lang="en-US" sz="2200" smtClean="0">
                <a:solidFill>
                  <a:srgbClr val="336699"/>
                </a:solidFill>
              </a:rPr>
              <a:t>Develop comprehensive community indicator projects</a:t>
            </a:r>
          </a:p>
          <a:p>
            <a:pPr eaLnBrk="1" hangingPunct="1">
              <a:spcBef>
                <a:spcPct val="5000"/>
              </a:spcBef>
              <a:spcAft>
                <a:spcPts val="1200"/>
              </a:spcAft>
            </a:pPr>
            <a:r>
              <a:rPr lang="en-US" sz="2600" smtClean="0">
                <a:solidFill>
                  <a:srgbClr val="336699"/>
                </a:solidFill>
              </a:rPr>
              <a:t>Use data to strengthen civic life and governance</a:t>
            </a:r>
          </a:p>
          <a:p>
            <a:pPr lvl="1" eaLnBrk="1" hangingPunct="1">
              <a:spcBef>
                <a:spcPct val="5000"/>
              </a:spcBef>
              <a:spcAft>
                <a:spcPts val="1200"/>
              </a:spcAft>
            </a:pPr>
            <a:r>
              <a:rPr lang="en-US" sz="2200" smtClean="0">
                <a:solidFill>
                  <a:srgbClr val="336699"/>
                </a:solidFill>
              </a:rPr>
              <a:t>Enhance data capacity of local stakeholders</a:t>
            </a:r>
          </a:p>
          <a:p>
            <a:pPr lvl="1" eaLnBrk="1" hangingPunct="1">
              <a:spcBef>
                <a:spcPct val="5000"/>
              </a:spcBef>
              <a:spcAft>
                <a:spcPts val="1200"/>
              </a:spcAft>
            </a:pPr>
            <a:r>
              <a:rPr lang="en-US" sz="2200" smtClean="0">
                <a:solidFill>
                  <a:srgbClr val="336699"/>
                </a:solidFill>
              </a:rPr>
              <a:t>Building a culture of data access and informed actions</a:t>
            </a:r>
            <a:endParaRPr lang="en-US" smtClean="0">
              <a:solidFill>
                <a:srgbClr val="336699"/>
              </a:solidFill>
            </a:endParaRPr>
          </a:p>
          <a:p>
            <a:pPr eaLnBrk="1" hangingPunct="1">
              <a:spcBef>
                <a:spcPct val="5000"/>
              </a:spcBef>
              <a:spcAft>
                <a:spcPts val="1200"/>
              </a:spcAft>
            </a:pPr>
            <a:endParaRPr lang="en-US" sz="2600" smtClean="0">
              <a:solidFill>
                <a:srgbClr val="336699"/>
              </a:solidFill>
            </a:endParaRPr>
          </a:p>
        </p:txBody>
      </p:sp>
    </p:spTree>
    <p:extLst>
      <p:ext uri="{BB962C8B-B14F-4D97-AF65-F5344CB8AC3E}">
        <p14:creationId xmlns:p14="http://schemas.microsoft.com/office/powerpoint/2010/main" val="83189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l="378" t="5168" r="-378" b="44232"/>
          <a:stretch>
            <a:fillRect/>
          </a:stretch>
        </p:blipFill>
        <p:spPr bwMode="auto">
          <a:xfrm>
            <a:off x="-58738" y="0"/>
            <a:ext cx="9202738"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28289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Box 1"/>
          <p:cNvSpPr txBox="1">
            <a:spLocks noChangeArrowheads="1"/>
          </p:cNvSpPr>
          <p:nvPr/>
        </p:nvSpPr>
        <p:spPr bwMode="auto">
          <a:xfrm>
            <a:off x="228600" y="62595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336699"/>
                </a:solidFill>
                <a:ea typeface="+mn-ea"/>
              </a:rPr>
              <a:t>Source: Center for Community Building and Neighborhood Action, University of Memphis</a:t>
            </a:r>
          </a:p>
        </p:txBody>
      </p:sp>
      <p:sp>
        <p:nvSpPr>
          <p:cNvPr id="10245" name="TextBox 3"/>
          <p:cNvSpPr txBox="1">
            <a:spLocks noChangeArrowheads="1"/>
          </p:cNvSpPr>
          <p:nvPr/>
        </p:nvSpPr>
        <p:spPr bwMode="auto">
          <a:xfrm>
            <a:off x="315913" y="4513263"/>
            <a:ext cx="5053012" cy="1200150"/>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i="1">
                <a:solidFill>
                  <a:srgbClr val="032995"/>
                </a:solidFill>
                <a:ea typeface="+mn-ea"/>
              </a:rPr>
              <a:t>Combine Data Sources to Inform Policy</a:t>
            </a:r>
          </a:p>
        </p:txBody>
      </p:sp>
    </p:spTree>
    <p:extLst>
      <p:ext uri="{BB962C8B-B14F-4D97-AF65-F5344CB8AC3E}">
        <p14:creationId xmlns:p14="http://schemas.microsoft.com/office/powerpoint/2010/main" val="1264167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334000" cy="686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Box 3"/>
          <p:cNvSpPr txBox="1">
            <a:spLocks noChangeArrowheads="1"/>
          </p:cNvSpPr>
          <p:nvPr/>
        </p:nvSpPr>
        <p:spPr bwMode="auto">
          <a:xfrm>
            <a:off x="315913" y="4384675"/>
            <a:ext cx="3787775" cy="1200150"/>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i="1">
                <a:solidFill>
                  <a:srgbClr val="032995"/>
                </a:solidFill>
                <a:ea typeface="+mn-ea"/>
              </a:rPr>
              <a:t>Map Resources &amp; Analyze Gaps</a:t>
            </a:r>
          </a:p>
        </p:txBody>
      </p:sp>
      <p:sp>
        <p:nvSpPr>
          <p:cNvPr id="11268" name="TextBox 1"/>
          <p:cNvSpPr txBox="1">
            <a:spLocks noChangeArrowheads="1"/>
          </p:cNvSpPr>
          <p:nvPr/>
        </p:nvSpPr>
        <p:spPr bwMode="auto">
          <a:xfrm>
            <a:off x="228600" y="6259513"/>
            <a:ext cx="304165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336699"/>
                </a:solidFill>
                <a:ea typeface="+mn-ea"/>
              </a:rPr>
              <a:t>Source: NeighborhoodInfo DC</a:t>
            </a:r>
          </a:p>
        </p:txBody>
      </p:sp>
    </p:spTree>
    <p:extLst>
      <p:ext uri="{BB962C8B-B14F-4D97-AF65-F5344CB8AC3E}">
        <p14:creationId xmlns:p14="http://schemas.microsoft.com/office/powerpoint/2010/main" val="1273407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reen Clipping"/>
          <p:cNvPicPr>
            <a:picLocks noChangeAspect="1"/>
          </p:cNvPicPr>
          <p:nvPr/>
        </p:nvPicPr>
        <p:blipFill>
          <a:blip r:embed="rId3">
            <a:extLst>
              <a:ext uri="{28A0092B-C50C-407E-A947-70E740481C1C}">
                <a14:useLocalDpi xmlns:a14="http://schemas.microsoft.com/office/drawing/2010/main" val="0"/>
              </a:ext>
            </a:extLst>
          </a:blip>
          <a:srcRect l="1749" r="6007"/>
          <a:stretch>
            <a:fillRect/>
          </a:stretch>
        </p:blipFill>
        <p:spPr bwMode="auto">
          <a:xfrm>
            <a:off x="879475" y="1946275"/>
            <a:ext cx="75501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68313"/>
            <a:ext cx="3949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352425" y="4727575"/>
            <a:ext cx="5160963" cy="1200150"/>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i="1">
                <a:solidFill>
                  <a:srgbClr val="032995"/>
                </a:solidFill>
                <a:ea typeface="+mn-ea"/>
              </a:rPr>
              <a:t>Identify &amp; Measure Program Outcomes</a:t>
            </a:r>
          </a:p>
        </p:txBody>
      </p:sp>
      <p:sp>
        <p:nvSpPr>
          <p:cNvPr id="12293" name="TextBox 1"/>
          <p:cNvSpPr txBox="1">
            <a:spLocks noChangeArrowheads="1"/>
          </p:cNvSpPr>
          <p:nvPr/>
        </p:nvSpPr>
        <p:spPr bwMode="auto">
          <a:xfrm>
            <a:off x="5124450" y="6302375"/>
            <a:ext cx="3679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a:solidFill>
                  <a:srgbClr val="336699"/>
                </a:solidFill>
                <a:ea typeface="+mn-ea"/>
              </a:rPr>
              <a:t>Source: Mid-America Regional Council</a:t>
            </a:r>
          </a:p>
        </p:txBody>
      </p:sp>
    </p:spTree>
    <p:extLst>
      <p:ext uri="{BB962C8B-B14F-4D97-AF65-F5344CB8AC3E}">
        <p14:creationId xmlns:p14="http://schemas.microsoft.com/office/powerpoint/2010/main" val="975387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3586163"/>
            <a:ext cx="7772400" cy="1362075"/>
          </a:xfrm>
        </p:spPr>
        <p:txBody>
          <a:bodyPr/>
          <a:lstStyle/>
          <a:p>
            <a:pPr>
              <a:defRPr/>
            </a:pPr>
            <a:r>
              <a:rPr lang="en-US" dirty="0" smtClean="0"/>
              <a:t>Reducing chronic absenteeism in Oakland</a:t>
            </a:r>
            <a:endParaRPr lang="en-US" dirty="0"/>
          </a:p>
        </p:txBody>
      </p:sp>
      <p:pic>
        <p:nvPicPr>
          <p:cNvPr id="13315" name="Picture 2" descr="http://www.urbanstrategies.org/images/USC%20Logo%20-%20Medium%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183515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24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344180"/>
            <a:ext cx="9144000" cy="523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35578" y="1575768"/>
            <a:ext cx="5042647" cy="3686514"/>
          </a:xfrm>
        </p:spPr>
        <p:txBody>
          <a:bodyPr>
            <a:normAutofit/>
          </a:bodyPr>
          <a:lstStyle/>
          <a:p>
            <a:pPr marL="0" indent="0">
              <a:buNone/>
            </a:pPr>
            <a:r>
              <a:rPr lang="en-US" sz="2400" b="1" cap="small" dirty="0" smtClean="0"/>
              <a:t>Chris Kingsley</a:t>
            </a:r>
            <a:r>
              <a:rPr lang="en-US" sz="2800" cap="small" dirty="0" smtClean="0"/>
              <a:t/>
            </a:r>
            <a:br>
              <a:rPr lang="en-US" sz="2800" cap="small" dirty="0" smtClean="0"/>
            </a:br>
            <a:r>
              <a:rPr lang="en-US" sz="1600" b="1" cap="small" dirty="0" smtClean="0">
                <a:solidFill>
                  <a:schemeClr val="accent3">
                    <a:lumMod val="50000"/>
                  </a:schemeClr>
                </a:solidFill>
              </a:rPr>
              <a:t>Senior Associate for Data initiatives</a:t>
            </a:r>
          </a:p>
          <a:p>
            <a:pPr marL="0" indent="0">
              <a:buNone/>
            </a:pPr>
            <a:r>
              <a:rPr lang="en-US" sz="1200" cap="small" dirty="0" smtClean="0">
                <a:solidFill>
                  <a:schemeClr val="accent3">
                    <a:lumMod val="50000"/>
                  </a:schemeClr>
                </a:solidFill>
              </a:rPr>
              <a:t/>
            </a:r>
            <a:br>
              <a:rPr lang="en-US" sz="1200" cap="small" dirty="0" smtClean="0">
                <a:solidFill>
                  <a:schemeClr val="accent3">
                    <a:lumMod val="50000"/>
                  </a:schemeClr>
                </a:solidFill>
              </a:rPr>
            </a:br>
            <a:r>
              <a:rPr lang="en-US" sz="2800" cap="small" dirty="0" smtClean="0"/>
              <a:t/>
            </a:r>
            <a:br>
              <a:rPr lang="en-US" sz="2800" cap="small" dirty="0" smtClean="0"/>
            </a:br>
            <a:endParaRPr lang="en-US" b="1" cap="small" dirty="0"/>
          </a:p>
          <a:p>
            <a:pPr marL="0" indent="0">
              <a:buNone/>
            </a:pPr>
            <a:r>
              <a:rPr lang="en-US" sz="2400" b="1" cap="small" dirty="0" smtClean="0"/>
              <a:t>Kathryn Pettit</a:t>
            </a:r>
          </a:p>
          <a:p>
            <a:pPr marL="0" indent="0">
              <a:buNone/>
            </a:pPr>
            <a:r>
              <a:rPr lang="en-US" sz="1600" b="1" cap="small" dirty="0">
                <a:solidFill>
                  <a:schemeClr val="accent3">
                    <a:lumMod val="50000"/>
                  </a:schemeClr>
                </a:solidFill>
              </a:rPr>
              <a:t>Senior Research </a:t>
            </a:r>
            <a:r>
              <a:rPr lang="en-US" sz="1600" b="1" cap="small" dirty="0" smtClean="0">
                <a:solidFill>
                  <a:schemeClr val="accent3">
                    <a:lumMod val="50000"/>
                  </a:schemeClr>
                </a:solidFill>
              </a:rPr>
              <a:t>Associate</a:t>
            </a:r>
          </a:p>
          <a:p>
            <a:pPr marL="0" indent="0">
              <a:buNone/>
            </a:pPr>
            <a:r>
              <a:rPr lang="en-US" sz="1500" b="1" cap="small" spc="-50" dirty="0" smtClean="0">
                <a:solidFill>
                  <a:schemeClr val="accent3">
                    <a:lumMod val="50000"/>
                  </a:schemeClr>
                </a:solidFill>
              </a:rPr>
              <a:t>Metropolitan </a:t>
            </a:r>
            <a:r>
              <a:rPr lang="en-US" sz="1500" b="1" cap="small" spc="-50" dirty="0">
                <a:solidFill>
                  <a:schemeClr val="accent3">
                    <a:lumMod val="50000"/>
                  </a:schemeClr>
                </a:solidFill>
              </a:rPr>
              <a:t>Housing </a:t>
            </a:r>
            <a:r>
              <a:rPr lang="en-US" sz="1500" b="1" cap="small" spc="-50" dirty="0" smtClean="0">
                <a:solidFill>
                  <a:schemeClr val="accent3">
                    <a:lumMod val="50000"/>
                  </a:schemeClr>
                </a:solidFill>
              </a:rPr>
              <a:t>&amp; Communities </a:t>
            </a:r>
            <a:r>
              <a:rPr lang="en-US" sz="1500" b="1" cap="small" spc="-50" dirty="0">
                <a:solidFill>
                  <a:schemeClr val="accent3">
                    <a:lumMod val="50000"/>
                  </a:schemeClr>
                </a:solidFill>
              </a:rPr>
              <a:t>Policy Center</a:t>
            </a:r>
            <a:endParaRPr lang="en-US" sz="1500" b="1" cap="small" spc="-50" dirty="0" smtClean="0">
              <a:solidFill>
                <a:schemeClr val="accent3">
                  <a:lumMod val="50000"/>
                </a:schemeClr>
              </a:solidFill>
            </a:endParaRPr>
          </a:p>
        </p:txBody>
      </p:sp>
      <p:sp>
        <p:nvSpPr>
          <p:cNvPr id="8" name="AutoShape 2" descr="New Urban Mechan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Today’s Speakers</a:t>
            </a:r>
            <a:endParaRPr lang="en-US" b="1" cap="small" dirty="0"/>
          </a:p>
        </p:txBody>
      </p:sp>
      <p:pic>
        <p:nvPicPr>
          <p:cNvPr id="10"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435" y="4393914"/>
            <a:ext cx="42672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200" y="2292174"/>
            <a:ext cx="3400425" cy="8572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923" y="1720069"/>
            <a:ext cx="960120" cy="960120"/>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802" y="3455888"/>
            <a:ext cx="960120" cy="1280160"/>
          </a:xfrm>
          <a:prstGeom prst="rect">
            <a:avLst/>
          </a:prstGeom>
          <a:ln>
            <a:solidFill>
              <a:schemeClr val="tx1"/>
            </a:solidFill>
          </a:ln>
        </p:spPr>
      </p:pic>
    </p:spTree>
    <p:extLst>
      <p:ext uri="{BB962C8B-B14F-4D97-AF65-F5344CB8AC3E}">
        <p14:creationId xmlns:p14="http://schemas.microsoft.com/office/powerpoint/2010/main" val="4265692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603161767"/>
              </p:ext>
            </p:extLst>
          </p:nvPr>
        </p:nvGraphicFramePr>
        <p:xfrm>
          <a:off x="433753" y="1441939"/>
          <a:ext cx="8135572" cy="460716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txBox="1">
            <a:spLocks noChangeArrowheads="1"/>
          </p:cNvSpPr>
          <p:nvPr/>
        </p:nvSpPr>
        <p:spPr>
          <a:xfrm>
            <a:off x="492125" y="481013"/>
            <a:ext cx="8382000" cy="609600"/>
          </a:xfrm>
          <a:prstGeom prst="rect">
            <a:avLst/>
          </a:prstGeom>
        </p:spPr>
        <p:txBody>
          <a:bodyPr>
            <a:normAutofit fontScale="97500" lnSpcReduction="100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endParaRPr lang="en-US" sz="3800" kern="0" dirty="0" smtClean="0">
              <a:solidFill>
                <a:srgbClr val="B4003C"/>
              </a:solidFill>
            </a:endParaRPr>
          </a:p>
        </p:txBody>
      </p:sp>
      <p:sp>
        <p:nvSpPr>
          <p:cNvPr id="5" name="Rectangle 2"/>
          <p:cNvSpPr txBox="1">
            <a:spLocks noChangeArrowheads="1"/>
          </p:cNvSpPr>
          <p:nvPr/>
        </p:nvSpPr>
        <p:spPr>
          <a:xfrm>
            <a:off x="492125" y="522288"/>
            <a:ext cx="8077200" cy="527050"/>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r>
              <a:rPr lang="en-US" sz="3000" kern="0" dirty="0" smtClean="0">
                <a:solidFill>
                  <a:srgbClr val="032995"/>
                </a:solidFill>
              </a:rPr>
              <a:t>Understanding the Problem</a:t>
            </a:r>
          </a:p>
        </p:txBody>
      </p:sp>
    </p:spTree>
    <p:extLst>
      <p:ext uri="{BB962C8B-B14F-4D97-AF65-F5344CB8AC3E}">
        <p14:creationId xmlns:p14="http://schemas.microsoft.com/office/powerpoint/2010/main" val="3811247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92125" y="1922463"/>
          <a:ext cx="8229600" cy="3552823"/>
        </p:xfrm>
        <a:graphic>
          <a:graphicData uri="http://schemas.openxmlformats.org/drawingml/2006/table">
            <a:tbl>
              <a:tblPr/>
              <a:tblGrid>
                <a:gridCol w="3377184"/>
                <a:gridCol w="1658112"/>
                <a:gridCol w="1438656"/>
                <a:gridCol w="1755648"/>
              </a:tblGrid>
              <a:tr h="609731">
                <a:tc>
                  <a:txBody>
                    <a:bodyPr/>
                    <a:lstStyle/>
                    <a:p>
                      <a:pPr algn="ctr" fontAlgn="b"/>
                      <a:endParaRPr lang="en-US" sz="2300" b="1" i="0" u="none" strike="noStrike" dirty="0">
                        <a:solidFill>
                          <a:srgbClr val="000000"/>
                        </a:solidFill>
                        <a:effectLst/>
                        <a:latin typeface="Calibri" pitchFamily="34" charset="0"/>
                      </a:endParaRP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3">
                  <a:txBody>
                    <a:bodyPr/>
                    <a:lstStyle/>
                    <a:p>
                      <a:pPr algn="ctr" fontAlgn="b"/>
                      <a:r>
                        <a:rPr lang="en-US" sz="2300" b="1" i="0" u="sng" strike="noStrike" dirty="0" smtClean="0">
                          <a:solidFill>
                            <a:srgbClr val="000000"/>
                          </a:solidFill>
                          <a:effectLst/>
                          <a:latin typeface="Calibri" pitchFamily="34" charset="0"/>
                        </a:rPr>
                        <a:t>Number of Schools</a:t>
                      </a:r>
                      <a:endParaRPr lang="en-US" sz="2300" b="0" i="0" u="sng" strike="noStrike" dirty="0">
                        <a:solidFill>
                          <a:srgbClr val="000000"/>
                        </a:solidFill>
                        <a:effectLst/>
                        <a:latin typeface="Calibri" pitchFamily="34" charset="0"/>
                      </a:endParaRPr>
                    </a:p>
                  </a:txBody>
                  <a:tcPr marL="9144" marR="9144" marT="914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en-US" sz="2300" b="0" i="0" u="none" strike="noStrike" dirty="0">
                        <a:solidFill>
                          <a:srgbClr val="000000"/>
                        </a:solidFill>
                        <a:effectLst/>
                        <a:latin typeface="Calibri"/>
                      </a:endParaRPr>
                    </a:p>
                  </a:txBody>
                  <a:tcPr marL="9144" marR="9144" marT="9144" marB="0" anchor="b">
                    <a:lnL>
                      <a:noFill/>
                    </a:lnL>
                    <a:lnR>
                      <a:noFill/>
                    </a:lnR>
                    <a:lnT>
                      <a:noFill/>
                    </a:lnT>
                    <a:lnB>
                      <a:noFill/>
                    </a:lnB>
                  </a:tcPr>
                </a:tc>
                <a:tc hMerge="1">
                  <a:txBody>
                    <a:bodyPr/>
                    <a:lstStyle/>
                    <a:p>
                      <a:pPr algn="l" fontAlgn="b"/>
                      <a:endParaRPr lang="en-US" sz="2300" b="0" i="0" u="none" strike="noStrike" dirty="0">
                        <a:solidFill>
                          <a:srgbClr val="000000"/>
                        </a:solidFill>
                        <a:effectLst/>
                        <a:latin typeface="Calibri"/>
                      </a:endParaRPr>
                    </a:p>
                  </a:txBody>
                  <a:tcPr marL="9144" marR="9144" marT="9144" marB="0" anchor="b">
                    <a:lnL>
                      <a:noFill/>
                    </a:lnL>
                    <a:lnR>
                      <a:noFill/>
                    </a:lnR>
                    <a:lnT>
                      <a:noFill/>
                    </a:lnT>
                    <a:lnB>
                      <a:noFill/>
                    </a:lnB>
                  </a:tcPr>
                </a:tc>
              </a:tr>
              <a:tr h="6873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300" b="1" i="0" u="none" strike="noStrike" dirty="0" smtClean="0">
                          <a:solidFill>
                            <a:srgbClr val="000000"/>
                          </a:solidFill>
                          <a:effectLst/>
                          <a:latin typeface="Calibri" pitchFamily="34" charset="0"/>
                        </a:rPr>
                        <a:t>Chronic Absence Rate</a:t>
                      </a:r>
                    </a:p>
                  </a:txBody>
                  <a:tcPr marL="9144" marR="9144" marT="914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1" i="0" u="none" strike="noStrike" dirty="0">
                          <a:solidFill>
                            <a:srgbClr val="000000"/>
                          </a:solidFill>
                          <a:effectLst/>
                          <a:latin typeface="Calibri" pitchFamily="34" charset="0"/>
                        </a:rPr>
                        <a:t>Elementary</a:t>
                      </a:r>
                    </a:p>
                  </a:txBody>
                  <a:tcPr marL="9144" marR="9144" marT="9146"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1" i="0" u="none" strike="noStrike" dirty="0">
                          <a:solidFill>
                            <a:srgbClr val="000000"/>
                          </a:solidFill>
                          <a:effectLst/>
                          <a:latin typeface="Calibri" pitchFamily="34" charset="0"/>
                        </a:rPr>
                        <a:t>Middle</a:t>
                      </a:r>
                    </a:p>
                  </a:txBody>
                  <a:tcPr marL="9144" marR="9144" marT="9146"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300" b="1" i="0" u="none" strike="noStrike" dirty="0">
                          <a:solidFill>
                            <a:srgbClr val="000000"/>
                          </a:solidFill>
                          <a:effectLst/>
                          <a:latin typeface="Calibri" pitchFamily="34" charset="0"/>
                        </a:rPr>
                        <a:t>High School</a:t>
                      </a:r>
                    </a:p>
                  </a:txBody>
                  <a:tcPr marL="9144" marR="9144" marT="9146"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038">
                <a:tc>
                  <a:txBody>
                    <a:bodyPr/>
                    <a:lstStyle/>
                    <a:p>
                      <a:pPr algn="l" fontAlgn="b"/>
                      <a:r>
                        <a:rPr lang="en-US" sz="2300" b="0" i="0" u="none" strike="noStrike" dirty="0" smtClean="0">
                          <a:solidFill>
                            <a:srgbClr val="000000"/>
                          </a:solidFill>
                          <a:effectLst/>
                          <a:latin typeface="Calibri" pitchFamily="34" charset="0"/>
                        </a:rPr>
                        <a:t>0 to 5</a:t>
                      </a:r>
                      <a:r>
                        <a:rPr lang="en-US" sz="2300" b="0" i="0" u="none" strike="noStrike" dirty="0">
                          <a:solidFill>
                            <a:srgbClr val="000000"/>
                          </a:solidFill>
                          <a:effectLst/>
                          <a:latin typeface="Calibri" pitchFamily="34" charset="0"/>
                        </a:rPr>
                        <a:t>%</a:t>
                      </a: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9</a:t>
                      </a:r>
                    </a:p>
                  </a:txBody>
                  <a:tcPr marL="9144" marR="9144" marT="9146" marB="0" anchor="b">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0</a:t>
                      </a:r>
                    </a:p>
                  </a:txBody>
                  <a:tcPr marL="9144" marR="9144" marT="9146"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0</a:t>
                      </a:r>
                    </a:p>
                  </a:txBody>
                  <a:tcPr marL="9144" marR="9144" marT="9146"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9973">
                <a:tc>
                  <a:txBody>
                    <a:bodyPr/>
                    <a:lstStyle/>
                    <a:p>
                      <a:pPr algn="l" fontAlgn="b"/>
                      <a:r>
                        <a:rPr lang="en-US" sz="2300" b="0" i="0" u="none" strike="noStrike" dirty="0" smtClean="0">
                          <a:solidFill>
                            <a:srgbClr val="000000"/>
                          </a:solidFill>
                          <a:effectLst/>
                          <a:latin typeface="Calibri" pitchFamily="34" charset="0"/>
                        </a:rPr>
                        <a:t>5.1 to 10</a:t>
                      </a:r>
                      <a:r>
                        <a:rPr lang="en-US" sz="2300" b="0" i="0" u="none" strike="noStrike" dirty="0">
                          <a:solidFill>
                            <a:srgbClr val="000000"/>
                          </a:solidFill>
                          <a:effectLst/>
                          <a:latin typeface="Calibri" pitchFamily="34" charset="0"/>
                        </a:rPr>
                        <a:t>%</a:t>
                      </a: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17</a:t>
                      </a:r>
                    </a:p>
                  </a:txBody>
                  <a:tcPr marL="9144" marR="9144" marT="9146"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4</a:t>
                      </a:r>
                    </a:p>
                  </a:txBody>
                  <a:tcPr marL="9144" marR="9144" marT="914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1</a:t>
                      </a:r>
                    </a:p>
                  </a:txBody>
                  <a:tcPr marL="9144" marR="9144" marT="9146"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9973">
                <a:tc>
                  <a:txBody>
                    <a:bodyPr/>
                    <a:lstStyle/>
                    <a:p>
                      <a:pPr algn="l" fontAlgn="b"/>
                      <a:r>
                        <a:rPr lang="en-US" sz="2300" b="0" i="0" u="none" strike="noStrike" dirty="0" smtClean="0">
                          <a:solidFill>
                            <a:srgbClr val="000000"/>
                          </a:solidFill>
                          <a:effectLst/>
                          <a:latin typeface="Calibri" pitchFamily="34" charset="0"/>
                        </a:rPr>
                        <a:t>10.1 to 20</a:t>
                      </a:r>
                      <a:r>
                        <a:rPr lang="en-US" sz="2300" b="0" i="0" u="none" strike="noStrike" dirty="0">
                          <a:solidFill>
                            <a:srgbClr val="000000"/>
                          </a:solidFill>
                          <a:effectLst/>
                          <a:latin typeface="Calibri" pitchFamily="34" charset="0"/>
                        </a:rPr>
                        <a:t>%</a:t>
                      </a: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25</a:t>
                      </a:r>
                    </a:p>
                  </a:txBody>
                  <a:tcPr marL="9144" marR="9144" marT="9146"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8</a:t>
                      </a:r>
                    </a:p>
                  </a:txBody>
                  <a:tcPr marL="9144" marR="9144" marT="914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a:solidFill>
                            <a:srgbClr val="000000"/>
                          </a:solidFill>
                          <a:effectLst/>
                          <a:latin typeface="Calibri" pitchFamily="34" charset="0"/>
                        </a:rPr>
                        <a:t>6</a:t>
                      </a:r>
                    </a:p>
                  </a:txBody>
                  <a:tcPr marL="9144" marR="9144" marT="9146"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39973">
                <a:tc>
                  <a:txBody>
                    <a:bodyPr/>
                    <a:lstStyle/>
                    <a:p>
                      <a:pPr algn="l" fontAlgn="b"/>
                      <a:r>
                        <a:rPr lang="en-US" sz="2300" b="0" i="0" u="none" strike="noStrike" dirty="0" smtClean="0">
                          <a:solidFill>
                            <a:srgbClr val="000000"/>
                          </a:solidFill>
                          <a:effectLst/>
                          <a:latin typeface="Calibri" pitchFamily="34" charset="0"/>
                        </a:rPr>
                        <a:t>Greater than 20.1</a:t>
                      </a:r>
                      <a:r>
                        <a:rPr lang="en-US" sz="2300" b="0" i="0" u="none" strike="noStrike" dirty="0">
                          <a:solidFill>
                            <a:srgbClr val="000000"/>
                          </a:solidFill>
                          <a:effectLst/>
                          <a:latin typeface="Calibri" pitchFamily="34" charset="0"/>
                        </a:rPr>
                        <a:t>%</a:t>
                      </a: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9</a:t>
                      </a:r>
                    </a:p>
                  </a:txBody>
                  <a:tcPr marL="9144" marR="9144" marT="9146"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4</a:t>
                      </a:r>
                    </a:p>
                  </a:txBody>
                  <a:tcPr marL="9144" marR="9144" marT="9146"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0" i="0" u="none" strike="noStrike" dirty="0">
                          <a:solidFill>
                            <a:srgbClr val="000000"/>
                          </a:solidFill>
                          <a:effectLst/>
                          <a:latin typeface="Calibri" pitchFamily="34" charset="0"/>
                        </a:rPr>
                        <a:t>9</a:t>
                      </a:r>
                    </a:p>
                  </a:txBody>
                  <a:tcPr marL="9144" marR="9144" marT="9146"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523777">
                <a:tc>
                  <a:txBody>
                    <a:bodyPr/>
                    <a:lstStyle/>
                    <a:p>
                      <a:pPr algn="l" fontAlgn="b"/>
                      <a:r>
                        <a:rPr lang="en-US" sz="2300" b="1" i="0" u="none" strike="noStrike" dirty="0">
                          <a:solidFill>
                            <a:srgbClr val="000000"/>
                          </a:solidFill>
                          <a:effectLst/>
                          <a:latin typeface="Calibri" pitchFamily="34" charset="0"/>
                        </a:rPr>
                        <a:t>Total # of Schools</a:t>
                      </a:r>
                    </a:p>
                  </a:txBody>
                  <a:tcPr marL="9144" marR="9144" marT="914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1" i="0" u="none" strike="noStrike" dirty="0">
                          <a:solidFill>
                            <a:srgbClr val="000000"/>
                          </a:solidFill>
                          <a:effectLst/>
                          <a:latin typeface="Calibri" pitchFamily="34" charset="0"/>
                        </a:rPr>
                        <a:t>60</a:t>
                      </a:r>
                    </a:p>
                  </a:txBody>
                  <a:tcPr marL="9144" marR="9144" marT="9146"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1" i="0" u="none" strike="noStrike" dirty="0">
                          <a:solidFill>
                            <a:srgbClr val="000000"/>
                          </a:solidFill>
                          <a:effectLst/>
                          <a:latin typeface="Calibri" pitchFamily="34" charset="0"/>
                        </a:rPr>
                        <a:t>16</a:t>
                      </a:r>
                    </a:p>
                  </a:txBody>
                  <a:tcPr marL="9144" marR="9144" marT="9146" marB="0" anchor="b">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300" b="1" i="0" u="none" strike="noStrike" dirty="0">
                          <a:solidFill>
                            <a:srgbClr val="000000"/>
                          </a:solidFill>
                          <a:effectLst/>
                          <a:latin typeface="Calibri" pitchFamily="34" charset="0"/>
                        </a:rPr>
                        <a:t>16</a:t>
                      </a:r>
                    </a:p>
                  </a:txBody>
                  <a:tcPr marL="9144" marR="9144" marT="9146" marB="0" anchor="b">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2"/>
          <p:cNvSpPr txBox="1">
            <a:spLocks noChangeArrowheads="1"/>
          </p:cNvSpPr>
          <p:nvPr/>
        </p:nvSpPr>
        <p:spPr>
          <a:xfrm>
            <a:off x="492125" y="522288"/>
            <a:ext cx="8077200" cy="527050"/>
          </a:xfrm>
          <a:prstGeom prst="rect">
            <a:avLst/>
          </a:prstGeom>
        </p:spPr>
        <p:txBody>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r>
              <a:rPr lang="en-US" sz="3000" kern="0" dirty="0" smtClean="0">
                <a:solidFill>
                  <a:srgbClr val="032995"/>
                </a:solidFill>
              </a:rPr>
              <a:t>Understanding, continued</a:t>
            </a:r>
          </a:p>
        </p:txBody>
      </p:sp>
    </p:spTree>
    <p:extLst>
      <p:ext uri="{BB962C8B-B14F-4D97-AF65-F5344CB8AC3E}">
        <p14:creationId xmlns:p14="http://schemas.microsoft.com/office/powerpoint/2010/main" val="190233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l="26154" t="12462" r="25812" b="15742"/>
          <a:stretch>
            <a:fillRect/>
          </a:stretch>
        </p:blipFill>
        <p:spPr bwMode="auto">
          <a:xfrm>
            <a:off x="222250" y="561975"/>
            <a:ext cx="6588125" cy="61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4929188" y="561975"/>
            <a:ext cx="3763962" cy="1911350"/>
          </a:xfrm>
          <a:prstGeom prst="rect">
            <a:avLst/>
          </a:prstGeom>
          <a:solidFill>
            <a:schemeClr val="bg1"/>
          </a:solidFill>
        </p:spPr>
        <p:txBody>
          <a:bodyPr>
            <a:normAutofit fontScale="75000" lnSpcReduction="200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algn="ctr" eaLnBrk="1" hangingPunct="1">
              <a:defRPr/>
            </a:pPr>
            <a:r>
              <a:rPr lang="en-US" sz="3800" b="0" i="1" kern="0" dirty="0" smtClean="0">
                <a:solidFill>
                  <a:srgbClr val="000000"/>
                </a:solidFill>
              </a:rPr>
              <a:t>Percent of </a:t>
            </a:r>
          </a:p>
          <a:p>
            <a:pPr algn="ctr" eaLnBrk="1" hangingPunct="1">
              <a:defRPr/>
            </a:pPr>
            <a:r>
              <a:rPr lang="en-US" sz="3800" b="0" i="1" kern="0" dirty="0" smtClean="0">
                <a:solidFill>
                  <a:srgbClr val="000000"/>
                </a:solidFill>
              </a:rPr>
              <a:t>Elementary Students</a:t>
            </a:r>
          </a:p>
          <a:p>
            <a:pPr algn="ctr" eaLnBrk="1" hangingPunct="1">
              <a:defRPr/>
            </a:pPr>
            <a:r>
              <a:rPr lang="en-US" sz="3800" b="0" i="1" kern="0" dirty="0">
                <a:solidFill>
                  <a:srgbClr val="000000"/>
                </a:solidFill>
              </a:rPr>
              <a:t>w</a:t>
            </a:r>
            <a:r>
              <a:rPr lang="en-US" sz="3800" b="0" i="1" kern="0" dirty="0" smtClean="0">
                <a:solidFill>
                  <a:srgbClr val="000000"/>
                </a:solidFill>
              </a:rPr>
              <a:t>ho are </a:t>
            </a:r>
          </a:p>
          <a:p>
            <a:pPr algn="ctr" eaLnBrk="1" hangingPunct="1">
              <a:defRPr/>
            </a:pPr>
            <a:r>
              <a:rPr lang="en-US" sz="3800" b="0" i="1" kern="0" dirty="0" smtClean="0">
                <a:solidFill>
                  <a:srgbClr val="000000"/>
                </a:solidFill>
              </a:rPr>
              <a:t>Chronically Absent</a:t>
            </a:r>
          </a:p>
        </p:txBody>
      </p:sp>
    </p:spTree>
    <p:extLst>
      <p:ext uri="{BB962C8B-B14F-4D97-AF65-F5344CB8AC3E}">
        <p14:creationId xmlns:p14="http://schemas.microsoft.com/office/powerpoint/2010/main" val="1008029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98463"/>
            <a:ext cx="8382000" cy="609600"/>
          </a:xfrm>
          <a:prstGeom prst="rect">
            <a:avLst/>
          </a:prstGeom>
        </p:spPr>
        <p:txBody>
          <a:bodyPr>
            <a:normAutofit fontScale="97500"/>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defRPr/>
            </a:pPr>
            <a:r>
              <a:rPr lang="en-US" sz="3400" dirty="0" smtClean="0">
                <a:solidFill>
                  <a:srgbClr val="032995"/>
                </a:solidFill>
              </a:rPr>
              <a:t>Example:  Effective review of data</a:t>
            </a:r>
            <a:endParaRPr lang="en-US" sz="3400" dirty="0">
              <a:solidFill>
                <a:srgbClr val="032995"/>
              </a:solidFill>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t="9830" b="17522"/>
          <a:stretch>
            <a:fillRect/>
          </a:stretch>
        </p:blipFill>
        <p:spPr bwMode="auto">
          <a:xfrm>
            <a:off x="60325" y="2016125"/>
            <a:ext cx="8778875" cy="398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169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855663"/>
            <a:ext cx="8382000" cy="609600"/>
          </a:xfrm>
        </p:spPr>
        <p:txBody>
          <a:bodyPr>
            <a:normAutofit fontScale="90000"/>
          </a:bodyPr>
          <a:lstStyle/>
          <a:p>
            <a:pPr eaLnBrk="1" hangingPunct="1">
              <a:defRPr/>
            </a:pPr>
            <a:r>
              <a:rPr lang="en-US" sz="3800" dirty="0" smtClean="0"/>
              <a:t>Collaborate on Action Steps</a:t>
            </a:r>
            <a:endParaRPr lang="en-US" sz="3800" i="1" dirty="0" smtClean="0"/>
          </a:p>
        </p:txBody>
      </p:sp>
      <p:sp>
        <p:nvSpPr>
          <p:cNvPr id="17411" name="Rectangle 3"/>
          <p:cNvSpPr>
            <a:spLocks noGrp="1" noChangeArrowheads="1"/>
          </p:cNvSpPr>
          <p:nvPr>
            <p:ph idx="1"/>
          </p:nvPr>
        </p:nvSpPr>
        <p:spPr>
          <a:xfrm>
            <a:off x="457200" y="1735138"/>
            <a:ext cx="8534400" cy="4800600"/>
          </a:xfrm>
        </p:spPr>
        <p:txBody>
          <a:bodyPr/>
          <a:lstStyle/>
          <a:p>
            <a:pPr eaLnBrk="1" hangingPunct="1">
              <a:spcBef>
                <a:spcPct val="5000"/>
              </a:spcBef>
              <a:spcAft>
                <a:spcPts val="2400"/>
              </a:spcAft>
            </a:pPr>
            <a:r>
              <a:rPr lang="en-US" sz="2800" smtClean="0">
                <a:solidFill>
                  <a:srgbClr val="336699"/>
                </a:solidFill>
              </a:rPr>
              <a:t>Improve data quality: take accurate attendance</a:t>
            </a:r>
          </a:p>
          <a:p>
            <a:pPr eaLnBrk="1" hangingPunct="1">
              <a:spcBef>
                <a:spcPct val="5000"/>
              </a:spcBef>
              <a:spcAft>
                <a:spcPts val="2400"/>
              </a:spcAft>
            </a:pPr>
            <a:r>
              <a:rPr lang="en-US" sz="2800" smtClean="0">
                <a:solidFill>
                  <a:srgbClr val="336699"/>
                </a:solidFill>
              </a:rPr>
              <a:t>Effective review and use of data – focus on prevention and early detection</a:t>
            </a:r>
          </a:p>
          <a:p>
            <a:pPr eaLnBrk="1" hangingPunct="1">
              <a:spcBef>
                <a:spcPct val="5000"/>
              </a:spcBef>
              <a:spcAft>
                <a:spcPts val="2400"/>
              </a:spcAft>
            </a:pPr>
            <a:r>
              <a:rPr lang="en-US" sz="2800" smtClean="0">
                <a:solidFill>
                  <a:srgbClr val="336699"/>
                </a:solidFill>
              </a:rPr>
              <a:t>Develop “culture” of attendance in school system</a:t>
            </a:r>
          </a:p>
          <a:p>
            <a:pPr eaLnBrk="1" hangingPunct="1">
              <a:spcBef>
                <a:spcPct val="5000"/>
              </a:spcBef>
              <a:spcAft>
                <a:spcPts val="2400"/>
              </a:spcAft>
            </a:pPr>
            <a:r>
              <a:rPr lang="en-US" sz="2800" smtClean="0">
                <a:solidFill>
                  <a:srgbClr val="336699"/>
                </a:solidFill>
              </a:rPr>
              <a:t>Engage and educate parents and students</a:t>
            </a:r>
          </a:p>
          <a:p>
            <a:pPr eaLnBrk="1" hangingPunct="1">
              <a:spcBef>
                <a:spcPct val="5000"/>
              </a:spcBef>
              <a:spcAft>
                <a:spcPts val="2400"/>
              </a:spcAft>
            </a:pPr>
            <a:r>
              <a:rPr lang="en-US" sz="2800" smtClean="0">
                <a:solidFill>
                  <a:srgbClr val="336699"/>
                </a:solidFill>
              </a:rPr>
              <a:t>Partner with nonprofits to address barriers</a:t>
            </a:r>
          </a:p>
          <a:p>
            <a:pPr eaLnBrk="1" hangingPunct="1">
              <a:spcBef>
                <a:spcPct val="5000"/>
              </a:spcBef>
              <a:spcAft>
                <a:spcPct val="20000"/>
              </a:spcAft>
            </a:pPr>
            <a:endParaRPr lang="en-US" sz="2400" smtClean="0">
              <a:solidFill>
                <a:srgbClr val="336699"/>
              </a:solidFill>
            </a:endParaRPr>
          </a:p>
          <a:p>
            <a:pPr eaLnBrk="1" hangingPunct="1">
              <a:spcBef>
                <a:spcPct val="5000"/>
              </a:spcBef>
              <a:spcAft>
                <a:spcPct val="20000"/>
              </a:spcAft>
            </a:pPr>
            <a:endParaRPr lang="en-US" sz="2400" smtClean="0">
              <a:solidFill>
                <a:srgbClr val="336699"/>
              </a:solidFill>
            </a:endParaRPr>
          </a:p>
        </p:txBody>
      </p:sp>
    </p:spTree>
    <p:extLst>
      <p:ext uri="{BB962C8B-B14F-4D97-AF65-F5344CB8AC3E}">
        <p14:creationId xmlns:p14="http://schemas.microsoft.com/office/powerpoint/2010/main" val="686436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B403B-005E-468F-B9EC-CE5118537835}" type="slidenum">
              <a:rPr lang="en-US" altLang="en-US" smtClean="0">
                <a:solidFill>
                  <a:srgbClr val="336699"/>
                </a:solidFill>
              </a:rPr>
              <a:pPr eaLnBrk="1" hangingPunct="1"/>
              <a:t>25</a:t>
            </a:fld>
            <a:endParaRPr lang="en-US" altLang="en-US" smtClean="0">
              <a:solidFill>
                <a:srgbClr val="336699"/>
              </a:solidFill>
            </a:endParaRPr>
          </a:p>
        </p:txBody>
      </p:sp>
      <p:pic>
        <p:nvPicPr>
          <p:cNvPr id="19459"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775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39788"/>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663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633413"/>
            <a:ext cx="7175500" cy="2133600"/>
          </a:xfrm>
        </p:spPr>
        <p:txBody>
          <a:bodyPr/>
          <a:lstStyle/>
          <a:p>
            <a:pPr eaLnBrk="1" hangingPunct="1"/>
            <a:r>
              <a:rPr lang="en-US" sz="4000" i="1" smtClean="0"/>
              <a:t>From Information to Action: Lessons from NNIP</a:t>
            </a:r>
            <a:endParaRPr lang="en-US" sz="3000" i="1" smtClean="0"/>
          </a:p>
        </p:txBody>
      </p:sp>
      <p:sp>
        <p:nvSpPr>
          <p:cNvPr id="3076" name="Rectangle 3"/>
          <p:cNvSpPr>
            <a:spLocks noGrp="1" noChangeArrowheads="1"/>
          </p:cNvSpPr>
          <p:nvPr>
            <p:ph type="subTitle" idx="1"/>
          </p:nvPr>
        </p:nvSpPr>
        <p:spPr>
          <a:xfrm>
            <a:off x="492125" y="3008313"/>
            <a:ext cx="6737350" cy="2936875"/>
          </a:xfrm>
        </p:spPr>
        <p:txBody>
          <a:bodyPr/>
          <a:lstStyle/>
          <a:p>
            <a:pPr eaLnBrk="1" hangingPunct="1">
              <a:lnSpc>
                <a:spcPct val="80000"/>
              </a:lnSpc>
              <a:defRPr/>
            </a:pPr>
            <a:r>
              <a:rPr lang="en-US" sz="2000" b="1" dirty="0" smtClean="0">
                <a:solidFill>
                  <a:srgbClr val="000066"/>
                </a:solidFill>
              </a:rPr>
              <a:t>National Neighborhood Indicators Partnership</a:t>
            </a:r>
          </a:p>
          <a:p>
            <a:pPr eaLnBrk="1" hangingPunct="1">
              <a:lnSpc>
                <a:spcPct val="80000"/>
              </a:lnSpc>
              <a:defRPr/>
            </a:pPr>
            <a:r>
              <a:rPr lang="en-US" sz="2000" b="1" i="1" dirty="0" smtClean="0">
                <a:solidFill>
                  <a:srgbClr val="000066"/>
                </a:solidFill>
              </a:rPr>
              <a:t>Better </a:t>
            </a:r>
            <a:r>
              <a:rPr lang="en-US" sz="2000" b="1" i="1" dirty="0">
                <a:solidFill>
                  <a:srgbClr val="000066"/>
                </a:solidFill>
              </a:rPr>
              <a:t>Data. Better Decisions. Better Communities.</a:t>
            </a: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endParaRPr lang="en-US" sz="2000" b="1" dirty="0" smtClean="0">
              <a:solidFill>
                <a:srgbClr val="000066"/>
              </a:solidFill>
            </a:endParaRPr>
          </a:p>
          <a:p>
            <a:pPr eaLnBrk="1" hangingPunct="1">
              <a:lnSpc>
                <a:spcPct val="80000"/>
              </a:lnSpc>
              <a:defRPr/>
            </a:pPr>
            <a:r>
              <a:rPr lang="en-US" sz="2000" b="1" dirty="0" smtClean="0">
                <a:solidFill>
                  <a:schemeClr val="accent6">
                    <a:lumMod val="40000"/>
                    <a:lumOff val="60000"/>
                  </a:schemeClr>
                </a:solidFill>
              </a:rPr>
              <a:t>Kathy Pettit</a:t>
            </a:r>
          </a:p>
          <a:p>
            <a:pPr eaLnBrk="1" hangingPunct="1">
              <a:lnSpc>
                <a:spcPct val="80000"/>
              </a:lnSpc>
              <a:defRPr/>
            </a:pPr>
            <a:endParaRPr lang="en-US" sz="2000" b="1" dirty="0" smtClean="0">
              <a:solidFill>
                <a:schemeClr val="accent6">
                  <a:lumMod val="40000"/>
                  <a:lumOff val="60000"/>
                </a:schemeClr>
              </a:solidFill>
            </a:endParaRPr>
          </a:p>
          <a:p>
            <a:pPr eaLnBrk="1" hangingPunct="1">
              <a:lnSpc>
                <a:spcPct val="80000"/>
              </a:lnSpc>
              <a:defRPr/>
            </a:pPr>
            <a:r>
              <a:rPr lang="en-US" sz="2000" b="1" dirty="0" smtClean="0">
                <a:solidFill>
                  <a:schemeClr val="accent6">
                    <a:lumMod val="40000"/>
                    <a:lumOff val="60000"/>
                  </a:schemeClr>
                </a:solidFill>
              </a:rPr>
              <a:t>Salt Lake City Carpe Datum Conference </a:t>
            </a:r>
          </a:p>
          <a:p>
            <a:pPr eaLnBrk="1" hangingPunct="1">
              <a:lnSpc>
                <a:spcPct val="80000"/>
              </a:lnSpc>
              <a:defRPr/>
            </a:pPr>
            <a:r>
              <a:rPr lang="en-US" sz="2000" b="1" dirty="0" smtClean="0">
                <a:solidFill>
                  <a:schemeClr val="accent6">
                    <a:lumMod val="40000"/>
                    <a:lumOff val="60000"/>
                  </a:schemeClr>
                </a:solidFill>
              </a:rPr>
              <a:t>April 25, 2013</a:t>
            </a:r>
          </a:p>
          <a:p>
            <a:pPr eaLnBrk="1" hangingPunct="1">
              <a:lnSpc>
                <a:spcPct val="80000"/>
              </a:lnSpc>
              <a:defRPr/>
            </a:pPr>
            <a:endParaRPr lang="en-US" sz="2000" b="1" dirty="0" smtClean="0">
              <a:solidFill>
                <a:srgbClr val="336699"/>
              </a:solidFill>
            </a:endParaRPr>
          </a:p>
        </p:txBody>
      </p:sp>
    </p:spTree>
    <p:extLst>
      <p:ext uri="{BB962C8B-B14F-4D97-AF65-F5344CB8AC3E}">
        <p14:creationId xmlns:p14="http://schemas.microsoft.com/office/powerpoint/2010/main" val="69783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56447"/>
            <a:ext cx="9144000" cy="4688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99059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584834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Catalyze Action</a:t>
            </a:r>
            <a:endParaRPr lang="en-US" b="1" cap="smal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88" y="1156986"/>
            <a:ext cx="7302500" cy="467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www.louisville.com/files/u4027/55k%20degrees%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162" y="6022045"/>
            <a:ext cx="340042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7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794" y="1206500"/>
            <a:ext cx="658049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7"/>
          <p:cNvSpPr txBox="1"/>
          <p:nvPr/>
        </p:nvSpPr>
        <p:spPr>
          <a:xfrm>
            <a:off x="4860994" y="5023703"/>
            <a:ext cx="3371820" cy="830997"/>
          </a:xfrm>
          <a:prstGeom prst="rect">
            <a:avLst/>
          </a:prstGeom>
          <a:solidFill>
            <a:srgbClr val="ECDADA"/>
          </a:solidFill>
          <a:ln w="6350">
            <a:solidFill>
              <a:schemeClr val="tx1"/>
            </a:solidFill>
          </a:ln>
          <a:effectLst>
            <a:outerShdw blurRad="50800" dist="38100" dir="5400000" algn="t" rotWithShape="0">
              <a:prstClr val="black">
                <a:alpha val="40000"/>
              </a:prstClr>
            </a:outerShdw>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High afterschool participation </a:t>
            </a:r>
          </a:p>
          <a:p>
            <a:r>
              <a:rPr lang="en-US" sz="1600" b="1" dirty="0" smtClean="0"/>
              <a:t>Keeps non-promotion rates low, </a:t>
            </a:r>
          </a:p>
          <a:p>
            <a:r>
              <a:rPr lang="en-US" sz="1600" b="1" dirty="0" smtClean="0"/>
              <a:t>even in disadvantaged areas.</a:t>
            </a:r>
            <a:endParaRPr lang="en-US" sz="1600" b="1" dirty="0"/>
          </a:p>
        </p:txBody>
      </p:sp>
      <p:sp>
        <p:nvSpPr>
          <p:cNvPr id="6"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Guide Resource Allocation</a:t>
            </a:r>
            <a:endParaRPr lang="en-US" b="1" cap="small" dirty="0"/>
          </a:p>
        </p:txBody>
      </p:sp>
      <p:pic>
        <p:nvPicPr>
          <p:cNvPr id="3074" name="Picture 2" descr="Jacksonville Children's Com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830" y="6054645"/>
            <a:ext cx="161400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0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43100" y="1438275"/>
            <a:ext cx="6731000" cy="3783013"/>
          </a:xfrm>
          <a:prstGeom prst="rect">
            <a:avLst/>
          </a:prstGeom>
        </p:spPr>
        <p:txBody>
          <a:bodyPr/>
          <a:lstStyle>
            <a:lvl1pPr marL="342900" indent="-342900" algn="l" rtl="0" eaLnBrk="1" fontAlgn="base" hangingPunct="1">
              <a:spcBef>
                <a:spcPct val="20000"/>
              </a:spcBef>
              <a:spcAft>
                <a:spcPct val="0"/>
              </a:spcAft>
              <a:buChar char="•"/>
              <a:defRPr sz="2800">
                <a:solidFill>
                  <a:srgbClr val="000063"/>
                </a:solidFill>
                <a:latin typeface="+mn-lt"/>
                <a:ea typeface="ヒラギノ角ゴ Pro W3" charset="-128"/>
                <a:cs typeface="ヒラギノ角ゴ Pro W3" charset="-128"/>
              </a:defRPr>
            </a:lvl1pPr>
            <a:lvl2pPr marL="742950" indent="-28575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2pPr>
            <a:lvl3pPr marL="11430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3pPr>
            <a:lvl4pPr marL="16002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4pPr>
            <a:lvl5pPr marL="2057400" indent="-228600" algn="l" rtl="0" eaLnBrk="1" fontAlgn="base" hangingPunct="1">
              <a:spcBef>
                <a:spcPct val="20000"/>
              </a:spcBef>
              <a:spcAft>
                <a:spcPct val="0"/>
              </a:spcAft>
              <a:buChar char="»"/>
              <a:defRPr sz="2400">
                <a:solidFill>
                  <a:srgbClr val="000063"/>
                </a:solidFill>
                <a:latin typeface="Helvetica CondensedBold" charset="0"/>
                <a:ea typeface="ヒラギノ角ゴ Pro W3" charset="-128"/>
              </a:defRPr>
            </a:lvl5pPr>
            <a:lvl6pPr marL="2514600" indent="-228600" algn="l" rtl="0" eaLnBrk="1" fontAlgn="base" hangingPunct="1">
              <a:spcBef>
                <a:spcPct val="20000"/>
              </a:spcBef>
              <a:spcAft>
                <a:spcPct val="0"/>
              </a:spcAft>
              <a:buChar char="»"/>
              <a:defRPr sz="2400">
                <a:solidFill>
                  <a:srgbClr val="000063"/>
                </a:solidFill>
                <a:latin typeface="Helvetica CondensedBold" charset="0"/>
              </a:defRPr>
            </a:lvl6pPr>
            <a:lvl7pPr marL="2971800" indent="-228600" algn="l" rtl="0" eaLnBrk="1" fontAlgn="base" hangingPunct="1">
              <a:spcBef>
                <a:spcPct val="20000"/>
              </a:spcBef>
              <a:spcAft>
                <a:spcPct val="0"/>
              </a:spcAft>
              <a:buChar char="»"/>
              <a:defRPr sz="2400">
                <a:solidFill>
                  <a:srgbClr val="000063"/>
                </a:solidFill>
                <a:latin typeface="Helvetica CondensedBold" charset="0"/>
              </a:defRPr>
            </a:lvl7pPr>
            <a:lvl8pPr marL="3429000" indent="-228600" algn="l" rtl="0" eaLnBrk="1" fontAlgn="base" hangingPunct="1">
              <a:spcBef>
                <a:spcPct val="20000"/>
              </a:spcBef>
              <a:spcAft>
                <a:spcPct val="0"/>
              </a:spcAft>
              <a:buChar char="»"/>
              <a:defRPr sz="2400">
                <a:solidFill>
                  <a:srgbClr val="000063"/>
                </a:solidFill>
                <a:latin typeface="Helvetica CondensedBold" charset="0"/>
              </a:defRPr>
            </a:lvl8pPr>
            <a:lvl9pPr marL="3886200" indent="-228600" algn="l" rtl="0" eaLnBrk="1" fontAlgn="base" hangingPunct="1">
              <a:spcBef>
                <a:spcPct val="20000"/>
              </a:spcBef>
              <a:spcAft>
                <a:spcPct val="0"/>
              </a:spcAft>
              <a:buChar char="»"/>
              <a:defRPr sz="2400">
                <a:solidFill>
                  <a:srgbClr val="000063"/>
                </a:solidFill>
                <a:latin typeface="Helvetica CondensedBold" charset="0"/>
              </a:defRPr>
            </a:lvl9pPr>
          </a:lstStyle>
          <a:p>
            <a:pPr marL="0" indent="0">
              <a:spcAft>
                <a:spcPts val="2400"/>
              </a:spcAft>
              <a:buNone/>
            </a:pPr>
            <a:r>
              <a:rPr lang="en-US" sz="3200" dirty="0" smtClean="0">
                <a:solidFill>
                  <a:srgbClr val="0B4473"/>
                </a:solidFill>
                <a:ea typeface="Geneva"/>
                <a:cs typeface="Geneva"/>
              </a:rPr>
              <a:t>multi-function, multi-purpose data infrastructure</a:t>
            </a:r>
          </a:p>
          <a:p>
            <a:pPr marL="0" indent="0">
              <a:spcAft>
                <a:spcPts val="2400"/>
              </a:spcAft>
              <a:buNone/>
            </a:pPr>
            <a:r>
              <a:rPr lang="en-US" sz="3200" dirty="0" smtClean="0">
                <a:solidFill>
                  <a:srgbClr val="0B4473"/>
                </a:solidFill>
                <a:ea typeface="Geneva"/>
                <a:cs typeface="Geneva"/>
              </a:rPr>
              <a:t>neutral intermediary (“data Switzerland”)</a:t>
            </a:r>
            <a:endParaRPr lang="en-US" sz="3200" dirty="0">
              <a:solidFill>
                <a:srgbClr val="0B4473"/>
              </a:solidFill>
              <a:ea typeface="Geneva"/>
              <a:cs typeface="Geneva"/>
            </a:endParaRPr>
          </a:p>
          <a:p>
            <a:pPr marL="0" indent="0">
              <a:spcAft>
                <a:spcPts val="2400"/>
              </a:spcAft>
              <a:buNone/>
            </a:pPr>
            <a:r>
              <a:rPr lang="en-US" sz="3200" dirty="0">
                <a:solidFill>
                  <a:srgbClr val="0B4473"/>
                </a:solidFill>
                <a:ea typeface="Geneva"/>
                <a:cs typeface="Geneva"/>
              </a:rPr>
              <a:t>l</a:t>
            </a:r>
            <a:r>
              <a:rPr lang="en-US" sz="3200" dirty="0" smtClean="0">
                <a:solidFill>
                  <a:srgbClr val="0B4473"/>
                </a:solidFill>
                <a:ea typeface="Geneva"/>
                <a:cs typeface="Geneva"/>
              </a:rPr>
              <a:t>ocally owned and managed</a:t>
            </a:r>
            <a:endParaRPr lang="en-US" sz="3200" dirty="0">
              <a:solidFill>
                <a:srgbClr val="0B4473"/>
              </a:solidFill>
              <a:ea typeface="Geneva"/>
              <a:cs typeface="Geneva"/>
            </a:endParaRPr>
          </a:p>
        </p:txBody>
      </p:sp>
      <p:sp>
        <p:nvSpPr>
          <p:cNvPr id="7"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3 Principles: Community Data Systems</a:t>
            </a:r>
            <a:endParaRPr lang="en-US" b="1" cap="small" dirty="0"/>
          </a:p>
        </p:txBody>
      </p:sp>
      <p:pic>
        <p:nvPicPr>
          <p:cNvPr id="5122" name="Picture 2" descr="https://encrypted-tbn3.gstatic.com/images?q=tbn:ANd9GcTG3L2ItAessJB9SnCS-Fx9yMoP0fKUAicSY83YtG58nRpeVoBt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80" y="1506071"/>
            <a:ext cx="123951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flags.net/images/largeflags/SWIT000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81" y="3016798"/>
            <a:ext cx="937744" cy="6283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k.b5z.net/i/u/6032570/i/locally_own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81" y="4183343"/>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766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99059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584834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Providence Plan: RI Data Hub</a:t>
            </a:r>
            <a:endParaRPr lang="en-US" b="1" cap="smal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52" y="1169611"/>
            <a:ext cx="8118953"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844988"/>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995082"/>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65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99059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584834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Philadelphia – Policy Analysis Center</a:t>
            </a:r>
            <a:endParaRPr lang="en-US" b="1" cap="small" dirty="0"/>
          </a:p>
        </p:txBody>
      </p:sp>
      <p:pic>
        <p:nvPicPr>
          <p:cNvPr id="6148" name="Picture 4" descr="http://www.opendataphilly.org/media/url_images/262/CityLimits_1_png_626x520_q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46" y="1012170"/>
            <a:ext cx="5962650" cy="4953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5844988"/>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95082"/>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772" y="3101788"/>
            <a:ext cx="5514975" cy="1676400"/>
          </a:xfrm>
          <a:prstGeom prst="rect">
            <a:avLst/>
          </a:prstGeom>
          <a:noFill/>
          <a:ln>
            <a:noFill/>
          </a:ln>
          <a:effectLst>
            <a:outerShdw blurRad="139700"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83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99059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5848349"/>
            <a:ext cx="9144000" cy="161926"/>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San Francisco: Shared Youth Database</a:t>
            </a:r>
            <a:endParaRPr lang="en-US" b="1" cap="small" dirty="0"/>
          </a:p>
        </p:txBody>
      </p:sp>
      <p:sp>
        <p:nvSpPr>
          <p:cNvPr id="8" name="Rectangle 7"/>
          <p:cNvSpPr/>
          <p:nvPr/>
        </p:nvSpPr>
        <p:spPr>
          <a:xfrm>
            <a:off x="0" y="5844988"/>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95082"/>
            <a:ext cx="9144000" cy="197223"/>
          </a:xfrm>
          <a:prstGeom prst="rect">
            <a:avLst/>
          </a:prstGeom>
          <a:solidFill>
            <a:srgbClr val="004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65" y="3807292"/>
            <a:ext cx="8469898"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799" y="1191578"/>
            <a:ext cx="1150289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92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344180"/>
            <a:ext cx="9144000" cy="523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35578" y="1575768"/>
            <a:ext cx="5042647" cy="3686514"/>
          </a:xfrm>
        </p:spPr>
        <p:txBody>
          <a:bodyPr>
            <a:normAutofit/>
          </a:bodyPr>
          <a:lstStyle/>
          <a:p>
            <a:pPr marL="0" indent="0">
              <a:buNone/>
            </a:pPr>
            <a:r>
              <a:rPr lang="en-US" sz="2400" b="1" cap="small" dirty="0" smtClean="0"/>
              <a:t>Chris Kingsley</a:t>
            </a:r>
            <a:r>
              <a:rPr lang="en-US" sz="2800" cap="small" dirty="0" smtClean="0"/>
              <a:t/>
            </a:r>
            <a:br>
              <a:rPr lang="en-US" sz="2800" cap="small" dirty="0" smtClean="0"/>
            </a:br>
            <a:r>
              <a:rPr lang="en-US" sz="1600" b="1" cap="small" dirty="0" smtClean="0">
                <a:solidFill>
                  <a:schemeClr val="accent3">
                    <a:lumMod val="50000"/>
                  </a:schemeClr>
                </a:solidFill>
              </a:rPr>
              <a:t>Senior Associate for Data initiatives</a:t>
            </a:r>
          </a:p>
          <a:p>
            <a:pPr marL="0" indent="0">
              <a:buNone/>
            </a:pPr>
            <a:r>
              <a:rPr lang="en-US" sz="1200" cap="small" dirty="0" smtClean="0">
                <a:solidFill>
                  <a:schemeClr val="accent3">
                    <a:lumMod val="50000"/>
                  </a:schemeClr>
                </a:solidFill>
              </a:rPr>
              <a:t/>
            </a:r>
            <a:br>
              <a:rPr lang="en-US" sz="1200" cap="small" dirty="0" smtClean="0">
                <a:solidFill>
                  <a:schemeClr val="accent3">
                    <a:lumMod val="50000"/>
                  </a:schemeClr>
                </a:solidFill>
              </a:rPr>
            </a:br>
            <a:r>
              <a:rPr lang="en-US" sz="2800" cap="small" dirty="0" smtClean="0"/>
              <a:t/>
            </a:r>
            <a:br>
              <a:rPr lang="en-US" sz="2800" cap="small" dirty="0" smtClean="0"/>
            </a:br>
            <a:endParaRPr lang="en-US" b="1" cap="small" dirty="0"/>
          </a:p>
          <a:p>
            <a:pPr marL="0" indent="0">
              <a:buNone/>
            </a:pPr>
            <a:r>
              <a:rPr lang="en-US" sz="2400" b="1" cap="small" dirty="0" smtClean="0"/>
              <a:t>Kathryn Pettit</a:t>
            </a:r>
          </a:p>
          <a:p>
            <a:pPr marL="0" indent="0">
              <a:buNone/>
            </a:pPr>
            <a:r>
              <a:rPr lang="en-US" sz="1600" b="1" cap="small" dirty="0">
                <a:solidFill>
                  <a:schemeClr val="accent3">
                    <a:lumMod val="50000"/>
                  </a:schemeClr>
                </a:solidFill>
              </a:rPr>
              <a:t>Senior Research </a:t>
            </a:r>
            <a:r>
              <a:rPr lang="en-US" sz="1600" b="1" cap="small" dirty="0" smtClean="0">
                <a:solidFill>
                  <a:schemeClr val="accent3">
                    <a:lumMod val="50000"/>
                  </a:schemeClr>
                </a:solidFill>
              </a:rPr>
              <a:t>Associate</a:t>
            </a:r>
          </a:p>
          <a:p>
            <a:pPr marL="0" indent="0">
              <a:buNone/>
            </a:pPr>
            <a:r>
              <a:rPr lang="en-US" sz="1500" b="1" cap="small" spc="-50" dirty="0" smtClean="0">
                <a:solidFill>
                  <a:schemeClr val="accent3">
                    <a:lumMod val="50000"/>
                  </a:schemeClr>
                </a:solidFill>
              </a:rPr>
              <a:t>Metropolitan </a:t>
            </a:r>
            <a:r>
              <a:rPr lang="en-US" sz="1500" b="1" cap="small" spc="-50" dirty="0">
                <a:solidFill>
                  <a:schemeClr val="accent3">
                    <a:lumMod val="50000"/>
                  </a:schemeClr>
                </a:solidFill>
              </a:rPr>
              <a:t>Housing </a:t>
            </a:r>
            <a:r>
              <a:rPr lang="en-US" sz="1500" b="1" cap="small" spc="-50" dirty="0" smtClean="0">
                <a:solidFill>
                  <a:schemeClr val="accent3">
                    <a:lumMod val="50000"/>
                  </a:schemeClr>
                </a:solidFill>
              </a:rPr>
              <a:t>&amp; Communities </a:t>
            </a:r>
            <a:r>
              <a:rPr lang="en-US" sz="1500" b="1" cap="small" spc="-50" dirty="0">
                <a:solidFill>
                  <a:schemeClr val="accent3">
                    <a:lumMod val="50000"/>
                  </a:schemeClr>
                </a:solidFill>
              </a:rPr>
              <a:t>Policy Center</a:t>
            </a:r>
            <a:endParaRPr lang="en-US" sz="1500" b="1" cap="small" spc="-50" dirty="0" smtClean="0">
              <a:solidFill>
                <a:schemeClr val="accent3">
                  <a:lumMod val="50000"/>
                </a:schemeClr>
              </a:solidFill>
            </a:endParaRPr>
          </a:p>
        </p:txBody>
      </p:sp>
      <p:sp>
        <p:nvSpPr>
          <p:cNvPr id="8" name="AutoShape 2" descr="New Urban Mechan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228600" y="238125"/>
            <a:ext cx="8458200" cy="647700"/>
          </a:xfrm>
          <a:prstGeom prst="rect">
            <a:avLst/>
          </a:prstGeom>
        </p:spPr>
        <p:txBody>
          <a:bodyPr/>
          <a:lstStyle>
            <a:lvl1pPr algn="l" rtl="0" eaLnBrk="1" fontAlgn="base" hangingPunct="1">
              <a:spcBef>
                <a:spcPct val="0"/>
              </a:spcBef>
              <a:spcAft>
                <a:spcPct val="0"/>
              </a:spcAft>
              <a:defRPr sz="3200">
                <a:solidFill>
                  <a:schemeClr val="bg1"/>
                </a:solidFill>
                <a:latin typeface="Futura Medium"/>
                <a:ea typeface="ヒラギノ角ゴ Pro W3" charset="-128"/>
                <a:cs typeface="Futura Medium"/>
              </a:defRPr>
            </a:lvl1pPr>
            <a:lvl2pPr algn="l" rtl="0" eaLnBrk="1" fontAlgn="base" hangingPunct="1">
              <a:spcBef>
                <a:spcPct val="0"/>
              </a:spcBef>
              <a:spcAft>
                <a:spcPct val="0"/>
              </a:spcAft>
              <a:defRPr sz="3200">
                <a:solidFill>
                  <a:schemeClr val="bg1"/>
                </a:solidFill>
                <a:latin typeface="Futura Medium" charset="0"/>
                <a:ea typeface="ヒラギノ角ゴ Pro W3" charset="-128"/>
              </a:defRPr>
            </a:lvl2pPr>
            <a:lvl3pPr algn="l" rtl="0" eaLnBrk="1" fontAlgn="base" hangingPunct="1">
              <a:spcBef>
                <a:spcPct val="0"/>
              </a:spcBef>
              <a:spcAft>
                <a:spcPct val="0"/>
              </a:spcAft>
              <a:defRPr sz="3200">
                <a:solidFill>
                  <a:schemeClr val="bg1"/>
                </a:solidFill>
                <a:latin typeface="Futura Medium" charset="0"/>
                <a:ea typeface="ヒラギノ角ゴ Pro W3" charset="-128"/>
              </a:defRPr>
            </a:lvl3pPr>
            <a:lvl4pPr algn="l" rtl="0" eaLnBrk="1" fontAlgn="base" hangingPunct="1">
              <a:spcBef>
                <a:spcPct val="0"/>
              </a:spcBef>
              <a:spcAft>
                <a:spcPct val="0"/>
              </a:spcAft>
              <a:defRPr sz="3200">
                <a:solidFill>
                  <a:schemeClr val="bg1"/>
                </a:solidFill>
                <a:latin typeface="Futura Medium" charset="0"/>
                <a:ea typeface="ヒラギノ角ゴ Pro W3" charset="-128"/>
              </a:defRPr>
            </a:lvl4pPr>
            <a:lvl5pPr algn="l" rtl="0" eaLnBrk="1" fontAlgn="base" hangingPunct="1">
              <a:spcBef>
                <a:spcPct val="0"/>
              </a:spcBef>
              <a:spcAft>
                <a:spcPct val="0"/>
              </a:spcAft>
              <a:defRPr sz="3200">
                <a:solidFill>
                  <a:schemeClr val="bg1"/>
                </a:solidFill>
                <a:latin typeface="Futura Medium" charset="0"/>
                <a:ea typeface="ヒラギノ角ゴ Pro W3" charset="-128"/>
              </a:defRPr>
            </a:lvl5pPr>
            <a:lvl6pPr marL="457200" algn="r" rtl="0" eaLnBrk="1" fontAlgn="base" hangingPunct="1">
              <a:spcBef>
                <a:spcPct val="0"/>
              </a:spcBef>
              <a:spcAft>
                <a:spcPct val="0"/>
              </a:spcAft>
              <a:defRPr sz="3200">
                <a:solidFill>
                  <a:schemeClr val="bg1"/>
                </a:solidFill>
                <a:latin typeface="Helvetica CondensedBlack" charset="0"/>
              </a:defRPr>
            </a:lvl6pPr>
            <a:lvl7pPr marL="914400" algn="r" rtl="0" eaLnBrk="1" fontAlgn="base" hangingPunct="1">
              <a:spcBef>
                <a:spcPct val="0"/>
              </a:spcBef>
              <a:spcAft>
                <a:spcPct val="0"/>
              </a:spcAft>
              <a:defRPr sz="3200">
                <a:solidFill>
                  <a:schemeClr val="bg1"/>
                </a:solidFill>
                <a:latin typeface="Helvetica CondensedBlack" charset="0"/>
              </a:defRPr>
            </a:lvl7pPr>
            <a:lvl8pPr marL="1371600" algn="r" rtl="0" eaLnBrk="1" fontAlgn="base" hangingPunct="1">
              <a:spcBef>
                <a:spcPct val="0"/>
              </a:spcBef>
              <a:spcAft>
                <a:spcPct val="0"/>
              </a:spcAft>
              <a:defRPr sz="3200">
                <a:solidFill>
                  <a:schemeClr val="bg1"/>
                </a:solidFill>
                <a:latin typeface="Helvetica CondensedBlack" charset="0"/>
              </a:defRPr>
            </a:lvl8pPr>
            <a:lvl9pPr marL="1828800" algn="r" rtl="0" eaLnBrk="1" fontAlgn="base" hangingPunct="1">
              <a:spcBef>
                <a:spcPct val="0"/>
              </a:spcBef>
              <a:spcAft>
                <a:spcPct val="0"/>
              </a:spcAft>
              <a:defRPr sz="3200">
                <a:solidFill>
                  <a:schemeClr val="bg1"/>
                </a:solidFill>
                <a:latin typeface="Helvetica CondensedBlack" charset="0"/>
              </a:defRPr>
            </a:lvl9pPr>
          </a:lstStyle>
          <a:p>
            <a:r>
              <a:rPr lang="en-US" b="1" cap="small" dirty="0" smtClean="0"/>
              <a:t>Today’s Speakers</a:t>
            </a:r>
            <a:endParaRPr lang="en-US" b="1" cap="small" dirty="0"/>
          </a:p>
        </p:txBody>
      </p:sp>
      <p:pic>
        <p:nvPicPr>
          <p:cNvPr id="10" name="Picture 4"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435" y="4393914"/>
            <a:ext cx="42672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200" y="2292174"/>
            <a:ext cx="3400425" cy="8572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923" y="1720069"/>
            <a:ext cx="960120" cy="960120"/>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802" y="3455888"/>
            <a:ext cx="960120" cy="1280160"/>
          </a:xfrm>
          <a:prstGeom prst="rect">
            <a:avLst/>
          </a:prstGeom>
          <a:ln>
            <a:solidFill>
              <a:schemeClr val="tx1"/>
            </a:solidFill>
          </a:ln>
        </p:spPr>
      </p:pic>
    </p:spTree>
    <p:extLst>
      <p:ext uri="{BB962C8B-B14F-4D97-AF65-F5344CB8AC3E}">
        <p14:creationId xmlns:p14="http://schemas.microsoft.com/office/powerpoint/2010/main" val="3997259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010">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CondensedBlack"/>
        <a:ea typeface=""/>
        <a:cs typeface=""/>
      </a:majorFont>
      <a:minorFont>
        <a:latin typeface="Helvetica Condense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BABABA"/>
      </a:dk1>
      <a:lt1>
        <a:srgbClr val="FFFFFF"/>
      </a:lt1>
      <a:dk2>
        <a:srgbClr val="FF9600"/>
      </a:dk2>
      <a:lt2>
        <a:srgbClr val="000000"/>
      </a:lt2>
      <a:accent1>
        <a:srgbClr val="10167F"/>
      </a:accent1>
      <a:accent2>
        <a:srgbClr val="AFB1D4"/>
      </a:accent2>
      <a:accent3>
        <a:srgbClr val="FFFFFF"/>
      </a:accent3>
      <a:accent4>
        <a:srgbClr val="9E9E9E"/>
      </a:accent4>
      <a:accent5>
        <a:srgbClr val="AAABC0"/>
      </a:accent5>
      <a:accent6>
        <a:srgbClr val="9EA0C0"/>
      </a:accent6>
      <a:hlink>
        <a:srgbClr val="696CAF"/>
      </a:hlink>
      <a:folHlink>
        <a:srgbClr val="FE2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a:themeElements>
    <a:clrScheme name="">
      <a:dk1>
        <a:srgbClr val="336699"/>
      </a:dk1>
      <a:lt1>
        <a:srgbClr val="FFFFFF"/>
      </a:lt1>
      <a:dk2>
        <a:srgbClr val="B4003C"/>
      </a:dk2>
      <a:lt2>
        <a:srgbClr val="808080"/>
      </a:lt2>
      <a:accent1>
        <a:srgbClr val="CCCC00"/>
      </a:accent1>
      <a:accent2>
        <a:srgbClr val="032995"/>
      </a:accent2>
      <a:accent3>
        <a:srgbClr val="FFFFFF"/>
      </a:accent3>
      <a:accent4>
        <a:srgbClr val="2A5682"/>
      </a:accent4>
      <a:accent5>
        <a:srgbClr val="E2E2AA"/>
      </a:accent5>
      <a:accent6>
        <a:srgbClr val="022487"/>
      </a:accent6>
      <a:hlink>
        <a:srgbClr val="7E9CE8"/>
      </a:hlink>
      <a:folHlink>
        <a:srgbClr val="99CC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336699"/>
        </a:dk1>
        <a:lt1>
          <a:srgbClr val="EAEAEA"/>
        </a:lt1>
        <a:dk2>
          <a:srgbClr val="003366"/>
        </a:dk2>
        <a:lt2>
          <a:srgbClr val="808080"/>
        </a:lt2>
        <a:accent1>
          <a:srgbClr val="CCCC00"/>
        </a:accent1>
        <a:accent2>
          <a:srgbClr val="669999"/>
        </a:accent2>
        <a:accent3>
          <a:srgbClr val="F3F3F3"/>
        </a:accent3>
        <a:accent4>
          <a:srgbClr val="2A5682"/>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336699"/>
        </a:dk1>
        <a:lt1>
          <a:srgbClr val="EAEAEA"/>
        </a:lt1>
        <a:dk2>
          <a:srgbClr val="003366"/>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3">
        <a:dk1>
          <a:srgbClr val="336699"/>
        </a:dk1>
        <a:lt1>
          <a:srgbClr val="EAEAEA"/>
        </a:lt1>
        <a:dk2>
          <a:srgbClr val="660033"/>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4">
        <a:dk1>
          <a:srgbClr val="336699"/>
        </a:dk1>
        <a:lt1>
          <a:srgbClr val="EAEAEA"/>
        </a:lt1>
        <a:dk2>
          <a:srgbClr val="990033"/>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5">
        <a:dk1>
          <a:srgbClr val="336699"/>
        </a:dk1>
        <a:lt1>
          <a:srgbClr val="EAEAEA"/>
        </a:lt1>
        <a:dk2>
          <a:srgbClr val="B4003C"/>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6">
        <a:dk1>
          <a:srgbClr val="336699"/>
        </a:dk1>
        <a:lt1>
          <a:srgbClr val="EAEAEA"/>
        </a:lt1>
        <a:dk2>
          <a:srgbClr val="B4003C"/>
        </a:dk2>
        <a:lt2>
          <a:srgbClr val="808080"/>
        </a:lt2>
        <a:accent1>
          <a:srgbClr val="CCCC00"/>
        </a:accent1>
        <a:accent2>
          <a:srgbClr val="032995"/>
        </a:accent2>
        <a:accent3>
          <a:srgbClr val="F3F3F3"/>
        </a:accent3>
        <a:accent4>
          <a:srgbClr val="2A5682"/>
        </a:accent4>
        <a:accent5>
          <a:srgbClr val="E2E2AA"/>
        </a:accent5>
        <a:accent6>
          <a:srgbClr val="022487"/>
        </a:accent6>
        <a:hlink>
          <a:srgbClr val="7E9CE8"/>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twork">
  <a:themeElements>
    <a:clrScheme name="">
      <a:dk1>
        <a:srgbClr val="336699"/>
      </a:dk1>
      <a:lt1>
        <a:srgbClr val="FFFFFF"/>
      </a:lt1>
      <a:dk2>
        <a:srgbClr val="B4003C"/>
      </a:dk2>
      <a:lt2>
        <a:srgbClr val="808080"/>
      </a:lt2>
      <a:accent1>
        <a:srgbClr val="CCCC00"/>
      </a:accent1>
      <a:accent2>
        <a:srgbClr val="032995"/>
      </a:accent2>
      <a:accent3>
        <a:srgbClr val="FFFFFF"/>
      </a:accent3>
      <a:accent4>
        <a:srgbClr val="2A5682"/>
      </a:accent4>
      <a:accent5>
        <a:srgbClr val="E2E2AA"/>
      </a:accent5>
      <a:accent6>
        <a:srgbClr val="022487"/>
      </a:accent6>
      <a:hlink>
        <a:srgbClr val="7E9CE8"/>
      </a:hlink>
      <a:folHlink>
        <a:srgbClr val="99CC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336699"/>
        </a:dk1>
        <a:lt1>
          <a:srgbClr val="EAEAEA"/>
        </a:lt1>
        <a:dk2>
          <a:srgbClr val="003366"/>
        </a:dk2>
        <a:lt2>
          <a:srgbClr val="808080"/>
        </a:lt2>
        <a:accent1>
          <a:srgbClr val="CCCC00"/>
        </a:accent1>
        <a:accent2>
          <a:srgbClr val="669999"/>
        </a:accent2>
        <a:accent3>
          <a:srgbClr val="F3F3F3"/>
        </a:accent3>
        <a:accent4>
          <a:srgbClr val="2A5682"/>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2">
        <a:dk1>
          <a:srgbClr val="336699"/>
        </a:dk1>
        <a:lt1>
          <a:srgbClr val="EAEAEA"/>
        </a:lt1>
        <a:dk2>
          <a:srgbClr val="003366"/>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3">
        <a:dk1>
          <a:srgbClr val="336699"/>
        </a:dk1>
        <a:lt1>
          <a:srgbClr val="EAEAEA"/>
        </a:lt1>
        <a:dk2>
          <a:srgbClr val="660033"/>
        </a:dk2>
        <a:lt2>
          <a:srgbClr val="808080"/>
        </a:lt2>
        <a:accent1>
          <a:srgbClr val="CCCC00"/>
        </a:accent1>
        <a:accent2>
          <a:srgbClr val="A50021"/>
        </a:accent2>
        <a:accent3>
          <a:srgbClr val="F3F3F3"/>
        </a:accent3>
        <a:accent4>
          <a:srgbClr val="2A5682"/>
        </a:accent4>
        <a:accent5>
          <a:srgbClr val="E2E2AA"/>
        </a:accent5>
        <a:accent6>
          <a:srgbClr val="95001D"/>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4">
        <a:dk1>
          <a:srgbClr val="336699"/>
        </a:dk1>
        <a:lt1>
          <a:srgbClr val="EAEAEA"/>
        </a:lt1>
        <a:dk2>
          <a:srgbClr val="990033"/>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5">
        <a:dk1>
          <a:srgbClr val="336699"/>
        </a:dk1>
        <a:lt1>
          <a:srgbClr val="EAEAEA"/>
        </a:lt1>
        <a:dk2>
          <a:srgbClr val="B4003C"/>
        </a:dk2>
        <a:lt2>
          <a:srgbClr val="808080"/>
        </a:lt2>
        <a:accent1>
          <a:srgbClr val="CCCC00"/>
        </a:accent1>
        <a:accent2>
          <a:srgbClr val="000066"/>
        </a:accent2>
        <a:accent3>
          <a:srgbClr val="F3F3F3"/>
        </a:accent3>
        <a:accent4>
          <a:srgbClr val="2A5682"/>
        </a:accent4>
        <a:accent5>
          <a:srgbClr val="E2E2AA"/>
        </a:accent5>
        <a:accent6>
          <a:srgbClr val="00005C"/>
        </a:accent6>
        <a:hlink>
          <a:srgbClr val="7E9CE8"/>
        </a:hlink>
        <a:folHlink>
          <a:srgbClr val="99CCFF"/>
        </a:folHlink>
      </a:clrScheme>
      <a:clrMap bg1="lt1" tx1="dk1" bg2="lt2" tx2="dk2" accent1="accent1" accent2="accent2" accent3="accent3" accent4="accent4" accent5="accent5" accent6="accent6" hlink="hlink" folHlink="folHlink"/>
    </a:extraClrScheme>
    <a:extraClrScheme>
      <a:clrScheme name="Network 16">
        <a:dk1>
          <a:srgbClr val="336699"/>
        </a:dk1>
        <a:lt1>
          <a:srgbClr val="EAEAEA"/>
        </a:lt1>
        <a:dk2>
          <a:srgbClr val="B4003C"/>
        </a:dk2>
        <a:lt2>
          <a:srgbClr val="808080"/>
        </a:lt2>
        <a:accent1>
          <a:srgbClr val="CCCC00"/>
        </a:accent1>
        <a:accent2>
          <a:srgbClr val="032995"/>
        </a:accent2>
        <a:accent3>
          <a:srgbClr val="F3F3F3"/>
        </a:accent3>
        <a:accent4>
          <a:srgbClr val="2A5682"/>
        </a:accent4>
        <a:accent5>
          <a:srgbClr val="E2E2AA"/>
        </a:accent5>
        <a:accent6>
          <a:srgbClr val="022487"/>
        </a:accent6>
        <a:hlink>
          <a:srgbClr val="7E9CE8"/>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6699"/>
    </a:dk1>
    <a:lt1>
      <a:srgbClr val="FFFFFF"/>
    </a:lt1>
    <a:dk2>
      <a:srgbClr val="B4003C"/>
    </a:dk2>
    <a:lt2>
      <a:srgbClr val="808080"/>
    </a:lt2>
    <a:accent1>
      <a:srgbClr val="CCCC00"/>
    </a:accent1>
    <a:accent2>
      <a:srgbClr val="032995"/>
    </a:accent2>
    <a:accent3>
      <a:srgbClr val="FFFFFF"/>
    </a:accent3>
    <a:accent4>
      <a:srgbClr val="2A5682"/>
    </a:accent4>
    <a:accent5>
      <a:srgbClr val="E2E2AA"/>
    </a:accent5>
    <a:accent6>
      <a:srgbClr val="022487"/>
    </a:accent6>
    <a:hlink>
      <a:srgbClr val="7E9CE8"/>
    </a:hlink>
    <a:folHlink>
      <a:srgbClr val="99CCFF"/>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PowerPointTemplate2010</Template>
  <TotalTime>2468</TotalTime>
  <Words>1120</Words>
  <Application>Microsoft Office PowerPoint</Application>
  <PresentationFormat>On-screen Show (4:3)</PresentationFormat>
  <Paragraphs>243</Paragraphs>
  <Slides>27</Slides>
  <Notes>18</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PowerPointTemplate2010</vt:lpstr>
      <vt:lpstr>1_Default Design</vt:lpstr>
      <vt:lpstr>Network</vt:lpstr>
      <vt:lpstr>1_Network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Information to Action: Lessons from NNIP</vt:lpstr>
      <vt:lpstr>National Neighborhood Indicators Partnership (NNIP)</vt:lpstr>
      <vt:lpstr>  Trusted and Engaged Institutions</vt:lpstr>
      <vt:lpstr>PowerPoint Presentation</vt:lpstr>
      <vt:lpstr>Mission:  Data for Local Action</vt:lpstr>
      <vt:lpstr>NNIP Partner Activities</vt:lpstr>
      <vt:lpstr>PowerPoint Presentation</vt:lpstr>
      <vt:lpstr>PowerPoint Presentation</vt:lpstr>
      <vt:lpstr>PowerPoint Presentation</vt:lpstr>
      <vt:lpstr>Reducing chronic absenteeism in Oakland</vt:lpstr>
      <vt:lpstr>PowerPoint Presentation</vt:lpstr>
      <vt:lpstr>PowerPoint Presentation</vt:lpstr>
      <vt:lpstr>PowerPoint Presentation</vt:lpstr>
      <vt:lpstr>PowerPoint Presentation</vt:lpstr>
      <vt:lpstr>Collaborate on Action Steps</vt:lpstr>
      <vt:lpstr>PowerPoint Presentation</vt:lpstr>
      <vt:lpstr>PowerPoint Presentation</vt:lpstr>
      <vt:lpstr>From Information to Action: Lessons from NNIP</vt:lpstr>
    </vt:vector>
  </TitlesOfParts>
  <Company>mindSHIFT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Thanks To Our Session Sponsor</dc:title>
  <dc:creator>Wendy Lu</dc:creator>
  <cp:lastModifiedBy>Chris Kingsley</cp:lastModifiedBy>
  <cp:revision>137</cp:revision>
  <cp:lastPrinted>2012-06-19T14:34:33Z</cp:lastPrinted>
  <dcterms:created xsi:type="dcterms:W3CDTF">2012-06-22T14:51:18Z</dcterms:created>
  <dcterms:modified xsi:type="dcterms:W3CDTF">2013-04-25T17:04:30Z</dcterms:modified>
</cp:coreProperties>
</file>