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xls" ContentType="application/vnd.ms-exce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4" r:id="rId3"/>
    <p:sldId id="285" r:id="rId4"/>
    <p:sldId id="258" r:id="rId5"/>
    <p:sldId id="259" r:id="rId6"/>
    <p:sldId id="260" r:id="rId7"/>
    <p:sldId id="262" r:id="rId8"/>
    <p:sldId id="263" r:id="rId9"/>
    <p:sldId id="282" r:id="rId10"/>
    <p:sldId id="277" r:id="rId11"/>
    <p:sldId id="279" r:id="rId12"/>
    <p:sldId id="280" r:id="rId13"/>
    <p:sldId id="275" r:id="rId14"/>
    <p:sldId id="276" r:id="rId15"/>
    <p:sldId id="278" r:id="rId16"/>
    <p:sldId id="294" r:id="rId17"/>
    <p:sldId id="291" r:id="rId18"/>
    <p:sldId id="292" r:id="rId19"/>
    <p:sldId id="293" r:id="rId20"/>
    <p:sldId id="274" r:id="rId21"/>
    <p:sldId id="264" r:id="rId22"/>
    <p:sldId id="265" r:id="rId23"/>
    <p:sldId id="266" r:id="rId24"/>
    <p:sldId id="267" r:id="rId25"/>
    <p:sldId id="268" r:id="rId26"/>
    <p:sldId id="269" r:id="rId27"/>
    <p:sldId id="270" r:id="rId28"/>
    <p:sldId id="271" r:id="rId29"/>
    <p:sldId id="272" r:id="rId30"/>
    <p:sldId id="281" r:id="rId31"/>
    <p:sldId id="296" r:id="rId32"/>
    <p:sldId id="297" r:id="rId33"/>
    <p:sldId id="295"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1D6"/>
    <a:srgbClr val="E9E8B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61844" autoAdjust="0"/>
  </p:normalViewPr>
  <p:slideViewPr>
    <p:cSldViewPr>
      <p:cViewPr>
        <p:scale>
          <a:sx n="100" d="100"/>
          <a:sy n="100" d="100"/>
        </p:scale>
        <p:origin x="-318" y="9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3" d="100"/>
          <a:sy n="63" d="100"/>
        </p:scale>
        <p:origin x="-2442" y="-1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8E1DDE-BA15-4511-91D5-49A0373613BD}" type="doc">
      <dgm:prSet loTypeId="urn:microsoft.com/office/officeart/2005/8/layout/arrow1" loCatId="relationship" qsTypeId="urn:microsoft.com/office/officeart/2005/8/quickstyle/simple1" qsCatId="simple" csTypeId="urn:microsoft.com/office/officeart/2005/8/colors/colorful2" csCatId="colorful" phldr="1"/>
      <dgm:spPr/>
      <dgm:t>
        <a:bodyPr/>
        <a:lstStyle/>
        <a:p>
          <a:endParaRPr lang="en-US"/>
        </a:p>
      </dgm:t>
    </dgm:pt>
    <dgm:pt modelId="{11AAD134-1AD1-4059-8E10-A45117717190}">
      <dgm:prSet phldrT="[Text]"/>
      <dgm:spPr>
        <a:xfrm rot="16200000">
          <a:off x="196" y="691517"/>
          <a:ext cx="2249165" cy="2249165"/>
        </a:xfrm>
        <a:solidFill>
          <a:srgbClr val="05E1D7"/>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Least Vulnerable</a:t>
          </a:r>
        </a:p>
        <a:p>
          <a:r>
            <a:rPr lang="en-US" dirty="0" smtClean="0">
              <a:solidFill>
                <a:sysClr val="window" lastClr="FFFFFF"/>
              </a:solidFill>
              <a:latin typeface="Calibri"/>
              <a:ea typeface="+mn-ea"/>
              <a:cs typeface="+mn-cs"/>
            </a:rPr>
            <a:t>(Lowest Need Areas)</a:t>
          </a:r>
          <a:endParaRPr lang="en-US" dirty="0">
            <a:solidFill>
              <a:sysClr val="window" lastClr="FFFFFF"/>
            </a:solidFill>
            <a:latin typeface="Calibri"/>
            <a:ea typeface="+mn-ea"/>
            <a:cs typeface="+mn-cs"/>
          </a:endParaRPr>
        </a:p>
      </dgm:t>
    </dgm:pt>
    <dgm:pt modelId="{9F18B28A-19F6-4E97-95D3-BABA6AA7D26D}" type="parTrans" cxnId="{5C7F2BB8-4F2C-4FD9-82FB-714B1F5CE0A5}">
      <dgm:prSet/>
      <dgm:spPr/>
      <dgm:t>
        <a:bodyPr/>
        <a:lstStyle/>
        <a:p>
          <a:endParaRPr lang="en-US"/>
        </a:p>
      </dgm:t>
    </dgm:pt>
    <dgm:pt modelId="{3A570B7C-6B83-430C-9D4E-7C5250B0DB3E}" type="sibTrans" cxnId="{5C7F2BB8-4F2C-4FD9-82FB-714B1F5CE0A5}">
      <dgm:prSet/>
      <dgm:spPr/>
      <dgm:t>
        <a:bodyPr/>
        <a:lstStyle/>
        <a:p>
          <a:endParaRPr lang="en-US"/>
        </a:p>
      </dgm:t>
    </dgm:pt>
    <dgm:pt modelId="{ED185EA2-A109-4B95-9932-4779E41429B1}">
      <dgm:prSet phldrT="[Text]"/>
      <dgm:spPr>
        <a:xfrm rot="5400000">
          <a:off x="2475038" y="691517"/>
          <a:ext cx="2249165" cy="2249165"/>
        </a:xfrm>
        <a:solidFill>
          <a:schemeClr val="accent5">
            <a:lumMod val="50000"/>
          </a:scheme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Most Vulnerable (Greatest Need)</a:t>
          </a:r>
          <a:endParaRPr lang="en-US" dirty="0">
            <a:solidFill>
              <a:sysClr val="window" lastClr="FFFFFF"/>
            </a:solidFill>
            <a:latin typeface="Calibri"/>
            <a:ea typeface="+mn-ea"/>
            <a:cs typeface="+mn-cs"/>
          </a:endParaRPr>
        </a:p>
      </dgm:t>
    </dgm:pt>
    <dgm:pt modelId="{5B1E79D4-FD28-41F2-84BB-7750441577C1}" type="parTrans" cxnId="{E8A38A09-9D5F-46E2-AAC7-2774C47B7581}">
      <dgm:prSet/>
      <dgm:spPr/>
      <dgm:t>
        <a:bodyPr/>
        <a:lstStyle/>
        <a:p>
          <a:endParaRPr lang="en-US"/>
        </a:p>
      </dgm:t>
    </dgm:pt>
    <dgm:pt modelId="{AF02EB07-7941-480A-99D5-211C1C966D9A}" type="sibTrans" cxnId="{E8A38A09-9D5F-46E2-AAC7-2774C47B7581}">
      <dgm:prSet/>
      <dgm:spPr/>
      <dgm:t>
        <a:bodyPr/>
        <a:lstStyle/>
        <a:p>
          <a:endParaRPr lang="en-US"/>
        </a:p>
      </dgm:t>
    </dgm:pt>
    <dgm:pt modelId="{51274C04-21CE-490D-889E-7C1499EC9080}" type="pres">
      <dgm:prSet presAssocID="{FB8E1DDE-BA15-4511-91D5-49A0373613BD}" presName="cycle" presStyleCnt="0">
        <dgm:presLayoutVars>
          <dgm:dir/>
          <dgm:resizeHandles val="exact"/>
        </dgm:presLayoutVars>
      </dgm:prSet>
      <dgm:spPr/>
      <dgm:t>
        <a:bodyPr/>
        <a:lstStyle/>
        <a:p>
          <a:endParaRPr lang="en-US"/>
        </a:p>
      </dgm:t>
    </dgm:pt>
    <dgm:pt modelId="{0842415A-AE8C-436F-88D5-3508CACCD94A}" type="pres">
      <dgm:prSet presAssocID="{11AAD134-1AD1-4059-8E10-A45117717190}" presName="arrow" presStyleLbl="node1" presStyleIdx="0" presStyleCnt="2">
        <dgm:presLayoutVars>
          <dgm:bulletEnabled val="1"/>
        </dgm:presLayoutVars>
      </dgm:prSet>
      <dgm:spPr>
        <a:prstGeom prst="upArrow">
          <a:avLst>
            <a:gd name="adj1" fmla="val 50000"/>
            <a:gd name="adj2" fmla="val 35000"/>
          </a:avLst>
        </a:prstGeom>
      </dgm:spPr>
      <dgm:t>
        <a:bodyPr/>
        <a:lstStyle/>
        <a:p>
          <a:endParaRPr lang="en-US"/>
        </a:p>
      </dgm:t>
    </dgm:pt>
    <dgm:pt modelId="{A9559CFD-F49C-452A-8743-39AEA9D9DBDA}" type="pres">
      <dgm:prSet presAssocID="{ED185EA2-A109-4B95-9932-4779E41429B1}" presName="arrow" presStyleLbl="node1" presStyleIdx="1" presStyleCnt="2">
        <dgm:presLayoutVars>
          <dgm:bulletEnabled val="1"/>
        </dgm:presLayoutVars>
      </dgm:prSet>
      <dgm:spPr>
        <a:prstGeom prst="upArrow">
          <a:avLst>
            <a:gd name="adj1" fmla="val 50000"/>
            <a:gd name="adj2" fmla="val 35000"/>
          </a:avLst>
        </a:prstGeom>
      </dgm:spPr>
      <dgm:t>
        <a:bodyPr/>
        <a:lstStyle/>
        <a:p>
          <a:endParaRPr lang="en-US"/>
        </a:p>
      </dgm:t>
    </dgm:pt>
  </dgm:ptLst>
  <dgm:cxnLst>
    <dgm:cxn modelId="{C13A0701-C1BB-43E7-A35D-0DC0DB4E4FD1}" type="presOf" srcId="{ED185EA2-A109-4B95-9932-4779E41429B1}" destId="{A9559CFD-F49C-452A-8743-39AEA9D9DBDA}" srcOrd="0" destOrd="0" presId="urn:microsoft.com/office/officeart/2005/8/layout/arrow1"/>
    <dgm:cxn modelId="{5C7F2BB8-4F2C-4FD9-82FB-714B1F5CE0A5}" srcId="{FB8E1DDE-BA15-4511-91D5-49A0373613BD}" destId="{11AAD134-1AD1-4059-8E10-A45117717190}" srcOrd="0" destOrd="0" parTransId="{9F18B28A-19F6-4E97-95D3-BABA6AA7D26D}" sibTransId="{3A570B7C-6B83-430C-9D4E-7C5250B0DB3E}"/>
    <dgm:cxn modelId="{03414C38-C5BA-4760-9827-D970367786AD}" type="presOf" srcId="{FB8E1DDE-BA15-4511-91D5-49A0373613BD}" destId="{51274C04-21CE-490D-889E-7C1499EC9080}" srcOrd="0" destOrd="0" presId="urn:microsoft.com/office/officeart/2005/8/layout/arrow1"/>
    <dgm:cxn modelId="{0B7B6534-4AAB-4482-B16A-209D0EC72C8E}" type="presOf" srcId="{11AAD134-1AD1-4059-8E10-A45117717190}" destId="{0842415A-AE8C-436F-88D5-3508CACCD94A}" srcOrd="0" destOrd="0" presId="urn:microsoft.com/office/officeart/2005/8/layout/arrow1"/>
    <dgm:cxn modelId="{E8A38A09-9D5F-46E2-AAC7-2774C47B7581}" srcId="{FB8E1DDE-BA15-4511-91D5-49A0373613BD}" destId="{ED185EA2-A109-4B95-9932-4779E41429B1}" srcOrd="1" destOrd="0" parTransId="{5B1E79D4-FD28-41F2-84BB-7750441577C1}" sibTransId="{AF02EB07-7941-480A-99D5-211C1C966D9A}"/>
    <dgm:cxn modelId="{9BAE5D81-045B-4A81-960F-9F693883C5D9}" type="presParOf" srcId="{51274C04-21CE-490D-889E-7C1499EC9080}" destId="{0842415A-AE8C-436F-88D5-3508CACCD94A}" srcOrd="0" destOrd="0" presId="urn:microsoft.com/office/officeart/2005/8/layout/arrow1"/>
    <dgm:cxn modelId="{48C6C22C-CBBC-46CA-8097-B3AB514F8705}" type="presParOf" srcId="{51274C04-21CE-490D-889E-7C1499EC9080}" destId="{A9559CFD-F49C-452A-8743-39AEA9D9DBDA}" srcOrd="1" destOrd="0" presId="urn:microsoft.com/office/officeart/2005/8/layout/arrow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42415A-AE8C-436F-88D5-3508CACCD94A}">
      <dsp:nvSpPr>
        <dsp:cNvPr id="0" name=""/>
        <dsp:cNvSpPr/>
      </dsp:nvSpPr>
      <dsp:spPr>
        <a:xfrm rot="16200000">
          <a:off x="259" y="798648"/>
          <a:ext cx="2974702" cy="2974702"/>
        </a:xfrm>
        <a:prstGeom prst="upArrow">
          <a:avLst>
            <a:gd name="adj1" fmla="val 50000"/>
            <a:gd name="adj2" fmla="val 35000"/>
          </a:avLst>
        </a:prstGeom>
        <a:solidFill>
          <a:srgbClr val="05E1D7"/>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ysClr val="window" lastClr="FFFFFF"/>
              </a:solidFill>
              <a:latin typeface="Calibri"/>
              <a:ea typeface="+mn-ea"/>
              <a:cs typeface="+mn-cs"/>
            </a:rPr>
            <a:t>Least Vulnerable</a:t>
          </a:r>
        </a:p>
        <a:p>
          <a:pPr lvl="0" algn="ctr" defTabSz="1066800">
            <a:lnSpc>
              <a:spcPct val="90000"/>
            </a:lnSpc>
            <a:spcBef>
              <a:spcPct val="0"/>
            </a:spcBef>
            <a:spcAft>
              <a:spcPct val="35000"/>
            </a:spcAft>
          </a:pPr>
          <a:r>
            <a:rPr lang="en-US" sz="2400" kern="1200" dirty="0" smtClean="0">
              <a:solidFill>
                <a:sysClr val="window" lastClr="FFFFFF"/>
              </a:solidFill>
              <a:latin typeface="Calibri"/>
              <a:ea typeface="+mn-ea"/>
              <a:cs typeface="+mn-cs"/>
            </a:rPr>
            <a:t>(Lowest Need Areas)</a:t>
          </a:r>
          <a:endParaRPr lang="en-US" sz="2400" kern="1200" dirty="0">
            <a:solidFill>
              <a:sysClr val="window" lastClr="FFFFFF"/>
            </a:solidFill>
            <a:latin typeface="Calibri"/>
            <a:ea typeface="+mn-ea"/>
            <a:cs typeface="+mn-cs"/>
          </a:endParaRPr>
        </a:p>
      </dsp:txBody>
      <dsp:txXfrm rot="16200000">
        <a:off x="259" y="798648"/>
        <a:ext cx="2974702" cy="2974702"/>
      </dsp:txXfrm>
    </dsp:sp>
    <dsp:sp modelId="{A9559CFD-F49C-452A-8743-39AEA9D9DBDA}">
      <dsp:nvSpPr>
        <dsp:cNvPr id="0" name=""/>
        <dsp:cNvSpPr/>
      </dsp:nvSpPr>
      <dsp:spPr>
        <a:xfrm rot="5400000">
          <a:off x="3273438" y="798648"/>
          <a:ext cx="2974702" cy="2974702"/>
        </a:xfrm>
        <a:prstGeom prst="upArrow">
          <a:avLst>
            <a:gd name="adj1" fmla="val 50000"/>
            <a:gd name="adj2" fmla="val 35000"/>
          </a:avLst>
        </a:prstGeom>
        <a:solidFill>
          <a:schemeClr val="accent5">
            <a:lumMod val="50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ysClr val="window" lastClr="FFFFFF"/>
              </a:solidFill>
              <a:latin typeface="Calibri"/>
              <a:ea typeface="+mn-ea"/>
              <a:cs typeface="+mn-cs"/>
            </a:rPr>
            <a:t>Most Vulnerable (Greatest Need)</a:t>
          </a:r>
          <a:endParaRPr lang="en-US" sz="2400" kern="1200" dirty="0">
            <a:solidFill>
              <a:sysClr val="window" lastClr="FFFFFF"/>
            </a:solidFill>
            <a:latin typeface="Calibri"/>
            <a:ea typeface="+mn-ea"/>
            <a:cs typeface="+mn-cs"/>
          </a:endParaRPr>
        </a:p>
      </dsp:txBody>
      <dsp:txXfrm rot="5400000">
        <a:off x="3273438" y="798648"/>
        <a:ext cx="2974702" cy="2974702"/>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3B6CFDD-BF42-4BD2-A882-176A5E283C2E}" type="datetimeFigureOut">
              <a:rPr lang="en-US" smtClean="0"/>
              <a:pPr/>
              <a:t>10/13/2011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A37E196-EF63-44E6-A586-A413C37B9EB8}" type="slidenum">
              <a:rPr lang="en-US" smtClean="0"/>
              <a:pPr/>
              <a:t>‹#›</a:t>
            </a:fld>
            <a:endParaRPr lang="en-US" dirty="0"/>
          </a:p>
        </p:txBody>
      </p:sp>
    </p:spTree>
    <p:extLst>
      <p:ext uri="{BB962C8B-B14F-4D97-AF65-F5344CB8AC3E}">
        <p14:creationId xmlns="" xmlns:p14="http://schemas.microsoft.com/office/powerpoint/2010/main" val="1110539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Happy to be</a:t>
            </a:r>
            <a:r>
              <a:rPr lang="en-US" baseline="0" dirty="0" smtClean="0"/>
              <a:t> here</a:t>
            </a:r>
            <a:endParaRPr lang="en-US" dirty="0" smtClean="0"/>
          </a:p>
          <a:p>
            <a:pPr eaLnBrk="1" hangingPunct="1"/>
            <a:r>
              <a:rPr lang="en-US" dirty="0" smtClean="0"/>
              <a:t>Introduce myself:  urban researcher &amp; Co-Director of the National Neighborhood Indicators Partnership (NNIP)</a:t>
            </a:r>
          </a:p>
          <a:p>
            <a:pPr eaLnBrk="1" hangingPunct="1"/>
            <a:endParaRPr lang="en-US" dirty="0" smtClean="0"/>
          </a:p>
          <a:p>
            <a:pPr eaLnBrk="1" hangingPunct="1"/>
            <a:r>
              <a:rPr lang="en-US" dirty="0" smtClean="0"/>
              <a:t>Today’s presentation:   National trends around community use of data, a little  about NNIP, and then examples of our how partners have used the data.</a:t>
            </a:r>
          </a:p>
          <a:p>
            <a:pPr eaLnBrk="1" hangingPunct="1"/>
            <a:endParaRPr lang="en-US" dirty="0" smtClean="0"/>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CA37E196-EF63-44E6-A586-A413C37B9EB8}" type="slidenum">
              <a:rPr lang="en-US" smtClean="0"/>
              <a:pPr/>
              <a:t>1</a:t>
            </a:fld>
            <a:endParaRPr lang="en-US" dirty="0"/>
          </a:p>
        </p:txBody>
      </p:sp>
    </p:spTree>
    <p:extLst>
      <p:ext uri="{BB962C8B-B14F-4D97-AF65-F5344CB8AC3E}">
        <p14:creationId xmlns="" xmlns:p14="http://schemas.microsoft.com/office/powerpoint/2010/main" val="3028251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Credit</a:t>
            </a:r>
            <a:r>
              <a:rPr lang="en-US" baseline="0" dirty="0" smtClean="0"/>
              <a:t> the Pittsburgh Neighborhood and Community Information System</a:t>
            </a:r>
          </a:p>
          <a:p>
            <a:r>
              <a:rPr lang="en-US" dirty="0" smtClean="0"/>
              <a:t>Alan Sisco at Rebuilding Together</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37E196-EF63-44E6-A586-A413C37B9EB8}" type="slidenum">
              <a:rPr lang="en-US" smtClean="0"/>
              <a:pPr/>
              <a:t>10</a:t>
            </a:fld>
            <a:endParaRPr lang="en-US" dirty="0"/>
          </a:p>
        </p:txBody>
      </p:sp>
    </p:spTree>
    <p:extLst>
      <p:ext uri="{BB962C8B-B14F-4D97-AF65-F5344CB8AC3E}">
        <p14:creationId xmlns="" xmlns:p14="http://schemas.microsoft.com/office/powerpoint/2010/main" val="360676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Residents of Pittsburgh and Allegheny County are served by one of 200 chapters of Rebuilding Together nationwide (originally named Christmas in April)</a:t>
            </a:r>
          </a:p>
          <a:p>
            <a:pPr defTabSz="931774">
              <a:defRPr/>
            </a:pPr>
            <a:endParaRPr lang="en-US" b="1" dirty="0" smtClean="0"/>
          </a:p>
          <a:p>
            <a:pPr defTabSz="931774">
              <a:defRPr/>
            </a:pPr>
            <a:r>
              <a:rPr lang="en-US" b="1" dirty="0" smtClean="0"/>
              <a:t>Operation Urgent Care (OUC)</a:t>
            </a:r>
            <a:r>
              <a:rPr lang="en-US" dirty="0" smtClean="0"/>
              <a:t> provides free repair services twelve months a year to qualifying homeowners in Allegheny County through the contracted and licensed professionals.</a:t>
            </a:r>
          </a:p>
          <a:p>
            <a:endParaRPr lang="en-US" dirty="0" smtClean="0"/>
          </a:p>
          <a:p>
            <a:r>
              <a:rPr lang="en-US" dirty="0" smtClean="0"/>
              <a:t>The home can be a dangerous place. elderly and disabled individuals are constantly at risk for falls, exposure to carbon monoxide and other environmental agents in the home. Statistics indicate that most elderly homeowners who experience a fall within their home are never able to return to their home after the accident. OUC helps prevent the kind of accident or exposure that would cause injury, illness, or even death.</a:t>
            </a:r>
          </a:p>
          <a:p>
            <a:endParaRPr lang="en-US" dirty="0" smtClean="0"/>
          </a:p>
          <a:p>
            <a:r>
              <a:rPr lang="en-US" dirty="0" smtClean="0"/>
              <a:t>Homeowners served do not have the financial resources to maintain even the most common needs in their home. This program repairs the more critical things such as patching a roof, tuning up a furnace, building a ramp, upgrading the electrical system, or replacing damaged flooring.</a:t>
            </a:r>
          </a:p>
          <a:p>
            <a:endParaRPr lang="en-US" dirty="0" smtClean="0"/>
          </a:p>
          <a:p>
            <a:pPr defTabSz="931774">
              <a:defRPr/>
            </a:pPr>
            <a:r>
              <a:rPr lang="en-US" dirty="0" smtClean="0"/>
              <a:t>http://www.rtpittsburgh.org/programs-initiatives/operation-urgent-care-2/</a:t>
            </a:r>
          </a:p>
          <a:p>
            <a:endParaRPr lang="en-US" dirty="0"/>
          </a:p>
        </p:txBody>
      </p:sp>
      <p:sp>
        <p:nvSpPr>
          <p:cNvPr id="4" name="Slide Number Placeholder 3"/>
          <p:cNvSpPr>
            <a:spLocks noGrp="1"/>
          </p:cNvSpPr>
          <p:nvPr>
            <p:ph type="sldNum" sz="quarter" idx="10"/>
          </p:nvPr>
        </p:nvSpPr>
        <p:spPr/>
        <p:txBody>
          <a:bodyPr/>
          <a:lstStyle/>
          <a:p>
            <a:fld id="{CA37E196-EF63-44E6-A586-A413C37B9EB8}" type="slidenum">
              <a:rPr lang="en-US" smtClean="0"/>
              <a:pPr/>
              <a:t>11</a:t>
            </a:fld>
            <a:endParaRPr lang="en-US" dirty="0"/>
          </a:p>
        </p:txBody>
      </p:sp>
    </p:spTree>
    <p:extLst>
      <p:ext uri="{BB962C8B-B14F-4D97-AF65-F5344CB8AC3E}">
        <p14:creationId xmlns="" xmlns:p14="http://schemas.microsoft.com/office/powerpoint/2010/main" val="2844665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Rebuilding Together had come to on of</a:t>
            </a:r>
            <a:r>
              <a:rPr lang="en-US" baseline="0" dirty="0" smtClean="0"/>
              <a:t> our partners’ </a:t>
            </a:r>
            <a:r>
              <a:rPr lang="en-US" dirty="0" smtClean="0"/>
              <a:t>training sessions for</a:t>
            </a:r>
            <a:r>
              <a:rPr lang="en-US" baseline="0" dirty="0" smtClean="0"/>
              <a:t> their online system.  Our partner discussed their program needed and gave pointers to what data sets would help answering their questions.</a:t>
            </a:r>
          </a:p>
          <a:p>
            <a:endParaRPr lang="en-US" baseline="0" dirty="0" smtClean="0"/>
          </a:p>
          <a:p>
            <a:r>
              <a:rPr lang="en-US" baseline="0" dirty="0" smtClean="0"/>
              <a:t>Data-Savvy group – needed a little advice and access to the data</a:t>
            </a:r>
          </a:p>
          <a:p>
            <a:endParaRPr lang="en-US" baseline="0" dirty="0" smtClean="0"/>
          </a:p>
        </p:txBody>
      </p:sp>
      <p:sp>
        <p:nvSpPr>
          <p:cNvPr id="4" name="Slide Number Placeholder 3"/>
          <p:cNvSpPr>
            <a:spLocks noGrp="1"/>
          </p:cNvSpPr>
          <p:nvPr>
            <p:ph type="sldNum" sz="quarter" idx="10"/>
          </p:nvPr>
        </p:nvSpPr>
        <p:spPr/>
        <p:txBody>
          <a:bodyPr/>
          <a:lstStyle/>
          <a:p>
            <a:fld id="{CA37E196-EF63-44E6-A586-A413C37B9EB8}" type="slidenum">
              <a:rPr lang="en-US" smtClean="0"/>
              <a:pPr/>
              <a:t>12</a:t>
            </a:fld>
            <a:endParaRPr lang="en-US" dirty="0"/>
          </a:p>
        </p:txBody>
      </p:sp>
    </p:spTree>
    <p:extLst>
      <p:ext uri="{BB962C8B-B14F-4D97-AF65-F5344CB8AC3E}">
        <p14:creationId xmlns="" xmlns:p14="http://schemas.microsoft.com/office/powerpoint/2010/main" val="3098615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Neighborhood and property data is online –allows users to pull their own data</a:t>
            </a:r>
          </a:p>
          <a:p>
            <a:endParaRPr lang="en-US" dirty="0" smtClean="0"/>
          </a:p>
          <a:p>
            <a:r>
              <a:rPr lang="en-US" dirty="0" smtClean="0"/>
              <a:t>1</a:t>
            </a:r>
            <a:r>
              <a:rPr lang="en-US" baseline="30000" dirty="0" smtClean="0"/>
              <a:t>st</a:t>
            </a:r>
            <a:r>
              <a:rPr lang="en-US" dirty="0" smtClean="0"/>
              <a:t> task – selecting target </a:t>
            </a:r>
            <a:r>
              <a:rPr lang="en-US" dirty="0" err="1" smtClean="0"/>
              <a:t>ngh</a:t>
            </a:r>
            <a:r>
              <a:rPr lang="en-US" dirty="0" smtClean="0"/>
              <a:t> – used national data from the census</a:t>
            </a:r>
          </a:p>
          <a:p>
            <a:endParaRPr lang="en-US" dirty="0" smtClean="0"/>
          </a:p>
          <a:p>
            <a:r>
              <a:rPr lang="en-US" dirty="0" smtClean="0"/>
              <a:t>What areas have comparatively low median household incomes within the city/county? </a:t>
            </a:r>
          </a:p>
          <a:p>
            <a:r>
              <a:rPr lang="en-US" dirty="0" smtClean="0"/>
              <a:t>What areas have comparatively low home values for the city/county? </a:t>
            </a:r>
          </a:p>
          <a:p>
            <a:endParaRPr lang="en-US" dirty="0" smtClean="0"/>
          </a:p>
          <a:p>
            <a:r>
              <a:rPr lang="en-US" dirty="0" smtClean="0"/>
              <a:t>CH – Chartire City</a:t>
            </a:r>
          </a:p>
          <a:p>
            <a:r>
              <a:rPr lang="en-US" dirty="0" smtClean="0"/>
              <a:t>SH - sheridan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A37E196-EF63-44E6-A586-A413C37B9EB8}" type="slidenum">
              <a:rPr lang="en-US" smtClean="0"/>
              <a:pPr/>
              <a:t>13</a:t>
            </a:fld>
            <a:endParaRPr lang="en-US" dirty="0"/>
          </a:p>
        </p:txBody>
      </p:sp>
    </p:spTree>
    <p:extLst>
      <p:ext uri="{BB962C8B-B14F-4D97-AF65-F5344CB8AC3E}">
        <p14:creationId xmlns="" xmlns:p14="http://schemas.microsoft.com/office/powerpoint/2010/main" val="4069739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target </a:t>
            </a:r>
            <a:r>
              <a:rPr lang="en-US" dirty="0" err="1" smtClean="0"/>
              <a:t>ngh</a:t>
            </a:r>
            <a:r>
              <a:rPr lang="en-US" dirty="0" smtClean="0"/>
              <a:t> was selected, they needed to reach out to individual homeowners</a:t>
            </a:r>
          </a:p>
          <a:p>
            <a:endParaRPr lang="en-US" dirty="0" smtClean="0"/>
          </a:p>
          <a:p>
            <a:r>
              <a:rPr lang="en-US" dirty="0" smtClean="0"/>
              <a:t>SECOND QUESTION</a:t>
            </a:r>
          </a:p>
          <a:p>
            <a:r>
              <a:rPr lang="en-US" dirty="0" smtClean="0"/>
              <a:t>-Where are homeowners who take Senior tax exemptions? </a:t>
            </a:r>
          </a:p>
          <a:p>
            <a:r>
              <a:rPr lang="en-US" dirty="0" smtClean="0"/>
              <a:t>-Where are homeowners who have owned their home for 30 years or more? </a:t>
            </a:r>
          </a:p>
          <a:p>
            <a:endParaRPr lang="en-US" dirty="0" smtClean="0"/>
          </a:p>
          <a:p>
            <a:r>
              <a:rPr lang="en-US" dirty="0" smtClean="0"/>
              <a:t>Year of Last Sale (A home last sold before 1980 indicates potential client.)</a:t>
            </a:r>
          </a:p>
          <a:p>
            <a:r>
              <a:rPr lang="en-US" dirty="0" smtClean="0"/>
              <a:t>Act 77 Sr. Homestead Exempt  (Eligibility for the exemption is similar to our eligibility guidelines. )</a:t>
            </a:r>
          </a:p>
          <a:p>
            <a:r>
              <a:rPr lang="en-US" dirty="0" smtClean="0"/>
              <a:t>Owner’s Address (Tax Change Notice) (Indicates zoning type and possible homeowners.)</a:t>
            </a:r>
          </a:p>
          <a:p>
            <a:endParaRPr lang="en-US" dirty="0" smtClean="0"/>
          </a:p>
          <a:p>
            <a:r>
              <a:rPr lang="en-US" dirty="0" smtClean="0"/>
              <a:t>We have Map Reports indicating census blocks with high concentrations of seniors in our 3 target areas. </a:t>
            </a:r>
          </a:p>
          <a:p>
            <a:r>
              <a:rPr lang="en-US" dirty="0" smtClean="0"/>
              <a:t> - spreadsheets listing names and addresses of potential clients. </a:t>
            </a:r>
          </a:p>
          <a:p>
            <a:r>
              <a:rPr lang="en-US" dirty="0" smtClean="0"/>
              <a:t> - conducted targeted outreach in West Pittsburgh, sending out mailers to potential clients.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A37E196-EF63-44E6-A586-A413C37B9EB8}" type="slidenum">
              <a:rPr lang="en-US" smtClean="0"/>
              <a:pPr/>
              <a:t>14</a:t>
            </a:fld>
            <a:endParaRPr lang="en-US" dirty="0"/>
          </a:p>
        </p:txBody>
      </p:sp>
    </p:spTree>
    <p:extLst>
      <p:ext uri="{BB962C8B-B14F-4D97-AF65-F5344CB8AC3E}">
        <p14:creationId xmlns="" xmlns:p14="http://schemas.microsoft.com/office/powerpoint/2010/main" val="3943800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a:t>
            </a:r>
            <a:r>
              <a:rPr lang="en-US" baseline="0" dirty="0" smtClean="0"/>
              <a:t> at the early stages, the research they did has paid off for their program.</a:t>
            </a:r>
            <a:endParaRPr lang="en-US" dirty="0"/>
          </a:p>
        </p:txBody>
      </p:sp>
      <p:sp>
        <p:nvSpPr>
          <p:cNvPr id="4" name="Slide Number Placeholder 3"/>
          <p:cNvSpPr>
            <a:spLocks noGrp="1"/>
          </p:cNvSpPr>
          <p:nvPr>
            <p:ph type="sldNum" sz="quarter" idx="10"/>
          </p:nvPr>
        </p:nvSpPr>
        <p:spPr/>
        <p:txBody>
          <a:bodyPr/>
          <a:lstStyle/>
          <a:p>
            <a:fld id="{CA37E196-EF63-44E6-A586-A413C37B9EB8}" type="slidenum">
              <a:rPr lang="en-US" smtClean="0"/>
              <a:pPr/>
              <a:t>15</a:t>
            </a:fld>
            <a:endParaRPr lang="en-US" dirty="0"/>
          </a:p>
        </p:txBody>
      </p:sp>
    </p:spTree>
    <p:extLst>
      <p:ext uri="{BB962C8B-B14F-4D97-AF65-F5344CB8AC3E}">
        <p14:creationId xmlns="" xmlns:p14="http://schemas.microsoft.com/office/powerpoint/2010/main" val="4004502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1182" indent="-621182">
              <a:spcAft>
                <a:spcPct val="20000"/>
              </a:spcAft>
            </a:pPr>
            <a:r>
              <a:rPr lang="en-US" dirty="0" smtClean="0"/>
              <a:t>We at the Urban Institute are the DC partner.  Worked with the school system since 1996.  Going to describe 2 of the projects we are working on.</a:t>
            </a:r>
          </a:p>
          <a:p>
            <a:pPr marL="621182" indent="-621182">
              <a:spcAft>
                <a:spcPct val="20000"/>
              </a:spcAft>
            </a:pPr>
            <a:r>
              <a:rPr lang="en-US" dirty="0" smtClean="0"/>
              <a:t> </a:t>
            </a:r>
          </a:p>
          <a:p>
            <a:pPr marL="621182" indent="-621182">
              <a:spcAft>
                <a:spcPct val="20000"/>
              </a:spcAft>
            </a:pPr>
            <a:r>
              <a:rPr lang="en-US" dirty="0" smtClean="0"/>
              <a:t>1.  Highlight impact of foreclosure crisis on school-age children</a:t>
            </a:r>
          </a:p>
          <a:p>
            <a:pPr marL="621182" indent="-621182">
              <a:spcAft>
                <a:spcPct val="20000"/>
              </a:spcAft>
            </a:pPr>
            <a:r>
              <a:rPr lang="en-US" dirty="0" smtClean="0"/>
              <a:t>2.  Support planning for DC Promise Neighborhood</a:t>
            </a:r>
          </a:p>
          <a:p>
            <a:endParaRPr lang="en-US" dirty="0"/>
          </a:p>
        </p:txBody>
      </p:sp>
      <p:sp>
        <p:nvSpPr>
          <p:cNvPr id="4" name="Slide Number Placeholder 3"/>
          <p:cNvSpPr>
            <a:spLocks noGrp="1"/>
          </p:cNvSpPr>
          <p:nvPr>
            <p:ph type="sldNum" sz="quarter" idx="10"/>
          </p:nvPr>
        </p:nvSpPr>
        <p:spPr/>
        <p:txBody>
          <a:bodyPr/>
          <a:lstStyle/>
          <a:p>
            <a:fld id="{CA37E196-EF63-44E6-A586-A413C37B9EB8}" type="slidenum">
              <a:rPr lang="en-US" smtClean="0"/>
              <a:pPr/>
              <a:t>16</a:t>
            </a:fld>
            <a:endParaRPr lang="en-US" dirty="0"/>
          </a:p>
        </p:txBody>
      </p:sp>
    </p:spTree>
    <p:extLst>
      <p:ext uri="{BB962C8B-B14F-4D97-AF65-F5344CB8AC3E}">
        <p14:creationId xmlns="" xmlns:p14="http://schemas.microsoft.com/office/powerpoint/2010/main" val="360676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9"/>
          <p:cNvSpPr>
            <a:spLocks noGrp="1" noChangeArrowheads="1"/>
          </p:cNvSpPr>
          <p:nvPr>
            <p:ph type="ftr" sz="quarter" idx="4"/>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2403" eaLnBrk="0" hangingPunct="0">
              <a:defRPr sz="2900">
                <a:solidFill>
                  <a:schemeClr val="tx1"/>
                </a:solidFill>
                <a:latin typeface="Times New Roman" pitchFamily="18" charset="0"/>
              </a:defRPr>
            </a:lvl1pPr>
            <a:lvl2pPr marL="744651" indent="-286404" defTabSz="932403" eaLnBrk="0" hangingPunct="0">
              <a:defRPr sz="2900">
                <a:solidFill>
                  <a:schemeClr val="tx1"/>
                </a:solidFill>
                <a:latin typeface="Times New Roman" pitchFamily="18" charset="0"/>
              </a:defRPr>
            </a:lvl2pPr>
            <a:lvl3pPr marL="1145616" indent="-229123" defTabSz="932403" eaLnBrk="0" hangingPunct="0">
              <a:defRPr sz="2900">
                <a:solidFill>
                  <a:schemeClr val="tx1"/>
                </a:solidFill>
                <a:latin typeface="Times New Roman" pitchFamily="18" charset="0"/>
              </a:defRPr>
            </a:lvl3pPr>
            <a:lvl4pPr marL="1603862" indent="-229123" defTabSz="932403" eaLnBrk="0" hangingPunct="0">
              <a:defRPr sz="2900">
                <a:solidFill>
                  <a:schemeClr val="tx1"/>
                </a:solidFill>
                <a:latin typeface="Times New Roman" pitchFamily="18" charset="0"/>
              </a:defRPr>
            </a:lvl4pPr>
            <a:lvl5pPr marL="2062109" indent="-229123" defTabSz="932403" eaLnBrk="0" hangingPunct="0">
              <a:defRPr sz="2900">
                <a:solidFill>
                  <a:schemeClr val="tx1"/>
                </a:solidFill>
                <a:latin typeface="Times New Roman" pitchFamily="18" charset="0"/>
              </a:defRPr>
            </a:lvl5pPr>
            <a:lvl6pPr marL="2520355" indent="-229123" defTabSz="932403" eaLnBrk="0" fontAlgn="base" hangingPunct="0">
              <a:spcBef>
                <a:spcPct val="0"/>
              </a:spcBef>
              <a:spcAft>
                <a:spcPct val="0"/>
              </a:spcAft>
              <a:defRPr sz="2900">
                <a:solidFill>
                  <a:schemeClr val="tx1"/>
                </a:solidFill>
                <a:latin typeface="Times New Roman" pitchFamily="18" charset="0"/>
              </a:defRPr>
            </a:lvl6pPr>
            <a:lvl7pPr marL="2978600" indent="-229123" defTabSz="932403" eaLnBrk="0" fontAlgn="base" hangingPunct="0">
              <a:spcBef>
                <a:spcPct val="0"/>
              </a:spcBef>
              <a:spcAft>
                <a:spcPct val="0"/>
              </a:spcAft>
              <a:defRPr sz="2900">
                <a:solidFill>
                  <a:schemeClr val="tx1"/>
                </a:solidFill>
                <a:latin typeface="Times New Roman" pitchFamily="18" charset="0"/>
              </a:defRPr>
            </a:lvl7pPr>
            <a:lvl8pPr marL="3436847" indent="-229123" defTabSz="932403" eaLnBrk="0" fontAlgn="base" hangingPunct="0">
              <a:spcBef>
                <a:spcPct val="0"/>
              </a:spcBef>
              <a:spcAft>
                <a:spcPct val="0"/>
              </a:spcAft>
              <a:defRPr sz="2900">
                <a:solidFill>
                  <a:schemeClr val="tx1"/>
                </a:solidFill>
                <a:latin typeface="Times New Roman" pitchFamily="18" charset="0"/>
              </a:defRPr>
            </a:lvl8pPr>
            <a:lvl9pPr marL="3895093" indent="-229123" defTabSz="932403" eaLnBrk="0" fontAlgn="base" hangingPunct="0">
              <a:spcBef>
                <a:spcPct val="0"/>
              </a:spcBef>
              <a:spcAft>
                <a:spcPct val="0"/>
              </a:spcAft>
              <a:defRPr sz="2900">
                <a:solidFill>
                  <a:schemeClr val="tx1"/>
                </a:solidFill>
                <a:latin typeface="Times New Roman" pitchFamily="18" charset="0"/>
              </a:defRPr>
            </a:lvl9pPr>
          </a:lstStyle>
          <a:p>
            <a:pPr eaLnBrk="1" hangingPunct="1"/>
            <a:r>
              <a:rPr lang="en-US" sz="1200" dirty="0">
                <a:latin typeface="Arial" pitchFamily="34" charset="0"/>
              </a:rPr>
              <a:t>DRAFT - DO NOT CITE</a:t>
            </a:r>
          </a:p>
        </p:txBody>
      </p:sp>
      <p:sp>
        <p:nvSpPr>
          <p:cNvPr id="44035" name="Rectangle 10"/>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2403" eaLnBrk="0" hangingPunct="0">
              <a:defRPr sz="2900">
                <a:solidFill>
                  <a:schemeClr val="tx1"/>
                </a:solidFill>
                <a:latin typeface="Times New Roman" pitchFamily="18" charset="0"/>
              </a:defRPr>
            </a:lvl1pPr>
            <a:lvl2pPr marL="744651" indent="-286404" defTabSz="932403" eaLnBrk="0" hangingPunct="0">
              <a:defRPr sz="2900">
                <a:solidFill>
                  <a:schemeClr val="tx1"/>
                </a:solidFill>
                <a:latin typeface="Times New Roman" pitchFamily="18" charset="0"/>
              </a:defRPr>
            </a:lvl2pPr>
            <a:lvl3pPr marL="1145616" indent="-229123" defTabSz="932403" eaLnBrk="0" hangingPunct="0">
              <a:defRPr sz="2900">
                <a:solidFill>
                  <a:schemeClr val="tx1"/>
                </a:solidFill>
                <a:latin typeface="Times New Roman" pitchFamily="18" charset="0"/>
              </a:defRPr>
            </a:lvl3pPr>
            <a:lvl4pPr marL="1603862" indent="-229123" defTabSz="932403" eaLnBrk="0" hangingPunct="0">
              <a:defRPr sz="2900">
                <a:solidFill>
                  <a:schemeClr val="tx1"/>
                </a:solidFill>
                <a:latin typeface="Times New Roman" pitchFamily="18" charset="0"/>
              </a:defRPr>
            </a:lvl4pPr>
            <a:lvl5pPr marL="2062109" indent="-229123" defTabSz="932403" eaLnBrk="0" hangingPunct="0">
              <a:defRPr sz="2900">
                <a:solidFill>
                  <a:schemeClr val="tx1"/>
                </a:solidFill>
                <a:latin typeface="Times New Roman" pitchFamily="18" charset="0"/>
              </a:defRPr>
            </a:lvl5pPr>
            <a:lvl6pPr marL="2520355" indent="-229123" defTabSz="932403" eaLnBrk="0" fontAlgn="base" hangingPunct="0">
              <a:spcBef>
                <a:spcPct val="0"/>
              </a:spcBef>
              <a:spcAft>
                <a:spcPct val="0"/>
              </a:spcAft>
              <a:defRPr sz="2900">
                <a:solidFill>
                  <a:schemeClr val="tx1"/>
                </a:solidFill>
                <a:latin typeface="Times New Roman" pitchFamily="18" charset="0"/>
              </a:defRPr>
            </a:lvl6pPr>
            <a:lvl7pPr marL="2978600" indent="-229123" defTabSz="932403" eaLnBrk="0" fontAlgn="base" hangingPunct="0">
              <a:spcBef>
                <a:spcPct val="0"/>
              </a:spcBef>
              <a:spcAft>
                <a:spcPct val="0"/>
              </a:spcAft>
              <a:defRPr sz="2900">
                <a:solidFill>
                  <a:schemeClr val="tx1"/>
                </a:solidFill>
                <a:latin typeface="Times New Roman" pitchFamily="18" charset="0"/>
              </a:defRPr>
            </a:lvl7pPr>
            <a:lvl8pPr marL="3436847" indent="-229123" defTabSz="932403" eaLnBrk="0" fontAlgn="base" hangingPunct="0">
              <a:spcBef>
                <a:spcPct val="0"/>
              </a:spcBef>
              <a:spcAft>
                <a:spcPct val="0"/>
              </a:spcAft>
              <a:defRPr sz="2900">
                <a:solidFill>
                  <a:schemeClr val="tx1"/>
                </a:solidFill>
                <a:latin typeface="Times New Roman" pitchFamily="18" charset="0"/>
              </a:defRPr>
            </a:lvl8pPr>
            <a:lvl9pPr marL="3895093" indent="-229123" defTabSz="932403" eaLnBrk="0" fontAlgn="base" hangingPunct="0">
              <a:spcBef>
                <a:spcPct val="0"/>
              </a:spcBef>
              <a:spcAft>
                <a:spcPct val="0"/>
              </a:spcAft>
              <a:defRPr sz="2900">
                <a:solidFill>
                  <a:schemeClr val="tx1"/>
                </a:solidFill>
                <a:latin typeface="Times New Roman" pitchFamily="18" charset="0"/>
              </a:defRPr>
            </a:lvl9pPr>
          </a:lstStyle>
          <a:p>
            <a:pPr eaLnBrk="1" hangingPunct="1"/>
            <a:fld id="{95689EB7-F8C0-4374-9BC7-2809A448120F}" type="slidenum">
              <a:rPr lang="en-US" sz="1200">
                <a:latin typeface="Arial" pitchFamily="34" charset="0"/>
              </a:rPr>
              <a:pPr eaLnBrk="1" hangingPunct="1"/>
              <a:t>17</a:t>
            </a:fld>
            <a:endParaRPr lang="en-US" sz="1200" dirty="0">
              <a:latin typeface="Arial" pitchFamily="34" charset="0"/>
            </a:endParaRPr>
          </a:p>
        </p:txBody>
      </p:sp>
      <p:sp>
        <p:nvSpPr>
          <p:cNvPr id="44036" name="Text Box 1"/>
          <p:cNvSpPr txBox="1">
            <a:spLocks noChangeArrowheads="1"/>
          </p:cNvSpPr>
          <p:nvPr/>
        </p:nvSpPr>
        <p:spPr bwMode="auto">
          <a:xfrm>
            <a:off x="1" y="8829989"/>
            <a:ext cx="3034447" cy="460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3245" tIns="46443" rIns="93245" bIns="46443" anchor="b"/>
          <a:lstStyle>
            <a:lvl1pPr defTabSz="455613" eaLnBrk="0" hangingPunct="0">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sz="2800">
                <a:solidFill>
                  <a:schemeClr val="tx1"/>
                </a:solidFill>
                <a:latin typeface="Times New Roman" pitchFamily="18" charset="0"/>
              </a:defRPr>
            </a:lvl1pPr>
            <a:lvl2pPr marL="742950" indent="-285750" defTabSz="455613" eaLnBrk="0" hangingPunct="0">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sz="2800">
                <a:solidFill>
                  <a:schemeClr val="tx1"/>
                </a:solidFill>
                <a:latin typeface="Times New Roman" pitchFamily="18" charset="0"/>
              </a:defRPr>
            </a:lvl2pPr>
            <a:lvl3pPr marL="1143000" indent="-228600" defTabSz="455613" eaLnBrk="0" hangingPunct="0">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sz="2800">
                <a:solidFill>
                  <a:schemeClr val="tx1"/>
                </a:solidFill>
                <a:latin typeface="Times New Roman" pitchFamily="18" charset="0"/>
              </a:defRPr>
            </a:lvl3pPr>
            <a:lvl4pPr marL="1600200" indent="-228600" defTabSz="455613" eaLnBrk="0" hangingPunct="0">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sz="2800">
                <a:solidFill>
                  <a:schemeClr val="tx1"/>
                </a:solidFill>
                <a:latin typeface="Times New Roman" pitchFamily="18" charset="0"/>
              </a:defRPr>
            </a:lvl4pPr>
            <a:lvl5pPr marL="2057400" indent="-228600" defTabSz="455613" eaLnBrk="0" hangingPunct="0">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sz="2800">
                <a:solidFill>
                  <a:schemeClr val="tx1"/>
                </a:solidFill>
                <a:latin typeface="Times New Roman" pitchFamily="18" charset="0"/>
              </a:defRPr>
            </a:lvl5pPr>
            <a:lvl6pPr marL="2514600" indent="-228600" defTabSz="455613" eaLnBrk="0" fontAlgn="base" hangingPunct="0">
              <a:spcBef>
                <a:spcPct val="0"/>
              </a:spcBef>
              <a:spcAft>
                <a:spcPct val="0"/>
              </a:spcAft>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sz="2800">
                <a:solidFill>
                  <a:schemeClr val="tx1"/>
                </a:solidFill>
                <a:latin typeface="Times New Roman" pitchFamily="18" charset="0"/>
              </a:defRPr>
            </a:lvl6pPr>
            <a:lvl7pPr marL="2971800" indent="-228600" defTabSz="455613" eaLnBrk="0" fontAlgn="base" hangingPunct="0">
              <a:spcBef>
                <a:spcPct val="0"/>
              </a:spcBef>
              <a:spcAft>
                <a:spcPct val="0"/>
              </a:spcAft>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sz="2800">
                <a:solidFill>
                  <a:schemeClr val="tx1"/>
                </a:solidFill>
                <a:latin typeface="Times New Roman" pitchFamily="18" charset="0"/>
              </a:defRPr>
            </a:lvl7pPr>
            <a:lvl8pPr marL="3429000" indent="-228600" defTabSz="455613" eaLnBrk="0" fontAlgn="base" hangingPunct="0">
              <a:spcBef>
                <a:spcPct val="0"/>
              </a:spcBef>
              <a:spcAft>
                <a:spcPct val="0"/>
              </a:spcAft>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sz="2800">
                <a:solidFill>
                  <a:schemeClr val="tx1"/>
                </a:solidFill>
                <a:latin typeface="Times New Roman" pitchFamily="18" charset="0"/>
              </a:defRPr>
            </a:lvl8pPr>
            <a:lvl9pPr marL="3886200" indent="-228600" defTabSz="455613" eaLnBrk="0" fontAlgn="base" hangingPunct="0">
              <a:spcBef>
                <a:spcPct val="0"/>
              </a:spcBef>
              <a:spcAft>
                <a:spcPct val="0"/>
              </a:spcAft>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sz="2800">
                <a:solidFill>
                  <a:schemeClr val="tx1"/>
                </a:solidFill>
                <a:latin typeface="Times New Roman" pitchFamily="18" charset="0"/>
              </a:defRPr>
            </a:lvl9pPr>
          </a:lstStyle>
          <a:p>
            <a:pPr eaLnBrk="1" hangingPunct="1"/>
            <a:r>
              <a:rPr lang="en-US" sz="1200" dirty="0">
                <a:solidFill>
                  <a:srgbClr val="000000"/>
                </a:solidFill>
                <a:ea typeface="Arial Unicode MS" pitchFamily="34" charset="-128"/>
                <a:cs typeface="Arial Unicode MS" pitchFamily="34" charset="-128"/>
              </a:rPr>
              <a:t>DRAFT - DO NOT CITE</a:t>
            </a:r>
          </a:p>
        </p:txBody>
      </p:sp>
      <p:sp>
        <p:nvSpPr>
          <p:cNvPr id="44037" name="Text Box 2"/>
          <p:cNvSpPr txBox="1">
            <a:spLocks noChangeArrowheads="1"/>
          </p:cNvSpPr>
          <p:nvPr/>
        </p:nvSpPr>
        <p:spPr bwMode="auto">
          <a:xfrm>
            <a:off x="3971183" y="8829989"/>
            <a:ext cx="3034447" cy="460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3245" tIns="46443" rIns="93245" bIns="46443" anchor="b"/>
          <a:lstStyle>
            <a:lvl1pPr defTabSz="455613" eaLnBrk="0" hangingPunct="0">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sz="2800">
                <a:solidFill>
                  <a:schemeClr val="tx1"/>
                </a:solidFill>
                <a:latin typeface="Times New Roman" pitchFamily="18" charset="0"/>
              </a:defRPr>
            </a:lvl1pPr>
            <a:lvl2pPr marL="742950" indent="-285750" defTabSz="455613" eaLnBrk="0" hangingPunct="0">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sz="2800">
                <a:solidFill>
                  <a:schemeClr val="tx1"/>
                </a:solidFill>
                <a:latin typeface="Times New Roman" pitchFamily="18" charset="0"/>
              </a:defRPr>
            </a:lvl2pPr>
            <a:lvl3pPr marL="1143000" indent="-228600" defTabSz="455613" eaLnBrk="0" hangingPunct="0">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sz="2800">
                <a:solidFill>
                  <a:schemeClr val="tx1"/>
                </a:solidFill>
                <a:latin typeface="Times New Roman" pitchFamily="18" charset="0"/>
              </a:defRPr>
            </a:lvl3pPr>
            <a:lvl4pPr marL="1600200" indent="-228600" defTabSz="455613" eaLnBrk="0" hangingPunct="0">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sz="2800">
                <a:solidFill>
                  <a:schemeClr val="tx1"/>
                </a:solidFill>
                <a:latin typeface="Times New Roman" pitchFamily="18" charset="0"/>
              </a:defRPr>
            </a:lvl4pPr>
            <a:lvl5pPr marL="2057400" indent="-228600" defTabSz="455613" eaLnBrk="0" hangingPunct="0">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sz="2800">
                <a:solidFill>
                  <a:schemeClr val="tx1"/>
                </a:solidFill>
                <a:latin typeface="Times New Roman" pitchFamily="18" charset="0"/>
              </a:defRPr>
            </a:lvl5pPr>
            <a:lvl6pPr marL="2514600" indent="-228600" defTabSz="455613" eaLnBrk="0" fontAlgn="base" hangingPunct="0">
              <a:spcBef>
                <a:spcPct val="0"/>
              </a:spcBef>
              <a:spcAft>
                <a:spcPct val="0"/>
              </a:spcAft>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sz="2800">
                <a:solidFill>
                  <a:schemeClr val="tx1"/>
                </a:solidFill>
                <a:latin typeface="Times New Roman" pitchFamily="18" charset="0"/>
              </a:defRPr>
            </a:lvl6pPr>
            <a:lvl7pPr marL="2971800" indent="-228600" defTabSz="455613" eaLnBrk="0" fontAlgn="base" hangingPunct="0">
              <a:spcBef>
                <a:spcPct val="0"/>
              </a:spcBef>
              <a:spcAft>
                <a:spcPct val="0"/>
              </a:spcAft>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sz="2800">
                <a:solidFill>
                  <a:schemeClr val="tx1"/>
                </a:solidFill>
                <a:latin typeface="Times New Roman" pitchFamily="18" charset="0"/>
              </a:defRPr>
            </a:lvl7pPr>
            <a:lvl8pPr marL="3429000" indent="-228600" defTabSz="455613" eaLnBrk="0" fontAlgn="base" hangingPunct="0">
              <a:spcBef>
                <a:spcPct val="0"/>
              </a:spcBef>
              <a:spcAft>
                <a:spcPct val="0"/>
              </a:spcAft>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sz="2800">
                <a:solidFill>
                  <a:schemeClr val="tx1"/>
                </a:solidFill>
                <a:latin typeface="Times New Roman" pitchFamily="18" charset="0"/>
              </a:defRPr>
            </a:lvl8pPr>
            <a:lvl9pPr marL="3886200" indent="-228600" defTabSz="455613" eaLnBrk="0" fontAlgn="base" hangingPunct="0">
              <a:spcBef>
                <a:spcPct val="0"/>
              </a:spcBef>
              <a:spcAft>
                <a:spcPct val="0"/>
              </a:spcAft>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sz="2800">
                <a:solidFill>
                  <a:schemeClr val="tx1"/>
                </a:solidFill>
                <a:latin typeface="Times New Roman" pitchFamily="18" charset="0"/>
              </a:defRPr>
            </a:lvl9pPr>
          </a:lstStyle>
          <a:p>
            <a:pPr algn="r" eaLnBrk="1" hangingPunct="1"/>
            <a:fld id="{294F801F-DBE7-473A-A745-8FD7B4205ED0}" type="slidenum">
              <a:rPr lang="en-US" sz="1200">
                <a:solidFill>
                  <a:srgbClr val="000000"/>
                </a:solidFill>
                <a:ea typeface="Arial Unicode MS" pitchFamily="34" charset="-128"/>
                <a:cs typeface="Arial Unicode MS" pitchFamily="34" charset="-128"/>
              </a:rPr>
              <a:pPr algn="r" eaLnBrk="1" hangingPunct="1"/>
              <a:t>17</a:t>
            </a:fld>
            <a:endParaRPr lang="en-US" sz="1200" dirty="0">
              <a:solidFill>
                <a:srgbClr val="000000"/>
              </a:solidFill>
              <a:ea typeface="Arial Unicode MS" pitchFamily="34" charset="-128"/>
              <a:cs typeface="Arial Unicode MS" pitchFamily="34" charset="-128"/>
            </a:endParaRPr>
          </a:p>
        </p:txBody>
      </p:sp>
      <p:sp>
        <p:nvSpPr>
          <p:cNvPr id="44038" name="Text Box 3"/>
          <p:cNvSpPr txBox="1">
            <a:spLocks noChangeArrowheads="1"/>
          </p:cNvSpPr>
          <p:nvPr/>
        </p:nvSpPr>
        <p:spPr bwMode="auto">
          <a:xfrm>
            <a:off x="1181655" y="700414"/>
            <a:ext cx="4650274" cy="3486150"/>
          </a:xfrm>
          <a:prstGeom prst="rect">
            <a:avLst/>
          </a:prstGeom>
          <a:solidFill>
            <a:srgbClr val="FFFFFF"/>
          </a:solidFill>
          <a:ln w="9360">
            <a:solidFill>
              <a:srgbClr val="000000"/>
            </a:solidFill>
            <a:miter lim="800000"/>
            <a:headEnd/>
            <a:tailEnd/>
          </a:ln>
        </p:spPr>
        <p:txBody>
          <a:bodyPr wrap="none" lIns="88139" tIns="44070" rIns="88139" bIns="44070" anchor="ct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endParaRPr lang="en-US" dirty="0"/>
          </a:p>
        </p:txBody>
      </p:sp>
      <p:sp>
        <p:nvSpPr>
          <p:cNvPr id="49159" name="Text Box 4"/>
          <p:cNvSpPr txBox="1">
            <a:spLocks noGrp="1" noChangeArrowheads="1"/>
          </p:cNvSpPr>
          <p:nvPr>
            <p:ph type="body"/>
          </p:nvPr>
        </p:nvSpPr>
        <p:spPr>
          <a:xfrm>
            <a:off x="701359" y="4417384"/>
            <a:ext cx="5609274" cy="6822666"/>
          </a:xfrm>
          <a:ln/>
        </p:spPr>
        <p:txBody>
          <a:bodyPr lIns="93245" tIns="46443" rIns="93245" bIns="46443"/>
          <a:lstStyle/>
          <a:p>
            <a:pPr>
              <a:spcBef>
                <a:spcPts val="464"/>
              </a:spcBef>
              <a:tabLst>
                <a:tab pos="0" algn="l"/>
                <a:tab pos="464244" algn="l"/>
                <a:tab pos="930172" algn="l"/>
                <a:tab pos="1396097" algn="l"/>
                <a:tab pos="1862025" algn="l"/>
                <a:tab pos="2327951" algn="l"/>
                <a:tab pos="2793878" algn="l"/>
                <a:tab pos="3259804" algn="l"/>
                <a:tab pos="3725731" algn="l"/>
                <a:tab pos="4191658" algn="l"/>
                <a:tab pos="4657584" algn="l"/>
                <a:tab pos="5123511" algn="l"/>
                <a:tab pos="5589437" algn="l"/>
                <a:tab pos="6055364" algn="l"/>
                <a:tab pos="6521291" algn="l"/>
                <a:tab pos="6987217" algn="l"/>
                <a:tab pos="7453144" algn="l"/>
                <a:tab pos="7919070" algn="l"/>
                <a:tab pos="8384997" algn="l"/>
                <a:tab pos="8850923" algn="l"/>
                <a:tab pos="9316850" algn="l"/>
              </a:tabLst>
              <a:defRPr/>
            </a:pPr>
            <a:r>
              <a:rPr lang="en-US" b="0" dirty="0" smtClean="0"/>
              <a:t>We</a:t>
            </a:r>
            <a:r>
              <a:rPr lang="en-US" b="0" baseline="0" dirty="0" smtClean="0"/>
              <a:t> are wrapping up a cross-site project on the impact of foreclosures on children and schools funded by Open Society Foundation.  Here is a map from DC of the kids in foreclosed homes.   (Hot spot is  </a:t>
            </a:r>
            <a:r>
              <a:rPr lang="en-US" dirty="0" smtClean="0"/>
              <a:t>2 apt complexes accounting for 151 of the students affected.)</a:t>
            </a:r>
          </a:p>
          <a:p>
            <a:pPr>
              <a:spcBef>
                <a:spcPts val="464"/>
              </a:spcBef>
              <a:tabLst>
                <a:tab pos="0" algn="l"/>
                <a:tab pos="464244" algn="l"/>
                <a:tab pos="930172" algn="l"/>
                <a:tab pos="1396097" algn="l"/>
                <a:tab pos="1862025" algn="l"/>
                <a:tab pos="2327951" algn="l"/>
                <a:tab pos="2793878" algn="l"/>
                <a:tab pos="3259804" algn="l"/>
                <a:tab pos="3725731" algn="l"/>
                <a:tab pos="4191658" algn="l"/>
                <a:tab pos="4657584" algn="l"/>
                <a:tab pos="5123511" algn="l"/>
                <a:tab pos="5589437" algn="l"/>
                <a:tab pos="6055364" algn="l"/>
                <a:tab pos="6521291" algn="l"/>
                <a:tab pos="6987217" algn="l"/>
                <a:tab pos="7453144" algn="l"/>
                <a:tab pos="7919070" algn="l"/>
                <a:tab pos="8384997" algn="l"/>
                <a:tab pos="8850923" algn="l"/>
                <a:tab pos="9316850" algn="l"/>
              </a:tabLst>
              <a:defRPr/>
            </a:pPr>
            <a:endParaRPr lang="en-US" dirty="0" smtClean="0"/>
          </a:p>
          <a:p>
            <a:pPr>
              <a:spcBef>
                <a:spcPts val="464"/>
              </a:spcBef>
              <a:tabLst>
                <a:tab pos="0" algn="l"/>
                <a:tab pos="464244" algn="l"/>
                <a:tab pos="930172" algn="l"/>
                <a:tab pos="1396097" algn="l"/>
                <a:tab pos="1862025" algn="l"/>
                <a:tab pos="2327951" algn="l"/>
                <a:tab pos="2793878" algn="l"/>
                <a:tab pos="3259804" algn="l"/>
                <a:tab pos="3725731" algn="l"/>
                <a:tab pos="4191658" algn="l"/>
                <a:tab pos="4657584" algn="l"/>
                <a:tab pos="5123511" algn="l"/>
                <a:tab pos="5589437" algn="l"/>
                <a:tab pos="6055364" algn="l"/>
                <a:tab pos="6521291" algn="l"/>
                <a:tab pos="6987217" algn="l"/>
                <a:tab pos="7453144" algn="l"/>
                <a:tab pos="7919070" algn="l"/>
                <a:tab pos="8384997" algn="l"/>
                <a:tab pos="8850923" algn="l"/>
                <a:tab pos="9316850" algn="l"/>
              </a:tabLst>
              <a:defRPr/>
            </a:pPr>
            <a:r>
              <a:rPr lang="en-US" dirty="0" smtClean="0"/>
              <a:t>Connecting</a:t>
            </a:r>
            <a:r>
              <a:rPr lang="en-US" baseline="0" dirty="0" smtClean="0"/>
              <a:t> school system staff, housing counselors, homelessness prevention  - working with the same families and can do a better job by coordinating their efforts.</a:t>
            </a:r>
            <a:endParaRPr lang="en-US" dirty="0" smtClean="0"/>
          </a:p>
          <a:p>
            <a:pPr>
              <a:spcBef>
                <a:spcPts val="439"/>
              </a:spcBef>
              <a:tabLst>
                <a:tab pos="0" algn="l"/>
                <a:tab pos="439152" algn="l"/>
                <a:tab pos="879897" algn="l"/>
                <a:tab pos="1320640" algn="l"/>
                <a:tab pos="1761384" algn="l"/>
                <a:tab pos="2202128" algn="l"/>
                <a:tab pos="2642872" algn="l"/>
                <a:tab pos="3083615" algn="l"/>
                <a:tab pos="3524359" algn="l"/>
                <a:tab pos="3965103" algn="l"/>
                <a:tab pos="4405847" algn="l"/>
                <a:tab pos="4846590" algn="l"/>
                <a:tab pos="5287335" algn="l"/>
                <a:tab pos="5728078" algn="l"/>
                <a:tab pos="6168822" algn="l"/>
                <a:tab pos="6609566" algn="l"/>
                <a:tab pos="7050310" algn="l"/>
                <a:tab pos="7491053" algn="l"/>
                <a:tab pos="7931798" algn="l"/>
                <a:tab pos="8372541" algn="l"/>
                <a:tab pos="8813285" algn="l"/>
              </a:tabLst>
              <a:defRPr/>
            </a:pPr>
            <a:endParaRPr lang="en-US" dirty="0" smtClean="0"/>
          </a:p>
          <a:p>
            <a:pPr>
              <a:spcBef>
                <a:spcPts val="439"/>
              </a:spcBef>
              <a:tabLst>
                <a:tab pos="0" algn="l"/>
                <a:tab pos="439152" algn="l"/>
                <a:tab pos="879897" algn="l"/>
                <a:tab pos="1320640" algn="l"/>
                <a:tab pos="1761384" algn="l"/>
                <a:tab pos="2202128" algn="l"/>
                <a:tab pos="2642872" algn="l"/>
                <a:tab pos="3083615" algn="l"/>
                <a:tab pos="3524359" algn="l"/>
                <a:tab pos="3965103" algn="l"/>
                <a:tab pos="4405847" algn="l"/>
                <a:tab pos="4846590" algn="l"/>
                <a:tab pos="5287335" algn="l"/>
                <a:tab pos="5728078" algn="l"/>
                <a:tab pos="6168822" algn="l"/>
                <a:tab pos="6609566" algn="l"/>
                <a:tab pos="7050310" algn="l"/>
                <a:tab pos="7491053" algn="l"/>
                <a:tab pos="7931798" algn="l"/>
                <a:tab pos="8372541" algn="l"/>
                <a:tab pos="8813285" algn="l"/>
              </a:tabLst>
              <a:defRPr/>
            </a:pPr>
            <a:r>
              <a:rPr lang="en-US" dirty="0" smtClean="0"/>
              <a:t>Implications for schools</a:t>
            </a:r>
          </a:p>
          <a:p>
            <a:pPr marL="338912" indent="-338912">
              <a:spcBef>
                <a:spcPts val="802"/>
              </a:spcBef>
              <a:spcAft>
                <a:spcPts val="802"/>
              </a:spcAft>
              <a:buFont typeface="Times New Roman" pitchFamily="18" charset="0"/>
              <a:buChar char="•"/>
              <a:tabLst>
                <a:tab pos="340503" algn="l"/>
                <a:tab pos="453473" algn="l"/>
                <a:tab pos="911720" algn="l"/>
                <a:tab pos="1369966" algn="l"/>
                <a:tab pos="1828212" algn="l"/>
                <a:tab pos="2286459" algn="l"/>
                <a:tab pos="2744705" algn="l"/>
                <a:tab pos="3202951" algn="l"/>
                <a:tab pos="3661197" algn="l"/>
                <a:tab pos="4119443" algn="l"/>
                <a:tab pos="4577689" algn="l"/>
                <a:tab pos="5035936" algn="l"/>
                <a:tab pos="5494182" algn="l"/>
                <a:tab pos="5952428" algn="l"/>
                <a:tab pos="6410675" algn="l"/>
                <a:tab pos="6868921" algn="l"/>
                <a:tab pos="7327167" algn="l"/>
                <a:tab pos="7785414" algn="l"/>
                <a:tab pos="8243660" algn="l"/>
                <a:tab pos="8701906" algn="l"/>
                <a:tab pos="9160152" algn="l"/>
              </a:tabLst>
              <a:defRPr/>
            </a:pPr>
            <a:r>
              <a:rPr lang="en-US" dirty="0" smtClean="0"/>
              <a:t>Understand the patterns and trends of students affected by foreclosure to design appropriate responses.</a:t>
            </a:r>
          </a:p>
          <a:p>
            <a:pPr marL="338912" indent="-338912">
              <a:spcBef>
                <a:spcPts val="802"/>
              </a:spcBef>
              <a:spcAft>
                <a:spcPts val="802"/>
              </a:spcAft>
              <a:buFontTx/>
              <a:buChar char="•"/>
              <a:tabLst>
                <a:tab pos="340503" algn="l"/>
                <a:tab pos="453473" algn="l"/>
                <a:tab pos="911720" algn="l"/>
                <a:tab pos="1369966" algn="l"/>
                <a:tab pos="1828212" algn="l"/>
                <a:tab pos="2286459" algn="l"/>
                <a:tab pos="2744705" algn="l"/>
                <a:tab pos="3202951" algn="l"/>
                <a:tab pos="3661197" algn="l"/>
                <a:tab pos="4119443" algn="l"/>
                <a:tab pos="4577689" algn="l"/>
                <a:tab pos="5035936" algn="l"/>
                <a:tab pos="5494182" algn="l"/>
                <a:tab pos="5952428" algn="l"/>
                <a:tab pos="6410675" algn="l"/>
                <a:tab pos="6868921" algn="l"/>
                <a:tab pos="7327167" algn="l"/>
                <a:tab pos="7785414" algn="l"/>
                <a:tab pos="8243660" algn="l"/>
                <a:tab pos="8701906" algn="l"/>
                <a:tab pos="9160152" algn="l"/>
              </a:tabLst>
              <a:defRPr/>
            </a:pPr>
            <a:r>
              <a:rPr lang="en-US" dirty="0" smtClean="0"/>
              <a:t>Review school policy and practice for requiring children who move out-of-boundary mid-year to change schools.</a:t>
            </a:r>
          </a:p>
          <a:p>
            <a:pPr marL="338912" indent="-338912">
              <a:spcBef>
                <a:spcPts val="802"/>
              </a:spcBef>
              <a:spcAft>
                <a:spcPts val="802"/>
              </a:spcAft>
              <a:buFontTx/>
              <a:buChar char="•"/>
              <a:tabLst>
                <a:tab pos="340503" algn="l"/>
                <a:tab pos="453473" algn="l"/>
                <a:tab pos="911720" algn="l"/>
                <a:tab pos="1369966" algn="l"/>
                <a:tab pos="1828212" algn="l"/>
                <a:tab pos="2286459" algn="l"/>
                <a:tab pos="2744705" algn="l"/>
                <a:tab pos="3202951" algn="l"/>
                <a:tab pos="3661197" algn="l"/>
                <a:tab pos="4119443" algn="l"/>
                <a:tab pos="4577689" algn="l"/>
                <a:tab pos="5035936" algn="l"/>
                <a:tab pos="5494182" algn="l"/>
                <a:tab pos="5952428" algn="l"/>
                <a:tab pos="6410675" algn="l"/>
                <a:tab pos="6868921" algn="l"/>
                <a:tab pos="7327167" algn="l"/>
                <a:tab pos="7785414" algn="l"/>
                <a:tab pos="8243660" algn="l"/>
                <a:tab pos="8701906" algn="l"/>
                <a:tab pos="9160152" algn="l"/>
              </a:tabLst>
              <a:defRPr/>
            </a:pPr>
            <a:r>
              <a:rPr lang="en-US" dirty="0" smtClean="0"/>
              <a:t>Improve identification of children who become homeless and qualify for McKinney-Vento benefits and protections.</a:t>
            </a:r>
          </a:p>
          <a:p>
            <a:pPr marL="338912" indent="-338912">
              <a:spcBef>
                <a:spcPts val="802"/>
              </a:spcBef>
              <a:spcAft>
                <a:spcPts val="802"/>
              </a:spcAft>
              <a:buFontTx/>
              <a:buChar char="•"/>
              <a:tabLst>
                <a:tab pos="340503" algn="l"/>
                <a:tab pos="453473" algn="l"/>
                <a:tab pos="911720" algn="l"/>
                <a:tab pos="1369966" algn="l"/>
                <a:tab pos="1828212" algn="l"/>
                <a:tab pos="2286459" algn="l"/>
                <a:tab pos="2744705" algn="l"/>
                <a:tab pos="3202951" algn="l"/>
                <a:tab pos="3661197" algn="l"/>
                <a:tab pos="4119443" algn="l"/>
                <a:tab pos="4577689" algn="l"/>
                <a:tab pos="5035936" algn="l"/>
                <a:tab pos="5494182" algn="l"/>
                <a:tab pos="5952428" algn="l"/>
                <a:tab pos="6410675" algn="l"/>
                <a:tab pos="6868921" algn="l"/>
                <a:tab pos="7327167" algn="l"/>
                <a:tab pos="7785414" algn="l"/>
                <a:tab pos="8243660" algn="l"/>
                <a:tab pos="8701906" algn="l"/>
                <a:tab pos="9160152" algn="l"/>
              </a:tabLst>
              <a:defRPr/>
            </a:pPr>
            <a:endParaRPr lang="en-US" dirty="0" smtClean="0"/>
          </a:p>
          <a:p>
            <a:pPr marL="338912" indent="-338912">
              <a:spcBef>
                <a:spcPts val="802"/>
              </a:spcBef>
              <a:spcAft>
                <a:spcPts val="802"/>
              </a:spcAft>
              <a:tabLst>
                <a:tab pos="340503" algn="l"/>
                <a:tab pos="453473" algn="l"/>
                <a:tab pos="911720" algn="l"/>
                <a:tab pos="1369966" algn="l"/>
                <a:tab pos="1828212" algn="l"/>
                <a:tab pos="2286459" algn="l"/>
                <a:tab pos="2744705" algn="l"/>
                <a:tab pos="3202951" algn="l"/>
                <a:tab pos="3661197" algn="l"/>
                <a:tab pos="4119443" algn="l"/>
                <a:tab pos="4577689" algn="l"/>
                <a:tab pos="5035936" algn="l"/>
                <a:tab pos="5494182" algn="l"/>
                <a:tab pos="5952428" algn="l"/>
                <a:tab pos="6410675" algn="l"/>
                <a:tab pos="6868921" algn="l"/>
                <a:tab pos="7327167" algn="l"/>
                <a:tab pos="7785414" algn="l"/>
                <a:tab pos="8243660" algn="l"/>
                <a:tab pos="8701906" algn="l"/>
                <a:tab pos="9160152" algn="l"/>
              </a:tabLst>
              <a:defRPr/>
            </a:pPr>
            <a:r>
              <a:rPr lang="en-US" dirty="0" smtClean="0"/>
              <a:t>Implications for housing counselors</a:t>
            </a:r>
          </a:p>
          <a:p>
            <a:pPr marL="338912" indent="-338912">
              <a:spcBef>
                <a:spcPts val="1003"/>
              </a:spcBef>
              <a:buFont typeface="Times New Roman" pitchFamily="18" charset="0"/>
              <a:buChar char="•"/>
              <a:tabLst>
                <a:tab pos="340503" algn="l"/>
                <a:tab pos="453473" algn="l"/>
                <a:tab pos="911720" algn="l"/>
                <a:tab pos="1369966" algn="l"/>
                <a:tab pos="1828212" algn="l"/>
                <a:tab pos="2286459" algn="l"/>
                <a:tab pos="2744705" algn="l"/>
                <a:tab pos="3202951" algn="l"/>
                <a:tab pos="3661197" algn="l"/>
                <a:tab pos="4119443" algn="l"/>
                <a:tab pos="4577689" algn="l"/>
                <a:tab pos="5035936" algn="l"/>
                <a:tab pos="5494182" algn="l"/>
                <a:tab pos="5952428" algn="l"/>
                <a:tab pos="6410675" algn="l"/>
                <a:tab pos="6868921" algn="l"/>
                <a:tab pos="7327167" algn="l"/>
                <a:tab pos="7785414" algn="l"/>
                <a:tab pos="8243660" algn="l"/>
                <a:tab pos="8701906" algn="l"/>
                <a:tab pos="9160152" algn="l"/>
              </a:tabLst>
              <a:defRPr/>
            </a:pPr>
            <a:r>
              <a:rPr lang="en-US" dirty="0" smtClean="0"/>
              <a:t>Inform families who are forced to move about potential impacts on education and available support services.</a:t>
            </a:r>
          </a:p>
          <a:p>
            <a:pPr marL="338912" indent="-338912">
              <a:spcBef>
                <a:spcPts val="1003"/>
              </a:spcBef>
              <a:buFont typeface="Times New Roman" pitchFamily="18" charset="0"/>
              <a:buChar char="•"/>
              <a:tabLst>
                <a:tab pos="340503" algn="l"/>
                <a:tab pos="453473" algn="l"/>
                <a:tab pos="911720" algn="l"/>
                <a:tab pos="1369966" algn="l"/>
                <a:tab pos="1828212" algn="l"/>
                <a:tab pos="2286459" algn="l"/>
                <a:tab pos="2744705" algn="l"/>
                <a:tab pos="3202951" algn="l"/>
                <a:tab pos="3661197" algn="l"/>
                <a:tab pos="4119443" algn="l"/>
                <a:tab pos="4577689" algn="l"/>
                <a:tab pos="5035936" algn="l"/>
                <a:tab pos="5494182" algn="l"/>
                <a:tab pos="5952428" algn="l"/>
                <a:tab pos="6410675" algn="l"/>
                <a:tab pos="6868921" algn="l"/>
                <a:tab pos="7327167" algn="l"/>
                <a:tab pos="7785414" algn="l"/>
                <a:tab pos="8243660" algn="l"/>
                <a:tab pos="8701906" algn="l"/>
                <a:tab pos="9160152" algn="l"/>
              </a:tabLst>
              <a:defRPr/>
            </a:pPr>
            <a:r>
              <a:rPr lang="en-US" dirty="0" smtClean="0"/>
              <a:t>Connect displaced families with housing search and rapid re-housing assistance.</a:t>
            </a:r>
          </a:p>
          <a:p>
            <a:pPr marL="338912" indent="-338912">
              <a:spcBef>
                <a:spcPts val="1003"/>
              </a:spcBef>
              <a:buFont typeface="Times New Roman" pitchFamily="18" charset="0"/>
              <a:buChar char="•"/>
              <a:tabLst>
                <a:tab pos="340503" algn="l"/>
                <a:tab pos="453473" algn="l"/>
                <a:tab pos="911720" algn="l"/>
                <a:tab pos="1369966" algn="l"/>
                <a:tab pos="1828212" algn="l"/>
                <a:tab pos="2286459" algn="l"/>
                <a:tab pos="2744705" algn="l"/>
                <a:tab pos="3202951" algn="l"/>
                <a:tab pos="3661197" algn="l"/>
                <a:tab pos="4119443" algn="l"/>
                <a:tab pos="4577689" algn="l"/>
                <a:tab pos="5035936" algn="l"/>
                <a:tab pos="5494182" algn="l"/>
                <a:tab pos="5952428" algn="l"/>
                <a:tab pos="6410675" algn="l"/>
                <a:tab pos="6868921" algn="l"/>
                <a:tab pos="7327167" algn="l"/>
                <a:tab pos="7785414" algn="l"/>
                <a:tab pos="8243660" algn="l"/>
                <a:tab pos="8701906" algn="l"/>
                <a:tab pos="9160152" algn="l"/>
              </a:tabLst>
              <a:defRPr/>
            </a:pPr>
            <a:r>
              <a:rPr lang="en-US" dirty="0" smtClean="0"/>
              <a:t>Partner with highly-affected schools to do financial education outreach.</a:t>
            </a:r>
          </a:p>
          <a:p>
            <a:pPr>
              <a:spcBef>
                <a:spcPts val="439"/>
              </a:spcBef>
              <a:tabLst>
                <a:tab pos="0" algn="l"/>
                <a:tab pos="439152" algn="l"/>
                <a:tab pos="879897" algn="l"/>
                <a:tab pos="1320640" algn="l"/>
                <a:tab pos="1761384" algn="l"/>
                <a:tab pos="2202128" algn="l"/>
                <a:tab pos="2642872" algn="l"/>
                <a:tab pos="3083615" algn="l"/>
                <a:tab pos="3524359" algn="l"/>
                <a:tab pos="3965103" algn="l"/>
                <a:tab pos="4405847" algn="l"/>
                <a:tab pos="4846590" algn="l"/>
                <a:tab pos="5287335" algn="l"/>
                <a:tab pos="5728078" algn="l"/>
                <a:tab pos="6168822" algn="l"/>
                <a:tab pos="6609566" algn="l"/>
                <a:tab pos="7050310" algn="l"/>
                <a:tab pos="7491053" algn="l"/>
                <a:tab pos="7931798" algn="l"/>
                <a:tab pos="8372541" algn="l"/>
                <a:tab pos="8813285" algn="l"/>
              </a:tabLst>
              <a:defRPr/>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9"/>
          <p:cNvSpPr>
            <a:spLocks noGrp="1" noChangeArrowheads="1"/>
          </p:cNvSpPr>
          <p:nvPr>
            <p:ph type="ftr" sz="quarter" idx="4"/>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2403" eaLnBrk="0" hangingPunct="0">
              <a:defRPr sz="2900">
                <a:solidFill>
                  <a:schemeClr val="tx1"/>
                </a:solidFill>
                <a:latin typeface="Times New Roman" pitchFamily="18" charset="0"/>
              </a:defRPr>
            </a:lvl1pPr>
            <a:lvl2pPr marL="744651" indent="-286404" defTabSz="932403" eaLnBrk="0" hangingPunct="0">
              <a:defRPr sz="2900">
                <a:solidFill>
                  <a:schemeClr val="tx1"/>
                </a:solidFill>
                <a:latin typeface="Times New Roman" pitchFamily="18" charset="0"/>
              </a:defRPr>
            </a:lvl2pPr>
            <a:lvl3pPr marL="1145616" indent="-229123" defTabSz="932403" eaLnBrk="0" hangingPunct="0">
              <a:defRPr sz="2900">
                <a:solidFill>
                  <a:schemeClr val="tx1"/>
                </a:solidFill>
                <a:latin typeface="Times New Roman" pitchFamily="18" charset="0"/>
              </a:defRPr>
            </a:lvl3pPr>
            <a:lvl4pPr marL="1603862" indent="-229123" defTabSz="932403" eaLnBrk="0" hangingPunct="0">
              <a:defRPr sz="2900">
                <a:solidFill>
                  <a:schemeClr val="tx1"/>
                </a:solidFill>
                <a:latin typeface="Times New Roman" pitchFamily="18" charset="0"/>
              </a:defRPr>
            </a:lvl4pPr>
            <a:lvl5pPr marL="2062109" indent="-229123" defTabSz="932403" eaLnBrk="0" hangingPunct="0">
              <a:defRPr sz="2900">
                <a:solidFill>
                  <a:schemeClr val="tx1"/>
                </a:solidFill>
                <a:latin typeface="Times New Roman" pitchFamily="18" charset="0"/>
              </a:defRPr>
            </a:lvl5pPr>
            <a:lvl6pPr marL="2520355" indent="-229123" defTabSz="932403" eaLnBrk="0" fontAlgn="base" hangingPunct="0">
              <a:spcBef>
                <a:spcPct val="0"/>
              </a:spcBef>
              <a:spcAft>
                <a:spcPct val="0"/>
              </a:spcAft>
              <a:defRPr sz="2900">
                <a:solidFill>
                  <a:schemeClr val="tx1"/>
                </a:solidFill>
                <a:latin typeface="Times New Roman" pitchFamily="18" charset="0"/>
              </a:defRPr>
            </a:lvl6pPr>
            <a:lvl7pPr marL="2978600" indent="-229123" defTabSz="932403" eaLnBrk="0" fontAlgn="base" hangingPunct="0">
              <a:spcBef>
                <a:spcPct val="0"/>
              </a:spcBef>
              <a:spcAft>
                <a:spcPct val="0"/>
              </a:spcAft>
              <a:defRPr sz="2900">
                <a:solidFill>
                  <a:schemeClr val="tx1"/>
                </a:solidFill>
                <a:latin typeface="Times New Roman" pitchFamily="18" charset="0"/>
              </a:defRPr>
            </a:lvl7pPr>
            <a:lvl8pPr marL="3436847" indent="-229123" defTabSz="932403" eaLnBrk="0" fontAlgn="base" hangingPunct="0">
              <a:spcBef>
                <a:spcPct val="0"/>
              </a:spcBef>
              <a:spcAft>
                <a:spcPct val="0"/>
              </a:spcAft>
              <a:defRPr sz="2900">
                <a:solidFill>
                  <a:schemeClr val="tx1"/>
                </a:solidFill>
                <a:latin typeface="Times New Roman" pitchFamily="18" charset="0"/>
              </a:defRPr>
            </a:lvl8pPr>
            <a:lvl9pPr marL="3895093" indent="-229123" defTabSz="932403" eaLnBrk="0" fontAlgn="base" hangingPunct="0">
              <a:spcBef>
                <a:spcPct val="0"/>
              </a:spcBef>
              <a:spcAft>
                <a:spcPct val="0"/>
              </a:spcAft>
              <a:defRPr sz="2900">
                <a:solidFill>
                  <a:schemeClr val="tx1"/>
                </a:solidFill>
                <a:latin typeface="Times New Roman" pitchFamily="18" charset="0"/>
              </a:defRPr>
            </a:lvl9pPr>
          </a:lstStyle>
          <a:p>
            <a:pPr eaLnBrk="1" hangingPunct="1"/>
            <a:r>
              <a:rPr lang="en-US" sz="1200" dirty="0">
                <a:latin typeface="Arial" pitchFamily="34" charset="0"/>
              </a:rPr>
              <a:t>DRAFT - DO NOT CITE</a:t>
            </a:r>
          </a:p>
        </p:txBody>
      </p:sp>
      <p:sp>
        <p:nvSpPr>
          <p:cNvPr id="45059" name="Rectangle 10"/>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2403" eaLnBrk="0" hangingPunct="0">
              <a:defRPr sz="2900">
                <a:solidFill>
                  <a:schemeClr val="tx1"/>
                </a:solidFill>
                <a:latin typeface="Times New Roman" pitchFamily="18" charset="0"/>
              </a:defRPr>
            </a:lvl1pPr>
            <a:lvl2pPr marL="744651" indent="-286404" defTabSz="932403" eaLnBrk="0" hangingPunct="0">
              <a:defRPr sz="2900">
                <a:solidFill>
                  <a:schemeClr val="tx1"/>
                </a:solidFill>
                <a:latin typeface="Times New Roman" pitchFamily="18" charset="0"/>
              </a:defRPr>
            </a:lvl2pPr>
            <a:lvl3pPr marL="1145616" indent="-229123" defTabSz="932403" eaLnBrk="0" hangingPunct="0">
              <a:defRPr sz="2900">
                <a:solidFill>
                  <a:schemeClr val="tx1"/>
                </a:solidFill>
                <a:latin typeface="Times New Roman" pitchFamily="18" charset="0"/>
              </a:defRPr>
            </a:lvl3pPr>
            <a:lvl4pPr marL="1603862" indent="-229123" defTabSz="932403" eaLnBrk="0" hangingPunct="0">
              <a:defRPr sz="2900">
                <a:solidFill>
                  <a:schemeClr val="tx1"/>
                </a:solidFill>
                <a:latin typeface="Times New Roman" pitchFamily="18" charset="0"/>
              </a:defRPr>
            </a:lvl4pPr>
            <a:lvl5pPr marL="2062109" indent="-229123" defTabSz="932403" eaLnBrk="0" hangingPunct="0">
              <a:defRPr sz="2900">
                <a:solidFill>
                  <a:schemeClr val="tx1"/>
                </a:solidFill>
                <a:latin typeface="Times New Roman" pitchFamily="18" charset="0"/>
              </a:defRPr>
            </a:lvl5pPr>
            <a:lvl6pPr marL="2520355" indent="-229123" defTabSz="932403" eaLnBrk="0" fontAlgn="base" hangingPunct="0">
              <a:spcBef>
                <a:spcPct val="0"/>
              </a:spcBef>
              <a:spcAft>
                <a:spcPct val="0"/>
              </a:spcAft>
              <a:defRPr sz="2900">
                <a:solidFill>
                  <a:schemeClr val="tx1"/>
                </a:solidFill>
                <a:latin typeface="Times New Roman" pitchFamily="18" charset="0"/>
              </a:defRPr>
            </a:lvl6pPr>
            <a:lvl7pPr marL="2978600" indent="-229123" defTabSz="932403" eaLnBrk="0" fontAlgn="base" hangingPunct="0">
              <a:spcBef>
                <a:spcPct val="0"/>
              </a:spcBef>
              <a:spcAft>
                <a:spcPct val="0"/>
              </a:spcAft>
              <a:defRPr sz="2900">
                <a:solidFill>
                  <a:schemeClr val="tx1"/>
                </a:solidFill>
                <a:latin typeface="Times New Roman" pitchFamily="18" charset="0"/>
              </a:defRPr>
            </a:lvl7pPr>
            <a:lvl8pPr marL="3436847" indent="-229123" defTabSz="932403" eaLnBrk="0" fontAlgn="base" hangingPunct="0">
              <a:spcBef>
                <a:spcPct val="0"/>
              </a:spcBef>
              <a:spcAft>
                <a:spcPct val="0"/>
              </a:spcAft>
              <a:defRPr sz="2900">
                <a:solidFill>
                  <a:schemeClr val="tx1"/>
                </a:solidFill>
                <a:latin typeface="Times New Roman" pitchFamily="18" charset="0"/>
              </a:defRPr>
            </a:lvl8pPr>
            <a:lvl9pPr marL="3895093" indent="-229123" defTabSz="932403" eaLnBrk="0" fontAlgn="base" hangingPunct="0">
              <a:spcBef>
                <a:spcPct val="0"/>
              </a:spcBef>
              <a:spcAft>
                <a:spcPct val="0"/>
              </a:spcAft>
              <a:defRPr sz="2900">
                <a:solidFill>
                  <a:schemeClr val="tx1"/>
                </a:solidFill>
                <a:latin typeface="Times New Roman" pitchFamily="18" charset="0"/>
              </a:defRPr>
            </a:lvl9pPr>
          </a:lstStyle>
          <a:p>
            <a:pPr eaLnBrk="1" hangingPunct="1"/>
            <a:fld id="{EEF90E6A-5AC1-437C-899B-341EB355DD6B}" type="slidenum">
              <a:rPr lang="en-US" sz="1200">
                <a:latin typeface="Arial" pitchFamily="34" charset="0"/>
              </a:rPr>
              <a:pPr eaLnBrk="1" hangingPunct="1"/>
              <a:t>18</a:t>
            </a:fld>
            <a:endParaRPr lang="en-US" sz="1200" dirty="0">
              <a:latin typeface="Arial" pitchFamily="34" charset="0"/>
            </a:endParaRPr>
          </a:p>
        </p:txBody>
      </p:sp>
      <p:sp>
        <p:nvSpPr>
          <p:cNvPr id="45060" name="Text Box 1"/>
          <p:cNvSpPr txBox="1">
            <a:spLocks noChangeArrowheads="1"/>
          </p:cNvSpPr>
          <p:nvPr/>
        </p:nvSpPr>
        <p:spPr bwMode="auto">
          <a:xfrm>
            <a:off x="1" y="8829989"/>
            <a:ext cx="3034447" cy="460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3245" tIns="46443" rIns="93245" bIns="46443" anchor="b"/>
          <a:lstStyle>
            <a:lvl1pPr defTabSz="455613" eaLnBrk="0" hangingPunct="0">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sz="2800">
                <a:solidFill>
                  <a:schemeClr val="tx1"/>
                </a:solidFill>
                <a:latin typeface="Times New Roman" pitchFamily="18" charset="0"/>
              </a:defRPr>
            </a:lvl1pPr>
            <a:lvl2pPr marL="742950" indent="-285750" defTabSz="455613" eaLnBrk="0" hangingPunct="0">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sz="2800">
                <a:solidFill>
                  <a:schemeClr val="tx1"/>
                </a:solidFill>
                <a:latin typeface="Times New Roman" pitchFamily="18" charset="0"/>
              </a:defRPr>
            </a:lvl2pPr>
            <a:lvl3pPr marL="1143000" indent="-228600" defTabSz="455613" eaLnBrk="0" hangingPunct="0">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sz="2800">
                <a:solidFill>
                  <a:schemeClr val="tx1"/>
                </a:solidFill>
                <a:latin typeface="Times New Roman" pitchFamily="18" charset="0"/>
              </a:defRPr>
            </a:lvl3pPr>
            <a:lvl4pPr marL="1600200" indent="-228600" defTabSz="455613" eaLnBrk="0" hangingPunct="0">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sz="2800">
                <a:solidFill>
                  <a:schemeClr val="tx1"/>
                </a:solidFill>
                <a:latin typeface="Times New Roman" pitchFamily="18" charset="0"/>
              </a:defRPr>
            </a:lvl4pPr>
            <a:lvl5pPr marL="2057400" indent="-228600" defTabSz="455613" eaLnBrk="0" hangingPunct="0">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sz="2800">
                <a:solidFill>
                  <a:schemeClr val="tx1"/>
                </a:solidFill>
                <a:latin typeface="Times New Roman" pitchFamily="18" charset="0"/>
              </a:defRPr>
            </a:lvl5pPr>
            <a:lvl6pPr marL="2514600" indent="-228600" defTabSz="455613" eaLnBrk="0" fontAlgn="base" hangingPunct="0">
              <a:spcBef>
                <a:spcPct val="0"/>
              </a:spcBef>
              <a:spcAft>
                <a:spcPct val="0"/>
              </a:spcAft>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sz="2800">
                <a:solidFill>
                  <a:schemeClr val="tx1"/>
                </a:solidFill>
                <a:latin typeface="Times New Roman" pitchFamily="18" charset="0"/>
              </a:defRPr>
            </a:lvl6pPr>
            <a:lvl7pPr marL="2971800" indent="-228600" defTabSz="455613" eaLnBrk="0" fontAlgn="base" hangingPunct="0">
              <a:spcBef>
                <a:spcPct val="0"/>
              </a:spcBef>
              <a:spcAft>
                <a:spcPct val="0"/>
              </a:spcAft>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sz="2800">
                <a:solidFill>
                  <a:schemeClr val="tx1"/>
                </a:solidFill>
                <a:latin typeface="Times New Roman" pitchFamily="18" charset="0"/>
              </a:defRPr>
            </a:lvl7pPr>
            <a:lvl8pPr marL="3429000" indent="-228600" defTabSz="455613" eaLnBrk="0" fontAlgn="base" hangingPunct="0">
              <a:spcBef>
                <a:spcPct val="0"/>
              </a:spcBef>
              <a:spcAft>
                <a:spcPct val="0"/>
              </a:spcAft>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sz="2800">
                <a:solidFill>
                  <a:schemeClr val="tx1"/>
                </a:solidFill>
                <a:latin typeface="Times New Roman" pitchFamily="18" charset="0"/>
              </a:defRPr>
            </a:lvl8pPr>
            <a:lvl9pPr marL="3886200" indent="-228600" defTabSz="455613" eaLnBrk="0" fontAlgn="base" hangingPunct="0">
              <a:spcBef>
                <a:spcPct val="0"/>
              </a:spcBef>
              <a:spcAft>
                <a:spcPct val="0"/>
              </a:spcAft>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sz="2800">
                <a:solidFill>
                  <a:schemeClr val="tx1"/>
                </a:solidFill>
                <a:latin typeface="Times New Roman" pitchFamily="18" charset="0"/>
              </a:defRPr>
            </a:lvl9pPr>
          </a:lstStyle>
          <a:p>
            <a:pPr eaLnBrk="1" hangingPunct="1"/>
            <a:r>
              <a:rPr lang="en-US" sz="1200" dirty="0">
                <a:solidFill>
                  <a:srgbClr val="000000"/>
                </a:solidFill>
                <a:ea typeface="Arial Unicode MS" pitchFamily="34" charset="-128"/>
                <a:cs typeface="Arial Unicode MS" pitchFamily="34" charset="-128"/>
              </a:rPr>
              <a:t>DRAFT - DO NOT CITE</a:t>
            </a:r>
          </a:p>
        </p:txBody>
      </p:sp>
      <p:sp>
        <p:nvSpPr>
          <p:cNvPr id="45061" name="Text Box 2"/>
          <p:cNvSpPr txBox="1">
            <a:spLocks noChangeArrowheads="1"/>
          </p:cNvSpPr>
          <p:nvPr/>
        </p:nvSpPr>
        <p:spPr bwMode="auto">
          <a:xfrm>
            <a:off x="3971183" y="8829989"/>
            <a:ext cx="3034447" cy="460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3245" tIns="46443" rIns="93245" bIns="46443" anchor="b"/>
          <a:lstStyle>
            <a:lvl1pPr defTabSz="455613" eaLnBrk="0" hangingPunct="0">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sz="2800">
                <a:solidFill>
                  <a:schemeClr val="tx1"/>
                </a:solidFill>
                <a:latin typeface="Times New Roman" pitchFamily="18" charset="0"/>
              </a:defRPr>
            </a:lvl1pPr>
            <a:lvl2pPr marL="742950" indent="-285750" defTabSz="455613" eaLnBrk="0" hangingPunct="0">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sz="2800">
                <a:solidFill>
                  <a:schemeClr val="tx1"/>
                </a:solidFill>
                <a:latin typeface="Times New Roman" pitchFamily="18" charset="0"/>
              </a:defRPr>
            </a:lvl2pPr>
            <a:lvl3pPr marL="1143000" indent="-228600" defTabSz="455613" eaLnBrk="0" hangingPunct="0">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sz="2800">
                <a:solidFill>
                  <a:schemeClr val="tx1"/>
                </a:solidFill>
                <a:latin typeface="Times New Roman" pitchFamily="18" charset="0"/>
              </a:defRPr>
            </a:lvl3pPr>
            <a:lvl4pPr marL="1600200" indent="-228600" defTabSz="455613" eaLnBrk="0" hangingPunct="0">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sz="2800">
                <a:solidFill>
                  <a:schemeClr val="tx1"/>
                </a:solidFill>
                <a:latin typeface="Times New Roman" pitchFamily="18" charset="0"/>
              </a:defRPr>
            </a:lvl4pPr>
            <a:lvl5pPr marL="2057400" indent="-228600" defTabSz="455613" eaLnBrk="0" hangingPunct="0">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sz="2800">
                <a:solidFill>
                  <a:schemeClr val="tx1"/>
                </a:solidFill>
                <a:latin typeface="Times New Roman" pitchFamily="18" charset="0"/>
              </a:defRPr>
            </a:lvl5pPr>
            <a:lvl6pPr marL="2514600" indent="-228600" defTabSz="455613" eaLnBrk="0" fontAlgn="base" hangingPunct="0">
              <a:spcBef>
                <a:spcPct val="0"/>
              </a:spcBef>
              <a:spcAft>
                <a:spcPct val="0"/>
              </a:spcAft>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sz="2800">
                <a:solidFill>
                  <a:schemeClr val="tx1"/>
                </a:solidFill>
                <a:latin typeface="Times New Roman" pitchFamily="18" charset="0"/>
              </a:defRPr>
            </a:lvl6pPr>
            <a:lvl7pPr marL="2971800" indent="-228600" defTabSz="455613" eaLnBrk="0" fontAlgn="base" hangingPunct="0">
              <a:spcBef>
                <a:spcPct val="0"/>
              </a:spcBef>
              <a:spcAft>
                <a:spcPct val="0"/>
              </a:spcAft>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sz="2800">
                <a:solidFill>
                  <a:schemeClr val="tx1"/>
                </a:solidFill>
                <a:latin typeface="Times New Roman" pitchFamily="18" charset="0"/>
              </a:defRPr>
            </a:lvl7pPr>
            <a:lvl8pPr marL="3429000" indent="-228600" defTabSz="455613" eaLnBrk="0" fontAlgn="base" hangingPunct="0">
              <a:spcBef>
                <a:spcPct val="0"/>
              </a:spcBef>
              <a:spcAft>
                <a:spcPct val="0"/>
              </a:spcAft>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sz="2800">
                <a:solidFill>
                  <a:schemeClr val="tx1"/>
                </a:solidFill>
                <a:latin typeface="Times New Roman" pitchFamily="18" charset="0"/>
              </a:defRPr>
            </a:lvl8pPr>
            <a:lvl9pPr marL="3886200" indent="-228600" defTabSz="455613" eaLnBrk="0" fontAlgn="base" hangingPunct="0">
              <a:spcBef>
                <a:spcPct val="0"/>
              </a:spcBef>
              <a:spcAft>
                <a:spcPct val="0"/>
              </a:spcAft>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sz="2800">
                <a:solidFill>
                  <a:schemeClr val="tx1"/>
                </a:solidFill>
                <a:latin typeface="Times New Roman" pitchFamily="18" charset="0"/>
              </a:defRPr>
            </a:lvl9pPr>
          </a:lstStyle>
          <a:p>
            <a:pPr algn="r" eaLnBrk="1" hangingPunct="1"/>
            <a:fld id="{97F4D988-1A9D-4C27-8D03-182730B3FCE0}" type="slidenum">
              <a:rPr lang="en-US" sz="1200">
                <a:solidFill>
                  <a:srgbClr val="000000"/>
                </a:solidFill>
                <a:ea typeface="Arial Unicode MS" pitchFamily="34" charset="-128"/>
                <a:cs typeface="Arial Unicode MS" pitchFamily="34" charset="-128"/>
              </a:rPr>
              <a:pPr algn="r" eaLnBrk="1" hangingPunct="1"/>
              <a:t>18</a:t>
            </a:fld>
            <a:endParaRPr lang="en-US" sz="1200" dirty="0">
              <a:solidFill>
                <a:srgbClr val="000000"/>
              </a:solidFill>
              <a:ea typeface="Arial Unicode MS" pitchFamily="34" charset="-128"/>
              <a:cs typeface="Arial Unicode MS" pitchFamily="34" charset="-128"/>
            </a:endParaRPr>
          </a:p>
        </p:txBody>
      </p:sp>
      <p:sp>
        <p:nvSpPr>
          <p:cNvPr id="45062" name="Text Box 3"/>
          <p:cNvSpPr txBox="1">
            <a:spLocks noChangeArrowheads="1"/>
          </p:cNvSpPr>
          <p:nvPr/>
        </p:nvSpPr>
        <p:spPr bwMode="auto">
          <a:xfrm>
            <a:off x="1181655" y="700414"/>
            <a:ext cx="4650274" cy="3486150"/>
          </a:xfrm>
          <a:prstGeom prst="rect">
            <a:avLst/>
          </a:prstGeom>
          <a:solidFill>
            <a:srgbClr val="FFFFFF"/>
          </a:solidFill>
          <a:ln w="9360">
            <a:solidFill>
              <a:srgbClr val="000000"/>
            </a:solidFill>
            <a:miter lim="800000"/>
            <a:headEnd/>
            <a:tailEnd/>
          </a:ln>
        </p:spPr>
        <p:txBody>
          <a:bodyPr wrap="none" lIns="88139" tIns="44070" rIns="88139" bIns="44070" anchor="ct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endParaRPr lang="en-US" dirty="0"/>
          </a:p>
        </p:txBody>
      </p:sp>
      <p:sp>
        <p:nvSpPr>
          <p:cNvPr id="45063" name="Text Box 4"/>
          <p:cNvSpPr>
            <a:spLocks noGrp="1" noChangeArrowheads="1"/>
          </p:cNvSpPr>
          <p:nvPr>
            <p:ph type="body"/>
          </p:nvPr>
        </p:nvSpPr>
        <p:spPr>
          <a:xfrm>
            <a:off x="701359" y="4417383"/>
            <a:ext cx="5609274" cy="418019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245" tIns="46443" rIns="93245" bIns="46443"/>
          <a:lstStyle/>
          <a:p>
            <a:pPr>
              <a:spcBef>
                <a:spcPts val="439"/>
              </a:spcBef>
              <a:tabLst>
                <a:tab pos="0" algn="l"/>
                <a:tab pos="439152" algn="l"/>
                <a:tab pos="879897" algn="l"/>
                <a:tab pos="1320640" algn="l"/>
                <a:tab pos="1761384" algn="l"/>
                <a:tab pos="2202128" algn="l"/>
                <a:tab pos="2642872" algn="l"/>
                <a:tab pos="3083615" algn="l"/>
                <a:tab pos="3524359" algn="l"/>
                <a:tab pos="3965103" algn="l"/>
                <a:tab pos="4405847" algn="l"/>
                <a:tab pos="4846590" algn="l"/>
                <a:tab pos="5287335" algn="l"/>
                <a:tab pos="5728078" algn="l"/>
                <a:tab pos="6168822" algn="l"/>
                <a:tab pos="6609566" algn="l"/>
                <a:tab pos="7050310" algn="l"/>
                <a:tab pos="7491053" algn="l"/>
                <a:tab pos="7931798" algn="l"/>
                <a:tab pos="8372541" algn="l"/>
                <a:tab pos="8813285" algn="l"/>
              </a:tabLst>
            </a:pPr>
            <a:r>
              <a:rPr lang="en-US" dirty="0" smtClean="0">
                <a:latin typeface="Arial" pitchFamily="34" charset="0"/>
              </a:rPr>
              <a:t>One finding across sites was the growing share of children in renter families that are affected. The share of all public school students who lived in units that were rented has remained fairly constant in DC and Baltimore, but the share of students affected by foreclosure who were in renter households increased dramatically for Baltimore by 22 percentage points and for DC as well, 6 percentage points from the start of the period (but by 12 percentage points at the dip).</a:t>
            </a:r>
          </a:p>
          <a:p>
            <a:pPr>
              <a:spcBef>
                <a:spcPts val="439"/>
              </a:spcBef>
              <a:tabLst>
                <a:tab pos="0" algn="l"/>
                <a:tab pos="439152" algn="l"/>
                <a:tab pos="879897" algn="l"/>
                <a:tab pos="1320640" algn="l"/>
                <a:tab pos="1761384" algn="l"/>
                <a:tab pos="2202128" algn="l"/>
                <a:tab pos="2642872" algn="l"/>
                <a:tab pos="3083615" algn="l"/>
                <a:tab pos="3524359" algn="l"/>
                <a:tab pos="3965103" algn="l"/>
                <a:tab pos="4405847" algn="l"/>
                <a:tab pos="4846590" algn="l"/>
                <a:tab pos="5287335" algn="l"/>
                <a:tab pos="5728078" algn="l"/>
                <a:tab pos="6168822" algn="l"/>
                <a:tab pos="6609566" algn="l"/>
                <a:tab pos="7050310" algn="l"/>
                <a:tab pos="7491053" algn="l"/>
                <a:tab pos="7931798" algn="l"/>
                <a:tab pos="8372541" algn="l"/>
                <a:tab pos="8813285" algn="l"/>
              </a:tabLst>
            </a:pPr>
            <a:endParaRPr lang="en-US" dirty="0" smtClean="0">
              <a:latin typeface="Arial" pitchFamily="34" charset="0"/>
            </a:endParaRPr>
          </a:p>
          <a:p>
            <a:pPr>
              <a:spcBef>
                <a:spcPts val="439"/>
              </a:spcBef>
              <a:tabLst>
                <a:tab pos="0" algn="l"/>
                <a:tab pos="439152" algn="l"/>
                <a:tab pos="879897" algn="l"/>
                <a:tab pos="1320640" algn="l"/>
                <a:tab pos="1761384" algn="l"/>
                <a:tab pos="2202128" algn="l"/>
                <a:tab pos="2642872" algn="l"/>
                <a:tab pos="3083615" algn="l"/>
                <a:tab pos="3524359" algn="l"/>
                <a:tab pos="3965103" algn="l"/>
                <a:tab pos="4405847" algn="l"/>
                <a:tab pos="4846590" algn="l"/>
                <a:tab pos="5287335" algn="l"/>
                <a:tab pos="5728078" algn="l"/>
                <a:tab pos="6168822" algn="l"/>
                <a:tab pos="6609566" algn="l"/>
                <a:tab pos="7050310" algn="l"/>
                <a:tab pos="7491053" algn="l"/>
                <a:tab pos="7931798" algn="l"/>
                <a:tab pos="8372541" algn="l"/>
                <a:tab pos="8813285" algn="l"/>
              </a:tabLst>
            </a:pPr>
            <a:r>
              <a:rPr lang="en-US" dirty="0" smtClean="0">
                <a:latin typeface="Arial" pitchFamily="34" charset="0"/>
              </a:rPr>
              <a:t>Many renters won’t even know their landlord is in foreclosure.  Many counseling programs focused on helping homeowners, but this pointed to the need for outreach to affected tenants. In DC, every multifamily building entering foreclosure gets a visit with flyers about their rights from a housing nonprofit.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Won planning grant for 2010-11, just submitted the implementation grant.  Coalition of public, corporate, nonprofits.  UI analyst staffs each committee for the data work is integrated into the program work from the start.</a:t>
            </a:r>
          </a:p>
        </p:txBody>
      </p:sp>
      <p:sp>
        <p:nvSpPr>
          <p:cNvPr id="46084"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814" eaLnBrk="0" hangingPunct="0">
              <a:defRPr sz="2900">
                <a:solidFill>
                  <a:schemeClr val="tx1"/>
                </a:solidFill>
                <a:latin typeface="Times New Roman" pitchFamily="18" charset="0"/>
              </a:defRPr>
            </a:lvl1pPr>
            <a:lvl2pPr marL="744651" indent="-286404" defTabSz="930814" eaLnBrk="0" hangingPunct="0">
              <a:defRPr sz="2900">
                <a:solidFill>
                  <a:schemeClr val="tx1"/>
                </a:solidFill>
                <a:latin typeface="Times New Roman" pitchFamily="18" charset="0"/>
              </a:defRPr>
            </a:lvl2pPr>
            <a:lvl3pPr marL="1145616" indent="-229123" defTabSz="930814" eaLnBrk="0" hangingPunct="0">
              <a:defRPr sz="2900">
                <a:solidFill>
                  <a:schemeClr val="tx1"/>
                </a:solidFill>
                <a:latin typeface="Times New Roman" pitchFamily="18" charset="0"/>
              </a:defRPr>
            </a:lvl3pPr>
            <a:lvl4pPr marL="1603862" indent="-229123" defTabSz="930814" eaLnBrk="0" hangingPunct="0">
              <a:defRPr sz="2900">
                <a:solidFill>
                  <a:schemeClr val="tx1"/>
                </a:solidFill>
                <a:latin typeface="Times New Roman" pitchFamily="18" charset="0"/>
              </a:defRPr>
            </a:lvl4pPr>
            <a:lvl5pPr marL="2062109" indent="-229123" defTabSz="930814" eaLnBrk="0" hangingPunct="0">
              <a:defRPr sz="2900">
                <a:solidFill>
                  <a:schemeClr val="tx1"/>
                </a:solidFill>
                <a:latin typeface="Times New Roman" pitchFamily="18" charset="0"/>
              </a:defRPr>
            </a:lvl5pPr>
            <a:lvl6pPr marL="2520355" indent="-229123" defTabSz="930814" eaLnBrk="0" fontAlgn="base" hangingPunct="0">
              <a:spcBef>
                <a:spcPct val="0"/>
              </a:spcBef>
              <a:spcAft>
                <a:spcPct val="0"/>
              </a:spcAft>
              <a:defRPr sz="2900">
                <a:solidFill>
                  <a:schemeClr val="tx1"/>
                </a:solidFill>
                <a:latin typeface="Times New Roman" pitchFamily="18" charset="0"/>
              </a:defRPr>
            </a:lvl6pPr>
            <a:lvl7pPr marL="2978600" indent="-229123" defTabSz="930814" eaLnBrk="0" fontAlgn="base" hangingPunct="0">
              <a:spcBef>
                <a:spcPct val="0"/>
              </a:spcBef>
              <a:spcAft>
                <a:spcPct val="0"/>
              </a:spcAft>
              <a:defRPr sz="2900">
                <a:solidFill>
                  <a:schemeClr val="tx1"/>
                </a:solidFill>
                <a:latin typeface="Times New Roman" pitchFamily="18" charset="0"/>
              </a:defRPr>
            </a:lvl7pPr>
            <a:lvl8pPr marL="3436847" indent="-229123" defTabSz="930814" eaLnBrk="0" fontAlgn="base" hangingPunct="0">
              <a:spcBef>
                <a:spcPct val="0"/>
              </a:spcBef>
              <a:spcAft>
                <a:spcPct val="0"/>
              </a:spcAft>
              <a:defRPr sz="2900">
                <a:solidFill>
                  <a:schemeClr val="tx1"/>
                </a:solidFill>
                <a:latin typeface="Times New Roman" pitchFamily="18" charset="0"/>
              </a:defRPr>
            </a:lvl8pPr>
            <a:lvl9pPr marL="3895093" indent="-229123" defTabSz="930814" eaLnBrk="0" fontAlgn="base" hangingPunct="0">
              <a:spcBef>
                <a:spcPct val="0"/>
              </a:spcBef>
              <a:spcAft>
                <a:spcPct val="0"/>
              </a:spcAft>
              <a:defRPr sz="2900">
                <a:solidFill>
                  <a:schemeClr val="tx1"/>
                </a:solidFill>
                <a:latin typeface="Times New Roman" pitchFamily="18" charset="0"/>
              </a:defRPr>
            </a:lvl9pPr>
          </a:lstStyle>
          <a:p>
            <a:pPr eaLnBrk="1" hangingPunct="1"/>
            <a:fld id="{E83F9194-2958-41AF-BB4C-AB306594B5FA}" type="slidenum">
              <a:rPr lang="en-US" sz="1200">
                <a:latin typeface="Arial" pitchFamily="34" charset="0"/>
              </a:rPr>
              <a:pPr eaLnBrk="1" hangingPunct="1"/>
              <a:t>19</a:t>
            </a:fld>
            <a:endParaRPr lang="en-US" sz="1200" dirty="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814" eaLnBrk="0" hangingPunct="0">
              <a:defRPr sz="2900">
                <a:solidFill>
                  <a:schemeClr val="tx1"/>
                </a:solidFill>
                <a:latin typeface="Times New Roman" pitchFamily="18" charset="0"/>
              </a:defRPr>
            </a:lvl1pPr>
            <a:lvl2pPr marL="744651" indent="-286404" defTabSz="930814" eaLnBrk="0" hangingPunct="0">
              <a:defRPr sz="2900">
                <a:solidFill>
                  <a:schemeClr val="tx1"/>
                </a:solidFill>
                <a:latin typeface="Times New Roman" pitchFamily="18" charset="0"/>
              </a:defRPr>
            </a:lvl2pPr>
            <a:lvl3pPr marL="1145616" indent="-229123" defTabSz="930814" eaLnBrk="0" hangingPunct="0">
              <a:defRPr sz="2900">
                <a:solidFill>
                  <a:schemeClr val="tx1"/>
                </a:solidFill>
                <a:latin typeface="Times New Roman" pitchFamily="18" charset="0"/>
              </a:defRPr>
            </a:lvl3pPr>
            <a:lvl4pPr marL="1603862" indent="-229123" defTabSz="930814" eaLnBrk="0" hangingPunct="0">
              <a:defRPr sz="2900">
                <a:solidFill>
                  <a:schemeClr val="tx1"/>
                </a:solidFill>
                <a:latin typeface="Times New Roman" pitchFamily="18" charset="0"/>
              </a:defRPr>
            </a:lvl4pPr>
            <a:lvl5pPr marL="2062109" indent="-229123" defTabSz="930814" eaLnBrk="0" hangingPunct="0">
              <a:defRPr sz="2900">
                <a:solidFill>
                  <a:schemeClr val="tx1"/>
                </a:solidFill>
                <a:latin typeface="Times New Roman" pitchFamily="18" charset="0"/>
              </a:defRPr>
            </a:lvl5pPr>
            <a:lvl6pPr marL="2520355" indent="-229123" defTabSz="930814" eaLnBrk="0" fontAlgn="base" hangingPunct="0">
              <a:spcBef>
                <a:spcPct val="0"/>
              </a:spcBef>
              <a:spcAft>
                <a:spcPct val="0"/>
              </a:spcAft>
              <a:defRPr sz="2900">
                <a:solidFill>
                  <a:schemeClr val="tx1"/>
                </a:solidFill>
                <a:latin typeface="Times New Roman" pitchFamily="18" charset="0"/>
              </a:defRPr>
            </a:lvl6pPr>
            <a:lvl7pPr marL="2978600" indent="-229123" defTabSz="930814" eaLnBrk="0" fontAlgn="base" hangingPunct="0">
              <a:spcBef>
                <a:spcPct val="0"/>
              </a:spcBef>
              <a:spcAft>
                <a:spcPct val="0"/>
              </a:spcAft>
              <a:defRPr sz="2900">
                <a:solidFill>
                  <a:schemeClr val="tx1"/>
                </a:solidFill>
                <a:latin typeface="Times New Roman" pitchFamily="18" charset="0"/>
              </a:defRPr>
            </a:lvl7pPr>
            <a:lvl8pPr marL="3436847" indent="-229123" defTabSz="930814" eaLnBrk="0" fontAlgn="base" hangingPunct="0">
              <a:spcBef>
                <a:spcPct val="0"/>
              </a:spcBef>
              <a:spcAft>
                <a:spcPct val="0"/>
              </a:spcAft>
              <a:defRPr sz="2900">
                <a:solidFill>
                  <a:schemeClr val="tx1"/>
                </a:solidFill>
                <a:latin typeface="Times New Roman" pitchFamily="18" charset="0"/>
              </a:defRPr>
            </a:lvl8pPr>
            <a:lvl9pPr marL="3895093" indent="-229123" defTabSz="930814" eaLnBrk="0" fontAlgn="base" hangingPunct="0">
              <a:spcBef>
                <a:spcPct val="0"/>
              </a:spcBef>
              <a:spcAft>
                <a:spcPct val="0"/>
              </a:spcAft>
              <a:defRPr sz="2900">
                <a:solidFill>
                  <a:schemeClr val="tx1"/>
                </a:solidFill>
                <a:latin typeface="Times New Roman" pitchFamily="18" charset="0"/>
              </a:defRPr>
            </a:lvl9pPr>
          </a:lstStyle>
          <a:p>
            <a:pPr eaLnBrk="1" hangingPunct="1"/>
            <a:fld id="{863F9EC1-F9BD-49B1-8113-6D149D8CDD8F}" type="slidenum">
              <a:rPr lang="en-US" sz="1200">
                <a:latin typeface="Arial" pitchFamily="34" charset="0"/>
              </a:rPr>
              <a:pPr eaLnBrk="1" hangingPunct="1"/>
              <a:t>2</a:t>
            </a:fld>
            <a:endParaRPr lang="en-US" sz="1200" dirty="0">
              <a:latin typeface="Arial" pitchFamily="34" charset="0"/>
            </a:endParaRPr>
          </a:p>
        </p:txBody>
      </p:sp>
      <p:sp>
        <p:nvSpPr>
          <p:cNvPr id="32771" name="Rectangle 2"/>
          <p:cNvSpPr>
            <a:spLocks noGrp="1" noRot="1" noChangeAspect="1" noChangeArrowheads="1" noTextEdit="1"/>
          </p:cNvSpPr>
          <p:nvPr>
            <p:ph type="sldImg"/>
          </p:nvPr>
        </p:nvSpPr>
        <p:spPr>
          <a:xfrm>
            <a:off x="1190625" y="704850"/>
            <a:ext cx="4632325" cy="3473450"/>
          </a:xfrm>
          <a:ln/>
        </p:spPr>
      </p:sp>
      <p:sp>
        <p:nvSpPr>
          <p:cNvPr id="32772" name="Rectangle 3"/>
          <p:cNvSpPr>
            <a:spLocks noGrp="1" noChangeArrowheads="1"/>
          </p:cNvSpPr>
          <p:nvPr>
            <p:ph type="body" idx="1"/>
          </p:nvPr>
        </p:nvSpPr>
        <p:spPr>
          <a:xfrm>
            <a:off x="935144" y="4417383"/>
            <a:ext cx="5140112" cy="418019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90000"/>
              </a:lnSpc>
            </a:pPr>
            <a:r>
              <a:rPr lang="en-US" dirty="0" smtClean="0"/>
              <a:t>First, there is much good news…</a:t>
            </a:r>
          </a:p>
          <a:p>
            <a:pPr eaLnBrk="1" hangingPunct="1">
              <a:lnSpc>
                <a:spcPct val="90000"/>
              </a:lnSpc>
            </a:pPr>
            <a:endParaRPr lang="en-US" dirty="0" smtClean="0"/>
          </a:p>
          <a:p>
            <a:pPr eaLnBrk="1" hangingPunct="1">
              <a:lnSpc>
                <a:spcPct val="90000"/>
              </a:lnSpc>
              <a:buFontTx/>
              <a:buChar char="-"/>
            </a:pPr>
            <a:r>
              <a:rPr lang="en-US" dirty="0" smtClean="0"/>
              <a:t>Increased availability of localized information from many sources (online property info, NCLB reporting, live crime stats, etc.)</a:t>
            </a:r>
          </a:p>
          <a:p>
            <a:pPr lvl="1" eaLnBrk="1" hangingPunct="1">
              <a:lnSpc>
                <a:spcPct val="90000"/>
              </a:lnSpc>
              <a:buFontTx/>
              <a:buChar char="-"/>
            </a:pPr>
            <a:r>
              <a:rPr lang="en-US" dirty="0" smtClean="0"/>
              <a:t> More usable technology and broader personal use of information (Google maps)</a:t>
            </a:r>
          </a:p>
          <a:p>
            <a:pPr lvl="1" eaLnBrk="1" hangingPunct="1">
              <a:lnSpc>
                <a:spcPct val="90000"/>
              </a:lnSpc>
            </a:pPr>
            <a:r>
              <a:rPr lang="en-US" dirty="0" smtClean="0"/>
              <a:t>- tools like </a:t>
            </a:r>
            <a:r>
              <a:rPr lang="en-US" dirty="0" err="1" smtClean="0"/>
              <a:t>Policymap</a:t>
            </a:r>
            <a:r>
              <a:rPr lang="en-US" dirty="0" smtClean="0"/>
              <a:t>, Census bureau</a:t>
            </a:r>
            <a:r>
              <a:rPr lang="en-US" baseline="0" dirty="0" smtClean="0"/>
              <a:t> site that you’ll hear about later today</a:t>
            </a:r>
            <a:endParaRPr lang="en-US" dirty="0" smtClean="0"/>
          </a:p>
          <a:p>
            <a:pPr lvl="1" eaLnBrk="1" hangingPunct="1">
              <a:lnSpc>
                <a:spcPct val="90000"/>
              </a:lnSpc>
              <a:buFontTx/>
              <a:buChar char="-"/>
            </a:pPr>
            <a:endParaRPr lang="en-US" dirty="0" smtClean="0"/>
          </a:p>
          <a:p>
            <a:pPr eaLnBrk="1" hangingPunct="1">
              <a:lnSpc>
                <a:spcPct val="90000"/>
              </a:lnSpc>
            </a:pPr>
            <a:r>
              <a:rPr lang="en-US" dirty="0" smtClean="0"/>
              <a:t>2. Federal programs have encouraged communities to use data to plan and monitor programs. In the case of Promise </a:t>
            </a:r>
            <a:r>
              <a:rPr lang="en-US" dirty="0" err="1" smtClean="0"/>
              <a:t>Ngh</a:t>
            </a:r>
            <a:r>
              <a:rPr lang="en-US" dirty="0" smtClean="0"/>
              <a:t>, I’ve seen just the process of doing the proposal have an effect, even for those that did not win federal grant. You probably have examples of local programs too. </a:t>
            </a:r>
          </a:p>
          <a:p>
            <a:pPr lvl="1" eaLnBrk="1" hangingPunct="1">
              <a:lnSpc>
                <a:spcPct val="90000"/>
              </a:lnSpc>
              <a:buFontTx/>
              <a:buChar char="-"/>
            </a:pPr>
            <a:endParaRPr lang="en-US" dirty="0" smtClean="0"/>
          </a:p>
          <a:p>
            <a:pPr eaLnBrk="1" hangingPunct="1">
              <a:lnSpc>
                <a:spcPct val="90000"/>
              </a:lnSpc>
            </a:pPr>
            <a:r>
              <a:rPr lang="en-US" dirty="0" smtClean="0"/>
              <a:t>3.  Need to be smarter about how we spend limited resources.  Hard choices</a:t>
            </a:r>
            <a:r>
              <a:rPr lang="en-US" baseline="0" dirty="0" smtClean="0"/>
              <a:t> to be made.</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Credit the Polis Center in Indianapolis for both the work and the slides.</a:t>
            </a:r>
          </a:p>
          <a:p>
            <a:pPr defTabSz="931774">
              <a:defRPr/>
            </a:pPr>
            <a:r>
              <a:rPr lang="en-US" dirty="0" smtClean="0"/>
              <a:t>Our partner in Indianapolis is working with county agencies and community groups using neighborhood-level data to support their county-wide early intervention and prevention initiative. </a:t>
            </a:r>
          </a:p>
          <a:p>
            <a:endParaRPr lang="en-US" dirty="0"/>
          </a:p>
        </p:txBody>
      </p:sp>
      <p:sp>
        <p:nvSpPr>
          <p:cNvPr id="4" name="Slide Number Placeholder 3"/>
          <p:cNvSpPr>
            <a:spLocks noGrp="1"/>
          </p:cNvSpPr>
          <p:nvPr>
            <p:ph type="sldNum" sz="quarter" idx="10"/>
          </p:nvPr>
        </p:nvSpPr>
        <p:spPr/>
        <p:txBody>
          <a:bodyPr/>
          <a:lstStyle/>
          <a:p>
            <a:fld id="{CA37E196-EF63-44E6-A586-A413C37B9EB8}" type="slidenum">
              <a:rPr lang="en-US" smtClean="0"/>
              <a:pPr/>
              <a:t>20</a:t>
            </a:fld>
            <a:endParaRPr lang="en-US" dirty="0"/>
          </a:p>
        </p:txBody>
      </p:sp>
    </p:spTree>
    <p:extLst>
      <p:ext uri="{BB962C8B-B14F-4D97-AF65-F5344CB8AC3E}">
        <p14:creationId xmlns="" xmlns:p14="http://schemas.microsoft.com/office/powerpoint/2010/main" val="360676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story started several years ago when their county council commissioned a study on reducing # of kids in juvenile.  As part of the assessment and strategic plan (done by Ctr. for health policy), they recognized that families were having trouble accessing services – both due to transportation and because they would have to go to several different offices for various services.  The report recommended an effort to co-locate services and Marion County Commission on Youth (MCCOY) took up the challenge about a year ago.   </a:t>
            </a:r>
          </a:p>
          <a:p>
            <a:endParaRPr lang="en-US"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CA37E196-EF63-44E6-A586-A413C37B9EB8}" type="slidenum">
              <a:rPr lang="en-US" smtClean="0"/>
              <a:pPr/>
              <a:t>21</a:t>
            </a:fld>
            <a:endParaRPr lang="en-US" dirty="0"/>
          </a:p>
        </p:txBody>
      </p:sp>
    </p:spTree>
    <p:extLst>
      <p:ext uri="{BB962C8B-B14F-4D97-AF65-F5344CB8AC3E}">
        <p14:creationId xmlns="" xmlns:p14="http://schemas.microsoft.com/office/powerpoint/2010/main" val="3940790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The question remained about where to locate the common facility.  </a:t>
            </a:r>
          </a:p>
          <a:p>
            <a:pPr defTabSz="931774">
              <a:defRPr/>
            </a:pPr>
            <a:endParaRPr lang="en-US" dirty="0" smtClean="0"/>
          </a:p>
          <a:p>
            <a:r>
              <a:rPr lang="en-US" dirty="0" smtClean="0"/>
              <a:t> First, they created a vulnerability index to identify areas most in need of services. </a:t>
            </a:r>
          </a:p>
          <a:p>
            <a:r>
              <a:rPr lang="en-US" dirty="0" smtClean="0"/>
              <a:t>Our data partner worked with the commission to brainstorm about community risk indicators.  Initial list really long and had to winnow them down.</a:t>
            </a:r>
          </a:p>
          <a:p>
            <a:r>
              <a:rPr lang="en-US" dirty="0" smtClean="0"/>
              <a:t>Here is the final list.  For those interested in the math, [hit clicker]</a:t>
            </a:r>
          </a:p>
          <a:p>
            <a:r>
              <a:rPr lang="en-US" dirty="0" smtClean="0"/>
              <a:t>For</a:t>
            </a:r>
            <a:r>
              <a:rPr lang="en-US" baseline="0" dirty="0" smtClean="0"/>
              <a:t> each tract in Marion County, indicators were flagged </a:t>
            </a:r>
            <a:r>
              <a:rPr lang="en-US" dirty="0" smtClean="0"/>
              <a:t>0 or 1 based on whether each neighborhood condition was substantially above the city avg.  (1 standard deviation).</a:t>
            </a:r>
          </a:p>
          <a:p>
            <a:r>
              <a:rPr lang="en-US" dirty="0" smtClean="0"/>
              <a:t>[hit clicker]</a:t>
            </a:r>
          </a:p>
          <a:p>
            <a:r>
              <a:rPr lang="en-US" dirty="0" smtClean="0"/>
              <a:t>and they realized some factors were more important than others, so they assigned weights to reflect this.</a:t>
            </a:r>
          </a:p>
          <a:p>
            <a:pPr defTabSz="931774">
              <a:defRPr/>
            </a:pPr>
            <a:r>
              <a:rPr lang="en-US" dirty="0" smtClean="0"/>
              <a:t>[hit clicker]</a:t>
            </a:r>
            <a:endParaRPr lang="en-US" dirty="0" smtClean="0"/>
          </a:p>
          <a:p>
            <a:r>
              <a:rPr lang="en-US" baseline="0" dirty="0" smtClean="0"/>
              <a:t>rolled them into an index.</a:t>
            </a:r>
          </a:p>
          <a:p>
            <a:endParaRPr lang="en-US" baseline="0" dirty="0" smtClean="0"/>
          </a:p>
          <a:p>
            <a:r>
              <a:rPr lang="en-US" dirty="0" smtClean="0"/>
              <a:t>Also did second version where the indicator had to be even higher risk (2 STD)</a:t>
            </a:r>
            <a:endParaRPr lang="en-US" dirty="0"/>
          </a:p>
        </p:txBody>
      </p:sp>
      <p:sp>
        <p:nvSpPr>
          <p:cNvPr id="4" name="Slide Number Placeholder 3"/>
          <p:cNvSpPr>
            <a:spLocks noGrp="1"/>
          </p:cNvSpPr>
          <p:nvPr>
            <p:ph type="sldNum" sz="quarter" idx="10"/>
          </p:nvPr>
        </p:nvSpPr>
        <p:spPr/>
        <p:txBody>
          <a:bodyPr/>
          <a:lstStyle/>
          <a:p>
            <a:fld id="{1D0BD7C1-2144-435A-83FC-494E245D26F0}"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end result</a:t>
            </a:r>
            <a:r>
              <a:rPr lang="en-US" baseline="0" dirty="0" smtClean="0"/>
              <a:t> was a simple index 0 to 26 to indicate the most vulnerable areas. </a:t>
            </a:r>
            <a:endParaRPr lang="en-US" dirty="0"/>
          </a:p>
        </p:txBody>
      </p:sp>
      <p:sp>
        <p:nvSpPr>
          <p:cNvPr id="4" name="Slide Number Placeholder 3"/>
          <p:cNvSpPr>
            <a:spLocks noGrp="1"/>
          </p:cNvSpPr>
          <p:nvPr>
            <p:ph type="sldNum" sz="quarter" idx="10"/>
          </p:nvPr>
        </p:nvSpPr>
        <p:spPr/>
        <p:txBody>
          <a:bodyPr/>
          <a:lstStyle/>
          <a:p>
            <a:fld id="{CA37E196-EF63-44E6-A586-A413C37B9EB8}"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From a lot of data, simple map.  Here is the first index version – darker indicates more need.  They found this didn’t narrow it down enough – still too many neighborhoods.</a:t>
            </a:r>
          </a:p>
        </p:txBody>
      </p:sp>
      <p:sp>
        <p:nvSpPr>
          <p:cNvPr id="4" name="Slide Number Placeholder 3"/>
          <p:cNvSpPr>
            <a:spLocks noGrp="1"/>
          </p:cNvSpPr>
          <p:nvPr>
            <p:ph type="sldNum" sz="quarter" idx="10"/>
          </p:nvPr>
        </p:nvSpPr>
        <p:spPr/>
        <p:txBody>
          <a:bodyPr/>
          <a:lstStyle/>
          <a:p>
            <a:fld id="{1D0BD7C1-2144-435A-83FC-494E245D26F0}"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a:t>
            </a:r>
            <a:r>
              <a:rPr lang="en-US" baseline="0" dirty="0" smtClean="0"/>
              <a:t> version of the index flagging census tracts way above the city average did a better job of highlighting the neediest areas.</a:t>
            </a:r>
          </a:p>
          <a:p>
            <a:r>
              <a:rPr lang="en-US" baseline="0" dirty="0" smtClean="0"/>
              <a:t>[hit clicker for outline]</a:t>
            </a:r>
            <a:endParaRPr lang="en-US" dirty="0"/>
          </a:p>
        </p:txBody>
      </p:sp>
      <p:sp>
        <p:nvSpPr>
          <p:cNvPr id="4" name="Slide Number Placeholder 3"/>
          <p:cNvSpPr>
            <a:spLocks noGrp="1"/>
          </p:cNvSpPr>
          <p:nvPr>
            <p:ph type="sldNum" sz="quarter" idx="10"/>
          </p:nvPr>
        </p:nvSpPr>
        <p:spPr/>
        <p:txBody>
          <a:bodyPr/>
          <a:lstStyle/>
          <a:p>
            <a:fld id="{CA37E196-EF63-44E6-A586-A413C37B9EB8}"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Zooms into center township (about 5 miles across).  The next step was to map existing human services related to the issues they are trying to address.   Again worked with committee to narrowed down 100’s of asset categories to these couple dozen.  </a:t>
            </a:r>
          </a:p>
          <a:p>
            <a:pPr defTabSz="931774">
              <a:defRPr/>
            </a:pPr>
            <a:endParaRPr lang="en-US" dirty="0" smtClean="0"/>
          </a:p>
          <a:p>
            <a:pPr defTabSz="931774">
              <a:defRPr/>
            </a:pPr>
            <a:r>
              <a:rPr lang="en-US" dirty="0" smtClean="0"/>
              <a:t>You can see that the assets clustered along Meridian street, </a:t>
            </a:r>
          </a:p>
          <a:p>
            <a:pPr defTabSz="931774">
              <a:defRPr/>
            </a:pPr>
            <a:endParaRPr lang="en-US" dirty="0" smtClean="0"/>
          </a:p>
        </p:txBody>
      </p:sp>
      <p:sp>
        <p:nvSpPr>
          <p:cNvPr id="4" name="Slide Number Placeholder 3"/>
          <p:cNvSpPr>
            <a:spLocks noGrp="1"/>
          </p:cNvSpPr>
          <p:nvPr>
            <p:ph type="sldNum" sz="quarter" idx="10"/>
          </p:nvPr>
        </p:nvSpPr>
        <p:spPr/>
        <p:txBody>
          <a:bodyPr/>
          <a:lstStyle/>
          <a:p>
            <a:fld id="{CA37E196-EF63-44E6-A586-A413C37B9EB8}" type="slidenum">
              <a:rPr lang="en-US" smtClean="0"/>
              <a:pPr/>
              <a:t>26</a:t>
            </a:fld>
            <a:endParaRPr lang="en-US" dirty="0"/>
          </a:p>
        </p:txBody>
      </p:sp>
    </p:spTree>
    <p:extLst>
      <p:ext uri="{BB962C8B-B14F-4D97-AF65-F5344CB8AC3E}">
        <p14:creationId xmlns="" xmlns:p14="http://schemas.microsoft.com/office/powerpoint/2010/main" val="993022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[hit clicker]</a:t>
            </a:r>
          </a:p>
          <a:p>
            <a:pPr defTabSz="931774">
              <a:defRPr/>
            </a:pPr>
            <a:r>
              <a:rPr lang="en-US" dirty="0" smtClean="0"/>
              <a:t>and that there are not a lot of assets in darkest blue areas.</a:t>
            </a:r>
          </a:p>
          <a:p>
            <a:r>
              <a:rPr lang="en-US" dirty="0" smtClean="0"/>
              <a:t> </a:t>
            </a:r>
          </a:p>
          <a:p>
            <a:r>
              <a:rPr lang="en-US" dirty="0" smtClean="0"/>
              <a:t>Gathered community knowledge about what else is going on in each community – already in an initiative, or nothing going on and hard to get things going.  They ruled out Martindale </a:t>
            </a:r>
            <a:r>
              <a:rPr lang="en-US" dirty="0" err="1" smtClean="0"/>
              <a:t>Brightwood</a:t>
            </a:r>
            <a:r>
              <a:rPr lang="en-US" dirty="0" smtClean="0"/>
              <a:t> because they had another big philanthropic initiative already in place.  They also needed know that the neighborhoods that had some minimum base of community partners and organization to build upon.</a:t>
            </a:r>
          </a:p>
          <a:p>
            <a:r>
              <a:rPr lang="en-US" dirty="0" smtClean="0"/>
              <a:t>Chose 2 </a:t>
            </a:r>
            <a:r>
              <a:rPr lang="en-US" dirty="0" err="1" smtClean="0"/>
              <a:t>ngh</a:t>
            </a:r>
            <a:r>
              <a:rPr lang="en-US" dirty="0" smtClean="0"/>
              <a:t> – Southeast and </a:t>
            </a:r>
            <a:r>
              <a:rPr lang="en-US" dirty="0" err="1" smtClean="0"/>
              <a:t>Haughville</a:t>
            </a:r>
            <a:r>
              <a:rPr lang="en-US" dirty="0" smtClean="0"/>
              <a:t> (</a:t>
            </a:r>
            <a:r>
              <a:rPr lang="en-US" dirty="0" err="1" smtClean="0"/>
              <a:t>HAWville</a:t>
            </a:r>
            <a:r>
              <a:rPr lang="en-US" dirty="0" smtClean="0"/>
              <a:t>)</a:t>
            </a:r>
            <a:endParaRPr lang="en-US" dirty="0"/>
          </a:p>
        </p:txBody>
      </p:sp>
      <p:sp>
        <p:nvSpPr>
          <p:cNvPr id="4" name="Slide Number Placeholder 3"/>
          <p:cNvSpPr>
            <a:spLocks noGrp="1"/>
          </p:cNvSpPr>
          <p:nvPr>
            <p:ph type="sldNum" sz="quarter" idx="10"/>
          </p:nvPr>
        </p:nvSpPr>
        <p:spPr/>
        <p:txBody>
          <a:bodyPr/>
          <a:lstStyle/>
          <a:p>
            <a:fld id="{CA37E196-EF63-44E6-A586-A413C37B9EB8}" type="slidenum">
              <a:rPr lang="en-US" smtClean="0"/>
              <a:pPr/>
              <a:t>27</a:t>
            </a:fld>
            <a:endParaRPr lang="en-US" dirty="0"/>
          </a:p>
        </p:txBody>
      </p:sp>
    </p:spTree>
    <p:extLst>
      <p:ext uri="{BB962C8B-B14F-4D97-AF65-F5344CB8AC3E}">
        <p14:creationId xmlns="" xmlns:p14="http://schemas.microsoft.com/office/powerpoint/2010/main" val="76370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They mapped all of the assets in the neighborhoods in detail and met with neighborhood and CDC leaders to engage them in the process - to ground truth the findings and identify any missing factors.  This and more importantly to get involved with MCCOY as partners in this process to improve their neighborhood resources.</a:t>
            </a:r>
            <a:endParaRPr lang="en-US" dirty="0" smtClean="0"/>
          </a:p>
          <a:p>
            <a:endParaRPr lang="en-US" dirty="0" smtClean="0"/>
          </a:p>
          <a:p>
            <a:r>
              <a:rPr lang="en-US" dirty="0" smtClean="0"/>
              <a:t>Now they are working on identifying</a:t>
            </a:r>
            <a:r>
              <a:rPr lang="en-US" baseline="0" dirty="0" smtClean="0"/>
              <a:t> an existing building for the center – promising location of Otis Brown which is an empty school.</a:t>
            </a:r>
          </a:p>
          <a:p>
            <a:endParaRPr lang="en-US" baseline="0" dirty="0" smtClean="0"/>
          </a:p>
          <a:p>
            <a:r>
              <a:rPr lang="en-US" baseline="0" dirty="0" smtClean="0"/>
              <a:t>Strategic planning process results:</a:t>
            </a:r>
          </a:p>
          <a:p>
            <a:endParaRPr lang="en-US" baseline="0" dirty="0" smtClean="0"/>
          </a:p>
          <a:p>
            <a:pPr lvl="0">
              <a:buFont typeface="Arial" pitchFamily="34" charset="0"/>
              <a:buChar char="•"/>
            </a:pPr>
            <a:r>
              <a:rPr lang="en-US" sz="1100" dirty="0" smtClean="0"/>
              <a:t>We need access points that exist within communities, will eliminate some of the transportation barriers and increase immediate access to services</a:t>
            </a:r>
            <a:endParaRPr lang="en-US" sz="1300" dirty="0" smtClean="0"/>
          </a:p>
          <a:p>
            <a:pPr lvl="0">
              <a:buFont typeface="Arial" pitchFamily="34" charset="0"/>
              <a:buChar char="•"/>
            </a:pPr>
            <a:r>
              <a:rPr lang="en-US" sz="1100" dirty="0" smtClean="0"/>
              <a:t>Need more partnerships and collaborations</a:t>
            </a:r>
            <a:endParaRPr lang="en-US" sz="1300" dirty="0" smtClean="0"/>
          </a:p>
          <a:p>
            <a:pPr lvl="0">
              <a:buFont typeface="Arial" pitchFamily="34" charset="0"/>
              <a:buChar char="•"/>
            </a:pPr>
            <a:r>
              <a:rPr lang="en-US" sz="1100" dirty="0" smtClean="0"/>
              <a:t>Need opportunities to partner, share resources and apply for joint funding</a:t>
            </a:r>
            <a:endParaRPr lang="en-US" sz="1300" dirty="0" smtClean="0"/>
          </a:p>
          <a:p>
            <a:endParaRPr lang="en-US" dirty="0"/>
          </a:p>
        </p:txBody>
      </p:sp>
      <p:sp>
        <p:nvSpPr>
          <p:cNvPr id="4" name="Slide Number Placeholder 3"/>
          <p:cNvSpPr>
            <a:spLocks noGrp="1"/>
          </p:cNvSpPr>
          <p:nvPr>
            <p:ph type="sldNum" sz="quarter" idx="10"/>
          </p:nvPr>
        </p:nvSpPr>
        <p:spPr/>
        <p:txBody>
          <a:bodyPr/>
          <a:lstStyle/>
          <a:p>
            <a:fld id="{6260DBD8-76F8-4DC7-A7BF-1463A4302BC9}"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HAWVILLE – this area expanded some after the community recognized some community assets just outside the initial community boundary </a:t>
            </a:r>
          </a:p>
          <a:p>
            <a:r>
              <a:rPr lang="en-US" dirty="0" smtClean="0"/>
              <a:t>(Blue lines are bus lines in case anyone asks )</a:t>
            </a:r>
          </a:p>
          <a:p>
            <a:r>
              <a:rPr lang="en-US" dirty="0" smtClean="0"/>
              <a:t>Inventoried list of all programs at each site – noted by “multiple programs” (1 dot paints a false picture).</a:t>
            </a:r>
          </a:p>
          <a:p>
            <a:r>
              <a:rPr lang="en-US" dirty="0" smtClean="0"/>
              <a:t>Still researching possible locations for their center here, there’s still a lot of work to do, but the task force has shown a commitment to informed decisions and can implement their plans knowing they chose they are centered in the neediest communities and with the buy-in of the surrounding neighborhoods.  </a:t>
            </a:r>
          </a:p>
          <a:p>
            <a:endParaRPr lang="en-US" dirty="0"/>
          </a:p>
        </p:txBody>
      </p:sp>
      <p:sp>
        <p:nvSpPr>
          <p:cNvPr id="4" name="Slide Number Placeholder 3"/>
          <p:cNvSpPr>
            <a:spLocks noGrp="1"/>
          </p:cNvSpPr>
          <p:nvPr>
            <p:ph type="sldNum" sz="quarter" idx="10"/>
          </p:nvPr>
        </p:nvSpPr>
        <p:spPr/>
        <p:txBody>
          <a:bodyPr/>
          <a:lstStyle/>
          <a:p>
            <a:fld id="{CA37E196-EF63-44E6-A586-A413C37B9EB8}"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814" eaLnBrk="0" hangingPunct="0">
              <a:defRPr sz="2900">
                <a:solidFill>
                  <a:schemeClr val="tx1"/>
                </a:solidFill>
                <a:latin typeface="Times New Roman" pitchFamily="18" charset="0"/>
              </a:defRPr>
            </a:lvl1pPr>
            <a:lvl2pPr marL="744651" indent="-286404" defTabSz="930814" eaLnBrk="0" hangingPunct="0">
              <a:defRPr sz="2900">
                <a:solidFill>
                  <a:schemeClr val="tx1"/>
                </a:solidFill>
                <a:latin typeface="Times New Roman" pitchFamily="18" charset="0"/>
              </a:defRPr>
            </a:lvl2pPr>
            <a:lvl3pPr marL="1145616" indent="-229123" defTabSz="930814" eaLnBrk="0" hangingPunct="0">
              <a:defRPr sz="2900">
                <a:solidFill>
                  <a:schemeClr val="tx1"/>
                </a:solidFill>
                <a:latin typeface="Times New Roman" pitchFamily="18" charset="0"/>
              </a:defRPr>
            </a:lvl3pPr>
            <a:lvl4pPr marL="1603862" indent="-229123" defTabSz="930814" eaLnBrk="0" hangingPunct="0">
              <a:defRPr sz="2900">
                <a:solidFill>
                  <a:schemeClr val="tx1"/>
                </a:solidFill>
                <a:latin typeface="Times New Roman" pitchFamily="18" charset="0"/>
              </a:defRPr>
            </a:lvl4pPr>
            <a:lvl5pPr marL="2062109" indent="-229123" defTabSz="930814" eaLnBrk="0" hangingPunct="0">
              <a:defRPr sz="2900">
                <a:solidFill>
                  <a:schemeClr val="tx1"/>
                </a:solidFill>
                <a:latin typeface="Times New Roman" pitchFamily="18" charset="0"/>
              </a:defRPr>
            </a:lvl5pPr>
            <a:lvl6pPr marL="2520355" indent="-229123" defTabSz="930814" eaLnBrk="0" fontAlgn="base" hangingPunct="0">
              <a:spcBef>
                <a:spcPct val="0"/>
              </a:spcBef>
              <a:spcAft>
                <a:spcPct val="0"/>
              </a:spcAft>
              <a:defRPr sz="2900">
                <a:solidFill>
                  <a:schemeClr val="tx1"/>
                </a:solidFill>
                <a:latin typeface="Times New Roman" pitchFamily="18" charset="0"/>
              </a:defRPr>
            </a:lvl6pPr>
            <a:lvl7pPr marL="2978600" indent="-229123" defTabSz="930814" eaLnBrk="0" fontAlgn="base" hangingPunct="0">
              <a:spcBef>
                <a:spcPct val="0"/>
              </a:spcBef>
              <a:spcAft>
                <a:spcPct val="0"/>
              </a:spcAft>
              <a:defRPr sz="2900">
                <a:solidFill>
                  <a:schemeClr val="tx1"/>
                </a:solidFill>
                <a:latin typeface="Times New Roman" pitchFamily="18" charset="0"/>
              </a:defRPr>
            </a:lvl7pPr>
            <a:lvl8pPr marL="3436847" indent="-229123" defTabSz="930814" eaLnBrk="0" fontAlgn="base" hangingPunct="0">
              <a:spcBef>
                <a:spcPct val="0"/>
              </a:spcBef>
              <a:spcAft>
                <a:spcPct val="0"/>
              </a:spcAft>
              <a:defRPr sz="2900">
                <a:solidFill>
                  <a:schemeClr val="tx1"/>
                </a:solidFill>
                <a:latin typeface="Times New Roman" pitchFamily="18" charset="0"/>
              </a:defRPr>
            </a:lvl8pPr>
            <a:lvl9pPr marL="3895093" indent="-229123" defTabSz="930814" eaLnBrk="0" fontAlgn="base" hangingPunct="0">
              <a:spcBef>
                <a:spcPct val="0"/>
              </a:spcBef>
              <a:spcAft>
                <a:spcPct val="0"/>
              </a:spcAft>
              <a:defRPr sz="2900">
                <a:solidFill>
                  <a:schemeClr val="tx1"/>
                </a:solidFill>
                <a:latin typeface="Times New Roman" pitchFamily="18" charset="0"/>
              </a:defRPr>
            </a:lvl9pPr>
          </a:lstStyle>
          <a:p>
            <a:pPr eaLnBrk="1" hangingPunct="1"/>
            <a:fld id="{FF64D89F-4C0C-418D-BA7C-DD044531E721}" type="slidenum">
              <a:rPr lang="en-US" sz="1200">
                <a:latin typeface="Arial" pitchFamily="34" charset="0"/>
              </a:rPr>
              <a:pPr eaLnBrk="1" hangingPunct="1"/>
              <a:t>3</a:t>
            </a:fld>
            <a:endParaRPr lang="en-US" sz="1200" dirty="0">
              <a:latin typeface="Arial" pitchFamily="34" charset="0"/>
            </a:endParaRPr>
          </a:p>
        </p:txBody>
      </p:sp>
      <p:sp>
        <p:nvSpPr>
          <p:cNvPr id="33795" name="Rectangle 2"/>
          <p:cNvSpPr>
            <a:spLocks noGrp="1" noRot="1" noChangeAspect="1" noChangeArrowheads="1" noTextEdit="1"/>
          </p:cNvSpPr>
          <p:nvPr>
            <p:ph type="sldImg"/>
          </p:nvPr>
        </p:nvSpPr>
        <p:spPr>
          <a:xfrm>
            <a:off x="1190625" y="704850"/>
            <a:ext cx="4632325" cy="3473450"/>
          </a:xfrm>
          <a:ln/>
        </p:spPr>
      </p:sp>
      <p:sp>
        <p:nvSpPr>
          <p:cNvPr id="33796" name="Rectangle 3"/>
          <p:cNvSpPr>
            <a:spLocks noGrp="1" noChangeArrowheads="1"/>
          </p:cNvSpPr>
          <p:nvPr>
            <p:ph type="body" idx="1"/>
          </p:nvPr>
        </p:nvSpPr>
        <p:spPr>
          <a:xfrm>
            <a:off x="935144" y="4417383"/>
            <a:ext cx="5140112" cy="418019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42214" indent="-242214">
              <a:lnSpc>
                <a:spcPct val="200000"/>
              </a:lnSpc>
            </a:pPr>
            <a:r>
              <a:rPr lang="en-US" sz="1000" dirty="0" smtClean="0"/>
              <a:t>All of that momentum is not enough…. Data is only a tool to accomplish the goals of our organizations   This is why all of you are needed....</a:t>
            </a:r>
          </a:p>
          <a:p>
            <a:pPr marL="242214" indent="-242214">
              <a:lnSpc>
                <a:spcPct val="200000"/>
              </a:lnSpc>
              <a:buFontTx/>
              <a:buAutoNum type="arabicPeriod"/>
            </a:pPr>
            <a:endParaRPr lang="en-US" sz="1000" dirty="0" smtClean="0"/>
          </a:p>
          <a:p>
            <a:pPr marL="242214" indent="-242214">
              <a:lnSpc>
                <a:spcPct val="200000"/>
              </a:lnSpc>
              <a:buFontTx/>
              <a:buAutoNum type="arabicPeriod"/>
            </a:pPr>
            <a:r>
              <a:rPr lang="en-US" sz="1000" dirty="0" smtClean="0"/>
              <a:t>From the flood of data, Still hard work to figure out how to get the data you need for the area you care about</a:t>
            </a:r>
          </a:p>
          <a:p>
            <a:pPr marL="242214" indent="-242214">
              <a:lnSpc>
                <a:spcPct val="200000"/>
              </a:lnSpc>
              <a:buFontTx/>
              <a:buAutoNum type="arabicPeriod"/>
            </a:pPr>
            <a:r>
              <a:rPr lang="en-US" sz="1000" dirty="0" smtClean="0"/>
              <a:t>Giant spreadsheet of numbers or data file difficult to absorb without interpretation, creating of meaningful indicators</a:t>
            </a:r>
          </a:p>
          <a:p>
            <a:pPr marL="242214" indent="-242214">
              <a:lnSpc>
                <a:spcPct val="200000"/>
              </a:lnSpc>
              <a:buAutoNum type="arabicPeriod" startAt="3"/>
            </a:pPr>
            <a:r>
              <a:rPr lang="en-US" sz="1000" dirty="0" smtClean="0"/>
              <a:t>What does it mean?  What’s behind the trends? </a:t>
            </a:r>
          </a:p>
          <a:p>
            <a:pPr marL="242214" indent="-242214">
              <a:lnSpc>
                <a:spcPct val="200000"/>
              </a:lnSpc>
              <a:buAutoNum type="arabicPeriod" startAt="3"/>
            </a:pPr>
            <a:r>
              <a:rPr lang="en-US" sz="1000" dirty="0" smtClean="0"/>
              <a:t>Next need to share what you have learned and assemble the political will and resources for programs.</a:t>
            </a:r>
          </a:p>
          <a:p>
            <a:pPr marL="242214" indent="-242214">
              <a:lnSpc>
                <a:spcPct val="200000"/>
              </a:lnSpc>
              <a:buAutoNum type="arabicPeriod" startAt="3"/>
            </a:pPr>
            <a:r>
              <a:rPr lang="en-US" sz="1000" dirty="0" smtClean="0"/>
              <a:t>Finally, you move to the action and will need to track progress or setbacks.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2403" eaLnBrk="0" hangingPunct="0">
              <a:defRPr sz="2900">
                <a:solidFill>
                  <a:schemeClr val="tx1"/>
                </a:solidFill>
                <a:latin typeface="Times New Roman" pitchFamily="18" charset="0"/>
              </a:defRPr>
            </a:lvl1pPr>
            <a:lvl2pPr marL="744651" indent="-286404" defTabSz="932403" eaLnBrk="0" hangingPunct="0">
              <a:defRPr sz="2900">
                <a:solidFill>
                  <a:schemeClr val="tx1"/>
                </a:solidFill>
                <a:latin typeface="Times New Roman" pitchFamily="18" charset="0"/>
              </a:defRPr>
            </a:lvl2pPr>
            <a:lvl3pPr marL="1145616" indent="-229123" defTabSz="932403" eaLnBrk="0" hangingPunct="0">
              <a:defRPr sz="2900">
                <a:solidFill>
                  <a:schemeClr val="tx1"/>
                </a:solidFill>
                <a:latin typeface="Times New Roman" pitchFamily="18" charset="0"/>
              </a:defRPr>
            </a:lvl3pPr>
            <a:lvl4pPr marL="1603862" indent="-229123" defTabSz="932403" eaLnBrk="0" hangingPunct="0">
              <a:defRPr sz="2900">
                <a:solidFill>
                  <a:schemeClr val="tx1"/>
                </a:solidFill>
                <a:latin typeface="Times New Roman" pitchFamily="18" charset="0"/>
              </a:defRPr>
            </a:lvl4pPr>
            <a:lvl5pPr marL="2062109" indent="-229123" defTabSz="932403" eaLnBrk="0" hangingPunct="0">
              <a:defRPr sz="2900">
                <a:solidFill>
                  <a:schemeClr val="tx1"/>
                </a:solidFill>
                <a:latin typeface="Times New Roman" pitchFamily="18" charset="0"/>
              </a:defRPr>
            </a:lvl5pPr>
            <a:lvl6pPr marL="2520355" indent="-229123" defTabSz="932403" eaLnBrk="0" fontAlgn="base" hangingPunct="0">
              <a:spcBef>
                <a:spcPct val="0"/>
              </a:spcBef>
              <a:spcAft>
                <a:spcPct val="0"/>
              </a:spcAft>
              <a:defRPr sz="2900">
                <a:solidFill>
                  <a:schemeClr val="tx1"/>
                </a:solidFill>
                <a:latin typeface="Times New Roman" pitchFamily="18" charset="0"/>
              </a:defRPr>
            </a:lvl6pPr>
            <a:lvl7pPr marL="2978600" indent="-229123" defTabSz="932403" eaLnBrk="0" fontAlgn="base" hangingPunct="0">
              <a:spcBef>
                <a:spcPct val="0"/>
              </a:spcBef>
              <a:spcAft>
                <a:spcPct val="0"/>
              </a:spcAft>
              <a:defRPr sz="2900">
                <a:solidFill>
                  <a:schemeClr val="tx1"/>
                </a:solidFill>
                <a:latin typeface="Times New Roman" pitchFamily="18" charset="0"/>
              </a:defRPr>
            </a:lvl7pPr>
            <a:lvl8pPr marL="3436847" indent="-229123" defTabSz="932403" eaLnBrk="0" fontAlgn="base" hangingPunct="0">
              <a:spcBef>
                <a:spcPct val="0"/>
              </a:spcBef>
              <a:spcAft>
                <a:spcPct val="0"/>
              </a:spcAft>
              <a:defRPr sz="2900">
                <a:solidFill>
                  <a:schemeClr val="tx1"/>
                </a:solidFill>
                <a:latin typeface="Times New Roman" pitchFamily="18" charset="0"/>
              </a:defRPr>
            </a:lvl8pPr>
            <a:lvl9pPr marL="3895093" indent="-229123" defTabSz="932403" eaLnBrk="0" fontAlgn="base" hangingPunct="0">
              <a:spcBef>
                <a:spcPct val="0"/>
              </a:spcBef>
              <a:spcAft>
                <a:spcPct val="0"/>
              </a:spcAft>
              <a:defRPr sz="2900">
                <a:solidFill>
                  <a:schemeClr val="tx1"/>
                </a:solidFill>
                <a:latin typeface="Times New Roman" pitchFamily="18" charset="0"/>
              </a:defRPr>
            </a:lvl9pPr>
          </a:lstStyle>
          <a:p>
            <a:pPr eaLnBrk="1" hangingPunct="1"/>
            <a:fld id="{3AC3FBFA-1395-4790-AEBB-8C1F5945FBA7}" type="slidenum">
              <a:rPr lang="en-US" sz="1200">
                <a:latin typeface="Arial" charset="0"/>
              </a:rPr>
              <a:pPr eaLnBrk="1" hangingPunct="1"/>
              <a:t>30</a:t>
            </a:fld>
            <a:endParaRPr lang="en-US" sz="1200" dirty="0">
              <a:latin typeface="Arial" charset="0"/>
            </a:endParaRPr>
          </a:p>
        </p:txBody>
      </p:sp>
      <p:sp>
        <p:nvSpPr>
          <p:cNvPr id="36867" name="Rectangle 2"/>
          <p:cNvSpPr>
            <a:spLocks noGrp="1" noRot="1" noChangeAspect="1" noChangeArrowheads="1" noTextEdit="1"/>
          </p:cNvSpPr>
          <p:nvPr>
            <p:ph type="sldImg"/>
          </p:nvPr>
        </p:nvSpPr>
        <p:spPr>
          <a:xfrm>
            <a:off x="1192213" y="704850"/>
            <a:ext cx="4630737" cy="3473450"/>
          </a:xfrm>
          <a:ln/>
        </p:spPr>
      </p:sp>
      <p:sp>
        <p:nvSpPr>
          <p:cNvPr id="36868" name="Rectangle 3"/>
          <p:cNvSpPr>
            <a:spLocks noGrp="1" noChangeArrowheads="1"/>
          </p:cNvSpPr>
          <p:nvPr>
            <p:ph type="body" idx="1"/>
          </p:nvPr>
        </p:nvSpPr>
        <p:spPr>
          <a:xfrm>
            <a:off x="935144" y="4418975"/>
            <a:ext cx="5140112" cy="417860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31774">
              <a:defRPr/>
            </a:pPr>
            <a:r>
              <a:rPr lang="en-US" dirty="0" smtClean="0"/>
              <a:t>Conferences are great place to step away</a:t>
            </a:r>
            <a:r>
              <a:rPr lang="en-US" baseline="0" dirty="0" smtClean="0"/>
              <a:t> from everyday pressures</a:t>
            </a:r>
          </a:p>
          <a:p>
            <a:pPr defTabSz="931774">
              <a:defRPr/>
            </a:pPr>
            <a:endParaRPr lang="en-US" baseline="0" dirty="0" smtClean="0"/>
          </a:p>
          <a:p>
            <a:pPr defTabSz="931774">
              <a:defRPr/>
            </a:pPr>
            <a:r>
              <a:rPr lang="en-US" dirty="0" smtClean="0"/>
              <a:t>Urge you to think about how to break through silos</a:t>
            </a:r>
          </a:p>
          <a:p>
            <a:pPr defTabSz="931774">
              <a:defRPr/>
            </a:pPr>
            <a:endParaRPr lang="en-US" dirty="0" smtClean="0"/>
          </a:p>
          <a:p>
            <a:pPr defTabSz="931774">
              <a:defRPr/>
            </a:pPr>
            <a:r>
              <a:rPr lang="en-US" dirty="0" smtClean="0"/>
              <a:t>We believe that city and nonprofit agencies should focus</a:t>
            </a:r>
            <a:r>
              <a:rPr lang="en-US" baseline="0" dirty="0" smtClean="0"/>
              <a:t> on their missions, so supportive research organizations can do some of the heavy lifting on the data crunching.  </a:t>
            </a:r>
            <a:r>
              <a:rPr lang="en-US" dirty="0" smtClean="0"/>
              <a:t>We help new cities develop similar capacities.</a:t>
            </a:r>
          </a:p>
          <a:p>
            <a:pPr defTabSz="931774">
              <a:defRPr/>
            </a:pPr>
            <a:endParaRPr lang="en-US" dirty="0" smtClean="0"/>
          </a:p>
          <a:p>
            <a:pPr defTabSz="931774">
              <a:defRPr/>
            </a:pPr>
            <a:r>
              <a:rPr lang="en-US" dirty="0" smtClean="0"/>
              <a:t>One thing not on the slide:  Think long-term – support open data and build your local data infrastructure.</a:t>
            </a:r>
          </a:p>
          <a:p>
            <a:pPr defTabSz="931774">
              <a:defRPr/>
            </a:pPr>
            <a:endParaRPr lang="en-US" dirty="0" smtClean="0"/>
          </a:p>
          <a:p>
            <a:pPr defTabSz="931774">
              <a:defRPr/>
            </a:pPr>
            <a:r>
              <a:rPr lang="en-US" dirty="0" smtClean="0"/>
              <a:t>Finally, beyond your immediate needs, think about the data infrastructure in your community. Where are there resources you could tap?  Where are their gaps that need to be filled?  Can your local governments be more open about sharing their data?</a:t>
            </a:r>
          </a:p>
          <a:p>
            <a:pPr defTabSz="931774">
              <a:defRPr/>
            </a:pP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Still working out some kinks but a great place to get ideas.</a:t>
            </a:r>
            <a:endParaRPr lang="en-US" dirty="0"/>
          </a:p>
        </p:txBody>
      </p:sp>
      <p:sp>
        <p:nvSpPr>
          <p:cNvPr id="4" name="Slide Number Placeholder 3"/>
          <p:cNvSpPr>
            <a:spLocks noGrp="1"/>
          </p:cNvSpPr>
          <p:nvPr>
            <p:ph type="sldNum" sz="quarter" idx="10"/>
          </p:nvPr>
        </p:nvSpPr>
        <p:spPr/>
        <p:txBody>
          <a:bodyPr/>
          <a:lstStyle/>
          <a:p>
            <a:fld id="{CA37E196-EF63-44E6-A586-A413C37B9EB8}"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37E196-EF63-44E6-A586-A413C37B9EB8}" type="slidenum">
              <a:rPr lang="en-US" smtClean="0"/>
              <a:pPr/>
              <a:t>33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84430" indent="-484430">
              <a:spcAft>
                <a:spcPct val="20000"/>
              </a:spcAft>
              <a:defRPr/>
            </a:pPr>
            <a:r>
              <a:rPr lang="en-US" dirty="0" smtClean="0"/>
              <a:t>Collaborative effort since 1995</a:t>
            </a:r>
            <a:r>
              <a:rPr lang="en-US" baseline="0" dirty="0" smtClean="0"/>
              <a:t> of </a:t>
            </a:r>
            <a:r>
              <a:rPr lang="en-US" dirty="0" smtClean="0"/>
              <a:t>Urban Institute and local partners in 35 U.S. cities.</a:t>
            </a:r>
            <a:r>
              <a:rPr lang="en-US" baseline="0" dirty="0" smtClean="0"/>
              <a:t>  And several more on the way.</a:t>
            </a:r>
          </a:p>
          <a:p>
            <a:pPr marL="484430" indent="-484430">
              <a:spcAft>
                <a:spcPct val="20000"/>
              </a:spcAft>
              <a:defRPr/>
            </a:pPr>
            <a:endParaRPr lang="en-US" baseline="0" dirty="0" smtClean="0"/>
          </a:p>
          <a:p>
            <a:pPr marL="484430" indent="-484430">
              <a:spcAft>
                <a:spcPct val="20000"/>
              </a:spcAft>
              <a:defRPr/>
            </a:pPr>
            <a:r>
              <a:rPr lang="en-US" dirty="0" smtClean="0"/>
              <a:t>All partners</a:t>
            </a:r>
            <a:r>
              <a:rPr lang="en-US" baseline="0" dirty="0" smtClean="0"/>
              <a:t> have built information systems with neighborhood level data on a variety of topics to support local advocacy and decisions.</a:t>
            </a:r>
          </a:p>
          <a:p>
            <a:pPr marL="484430" indent="-484430">
              <a:spcAft>
                <a:spcPct val="20000"/>
              </a:spcAft>
              <a:defRPr/>
            </a:pPr>
            <a:endParaRPr lang="en-US" baseline="0" dirty="0" smtClean="0"/>
          </a:p>
          <a:p>
            <a:pPr marL="484430" indent="-484430">
              <a:spcAft>
                <a:spcPct val="20000"/>
              </a:spcAft>
              <a:defRPr/>
            </a:pPr>
            <a:r>
              <a:rPr lang="en-US" baseline="0" dirty="0" smtClean="0"/>
              <a:t>From our years of experience, we now see that the NNIP models relies on advances in the data, the home institutions,  and progressive missions.</a:t>
            </a:r>
          </a:p>
          <a:p>
            <a:pPr marL="484430" indent="-484430">
              <a:spcAft>
                <a:spcPct val="20000"/>
              </a:spcAft>
              <a:defRPr/>
            </a:pPr>
            <a:endParaRPr lang="en-US" baseline="0" dirty="0" smtClean="0"/>
          </a:p>
          <a:p>
            <a:pPr marL="484430" indent="-484430">
              <a:spcAft>
                <a:spcPct val="20000"/>
              </a:spcAft>
              <a:defRPr/>
            </a:pPr>
            <a:endParaRPr lang="en-US" baseline="0" dirty="0" smtClean="0"/>
          </a:p>
          <a:p>
            <a:pPr marL="484430" indent="-484430">
              <a:spcAft>
                <a:spcPct val="20000"/>
              </a:spcAft>
              <a:defRPr/>
            </a:pPr>
            <a:endParaRPr lang="en-US" baseline="0" dirty="0" smtClean="0"/>
          </a:p>
        </p:txBody>
      </p:sp>
      <p:sp>
        <p:nvSpPr>
          <p:cNvPr id="4" name="Slide Number Placeholder 3"/>
          <p:cNvSpPr>
            <a:spLocks noGrp="1"/>
          </p:cNvSpPr>
          <p:nvPr>
            <p:ph type="sldNum" sz="quarter" idx="10"/>
          </p:nvPr>
        </p:nvSpPr>
        <p:spPr/>
        <p:txBody>
          <a:bodyPr/>
          <a:lstStyle/>
          <a:p>
            <a:fld id="{CA37E196-EF63-44E6-A586-A413C37B9EB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2403" eaLnBrk="0" hangingPunct="0">
              <a:defRPr sz="2900">
                <a:solidFill>
                  <a:schemeClr val="tx1"/>
                </a:solidFill>
                <a:latin typeface="Times New Roman" pitchFamily="18" charset="0"/>
              </a:defRPr>
            </a:lvl1pPr>
            <a:lvl2pPr marL="744651" indent="-286404" defTabSz="932403" eaLnBrk="0" hangingPunct="0">
              <a:defRPr sz="2900">
                <a:solidFill>
                  <a:schemeClr val="tx1"/>
                </a:solidFill>
                <a:latin typeface="Times New Roman" pitchFamily="18" charset="0"/>
              </a:defRPr>
            </a:lvl2pPr>
            <a:lvl3pPr marL="1145616" indent="-229123" defTabSz="932403" eaLnBrk="0" hangingPunct="0">
              <a:defRPr sz="2900">
                <a:solidFill>
                  <a:schemeClr val="tx1"/>
                </a:solidFill>
                <a:latin typeface="Times New Roman" pitchFamily="18" charset="0"/>
              </a:defRPr>
            </a:lvl3pPr>
            <a:lvl4pPr marL="1603862" indent="-229123" defTabSz="932403" eaLnBrk="0" hangingPunct="0">
              <a:defRPr sz="2900">
                <a:solidFill>
                  <a:schemeClr val="tx1"/>
                </a:solidFill>
                <a:latin typeface="Times New Roman" pitchFamily="18" charset="0"/>
              </a:defRPr>
            </a:lvl4pPr>
            <a:lvl5pPr marL="2062109" indent="-229123" defTabSz="932403" eaLnBrk="0" hangingPunct="0">
              <a:defRPr sz="2900">
                <a:solidFill>
                  <a:schemeClr val="tx1"/>
                </a:solidFill>
                <a:latin typeface="Times New Roman" pitchFamily="18" charset="0"/>
              </a:defRPr>
            </a:lvl5pPr>
            <a:lvl6pPr marL="2520355" indent="-229123" defTabSz="932403" eaLnBrk="0" fontAlgn="base" hangingPunct="0">
              <a:spcBef>
                <a:spcPct val="0"/>
              </a:spcBef>
              <a:spcAft>
                <a:spcPct val="0"/>
              </a:spcAft>
              <a:defRPr sz="2900">
                <a:solidFill>
                  <a:schemeClr val="tx1"/>
                </a:solidFill>
                <a:latin typeface="Times New Roman" pitchFamily="18" charset="0"/>
              </a:defRPr>
            </a:lvl6pPr>
            <a:lvl7pPr marL="2978600" indent="-229123" defTabSz="932403" eaLnBrk="0" fontAlgn="base" hangingPunct="0">
              <a:spcBef>
                <a:spcPct val="0"/>
              </a:spcBef>
              <a:spcAft>
                <a:spcPct val="0"/>
              </a:spcAft>
              <a:defRPr sz="2900">
                <a:solidFill>
                  <a:schemeClr val="tx1"/>
                </a:solidFill>
                <a:latin typeface="Times New Roman" pitchFamily="18" charset="0"/>
              </a:defRPr>
            </a:lvl7pPr>
            <a:lvl8pPr marL="3436847" indent="-229123" defTabSz="932403" eaLnBrk="0" fontAlgn="base" hangingPunct="0">
              <a:spcBef>
                <a:spcPct val="0"/>
              </a:spcBef>
              <a:spcAft>
                <a:spcPct val="0"/>
              </a:spcAft>
              <a:defRPr sz="2900">
                <a:solidFill>
                  <a:schemeClr val="tx1"/>
                </a:solidFill>
                <a:latin typeface="Times New Roman" pitchFamily="18" charset="0"/>
              </a:defRPr>
            </a:lvl8pPr>
            <a:lvl9pPr marL="3895093" indent="-229123" defTabSz="932403" eaLnBrk="0" fontAlgn="base" hangingPunct="0">
              <a:spcBef>
                <a:spcPct val="0"/>
              </a:spcBef>
              <a:spcAft>
                <a:spcPct val="0"/>
              </a:spcAft>
              <a:defRPr sz="2900">
                <a:solidFill>
                  <a:schemeClr val="tx1"/>
                </a:solidFill>
                <a:latin typeface="Times New Roman" pitchFamily="18" charset="0"/>
              </a:defRPr>
            </a:lvl9pPr>
          </a:lstStyle>
          <a:p>
            <a:pPr eaLnBrk="1" hangingPunct="1"/>
            <a:fld id="{CCA54AB7-FC60-41E4-A032-7DD25829CEFB}" type="slidenum">
              <a:rPr lang="en-US" sz="1200">
                <a:latin typeface="Arial" charset="0"/>
              </a:rPr>
              <a:pPr eaLnBrk="1" hangingPunct="1"/>
              <a:t>5</a:t>
            </a:fld>
            <a:endParaRPr lang="en-US" sz="1200" dirty="0">
              <a:latin typeface="Arial" charset="0"/>
            </a:endParaRPr>
          </a:p>
        </p:txBody>
      </p:sp>
      <p:sp>
        <p:nvSpPr>
          <p:cNvPr id="35843" name="Rectangle 2"/>
          <p:cNvSpPr>
            <a:spLocks noGrp="1" noRot="1" noChangeAspect="1" noChangeArrowheads="1" noTextEdit="1"/>
          </p:cNvSpPr>
          <p:nvPr>
            <p:ph type="sldImg"/>
          </p:nvPr>
        </p:nvSpPr>
        <p:spPr>
          <a:xfrm>
            <a:off x="1181100" y="698500"/>
            <a:ext cx="4648200" cy="3486150"/>
          </a:xfrm>
          <a:ln/>
        </p:spPr>
      </p:sp>
      <p:sp>
        <p:nvSpPr>
          <p:cNvPr id="43012" name="Rectangle 3"/>
          <p:cNvSpPr>
            <a:spLocks noGrp="1" noChangeArrowheads="1"/>
          </p:cNvSpPr>
          <p:nvPr>
            <p:ph type="body" idx="1"/>
          </p:nvPr>
        </p:nvSpPr>
        <p:spPr>
          <a:xfrm>
            <a:off x="935144" y="4417383"/>
            <a:ext cx="5140112" cy="4180196"/>
          </a:xfrm>
          <a:ln/>
          <a:extLst/>
        </p:spPr>
        <p:txBody>
          <a:bodyPr/>
          <a:lstStyle/>
          <a:p>
            <a:pPr eaLnBrk="1" hangingPunct="1">
              <a:defRPr/>
            </a:pPr>
            <a:r>
              <a:rPr lang="en-US" dirty="0" smtClean="0">
                <a:latin typeface="+mn-lt"/>
              </a:rPr>
              <a:t>Geography Matters - City-wide trends not helpful for action</a:t>
            </a:r>
          </a:p>
          <a:p>
            <a:pPr lvl="1" eaLnBrk="1" hangingPunct="1">
              <a:buFont typeface="Arial" pitchFamily="34" charset="0"/>
              <a:buChar char="•"/>
              <a:defRPr/>
            </a:pPr>
            <a:r>
              <a:rPr lang="en-US" dirty="0" smtClean="0">
                <a:latin typeface="+mn-lt"/>
              </a:rPr>
              <a:t> Problems are not evenly distributed across cities.</a:t>
            </a:r>
          </a:p>
          <a:p>
            <a:pPr lvl="1" eaLnBrk="1" hangingPunct="1">
              <a:buFont typeface="Arial" pitchFamily="34" charset="0"/>
              <a:buChar char="•"/>
              <a:defRPr/>
            </a:pPr>
            <a:r>
              <a:rPr lang="en-US" dirty="0" smtClean="0">
                <a:latin typeface="+mn-lt"/>
              </a:rPr>
              <a:t>Priority issues vary across neighborhoods.</a:t>
            </a:r>
          </a:p>
          <a:p>
            <a:pPr lvl="1" eaLnBrk="1" hangingPunct="1">
              <a:buFont typeface="Arial" pitchFamily="34" charset="0"/>
              <a:buChar char="•"/>
              <a:defRPr/>
            </a:pPr>
            <a:r>
              <a:rPr lang="en-US" dirty="0" smtClean="0">
                <a:latin typeface="+mn-lt"/>
              </a:rPr>
              <a:t>People can relate to data analysis at the neighborhood level.</a:t>
            </a:r>
          </a:p>
          <a:p>
            <a:pPr eaLnBrk="1" hangingPunct="1">
              <a:defRPr/>
            </a:pPr>
            <a:r>
              <a:rPr lang="en-US" dirty="0" smtClean="0">
                <a:latin typeface="+mn-lt"/>
              </a:rPr>
              <a:t>Maps are powerful for engaging people.   GIS has the power to show relationships – not necessarily statistical cause and effect, but co-existing conditions like vacant housing and crime, obesity and lack of grocery stores or exercise opportunities.  Allows you to ask new questions.</a:t>
            </a:r>
          </a:p>
          <a:p>
            <a:pPr eaLnBrk="1" hangingPunct="1">
              <a:defRPr/>
            </a:pPr>
            <a:endParaRPr lang="en-US" dirty="0" smtClean="0">
              <a:latin typeface="+mn-lt"/>
            </a:endParaRPr>
          </a:p>
          <a:p>
            <a:pPr eaLnBrk="1" hangingPunct="1">
              <a:defRPr/>
            </a:pPr>
            <a:r>
              <a:rPr lang="en-US" dirty="0" smtClean="0">
                <a:latin typeface="+mn-lt"/>
              </a:rPr>
              <a:t>Partners generally receive information at the address level and aggregate to varying levels of geography depending on the audience and issue at hand.</a:t>
            </a:r>
          </a:p>
          <a:p>
            <a:pPr eaLnBrk="1" hangingPunct="1">
              <a:defRPr/>
            </a:pPr>
            <a:endParaRPr lang="en-US" dirty="0" smtClean="0">
              <a:latin typeface="+mn-lt"/>
            </a:endParaRPr>
          </a:p>
          <a:p>
            <a:pPr eaLnBrk="1" hangingPunct="1">
              <a:defRPr/>
            </a:pPr>
            <a:r>
              <a:rPr lang="en-US" dirty="0" smtClean="0">
                <a:latin typeface="+mn-lt"/>
              </a:rPr>
              <a:t>Partners cover many issues, recognizing residents don’t experience their community in silos (inventory summary available)</a:t>
            </a:r>
          </a:p>
          <a:p>
            <a:pPr eaLnBrk="1" hangingPunct="1">
              <a:defRPr/>
            </a:pPr>
            <a:endParaRPr lang="en-US" dirty="0" smtClean="0">
              <a:latin typeface="+mn-lt"/>
            </a:endParaRPr>
          </a:p>
          <a:p>
            <a:pPr eaLnBrk="1" hangingPunct="1">
              <a:defRPr/>
            </a:pPr>
            <a:r>
              <a:rPr lang="en-US" dirty="0" smtClean="0">
                <a:latin typeface="+mn-lt"/>
              </a:rPr>
              <a:t>They obtain data incrementally – not all partners have everything, but they have in mind building infrastructure – formal agreements to get the data recurrently (so even if subsidized child care is not a hot topic right now, they still process the data to keep the longitudinal series intact.)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2403" eaLnBrk="0" hangingPunct="0">
              <a:defRPr sz="2900">
                <a:solidFill>
                  <a:schemeClr val="tx1"/>
                </a:solidFill>
                <a:latin typeface="Times New Roman" pitchFamily="18" charset="0"/>
              </a:defRPr>
            </a:lvl1pPr>
            <a:lvl2pPr marL="744651" indent="-286404" defTabSz="932403" eaLnBrk="0" hangingPunct="0">
              <a:defRPr sz="2900">
                <a:solidFill>
                  <a:schemeClr val="tx1"/>
                </a:solidFill>
                <a:latin typeface="Times New Roman" pitchFamily="18" charset="0"/>
              </a:defRPr>
            </a:lvl2pPr>
            <a:lvl3pPr marL="1145616" indent="-229123" defTabSz="932403" eaLnBrk="0" hangingPunct="0">
              <a:defRPr sz="2900">
                <a:solidFill>
                  <a:schemeClr val="tx1"/>
                </a:solidFill>
                <a:latin typeface="Times New Roman" pitchFamily="18" charset="0"/>
              </a:defRPr>
            </a:lvl3pPr>
            <a:lvl4pPr marL="1603862" indent="-229123" defTabSz="932403" eaLnBrk="0" hangingPunct="0">
              <a:defRPr sz="2900">
                <a:solidFill>
                  <a:schemeClr val="tx1"/>
                </a:solidFill>
                <a:latin typeface="Times New Roman" pitchFamily="18" charset="0"/>
              </a:defRPr>
            </a:lvl4pPr>
            <a:lvl5pPr marL="2062109" indent="-229123" defTabSz="932403" eaLnBrk="0" hangingPunct="0">
              <a:defRPr sz="2900">
                <a:solidFill>
                  <a:schemeClr val="tx1"/>
                </a:solidFill>
                <a:latin typeface="Times New Roman" pitchFamily="18" charset="0"/>
              </a:defRPr>
            </a:lvl5pPr>
            <a:lvl6pPr marL="2520355" indent="-229123" defTabSz="932403" eaLnBrk="0" fontAlgn="base" hangingPunct="0">
              <a:spcBef>
                <a:spcPct val="0"/>
              </a:spcBef>
              <a:spcAft>
                <a:spcPct val="0"/>
              </a:spcAft>
              <a:defRPr sz="2900">
                <a:solidFill>
                  <a:schemeClr val="tx1"/>
                </a:solidFill>
                <a:latin typeface="Times New Roman" pitchFamily="18" charset="0"/>
              </a:defRPr>
            </a:lvl6pPr>
            <a:lvl7pPr marL="2978600" indent="-229123" defTabSz="932403" eaLnBrk="0" fontAlgn="base" hangingPunct="0">
              <a:spcBef>
                <a:spcPct val="0"/>
              </a:spcBef>
              <a:spcAft>
                <a:spcPct val="0"/>
              </a:spcAft>
              <a:defRPr sz="2900">
                <a:solidFill>
                  <a:schemeClr val="tx1"/>
                </a:solidFill>
                <a:latin typeface="Times New Roman" pitchFamily="18" charset="0"/>
              </a:defRPr>
            </a:lvl7pPr>
            <a:lvl8pPr marL="3436847" indent="-229123" defTabSz="932403" eaLnBrk="0" fontAlgn="base" hangingPunct="0">
              <a:spcBef>
                <a:spcPct val="0"/>
              </a:spcBef>
              <a:spcAft>
                <a:spcPct val="0"/>
              </a:spcAft>
              <a:defRPr sz="2900">
                <a:solidFill>
                  <a:schemeClr val="tx1"/>
                </a:solidFill>
                <a:latin typeface="Times New Roman" pitchFamily="18" charset="0"/>
              </a:defRPr>
            </a:lvl8pPr>
            <a:lvl9pPr marL="3895093" indent="-229123" defTabSz="932403" eaLnBrk="0" fontAlgn="base" hangingPunct="0">
              <a:spcBef>
                <a:spcPct val="0"/>
              </a:spcBef>
              <a:spcAft>
                <a:spcPct val="0"/>
              </a:spcAft>
              <a:defRPr sz="2900">
                <a:solidFill>
                  <a:schemeClr val="tx1"/>
                </a:solidFill>
                <a:latin typeface="Times New Roman" pitchFamily="18" charset="0"/>
              </a:defRPr>
            </a:lvl9pPr>
          </a:lstStyle>
          <a:p>
            <a:pPr eaLnBrk="1" hangingPunct="1"/>
            <a:fld id="{3AC3FBFA-1395-4790-AEBB-8C1F5945FBA7}" type="slidenum">
              <a:rPr lang="en-US" sz="1200">
                <a:latin typeface="Arial" charset="0"/>
              </a:rPr>
              <a:pPr eaLnBrk="1" hangingPunct="1"/>
              <a:t>6</a:t>
            </a:fld>
            <a:endParaRPr lang="en-US" sz="1200" dirty="0">
              <a:latin typeface="Arial" charset="0"/>
            </a:endParaRPr>
          </a:p>
        </p:txBody>
      </p:sp>
      <p:sp>
        <p:nvSpPr>
          <p:cNvPr id="36867" name="Rectangle 2"/>
          <p:cNvSpPr>
            <a:spLocks noGrp="1" noRot="1" noChangeAspect="1" noChangeArrowheads="1" noTextEdit="1"/>
          </p:cNvSpPr>
          <p:nvPr>
            <p:ph type="sldImg"/>
          </p:nvPr>
        </p:nvSpPr>
        <p:spPr>
          <a:xfrm>
            <a:off x="1192213" y="704850"/>
            <a:ext cx="4630737" cy="3473450"/>
          </a:xfrm>
          <a:ln/>
        </p:spPr>
      </p:sp>
      <p:sp>
        <p:nvSpPr>
          <p:cNvPr id="36868" name="Rectangle 3"/>
          <p:cNvSpPr>
            <a:spLocks noGrp="1" noChangeArrowheads="1"/>
          </p:cNvSpPr>
          <p:nvPr>
            <p:ph type="body" idx="1"/>
          </p:nvPr>
        </p:nvSpPr>
        <p:spPr>
          <a:xfrm>
            <a:off x="935144" y="4418975"/>
            <a:ext cx="5140112" cy="417860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t>Home Matters</a:t>
            </a:r>
            <a:r>
              <a:rPr lang="en-US" baseline="0" dirty="0" smtClean="0"/>
              <a:t> - </a:t>
            </a:r>
            <a:r>
              <a:rPr lang="en-US" dirty="0" smtClean="0"/>
              <a:t>Most outside of govt </a:t>
            </a:r>
          </a:p>
          <a:p>
            <a:pPr eaLnBrk="1" hangingPunct="1"/>
            <a:r>
              <a:rPr lang="en-US" dirty="0" smtClean="0"/>
              <a:t>Institutions range from 1-person shop in donated office space to large university centers at Case Western or NYU</a:t>
            </a:r>
          </a:p>
          <a:p>
            <a:pPr eaLnBrk="1" hangingPunct="1"/>
            <a:endParaRPr lang="en-US" dirty="0" smtClean="0"/>
          </a:p>
          <a:p>
            <a:pPr eaLnBrk="1" hangingPunct="1"/>
            <a:r>
              <a:rPr lang="en-US" dirty="0" smtClean="0"/>
              <a:t>Not “winner takes all”  - partner serves as the hub, but connects to other groups in the city </a:t>
            </a:r>
          </a:p>
          <a:p>
            <a:pPr eaLnBrk="1" hangingPunct="1"/>
            <a:r>
              <a:rPr lang="en-US" dirty="0" smtClean="0"/>
              <a:t>Partners act as “Intermediary” – Serve as Local Infrastructure</a:t>
            </a:r>
          </a:p>
          <a:p>
            <a:pPr eaLnBrk="1" hangingPunct="1"/>
            <a:r>
              <a:rPr lang="en-US" dirty="0" smtClean="0"/>
              <a:t>Long-term stake in community (versus out-of-town consultants)</a:t>
            </a:r>
          </a:p>
          <a:p>
            <a:pPr eaLnBrk="1" hangingPunct="1"/>
            <a:r>
              <a:rPr lang="en-US" dirty="0" smtClean="0"/>
              <a:t>	Distance from political forces – not one mayor’s project</a:t>
            </a:r>
          </a:p>
          <a:p>
            <a:pPr eaLnBrk="1" hangingPunct="1"/>
            <a:r>
              <a:rPr lang="en-US" dirty="0" smtClean="0"/>
              <a:t>Handle data and analysis with integrity</a:t>
            </a:r>
          </a:p>
          <a:p>
            <a:pPr lvl="1" eaLnBrk="1" hangingPunct="1"/>
            <a:r>
              <a:rPr lang="en-US" dirty="0" smtClean="0"/>
              <a:t>Don’t mislead with maps</a:t>
            </a:r>
          </a:p>
          <a:p>
            <a:pPr lvl="1" eaLnBrk="1" hangingPunct="1"/>
            <a:r>
              <a:rPr lang="en-US" dirty="0" smtClean="0"/>
              <a:t>Pay attention to confidentiality issues</a:t>
            </a:r>
          </a:p>
          <a:p>
            <a:pPr lvl="1" eaLnBrk="1" hangingPunct="1"/>
            <a:r>
              <a:rPr lang="en-US" dirty="0" smtClean="0"/>
              <a:t>Newspaper article described our Providence partner as the “Switzerland of data”</a:t>
            </a:r>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2403" eaLnBrk="0" hangingPunct="0">
              <a:defRPr sz="2900">
                <a:solidFill>
                  <a:schemeClr val="tx1"/>
                </a:solidFill>
                <a:latin typeface="Times New Roman" pitchFamily="18" charset="0"/>
              </a:defRPr>
            </a:lvl1pPr>
            <a:lvl2pPr marL="744651" indent="-286404" defTabSz="932403" eaLnBrk="0" hangingPunct="0">
              <a:defRPr sz="2900">
                <a:solidFill>
                  <a:schemeClr val="tx1"/>
                </a:solidFill>
                <a:latin typeface="Times New Roman" pitchFamily="18" charset="0"/>
              </a:defRPr>
            </a:lvl2pPr>
            <a:lvl3pPr marL="1145616" indent="-229123" defTabSz="932403" eaLnBrk="0" hangingPunct="0">
              <a:defRPr sz="2900">
                <a:solidFill>
                  <a:schemeClr val="tx1"/>
                </a:solidFill>
                <a:latin typeface="Times New Roman" pitchFamily="18" charset="0"/>
              </a:defRPr>
            </a:lvl3pPr>
            <a:lvl4pPr marL="1603862" indent="-229123" defTabSz="932403" eaLnBrk="0" hangingPunct="0">
              <a:defRPr sz="2900">
                <a:solidFill>
                  <a:schemeClr val="tx1"/>
                </a:solidFill>
                <a:latin typeface="Times New Roman" pitchFamily="18" charset="0"/>
              </a:defRPr>
            </a:lvl4pPr>
            <a:lvl5pPr marL="2062109" indent="-229123" defTabSz="932403" eaLnBrk="0" hangingPunct="0">
              <a:defRPr sz="2900">
                <a:solidFill>
                  <a:schemeClr val="tx1"/>
                </a:solidFill>
                <a:latin typeface="Times New Roman" pitchFamily="18" charset="0"/>
              </a:defRPr>
            </a:lvl5pPr>
            <a:lvl6pPr marL="2520355" indent="-229123" defTabSz="932403" eaLnBrk="0" fontAlgn="base" hangingPunct="0">
              <a:spcBef>
                <a:spcPct val="0"/>
              </a:spcBef>
              <a:spcAft>
                <a:spcPct val="0"/>
              </a:spcAft>
              <a:defRPr sz="2900">
                <a:solidFill>
                  <a:schemeClr val="tx1"/>
                </a:solidFill>
                <a:latin typeface="Times New Roman" pitchFamily="18" charset="0"/>
              </a:defRPr>
            </a:lvl6pPr>
            <a:lvl7pPr marL="2978600" indent="-229123" defTabSz="932403" eaLnBrk="0" fontAlgn="base" hangingPunct="0">
              <a:spcBef>
                <a:spcPct val="0"/>
              </a:spcBef>
              <a:spcAft>
                <a:spcPct val="0"/>
              </a:spcAft>
              <a:defRPr sz="2900">
                <a:solidFill>
                  <a:schemeClr val="tx1"/>
                </a:solidFill>
                <a:latin typeface="Times New Roman" pitchFamily="18" charset="0"/>
              </a:defRPr>
            </a:lvl7pPr>
            <a:lvl8pPr marL="3436847" indent="-229123" defTabSz="932403" eaLnBrk="0" fontAlgn="base" hangingPunct="0">
              <a:spcBef>
                <a:spcPct val="0"/>
              </a:spcBef>
              <a:spcAft>
                <a:spcPct val="0"/>
              </a:spcAft>
              <a:defRPr sz="2900">
                <a:solidFill>
                  <a:schemeClr val="tx1"/>
                </a:solidFill>
                <a:latin typeface="Times New Roman" pitchFamily="18" charset="0"/>
              </a:defRPr>
            </a:lvl8pPr>
            <a:lvl9pPr marL="3895093" indent="-229123" defTabSz="932403" eaLnBrk="0" fontAlgn="base" hangingPunct="0">
              <a:spcBef>
                <a:spcPct val="0"/>
              </a:spcBef>
              <a:spcAft>
                <a:spcPct val="0"/>
              </a:spcAft>
              <a:defRPr sz="2900">
                <a:solidFill>
                  <a:schemeClr val="tx1"/>
                </a:solidFill>
                <a:latin typeface="Times New Roman" pitchFamily="18" charset="0"/>
              </a:defRPr>
            </a:lvl9pPr>
          </a:lstStyle>
          <a:p>
            <a:pPr eaLnBrk="1" hangingPunct="1"/>
            <a:fld id="{86389C48-10A7-4F7D-94B8-851464192E2C}" type="slidenum">
              <a:rPr lang="en-US" sz="1200">
                <a:latin typeface="Arial" charset="0"/>
              </a:rPr>
              <a:pPr eaLnBrk="1" hangingPunct="1"/>
              <a:t>7</a:t>
            </a:fld>
            <a:endParaRPr lang="en-US" sz="1200" dirty="0">
              <a:latin typeface="Arial" charset="0"/>
            </a:endParaRPr>
          </a:p>
        </p:txBody>
      </p:sp>
      <p:sp>
        <p:nvSpPr>
          <p:cNvPr id="38915" name="Rectangle 2"/>
          <p:cNvSpPr>
            <a:spLocks noGrp="1" noRot="1" noChangeAspect="1" noChangeArrowheads="1" noTextEdit="1"/>
          </p:cNvSpPr>
          <p:nvPr>
            <p:ph type="sldImg"/>
          </p:nvPr>
        </p:nvSpPr>
        <p:spPr>
          <a:xfrm>
            <a:off x="1192213" y="704850"/>
            <a:ext cx="4630737" cy="3473450"/>
          </a:xfrm>
          <a:ln/>
        </p:spPr>
      </p:sp>
      <p:sp>
        <p:nvSpPr>
          <p:cNvPr id="38916" name="Rectangle 3"/>
          <p:cNvSpPr>
            <a:spLocks noGrp="1" noChangeArrowheads="1"/>
          </p:cNvSpPr>
          <p:nvPr>
            <p:ph type="body" idx="1"/>
          </p:nvPr>
        </p:nvSpPr>
        <p:spPr>
          <a:xfrm>
            <a:off x="935144" y="4418975"/>
            <a:ext cx="5140112" cy="417860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t>Partners are different in many ways, but we share a set  of key principles</a:t>
            </a:r>
          </a:p>
          <a:p>
            <a:pPr eaLnBrk="1" hangingPunct="1"/>
            <a:endParaRPr lang="en-US" dirty="0" smtClean="0"/>
          </a:p>
          <a:p>
            <a:pPr eaLnBrk="1" hangingPunct="1"/>
            <a:r>
              <a:rPr lang="en-US" dirty="0" smtClean="0"/>
              <a:t>Importance of interacting with stakeholders around the data.</a:t>
            </a:r>
          </a:p>
          <a:p>
            <a:pPr eaLnBrk="1" hangingPunct="1"/>
            <a:r>
              <a:rPr lang="en-US" dirty="0" smtClean="0"/>
              <a:t>Agreed to take on the role of facilitating the direct practical use of data.  Not only writing reports.  Doesn’t make sense for each individual group to negotiate for, clean, and analyze crime data.</a:t>
            </a:r>
          </a:p>
          <a:p>
            <a:pPr eaLnBrk="1" hangingPunct="1"/>
            <a:endParaRPr lang="en-US" dirty="0" smtClean="0"/>
          </a:p>
          <a:p>
            <a:pPr eaLnBrk="1" hangingPunct="1"/>
            <a:r>
              <a:rPr lang="en-US" dirty="0" smtClean="0"/>
              <a:t>Systems on the shelf don’t sustain support.  A colorful map will be admired, but will not be enough unless it leads to greater understanding or new conversations.  Practically, need to convince funders of value</a:t>
            </a:r>
          </a:p>
          <a:p>
            <a:pPr eaLnBrk="1" hangingPunct="1"/>
            <a:endParaRPr lang="en-US" dirty="0" smtClean="0"/>
          </a:p>
          <a:p>
            <a:pPr eaLnBrk="1" hangingPunct="1"/>
            <a:r>
              <a:rPr lang="en-US" dirty="0" smtClean="0"/>
              <a:t>3</a:t>
            </a:r>
            <a:r>
              <a:rPr lang="en-US" baseline="30000" dirty="0" smtClean="0"/>
              <a:t>rd</a:t>
            </a:r>
            <a:r>
              <a:rPr lang="en-US" dirty="0" smtClean="0"/>
              <a:t> item is key – .  Giving emphasis to building the capacities of institutions and residents in distressed neighborhoods.  Level the playing field by making sure everyone has access to the information </a:t>
            </a:r>
          </a:p>
          <a:p>
            <a:pPr eaLnBrk="1" hangingPunct="1"/>
            <a:endParaRPr lang="en-US" dirty="0" smtClean="0"/>
          </a:p>
          <a:p>
            <a:pPr eaLnBrk="1" hangingPunct="1"/>
            <a:r>
              <a:rPr lang="en-US" dirty="0" smtClean="0"/>
              <a:t>New information brings people to the table; starts people asking new questions,   Terri Bailey (founding partner from Denver):  “we could stop arguing over what the crime rate was and start talking about what to do about it”</a:t>
            </a:r>
          </a:p>
          <a:p>
            <a:pPr eaLnBrk="1" hangingPunct="1"/>
            <a:endParaRPr lang="en-US" dirty="0" smtClean="0"/>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2403" eaLnBrk="0" hangingPunct="0">
              <a:defRPr sz="2900">
                <a:solidFill>
                  <a:schemeClr val="tx1"/>
                </a:solidFill>
                <a:latin typeface="Times New Roman" pitchFamily="18" charset="0"/>
              </a:defRPr>
            </a:lvl1pPr>
            <a:lvl2pPr marL="744651" indent="-286404" defTabSz="932403" eaLnBrk="0" hangingPunct="0">
              <a:defRPr sz="2900">
                <a:solidFill>
                  <a:schemeClr val="tx1"/>
                </a:solidFill>
                <a:latin typeface="Times New Roman" pitchFamily="18" charset="0"/>
              </a:defRPr>
            </a:lvl2pPr>
            <a:lvl3pPr marL="1145616" indent="-229123" defTabSz="932403" eaLnBrk="0" hangingPunct="0">
              <a:defRPr sz="2900">
                <a:solidFill>
                  <a:schemeClr val="tx1"/>
                </a:solidFill>
                <a:latin typeface="Times New Roman" pitchFamily="18" charset="0"/>
              </a:defRPr>
            </a:lvl3pPr>
            <a:lvl4pPr marL="1603862" indent="-229123" defTabSz="932403" eaLnBrk="0" hangingPunct="0">
              <a:defRPr sz="2900">
                <a:solidFill>
                  <a:schemeClr val="tx1"/>
                </a:solidFill>
                <a:latin typeface="Times New Roman" pitchFamily="18" charset="0"/>
              </a:defRPr>
            </a:lvl4pPr>
            <a:lvl5pPr marL="2062109" indent="-229123" defTabSz="932403" eaLnBrk="0" hangingPunct="0">
              <a:defRPr sz="2900">
                <a:solidFill>
                  <a:schemeClr val="tx1"/>
                </a:solidFill>
                <a:latin typeface="Times New Roman" pitchFamily="18" charset="0"/>
              </a:defRPr>
            </a:lvl5pPr>
            <a:lvl6pPr marL="2520355" indent="-229123" defTabSz="932403" eaLnBrk="0" fontAlgn="base" hangingPunct="0">
              <a:spcBef>
                <a:spcPct val="0"/>
              </a:spcBef>
              <a:spcAft>
                <a:spcPct val="0"/>
              </a:spcAft>
              <a:defRPr sz="2900">
                <a:solidFill>
                  <a:schemeClr val="tx1"/>
                </a:solidFill>
                <a:latin typeface="Times New Roman" pitchFamily="18" charset="0"/>
              </a:defRPr>
            </a:lvl6pPr>
            <a:lvl7pPr marL="2978600" indent="-229123" defTabSz="932403" eaLnBrk="0" fontAlgn="base" hangingPunct="0">
              <a:spcBef>
                <a:spcPct val="0"/>
              </a:spcBef>
              <a:spcAft>
                <a:spcPct val="0"/>
              </a:spcAft>
              <a:defRPr sz="2900">
                <a:solidFill>
                  <a:schemeClr val="tx1"/>
                </a:solidFill>
                <a:latin typeface="Times New Roman" pitchFamily="18" charset="0"/>
              </a:defRPr>
            </a:lvl7pPr>
            <a:lvl8pPr marL="3436847" indent="-229123" defTabSz="932403" eaLnBrk="0" fontAlgn="base" hangingPunct="0">
              <a:spcBef>
                <a:spcPct val="0"/>
              </a:spcBef>
              <a:spcAft>
                <a:spcPct val="0"/>
              </a:spcAft>
              <a:defRPr sz="2900">
                <a:solidFill>
                  <a:schemeClr val="tx1"/>
                </a:solidFill>
                <a:latin typeface="Times New Roman" pitchFamily="18" charset="0"/>
              </a:defRPr>
            </a:lvl8pPr>
            <a:lvl9pPr marL="3895093" indent="-229123" defTabSz="932403" eaLnBrk="0" fontAlgn="base" hangingPunct="0">
              <a:spcBef>
                <a:spcPct val="0"/>
              </a:spcBef>
              <a:spcAft>
                <a:spcPct val="0"/>
              </a:spcAft>
              <a:defRPr sz="2900">
                <a:solidFill>
                  <a:schemeClr val="tx1"/>
                </a:solidFill>
                <a:latin typeface="Times New Roman" pitchFamily="18" charset="0"/>
              </a:defRPr>
            </a:lvl9pPr>
          </a:lstStyle>
          <a:p>
            <a:pPr eaLnBrk="1" hangingPunct="1"/>
            <a:fld id="{C616771A-9FFE-4DDF-BD0E-001D7FEC2F9E}" type="slidenum">
              <a:rPr lang="en-US" sz="1200">
                <a:latin typeface="Arial" charset="0"/>
              </a:rPr>
              <a:pPr eaLnBrk="1" hangingPunct="1"/>
              <a:t>8</a:t>
            </a:fld>
            <a:endParaRPr lang="en-US" sz="1200" dirty="0">
              <a:latin typeface="Arial" charset="0"/>
            </a:endParaRPr>
          </a:p>
        </p:txBody>
      </p:sp>
      <p:sp>
        <p:nvSpPr>
          <p:cNvPr id="39939" name="Rectangle 2"/>
          <p:cNvSpPr>
            <a:spLocks noGrp="1" noRot="1" noChangeAspect="1" noChangeArrowheads="1" noTextEdit="1"/>
          </p:cNvSpPr>
          <p:nvPr>
            <p:ph type="sldImg"/>
          </p:nvPr>
        </p:nvSpPr>
        <p:spPr>
          <a:xfrm>
            <a:off x="1192213" y="704850"/>
            <a:ext cx="4630737" cy="3473450"/>
          </a:xfrm>
          <a:ln/>
        </p:spPr>
      </p:sp>
      <p:sp>
        <p:nvSpPr>
          <p:cNvPr id="41988" name="Rectangle 3"/>
          <p:cNvSpPr>
            <a:spLocks noGrp="1" noChangeArrowheads="1"/>
          </p:cNvSpPr>
          <p:nvPr>
            <p:ph type="body" idx="1"/>
          </p:nvPr>
        </p:nvSpPr>
        <p:spPr>
          <a:xfrm>
            <a:off x="935144" y="4418975"/>
            <a:ext cx="5140112" cy="4178605"/>
          </a:xfrm>
          <a:ln/>
          <a:extLst/>
        </p:spPr>
        <p:txBody>
          <a:bodyPr/>
          <a:lstStyle/>
          <a:p>
            <a:pPr>
              <a:defRPr/>
            </a:pPr>
            <a:r>
              <a:rPr lang="en-US" dirty="0" smtClean="0"/>
              <a:t>In Milwaukee Boys and Girls club selecting a site for its new facility in a different location than they had expected, after they analyzed data from the NNIP partner on the spatial pattern of children living in the area</a:t>
            </a:r>
          </a:p>
          <a:p>
            <a:pPr>
              <a:defRPr/>
            </a:pPr>
            <a:endParaRPr lang="en-US" dirty="0" smtClean="0"/>
          </a:p>
          <a:p>
            <a:pPr>
              <a:defRPr/>
            </a:pPr>
            <a:r>
              <a:rPr lang="en-US" dirty="0" smtClean="0"/>
              <a:t>Memphis, data on foreclosure was paired with community-collected info on problem properties in 1 ngh to identify how foreclosures contributed to neighborhood blight.  They then put pressure on owners of chronic problem properties and target limited city enforcement resources.</a:t>
            </a:r>
          </a:p>
          <a:p>
            <a:pPr eaLnBrk="1" hangingPunct="1">
              <a:defRPr/>
            </a:pPr>
            <a:endParaRPr lang="en-US" dirty="0" smtClean="0"/>
          </a:p>
          <a:p>
            <a:pPr eaLnBrk="1" hangingPunct="1">
              <a:buFontTx/>
              <a:buChar char="-"/>
              <a:defRPr/>
            </a:pPr>
            <a:r>
              <a:rPr lang="en-US" dirty="0" smtClean="0"/>
              <a:t>Indic projects:  Boston most well-known, but several</a:t>
            </a:r>
            <a:r>
              <a:rPr lang="en-US" baseline="0" dirty="0" smtClean="0"/>
              <a:t> others </a:t>
            </a:r>
            <a:endParaRPr lang="en-US" dirty="0" smtClean="0"/>
          </a:p>
          <a:p>
            <a:pPr eaLnBrk="1" hangingPunct="1">
              <a:buFontTx/>
              <a:buChar char="-"/>
              <a:defRPr/>
            </a:pPr>
            <a:r>
              <a:rPr lang="en-US" dirty="0" smtClean="0"/>
              <a:t>Mention Community Indicators Consortium as broader network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EB20CC-BF56-4608-B91B-8D21831DD1F1}" type="slidenum">
              <a:rPr lang="en-US"/>
              <a:pPr/>
              <a:t>9</a:t>
            </a:fld>
            <a:endParaRPr lang="en-US" dirty="0"/>
          </a:p>
        </p:txBody>
      </p:sp>
      <p:sp>
        <p:nvSpPr>
          <p:cNvPr id="48130" name="Rectangle 2"/>
          <p:cNvSpPr>
            <a:spLocks noGrp="1" noRot="1" noChangeAspect="1" noChangeArrowheads="1" noTextEdit="1"/>
          </p:cNvSpPr>
          <p:nvPr>
            <p:ph type="sldImg"/>
          </p:nvPr>
        </p:nvSpPr>
        <p:spPr>
          <a:xfrm>
            <a:off x="1190625" y="704850"/>
            <a:ext cx="4632325" cy="3473450"/>
          </a:xfrm>
          <a:ln/>
        </p:spPr>
      </p:sp>
      <p:sp>
        <p:nvSpPr>
          <p:cNvPr id="48131" name="Rectangle 3"/>
          <p:cNvSpPr>
            <a:spLocks noGrp="1" noChangeArrowheads="1"/>
          </p:cNvSpPr>
          <p:nvPr>
            <p:ph type="body" idx="1"/>
          </p:nvPr>
        </p:nvSpPr>
        <p:spPr>
          <a:xfrm>
            <a:off x="935144" y="4418975"/>
            <a:ext cx="5140112" cy="4178605"/>
          </a:xfrm>
        </p:spPr>
        <p:txBody>
          <a:bodyPr/>
          <a:lstStyle/>
          <a:p>
            <a:pPr marL="229123" indent="-229123">
              <a:lnSpc>
                <a:spcPct val="90000"/>
              </a:lnSpc>
            </a:pPr>
            <a:r>
              <a:rPr lang="en-US" dirty="0"/>
              <a:t>So far, described the local institutions &amp; roles, but together across the cities we have set out goals and developed an agenda to accomplish them</a:t>
            </a:r>
          </a:p>
          <a:p>
            <a:pPr marL="229123" indent="-229123">
              <a:lnSpc>
                <a:spcPct val="90000"/>
              </a:lnSpc>
            </a:pPr>
            <a:endParaRPr lang="en-US" dirty="0"/>
          </a:p>
          <a:p>
            <a:pPr marL="229123" indent="-229123">
              <a:lnSpc>
                <a:spcPct val="90000"/>
              </a:lnSpc>
            </a:pPr>
            <a:r>
              <a:rPr lang="en-US" dirty="0"/>
              <a:t>Advance state of practice</a:t>
            </a:r>
          </a:p>
          <a:p>
            <a:pPr marL="229123" indent="-229123">
              <a:lnSpc>
                <a:spcPct val="90000"/>
              </a:lnSpc>
            </a:pPr>
            <a:r>
              <a:rPr lang="en-US" dirty="0"/>
              <a:t>	1.  cross-site projects:  reentry, housing, school readiness</a:t>
            </a:r>
          </a:p>
          <a:p>
            <a:pPr marL="229123" indent="-229123">
              <a:lnSpc>
                <a:spcPct val="90000"/>
              </a:lnSpc>
            </a:pPr>
            <a:r>
              <a:rPr lang="en-US" dirty="0"/>
              <a:t>	2.  tools and guides on data sources, but also engagement strategies, etc.</a:t>
            </a:r>
          </a:p>
          <a:p>
            <a:pPr marL="229123" indent="-229123">
              <a:lnSpc>
                <a:spcPct val="90000"/>
              </a:lnSpc>
            </a:pPr>
            <a:endParaRPr lang="en-US" dirty="0"/>
          </a:p>
          <a:p>
            <a:pPr marL="229123" indent="-229123">
              <a:lnSpc>
                <a:spcPct val="90000"/>
              </a:lnSpc>
              <a:buFontTx/>
              <a:buAutoNum type="arabicPeriod" startAt="3"/>
            </a:pPr>
            <a:r>
              <a:rPr lang="en-US" dirty="0"/>
              <a:t>Spread word to other cities</a:t>
            </a:r>
          </a:p>
          <a:p>
            <a:pPr marL="229123" indent="-229123">
              <a:lnSpc>
                <a:spcPct val="90000"/>
              </a:lnSpc>
              <a:buFontTx/>
              <a:buAutoNum type="arabicPeriod" startAt="3"/>
            </a:pPr>
            <a:r>
              <a:rPr lang="en-US" dirty="0"/>
              <a:t>Develop ways for groups to tap experts in the field, share knowledge, and learn from each other’s experiences</a:t>
            </a:r>
          </a:p>
          <a:p>
            <a:pPr marL="229123" indent="-229123">
              <a:lnSpc>
                <a:spcPct val="90000"/>
              </a:lnSpc>
              <a:buFontTx/>
              <a:buAutoNum type="arabicPeriod" startAt="3"/>
            </a:pPr>
            <a:endParaRPr lang="en-US" dirty="0"/>
          </a:p>
          <a:p>
            <a:pPr marL="229123" indent="-229123">
              <a:lnSpc>
                <a:spcPct val="90000"/>
              </a:lnSpc>
              <a:buFontTx/>
              <a:buAutoNum type="arabicPeriod" startAt="3"/>
            </a:pPr>
            <a:r>
              <a:rPr lang="en-US" dirty="0"/>
              <a:t>Try to get our message out to national organizations – league of cities, federal government agencies, etc – about the importance of neighborhood information and the need to strengthen local institutions</a:t>
            </a:r>
          </a:p>
          <a:p>
            <a:pPr marL="229123" indent="-229123">
              <a:lnSpc>
                <a:spcPct val="90000"/>
              </a:lnSpc>
              <a:buFontTx/>
              <a:buAutoNum type="arabicPeriod" startAt="3"/>
            </a:pPr>
            <a:endParaRPr lang="en-US" dirty="0"/>
          </a:p>
          <a:p>
            <a:pPr marL="229123" indent="-229123">
              <a:lnSpc>
                <a:spcPct val="90000"/>
              </a:lnSpc>
              <a:buFontTx/>
              <a:buAutoNum type="arabicPeriod" startAt="3"/>
            </a:pPr>
            <a:endParaRPr lang="en-US" dirty="0"/>
          </a:p>
          <a:p>
            <a:pPr marL="229123" indent="-229123">
              <a:lnSpc>
                <a:spcPct val="90000"/>
              </a:lnSpc>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38D6ED-136D-475F-A558-13B280820D21}" type="datetimeFigureOut">
              <a:rPr lang="en-US" smtClean="0"/>
              <a:pPr/>
              <a:t>10/13/2011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D48BF5-46B2-4A2E-B401-92F60C345866}" type="slidenum">
              <a:rPr lang="en-US" smtClean="0"/>
              <a:pPr/>
              <a:t>‹#›</a:t>
            </a:fld>
            <a:endParaRPr lang="en-US" dirty="0"/>
          </a:p>
        </p:txBody>
      </p:sp>
    </p:spTree>
    <p:extLst>
      <p:ext uri="{BB962C8B-B14F-4D97-AF65-F5344CB8AC3E}">
        <p14:creationId xmlns="" xmlns:p14="http://schemas.microsoft.com/office/powerpoint/2010/main" val="3022001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8D6ED-136D-475F-A558-13B280820D21}" type="datetimeFigureOut">
              <a:rPr lang="en-US" smtClean="0"/>
              <a:pPr/>
              <a:t>10/13/2011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D48BF5-46B2-4A2E-B401-92F60C345866}" type="slidenum">
              <a:rPr lang="en-US" smtClean="0"/>
              <a:pPr/>
              <a:t>‹#›</a:t>
            </a:fld>
            <a:endParaRPr lang="en-US" dirty="0"/>
          </a:p>
        </p:txBody>
      </p:sp>
    </p:spTree>
    <p:extLst>
      <p:ext uri="{BB962C8B-B14F-4D97-AF65-F5344CB8AC3E}">
        <p14:creationId xmlns="" xmlns:p14="http://schemas.microsoft.com/office/powerpoint/2010/main" val="1834515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8D6ED-136D-475F-A558-13B280820D21}" type="datetimeFigureOut">
              <a:rPr lang="en-US" smtClean="0"/>
              <a:pPr/>
              <a:t>10/13/2011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D48BF5-46B2-4A2E-B401-92F60C345866}" type="slidenum">
              <a:rPr lang="en-US" smtClean="0"/>
              <a:pPr/>
              <a:t>‹#›</a:t>
            </a:fld>
            <a:endParaRPr lang="en-US" dirty="0"/>
          </a:p>
        </p:txBody>
      </p:sp>
    </p:spTree>
    <p:extLst>
      <p:ext uri="{BB962C8B-B14F-4D97-AF65-F5344CB8AC3E}">
        <p14:creationId xmlns="" xmlns:p14="http://schemas.microsoft.com/office/powerpoint/2010/main" val="2311422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8D6ED-136D-475F-A558-13B280820D21}" type="datetimeFigureOut">
              <a:rPr lang="en-US" smtClean="0"/>
              <a:pPr/>
              <a:t>10/13/2011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D48BF5-46B2-4A2E-B401-92F60C345866}" type="slidenum">
              <a:rPr lang="en-US" smtClean="0"/>
              <a:pPr/>
              <a:t>‹#›</a:t>
            </a:fld>
            <a:endParaRPr lang="en-US" dirty="0"/>
          </a:p>
        </p:txBody>
      </p:sp>
    </p:spTree>
    <p:extLst>
      <p:ext uri="{BB962C8B-B14F-4D97-AF65-F5344CB8AC3E}">
        <p14:creationId xmlns="" xmlns:p14="http://schemas.microsoft.com/office/powerpoint/2010/main" val="3074112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38D6ED-136D-475F-A558-13B280820D21}" type="datetimeFigureOut">
              <a:rPr lang="en-US" smtClean="0"/>
              <a:pPr/>
              <a:t>10/13/2011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D48BF5-46B2-4A2E-B401-92F60C345866}" type="slidenum">
              <a:rPr lang="en-US" smtClean="0"/>
              <a:pPr/>
              <a:t>‹#›</a:t>
            </a:fld>
            <a:endParaRPr lang="en-US" dirty="0"/>
          </a:p>
        </p:txBody>
      </p:sp>
    </p:spTree>
    <p:extLst>
      <p:ext uri="{BB962C8B-B14F-4D97-AF65-F5344CB8AC3E}">
        <p14:creationId xmlns="" xmlns:p14="http://schemas.microsoft.com/office/powerpoint/2010/main" val="1257201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38D6ED-136D-475F-A558-13B280820D21}" type="datetimeFigureOut">
              <a:rPr lang="en-US" smtClean="0"/>
              <a:pPr/>
              <a:t>10/13/2011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D48BF5-46B2-4A2E-B401-92F60C345866}" type="slidenum">
              <a:rPr lang="en-US" smtClean="0"/>
              <a:pPr/>
              <a:t>‹#›</a:t>
            </a:fld>
            <a:endParaRPr lang="en-US" dirty="0"/>
          </a:p>
        </p:txBody>
      </p:sp>
    </p:spTree>
    <p:extLst>
      <p:ext uri="{BB962C8B-B14F-4D97-AF65-F5344CB8AC3E}">
        <p14:creationId xmlns="" xmlns:p14="http://schemas.microsoft.com/office/powerpoint/2010/main" val="231903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38D6ED-136D-475F-A558-13B280820D21}" type="datetimeFigureOut">
              <a:rPr lang="en-US" smtClean="0"/>
              <a:pPr/>
              <a:t>10/13/2011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BD48BF5-46B2-4A2E-B401-92F60C345866}" type="slidenum">
              <a:rPr lang="en-US" smtClean="0"/>
              <a:pPr/>
              <a:t>‹#›</a:t>
            </a:fld>
            <a:endParaRPr lang="en-US" dirty="0"/>
          </a:p>
        </p:txBody>
      </p:sp>
    </p:spTree>
    <p:extLst>
      <p:ext uri="{BB962C8B-B14F-4D97-AF65-F5344CB8AC3E}">
        <p14:creationId xmlns="" xmlns:p14="http://schemas.microsoft.com/office/powerpoint/2010/main" val="1523433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38D6ED-136D-475F-A558-13B280820D21}" type="datetimeFigureOut">
              <a:rPr lang="en-US" smtClean="0"/>
              <a:pPr/>
              <a:t>10/13/2011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BD48BF5-46B2-4A2E-B401-92F60C345866}" type="slidenum">
              <a:rPr lang="en-US" smtClean="0"/>
              <a:pPr/>
              <a:t>‹#›</a:t>
            </a:fld>
            <a:endParaRPr lang="en-US" dirty="0"/>
          </a:p>
        </p:txBody>
      </p:sp>
    </p:spTree>
    <p:extLst>
      <p:ext uri="{BB962C8B-B14F-4D97-AF65-F5344CB8AC3E}">
        <p14:creationId xmlns="" xmlns:p14="http://schemas.microsoft.com/office/powerpoint/2010/main" val="1290682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8D6ED-136D-475F-A558-13B280820D21}" type="datetimeFigureOut">
              <a:rPr lang="en-US" smtClean="0"/>
              <a:pPr/>
              <a:t>10/13/2011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BD48BF5-46B2-4A2E-B401-92F60C345866}" type="slidenum">
              <a:rPr lang="en-US" smtClean="0"/>
              <a:pPr/>
              <a:t>‹#›</a:t>
            </a:fld>
            <a:endParaRPr lang="en-US" dirty="0"/>
          </a:p>
        </p:txBody>
      </p:sp>
    </p:spTree>
    <p:extLst>
      <p:ext uri="{BB962C8B-B14F-4D97-AF65-F5344CB8AC3E}">
        <p14:creationId xmlns="" xmlns:p14="http://schemas.microsoft.com/office/powerpoint/2010/main" val="180075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8D6ED-136D-475F-A558-13B280820D21}" type="datetimeFigureOut">
              <a:rPr lang="en-US" smtClean="0"/>
              <a:pPr/>
              <a:t>10/13/2011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D48BF5-46B2-4A2E-B401-92F60C345866}" type="slidenum">
              <a:rPr lang="en-US" smtClean="0"/>
              <a:pPr/>
              <a:t>‹#›</a:t>
            </a:fld>
            <a:endParaRPr lang="en-US" dirty="0"/>
          </a:p>
        </p:txBody>
      </p:sp>
    </p:spTree>
    <p:extLst>
      <p:ext uri="{BB962C8B-B14F-4D97-AF65-F5344CB8AC3E}">
        <p14:creationId xmlns="" xmlns:p14="http://schemas.microsoft.com/office/powerpoint/2010/main" val="1943232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8D6ED-136D-475F-A558-13B280820D21}" type="datetimeFigureOut">
              <a:rPr lang="en-US" smtClean="0"/>
              <a:pPr/>
              <a:t>10/13/2011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D48BF5-46B2-4A2E-B401-92F60C345866}" type="slidenum">
              <a:rPr lang="en-US" smtClean="0"/>
              <a:pPr/>
              <a:t>‹#›</a:t>
            </a:fld>
            <a:endParaRPr lang="en-US" dirty="0"/>
          </a:p>
        </p:txBody>
      </p:sp>
    </p:spTree>
    <p:extLst>
      <p:ext uri="{BB962C8B-B14F-4D97-AF65-F5344CB8AC3E}">
        <p14:creationId xmlns="" xmlns:p14="http://schemas.microsoft.com/office/powerpoint/2010/main" val="72271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8D6ED-136D-475F-A558-13B280820D21}" type="datetimeFigureOut">
              <a:rPr lang="en-US" smtClean="0"/>
              <a:pPr/>
              <a:t>10/13/2011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48BF5-46B2-4A2E-B401-92F60C345866}" type="slidenum">
              <a:rPr lang="en-US" smtClean="0"/>
              <a:pPr/>
              <a:t>‹#›</a:t>
            </a:fld>
            <a:endParaRPr lang="en-US" dirty="0"/>
          </a:p>
        </p:txBody>
      </p:sp>
    </p:spTree>
    <p:extLst>
      <p:ext uri="{BB962C8B-B14F-4D97-AF65-F5344CB8AC3E}">
        <p14:creationId xmlns="" xmlns:p14="http://schemas.microsoft.com/office/powerpoint/2010/main" val="2253497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neighborhoodinfodc.org/index.html"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1.gif"/></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Microsoft_Office_Excel_97-2003_Worksheet1.xls"/></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kpettit@urban.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normAutofit/>
          </a:bodyPr>
          <a:lstStyle/>
          <a:p>
            <a:r>
              <a:rPr lang="en-US" dirty="0"/>
              <a:t>Using Information for Community </a:t>
            </a:r>
            <a:r>
              <a:rPr lang="en-US" dirty="0" smtClean="0"/>
              <a:t>Action</a:t>
            </a:r>
            <a:endParaRPr lang="en-US" dirty="0"/>
          </a:p>
        </p:txBody>
      </p:sp>
      <p:sp>
        <p:nvSpPr>
          <p:cNvPr id="3" name="Subtitle 2"/>
          <p:cNvSpPr>
            <a:spLocks noGrp="1"/>
          </p:cNvSpPr>
          <p:nvPr>
            <p:ph type="subTitle" idx="1"/>
          </p:nvPr>
        </p:nvSpPr>
        <p:spPr>
          <a:xfrm>
            <a:off x="0" y="3048000"/>
            <a:ext cx="9144000" cy="1447800"/>
          </a:xfrm>
        </p:spPr>
        <p:txBody>
          <a:bodyPr/>
          <a:lstStyle/>
          <a:p>
            <a:r>
              <a:rPr lang="en-US" dirty="0" smtClean="0"/>
              <a:t>Kathryn Pettit, The Urban Institute</a:t>
            </a:r>
          </a:p>
          <a:p>
            <a:r>
              <a:rPr lang="en-US" dirty="0" smtClean="0"/>
              <a:t>National Neighborhood Indicators Partnership</a:t>
            </a:r>
            <a:endParaRPr lang="en-US" dirty="0"/>
          </a:p>
        </p:txBody>
      </p:sp>
    </p:spTree>
    <p:extLst>
      <p:ext uri="{BB962C8B-B14F-4D97-AF65-F5344CB8AC3E}">
        <p14:creationId xmlns="" xmlns:p14="http://schemas.microsoft.com/office/powerpoint/2010/main" val="279423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3" y="2895600"/>
            <a:ext cx="7772400" cy="1746407"/>
          </a:xfrm>
        </p:spPr>
        <p:txBody>
          <a:bodyPr>
            <a:normAutofit/>
          </a:bodyPr>
          <a:lstStyle/>
          <a:p>
            <a:pPr algn="ctr"/>
            <a:r>
              <a:rPr lang="en-US" sz="3400" cap="none" dirty="0" smtClean="0">
                <a:latin typeface="+mn-lt"/>
              </a:rPr>
              <a:t>Using Property-Level Data </a:t>
            </a:r>
            <a:br>
              <a:rPr lang="en-US" sz="3400" cap="none" dirty="0" smtClean="0">
                <a:latin typeface="+mn-lt"/>
              </a:rPr>
            </a:br>
            <a:r>
              <a:rPr lang="en-US" sz="3400" cap="none" dirty="0" smtClean="0">
                <a:latin typeface="+mn-lt"/>
              </a:rPr>
              <a:t>to Expand Services for Low-Income Elderly</a:t>
            </a:r>
            <a:br>
              <a:rPr lang="en-US" sz="3400" cap="none" dirty="0" smtClean="0">
                <a:latin typeface="+mn-lt"/>
              </a:rPr>
            </a:br>
            <a:r>
              <a:rPr lang="en-US" sz="3400" cap="none" dirty="0" smtClean="0">
                <a:latin typeface="+mn-lt"/>
              </a:rPr>
              <a:t>in Pittsburgh</a:t>
            </a:r>
            <a:endParaRPr lang="en-US" sz="3400" cap="none" dirty="0">
              <a:latin typeface="+mn-lt"/>
            </a:endParaRPr>
          </a:p>
        </p:txBody>
      </p:sp>
      <p:sp>
        <p:nvSpPr>
          <p:cNvPr id="3" name="Text Placeholder 2"/>
          <p:cNvSpPr>
            <a:spLocks noGrp="1"/>
          </p:cNvSpPr>
          <p:nvPr>
            <p:ph type="body" idx="1"/>
          </p:nvPr>
        </p:nvSpPr>
        <p:spPr>
          <a:xfrm>
            <a:off x="685800" y="1219200"/>
            <a:ext cx="7772400" cy="1500187"/>
          </a:xfrm>
        </p:spPr>
        <p:txBody>
          <a:bodyPr>
            <a:normAutofit/>
          </a:bodyPr>
          <a:lstStyle/>
          <a:p>
            <a:pPr algn="ctr"/>
            <a:r>
              <a:rPr lang="en-US" sz="3400" b="1" i="1" cap="all" dirty="0">
                <a:solidFill>
                  <a:schemeClr val="tx1"/>
                </a:solidFill>
                <a:latin typeface="+mj-lt"/>
                <a:ea typeface="+mj-ea"/>
                <a:cs typeface="+mj-cs"/>
              </a:rPr>
              <a:t>INDICATORS IN ACTION:</a:t>
            </a:r>
          </a:p>
        </p:txBody>
      </p:sp>
      <p:pic>
        <p:nvPicPr>
          <p:cNvPr id="2050" name="Picture 2" descr="Pittsburgh Neighborhood and Community Information System (PNCI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76600" y="5105400"/>
            <a:ext cx="2675903" cy="990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48279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dirty="0"/>
              <a:t>Rebuilding </a:t>
            </a:r>
            <a:r>
              <a:rPr lang="en-US" dirty="0" smtClean="0"/>
              <a:t>Together Pittsburgh </a:t>
            </a:r>
            <a:endParaRPr lang="en-US" dirty="0"/>
          </a:p>
        </p:txBody>
      </p:sp>
      <p:sp>
        <p:nvSpPr>
          <p:cNvPr id="3" name="Content Placeholder 2"/>
          <p:cNvSpPr>
            <a:spLocks noGrp="1"/>
          </p:cNvSpPr>
          <p:nvPr>
            <p:ph idx="1"/>
          </p:nvPr>
        </p:nvSpPr>
        <p:spPr>
          <a:xfrm>
            <a:off x="457200" y="2179637"/>
            <a:ext cx="8229600" cy="4525963"/>
          </a:xfrm>
        </p:spPr>
        <p:txBody>
          <a:bodyPr>
            <a:normAutofit/>
          </a:bodyPr>
          <a:lstStyle/>
          <a:p>
            <a:pPr marL="0" indent="0" algn="ctr">
              <a:buNone/>
            </a:pPr>
            <a:r>
              <a:rPr lang="en-US" i="1" dirty="0" smtClean="0"/>
              <a:t>60</a:t>
            </a:r>
            <a:r>
              <a:rPr lang="en-US" i="1" dirty="0"/>
              <a:t>% of the homes in </a:t>
            </a:r>
            <a:r>
              <a:rPr lang="en-US" i="1" dirty="0" smtClean="0"/>
              <a:t>Pittsburgh </a:t>
            </a:r>
          </a:p>
          <a:p>
            <a:pPr marL="0" indent="0" algn="ctr">
              <a:buNone/>
            </a:pPr>
            <a:r>
              <a:rPr lang="en-US" i="1" dirty="0" smtClean="0"/>
              <a:t>were built before 1940</a:t>
            </a:r>
          </a:p>
          <a:p>
            <a:pPr marL="0" indent="0">
              <a:buNone/>
            </a:pPr>
            <a:endParaRPr lang="en-US" dirty="0" smtClean="0"/>
          </a:p>
          <a:p>
            <a:pPr marL="0" indent="0" algn="ctr">
              <a:buNone/>
            </a:pPr>
            <a:r>
              <a:rPr lang="en-US" b="1" dirty="0" smtClean="0"/>
              <a:t>Operation </a:t>
            </a:r>
            <a:r>
              <a:rPr lang="en-US" b="1" dirty="0"/>
              <a:t>Urgent Care </a:t>
            </a:r>
            <a:r>
              <a:rPr lang="en-US" dirty="0" smtClean="0"/>
              <a:t>provides </a:t>
            </a:r>
            <a:r>
              <a:rPr lang="en-US" dirty="0"/>
              <a:t>free repair services </a:t>
            </a:r>
            <a:r>
              <a:rPr lang="en-US" dirty="0" smtClean="0"/>
              <a:t>to </a:t>
            </a:r>
            <a:r>
              <a:rPr lang="en-US" dirty="0"/>
              <a:t>qualifying homeowners in Allegheny County through the contracted and licensed professionals</a:t>
            </a:r>
            <a:r>
              <a:rPr lang="en-US" dirty="0" smtClean="0"/>
              <a:t>.</a:t>
            </a:r>
            <a:endParaRPr lang="en-US" dirty="0"/>
          </a:p>
        </p:txBody>
      </p:sp>
    </p:spTree>
    <p:extLst>
      <p:ext uri="{BB962C8B-B14F-4D97-AF65-F5344CB8AC3E}">
        <p14:creationId xmlns="" xmlns:p14="http://schemas.microsoft.com/office/powerpoint/2010/main" val="3036086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Community Block Build Model</a:t>
            </a:r>
            <a:endParaRPr lang="en-US" dirty="0"/>
          </a:p>
        </p:txBody>
      </p:sp>
      <p:sp>
        <p:nvSpPr>
          <p:cNvPr id="7" name="Rectangle 3"/>
          <p:cNvSpPr txBox="1">
            <a:spLocks noChangeArrowheads="1"/>
          </p:cNvSpPr>
          <p:nvPr/>
        </p:nvSpPr>
        <p:spPr>
          <a:xfrm>
            <a:off x="457200" y="2071914"/>
            <a:ext cx="85344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
              </a:spcBef>
              <a:spcAft>
                <a:spcPct val="20000"/>
              </a:spcAft>
            </a:pPr>
            <a:r>
              <a:rPr lang="en-US" sz="2800" dirty="0" smtClean="0"/>
              <a:t>Strategy to target specific neighborhoods and partner with local community groups</a:t>
            </a:r>
          </a:p>
          <a:p>
            <a:pPr marL="0" indent="0">
              <a:spcBef>
                <a:spcPct val="5000"/>
              </a:spcBef>
              <a:spcAft>
                <a:spcPct val="20000"/>
              </a:spcAft>
              <a:buNone/>
            </a:pPr>
            <a:endParaRPr lang="en-US" sz="2800" dirty="0" smtClean="0"/>
          </a:p>
          <a:p>
            <a:pPr>
              <a:spcBef>
                <a:spcPct val="5000"/>
              </a:spcBef>
              <a:spcAft>
                <a:spcPct val="20000"/>
              </a:spcAft>
            </a:pPr>
            <a:r>
              <a:rPr lang="en-US" sz="2800" dirty="0" smtClean="0"/>
              <a:t>Challenges</a:t>
            </a:r>
          </a:p>
          <a:p>
            <a:pPr marL="914400" lvl="1" indent="-457200">
              <a:spcBef>
                <a:spcPct val="5000"/>
              </a:spcBef>
              <a:spcAft>
                <a:spcPct val="20000"/>
              </a:spcAft>
              <a:buFont typeface="+mj-lt"/>
              <a:buAutoNum type="arabicPeriod"/>
            </a:pPr>
            <a:r>
              <a:rPr lang="en-US" sz="2400" dirty="0" smtClean="0"/>
              <a:t>Identifying and selecting low-income neighborhoods</a:t>
            </a:r>
          </a:p>
          <a:p>
            <a:pPr marL="914400" lvl="1" indent="-457200">
              <a:spcBef>
                <a:spcPct val="5000"/>
              </a:spcBef>
              <a:spcAft>
                <a:spcPct val="20000"/>
              </a:spcAft>
              <a:buFont typeface="+mj-lt"/>
              <a:buAutoNum type="arabicPeriod"/>
            </a:pPr>
            <a:r>
              <a:rPr lang="en-US" sz="2400" dirty="0" smtClean="0"/>
              <a:t>Finding </a:t>
            </a:r>
            <a:r>
              <a:rPr lang="en-US" sz="2400" dirty="0"/>
              <a:t>s</a:t>
            </a:r>
            <a:r>
              <a:rPr lang="en-US" sz="2400" dirty="0" smtClean="0"/>
              <a:t>eniors in the target area</a:t>
            </a:r>
          </a:p>
        </p:txBody>
      </p:sp>
    </p:spTree>
    <p:extLst>
      <p:ext uri="{BB962C8B-B14F-4D97-AF65-F5344CB8AC3E}">
        <p14:creationId xmlns="" xmlns:p14="http://schemas.microsoft.com/office/powerpoint/2010/main" val="3650289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152400" y="0"/>
            <a:ext cx="8852670" cy="6629400"/>
          </a:xfrm>
        </p:spPr>
      </p:pic>
    </p:spTree>
    <p:extLst>
      <p:ext uri="{BB962C8B-B14F-4D97-AF65-F5344CB8AC3E}">
        <p14:creationId xmlns="" xmlns:p14="http://schemas.microsoft.com/office/powerpoint/2010/main" val="1657830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875" y="14111"/>
            <a:ext cx="9120249" cy="6829778"/>
          </a:xfrm>
          <a:prstGeom prst="rect">
            <a:avLst/>
          </a:prstGeom>
        </p:spPr>
      </p:pic>
      <p:sp>
        <p:nvSpPr>
          <p:cNvPr id="3" name="Rectangle 2"/>
          <p:cNvSpPr/>
          <p:nvPr/>
        </p:nvSpPr>
        <p:spPr>
          <a:xfrm>
            <a:off x="6629400" y="1828800"/>
            <a:ext cx="2209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89417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028885"/>
            <a:ext cx="7848600" cy="4524315"/>
          </a:xfrm>
          <a:prstGeom prst="rect">
            <a:avLst/>
          </a:prstGeom>
        </p:spPr>
        <p:txBody>
          <a:bodyPr wrap="square">
            <a:spAutoFit/>
          </a:bodyPr>
          <a:lstStyle/>
          <a:p>
            <a:pPr marL="457200" indent="-457200">
              <a:buFont typeface="Arial" pitchFamily="34" charset="0"/>
              <a:buChar char="•"/>
            </a:pPr>
            <a:r>
              <a:rPr lang="en-US" sz="3200" dirty="0"/>
              <a:t>Identified 10 Census Blocks With High Concentrations of Seniors. </a:t>
            </a:r>
          </a:p>
          <a:p>
            <a:pPr marL="457200" indent="-457200">
              <a:buFont typeface="Arial" pitchFamily="34" charset="0"/>
              <a:buChar char="•"/>
            </a:pPr>
            <a:r>
              <a:rPr lang="en-US" sz="3200" dirty="0" smtClean="0"/>
              <a:t>Located </a:t>
            </a:r>
            <a:r>
              <a:rPr lang="en-US" sz="3200" dirty="0"/>
              <a:t>575 Potential Clients in West Pittsburgh. </a:t>
            </a:r>
          </a:p>
          <a:p>
            <a:pPr marL="457200" indent="-457200">
              <a:buFont typeface="Arial" pitchFamily="34" charset="0"/>
              <a:buChar char="•"/>
            </a:pPr>
            <a:r>
              <a:rPr lang="en-US" sz="3200" dirty="0" smtClean="0"/>
              <a:t>Received </a:t>
            </a:r>
            <a:r>
              <a:rPr lang="en-US" sz="3200" dirty="0"/>
              <a:t>10 new applications in West Pittsburgh. </a:t>
            </a:r>
          </a:p>
          <a:p>
            <a:pPr marL="457200" indent="-457200">
              <a:buFont typeface="Arial" pitchFamily="34" charset="0"/>
              <a:buChar char="•"/>
            </a:pPr>
            <a:r>
              <a:rPr lang="en-US" sz="3200" dirty="0" smtClean="0"/>
              <a:t>Completed </a:t>
            </a:r>
            <a:r>
              <a:rPr lang="en-US" sz="3200" dirty="0"/>
              <a:t>2 Block Builds in 2010 in The Hilltop and West Pittsburgh. </a:t>
            </a:r>
          </a:p>
          <a:p>
            <a:pPr marL="457200" indent="-457200">
              <a:buFont typeface="Arial" pitchFamily="34" charset="0"/>
              <a:buChar char="•"/>
            </a:pPr>
            <a:endParaRPr lang="en-US" sz="3200" dirty="0"/>
          </a:p>
        </p:txBody>
      </p:sp>
      <p:sp>
        <p:nvSpPr>
          <p:cNvPr id="3" name="Rectangle 2"/>
          <p:cNvSpPr txBox="1">
            <a:spLocks noChangeArrowheads="1"/>
          </p:cNvSpPr>
          <p:nvPr/>
        </p:nvSpPr>
        <p:spPr>
          <a:xfrm>
            <a:off x="457200" y="1219200"/>
            <a:ext cx="8382000" cy="609600"/>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800" dirty="0" smtClean="0"/>
              <a:t>Early Results</a:t>
            </a:r>
          </a:p>
          <a:p>
            <a:pPr algn="l"/>
            <a:endParaRPr lang="en-US" sz="3800" i="1" dirty="0" smtClean="0"/>
          </a:p>
        </p:txBody>
      </p:sp>
    </p:spTree>
    <p:extLst>
      <p:ext uri="{BB962C8B-B14F-4D97-AF65-F5344CB8AC3E}">
        <p14:creationId xmlns="" xmlns:p14="http://schemas.microsoft.com/office/powerpoint/2010/main" val="83968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3" y="3054193"/>
            <a:ext cx="7772400" cy="1362075"/>
          </a:xfrm>
        </p:spPr>
        <p:txBody>
          <a:bodyPr>
            <a:normAutofit fontScale="90000"/>
          </a:bodyPr>
          <a:lstStyle/>
          <a:p>
            <a:pPr algn="ctr"/>
            <a:r>
              <a:rPr lang="en-US" sz="3600" cap="none" dirty="0" smtClean="0"/>
              <a:t>Bridging Education And Housing Policy Through Student Data in Washington, D.C.</a:t>
            </a:r>
            <a:endParaRPr lang="en-US" sz="3400" cap="none" dirty="0">
              <a:latin typeface="+mn-lt"/>
            </a:endParaRPr>
          </a:p>
        </p:txBody>
      </p:sp>
      <p:sp>
        <p:nvSpPr>
          <p:cNvPr id="3" name="Text Placeholder 2"/>
          <p:cNvSpPr>
            <a:spLocks noGrp="1"/>
          </p:cNvSpPr>
          <p:nvPr>
            <p:ph type="body" idx="1"/>
          </p:nvPr>
        </p:nvSpPr>
        <p:spPr>
          <a:xfrm>
            <a:off x="685800" y="1371600"/>
            <a:ext cx="7772400" cy="1500187"/>
          </a:xfrm>
        </p:spPr>
        <p:txBody>
          <a:bodyPr>
            <a:normAutofit/>
          </a:bodyPr>
          <a:lstStyle/>
          <a:p>
            <a:pPr algn="ctr"/>
            <a:r>
              <a:rPr lang="en-US" sz="3400" b="1" cap="all" dirty="0">
                <a:solidFill>
                  <a:schemeClr val="tx1"/>
                </a:solidFill>
                <a:latin typeface="+mj-lt"/>
                <a:ea typeface="+mj-ea"/>
                <a:cs typeface="+mj-cs"/>
              </a:rPr>
              <a:t>INDICATORS IN ACTION:</a:t>
            </a:r>
          </a:p>
        </p:txBody>
      </p:sp>
      <p:pic>
        <p:nvPicPr>
          <p:cNvPr id="13318" name="Picture 6" descr="Neighborhood Info DC">
            <a:hlinkClick r:id="rId3"/>
          </p:cNvPr>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r="32274"/>
          <a:stretch/>
        </p:blipFill>
        <p:spPr bwMode="auto">
          <a:xfrm>
            <a:off x="1600200" y="4800600"/>
            <a:ext cx="5934856" cy="838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86262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84625" y="0"/>
            <a:ext cx="5235575" cy="678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15363" name="Rectangle 4"/>
          <p:cNvSpPr>
            <a:spLocks noChangeArrowheads="1"/>
          </p:cNvSpPr>
          <p:nvPr/>
        </p:nvSpPr>
        <p:spPr bwMode="auto">
          <a:xfrm>
            <a:off x="152400" y="457200"/>
            <a:ext cx="3886200" cy="7478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400" dirty="0"/>
              <a:t>Highlight Effects of Foreclosure on Children</a:t>
            </a:r>
          </a:p>
          <a:p>
            <a:endParaRPr lang="en-US" sz="2400" dirty="0"/>
          </a:p>
          <a:p>
            <a:r>
              <a:rPr lang="en-US" sz="2400" i="1" dirty="0"/>
              <a:t>Forced mobility can put kids behind socially and academically</a:t>
            </a:r>
          </a:p>
          <a:p>
            <a:endParaRPr lang="en-US" sz="2400" i="1" dirty="0"/>
          </a:p>
          <a:p>
            <a:r>
              <a:rPr lang="en-US" sz="2400" i="1" dirty="0"/>
              <a:t>Foreclosure prevention counselors should connect families to student services</a:t>
            </a:r>
          </a:p>
          <a:p>
            <a:endParaRPr lang="en-US" sz="2400" i="1" dirty="0"/>
          </a:p>
          <a:p>
            <a:r>
              <a:rPr lang="en-US" sz="2400" i="1" dirty="0"/>
              <a:t>Schools need to understand the patterns and trends of students affected by foreclosure to design appropriate responses.</a:t>
            </a:r>
          </a:p>
          <a:p>
            <a:endParaRPr lang="en-US" sz="2400" i="1" dirty="0"/>
          </a:p>
          <a:p>
            <a:endParaRPr lang="en-US" sz="2400" i="1" dirty="0"/>
          </a:p>
          <a:p>
            <a:endParaRPr lang="en-US" sz="2400" i="1" dirty="0"/>
          </a:p>
          <a:p>
            <a:endParaRPr lang="en-US" sz="2400" dirty="0"/>
          </a:p>
        </p:txBody>
      </p:sp>
    </p:spTree>
    <p:extLst>
      <p:ext uri="{BB962C8B-B14F-4D97-AF65-F5344CB8AC3E}">
        <p14:creationId xmlns="" xmlns:p14="http://schemas.microsoft.com/office/powerpoint/2010/main" val="11062942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1D6"/>
        </a:solidFill>
        <a:effectLst/>
      </p:bgPr>
    </p:bg>
    <p:spTree>
      <p:nvGrpSpPr>
        <p:cNvPr id="1" name=""/>
        <p:cNvGrpSpPr/>
        <p:nvPr/>
      </p:nvGrpSpPr>
      <p:grpSpPr>
        <a:xfrm>
          <a:off x="0" y="0"/>
          <a:ext cx="0" cy="0"/>
          <a:chOff x="0" y="0"/>
          <a:chExt cx="0" cy="0"/>
        </a:xfrm>
      </p:grpSpPr>
      <p:sp>
        <p:nvSpPr>
          <p:cNvPr id="1027" name="Text Box 1"/>
          <p:cNvSpPr txBox="1">
            <a:spLocks noChangeArrowheads="1"/>
          </p:cNvSpPr>
          <p:nvPr/>
        </p:nvSpPr>
        <p:spPr bwMode="auto">
          <a:xfrm>
            <a:off x="4724400" y="990600"/>
            <a:ext cx="4187825" cy="1235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Times New Roman" pitchFamily="18"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Times New Roman" pitchFamily="18"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Times New Roman" pitchFamily="18"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Times New Roman" pitchFamily="18"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Times New Roman"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Times New Roman"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Times New Roman"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Times New Roman"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Times New Roman" pitchFamily="18" charset="0"/>
              </a:defRPr>
            </a:lvl9pPr>
          </a:lstStyle>
          <a:p>
            <a:pPr algn="ctr" eaLnBrk="1" hangingPunct="1"/>
            <a:r>
              <a:rPr lang="en-US" sz="1800" dirty="0">
                <a:solidFill>
                  <a:srgbClr val="000000"/>
                </a:solidFill>
                <a:latin typeface="Arial" pitchFamily="34" charset="0"/>
              </a:rPr>
              <a:t>Share of Renter Students in Foreclosure Households Is Increasing</a:t>
            </a:r>
          </a:p>
        </p:txBody>
      </p:sp>
      <p:grpSp>
        <p:nvGrpSpPr>
          <p:cNvPr id="1028" name="Group 2"/>
          <p:cNvGrpSpPr>
            <a:grpSpLocks/>
          </p:cNvGrpSpPr>
          <p:nvPr/>
        </p:nvGrpSpPr>
        <p:grpSpPr bwMode="auto">
          <a:xfrm>
            <a:off x="3429000" y="2058988"/>
            <a:ext cx="5835650" cy="3506787"/>
            <a:chOff x="480" y="1152"/>
            <a:chExt cx="5392" cy="2802"/>
          </a:xfrm>
        </p:grpSpPr>
        <p:graphicFrame>
          <p:nvGraphicFramePr>
            <p:cNvPr id="1026" name="Object 2"/>
            <p:cNvGraphicFramePr>
              <a:graphicFrameLocks noChangeAspect="1"/>
            </p:cNvGraphicFramePr>
            <p:nvPr/>
          </p:nvGraphicFramePr>
          <p:xfrm>
            <a:off x="791" y="1317"/>
            <a:ext cx="5081" cy="2348"/>
          </p:xfrm>
          <a:graphic>
            <a:graphicData uri="http://schemas.openxmlformats.org/presentationml/2006/ole">
              <p:oleObj spid="_x0000_s12322" name="Chart" r:id="rId4" imgW="10401412" imgH="4191149" progId="Excel.Sheet.8">
                <p:embed followColorScheme="full"/>
              </p:oleObj>
            </a:graphicData>
          </a:graphic>
        </p:graphicFrame>
        <p:sp>
          <p:nvSpPr>
            <p:cNvPr id="1033" name="Text Box 4"/>
            <p:cNvSpPr txBox="1">
              <a:spLocks noChangeArrowheads="1"/>
            </p:cNvSpPr>
            <p:nvPr/>
          </p:nvSpPr>
          <p:spPr bwMode="auto">
            <a:xfrm>
              <a:off x="480" y="1152"/>
              <a:ext cx="5280" cy="28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endParaRPr lang="en-US" dirty="0"/>
            </a:p>
          </p:txBody>
        </p:sp>
      </p:grpSp>
      <p:sp>
        <p:nvSpPr>
          <p:cNvPr id="1029" name="Rectangle 4"/>
          <p:cNvSpPr>
            <a:spLocks noChangeArrowheads="1"/>
          </p:cNvSpPr>
          <p:nvPr/>
        </p:nvSpPr>
        <p:spPr bwMode="auto">
          <a:xfrm>
            <a:off x="152400" y="609599"/>
            <a:ext cx="3886200" cy="2678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sz="2400" i="1" dirty="0"/>
          </a:p>
          <a:p>
            <a:endParaRPr lang="en-US" sz="2400" i="1" dirty="0"/>
          </a:p>
          <a:p>
            <a:r>
              <a:rPr lang="en-US" sz="2400" i="1" dirty="0"/>
              <a:t>Need to provide outreach and counseling for renters (most assistance programs focused on helping homeowners.)</a:t>
            </a:r>
          </a:p>
          <a:p>
            <a:endParaRPr lang="en-US" sz="2400" dirty="0"/>
          </a:p>
        </p:txBody>
      </p:sp>
      <p:grpSp>
        <p:nvGrpSpPr>
          <p:cNvPr id="1030" name="Group 16"/>
          <p:cNvGrpSpPr>
            <a:grpSpLocks/>
          </p:cNvGrpSpPr>
          <p:nvPr/>
        </p:nvGrpSpPr>
        <p:grpSpPr bwMode="auto">
          <a:xfrm>
            <a:off x="1230313" y="1100138"/>
            <a:ext cx="2147482687" cy="2147482687"/>
            <a:chOff x="480" y="1152"/>
            <a:chExt cx="9295920" cy="5105836"/>
          </a:xfrm>
        </p:grpSpPr>
        <p:pic>
          <p:nvPicPr>
            <p:cNvPr id="1031" name="Object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581400" y="1600200"/>
              <a:ext cx="5715000" cy="3506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2" name="Text Box 4"/>
            <p:cNvSpPr txBox="1">
              <a:spLocks noChangeArrowheads="1"/>
            </p:cNvSpPr>
            <p:nvPr/>
          </p:nvSpPr>
          <p:spPr bwMode="auto">
            <a:xfrm>
              <a:off x="480" y="1152"/>
              <a:ext cx="5280" cy="28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endParaRPr lang="en-US" dirty="0"/>
            </a:p>
          </p:txBody>
        </p:sp>
      </p:grpSp>
    </p:spTree>
    <p:extLst>
      <p:ext uri="{BB962C8B-B14F-4D97-AF65-F5344CB8AC3E}">
        <p14:creationId xmlns="" xmlns:p14="http://schemas.microsoft.com/office/powerpoint/2010/main" val="13511261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00438" y="285750"/>
            <a:ext cx="5338762" cy="6724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7" name="Rectangle 4"/>
          <p:cNvSpPr>
            <a:spLocks noChangeArrowheads="1"/>
          </p:cNvSpPr>
          <p:nvPr/>
        </p:nvSpPr>
        <p:spPr bwMode="auto">
          <a:xfrm>
            <a:off x="152400" y="609600"/>
            <a:ext cx="3276600" cy="6556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2400" i="1" dirty="0"/>
              <a:t>Kenilworth: DC Promise Neighborhood Initiative</a:t>
            </a:r>
          </a:p>
          <a:p>
            <a:endParaRPr lang="en-US" sz="2400" dirty="0"/>
          </a:p>
          <a:p>
            <a:r>
              <a:rPr lang="en-US" sz="2400" dirty="0"/>
              <a:t>Earlier investment now paying off in planning and fundraising.</a:t>
            </a:r>
          </a:p>
          <a:p>
            <a:endParaRPr lang="en-US" sz="2400" dirty="0"/>
          </a:p>
          <a:p>
            <a:pPr>
              <a:spcAft>
                <a:spcPts val="600"/>
              </a:spcAft>
            </a:pPr>
            <a:r>
              <a:rPr lang="en-US" sz="2400" dirty="0"/>
              <a:t>Five Promises of</a:t>
            </a:r>
          </a:p>
          <a:p>
            <a:pPr>
              <a:spcBef>
                <a:spcPts val="600"/>
              </a:spcBef>
            </a:pPr>
            <a:r>
              <a:rPr lang="en-US" sz="2200" dirty="0"/>
              <a:t>1. Caring adults;</a:t>
            </a:r>
          </a:p>
          <a:p>
            <a:pPr>
              <a:spcBef>
                <a:spcPts val="600"/>
              </a:spcBef>
            </a:pPr>
            <a:r>
              <a:rPr lang="en-US" sz="2200" dirty="0"/>
              <a:t>2. Physical and emotional safety wherever they are;</a:t>
            </a:r>
          </a:p>
          <a:p>
            <a:pPr>
              <a:spcBef>
                <a:spcPts val="600"/>
              </a:spcBef>
            </a:pPr>
            <a:r>
              <a:rPr lang="en-US" sz="2200" dirty="0"/>
              <a:t>3. A healthy start</a:t>
            </a:r>
          </a:p>
          <a:p>
            <a:pPr>
              <a:spcBef>
                <a:spcPts val="600"/>
              </a:spcBef>
            </a:pPr>
            <a:r>
              <a:rPr lang="en-US" sz="2200" dirty="0"/>
              <a:t>4. An effective education;</a:t>
            </a:r>
          </a:p>
          <a:p>
            <a:pPr>
              <a:spcBef>
                <a:spcPts val="600"/>
              </a:spcBef>
            </a:pPr>
            <a:r>
              <a:rPr lang="en-US" sz="2200" dirty="0"/>
              <a:t>5. Opportunities to help others</a:t>
            </a:r>
          </a:p>
          <a:p>
            <a:endParaRPr lang="en-US" sz="2200" dirty="0"/>
          </a:p>
          <a:p>
            <a:endParaRPr lang="en-US" sz="2200" dirty="0"/>
          </a:p>
        </p:txBody>
      </p:sp>
    </p:spTree>
    <p:extLst>
      <p:ext uri="{BB962C8B-B14F-4D97-AF65-F5344CB8AC3E}">
        <p14:creationId xmlns="" xmlns:p14="http://schemas.microsoft.com/office/powerpoint/2010/main" val="1843482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896937"/>
            <a:ext cx="8229600" cy="703263"/>
          </a:xfrm>
          <a:noFill/>
        </p:spPr>
        <p:txBody>
          <a:bodyPr/>
          <a:lstStyle/>
          <a:p>
            <a:pPr eaLnBrk="1" hangingPunct="1"/>
            <a:r>
              <a:rPr lang="en-US" sz="3700" dirty="0" smtClean="0"/>
              <a:t>What’s Happening Nationally?</a:t>
            </a:r>
          </a:p>
        </p:txBody>
      </p:sp>
      <p:sp>
        <p:nvSpPr>
          <p:cNvPr id="4099" name="Rectangle 3"/>
          <p:cNvSpPr>
            <a:spLocks noGrp="1" noChangeArrowheads="1"/>
          </p:cNvSpPr>
          <p:nvPr>
            <p:ph type="body" idx="1"/>
          </p:nvPr>
        </p:nvSpPr>
        <p:spPr>
          <a:xfrm>
            <a:off x="304800" y="1752600"/>
            <a:ext cx="8763000" cy="4876800"/>
          </a:xfrm>
        </p:spPr>
        <p:txBody>
          <a:bodyPr/>
          <a:lstStyle/>
          <a:p>
            <a:pPr eaLnBrk="1" hangingPunct="1">
              <a:lnSpc>
                <a:spcPct val="90000"/>
              </a:lnSpc>
              <a:spcAft>
                <a:spcPts val="600"/>
              </a:spcAft>
            </a:pPr>
            <a:r>
              <a:rPr lang="en-US" sz="2600" dirty="0" smtClean="0"/>
              <a:t>Great progress on Open Data</a:t>
            </a:r>
          </a:p>
          <a:p>
            <a:pPr lvl="1" eaLnBrk="1" hangingPunct="1">
              <a:lnSpc>
                <a:spcPct val="80000"/>
              </a:lnSpc>
              <a:spcAft>
                <a:spcPts val="1600"/>
              </a:spcAft>
            </a:pPr>
            <a:r>
              <a:rPr lang="en-US" sz="2400" dirty="0" smtClean="0"/>
              <a:t>Lots of energy from the private and the public sector</a:t>
            </a:r>
          </a:p>
          <a:p>
            <a:pPr eaLnBrk="1" hangingPunct="1">
              <a:lnSpc>
                <a:spcPct val="90000"/>
              </a:lnSpc>
              <a:spcAft>
                <a:spcPct val="20000"/>
              </a:spcAft>
            </a:pPr>
            <a:r>
              <a:rPr lang="en-US" sz="2600" dirty="0" smtClean="0"/>
              <a:t>Federal </a:t>
            </a:r>
            <a:r>
              <a:rPr lang="en-US" sz="2600" dirty="0"/>
              <a:t>p</a:t>
            </a:r>
            <a:r>
              <a:rPr lang="en-US" sz="2600" dirty="0" smtClean="0"/>
              <a:t>lace-based work surviving budget pressures</a:t>
            </a:r>
          </a:p>
          <a:p>
            <a:pPr lvl="1" eaLnBrk="1" hangingPunct="1">
              <a:lnSpc>
                <a:spcPct val="80000"/>
              </a:lnSpc>
            </a:pPr>
            <a:r>
              <a:rPr lang="en-US" sz="2400" dirty="0" smtClean="0"/>
              <a:t>Promise and Choice Neighborhoods Initiatives</a:t>
            </a:r>
          </a:p>
          <a:p>
            <a:pPr lvl="1">
              <a:lnSpc>
                <a:spcPct val="80000"/>
              </a:lnSpc>
              <a:spcAft>
                <a:spcPts val="1600"/>
              </a:spcAft>
            </a:pPr>
            <a:r>
              <a:rPr lang="en-US" sz="2400" dirty="0" smtClean="0"/>
              <a:t>Sustainable Communities Initiatives</a:t>
            </a:r>
          </a:p>
          <a:p>
            <a:pPr eaLnBrk="1" hangingPunct="1">
              <a:lnSpc>
                <a:spcPct val="80000"/>
              </a:lnSpc>
            </a:pPr>
            <a:r>
              <a:rPr lang="en-US" sz="2600" dirty="0" smtClean="0"/>
              <a:t>More critical than ever to target neighborhood efforts</a:t>
            </a:r>
          </a:p>
          <a:p>
            <a:pPr lvl="1" eaLnBrk="1" hangingPunct="1">
              <a:lnSpc>
                <a:spcPct val="80000"/>
              </a:lnSpc>
              <a:spcAft>
                <a:spcPts val="600"/>
              </a:spcAft>
            </a:pPr>
            <a:r>
              <a:rPr lang="en-US" sz="2400" dirty="0" smtClean="0"/>
              <a:t>Stagnating economy increasing the need for public programs </a:t>
            </a:r>
          </a:p>
          <a:p>
            <a:pPr lvl="1" eaLnBrk="1" hangingPunct="1">
              <a:lnSpc>
                <a:spcPct val="80000"/>
              </a:lnSpc>
            </a:pPr>
            <a:r>
              <a:rPr lang="en-US" sz="2400" dirty="0" smtClean="0"/>
              <a:t>But local, state, and federal funding is being cut back</a:t>
            </a:r>
          </a:p>
        </p:txBody>
      </p:sp>
    </p:spTree>
    <p:extLst>
      <p:ext uri="{BB962C8B-B14F-4D97-AF65-F5344CB8AC3E}">
        <p14:creationId xmlns="" xmlns:p14="http://schemas.microsoft.com/office/powerpoint/2010/main" val="2029685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3" y="3054193"/>
            <a:ext cx="7772400" cy="1362075"/>
          </a:xfrm>
        </p:spPr>
        <p:txBody>
          <a:bodyPr>
            <a:normAutofit/>
          </a:bodyPr>
          <a:lstStyle/>
          <a:p>
            <a:pPr algn="ctr"/>
            <a:r>
              <a:rPr lang="en-US" sz="3400" cap="none" dirty="0" smtClean="0">
                <a:latin typeface="+mn-lt"/>
              </a:rPr>
              <a:t>Using Neighborhood Indicators to Identify Need for Youth Services in Indianapolis</a:t>
            </a:r>
            <a:endParaRPr lang="en-US" sz="3400" cap="none" dirty="0">
              <a:latin typeface="+mn-lt"/>
            </a:endParaRPr>
          </a:p>
        </p:txBody>
      </p:sp>
      <p:sp>
        <p:nvSpPr>
          <p:cNvPr id="3" name="Text Placeholder 2"/>
          <p:cNvSpPr>
            <a:spLocks noGrp="1"/>
          </p:cNvSpPr>
          <p:nvPr>
            <p:ph type="body" idx="1"/>
          </p:nvPr>
        </p:nvSpPr>
        <p:spPr>
          <a:xfrm>
            <a:off x="685800" y="1371600"/>
            <a:ext cx="7772400" cy="1500187"/>
          </a:xfrm>
        </p:spPr>
        <p:txBody>
          <a:bodyPr>
            <a:normAutofit/>
          </a:bodyPr>
          <a:lstStyle/>
          <a:p>
            <a:pPr algn="ctr"/>
            <a:r>
              <a:rPr lang="en-US" sz="3400" b="1" i="1" cap="all" dirty="0">
                <a:solidFill>
                  <a:schemeClr val="tx1"/>
                </a:solidFill>
                <a:latin typeface="+mj-lt"/>
                <a:ea typeface="+mj-ea"/>
                <a:cs typeface="+mj-cs"/>
              </a:rPr>
              <a:t>INDICATORS IN ACTION:</a:t>
            </a:r>
          </a:p>
        </p:txBody>
      </p:sp>
      <p:pic>
        <p:nvPicPr>
          <p:cNvPr id="4" name="Picture 3" descr="SAVI-logo-tag.jpg"/>
          <p:cNvPicPr>
            <a:picLocks noChangeAspect="1"/>
          </p:cNvPicPr>
          <p:nvPr/>
        </p:nvPicPr>
        <p:blipFill>
          <a:blip r:embed="rId3" cstate="print"/>
          <a:stretch>
            <a:fillRect/>
          </a:stretch>
        </p:blipFill>
        <p:spPr>
          <a:xfrm>
            <a:off x="3276600" y="4648200"/>
            <a:ext cx="2286000" cy="749405"/>
          </a:xfrm>
          <a:prstGeom prst="rect">
            <a:avLst/>
          </a:prstGeom>
        </p:spPr>
      </p:pic>
    </p:spTree>
    <p:extLst>
      <p:ext uri="{BB962C8B-B14F-4D97-AF65-F5344CB8AC3E}">
        <p14:creationId xmlns="" xmlns:p14="http://schemas.microsoft.com/office/powerpoint/2010/main" val="4292900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2F1D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Marion County </a:t>
            </a:r>
            <a:r>
              <a:rPr lang="en-US" sz="3600" dirty="0" smtClean="0"/>
              <a:t>Commission on Youth</a:t>
            </a:r>
            <a:endParaRPr lang="en-US" sz="3600" dirty="0"/>
          </a:p>
        </p:txBody>
      </p:sp>
      <p:sp>
        <p:nvSpPr>
          <p:cNvPr id="4" name="Rectangle 3"/>
          <p:cNvSpPr/>
          <p:nvPr/>
        </p:nvSpPr>
        <p:spPr>
          <a:xfrm>
            <a:off x="533400" y="1676400"/>
            <a:ext cx="4572000" cy="4247317"/>
          </a:xfrm>
          <a:prstGeom prst="rect">
            <a:avLst/>
          </a:prstGeom>
        </p:spPr>
        <p:txBody>
          <a:bodyPr>
            <a:spAutoFit/>
          </a:bodyPr>
          <a:lstStyle/>
          <a:p>
            <a:pPr lvl="1">
              <a:buNone/>
            </a:pPr>
            <a:r>
              <a:rPr lang="en-US" b="1" i="1" dirty="0"/>
              <a:t>EIP Goal:</a:t>
            </a:r>
          </a:p>
          <a:p>
            <a:pPr lvl="1"/>
            <a:r>
              <a:rPr lang="en-US" dirty="0"/>
              <a:t>Reduce the number of children entering the county’s child welfare and juvenile justice systems by improving the coordination of youth services in Marion County. </a:t>
            </a:r>
          </a:p>
          <a:p>
            <a:pPr lvl="1">
              <a:buNone/>
            </a:pPr>
            <a:endParaRPr lang="en-US" dirty="0"/>
          </a:p>
          <a:p>
            <a:pPr lvl="1">
              <a:buNone/>
            </a:pPr>
            <a:r>
              <a:rPr lang="en-US" b="1" i="1" dirty="0"/>
              <a:t>Co-location of Services:</a:t>
            </a:r>
          </a:p>
          <a:p>
            <a:pPr lvl="1"/>
            <a:r>
              <a:rPr lang="en-US" dirty="0"/>
              <a:t>Organizations serving youth and families in Marion County will partner with community organizations, such as neighborhood centers, schools and churches, to offer various supportive services at common access points.</a:t>
            </a:r>
          </a:p>
          <a:p>
            <a:pPr lvl="1">
              <a:buNone/>
            </a:pPr>
            <a:endParaRPr lang="en-US" dirty="0"/>
          </a:p>
        </p:txBody>
      </p:sp>
      <p:pic>
        <p:nvPicPr>
          <p:cNvPr id="5" name="Picture 4" descr="EIP logo.gif"/>
          <p:cNvPicPr>
            <a:picLocks noChangeAspect="1"/>
          </p:cNvPicPr>
          <p:nvPr/>
        </p:nvPicPr>
        <p:blipFill>
          <a:blip r:embed="rId3" cstate="print"/>
          <a:stretch>
            <a:fillRect/>
          </a:stretch>
        </p:blipFill>
        <p:spPr>
          <a:xfrm>
            <a:off x="5562600" y="1676400"/>
            <a:ext cx="2743200" cy="2834640"/>
          </a:xfrm>
          <a:prstGeom prst="rect">
            <a:avLst/>
          </a:prstGeom>
        </p:spPr>
      </p:pic>
    </p:spTree>
    <p:extLst>
      <p:ext uri="{BB962C8B-B14F-4D97-AF65-F5344CB8AC3E}">
        <p14:creationId xmlns="" xmlns:p14="http://schemas.microsoft.com/office/powerpoint/2010/main" val="394282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2F1D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a:bodyPr>
          <a:lstStyle/>
          <a:p>
            <a:r>
              <a:rPr lang="en-US" sz="3600" dirty="0" smtClean="0"/>
              <a:t>Vulnerability Index: Needs Indicators</a:t>
            </a:r>
            <a:endParaRPr lang="en-US" sz="3600" dirty="0"/>
          </a:p>
        </p:txBody>
      </p:sp>
      <p:sp>
        <p:nvSpPr>
          <p:cNvPr id="3" name="Content Placeholder 2"/>
          <p:cNvSpPr>
            <a:spLocks noGrp="1"/>
          </p:cNvSpPr>
          <p:nvPr>
            <p:ph sz="quarter" idx="1"/>
          </p:nvPr>
        </p:nvSpPr>
        <p:spPr>
          <a:xfrm>
            <a:off x="152400" y="1447800"/>
            <a:ext cx="7696200" cy="4221163"/>
          </a:xfrm>
        </p:spPr>
        <p:txBody>
          <a:bodyPr>
            <a:noAutofit/>
          </a:bodyPr>
          <a:lstStyle/>
          <a:p>
            <a:pPr>
              <a:buFont typeface="Wingdings" pitchFamily="2" charset="2"/>
              <a:buChar char="ü"/>
            </a:pPr>
            <a:r>
              <a:rPr lang="en-US" sz="2400" dirty="0" smtClean="0">
                <a:solidFill>
                  <a:srgbClr val="000000"/>
                </a:solidFill>
              </a:rPr>
              <a:t>Single Parent Families</a:t>
            </a:r>
          </a:p>
          <a:p>
            <a:pPr>
              <a:buFont typeface="Wingdings" pitchFamily="2" charset="2"/>
              <a:buChar char="ü"/>
            </a:pPr>
            <a:r>
              <a:rPr lang="en-US" sz="2400" dirty="0" smtClean="0"/>
              <a:t>Economy - Unemployment</a:t>
            </a:r>
          </a:p>
          <a:p>
            <a:pPr>
              <a:buFont typeface="Wingdings" pitchFamily="2" charset="2"/>
              <a:buChar char="q"/>
            </a:pPr>
            <a:r>
              <a:rPr lang="en-US" sz="2400" dirty="0" smtClean="0"/>
              <a:t>Economy - Poverty</a:t>
            </a:r>
          </a:p>
          <a:p>
            <a:pPr>
              <a:buFont typeface="Wingdings" pitchFamily="2" charset="2"/>
              <a:buChar char="ü"/>
            </a:pPr>
            <a:r>
              <a:rPr lang="en-US" sz="2400" dirty="0" smtClean="0"/>
              <a:t>Education – Less than HS Diploma</a:t>
            </a:r>
          </a:p>
          <a:p>
            <a:pPr>
              <a:buFont typeface="Wingdings" pitchFamily="2" charset="2"/>
              <a:buChar char="ü"/>
            </a:pPr>
            <a:r>
              <a:rPr lang="en-US" sz="2400" dirty="0" smtClean="0"/>
              <a:t>Education – Attendance</a:t>
            </a:r>
          </a:p>
          <a:p>
            <a:pPr>
              <a:buFont typeface="Wingdings" pitchFamily="2" charset="2"/>
              <a:buChar char="q"/>
            </a:pPr>
            <a:r>
              <a:rPr lang="en-US" sz="2400" dirty="0" smtClean="0"/>
              <a:t>Health - Teen Births</a:t>
            </a:r>
          </a:p>
          <a:p>
            <a:pPr>
              <a:buFont typeface="Wingdings" pitchFamily="2" charset="2"/>
              <a:buChar char="q"/>
            </a:pPr>
            <a:r>
              <a:rPr lang="en-US" sz="2400" dirty="0" smtClean="0"/>
              <a:t>Health - Births with no Prenatal Care</a:t>
            </a:r>
          </a:p>
          <a:p>
            <a:pPr>
              <a:buFont typeface="Wingdings" pitchFamily="2" charset="2"/>
              <a:buChar char="ü"/>
            </a:pPr>
            <a:r>
              <a:rPr lang="en-US" sz="2400" dirty="0" smtClean="0"/>
              <a:t>Health - Low Weight Births</a:t>
            </a:r>
          </a:p>
          <a:p>
            <a:pPr>
              <a:buFont typeface="Wingdings" pitchFamily="2" charset="2"/>
              <a:buChar char="q"/>
            </a:pPr>
            <a:r>
              <a:rPr lang="en-US" sz="2400" dirty="0" smtClean="0"/>
              <a:t>Housing – Subsidized Housing</a:t>
            </a:r>
          </a:p>
          <a:p>
            <a:pPr>
              <a:buFont typeface="Wingdings" pitchFamily="2" charset="2"/>
              <a:buChar char="q"/>
            </a:pPr>
            <a:r>
              <a:rPr lang="en-US" sz="2400" dirty="0" smtClean="0"/>
              <a:t>Public Assistance – Food Stamps</a:t>
            </a:r>
          </a:p>
          <a:p>
            <a:pPr>
              <a:buFont typeface="Wingdings" pitchFamily="2" charset="2"/>
              <a:buChar char="ü"/>
            </a:pPr>
            <a:r>
              <a:rPr lang="en-US" sz="2400" dirty="0" smtClean="0"/>
              <a:t>Public Safety – Adult Crimes</a:t>
            </a:r>
          </a:p>
          <a:p>
            <a:pPr>
              <a:buFont typeface="Wingdings" pitchFamily="2" charset="2"/>
              <a:buChar char="ü"/>
            </a:pPr>
            <a:r>
              <a:rPr lang="en-US" sz="2400" dirty="0" smtClean="0"/>
              <a:t>Public Safety – Juvenile Charges</a:t>
            </a:r>
          </a:p>
          <a:p>
            <a:pPr>
              <a:buFont typeface="Wingdings" pitchFamily="2" charset="2"/>
              <a:buChar char="ü"/>
            </a:pPr>
            <a:endParaRPr lang="en-US" sz="2400" dirty="0" smtClean="0"/>
          </a:p>
        </p:txBody>
      </p:sp>
      <p:sp>
        <p:nvSpPr>
          <p:cNvPr id="9" name="Right Brace 8"/>
          <p:cNvSpPr/>
          <p:nvPr/>
        </p:nvSpPr>
        <p:spPr>
          <a:xfrm>
            <a:off x="6781800" y="1524000"/>
            <a:ext cx="990600" cy="5181600"/>
          </a:xfrm>
          <a:prstGeom prst="rightBrace">
            <a:avLst>
              <a:gd name="adj1" fmla="val 35677"/>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10" name="Table 9"/>
          <p:cNvGraphicFramePr>
            <a:graphicFrameLocks noGrp="1"/>
          </p:cNvGraphicFramePr>
          <p:nvPr>
            <p:extLst>
              <p:ext uri="{D42A27DB-BD31-4B8C-83A1-F6EECF244321}">
                <p14:modId xmlns="" xmlns:p14="http://schemas.microsoft.com/office/powerpoint/2010/main" val="2445810045"/>
              </p:ext>
            </p:extLst>
          </p:nvPr>
        </p:nvGraphicFramePr>
        <p:xfrm>
          <a:off x="6324600" y="1066800"/>
          <a:ext cx="1143000" cy="5695950"/>
        </p:xfrm>
        <a:graphic>
          <a:graphicData uri="http://schemas.openxmlformats.org/drawingml/2006/table">
            <a:tbl>
              <a:tblPr firstRow="1" bandRow="1">
                <a:tableStyleId>{2D5ABB26-0587-4C30-8999-92F81FD0307C}</a:tableStyleId>
              </a:tblPr>
              <a:tblGrid>
                <a:gridCol w="1143000"/>
              </a:tblGrid>
              <a:tr h="438150">
                <a:tc>
                  <a:txBody>
                    <a:bodyPr/>
                    <a:lstStyle/>
                    <a:p>
                      <a:r>
                        <a:rPr lang="en-US" sz="2000" u="sng" dirty="0" smtClean="0"/>
                        <a:t>Weight</a:t>
                      </a:r>
                      <a:endParaRPr lang="en-US" sz="2000" u="sng" dirty="0"/>
                    </a:p>
                  </a:txBody>
                  <a:tcPr/>
                </a:tc>
              </a:tr>
              <a:tr h="438150">
                <a:tc>
                  <a:txBody>
                    <a:bodyPr/>
                    <a:lstStyle/>
                    <a:p>
                      <a:r>
                        <a:rPr lang="en-US" sz="2000" dirty="0" smtClean="0"/>
                        <a:t>3</a:t>
                      </a:r>
                      <a:endParaRPr lang="en-US" sz="2000" dirty="0"/>
                    </a:p>
                  </a:txBody>
                  <a:tcPr/>
                </a:tc>
              </a:tr>
              <a:tr h="438150">
                <a:tc>
                  <a:txBody>
                    <a:bodyPr/>
                    <a:lstStyle/>
                    <a:p>
                      <a:r>
                        <a:rPr lang="en-US" sz="2000" dirty="0" smtClean="0"/>
                        <a:t>2</a:t>
                      </a:r>
                      <a:endParaRPr lang="en-US" sz="2000" dirty="0"/>
                    </a:p>
                  </a:txBody>
                  <a:tcPr/>
                </a:tc>
              </a:tr>
              <a:tr h="438150">
                <a:tc>
                  <a:txBody>
                    <a:bodyPr/>
                    <a:lstStyle/>
                    <a:p>
                      <a:r>
                        <a:rPr lang="en-US" sz="2000" dirty="0" smtClean="0"/>
                        <a:t>3</a:t>
                      </a:r>
                      <a:endParaRPr lang="en-US" sz="2000" dirty="0"/>
                    </a:p>
                  </a:txBody>
                  <a:tcPr/>
                </a:tc>
              </a:tr>
              <a:tr h="438150">
                <a:tc>
                  <a:txBody>
                    <a:bodyPr/>
                    <a:lstStyle/>
                    <a:p>
                      <a:r>
                        <a:rPr lang="en-US" sz="2000" dirty="0" smtClean="0"/>
                        <a:t>2</a:t>
                      </a:r>
                      <a:endParaRPr lang="en-US" sz="2000" dirty="0"/>
                    </a:p>
                  </a:txBody>
                  <a:tcPr/>
                </a:tc>
              </a:tr>
              <a:tr h="438150">
                <a:tc>
                  <a:txBody>
                    <a:bodyPr/>
                    <a:lstStyle/>
                    <a:p>
                      <a:r>
                        <a:rPr lang="en-US" sz="2000" dirty="0" smtClean="0"/>
                        <a:t>3</a:t>
                      </a:r>
                      <a:endParaRPr lang="en-US" sz="2000" dirty="0"/>
                    </a:p>
                  </a:txBody>
                  <a:tcPr/>
                </a:tc>
              </a:tr>
              <a:tr h="438150">
                <a:tc>
                  <a:txBody>
                    <a:bodyPr/>
                    <a:lstStyle/>
                    <a:p>
                      <a:r>
                        <a:rPr lang="en-US" sz="2000" dirty="0" smtClean="0"/>
                        <a:t>2</a:t>
                      </a:r>
                      <a:endParaRPr lang="en-US" sz="2000" dirty="0"/>
                    </a:p>
                  </a:txBody>
                  <a:tcPr/>
                </a:tc>
              </a:tr>
              <a:tr h="438150">
                <a:tc>
                  <a:txBody>
                    <a:bodyPr/>
                    <a:lstStyle/>
                    <a:p>
                      <a:r>
                        <a:rPr lang="en-US" sz="2000" dirty="0" smtClean="0"/>
                        <a:t>2</a:t>
                      </a:r>
                      <a:endParaRPr lang="en-US" sz="2000" dirty="0"/>
                    </a:p>
                  </a:txBody>
                  <a:tcPr/>
                </a:tc>
              </a:tr>
              <a:tr h="438150">
                <a:tc>
                  <a:txBody>
                    <a:bodyPr/>
                    <a:lstStyle/>
                    <a:p>
                      <a:r>
                        <a:rPr lang="en-US" sz="2000" dirty="0" smtClean="0"/>
                        <a:t>3</a:t>
                      </a:r>
                      <a:endParaRPr lang="en-US" sz="2000" dirty="0"/>
                    </a:p>
                  </a:txBody>
                  <a:tcPr/>
                </a:tc>
              </a:tr>
              <a:tr h="438150">
                <a:tc>
                  <a:txBody>
                    <a:bodyPr/>
                    <a:lstStyle/>
                    <a:p>
                      <a:r>
                        <a:rPr lang="en-US" sz="2000" dirty="0" smtClean="0"/>
                        <a:t>1</a:t>
                      </a:r>
                      <a:endParaRPr lang="en-US" sz="2000" dirty="0"/>
                    </a:p>
                  </a:txBody>
                  <a:tcPr/>
                </a:tc>
              </a:tr>
              <a:tr h="438150">
                <a:tc>
                  <a:txBody>
                    <a:bodyPr/>
                    <a:lstStyle/>
                    <a:p>
                      <a:r>
                        <a:rPr lang="en-US" sz="2000" dirty="0" smtClean="0"/>
                        <a:t>1</a:t>
                      </a:r>
                      <a:endParaRPr lang="en-US" sz="2000" dirty="0"/>
                    </a:p>
                  </a:txBody>
                  <a:tcPr/>
                </a:tc>
              </a:tr>
              <a:tr h="438150">
                <a:tc>
                  <a:txBody>
                    <a:bodyPr/>
                    <a:lstStyle/>
                    <a:p>
                      <a:r>
                        <a:rPr lang="en-US" sz="2000" dirty="0" smtClean="0"/>
                        <a:t>2</a:t>
                      </a:r>
                      <a:endParaRPr lang="en-US" sz="2000" dirty="0"/>
                    </a:p>
                  </a:txBody>
                  <a:tcPr/>
                </a:tc>
              </a:tr>
              <a:tr h="438150">
                <a:tc>
                  <a:txBody>
                    <a:bodyPr/>
                    <a:lstStyle/>
                    <a:p>
                      <a:r>
                        <a:rPr lang="en-US" sz="2000" dirty="0" smtClean="0"/>
                        <a:t>2</a:t>
                      </a:r>
                      <a:endParaRPr lang="en-US" sz="2000" dirty="0"/>
                    </a:p>
                  </a:txBody>
                  <a:tcPr/>
                </a:tc>
              </a:tr>
            </a:tbl>
          </a:graphicData>
        </a:graphic>
      </p:graphicFrame>
      <p:sp>
        <p:nvSpPr>
          <p:cNvPr id="12" name="TextBox 11"/>
          <p:cNvSpPr txBox="1"/>
          <p:nvPr/>
        </p:nvSpPr>
        <p:spPr>
          <a:xfrm>
            <a:off x="7772400" y="3629561"/>
            <a:ext cx="1373068" cy="1323439"/>
          </a:xfrm>
          <a:prstGeom prst="rect">
            <a:avLst/>
          </a:prstGeom>
          <a:noFill/>
        </p:spPr>
        <p:txBody>
          <a:bodyPr wrap="none" rtlCol="0">
            <a:spAutoFit/>
          </a:bodyPr>
          <a:lstStyle/>
          <a:p>
            <a:r>
              <a:rPr lang="en-US" sz="4000" b="1" dirty="0" smtClean="0">
                <a:solidFill>
                  <a:schemeClr val="accent1">
                    <a:lumMod val="75000"/>
                  </a:schemeClr>
                </a:solidFill>
              </a:rPr>
              <a:t>Index</a:t>
            </a:r>
          </a:p>
          <a:p>
            <a:r>
              <a:rPr lang="en-US" sz="4000" b="1" dirty="0" smtClean="0">
                <a:solidFill>
                  <a:schemeClr val="accent1">
                    <a:lumMod val="75000"/>
                  </a:schemeClr>
                </a:solidFill>
              </a:rPr>
              <a:t>Value</a:t>
            </a:r>
            <a:endParaRPr lang="en-US" sz="4000" b="1" dirty="0">
              <a:solidFill>
                <a:schemeClr val="accent1">
                  <a:lumMod val="75000"/>
                </a:schemeClr>
              </a:solidFill>
            </a:endParaRPr>
          </a:p>
        </p:txBody>
      </p:sp>
      <p:graphicFrame>
        <p:nvGraphicFramePr>
          <p:cNvPr id="13" name="Table 12"/>
          <p:cNvGraphicFramePr>
            <a:graphicFrameLocks noGrp="1"/>
          </p:cNvGraphicFramePr>
          <p:nvPr>
            <p:extLst>
              <p:ext uri="{D42A27DB-BD31-4B8C-83A1-F6EECF244321}">
                <p14:modId xmlns="" xmlns:p14="http://schemas.microsoft.com/office/powerpoint/2010/main" val="912888439"/>
              </p:ext>
            </p:extLst>
          </p:nvPr>
        </p:nvGraphicFramePr>
        <p:xfrm>
          <a:off x="5257800" y="1066800"/>
          <a:ext cx="1143000" cy="5695950"/>
        </p:xfrm>
        <a:graphic>
          <a:graphicData uri="http://schemas.openxmlformats.org/drawingml/2006/table">
            <a:tbl>
              <a:tblPr firstRow="1" bandRow="1">
                <a:tableStyleId>{2D5ABB26-0587-4C30-8999-92F81FD0307C}</a:tableStyleId>
              </a:tblPr>
              <a:tblGrid>
                <a:gridCol w="1143000"/>
              </a:tblGrid>
              <a:tr h="438150">
                <a:tc>
                  <a:txBody>
                    <a:bodyPr/>
                    <a:lstStyle/>
                    <a:p>
                      <a:r>
                        <a:rPr lang="en-US" sz="2000" u="sng" dirty="0" smtClean="0"/>
                        <a:t>Include</a:t>
                      </a:r>
                      <a:endParaRPr lang="en-US" sz="2000" u="sng" dirty="0"/>
                    </a:p>
                  </a:txBody>
                  <a:tcPr/>
                </a:tc>
              </a:tr>
              <a:tr h="438150">
                <a:tc>
                  <a:txBody>
                    <a:bodyPr/>
                    <a:lstStyle/>
                    <a:p>
                      <a:r>
                        <a:rPr lang="en-US" sz="2000" dirty="0" smtClean="0"/>
                        <a:t>1</a:t>
                      </a:r>
                      <a:endParaRPr lang="en-US" sz="2000" dirty="0"/>
                    </a:p>
                  </a:txBody>
                  <a:tcPr/>
                </a:tc>
              </a:tr>
              <a:tr h="438150">
                <a:tc>
                  <a:txBody>
                    <a:bodyPr/>
                    <a:lstStyle/>
                    <a:p>
                      <a:r>
                        <a:rPr lang="en-US" sz="2000" dirty="0" smtClean="0"/>
                        <a:t>1</a:t>
                      </a:r>
                      <a:endParaRPr lang="en-US" sz="2000" dirty="0"/>
                    </a:p>
                  </a:txBody>
                  <a:tcPr/>
                </a:tc>
              </a:tr>
              <a:tr h="438150">
                <a:tc>
                  <a:txBody>
                    <a:bodyPr/>
                    <a:lstStyle/>
                    <a:p>
                      <a:r>
                        <a:rPr lang="en-US" sz="2000" dirty="0" smtClean="0"/>
                        <a:t>0</a:t>
                      </a:r>
                      <a:endParaRPr lang="en-US" sz="2000" dirty="0"/>
                    </a:p>
                  </a:txBody>
                  <a:tcPr/>
                </a:tc>
              </a:tr>
              <a:tr h="438150">
                <a:tc>
                  <a:txBody>
                    <a:bodyPr/>
                    <a:lstStyle/>
                    <a:p>
                      <a:r>
                        <a:rPr lang="en-US" sz="2000" dirty="0" smtClean="0"/>
                        <a:t>1</a:t>
                      </a:r>
                      <a:endParaRPr lang="en-US" sz="2000" dirty="0"/>
                    </a:p>
                  </a:txBody>
                  <a:tcPr/>
                </a:tc>
              </a:tr>
              <a:tr h="438150">
                <a:tc>
                  <a:txBody>
                    <a:bodyPr/>
                    <a:lstStyle/>
                    <a:p>
                      <a:r>
                        <a:rPr lang="en-US" sz="2000" dirty="0" smtClean="0"/>
                        <a:t>1</a:t>
                      </a:r>
                      <a:endParaRPr lang="en-US" sz="2000" dirty="0"/>
                    </a:p>
                  </a:txBody>
                  <a:tcPr/>
                </a:tc>
              </a:tr>
              <a:tr h="438150">
                <a:tc>
                  <a:txBody>
                    <a:bodyPr/>
                    <a:lstStyle/>
                    <a:p>
                      <a:r>
                        <a:rPr lang="en-US" sz="2000" dirty="0" smtClean="0"/>
                        <a:t>0</a:t>
                      </a:r>
                      <a:endParaRPr lang="en-US" sz="2000" dirty="0"/>
                    </a:p>
                  </a:txBody>
                  <a:tcPr/>
                </a:tc>
              </a:tr>
              <a:tr h="438150">
                <a:tc>
                  <a:txBody>
                    <a:bodyPr/>
                    <a:lstStyle/>
                    <a:p>
                      <a:r>
                        <a:rPr lang="en-US" sz="2000" dirty="0" smtClean="0"/>
                        <a:t>0</a:t>
                      </a:r>
                      <a:endParaRPr lang="en-US" sz="2000" dirty="0"/>
                    </a:p>
                  </a:txBody>
                  <a:tcPr/>
                </a:tc>
              </a:tr>
              <a:tr h="438150">
                <a:tc>
                  <a:txBody>
                    <a:bodyPr/>
                    <a:lstStyle/>
                    <a:p>
                      <a:r>
                        <a:rPr lang="en-US" sz="2000" dirty="0" smtClean="0"/>
                        <a:t>1</a:t>
                      </a:r>
                      <a:endParaRPr lang="en-US" sz="2000" dirty="0"/>
                    </a:p>
                  </a:txBody>
                  <a:tcPr/>
                </a:tc>
              </a:tr>
              <a:tr h="438150">
                <a:tc>
                  <a:txBody>
                    <a:bodyPr/>
                    <a:lstStyle/>
                    <a:p>
                      <a:r>
                        <a:rPr lang="en-US" sz="2000" dirty="0" smtClean="0"/>
                        <a:t>0</a:t>
                      </a:r>
                      <a:endParaRPr lang="en-US" sz="2000" dirty="0"/>
                    </a:p>
                  </a:txBody>
                  <a:tcPr/>
                </a:tc>
              </a:tr>
              <a:tr h="438150">
                <a:tc>
                  <a:txBody>
                    <a:bodyPr/>
                    <a:lstStyle/>
                    <a:p>
                      <a:r>
                        <a:rPr lang="en-US" sz="2000" dirty="0" smtClean="0"/>
                        <a:t>0</a:t>
                      </a:r>
                      <a:endParaRPr lang="en-US" sz="2000" dirty="0"/>
                    </a:p>
                  </a:txBody>
                  <a:tcPr/>
                </a:tc>
              </a:tr>
              <a:tr h="438150">
                <a:tc>
                  <a:txBody>
                    <a:bodyPr/>
                    <a:lstStyle/>
                    <a:p>
                      <a:r>
                        <a:rPr lang="en-US" sz="2000" dirty="0" smtClean="0"/>
                        <a:t>1</a:t>
                      </a:r>
                      <a:endParaRPr lang="en-US" sz="2000" dirty="0"/>
                    </a:p>
                  </a:txBody>
                  <a:tcPr/>
                </a:tc>
              </a:tr>
              <a:tr h="438150">
                <a:tc>
                  <a:txBody>
                    <a:bodyPr/>
                    <a:lstStyle/>
                    <a:p>
                      <a:r>
                        <a:rPr lang="en-US" sz="2000" dirty="0" smtClean="0"/>
                        <a:t>1</a:t>
                      </a:r>
                      <a:endParaRPr lang="en-US" sz="2000" dirty="0"/>
                    </a:p>
                  </a:txBody>
                  <a:tcPr/>
                </a:tc>
              </a:tr>
            </a:tbl>
          </a:graphicData>
        </a:graphic>
      </p:graphicFrame>
      <p:sp>
        <p:nvSpPr>
          <p:cNvPr id="14" name="Equal 13"/>
          <p:cNvSpPr/>
          <p:nvPr/>
        </p:nvSpPr>
        <p:spPr>
          <a:xfrm>
            <a:off x="8001000" y="3276600"/>
            <a:ext cx="533400" cy="3048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Multiply 14"/>
          <p:cNvSpPr/>
          <p:nvPr/>
        </p:nvSpPr>
        <p:spPr>
          <a:xfrm>
            <a:off x="5638800" y="2971800"/>
            <a:ext cx="685800" cy="8382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56976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2F1D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smtClean="0"/>
              <a:t>Vulnerability Index</a:t>
            </a:r>
            <a:endParaRPr lang="en-US" dirty="0"/>
          </a:p>
        </p:txBody>
      </p:sp>
      <p:sp>
        <p:nvSpPr>
          <p:cNvPr id="3" name="Content Placeholder 2"/>
          <p:cNvSpPr>
            <a:spLocks noGrp="1"/>
          </p:cNvSpPr>
          <p:nvPr>
            <p:ph sz="quarter" idx="1"/>
          </p:nvPr>
        </p:nvSpPr>
        <p:spPr/>
        <p:txBody>
          <a:bodyPr/>
          <a:lstStyle/>
          <a:p>
            <a:endParaRPr lang="en-US" dirty="0"/>
          </a:p>
        </p:txBody>
      </p:sp>
      <p:graphicFrame>
        <p:nvGraphicFramePr>
          <p:cNvPr id="4" name="Diagram 3"/>
          <p:cNvGraphicFramePr/>
          <p:nvPr/>
        </p:nvGraphicFramePr>
        <p:xfrm>
          <a:off x="1524000" y="1600200"/>
          <a:ext cx="6248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4557444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Index_Map_NeedsIndex1w-5.24.2011.jpg"/>
          <p:cNvPicPr>
            <a:picLocks noGrp="1" noChangeAspect="1"/>
          </p:cNvPicPr>
          <p:nvPr>
            <p:ph sz="quarter" idx="1"/>
          </p:nvPr>
        </p:nvPicPr>
        <p:blipFill>
          <a:blip r:embed="rId3" cstate="print"/>
          <a:stretch>
            <a:fillRect/>
          </a:stretch>
        </p:blipFill>
        <p:spPr>
          <a:xfrm>
            <a:off x="0" y="-76200"/>
            <a:ext cx="9144000" cy="7065818"/>
          </a:xfrm>
        </p:spPr>
      </p:pic>
    </p:spTree>
    <p:extLst>
      <p:ext uri="{BB962C8B-B14F-4D97-AF65-F5344CB8AC3E}">
        <p14:creationId xmlns="" xmlns:p14="http://schemas.microsoft.com/office/powerpoint/2010/main" val="36177023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ndex_Map_NeedsIndex2w.jpg"/>
          <p:cNvPicPr>
            <a:picLocks noGrp="1" noChangeAspect="1"/>
          </p:cNvPicPr>
          <p:nvPr>
            <p:ph sz="quarter" idx="1"/>
          </p:nvPr>
        </p:nvPicPr>
        <p:blipFill>
          <a:blip r:embed="rId3" cstate="print"/>
          <a:stretch>
            <a:fillRect/>
          </a:stretch>
        </p:blipFill>
        <p:spPr>
          <a:xfrm>
            <a:off x="0" y="-76200"/>
            <a:ext cx="9144000" cy="7065818"/>
          </a:xfrm>
        </p:spPr>
      </p:pic>
      <p:sp>
        <p:nvSpPr>
          <p:cNvPr id="5" name="Rectangle 4"/>
          <p:cNvSpPr/>
          <p:nvPr/>
        </p:nvSpPr>
        <p:spPr>
          <a:xfrm>
            <a:off x="2667000" y="2514600"/>
            <a:ext cx="1752600" cy="20574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72958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enter_Twp_Assets_and_Index2.jpg"/>
          <p:cNvPicPr>
            <a:picLocks noGrp="1" noChangeAspect="1"/>
          </p:cNvPicPr>
          <p:nvPr>
            <p:ph sz="quarter" idx="1"/>
          </p:nvPr>
        </p:nvPicPr>
        <p:blipFill>
          <a:blip r:embed="rId3" cstate="print"/>
          <a:stretch>
            <a:fillRect/>
          </a:stretch>
        </p:blipFill>
        <p:spPr>
          <a:xfrm>
            <a:off x="-80683" y="-76200"/>
            <a:ext cx="9072283" cy="7010400"/>
          </a:xfrm>
        </p:spPr>
      </p:pic>
    </p:spTree>
    <p:extLst>
      <p:ext uri="{BB962C8B-B14F-4D97-AF65-F5344CB8AC3E}">
        <p14:creationId xmlns="" xmlns:p14="http://schemas.microsoft.com/office/powerpoint/2010/main" val="4518432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Center_Twp_Assets_and_Index2_DMD.jpg"/>
          <p:cNvPicPr>
            <a:picLocks noGrp="1" noChangeAspect="1"/>
          </p:cNvPicPr>
          <p:nvPr>
            <p:ph sz="quarter" idx="1"/>
          </p:nvPr>
        </p:nvPicPr>
        <p:blipFill>
          <a:blip r:embed="rId3" cstate="print"/>
          <a:stretch>
            <a:fillRect/>
          </a:stretch>
        </p:blipFill>
        <p:spPr>
          <a:xfrm>
            <a:off x="-76200" y="-90054"/>
            <a:ext cx="9144000" cy="7065818"/>
          </a:xfrm>
        </p:spPr>
      </p:pic>
      <p:sp>
        <p:nvSpPr>
          <p:cNvPr id="8" name="TextBox 7"/>
          <p:cNvSpPr txBox="1"/>
          <p:nvPr/>
        </p:nvSpPr>
        <p:spPr>
          <a:xfrm>
            <a:off x="1676400" y="152400"/>
            <a:ext cx="790601" cy="261610"/>
          </a:xfrm>
          <a:prstGeom prst="rect">
            <a:avLst/>
          </a:prstGeom>
          <a:noFill/>
        </p:spPr>
        <p:txBody>
          <a:bodyPr wrap="none" rtlCol="0">
            <a:spAutoFit/>
          </a:bodyPr>
          <a:lstStyle/>
          <a:p>
            <a:r>
              <a:rPr lang="en-US" sz="1050" dirty="0" smtClean="0"/>
              <a:t>38</a:t>
            </a:r>
            <a:r>
              <a:rPr lang="en-US" sz="1050" baseline="30000" dirty="0" smtClean="0"/>
              <a:t>th</a:t>
            </a:r>
            <a:r>
              <a:rPr lang="en-US" sz="1050" dirty="0" smtClean="0"/>
              <a:t> Street</a:t>
            </a:r>
            <a:endParaRPr lang="en-US" sz="1050" dirty="0"/>
          </a:p>
        </p:txBody>
      </p:sp>
    </p:spTree>
    <p:extLst>
      <p:ext uri="{BB962C8B-B14F-4D97-AF65-F5344CB8AC3E}">
        <p14:creationId xmlns="" xmlns:p14="http://schemas.microsoft.com/office/powerpoint/2010/main" val="20987631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SEND_Assets.jpg"/>
          <p:cNvPicPr>
            <a:picLocks noGrp="1" noChangeAspect="1"/>
          </p:cNvPicPr>
          <p:nvPr>
            <p:ph idx="1"/>
          </p:nvPr>
        </p:nvPicPr>
        <p:blipFill>
          <a:blip r:embed="rId3" cstate="print"/>
          <a:stretch>
            <a:fillRect/>
          </a:stretch>
        </p:blipFill>
        <p:spPr>
          <a:xfrm>
            <a:off x="0" y="152400"/>
            <a:ext cx="9538854" cy="6172200"/>
          </a:xfrm>
        </p:spPr>
      </p:pic>
      <p:sp>
        <p:nvSpPr>
          <p:cNvPr id="4" name="Footer Placeholder 3"/>
          <p:cNvSpPr>
            <a:spLocks noGrp="1"/>
          </p:cNvSpPr>
          <p:nvPr>
            <p:ph type="ftr" sz="quarter" idx="10"/>
          </p:nvPr>
        </p:nvSpPr>
        <p:spPr/>
        <p:txBody>
          <a:bodyPr/>
          <a:lstStyle/>
          <a:p>
            <a:pPr>
              <a:defRPr/>
            </a:pPr>
            <a:r>
              <a:rPr lang="en-US" dirty="0" smtClean="0">
                <a:solidFill>
                  <a:prstClr val="white"/>
                </a:solidFill>
              </a:rPr>
              <a:t>www.savi.org</a:t>
            </a:r>
            <a:endParaRPr lang="en-US" dirty="0">
              <a:solidFill>
                <a:prstClr val="white"/>
              </a:solidFill>
            </a:endParaRPr>
          </a:p>
        </p:txBody>
      </p:sp>
      <p:sp>
        <p:nvSpPr>
          <p:cNvPr id="6" name="Down Arrow 5"/>
          <p:cNvSpPr/>
          <p:nvPr/>
        </p:nvSpPr>
        <p:spPr>
          <a:xfrm rot="2761265">
            <a:off x="4495800" y="3352800"/>
            <a:ext cx="304800" cy="3048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5421451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Haughville_Assets.jpg"/>
          <p:cNvPicPr>
            <a:picLocks noGrp="1" noChangeAspect="1"/>
          </p:cNvPicPr>
          <p:nvPr>
            <p:ph idx="1"/>
          </p:nvPr>
        </p:nvPicPr>
        <p:blipFill>
          <a:blip r:embed="rId3" cstate="print"/>
          <a:stretch>
            <a:fillRect/>
          </a:stretch>
        </p:blipFill>
        <p:spPr>
          <a:xfrm>
            <a:off x="0" y="0"/>
            <a:ext cx="9144000" cy="5916706"/>
          </a:xfrm>
        </p:spPr>
      </p:pic>
      <p:sp>
        <p:nvSpPr>
          <p:cNvPr id="4" name="Footer Placeholder 3"/>
          <p:cNvSpPr>
            <a:spLocks noGrp="1"/>
          </p:cNvSpPr>
          <p:nvPr>
            <p:ph type="ftr" sz="quarter" idx="10"/>
          </p:nvPr>
        </p:nvSpPr>
        <p:spPr/>
        <p:txBody>
          <a:bodyPr/>
          <a:lstStyle/>
          <a:p>
            <a:pPr>
              <a:defRPr/>
            </a:pPr>
            <a:r>
              <a:rPr lang="en-US" dirty="0" smtClean="0">
                <a:solidFill>
                  <a:prstClr val="white"/>
                </a:solidFill>
              </a:rPr>
              <a:t>www.savi.org</a:t>
            </a:r>
            <a:endParaRPr lang="en-US" dirty="0">
              <a:solidFill>
                <a:prstClr val="white"/>
              </a:solidFill>
            </a:endParaRPr>
          </a:p>
        </p:txBody>
      </p:sp>
    </p:spTree>
    <p:extLst>
      <p:ext uri="{BB962C8B-B14F-4D97-AF65-F5344CB8AC3E}">
        <p14:creationId xmlns="" xmlns:p14="http://schemas.microsoft.com/office/powerpoint/2010/main" val="3983011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838200" y="1905000"/>
            <a:ext cx="7924800" cy="4724400"/>
          </a:xfrm>
        </p:spPr>
        <p:txBody>
          <a:bodyPr>
            <a:normAutofit/>
          </a:bodyPr>
          <a:lstStyle/>
          <a:p>
            <a:pPr eaLnBrk="1" hangingPunct="1">
              <a:spcAft>
                <a:spcPts val="1200"/>
              </a:spcAft>
            </a:pPr>
            <a:r>
              <a:rPr lang="en-US" sz="3000" dirty="0" smtClean="0"/>
              <a:t>Identifying the right data to answer questions</a:t>
            </a:r>
          </a:p>
          <a:p>
            <a:pPr eaLnBrk="1" hangingPunct="1">
              <a:spcAft>
                <a:spcPts val="1200"/>
              </a:spcAft>
            </a:pPr>
            <a:r>
              <a:rPr lang="en-US" sz="3000" dirty="0" smtClean="0"/>
              <a:t>Transforming raw data into information </a:t>
            </a:r>
          </a:p>
          <a:p>
            <a:pPr eaLnBrk="1" hangingPunct="1">
              <a:spcAft>
                <a:spcPts val="1200"/>
              </a:spcAft>
            </a:pPr>
            <a:r>
              <a:rPr lang="en-US" sz="3000" dirty="0" smtClean="0"/>
              <a:t>Communicating findings and insights</a:t>
            </a:r>
          </a:p>
          <a:p>
            <a:pPr eaLnBrk="1" hangingPunct="1">
              <a:spcAft>
                <a:spcPts val="1200"/>
              </a:spcAft>
            </a:pPr>
            <a:r>
              <a:rPr lang="en-US" sz="3000" dirty="0" smtClean="0"/>
              <a:t>Advocating for effective &amp; informed policies </a:t>
            </a:r>
          </a:p>
          <a:p>
            <a:pPr eaLnBrk="1" hangingPunct="1">
              <a:spcAft>
                <a:spcPts val="1200"/>
              </a:spcAft>
            </a:pPr>
            <a:r>
              <a:rPr lang="en-US" sz="3000" dirty="0" smtClean="0"/>
              <a:t>Implementing the right programs to help residents and neighborhoods </a:t>
            </a:r>
          </a:p>
        </p:txBody>
      </p:sp>
      <p:sp>
        <p:nvSpPr>
          <p:cNvPr id="5123" name="Rectangle 3"/>
          <p:cNvSpPr>
            <a:spLocks noChangeArrowheads="1"/>
          </p:cNvSpPr>
          <p:nvPr/>
        </p:nvSpPr>
        <p:spPr bwMode="auto">
          <a:xfrm>
            <a:off x="295275" y="1219200"/>
            <a:ext cx="86106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lstStyle/>
          <a:p>
            <a:pPr algn="ctr"/>
            <a:endParaRPr lang="en-US" sz="4300" dirty="0">
              <a:solidFill>
                <a:srgbClr val="5285B8"/>
              </a:solidFill>
            </a:endParaRPr>
          </a:p>
        </p:txBody>
      </p:sp>
      <p:sp>
        <p:nvSpPr>
          <p:cNvPr id="5124" name="Rectangle 2"/>
          <p:cNvSpPr>
            <a:spLocks noGrp="1" noChangeArrowheads="1"/>
          </p:cNvSpPr>
          <p:nvPr>
            <p:ph type="title"/>
          </p:nvPr>
        </p:nvSpPr>
        <p:spPr>
          <a:xfrm>
            <a:off x="457200" y="1049337"/>
            <a:ext cx="8229600" cy="703263"/>
          </a:xfrm>
          <a:noFill/>
        </p:spPr>
        <p:txBody>
          <a:bodyPr/>
          <a:lstStyle/>
          <a:p>
            <a:pPr eaLnBrk="1" hangingPunct="1"/>
            <a:r>
              <a:rPr lang="en-US" sz="3700" dirty="0" smtClean="0"/>
              <a:t>What Needs to Be Done Locally?</a:t>
            </a:r>
          </a:p>
        </p:txBody>
      </p:sp>
    </p:spTree>
    <p:extLst>
      <p:ext uri="{BB962C8B-B14F-4D97-AF65-F5344CB8AC3E}">
        <p14:creationId xmlns="" xmlns:p14="http://schemas.microsoft.com/office/powerpoint/2010/main" val="37475456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1066800"/>
            <a:ext cx="7772400" cy="685800"/>
          </a:xfrm>
        </p:spPr>
        <p:txBody>
          <a:bodyPr>
            <a:normAutofit fontScale="90000"/>
          </a:bodyPr>
          <a:lstStyle/>
          <a:p>
            <a:pPr eaLnBrk="1" hangingPunct="1"/>
            <a:r>
              <a:rPr lang="en-US" dirty="0" smtClean="0"/>
              <a:t>Suggestions for NHSDC Members</a:t>
            </a:r>
          </a:p>
        </p:txBody>
      </p:sp>
      <p:sp>
        <p:nvSpPr>
          <p:cNvPr id="8195" name="Rectangle 3"/>
          <p:cNvSpPr>
            <a:spLocks noGrp="1" noChangeArrowheads="1"/>
          </p:cNvSpPr>
          <p:nvPr>
            <p:ph type="body" idx="1"/>
          </p:nvPr>
        </p:nvSpPr>
        <p:spPr>
          <a:xfrm>
            <a:off x="457200" y="1905000"/>
            <a:ext cx="8458200" cy="4800600"/>
          </a:xfrm>
        </p:spPr>
        <p:txBody>
          <a:bodyPr>
            <a:normAutofit/>
          </a:bodyPr>
          <a:lstStyle/>
          <a:p>
            <a:r>
              <a:rPr lang="en-US" sz="3100" dirty="0" smtClean="0"/>
              <a:t>Think about how information might start new conversations and break down silos in your city.</a:t>
            </a:r>
          </a:p>
          <a:p>
            <a:pPr lvl="1"/>
            <a:r>
              <a:rPr lang="en-US" dirty="0" smtClean="0"/>
              <a:t>New </a:t>
            </a:r>
            <a:r>
              <a:rPr lang="en-US" dirty="0"/>
              <a:t>audiences for your </a:t>
            </a:r>
            <a:r>
              <a:rPr lang="en-US" dirty="0" smtClean="0"/>
              <a:t>data</a:t>
            </a:r>
          </a:p>
          <a:p>
            <a:pPr lvl="1">
              <a:spcAft>
                <a:spcPts val="1000"/>
              </a:spcAft>
            </a:pPr>
            <a:r>
              <a:rPr lang="en-US" dirty="0" smtClean="0"/>
              <a:t>External data that would help your work</a:t>
            </a:r>
          </a:p>
          <a:p>
            <a:pPr>
              <a:spcAft>
                <a:spcPts val="1000"/>
              </a:spcAft>
            </a:pPr>
            <a:r>
              <a:rPr lang="en-US" sz="3100" dirty="0" smtClean="0"/>
              <a:t>Transform your program data into indicators for neighborhoods and cities to inform others’ work.</a:t>
            </a:r>
          </a:p>
          <a:p>
            <a:pPr>
              <a:spcAft>
                <a:spcPts val="1000"/>
              </a:spcAft>
            </a:pPr>
            <a:r>
              <a:rPr lang="en-US" sz="3100" dirty="0" smtClean="0"/>
              <a:t>Connect with your NNIP partner (if </a:t>
            </a:r>
            <a:r>
              <a:rPr lang="en-US" sz="3100" dirty="0"/>
              <a:t>you live in an NNIP </a:t>
            </a:r>
            <a:r>
              <a:rPr lang="en-US" sz="3100" dirty="0" smtClean="0"/>
              <a:t>city) or other local research groups.</a:t>
            </a:r>
          </a:p>
        </p:txBody>
      </p:sp>
    </p:spTree>
    <p:extLst>
      <p:ext uri="{BB962C8B-B14F-4D97-AF65-F5344CB8AC3E}">
        <p14:creationId xmlns="" xmlns:p14="http://schemas.microsoft.com/office/powerpoint/2010/main" val="5186649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152400"/>
            <a:ext cx="7772400" cy="1143000"/>
          </a:xfrm>
        </p:spPr>
        <p:txBody>
          <a:bodyPr>
            <a:normAutofit fontScale="90000"/>
          </a:bodyPr>
          <a:lstStyle/>
          <a:p>
            <a:pPr marL="0" indent="0">
              <a:spcAft>
                <a:spcPct val="20000"/>
              </a:spcAft>
            </a:pPr>
            <a:r>
              <a:rPr lang="en-US" dirty="0" smtClean="0"/>
              <a:t>And visit </a:t>
            </a:r>
            <a:r>
              <a:rPr lang="en-US" dirty="0"/>
              <a:t>our new website for </a:t>
            </a:r>
            <a:r>
              <a:rPr lang="en-US" dirty="0" smtClean="0"/>
              <a:t>ideas!</a:t>
            </a:r>
            <a:endParaRPr lang="en-US" dirty="0"/>
          </a:p>
        </p:txBody>
      </p:sp>
      <p:sp>
        <p:nvSpPr>
          <p:cNvPr id="26627" name="Content Placeholder 2"/>
          <p:cNvSpPr>
            <a:spLocks noGrp="1"/>
          </p:cNvSpPr>
          <p:nvPr>
            <p:ph idx="1"/>
          </p:nvPr>
        </p:nvSpPr>
        <p:spPr/>
        <p:txBody>
          <a:bodyPr/>
          <a:lstStyle/>
          <a:p>
            <a:endParaRPr lang="en-US" dirty="0" smtClean="0"/>
          </a:p>
        </p:txBody>
      </p:sp>
      <p:pic>
        <p:nvPicPr>
          <p:cNvPr id="26628" name="Picture 3" descr="Screen Clipping"/>
          <p:cNvPicPr>
            <a:picLocks noChangeAspect="1"/>
          </p:cNvPicPr>
          <p:nvPr/>
        </p:nvPicPr>
        <p:blipFill>
          <a:blip r:embed="rId3" cstate="print"/>
          <a:srcRect/>
          <a:stretch>
            <a:fillRect/>
          </a:stretch>
        </p:blipFill>
        <p:spPr bwMode="auto">
          <a:xfrm>
            <a:off x="457200" y="1371600"/>
            <a:ext cx="8424863" cy="4876800"/>
          </a:xfrm>
          <a:prstGeom prst="rect">
            <a:avLst/>
          </a:prstGeom>
          <a:noFill/>
          <a:ln w="9525">
            <a:noFill/>
            <a:miter lim="800000"/>
            <a:headEnd/>
            <a:tailEnd/>
          </a:ln>
        </p:spPr>
      </p:pic>
    </p:spTree>
    <p:extLst>
      <p:ext uri="{BB962C8B-B14F-4D97-AF65-F5344CB8AC3E}">
        <p14:creationId xmlns="" xmlns:p14="http://schemas.microsoft.com/office/powerpoint/2010/main" val="33903474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dirty="0" smtClean="0"/>
          </a:p>
        </p:txBody>
      </p:sp>
      <p:pic>
        <p:nvPicPr>
          <p:cNvPr id="3" name="Content Placeholder 2" descr="Screen Clipping"/>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28600" y="304800"/>
            <a:ext cx="8649982" cy="5943600"/>
          </a:xfrm>
        </p:spPr>
      </p:pic>
    </p:spTree>
    <p:extLst>
      <p:ext uri="{BB962C8B-B14F-4D97-AF65-F5344CB8AC3E}">
        <p14:creationId xmlns="" xmlns:p14="http://schemas.microsoft.com/office/powerpoint/2010/main" val="21809434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914400"/>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For more information</a:t>
            </a:r>
          </a:p>
        </p:txBody>
      </p:sp>
      <p:sp>
        <p:nvSpPr>
          <p:cNvPr id="5" name="Rectangle 3"/>
          <p:cNvSpPr txBox="1">
            <a:spLocks noChangeArrowheads="1"/>
          </p:cNvSpPr>
          <p:nvPr/>
        </p:nvSpPr>
        <p:spPr>
          <a:xfrm>
            <a:off x="685800" y="1676400"/>
            <a:ext cx="77724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p>
          <a:p>
            <a:pPr algn="ctr">
              <a:spcBef>
                <a:spcPct val="50000"/>
              </a:spcBef>
              <a:buFontTx/>
              <a:buNone/>
            </a:pPr>
            <a:r>
              <a:rPr lang="en-US" dirty="0" smtClean="0"/>
              <a:t>Kathy Pettit</a:t>
            </a:r>
          </a:p>
          <a:p>
            <a:pPr algn="ctr">
              <a:spcBef>
                <a:spcPct val="50000"/>
              </a:spcBef>
              <a:buFontTx/>
              <a:buNone/>
            </a:pPr>
            <a:r>
              <a:rPr lang="en-US" dirty="0" smtClean="0"/>
              <a:t>NNIP/The Urban Institute</a:t>
            </a:r>
          </a:p>
          <a:p>
            <a:pPr algn="ctr">
              <a:spcBef>
                <a:spcPct val="50000"/>
              </a:spcBef>
              <a:buFontTx/>
              <a:buNone/>
            </a:pPr>
            <a:r>
              <a:rPr lang="en-US" dirty="0" smtClean="0">
                <a:hlinkClick r:id="rId3"/>
              </a:rPr>
              <a:t>kpettit@urban.org</a:t>
            </a:r>
          </a:p>
          <a:p>
            <a:pPr algn="ctr">
              <a:spcBef>
                <a:spcPct val="50000"/>
              </a:spcBef>
              <a:buFontTx/>
              <a:buNone/>
            </a:pPr>
            <a:endParaRPr lang="en-US" b="1" u="sng" dirty="0" smtClean="0">
              <a:solidFill>
                <a:srgbClr val="0070C0"/>
              </a:solidFill>
            </a:endParaRPr>
          </a:p>
          <a:p>
            <a:pPr algn="ctr">
              <a:spcBef>
                <a:spcPct val="50000"/>
              </a:spcBef>
              <a:buFontTx/>
              <a:buNone/>
            </a:pPr>
            <a:r>
              <a:rPr lang="en-US" b="1" u="sng" dirty="0" smtClean="0">
                <a:solidFill>
                  <a:srgbClr val="0070C0"/>
                </a:solidFill>
              </a:rPr>
              <a:t>http://www.neighborhoodindicators.org</a:t>
            </a:r>
          </a:p>
          <a:p>
            <a:pPr lvl="1">
              <a:buFontTx/>
              <a:buNone/>
            </a:pPr>
            <a:endParaRPr lang="en-US" dirty="0" smtClean="0"/>
          </a:p>
        </p:txBody>
      </p:sp>
    </p:spTree>
    <p:extLst>
      <p:ext uri="{BB962C8B-B14F-4D97-AF65-F5344CB8AC3E}">
        <p14:creationId xmlns="" xmlns:p14="http://schemas.microsoft.com/office/powerpoint/2010/main" val="2346006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85800"/>
          </a:xfrm>
        </p:spPr>
        <p:txBody>
          <a:bodyPr>
            <a:normAutofit/>
          </a:bodyPr>
          <a:lstStyle/>
          <a:p>
            <a:r>
              <a:rPr lang="en-US" sz="3200" b="1" dirty="0" smtClean="0"/>
              <a:t>National Neighborhood Indicators Partnership</a:t>
            </a:r>
            <a:endParaRPr lang="en-US" sz="3200" b="1" dirty="0"/>
          </a:p>
        </p:txBody>
      </p:sp>
      <p:sp>
        <p:nvSpPr>
          <p:cNvPr id="3" name="Content Placeholder 2"/>
          <p:cNvSpPr>
            <a:spLocks noGrp="1"/>
          </p:cNvSpPr>
          <p:nvPr>
            <p:ph idx="1"/>
          </p:nvPr>
        </p:nvSpPr>
        <p:spPr>
          <a:xfrm>
            <a:off x="457200" y="1951037"/>
            <a:ext cx="8229600" cy="4525963"/>
          </a:xfrm>
        </p:spPr>
        <p:txBody>
          <a:bodyPr/>
          <a:lstStyle/>
          <a:p>
            <a:r>
              <a:rPr lang="en-US" dirty="0"/>
              <a:t>Collaborative effort since 1995 </a:t>
            </a:r>
          </a:p>
          <a:p>
            <a:r>
              <a:rPr lang="en-US" dirty="0"/>
              <a:t>Urban Institute and local partners in 35 cities</a:t>
            </a:r>
          </a:p>
          <a:p>
            <a:r>
              <a:rPr lang="en-US" dirty="0"/>
              <a:t>Success required three innovations</a:t>
            </a:r>
          </a:p>
          <a:p>
            <a:pPr marL="971550" lvl="1" indent="-514350">
              <a:buFont typeface="+mj-lt"/>
              <a:buAutoNum type="arabicPeriod"/>
            </a:pPr>
            <a:r>
              <a:rPr lang="en-US" dirty="0" smtClean="0"/>
              <a:t>Data </a:t>
            </a:r>
            <a:r>
              <a:rPr lang="en-US" dirty="0"/>
              <a:t>and technology</a:t>
            </a:r>
          </a:p>
          <a:p>
            <a:pPr marL="971550" lvl="1" indent="-514350">
              <a:buAutoNum type="arabicPeriod" startAt="2"/>
            </a:pPr>
            <a:r>
              <a:rPr lang="en-US" dirty="0" smtClean="0"/>
              <a:t>Institutions</a:t>
            </a:r>
          </a:p>
          <a:p>
            <a:pPr marL="971550" lvl="1" indent="-514350">
              <a:buAutoNum type="arabicPeriod" startAt="2"/>
            </a:pPr>
            <a:r>
              <a:rPr lang="en-US" dirty="0" smtClean="0"/>
              <a:t>Using </a:t>
            </a:r>
            <a:r>
              <a:rPr lang="en-US" dirty="0"/>
              <a:t>information for </a:t>
            </a:r>
            <a:r>
              <a:rPr lang="en-US" dirty="0" smtClean="0"/>
              <a:t>change</a:t>
            </a:r>
            <a:endParaRPr lang="en-US" dirty="0"/>
          </a:p>
        </p:txBody>
      </p:sp>
    </p:spTree>
    <p:extLst>
      <p:ext uri="{BB962C8B-B14F-4D97-AF65-F5344CB8AC3E}">
        <p14:creationId xmlns="" xmlns:p14="http://schemas.microsoft.com/office/powerpoint/2010/main" val="133564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2F1D6"/>
        </a:solidFill>
        <a:effectLst/>
      </p:bgPr>
    </p:bg>
    <p:spTree>
      <p:nvGrpSpPr>
        <p:cNvPr id="1" name=""/>
        <p:cNvGrpSpPr/>
        <p:nvPr/>
      </p:nvGrpSpPr>
      <p:grpSpPr>
        <a:xfrm>
          <a:off x="0" y="0"/>
          <a:ext cx="0" cy="0"/>
          <a:chOff x="0" y="0"/>
          <a:chExt cx="0" cy="0"/>
        </a:xfrm>
      </p:grpSpPr>
      <p:pic>
        <p:nvPicPr>
          <p:cNvPr id="7170" name="Picture 1"/>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9200" y="1600200"/>
            <a:ext cx="1438275" cy="186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7171" name="Group 7"/>
          <p:cNvGrpSpPr>
            <a:grpSpLocks/>
          </p:cNvGrpSpPr>
          <p:nvPr/>
        </p:nvGrpSpPr>
        <p:grpSpPr bwMode="auto">
          <a:xfrm>
            <a:off x="2447925" y="1757363"/>
            <a:ext cx="1862138" cy="1595437"/>
            <a:chOff x="258796" y="1330186"/>
            <a:chExt cx="1861093" cy="1595224"/>
          </a:xfrm>
        </p:grpSpPr>
        <p:pic>
          <p:nvPicPr>
            <p:cNvPr id="7185" name="Picture 6" descr="citybasicplus_sm"/>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8796" y="1330186"/>
              <a:ext cx="1260442" cy="1595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86" name="Rectangle 7"/>
            <p:cNvSpPr>
              <a:spLocks noChangeArrowheads="1"/>
            </p:cNvSpPr>
            <p:nvPr/>
          </p:nvSpPr>
          <p:spPr bwMode="auto">
            <a:xfrm>
              <a:off x="1409730" y="2011132"/>
              <a:ext cx="710159" cy="369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800" b="1" dirty="0">
                  <a:solidFill>
                    <a:srgbClr val="CC0000"/>
                  </a:solidFill>
                  <a:latin typeface="Arial" charset="0"/>
                </a:rPr>
                <a:t>CITY</a:t>
              </a:r>
            </a:p>
          </p:txBody>
        </p:sp>
      </p:grpSp>
      <p:sp>
        <p:nvSpPr>
          <p:cNvPr id="2" name="Rectangle 2"/>
          <p:cNvSpPr>
            <a:spLocks noChangeArrowheads="1"/>
          </p:cNvSpPr>
          <p:nvPr/>
        </p:nvSpPr>
        <p:spPr bwMode="auto">
          <a:xfrm>
            <a:off x="4876800" y="1600200"/>
            <a:ext cx="3962400" cy="4391025"/>
          </a:xfrm>
          <a:prstGeom prst="rect">
            <a:avLst/>
          </a:prstGeom>
          <a:solidFill>
            <a:srgbClr val="00679A"/>
          </a:solidFill>
          <a:ln>
            <a:noFill/>
          </a:ln>
          <a:extLst/>
        </p:spPr>
        <p:txBody>
          <a:bodyPr/>
          <a:lstStyle/>
          <a:p>
            <a:pPr>
              <a:spcAft>
                <a:spcPts val="600"/>
              </a:spcAft>
              <a:buClr>
                <a:schemeClr val="tx1"/>
              </a:buClr>
              <a:defRPr/>
            </a:pPr>
            <a:r>
              <a:rPr lang="en-US" sz="2600" u="sng" dirty="0">
                <a:solidFill>
                  <a:schemeClr val="bg1"/>
                </a:solidFill>
                <a:latin typeface="Calibri" pitchFamily="34" charset="0"/>
                <a:cs typeface="Calibri" pitchFamily="34" charset="0"/>
              </a:rPr>
              <a:t>Types of Data</a:t>
            </a:r>
          </a:p>
          <a:p>
            <a:pPr lvl="1">
              <a:spcAft>
                <a:spcPts val="600"/>
              </a:spcAft>
              <a:buClr>
                <a:schemeClr val="tx1"/>
              </a:buClr>
              <a:defRPr/>
            </a:pPr>
            <a:r>
              <a:rPr lang="en-US" sz="2600" dirty="0">
                <a:solidFill>
                  <a:schemeClr val="bg1"/>
                </a:solidFill>
                <a:latin typeface="Calibri" pitchFamily="34" charset="0"/>
                <a:cs typeface="Calibri" pitchFamily="34" charset="0"/>
              </a:rPr>
              <a:t>Property sales, prices</a:t>
            </a:r>
          </a:p>
          <a:p>
            <a:pPr lvl="1">
              <a:spcAft>
                <a:spcPts val="600"/>
              </a:spcAft>
              <a:buClr>
                <a:schemeClr val="tx1"/>
              </a:buClr>
              <a:defRPr/>
            </a:pPr>
            <a:r>
              <a:rPr lang="en-US" sz="2600" dirty="0">
                <a:solidFill>
                  <a:schemeClr val="bg1"/>
                </a:solidFill>
                <a:latin typeface="Calibri" pitchFamily="34" charset="0"/>
                <a:cs typeface="Calibri" pitchFamily="34" charset="0"/>
              </a:rPr>
              <a:t>Foreclosures</a:t>
            </a:r>
          </a:p>
          <a:p>
            <a:pPr lvl="1">
              <a:spcAft>
                <a:spcPts val="600"/>
              </a:spcAft>
              <a:buClr>
                <a:schemeClr val="tx1"/>
              </a:buClr>
              <a:defRPr/>
            </a:pPr>
            <a:r>
              <a:rPr lang="en-US" sz="2600" dirty="0">
                <a:solidFill>
                  <a:schemeClr val="bg1"/>
                </a:solidFill>
                <a:latin typeface="Calibri" pitchFamily="34" charset="0"/>
                <a:cs typeface="Calibri" pitchFamily="34" charset="0"/>
              </a:rPr>
              <a:t>Births, deaths</a:t>
            </a:r>
          </a:p>
          <a:p>
            <a:pPr lvl="1">
              <a:spcAft>
                <a:spcPts val="600"/>
              </a:spcAft>
              <a:buClr>
                <a:schemeClr val="tx1"/>
              </a:buClr>
              <a:defRPr/>
            </a:pPr>
            <a:r>
              <a:rPr lang="en-US" sz="2600" dirty="0">
                <a:solidFill>
                  <a:schemeClr val="bg1"/>
                </a:solidFill>
                <a:latin typeface="Calibri" pitchFamily="34" charset="0"/>
                <a:cs typeface="Calibri" pitchFamily="34" charset="0"/>
              </a:rPr>
              <a:t>Crime</a:t>
            </a:r>
          </a:p>
          <a:p>
            <a:pPr lvl="1">
              <a:spcAft>
                <a:spcPts val="600"/>
              </a:spcAft>
              <a:buClr>
                <a:schemeClr val="tx1"/>
              </a:buClr>
              <a:defRPr/>
            </a:pPr>
            <a:r>
              <a:rPr lang="en-US" sz="2600" dirty="0">
                <a:solidFill>
                  <a:schemeClr val="bg1"/>
                </a:solidFill>
                <a:latin typeface="Calibri" pitchFamily="34" charset="0"/>
                <a:cs typeface="Calibri" pitchFamily="34" charset="0"/>
              </a:rPr>
              <a:t>Education</a:t>
            </a:r>
          </a:p>
          <a:p>
            <a:pPr lvl="1">
              <a:spcAft>
                <a:spcPts val="600"/>
              </a:spcAft>
              <a:buClr>
                <a:schemeClr val="tx1"/>
              </a:buClr>
              <a:defRPr/>
            </a:pPr>
            <a:r>
              <a:rPr lang="en-US" sz="2600" dirty="0">
                <a:solidFill>
                  <a:schemeClr val="bg1"/>
                </a:solidFill>
                <a:latin typeface="Calibri" pitchFamily="34" charset="0"/>
                <a:cs typeface="Calibri" pitchFamily="34" charset="0"/>
              </a:rPr>
              <a:t>TANF, Food Stamps</a:t>
            </a:r>
          </a:p>
          <a:p>
            <a:pPr lvl="1">
              <a:spcAft>
                <a:spcPts val="600"/>
              </a:spcAft>
              <a:buClr>
                <a:schemeClr val="tx1"/>
              </a:buClr>
              <a:defRPr/>
            </a:pPr>
            <a:r>
              <a:rPr lang="en-US" sz="2600" dirty="0">
                <a:solidFill>
                  <a:schemeClr val="bg1"/>
                </a:solidFill>
                <a:latin typeface="Calibri" pitchFamily="34" charset="0"/>
                <a:cs typeface="Calibri" pitchFamily="34" charset="0"/>
              </a:rPr>
              <a:t>Health</a:t>
            </a:r>
          </a:p>
          <a:p>
            <a:pPr lvl="1">
              <a:spcAft>
                <a:spcPts val="600"/>
              </a:spcAft>
              <a:buClr>
                <a:schemeClr val="tx1"/>
              </a:buClr>
              <a:defRPr/>
            </a:pPr>
            <a:r>
              <a:rPr lang="en-US" sz="2600" dirty="0">
                <a:solidFill>
                  <a:schemeClr val="bg1"/>
                </a:solidFill>
                <a:latin typeface="Calibri" pitchFamily="34" charset="0"/>
                <a:cs typeface="Calibri" pitchFamily="34" charset="0"/>
              </a:rPr>
              <a:t>Child care</a:t>
            </a:r>
          </a:p>
        </p:txBody>
      </p:sp>
      <p:sp>
        <p:nvSpPr>
          <p:cNvPr id="7173" name="Rectangle 3"/>
          <p:cNvSpPr>
            <a:spLocks noChangeArrowheads="1"/>
          </p:cNvSpPr>
          <p:nvPr/>
        </p:nvSpPr>
        <p:spPr bwMode="auto">
          <a:xfrm>
            <a:off x="-2971800" y="3397250"/>
            <a:ext cx="182562"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88" tIns="44450" rIns="90488" bIns="44450" anchor="ctr">
            <a:spAutoFit/>
          </a:bodyPr>
          <a:lstStyle/>
          <a:p>
            <a:endParaRPr lang="en-US" dirty="0"/>
          </a:p>
        </p:txBody>
      </p:sp>
      <p:sp>
        <p:nvSpPr>
          <p:cNvPr id="3" name="Text Box 4"/>
          <p:cNvSpPr txBox="1">
            <a:spLocks noChangeArrowheads="1"/>
          </p:cNvSpPr>
          <p:nvPr/>
        </p:nvSpPr>
        <p:spPr bwMode="auto">
          <a:xfrm>
            <a:off x="228600" y="381000"/>
            <a:ext cx="8567738" cy="1077218"/>
          </a:xfrm>
          <a:prstGeom prst="rect">
            <a:avLst/>
          </a:prstGeom>
          <a:noFill/>
          <a:ln>
            <a:noFill/>
          </a:ln>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0"/>
              </a:spcBef>
              <a:defRPr/>
            </a:pPr>
            <a:r>
              <a:rPr lang="en-US" sz="3600" b="1" dirty="0">
                <a:latin typeface="+mj-lt"/>
                <a:ea typeface="+mj-ea"/>
                <a:cs typeface="+mj-cs"/>
              </a:rPr>
              <a:t>Data and Technology</a:t>
            </a:r>
          </a:p>
          <a:p>
            <a:pPr eaLnBrk="1" hangingPunct="1">
              <a:defRPr/>
            </a:pPr>
            <a:r>
              <a:rPr lang="en-US" b="1" i="1" dirty="0" smtClean="0">
                <a:latin typeface="+mj-lt"/>
              </a:rPr>
              <a:t>Linking people information with place information</a:t>
            </a:r>
          </a:p>
        </p:txBody>
      </p:sp>
      <p:grpSp>
        <p:nvGrpSpPr>
          <p:cNvPr id="5" name="Group 14"/>
          <p:cNvGrpSpPr>
            <a:grpSpLocks/>
          </p:cNvGrpSpPr>
          <p:nvPr/>
        </p:nvGrpSpPr>
        <p:grpSpPr bwMode="auto">
          <a:xfrm>
            <a:off x="1009650" y="3200400"/>
            <a:ext cx="3943350" cy="1524000"/>
            <a:chOff x="1056" y="1056"/>
            <a:chExt cx="2484" cy="960"/>
          </a:xfrm>
        </p:grpSpPr>
        <p:pic>
          <p:nvPicPr>
            <p:cNvPr id="7183" name="Picture 15" descr="hoodbasicplus_lg"/>
            <p:cNvPicPr>
              <a:picLocks noChangeAspect="1" noChangeArrowheads="1"/>
            </p:cNvPicPr>
            <p:nvPr/>
          </p:nvPicPr>
          <p:blipFill>
            <a:blip r:embed="rId5" cstate="print">
              <a:extLst>
                <a:ext uri="{28A0092B-C50C-407E-A947-70E740481C1C}">
                  <a14:useLocalDpi xmlns="" xmlns:a14="http://schemas.microsoft.com/office/drawing/2010/main" val="0"/>
                </a:ext>
              </a:extLst>
            </a:blip>
            <a:srcRect l="4669" t="47896" r="43968" b="26215"/>
            <a:stretch>
              <a:fillRect/>
            </a:stretch>
          </p:blipFill>
          <p:spPr bwMode="auto">
            <a:xfrm>
              <a:off x="1056" y="1056"/>
              <a:ext cx="1584" cy="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84" name="Text Box 16"/>
            <p:cNvSpPr txBox="1">
              <a:spLocks noChangeArrowheads="1"/>
            </p:cNvSpPr>
            <p:nvPr/>
          </p:nvSpPr>
          <p:spPr bwMode="auto">
            <a:xfrm>
              <a:off x="1332" y="1123"/>
              <a:ext cx="2208"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1800" b="1" dirty="0">
                  <a:solidFill>
                    <a:srgbClr val="CC3300"/>
                  </a:solidFill>
                  <a:latin typeface="Arial" charset="0"/>
                </a:rPr>
                <a:t>NEIGHBORHOOD</a:t>
              </a:r>
            </a:p>
          </p:txBody>
        </p:sp>
      </p:grpSp>
      <p:grpSp>
        <p:nvGrpSpPr>
          <p:cNvPr id="6" name="Group 17"/>
          <p:cNvGrpSpPr>
            <a:grpSpLocks/>
          </p:cNvGrpSpPr>
          <p:nvPr/>
        </p:nvGrpSpPr>
        <p:grpSpPr bwMode="auto">
          <a:xfrm>
            <a:off x="2414588" y="4075113"/>
            <a:ext cx="1776412" cy="1925637"/>
            <a:chOff x="1599" y="1476"/>
            <a:chExt cx="1119" cy="1213"/>
          </a:xfrm>
        </p:grpSpPr>
        <p:pic>
          <p:nvPicPr>
            <p:cNvPr id="7181" name="Picture 18" descr="cgd_tract"/>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735" y="1476"/>
              <a:ext cx="983" cy="1211"/>
            </a:xfrm>
            <a:prstGeom prst="rect">
              <a:avLst/>
            </a:prstGeom>
            <a:noFill/>
            <a:ln w="9525">
              <a:solidFill>
                <a:schemeClr val="bg2"/>
              </a:solidFill>
              <a:miter lim="800000"/>
              <a:headEnd/>
              <a:tailEnd/>
            </a:ln>
            <a:extLst>
              <a:ext uri="{909E8E84-426E-40DD-AFC4-6F175D3DCCD1}">
                <a14:hiddenFill xmlns="" xmlns:a14="http://schemas.microsoft.com/office/drawing/2010/main">
                  <a:solidFill>
                    <a:srgbClr val="FFFFFF"/>
                  </a:solidFill>
                </a14:hiddenFill>
              </a:ext>
            </a:extLst>
          </p:spPr>
        </p:pic>
        <p:sp>
          <p:nvSpPr>
            <p:cNvPr id="7182" name="Text Box 19"/>
            <p:cNvSpPr txBox="1">
              <a:spLocks noChangeArrowheads="1"/>
            </p:cNvSpPr>
            <p:nvPr/>
          </p:nvSpPr>
          <p:spPr bwMode="auto">
            <a:xfrm>
              <a:off x="1599" y="2456"/>
              <a:ext cx="706"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800" b="1" dirty="0">
                  <a:solidFill>
                    <a:srgbClr val="CC0000"/>
                  </a:solidFill>
                  <a:latin typeface="Arial" charset="0"/>
                </a:rPr>
                <a:t>TRACTS</a:t>
              </a:r>
            </a:p>
          </p:txBody>
        </p:sp>
      </p:grpSp>
      <p:grpSp>
        <p:nvGrpSpPr>
          <p:cNvPr id="7" name="Group 11"/>
          <p:cNvGrpSpPr>
            <a:grpSpLocks/>
          </p:cNvGrpSpPr>
          <p:nvPr/>
        </p:nvGrpSpPr>
        <p:grpSpPr bwMode="auto">
          <a:xfrm>
            <a:off x="284163" y="4089400"/>
            <a:ext cx="1965325" cy="1901825"/>
            <a:chOff x="1552" y="2797"/>
            <a:chExt cx="1476" cy="1375"/>
          </a:xfrm>
        </p:grpSpPr>
        <p:pic>
          <p:nvPicPr>
            <p:cNvPr id="7179" name="Picture 12" descr="seq_zoom"/>
            <p:cNvPicPr>
              <a:picLocks noChangeAspect="1" noChangeArrowheads="1"/>
            </p:cNvPicPr>
            <p:nvPr/>
          </p:nvPicPr>
          <p:blipFill>
            <a:blip r:embed="rId7" cstate="print">
              <a:extLst>
                <a:ext uri="{28A0092B-C50C-407E-A947-70E740481C1C}">
                  <a14:useLocalDpi xmlns="" xmlns:a14="http://schemas.microsoft.com/office/drawing/2010/main" val="0"/>
                </a:ext>
              </a:extLst>
            </a:blip>
            <a:srcRect l="39798" t="37718" r="39798" b="38121"/>
            <a:stretch>
              <a:fillRect/>
            </a:stretch>
          </p:blipFill>
          <p:spPr bwMode="auto">
            <a:xfrm>
              <a:off x="1777" y="3046"/>
              <a:ext cx="1251" cy="1126"/>
            </a:xfrm>
            <a:prstGeom prst="rect">
              <a:avLst/>
            </a:prstGeom>
            <a:noFill/>
            <a:ln w="9525">
              <a:solidFill>
                <a:schemeClr val="bg2"/>
              </a:solidFill>
              <a:miter lim="800000"/>
              <a:headEnd/>
              <a:tailEnd/>
            </a:ln>
            <a:extLst>
              <a:ext uri="{909E8E84-426E-40DD-AFC4-6F175D3DCCD1}">
                <a14:hiddenFill xmlns="" xmlns:a14="http://schemas.microsoft.com/office/drawing/2010/main">
                  <a:solidFill>
                    <a:srgbClr val="FFFFFF"/>
                  </a:solidFill>
                </a14:hiddenFill>
              </a:ext>
            </a:extLst>
          </p:spPr>
        </p:pic>
        <p:sp>
          <p:nvSpPr>
            <p:cNvPr id="7180" name="Text Box 13"/>
            <p:cNvSpPr txBox="1">
              <a:spLocks noChangeArrowheads="1"/>
            </p:cNvSpPr>
            <p:nvPr/>
          </p:nvSpPr>
          <p:spPr bwMode="auto">
            <a:xfrm>
              <a:off x="1552" y="2797"/>
              <a:ext cx="839" cy="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800" b="1" dirty="0">
                  <a:solidFill>
                    <a:srgbClr val="CC0000"/>
                  </a:solidFill>
                  <a:latin typeface="Arial" charset="0"/>
                </a:rPr>
                <a:t>PARCEL</a:t>
              </a:r>
            </a:p>
          </p:txBody>
        </p:sp>
      </p:grpSp>
      <p:sp>
        <p:nvSpPr>
          <p:cNvPr id="7178" name="Rectangle 7"/>
          <p:cNvSpPr>
            <a:spLocks noChangeArrowheads="1"/>
          </p:cNvSpPr>
          <p:nvPr/>
        </p:nvSpPr>
        <p:spPr bwMode="auto">
          <a:xfrm>
            <a:off x="123825" y="2254250"/>
            <a:ext cx="10953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800" b="1" dirty="0">
                <a:solidFill>
                  <a:srgbClr val="CC0000"/>
                </a:solidFill>
                <a:latin typeface="Arial" charset="0"/>
              </a:rPr>
              <a:t>REGION</a:t>
            </a:r>
          </a:p>
        </p:txBody>
      </p:sp>
    </p:spTree>
    <p:extLst>
      <p:ext uri="{BB962C8B-B14F-4D97-AF65-F5344CB8AC3E}">
        <p14:creationId xmlns="" xmlns:p14="http://schemas.microsoft.com/office/powerpoint/2010/main" val="13625242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499"/>
                                          </p:stCondLst>
                                        </p:cTn>
                                        <p:tgtEl>
                                          <p:spTgt spid="5"/>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6"/>
                                        </p:tgtEl>
                                        <p:attrNameLst>
                                          <p:attrName>style.visibility</p:attrName>
                                        </p:attrNameLst>
                                      </p:cBhvr>
                                      <p:to>
                                        <p:strVal val="visible"/>
                                      </p:to>
                                    </p:set>
                                  </p:childTnLst>
                                </p:cTn>
                              </p:par>
                            </p:childTnLst>
                          </p:cTn>
                        </p:par>
                        <p:par>
                          <p:cTn id="10" fill="hold" nodeType="afterGroup">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1295400"/>
            <a:ext cx="7772400" cy="685800"/>
          </a:xfrm>
        </p:spPr>
        <p:txBody>
          <a:bodyPr>
            <a:normAutofit fontScale="90000"/>
          </a:bodyPr>
          <a:lstStyle/>
          <a:p>
            <a:pPr eaLnBrk="1" hangingPunct="1"/>
            <a:r>
              <a:rPr lang="en-US" dirty="0" smtClean="0"/>
              <a:t>New Types of Institutions</a:t>
            </a:r>
          </a:p>
        </p:txBody>
      </p:sp>
      <p:sp>
        <p:nvSpPr>
          <p:cNvPr id="8195" name="Rectangle 3"/>
          <p:cNvSpPr>
            <a:spLocks noGrp="1" noChangeArrowheads="1"/>
          </p:cNvSpPr>
          <p:nvPr>
            <p:ph type="body" idx="1"/>
          </p:nvPr>
        </p:nvSpPr>
        <p:spPr>
          <a:xfrm>
            <a:off x="609600" y="2057400"/>
            <a:ext cx="8108950" cy="4800600"/>
          </a:xfrm>
        </p:spPr>
        <p:txBody>
          <a:bodyPr/>
          <a:lstStyle/>
          <a:p>
            <a:pPr eaLnBrk="1" hangingPunct="1">
              <a:spcAft>
                <a:spcPct val="20000"/>
              </a:spcAft>
            </a:pPr>
            <a:r>
              <a:rPr lang="en-US" dirty="0" smtClean="0"/>
              <a:t>All but one outside of government</a:t>
            </a:r>
          </a:p>
          <a:p>
            <a:pPr lvl="1" eaLnBrk="1" hangingPunct="1">
              <a:spcAft>
                <a:spcPct val="20000"/>
              </a:spcAft>
            </a:pPr>
            <a:r>
              <a:rPr lang="en-US" sz="2600" dirty="0" smtClean="0"/>
              <a:t>Nonprofits, university centers, alliances, funders</a:t>
            </a:r>
          </a:p>
          <a:p>
            <a:pPr eaLnBrk="1" hangingPunct="1">
              <a:spcAft>
                <a:spcPct val="20000"/>
              </a:spcAft>
            </a:pPr>
            <a:r>
              <a:rPr lang="en-US" dirty="0" smtClean="0"/>
              <a:t>But partner with resident groups, nonprofits, government, and other stakeholders</a:t>
            </a:r>
          </a:p>
          <a:p>
            <a:pPr eaLnBrk="1" hangingPunct="1">
              <a:spcAft>
                <a:spcPct val="20000"/>
              </a:spcAft>
            </a:pPr>
            <a:r>
              <a:rPr lang="en-US" dirty="0" smtClean="0"/>
              <a:t>Long-term and multifaceted interests</a:t>
            </a:r>
          </a:p>
          <a:p>
            <a:pPr eaLnBrk="1" hangingPunct="1">
              <a:spcAft>
                <a:spcPct val="20000"/>
              </a:spcAft>
            </a:pPr>
            <a:r>
              <a:rPr lang="en-US" dirty="0" smtClean="0"/>
              <a:t>Positioned to maintain trust of data providers and users </a:t>
            </a:r>
          </a:p>
        </p:txBody>
      </p:sp>
    </p:spTree>
    <p:extLst>
      <p:ext uri="{BB962C8B-B14F-4D97-AF65-F5344CB8AC3E}">
        <p14:creationId xmlns="" xmlns:p14="http://schemas.microsoft.com/office/powerpoint/2010/main" val="1264269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990600"/>
            <a:ext cx="8382000" cy="609600"/>
          </a:xfrm>
        </p:spPr>
        <p:txBody>
          <a:bodyPr>
            <a:normAutofit fontScale="90000"/>
          </a:bodyPr>
          <a:lstStyle/>
          <a:p>
            <a:pPr algn="l" eaLnBrk="1" hangingPunct="1"/>
            <a:r>
              <a:rPr lang="en-US" sz="3800" dirty="0" smtClean="0"/>
              <a:t>Shared Mission:  </a:t>
            </a:r>
            <a:r>
              <a:rPr lang="en-US" sz="3800" i="1" dirty="0" smtClean="0">
                <a:solidFill>
                  <a:schemeClr val="tx1"/>
                </a:solidFill>
              </a:rPr>
              <a:t>Information for Change</a:t>
            </a:r>
          </a:p>
        </p:txBody>
      </p:sp>
      <p:sp>
        <p:nvSpPr>
          <p:cNvPr id="10243" name="Rectangle 3"/>
          <p:cNvSpPr>
            <a:spLocks noGrp="1" noChangeArrowheads="1"/>
          </p:cNvSpPr>
          <p:nvPr>
            <p:ph type="body" idx="1"/>
          </p:nvPr>
        </p:nvSpPr>
        <p:spPr>
          <a:xfrm>
            <a:off x="304800" y="1676400"/>
            <a:ext cx="8534400" cy="4800600"/>
          </a:xfrm>
        </p:spPr>
        <p:txBody>
          <a:bodyPr/>
          <a:lstStyle/>
          <a:p>
            <a:pPr eaLnBrk="1" hangingPunct="1">
              <a:spcBef>
                <a:spcPct val="5000"/>
              </a:spcBef>
              <a:spcAft>
                <a:spcPct val="20000"/>
              </a:spcAft>
            </a:pPr>
            <a:r>
              <a:rPr lang="en-US" sz="2800" dirty="0" smtClean="0"/>
              <a:t>Democratizing Information</a:t>
            </a:r>
          </a:p>
          <a:p>
            <a:pPr lvl="1" eaLnBrk="1" hangingPunct="1">
              <a:spcBef>
                <a:spcPct val="5000"/>
              </a:spcBef>
              <a:spcAft>
                <a:spcPts val="1200"/>
              </a:spcAft>
            </a:pPr>
            <a:r>
              <a:rPr lang="en-US" sz="2400" dirty="0" smtClean="0"/>
              <a:t>Facilitate the direct use of data by stakeholders</a:t>
            </a:r>
          </a:p>
          <a:p>
            <a:pPr eaLnBrk="1" hangingPunct="1">
              <a:spcBef>
                <a:spcPct val="5000"/>
              </a:spcBef>
              <a:spcAft>
                <a:spcPts val="1600"/>
              </a:spcAft>
            </a:pPr>
            <a:r>
              <a:rPr lang="en-US" sz="2800" dirty="0" smtClean="0"/>
              <a:t>Data serves many varied audiences and purposes </a:t>
            </a:r>
          </a:p>
          <a:p>
            <a:pPr eaLnBrk="1" hangingPunct="1">
              <a:spcBef>
                <a:spcPct val="5000"/>
              </a:spcBef>
              <a:spcAft>
                <a:spcPts val="1600"/>
              </a:spcAft>
            </a:pPr>
            <a:r>
              <a:rPr lang="en-US" sz="2800" dirty="0" smtClean="0"/>
              <a:t>But a central focus on strengthening and empowering     low-income neighborhoods</a:t>
            </a:r>
          </a:p>
          <a:p>
            <a:pPr eaLnBrk="1" hangingPunct="1">
              <a:spcBef>
                <a:spcPct val="5000"/>
              </a:spcBef>
              <a:spcAft>
                <a:spcPts val="1200"/>
              </a:spcAft>
            </a:pPr>
            <a:r>
              <a:rPr lang="en-US" sz="2800" dirty="0" smtClean="0"/>
              <a:t>Information promotes collaboration</a:t>
            </a:r>
          </a:p>
          <a:p>
            <a:pPr lvl="1" eaLnBrk="1" hangingPunct="1">
              <a:spcBef>
                <a:spcPct val="5000"/>
              </a:spcBef>
              <a:spcAft>
                <a:spcPts val="1200"/>
              </a:spcAft>
            </a:pPr>
            <a:r>
              <a:rPr lang="en-US" sz="2400" dirty="0" smtClean="0"/>
              <a:t>Acts as a bridge among public agencies, nonprofits, businesses</a:t>
            </a:r>
          </a:p>
        </p:txBody>
      </p:sp>
    </p:spTree>
    <p:extLst>
      <p:ext uri="{BB962C8B-B14F-4D97-AF65-F5344CB8AC3E}">
        <p14:creationId xmlns="" xmlns:p14="http://schemas.microsoft.com/office/powerpoint/2010/main" val="1161733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838200"/>
            <a:ext cx="8382000" cy="609600"/>
          </a:xfrm>
        </p:spPr>
        <p:txBody>
          <a:bodyPr>
            <a:normAutofit fontScale="90000"/>
          </a:bodyPr>
          <a:lstStyle/>
          <a:p>
            <a:pPr algn="l" eaLnBrk="1" hangingPunct="1"/>
            <a:r>
              <a:rPr lang="en-US" sz="3800" dirty="0" smtClean="0"/>
              <a:t>Shared Mission:  </a:t>
            </a:r>
            <a:r>
              <a:rPr lang="en-US" sz="3800" dirty="0" smtClean="0">
                <a:solidFill>
                  <a:schemeClr val="tx1"/>
                </a:solidFill>
              </a:rPr>
              <a:t>Types of Applications</a:t>
            </a:r>
          </a:p>
        </p:txBody>
      </p:sp>
      <p:sp>
        <p:nvSpPr>
          <p:cNvPr id="11267" name="Rectangle 3"/>
          <p:cNvSpPr>
            <a:spLocks noGrp="1" noChangeArrowheads="1"/>
          </p:cNvSpPr>
          <p:nvPr>
            <p:ph type="body" idx="1"/>
          </p:nvPr>
        </p:nvSpPr>
        <p:spPr>
          <a:xfrm>
            <a:off x="304800" y="1524000"/>
            <a:ext cx="8458200" cy="4800600"/>
          </a:xfrm>
        </p:spPr>
        <p:txBody>
          <a:bodyPr/>
          <a:lstStyle/>
          <a:p>
            <a:pPr eaLnBrk="1" hangingPunct="1">
              <a:spcBef>
                <a:spcPct val="5000"/>
              </a:spcBef>
              <a:spcAft>
                <a:spcPct val="20000"/>
              </a:spcAft>
            </a:pPr>
            <a:r>
              <a:rPr lang="en-US" sz="2800" dirty="0" smtClean="0"/>
              <a:t>Using indicators in local change initiatives</a:t>
            </a:r>
          </a:p>
          <a:p>
            <a:pPr lvl="1" eaLnBrk="1" hangingPunct="1">
              <a:spcBef>
                <a:spcPct val="5000"/>
              </a:spcBef>
              <a:spcAft>
                <a:spcPct val="20000"/>
              </a:spcAft>
            </a:pPr>
            <a:r>
              <a:rPr lang="en-US" sz="2300" dirty="0" smtClean="0"/>
              <a:t>Citywide analysis to change laws and policies</a:t>
            </a:r>
          </a:p>
          <a:p>
            <a:pPr lvl="1" eaLnBrk="1" hangingPunct="1">
              <a:spcBef>
                <a:spcPct val="5000"/>
              </a:spcBef>
              <a:spcAft>
                <a:spcPct val="20000"/>
              </a:spcAft>
            </a:pPr>
            <a:r>
              <a:rPr lang="en-US" sz="2300" dirty="0" smtClean="0"/>
              <a:t>Geographic targeting of resources for programs and investments</a:t>
            </a:r>
          </a:p>
          <a:p>
            <a:pPr lvl="1" eaLnBrk="1" hangingPunct="1">
              <a:spcBef>
                <a:spcPct val="5000"/>
              </a:spcBef>
              <a:spcAft>
                <a:spcPct val="20000"/>
              </a:spcAft>
            </a:pPr>
            <a:r>
              <a:rPr lang="en-US" sz="2300" dirty="0" smtClean="0"/>
              <a:t>Support individual neighborhood improvement initiatives</a:t>
            </a:r>
          </a:p>
          <a:p>
            <a:pPr lvl="1" eaLnBrk="1" hangingPunct="1">
              <a:spcBef>
                <a:spcPct val="5000"/>
              </a:spcBef>
              <a:spcAft>
                <a:spcPts val="1600"/>
              </a:spcAft>
            </a:pPr>
            <a:r>
              <a:rPr lang="en-US" sz="2300" dirty="0" smtClean="0"/>
              <a:t>Support program and policy evaluation </a:t>
            </a:r>
          </a:p>
          <a:p>
            <a:pPr eaLnBrk="1" hangingPunct="1">
              <a:spcBef>
                <a:spcPct val="5000"/>
              </a:spcBef>
              <a:spcAft>
                <a:spcPct val="20000"/>
              </a:spcAft>
            </a:pPr>
            <a:r>
              <a:rPr lang="en-US" sz="2800" dirty="0" smtClean="0"/>
              <a:t>Comprehensive community indicator initiatives</a:t>
            </a:r>
          </a:p>
          <a:p>
            <a:pPr lvl="1" eaLnBrk="1" hangingPunct="1">
              <a:spcBef>
                <a:spcPct val="5000"/>
              </a:spcBef>
              <a:spcAft>
                <a:spcPct val="20000"/>
              </a:spcAft>
            </a:pPr>
            <a:r>
              <a:rPr lang="en-US" sz="2300" dirty="0" smtClean="0"/>
              <a:t>Review of indicators across topics to collectively track community quality of life</a:t>
            </a:r>
          </a:p>
        </p:txBody>
      </p:sp>
    </p:spTree>
    <p:extLst>
      <p:ext uri="{BB962C8B-B14F-4D97-AF65-F5344CB8AC3E}">
        <p14:creationId xmlns="" xmlns:p14="http://schemas.microsoft.com/office/powerpoint/2010/main" val="2748411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04800" y="762000"/>
            <a:ext cx="8610600" cy="762000"/>
          </a:xfrm>
        </p:spPr>
        <p:txBody>
          <a:bodyPr/>
          <a:lstStyle/>
          <a:p>
            <a:r>
              <a:rPr lang="en-US" sz="3600" dirty="0"/>
              <a:t>Joint Work Program of the NNIP Partnership</a:t>
            </a:r>
          </a:p>
        </p:txBody>
      </p:sp>
      <p:sp>
        <p:nvSpPr>
          <p:cNvPr id="47107" name="Rectangle 3"/>
          <p:cNvSpPr>
            <a:spLocks noGrp="1" noChangeArrowheads="1"/>
          </p:cNvSpPr>
          <p:nvPr>
            <p:ph type="body" idx="1"/>
          </p:nvPr>
        </p:nvSpPr>
        <p:spPr>
          <a:xfrm>
            <a:off x="381000" y="1524000"/>
            <a:ext cx="8413750" cy="4800600"/>
          </a:xfrm>
        </p:spPr>
        <p:txBody>
          <a:bodyPr/>
          <a:lstStyle/>
          <a:p>
            <a:pPr marL="609600" indent="-609600">
              <a:spcAft>
                <a:spcPct val="20000"/>
              </a:spcAft>
            </a:pPr>
            <a:r>
              <a:rPr lang="en-US" sz="3000" dirty="0"/>
              <a:t>Advance the state of practice</a:t>
            </a:r>
          </a:p>
          <a:p>
            <a:pPr marL="1371600" lvl="2" indent="-457200">
              <a:spcAft>
                <a:spcPct val="20000"/>
              </a:spcAft>
              <a:buFontTx/>
              <a:buAutoNum type="arabicPeriod"/>
            </a:pPr>
            <a:r>
              <a:rPr lang="en-US" dirty="0"/>
              <a:t>Informing local policy initiatives (cross-site projects)</a:t>
            </a:r>
          </a:p>
          <a:p>
            <a:pPr marL="1371600" lvl="2" indent="-457200">
              <a:spcAft>
                <a:spcPct val="20000"/>
              </a:spcAft>
              <a:buFontTx/>
              <a:buAutoNum type="arabicPeriod"/>
            </a:pPr>
            <a:r>
              <a:rPr lang="en-US" dirty="0"/>
              <a:t>Developing tools and guides </a:t>
            </a:r>
          </a:p>
          <a:p>
            <a:pPr marL="609600" indent="-609600">
              <a:spcAft>
                <a:spcPct val="20000"/>
              </a:spcAft>
            </a:pPr>
            <a:r>
              <a:rPr lang="en-US" sz="3000" dirty="0"/>
              <a:t>Build/strengthen local capacity</a:t>
            </a:r>
          </a:p>
          <a:p>
            <a:pPr marL="1371600" lvl="2" indent="-457200">
              <a:spcAft>
                <a:spcPct val="20000"/>
              </a:spcAft>
              <a:buFontTx/>
              <a:buAutoNum type="arabicPeriod" startAt="3"/>
            </a:pPr>
            <a:r>
              <a:rPr lang="en-US" dirty="0"/>
              <a:t>Developing capacity in new communities</a:t>
            </a:r>
          </a:p>
          <a:p>
            <a:pPr marL="1371600" lvl="2" indent="-457200">
              <a:spcAft>
                <a:spcPct val="20000"/>
              </a:spcAft>
              <a:buFont typeface="Monotype Sorts" pitchFamily="2" charset="2"/>
              <a:buAutoNum type="arabicPeriod" startAt="4"/>
            </a:pPr>
            <a:r>
              <a:rPr lang="en-US" dirty="0"/>
              <a:t>Services to an expanding network </a:t>
            </a:r>
          </a:p>
          <a:p>
            <a:pPr marL="609600" indent="-609600">
              <a:spcAft>
                <a:spcPct val="20000"/>
              </a:spcAft>
            </a:pPr>
            <a:r>
              <a:rPr lang="en-US" sz="3000" dirty="0"/>
              <a:t>Influence national context/partnering</a:t>
            </a:r>
          </a:p>
          <a:p>
            <a:pPr marL="1371600" lvl="2" indent="-457200">
              <a:spcAft>
                <a:spcPct val="20000"/>
              </a:spcAft>
              <a:buFontTx/>
              <a:buAutoNum type="arabicPeriod" startAt="5"/>
            </a:pPr>
            <a:r>
              <a:rPr lang="en-US" dirty="0"/>
              <a:t>Leadership in building the field</a:t>
            </a:r>
          </a:p>
        </p:txBody>
      </p:sp>
    </p:spTree>
    <p:extLst>
      <p:ext uri="{BB962C8B-B14F-4D97-AF65-F5344CB8AC3E}">
        <p14:creationId xmlns="" xmlns:p14="http://schemas.microsoft.com/office/powerpoint/2010/main" val="1657956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3512</Words>
  <Application>Microsoft Office PowerPoint</Application>
  <PresentationFormat>On-screen Show (4:3)</PresentationFormat>
  <Paragraphs>409</Paragraphs>
  <Slides>33</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Chart</vt:lpstr>
      <vt:lpstr>Using Information for Community Action</vt:lpstr>
      <vt:lpstr>What’s Happening Nationally?</vt:lpstr>
      <vt:lpstr>What Needs to Be Done Locally?</vt:lpstr>
      <vt:lpstr>National Neighborhood Indicators Partnership</vt:lpstr>
      <vt:lpstr>Slide 5</vt:lpstr>
      <vt:lpstr>New Types of Institutions</vt:lpstr>
      <vt:lpstr>Shared Mission:  Information for Change</vt:lpstr>
      <vt:lpstr>Shared Mission:  Types of Applications</vt:lpstr>
      <vt:lpstr>Joint Work Program of the NNIP Partnership</vt:lpstr>
      <vt:lpstr>Using Property-Level Data  to Expand Services for Low-Income Elderly in Pittsburgh</vt:lpstr>
      <vt:lpstr>Rebuilding Together Pittsburgh </vt:lpstr>
      <vt:lpstr>Community Block Build Model</vt:lpstr>
      <vt:lpstr>Slide 13</vt:lpstr>
      <vt:lpstr>Slide 14</vt:lpstr>
      <vt:lpstr>Slide 15</vt:lpstr>
      <vt:lpstr>Bridging Education And Housing Policy Through Student Data in Washington, D.C.</vt:lpstr>
      <vt:lpstr>Slide 17</vt:lpstr>
      <vt:lpstr>Slide 18</vt:lpstr>
      <vt:lpstr>Slide 19</vt:lpstr>
      <vt:lpstr>Using Neighborhood Indicators to Identify Need for Youth Services in Indianapolis</vt:lpstr>
      <vt:lpstr>Marion County Commission on Youth</vt:lpstr>
      <vt:lpstr>Vulnerability Index: Needs Indicators</vt:lpstr>
      <vt:lpstr>Vulnerability Index</vt:lpstr>
      <vt:lpstr>Slide 24</vt:lpstr>
      <vt:lpstr>Slide 25</vt:lpstr>
      <vt:lpstr>Slide 26</vt:lpstr>
      <vt:lpstr>Slide 27</vt:lpstr>
      <vt:lpstr>Slide 28</vt:lpstr>
      <vt:lpstr>Slide 29</vt:lpstr>
      <vt:lpstr>Suggestions for NHSDC Members</vt:lpstr>
      <vt:lpstr>And visit our new website for ideas!</vt:lpstr>
      <vt:lpstr>Slide 32</vt:lpstr>
      <vt:lpstr>Slide 33</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 Ledger</dc:creator>
  <cp:lastModifiedBy>Kathy Pettit</cp:lastModifiedBy>
  <cp:revision>123</cp:revision>
  <dcterms:created xsi:type="dcterms:W3CDTF">2011-09-07T15:59:02Z</dcterms:created>
  <dcterms:modified xsi:type="dcterms:W3CDTF">2011-10-13T22:46:17Z</dcterms:modified>
</cp:coreProperties>
</file>