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1" r:id="rId3"/>
    <p:sldId id="273" r:id="rId4"/>
    <p:sldId id="260" r:id="rId5"/>
    <p:sldId id="261" r:id="rId6"/>
    <p:sldId id="262" r:id="rId7"/>
    <p:sldId id="259" r:id="rId8"/>
    <p:sldId id="263" r:id="rId9"/>
    <p:sldId id="274" r:id="rId10"/>
    <p:sldId id="264" r:id="rId11"/>
    <p:sldId id="275" r:id="rId12"/>
    <p:sldId id="265" r:id="rId13"/>
    <p:sldId id="267" r:id="rId14"/>
    <p:sldId id="266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87ADA-AE71-4AB2-BE3A-232940CA4934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EE6F3-373B-4C2E-91E5-752432BA8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2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Objectives of this slide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Address the ‘why are you here’ question: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You (or your organization) were part of the original advisory committee that launched GPP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PSU and Metro were identified as the stewards of the Pulse project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But GPP remains an indicator asset owned by the Portland community—community members, public officials, community organizations and, private enterprise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Also, objectives of this meeting include: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Providing an update of the project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Discuss and seek your input specific to project challenges</a:t>
            </a:r>
          </a:p>
          <a:p>
            <a:r>
              <a:rPr lang="en-US" dirty="0" smtClean="0"/>
              <a:t>Big Event #1: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Purpose: align nine Results Teams to the mission of the project and establish a community of learning within and across teams</a:t>
            </a:r>
          </a:p>
          <a:p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 Event #2: </a:t>
            </a:r>
            <a:r>
              <a:rPr lang="en-US" sz="1200" smtClean="0">
                <a:effectLst/>
              </a:rPr>
              <a:t>To move the first round of GPVI indicators from data and trends to actionable knowledge about how to advance the well-being of Greater Portland-Vancouver’s people, places and prosperity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972B-C358-8E46-A708-12AE18F439E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44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Typically done early</a:t>
            </a:r>
            <a:r>
              <a:rPr lang="en-US" baseline="0" dirty="0" smtClean="0"/>
              <a:t> as part of project scoping</a:t>
            </a:r>
          </a:p>
          <a:p>
            <a:r>
              <a:rPr lang="en-US" baseline="0" dirty="0" smtClean="0"/>
              <a:t>Example: how a </a:t>
            </a:r>
            <a:r>
              <a:rPr lang="en-US" baseline="0" dirty="0" err="1" smtClean="0"/>
              <a:t>trandportation</a:t>
            </a:r>
            <a:r>
              <a:rPr lang="en-US" baseline="0" dirty="0" smtClean="0"/>
              <a:t> project might help public safety through better lighting, landscaping, </a:t>
            </a:r>
            <a:r>
              <a:rPr lang="en-US" baseline="0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EE6F3-373B-4C2E-91E5-752432BA8B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15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3110-43A3-4670-B597-B75892BE762B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95B0-D12D-4B65-98FB-A1847C0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20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3110-43A3-4670-B597-B75892BE762B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95B0-D12D-4B65-98FB-A1847C0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80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3110-43A3-4670-B597-B75892BE762B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95B0-D12D-4B65-98FB-A1847C0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43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line title, text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1143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133600" y="1905000"/>
            <a:ext cx="6553200" cy="411479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3428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3110-43A3-4670-B597-B75892BE762B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95B0-D12D-4B65-98FB-A1847C0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31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3110-43A3-4670-B597-B75892BE762B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95B0-D12D-4B65-98FB-A1847C0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3110-43A3-4670-B597-B75892BE762B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95B0-D12D-4B65-98FB-A1847C0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8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3110-43A3-4670-B597-B75892BE762B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95B0-D12D-4B65-98FB-A1847C0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9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3110-43A3-4670-B597-B75892BE762B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95B0-D12D-4B65-98FB-A1847C0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3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3110-43A3-4670-B597-B75892BE762B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95B0-D12D-4B65-98FB-A1847C0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01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3110-43A3-4670-B597-B75892BE762B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95B0-D12D-4B65-98FB-A1847C0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3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3110-43A3-4670-B597-B75892BE762B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95B0-D12D-4B65-98FB-A1847C0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8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43110-43A3-4670-B597-B75892BE762B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95B0-D12D-4B65-98FB-A1847C0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9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4114800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/>
              <a:t>Decision making with Data: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Using </a:t>
            </a:r>
            <a:r>
              <a:rPr lang="en-US" sz="3600" dirty="0"/>
              <a:t>GPP Indicators in Public Policy Decision Making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59" y="304800"/>
            <a:ext cx="4306281" cy="3683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9257" y="5424302"/>
            <a:ext cx="1546513" cy="87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72532" y="6295876"/>
            <a:ext cx="29155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/>
              <a:t>Measuring Results, Inspiring Action</a:t>
            </a:r>
            <a:endParaRPr 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3657930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Aligning a project or program with GPP outcomes and indicators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1967" y="5432847"/>
            <a:ext cx="1546513" cy="87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72532" y="6295876"/>
            <a:ext cx="29155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/>
              <a:t>Measuring Results, Inspiring Action</a:t>
            </a:r>
            <a:endParaRPr lang="en-US" sz="1500" i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44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329325" y="1905000"/>
            <a:ext cx="6400800" cy="1752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Step by Step approach with examples</a:t>
            </a:r>
          </a:p>
          <a:p>
            <a:pPr marL="457200" indent="-457200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Unanticipated outcomes or meeting multiple objectives</a:t>
            </a:r>
          </a:p>
          <a:p>
            <a:pPr marL="457200" indent="-457200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How to focus a project; avoid scope creep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1967" y="5432847"/>
            <a:ext cx="1546513" cy="87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972532" y="6295876"/>
            <a:ext cx="29155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/>
              <a:t>Measuring Results, Inspiring Action</a:t>
            </a:r>
            <a:endParaRPr 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3776013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Developing project/program evaluation criteria to best align GPP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1967" y="5432847"/>
            <a:ext cx="1546513" cy="87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72532" y="6295876"/>
            <a:ext cx="29155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/>
              <a:t>Measuring Results, Inspiring Action</a:t>
            </a:r>
            <a:endParaRPr lang="en-US" sz="1500" i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94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1967" y="5432847"/>
            <a:ext cx="1546513" cy="87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72532" y="6295876"/>
            <a:ext cx="29155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/>
              <a:t>Measuring Results, Inspiring Action</a:t>
            </a:r>
            <a:endParaRPr lang="en-US" sz="1500" i="1" dirty="0"/>
          </a:p>
        </p:txBody>
      </p:sp>
      <p:sp>
        <p:nvSpPr>
          <p:cNvPr id="6" name="Subtitle 6"/>
          <p:cNvSpPr txBox="1">
            <a:spLocks/>
          </p:cNvSpPr>
          <p:nvPr/>
        </p:nvSpPr>
        <p:spPr>
          <a:xfrm>
            <a:off x="990600" y="956603"/>
            <a:ext cx="7099423" cy="3352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Step by step approach with examples</a:t>
            </a:r>
          </a:p>
          <a:p>
            <a:pPr marL="457200" indent="-457200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Data needs</a:t>
            </a:r>
          </a:p>
          <a:p>
            <a:pPr marL="457200" indent="-457200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Reporting; data displays; using tables/graphs</a:t>
            </a:r>
          </a:p>
          <a:p>
            <a:pPr marL="457200" indent="-457200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Prioritizing or weighting criteria</a:t>
            </a:r>
          </a:p>
          <a:p>
            <a:pPr marL="457200" indent="-457200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Other factors in decision-processes (public support, technical or legal feasibility, etc.)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951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1967" y="5432847"/>
            <a:ext cx="1546513" cy="87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72532" y="6295876"/>
            <a:ext cx="29155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/>
              <a:t>Measuring Results, Inspiring Action</a:t>
            </a:r>
            <a:endParaRPr 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773636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1967" y="5432847"/>
            <a:ext cx="1546513" cy="87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72532" y="6295876"/>
            <a:ext cx="29155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/>
              <a:t>Measuring Results, Inspiring Action</a:t>
            </a:r>
            <a:endParaRPr lang="en-US" sz="1500" i="1" dirty="0"/>
          </a:p>
        </p:txBody>
      </p:sp>
      <p:sp>
        <p:nvSpPr>
          <p:cNvPr id="6" name="Subtitle 6"/>
          <p:cNvSpPr txBox="1">
            <a:spLocks/>
          </p:cNvSpPr>
          <p:nvPr/>
        </p:nvSpPr>
        <p:spPr>
          <a:xfrm>
            <a:off x="990600" y="956603"/>
            <a:ext cx="7099423" cy="3352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Interview policy makers</a:t>
            </a:r>
          </a:p>
          <a:p>
            <a:pPr marL="457200" indent="-457200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Redesign and test new workshop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structure</a:t>
            </a:r>
          </a:p>
          <a:p>
            <a:pPr marL="457200" indent="-457200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Write and advertise policy manual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121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747" t="17562" r="1631"/>
          <a:stretch>
            <a:fillRect/>
          </a:stretch>
        </p:blipFill>
        <p:spPr bwMode="auto">
          <a:xfrm>
            <a:off x="0" y="0"/>
            <a:ext cx="9144000" cy="45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b="2291"/>
          <a:stretch>
            <a:fillRect/>
          </a:stretch>
        </p:blipFill>
        <p:spPr bwMode="auto">
          <a:xfrm>
            <a:off x="3230311" y="2802139"/>
            <a:ext cx="5811138" cy="3877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177" y="4648913"/>
            <a:ext cx="27717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176168" y="2802139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000" dirty="0" smtClean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ortlandpulse.org</a:t>
            </a:r>
            <a:endParaRPr lang="en-US" sz="2000" dirty="0">
              <a:solidFill>
                <a:srgbClr val="33CC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177" y="6202467"/>
            <a:ext cx="29155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/>
              <a:t>Measuring Results, Inspiring Action</a:t>
            </a:r>
            <a:endParaRPr 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138924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1967" y="5432847"/>
            <a:ext cx="1546513" cy="87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72532" y="6295876"/>
            <a:ext cx="29155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/>
              <a:t>Measuring Results, Inspiring Action</a:t>
            </a:r>
            <a:endParaRPr lang="en-US" sz="1500" i="1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41990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/>
            <a:r>
              <a:rPr lang="en-US" sz="4000" b="1" dirty="0" smtClean="0">
                <a:solidFill>
                  <a:srgbClr val="1F497D"/>
                </a:solidFill>
                <a:latin typeface="Cambria"/>
                <a:ea typeface="Book Antiqua" charset="0"/>
                <a:cs typeface="Cambria"/>
              </a:rPr>
              <a:t>Project History and Timeline</a:t>
            </a:r>
            <a:endParaRPr lang="en-US" sz="4000" b="1" dirty="0">
              <a:solidFill>
                <a:srgbClr val="1F497D"/>
              </a:solidFill>
              <a:latin typeface="Cambria"/>
              <a:ea typeface="Book Antiqua" charset="0"/>
              <a:cs typeface="Cambria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6" t="35577" r="8558" b="46501"/>
          <a:stretch/>
        </p:blipFill>
        <p:spPr bwMode="auto">
          <a:xfrm>
            <a:off x="0" y="1374318"/>
            <a:ext cx="9080320" cy="18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232587" y="3175356"/>
            <a:ext cx="6928648" cy="1981200"/>
            <a:chOff x="1232587" y="3175356"/>
            <a:chExt cx="6928648" cy="1981200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95" t="54807" r="25538" b="25962"/>
            <a:stretch/>
          </p:blipFill>
          <p:spPr bwMode="auto">
            <a:xfrm>
              <a:off x="1232587" y="3175356"/>
              <a:ext cx="6781242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7704035" y="4079418"/>
              <a:ext cx="4572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300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638800"/>
            <a:ext cx="8229600" cy="1143000"/>
          </a:xfrm>
        </p:spPr>
        <p:txBody>
          <a:bodyPr/>
          <a:lstStyle/>
          <a:p>
            <a:r>
              <a:rPr lang="en-US" dirty="0" smtClean="0"/>
              <a:t>Policy makers are confused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762000"/>
            <a:ext cx="4092709" cy="4829397"/>
          </a:xfrm>
        </p:spPr>
      </p:pic>
      <p:sp>
        <p:nvSpPr>
          <p:cNvPr id="7" name="Cloud Callout 6"/>
          <p:cNvSpPr/>
          <p:nvPr/>
        </p:nvSpPr>
        <p:spPr>
          <a:xfrm>
            <a:off x="5029200" y="152400"/>
            <a:ext cx="3657600" cy="2590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        This data is great – but how do I use it to make public policy decisions?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408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84423" y="2438400"/>
            <a:ext cx="6400800" cy="1752600"/>
          </a:xfrm>
        </p:spPr>
        <p:txBody>
          <a:bodyPr/>
          <a:lstStyle/>
          <a:p>
            <a:r>
              <a:rPr lang="en-US" dirty="0" smtClean="0"/>
              <a:t>Provide policy makers a guide and trainings that will help them use GPP data when making decisions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1967" y="5432847"/>
            <a:ext cx="1546513" cy="87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72532" y="6295876"/>
            <a:ext cx="29155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/>
              <a:t>Measuring Results, Inspiring Action</a:t>
            </a:r>
            <a:endParaRPr 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3054790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1967" y="5432847"/>
            <a:ext cx="1546513" cy="87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72532" y="6295876"/>
            <a:ext cx="29155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/>
              <a:t>Measuring Results, Inspiring Action</a:t>
            </a:r>
            <a:endParaRPr lang="en-US" sz="1500" i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1981200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Accessing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282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14400" y="1015592"/>
            <a:ext cx="7162800" cy="3785008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New workshop structure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Visual representation of how the data is organized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Using GPP data as a stating point for disaggregation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Techniques or resources for finer-grained data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1967" y="5432847"/>
            <a:ext cx="1546513" cy="87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72532" y="6295876"/>
            <a:ext cx="29155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/>
              <a:t>Measuring Results, Inspiring Action</a:t>
            </a:r>
            <a:endParaRPr 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2055123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362200"/>
            <a:ext cx="7772400" cy="1470025"/>
          </a:xfrm>
        </p:spPr>
        <p:txBody>
          <a:bodyPr/>
          <a:lstStyle/>
          <a:p>
            <a:r>
              <a:rPr lang="en-US" dirty="0" smtClean="0"/>
              <a:t>Decision Support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1967" y="5432847"/>
            <a:ext cx="1546513" cy="87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72532" y="6295876"/>
            <a:ext cx="29155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/>
              <a:t>Measuring Results, Inspiring Action</a:t>
            </a:r>
            <a:endParaRPr 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3767625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5"/>
          <p:cNvSpPr txBox="1">
            <a:spLocks/>
          </p:cNvSpPr>
          <p:nvPr/>
        </p:nvSpPr>
        <p:spPr>
          <a:xfrm>
            <a:off x="1365666" y="2667000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Utilizing GPP for policy, program and program decisions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1967" y="5432847"/>
            <a:ext cx="1546513" cy="87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972532" y="6295876"/>
            <a:ext cx="29155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/>
              <a:t>Measuring Results, Inspiring Action</a:t>
            </a:r>
            <a:endParaRPr 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330114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424</Words>
  <Application>Microsoft Office PowerPoint</Application>
  <PresentationFormat>On-screen Show (4:3)</PresentationFormat>
  <Paragraphs>57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Decision making with Data:  Using GPP Indicators in Public Policy Decision Making</vt:lpstr>
      <vt:lpstr>PowerPoint Presentation</vt:lpstr>
      <vt:lpstr>PowerPoint Presentation</vt:lpstr>
      <vt:lpstr>Policy makers are confused</vt:lpstr>
      <vt:lpstr>Solution</vt:lpstr>
      <vt:lpstr>PowerPoint Presentation</vt:lpstr>
      <vt:lpstr>PowerPoint Presentation</vt:lpstr>
      <vt:lpstr>Decision Support</vt:lpstr>
      <vt:lpstr>PowerPoint Presentation</vt:lpstr>
      <vt:lpstr>Aligning a project or program with GPP outcomes and indicators</vt:lpstr>
      <vt:lpstr>PowerPoint Presentation</vt:lpstr>
      <vt:lpstr>Developing project/program evaluation criteria to best align GPP </vt:lpstr>
      <vt:lpstr>PowerPoint Presentation</vt:lpstr>
      <vt:lpstr>Next Steps</vt:lpstr>
      <vt:lpstr>PowerPoint Presentation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into Action: Developing a Policy Guide to help policy makers understand how to use data</dc:title>
  <dc:creator>mylott</dc:creator>
  <cp:lastModifiedBy>mylott</cp:lastModifiedBy>
  <cp:revision>10</cp:revision>
  <dcterms:created xsi:type="dcterms:W3CDTF">2013-06-05T15:32:15Z</dcterms:created>
  <dcterms:modified xsi:type="dcterms:W3CDTF">2013-06-10T15:56:56Z</dcterms:modified>
</cp:coreProperties>
</file>