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99"/>
    <a:srgbClr val="66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5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8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9C8C-C86B-467F-B544-1F9E4C6AC54B}" type="datetimeFigureOut">
              <a:rPr lang="en-US" smtClean="0"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4573-8621-4690-A02D-B60777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www.piton.org/" TargetMode="Externa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r="768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38600"/>
            <a:ext cx="7924800" cy="1981200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114800"/>
            <a:ext cx="670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Region Neighborhood Delineation</a:t>
            </a:r>
            <a:endParaRPr lang="en-US" sz="5000" dirty="0">
              <a:solidFill>
                <a:schemeClr val="tx2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50" y="5334000"/>
            <a:ext cx="278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Mingming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Zhang</a:t>
            </a:r>
          </a:p>
          <a:p>
            <a:pPr algn="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Piton Foundation</a:t>
            </a:r>
          </a:p>
        </p:txBody>
      </p:sp>
    </p:spTree>
    <p:extLst>
      <p:ext uri="{BB962C8B-B14F-4D97-AF65-F5344CB8AC3E}">
        <p14:creationId xmlns:p14="http://schemas.microsoft.com/office/powerpoint/2010/main" val="10883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Facts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7652"/>
            <a:ext cx="9144000" cy="461665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Helvetica"/>
                <a:cs typeface="Helvetica"/>
              </a:rPr>
              <a:t>Introduction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7"/>
          <a:stretch/>
        </p:blipFill>
        <p:spPr bwMode="auto">
          <a:xfrm>
            <a:off x="566235" y="2323295"/>
            <a:ext cx="397269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2596"/>
            <a:ext cx="4220505" cy="258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0600" y="1706103"/>
            <a:ext cx="414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</a:t>
            </a:r>
            <a:r>
              <a:rPr lang="en-US" dirty="0"/>
              <a:t>://www.piton.org/CommunityFacts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2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Neighborhood Delineation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7652"/>
            <a:ext cx="9144000" cy="461665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  <a:latin typeface="Helvetica"/>
                <a:cs typeface="Helvetica"/>
              </a:rPr>
              <a:t>I</a:t>
            </a:r>
            <a:r>
              <a:rPr lang="en-US" sz="2400" b="1" cap="small" dirty="0" smtClean="0">
                <a:solidFill>
                  <a:schemeClr val="bg1"/>
                </a:solidFill>
                <a:latin typeface="Helvetica"/>
                <a:cs typeface="Helvetica"/>
              </a:rPr>
              <a:t>ntroduction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76494"/>
            <a:ext cx="8848725" cy="468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14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eographic unit </a:t>
            </a:r>
          </a:p>
          <a:p>
            <a:pPr lvl="1"/>
            <a:r>
              <a:rPr lang="en-US" dirty="0" smtClean="0"/>
              <a:t>Census Tract</a:t>
            </a:r>
          </a:p>
          <a:p>
            <a:r>
              <a:rPr lang="en-US" dirty="0" smtClean="0"/>
              <a:t>Important characteristics</a:t>
            </a:r>
          </a:p>
          <a:p>
            <a:pPr lvl="1"/>
            <a:r>
              <a:rPr lang="en-US" dirty="0"/>
              <a:t>Parcel </a:t>
            </a:r>
            <a:r>
              <a:rPr lang="en-US" dirty="0" smtClean="0"/>
              <a:t>Subdivisions</a:t>
            </a:r>
          </a:p>
          <a:p>
            <a:pPr lvl="1"/>
            <a:r>
              <a:rPr lang="en-US" dirty="0" smtClean="0"/>
              <a:t>Physical Boundaries</a:t>
            </a:r>
          </a:p>
          <a:p>
            <a:pPr lvl="1"/>
            <a:r>
              <a:rPr lang="en-US" dirty="0" smtClean="0"/>
              <a:t>Cluster Analysis(</a:t>
            </a:r>
            <a:r>
              <a:rPr lang="en-US" i="1" dirty="0" smtClean="0"/>
              <a:t>spatially constrained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Demographic Status</a:t>
            </a:r>
          </a:p>
          <a:p>
            <a:pPr lvl="2"/>
            <a:r>
              <a:rPr lang="en-US" dirty="0" smtClean="0"/>
              <a:t>Built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7652"/>
            <a:ext cx="9144000" cy="461665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  <a:latin typeface="Helvetica"/>
                <a:cs typeface="Helvetica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12914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Unit: </a:t>
            </a:r>
            <a:r>
              <a:rPr lang="en-US" dirty="0"/>
              <a:t>C</a:t>
            </a:r>
            <a:r>
              <a:rPr lang="en-US" dirty="0" smtClean="0"/>
              <a:t>ensus Tract</a:t>
            </a:r>
          </a:p>
          <a:p>
            <a:r>
              <a:rPr lang="en-US" dirty="0" smtClean="0"/>
              <a:t>Variables: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7652"/>
            <a:ext cx="9144000" cy="461665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Helvetica"/>
                <a:cs typeface="Helvetica"/>
              </a:rPr>
              <a:t>Methodology – Demographic Status</a:t>
            </a:r>
            <a:endParaRPr lang="en-US" sz="2400" b="1" cap="small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06451"/>
              </p:ext>
            </p:extLst>
          </p:nvPr>
        </p:nvGraphicFramePr>
        <p:xfrm>
          <a:off x="838200" y="2895600"/>
          <a:ext cx="7772400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6200"/>
                <a:gridCol w="3886200"/>
              </a:tblGrid>
              <a:tr h="379081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Variables</a:t>
                      </a:r>
                      <a:endParaRPr lang="en-US" dirty="0"/>
                    </a:p>
                  </a:txBody>
                  <a:tcPr/>
                </a:tc>
              </a:tr>
              <a:tr h="1620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Socioeconomic Status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Income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%with College degree   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without High School degree 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%Female Headed household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%Professional Occupation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%income Under 15000 households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%income Over 45000 households</a:t>
                      </a:r>
                    </a:p>
                  </a:txBody>
                  <a:tcPr/>
                </a:tc>
              </a:tr>
              <a:tr h="379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Racial 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%African American </a:t>
                      </a:r>
                      <a:endParaRPr lang="en-US" sz="1400" dirty="0"/>
                    </a:p>
                  </a:txBody>
                  <a:tcPr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Ethnic 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%Hispanic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%Other Race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%Foreign Born</a:t>
                      </a:r>
                    </a:p>
                  </a:txBody>
                  <a:tcPr/>
                </a:tc>
              </a:tr>
              <a:tr h="379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 Density (per acre)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14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Analysis Unit: </a:t>
            </a:r>
          </a:p>
          <a:p>
            <a:pPr lvl="1"/>
            <a:r>
              <a:rPr lang="en-US" dirty="0" smtClean="0"/>
              <a:t>¼ mile buffer parcel</a:t>
            </a:r>
          </a:p>
          <a:p>
            <a:r>
              <a:rPr lang="en-US" dirty="0" smtClean="0"/>
              <a:t>Variables Group:</a:t>
            </a:r>
          </a:p>
          <a:p>
            <a:pPr lvl="1"/>
            <a:r>
              <a:rPr lang="en-US" dirty="0" smtClean="0"/>
              <a:t>Street Design</a:t>
            </a:r>
          </a:p>
          <a:p>
            <a:pPr lvl="1"/>
            <a:r>
              <a:rPr lang="en-US" dirty="0" smtClean="0"/>
              <a:t>Built Density</a:t>
            </a:r>
          </a:p>
          <a:p>
            <a:pPr lvl="1"/>
            <a:r>
              <a:rPr lang="en-US" dirty="0" smtClean="0"/>
              <a:t>Mixed land uses</a:t>
            </a:r>
          </a:p>
          <a:p>
            <a:pPr lvl="1"/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Natural Environment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7652"/>
            <a:ext cx="9144000" cy="461665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Helvetica"/>
                <a:cs typeface="Helvetica"/>
              </a:rPr>
              <a:t>Methodology – Built Environment</a:t>
            </a:r>
            <a:endParaRPr lang="en-US" sz="2400" b="1" cap="small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68487"/>
              </p:ext>
            </p:extLst>
          </p:nvPr>
        </p:nvGraphicFramePr>
        <p:xfrm>
          <a:off x="4547006" y="1389317"/>
          <a:ext cx="4495800" cy="5499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09800"/>
              </a:tblGrid>
              <a:tr h="212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Group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Variables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Street Design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Intersections in</a:t>
                      </a:r>
                      <a:r>
                        <a:rPr lang="en-US" sz="1200" baseline="0" dirty="0" smtClean="0">
                          <a:effectLst/>
                        </a:rPr>
                        <a:t> ¼ radius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Street Length in ¼ radius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06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Perimeter of the block where the parcel is located 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Median Block Size in ¼ radius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Setback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Density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Parcel Lot Size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68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Median parcel Lot Size in ¼ radius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# parcel Lots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19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Single</a:t>
                      </a:r>
                      <a:r>
                        <a:rPr lang="en-US" sz="1200" baseline="0" dirty="0" smtClean="0">
                          <a:effectLst/>
                        </a:rPr>
                        <a:t> Family </a:t>
                      </a:r>
                      <a:r>
                        <a:rPr lang="en-US" sz="1200" dirty="0" smtClean="0">
                          <a:effectLst/>
                        </a:rPr>
                        <a:t>Floor Space in ¼ radius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Single</a:t>
                      </a:r>
                      <a:r>
                        <a:rPr lang="en-US" sz="1200" baseline="0" dirty="0" smtClean="0">
                          <a:effectLst/>
                        </a:rPr>
                        <a:t> Family </a:t>
                      </a:r>
                      <a:r>
                        <a:rPr lang="en-US" sz="1200" dirty="0" smtClean="0">
                          <a:effectLst/>
                        </a:rPr>
                        <a:t>Floor Space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Building 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Mixed land uses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Commercial area in ¼ radius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# Stores in ¼ radius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12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Industrial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06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Acres of multi-family residential land use  in ¼ radius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1925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Accessibility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Distance from the lot to the nearest commercial land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19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Distance from the lot to the nearest bus stop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09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Alternative Transportation </a:t>
                      </a:r>
                      <a:r>
                        <a:rPr lang="en-US" sz="1200" dirty="0" smtClean="0">
                          <a:effectLst/>
                        </a:rPr>
                        <a:t>Modes</a:t>
                      </a: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# Bus Stops in ¼ radius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209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Natural Environment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Acres</a:t>
                      </a:r>
                      <a:r>
                        <a:rPr lang="en-US" sz="1200" baseline="0" dirty="0" smtClean="0">
                          <a:effectLst/>
                        </a:rPr>
                        <a:t> of </a:t>
                      </a:r>
                      <a:r>
                        <a:rPr lang="en-US" sz="1200" dirty="0" smtClean="0">
                          <a:effectLst/>
                        </a:rPr>
                        <a:t>Open Area in</a:t>
                      </a:r>
                      <a:r>
                        <a:rPr lang="en-US" sz="1200" baseline="0" dirty="0" smtClean="0">
                          <a:effectLst/>
                        </a:rPr>
                        <a:t> ¼ radius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14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58674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Parcel Subdivisions boundaries</a:t>
            </a:r>
          </a:p>
          <a:p>
            <a:r>
              <a:rPr lang="en-US" dirty="0" smtClean="0"/>
              <a:t>Demographic Status Clusters</a:t>
            </a:r>
          </a:p>
          <a:p>
            <a:r>
              <a:rPr lang="en-US" dirty="0" smtClean="0"/>
              <a:t>Built Environment Clusters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7652"/>
            <a:ext cx="9144000" cy="461665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  <a:latin typeface="Helvetica"/>
                <a:cs typeface="Helvetica"/>
              </a:rPr>
              <a:t>Methodology</a:t>
            </a:r>
          </a:p>
        </p:txBody>
      </p:sp>
      <p:sp>
        <p:nvSpPr>
          <p:cNvPr id="2" name="Down Arrow 1"/>
          <p:cNvSpPr/>
          <p:nvPr/>
        </p:nvSpPr>
        <p:spPr>
          <a:xfrm>
            <a:off x="7343776" y="1905000"/>
            <a:ext cx="838200" cy="26479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3776" y="2190750"/>
            <a:ext cx="790575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43775" y="2800350"/>
            <a:ext cx="790575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43774" y="3429000"/>
            <a:ext cx="790575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1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with City Wards</a:t>
            </a:r>
          </a:p>
          <a:p>
            <a:pPr lvl="1"/>
            <a:r>
              <a:rPr lang="en-US" dirty="0" smtClean="0"/>
              <a:t>Lakewood, Jefferson County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7652"/>
            <a:ext cx="9144000" cy="461665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Helvetica"/>
                <a:cs typeface="Helvetica"/>
              </a:rPr>
              <a:t>Verification</a:t>
            </a:r>
            <a:endParaRPr lang="en-US" sz="2400" b="1" cap="small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743200"/>
            <a:ext cx="3492174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99" y="2743201"/>
            <a:ext cx="353031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5825" y="2819400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Wards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Tool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7652"/>
            <a:ext cx="9144000" cy="461665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Helvetica"/>
                <a:cs typeface="Helvetica"/>
              </a:rPr>
              <a:t>Verification</a:t>
            </a:r>
            <a:endParaRPr lang="en-US" sz="2400" b="1" cap="small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0"/>
          <a:stretch/>
        </p:blipFill>
        <p:spPr bwMode="auto">
          <a:xfrm>
            <a:off x="142875" y="2258253"/>
            <a:ext cx="5961815" cy="406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2" y="2286000"/>
            <a:ext cx="2124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875" y="6469618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http://www.piton.org/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r="11760"/>
          <a:stretch/>
        </p:blipFill>
        <p:spPr bwMode="auto">
          <a:xfrm>
            <a:off x="6346030" y="3733800"/>
            <a:ext cx="247173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28268" y="6465927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mzhang@piton.org</a:t>
            </a:r>
          </a:p>
        </p:txBody>
      </p:sp>
    </p:spTree>
    <p:extLst>
      <p:ext uri="{BB962C8B-B14F-4D97-AF65-F5344CB8AC3E}">
        <p14:creationId xmlns:p14="http://schemas.microsoft.com/office/powerpoint/2010/main" val="212914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287</Words>
  <Application>Microsoft Macintosh PowerPoint</Application>
  <PresentationFormat>On-screen Show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Mingming Zhang</dc:creator>
  <cp:lastModifiedBy>MINGMING ZHANG</cp:lastModifiedBy>
  <cp:revision>41</cp:revision>
  <dcterms:created xsi:type="dcterms:W3CDTF">2014-05-20T15:19:37Z</dcterms:created>
  <dcterms:modified xsi:type="dcterms:W3CDTF">2014-05-22T18:04:38Z</dcterms:modified>
</cp:coreProperties>
</file>