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23" r:id="rId3"/>
    <p:sldId id="261" r:id="rId4"/>
    <p:sldId id="305" r:id="rId5"/>
    <p:sldId id="316" r:id="rId6"/>
    <p:sldId id="317" r:id="rId7"/>
    <p:sldId id="319" r:id="rId8"/>
    <p:sldId id="320" r:id="rId9"/>
    <p:sldId id="321" r:id="rId10"/>
    <p:sldId id="322" r:id="rId11"/>
    <p:sldId id="292" r:id="rId12"/>
    <p:sldId id="280" r:id="rId13"/>
    <p:sldId id="266" r:id="rId14"/>
    <p:sldId id="267" r:id="rId15"/>
    <p:sldId id="285" r:id="rId16"/>
    <p:sldId id="283" r:id="rId17"/>
    <p:sldId id="284" r:id="rId18"/>
    <p:sldId id="291" r:id="rId19"/>
    <p:sldId id="289" r:id="rId20"/>
    <p:sldId id="290" r:id="rId21"/>
    <p:sldId id="272" r:id="rId22"/>
    <p:sldId id="293" r:id="rId23"/>
    <p:sldId id="312" r:id="rId24"/>
    <p:sldId id="313" r:id="rId25"/>
    <p:sldId id="314" r:id="rId26"/>
    <p:sldId id="315" r:id="rId27"/>
    <p:sldId id="275" r:id="rId28"/>
    <p:sldId id="299" r:id="rId29"/>
    <p:sldId id="294" r:id="rId30"/>
    <p:sldId id="295" r:id="rId31"/>
    <p:sldId id="296" r:id="rId32"/>
    <p:sldId id="298" r:id="rId33"/>
    <p:sldId id="297" r:id="rId34"/>
    <p:sldId id="302" r:id="rId35"/>
    <p:sldId id="303" r:id="rId36"/>
    <p:sldId id="304" r:id="rId37"/>
    <p:sldId id="300" r:id="rId38"/>
    <p:sldId id="301" r:id="rId39"/>
    <p:sldId id="309" r:id="rId40"/>
    <p:sldId id="310" r:id="rId41"/>
    <p:sldId id="311" r:id="rId42"/>
    <p:sldId id="276" r:id="rId43"/>
    <p:sldId id="262" r:id="rId44"/>
    <p:sldId id="30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9" autoAdjust="0"/>
    <p:restoredTop sz="83964" autoAdjust="0"/>
  </p:normalViewPr>
  <p:slideViewPr>
    <p:cSldViewPr>
      <p:cViewPr>
        <p:scale>
          <a:sx n="66" d="100"/>
          <a:sy n="66" d="100"/>
        </p:scale>
        <p:origin x="-942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DF4D3-167C-4AAA-B2DD-E77B5D1C8E5C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585AB-1E17-44F1-B066-CA14D4E42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8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585AB-1E17-44F1-B066-CA14D4E424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2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FF031-81EF-4908-A552-6430DC82E5B8}" type="slidenum">
              <a:rPr lang="en-US"/>
              <a:pPr/>
              <a:t>21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585AB-1E17-44F1-B066-CA14D4E424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32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585AB-1E17-44F1-B066-CA14D4E4241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99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C5C204-78B7-428A-8155-98298754464D}" type="slidenum">
              <a:rPr lang="en-US"/>
              <a:pPr/>
              <a:t>43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2884" name="Slide Number Placeholder 3"/>
          <p:cNvSpPr txBox="1">
            <a:spLocks noGrp="1"/>
          </p:cNvSpPr>
          <p:nvPr/>
        </p:nvSpPr>
        <p:spPr bwMode="auto">
          <a:xfrm>
            <a:off x="3884354" y="8685095"/>
            <a:ext cx="2972108" cy="45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6" rIns="91414" bIns="45706" anchor="b"/>
          <a:lstStyle/>
          <a:p>
            <a:pPr algn="r" defTabSz="911617"/>
            <a:fld id="{A0E580A5-43B5-4B01-AE51-F71858A748E1}" type="slidenum">
              <a:rPr lang="en-US" sz="1200">
                <a:latin typeface="Arial" charset="0"/>
              </a:rPr>
              <a:pPr algn="r" defTabSz="911617"/>
              <a:t>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62E9A0-F99D-44A1-A61D-B6D35ED550AD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79801-3777-456D-8600-3D9E5F04A35A}" type="slidenum">
              <a:rPr lang="en-US"/>
              <a:pPr/>
              <a:t>10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585AB-1E17-44F1-B066-CA14D4E424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46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F9B695-7364-41F6-84EA-83ECE0D11024}" type="slidenum">
              <a:rPr lang="en-US"/>
              <a:pPr/>
              <a:t>13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7214F-D546-4C9C-B20F-C781F3ECD6A8}" type="slidenum">
              <a:rPr lang="en-US"/>
              <a:pPr/>
              <a:t>14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585AB-1E17-44F1-B066-CA14D4E424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08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585AB-1E17-44F1-B066-CA14D4E424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14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8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6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1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6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2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4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1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9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0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2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5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5A1A-2ECA-4E66-92DB-63E36B2B7651}" type="datetimeFigureOut">
              <a:rPr lang="en-US" smtClean="0"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EFDEA-6A99-40C3-B8EA-174D9C1F0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1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-centex.org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smillea@childrensoptimalhealth.org" TargetMode="External"/><Relationship Id="rId7" Type="http://schemas.openxmlformats.org/officeDocument/2006/relationships/image" Target="../media/image44.jpg"/><Relationship Id="rId2" Type="http://schemas.openxmlformats.org/officeDocument/2006/relationships/hyperlink" Target="http://www.childrensoptimalhealth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44775"/>
            <a:ext cx="7772400" cy="1470025"/>
          </a:xfrm>
        </p:spPr>
        <p:txBody>
          <a:bodyPr/>
          <a:lstStyle/>
          <a:p>
            <a:r>
              <a:rPr lang="en-US" dirty="0" smtClean="0"/>
              <a:t>Using Mapping to Promote Collective Community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495800"/>
            <a:ext cx="7162800" cy="2057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Susan Millea and Mohan </a:t>
            </a:r>
            <a:r>
              <a:rPr lang="en-US" dirty="0" err="1" smtClean="0">
                <a:solidFill>
                  <a:schemeClr val="tx1"/>
                </a:solidFill>
              </a:rPr>
              <a:t>Rao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Urban Institute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National Neighborhood Indicators Project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Portland, Oregon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March 1, 2012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OH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41148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143000" y="1828800"/>
            <a:ext cx="5157788" cy="21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2C961E"/>
                </a:solidFill>
              </a:rPr>
              <a:t>Visible changes for a healthy future</a:t>
            </a:r>
          </a:p>
        </p:txBody>
      </p:sp>
    </p:spTree>
    <p:extLst>
      <p:ext uri="{BB962C8B-B14F-4D97-AF65-F5344CB8AC3E}">
        <p14:creationId xmlns:p14="http://schemas.microsoft.com/office/powerpoint/2010/main" val="23381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Using Person-level Data</a:t>
            </a:r>
            <a:endParaRPr lang="en-US" sz="4000" b="1" dirty="0"/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</a:t>
            </a:r>
            <a:r>
              <a:rPr lang="en-US" dirty="0"/>
              <a:t>is neighborhood of residence</a:t>
            </a:r>
          </a:p>
          <a:p>
            <a:r>
              <a:rPr lang="en-US" dirty="0"/>
              <a:t>Privacy/confidentiality concerns</a:t>
            </a:r>
          </a:p>
          <a:p>
            <a:pPr lvl="1"/>
            <a:r>
              <a:rPr lang="en-US" dirty="0"/>
              <a:t>De-identification</a:t>
            </a:r>
          </a:p>
          <a:p>
            <a:pPr lvl="1"/>
            <a:r>
              <a:rPr lang="en-US" dirty="0"/>
              <a:t>Aggregation</a:t>
            </a:r>
          </a:p>
          <a:p>
            <a:pPr lvl="1"/>
            <a:r>
              <a:rPr lang="en-US" dirty="0"/>
              <a:t>Removal of small data cells</a:t>
            </a:r>
          </a:p>
          <a:p>
            <a:r>
              <a:rPr lang="en-US" dirty="0"/>
              <a:t>Technical approach can be adjusted</a:t>
            </a:r>
          </a:p>
          <a:p>
            <a:pPr lvl="1"/>
            <a:r>
              <a:rPr lang="en-US" dirty="0"/>
              <a:t>Sensitive to constraints, purpose</a:t>
            </a:r>
          </a:p>
        </p:txBody>
      </p:sp>
      <p:pic>
        <p:nvPicPr>
          <p:cNvPr id="4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81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1057275" y="539750"/>
            <a:ext cx="7935913" cy="5853113"/>
            <a:chOff x="486" y="278"/>
            <a:chExt cx="4999" cy="3687"/>
          </a:xfrm>
        </p:grpSpPr>
        <p:sp>
          <p:nvSpPr>
            <p:cNvPr id="6216" name="Line 6"/>
            <p:cNvSpPr>
              <a:spLocks noChangeShapeType="1"/>
            </p:cNvSpPr>
            <p:nvPr/>
          </p:nvSpPr>
          <p:spPr bwMode="auto">
            <a:xfrm rot="-5400000" flipH="1" flipV="1">
              <a:off x="-1333" y="2097"/>
              <a:ext cx="364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Line 7"/>
            <p:cNvSpPr>
              <a:spLocks noChangeShapeType="1"/>
            </p:cNvSpPr>
            <p:nvPr/>
          </p:nvSpPr>
          <p:spPr bwMode="auto">
            <a:xfrm>
              <a:off x="487" y="1489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Line 8"/>
            <p:cNvSpPr>
              <a:spLocks noChangeShapeType="1"/>
            </p:cNvSpPr>
            <p:nvPr/>
          </p:nvSpPr>
          <p:spPr bwMode="auto">
            <a:xfrm>
              <a:off x="487" y="2298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Line 9"/>
            <p:cNvSpPr>
              <a:spLocks noChangeShapeType="1"/>
            </p:cNvSpPr>
            <p:nvPr/>
          </p:nvSpPr>
          <p:spPr bwMode="auto">
            <a:xfrm>
              <a:off x="487" y="682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0" name="Line 10"/>
            <p:cNvSpPr>
              <a:spLocks noChangeShapeType="1"/>
            </p:cNvSpPr>
            <p:nvPr/>
          </p:nvSpPr>
          <p:spPr bwMode="auto">
            <a:xfrm>
              <a:off x="487" y="1083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1" name="Line 11"/>
            <p:cNvSpPr>
              <a:spLocks noChangeShapeType="1"/>
            </p:cNvSpPr>
            <p:nvPr/>
          </p:nvSpPr>
          <p:spPr bwMode="auto">
            <a:xfrm>
              <a:off x="487" y="2703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2" name="Line 12"/>
            <p:cNvSpPr>
              <a:spLocks noChangeShapeType="1"/>
            </p:cNvSpPr>
            <p:nvPr/>
          </p:nvSpPr>
          <p:spPr bwMode="auto">
            <a:xfrm>
              <a:off x="487" y="1897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3" name="Line 13"/>
            <p:cNvSpPr>
              <a:spLocks noChangeShapeType="1"/>
            </p:cNvSpPr>
            <p:nvPr/>
          </p:nvSpPr>
          <p:spPr bwMode="auto">
            <a:xfrm>
              <a:off x="487" y="3106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4" name="Line 14"/>
            <p:cNvSpPr>
              <a:spLocks noChangeShapeType="1"/>
            </p:cNvSpPr>
            <p:nvPr/>
          </p:nvSpPr>
          <p:spPr bwMode="auto">
            <a:xfrm>
              <a:off x="487" y="3512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5" name="Line 15"/>
            <p:cNvSpPr>
              <a:spLocks noChangeShapeType="1"/>
            </p:cNvSpPr>
            <p:nvPr/>
          </p:nvSpPr>
          <p:spPr bwMode="auto">
            <a:xfrm>
              <a:off x="487" y="3919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6" name="Line 16"/>
            <p:cNvSpPr>
              <a:spLocks noChangeShapeType="1"/>
            </p:cNvSpPr>
            <p:nvPr/>
          </p:nvSpPr>
          <p:spPr bwMode="auto">
            <a:xfrm>
              <a:off x="487" y="278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7" name="Line 17"/>
            <p:cNvSpPr>
              <a:spLocks noChangeShapeType="1"/>
            </p:cNvSpPr>
            <p:nvPr/>
          </p:nvSpPr>
          <p:spPr bwMode="auto">
            <a:xfrm>
              <a:off x="487" y="3713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8" name="Line 18"/>
            <p:cNvSpPr>
              <a:spLocks noChangeShapeType="1"/>
            </p:cNvSpPr>
            <p:nvPr/>
          </p:nvSpPr>
          <p:spPr bwMode="auto">
            <a:xfrm>
              <a:off x="487" y="3311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9" name="Line 19"/>
            <p:cNvSpPr>
              <a:spLocks noChangeShapeType="1"/>
            </p:cNvSpPr>
            <p:nvPr/>
          </p:nvSpPr>
          <p:spPr bwMode="auto">
            <a:xfrm>
              <a:off x="487" y="2905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Line 20"/>
            <p:cNvSpPr>
              <a:spLocks noChangeShapeType="1"/>
            </p:cNvSpPr>
            <p:nvPr/>
          </p:nvSpPr>
          <p:spPr bwMode="auto">
            <a:xfrm>
              <a:off x="487" y="480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1" name="Line 21"/>
            <p:cNvSpPr>
              <a:spLocks noChangeShapeType="1"/>
            </p:cNvSpPr>
            <p:nvPr/>
          </p:nvSpPr>
          <p:spPr bwMode="auto">
            <a:xfrm>
              <a:off x="487" y="2096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2" name="Line 22"/>
            <p:cNvSpPr>
              <a:spLocks noChangeShapeType="1"/>
            </p:cNvSpPr>
            <p:nvPr/>
          </p:nvSpPr>
          <p:spPr bwMode="auto">
            <a:xfrm>
              <a:off x="487" y="1288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3" name="Line 23"/>
            <p:cNvSpPr>
              <a:spLocks noChangeShapeType="1"/>
            </p:cNvSpPr>
            <p:nvPr/>
          </p:nvSpPr>
          <p:spPr bwMode="auto">
            <a:xfrm>
              <a:off x="487" y="1694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4" name="Line 24"/>
            <p:cNvSpPr>
              <a:spLocks noChangeShapeType="1"/>
            </p:cNvSpPr>
            <p:nvPr/>
          </p:nvSpPr>
          <p:spPr bwMode="auto">
            <a:xfrm>
              <a:off x="487" y="882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Line 25"/>
            <p:cNvSpPr>
              <a:spLocks noChangeShapeType="1"/>
            </p:cNvSpPr>
            <p:nvPr/>
          </p:nvSpPr>
          <p:spPr bwMode="auto">
            <a:xfrm>
              <a:off x="487" y="2500"/>
              <a:ext cx="4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6" name="Line 26"/>
            <p:cNvSpPr>
              <a:spLocks noChangeShapeType="1"/>
            </p:cNvSpPr>
            <p:nvPr/>
          </p:nvSpPr>
          <p:spPr bwMode="auto">
            <a:xfrm flipV="1">
              <a:off x="486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7" name="Line 27"/>
            <p:cNvSpPr>
              <a:spLocks noChangeShapeType="1"/>
            </p:cNvSpPr>
            <p:nvPr/>
          </p:nvSpPr>
          <p:spPr bwMode="auto">
            <a:xfrm flipV="1">
              <a:off x="700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8" name="Line 28"/>
            <p:cNvSpPr>
              <a:spLocks noChangeShapeType="1"/>
            </p:cNvSpPr>
            <p:nvPr/>
          </p:nvSpPr>
          <p:spPr bwMode="auto">
            <a:xfrm flipV="1">
              <a:off x="920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9" name="Line 29"/>
            <p:cNvSpPr>
              <a:spLocks noChangeShapeType="1"/>
            </p:cNvSpPr>
            <p:nvPr/>
          </p:nvSpPr>
          <p:spPr bwMode="auto">
            <a:xfrm flipV="1">
              <a:off x="1136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0" name="Line 30"/>
            <p:cNvSpPr>
              <a:spLocks noChangeShapeType="1"/>
            </p:cNvSpPr>
            <p:nvPr/>
          </p:nvSpPr>
          <p:spPr bwMode="auto">
            <a:xfrm flipV="1">
              <a:off x="1352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1" name="Line 31"/>
            <p:cNvSpPr>
              <a:spLocks noChangeShapeType="1"/>
            </p:cNvSpPr>
            <p:nvPr/>
          </p:nvSpPr>
          <p:spPr bwMode="auto">
            <a:xfrm flipV="1">
              <a:off x="1568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2" name="Line 32"/>
            <p:cNvSpPr>
              <a:spLocks noChangeShapeType="1"/>
            </p:cNvSpPr>
            <p:nvPr/>
          </p:nvSpPr>
          <p:spPr bwMode="auto">
            <a:xfrm flipV="1">
              <a:off x="1786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3" name="Line 33"/>
            <p:cNvSpPr>
              <a:spLocks noChangeShapeType="1"/>
            </p:cNvSpPr>
            <p:nvPr/>
          </p:nvSpPr>
          <p:spPr bwMode="auto">
            <a:xfrm flipV="1">
              <a:off x="2000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4" name="Line 34"/>
            <p:cNvSpPr>
              <a:spLocks noChangeShapeType="1"/>
            </p:cNvSpPr>
            <p:nvPr/>
          </p:nvSpPr>
          <p:spPr bwMode="auto">
            <a:xfrm flipV="1">
              <a:off x="2220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5" name="Line 35"/>
            <p:cNvSpPr>
              <a:spLocks noChangeShapeType="1"/>
            </p:cNvSpPr>
            <p:nvPr/>
          </p:nvSpPr>
          <p:spPr bwMode="auto">
            <a:xfrm flipV="1">
              <a:off x="2436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6" name="Line 36"/>
            <p:cNvSpPr>
              <a:spLocks noChangeShapeType="1"/>
            </p:cNvSpPr>
            <p:nvPr/>
          </p:nvSpPr>
          <p:spPr bwMode="auto">
            <a:xfrm flipV="1">
              <a:off x="2652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" name="Line 37"/>
            <p:cNvSpPr>
              <a:spLocks noChangeShapeType="1"/>
            </p:cNvSpPr>
            <p:nvPr/>
          </p:nvSpPr>
          <p:spPr bwMode="auto">
            <a:xfrm flipV="1">
              <a:off x="2868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" name="Line 38"/>
            <p:cNvSpPr>
              <a:spLocks noChangeShapeType="1"/>
            </p:cNvSpPr>
            <p:nvPr/>
          </p:nvSpPr>
          <p:spPr bwMode="auto">
            <a:xfrm flipV="1">
              <a:off x="3086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" name="Line 39"/>
            <p:cNvSpPr>
              <a:spLocks noChangeShapeType="1"/>
            </p:cNvSpPr>
            <p:nvPr/>
          </p:nvSpPr>
          <p:spPr bwMode="auto">
            <a:xfrm flipV="1">
              <a:off x="3300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" name="Line 40"/>
            <p:cNvSpPr>
              <a:spLocks noChangeShapeType="1"/>
            </p:cNvSpPr>
            <p:nvPr/>
          </p:nvSpPr>
          <p:spPr bwMode="auto">
            <a:xfrm flipV="1">
              <a:off x="3520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1" name="Line 41"/>
            <p:cNvSpPr>
              <a:spLocks noChangeShapeType="1"/>
            </p:cNvSpPr>
            <p:nvPr/>
          </p:nvSpPr>
          <p:spPr bwMode="auto">
            <a:xfrm flipV="1">
              <a:off x="3736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" name="Line 42"/>
            <p:cNvSpPr>
              <a:spLocks noChangeShapeType="1"/>
            </p:cNvSpPr>
            <p:nvPr/>
          </p:nvSpPr>
          <p:spPr bwMode="auto">
            <a:xfrm flipV="1">
              <a:off x="3952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" name="Line 43"/>
            <p:cNvSpPr>
              <a:spLocks noChangeShapeType="1"/>
            </p:cNvSpPr>
            <p:nvPr/>
          </p:nvSpPr>
          <p:spPr bwMode="auto">
            <a:xfrm flipV="1">
              <a:off x="4168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" name="Line 44"/>
            <p:cNvSpPr>
              <a:spLocks noChangeShapeType="1"/>
            </p:cNvSpPr>
            <p:nvPr/>
          </p:nvSpPr>
          <p:spPr bwMode="auto">
            <a:xfrm flipV="1">
              <a:off x="4386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" name="Line 45"/>
            <p:cNvSpPr>
              <a:spLocks noChangeShapeType="1"/>
            </p:cNvSpPr>
            <p:nvPr/>
          </p:nvSpPr>
          <p:spPr bwMode="auto">
            <a:xfrm flipV="1">
              <a:off x="4600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" name="Line 46"/>
            <p:cNvSpPr>
              <a:spLocks noChangeShapeType="1"/>
            </p:cNvSpPr>
            <p:nvPr/>
          </p:nvSpPr>
          <p:spPr bwMode="auto">
            <a:xfrm flipV="1">
              <a:off x="4820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" name="Line 47"/>
            <p:cNvSpPr>
              <a:spLocks noChangeShapeType="1"/>
            </p:cNvSpPr>
            <p:nvPr/>
          </p:nvSpPr>
          <p:spPr bwMode="auto">
            <a:xfrm flipV="1">
              <a:off x="5036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" name="Line 48"/>
            <p:cNvSpPr>
              <a:spLocks noChangeShapeType="1"/>
            </p:cNvSpPr>
            <p:nvPr/>
          </p:nvSpPr>
          <p:spPr bwMode="auto">
            <a:xfrm flipV="1">
              <a:off x="5252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9" name="Line 49"/>
            <p:cNvSpPr>
              <a:spLocks noChangeShapeType="1"/>
            </p:cNvSpPr>
            <p:nvPr/>
          </p:nvSpPr>
          <p:spPr bwMode="auto">
            <a:xfrm flipV="1">
              <a:off x="5468" y="3921"/>
              <a:ext cx="0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91" name="Rectangle 51"/>
          <p:cNvSpPr>
            <a:spLocks noChangeArrowheads="1"/>
          </p:cNvSpPr>
          <p:nvPr/>
        </p:nvSpPr>
        <p:spPr bwMode="auto">
          <a:xfrm>
            <a:off x="1492250" y="5810250"/>
            <a:ext cx="128588" cy="506413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2" name="Rectangle 52"/>
          <p:cNvSpPr>
            <a:spLocks noChangeArrowheads="1"/>
          </p:cNvSpPr>
          <p:nvPr/>
        </p:nvSpPr>
        <p:spPr bwMode="auto">
          <a:xfrm>
            <a:off x="1852613" y="5788025"/>
            <a:ext cx="128587" cy="52863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3" name="Rectangle 53"/>
          <p:cNvSpPr>
            <a:spLocks noChangeArrowheads="1"/>
          </p:cNvSpPr>
          <p:nvPr/>
        </p:nvSpPr>
        <p:spPr bwMode="auto">
          <a:xfrm>
            <a:off x="2197100" y="5781675"/>
            <a:ext cx="128588" cy="53498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4" name="Rectangle 54"/>
          <p:cNvSpPr>
            <a:spLocks noChangeArrowheads="1"/>
          </p:cNvSpPr>
          <p:nvPr/>
        </p:nvSpPr>
        <p:spPr bwMode="auto">
          <a:xfrm>
            <a:off x="3233738" y="5688013"/>
            <a:ext cx="128587" cy="628650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5" name="Rectangle 55"/>
          <p:cNvSpPr>
            <a:spLocks noChangeArrowheads="1"/>
          </p:cNvSpPr>
          <p:nvPr/>
        </p:nvSpPr>
        <p:spPr bwMode="auto">
          <a:xfrm>
            <a:off x="2889250" y="5730875"/>
            <a:ext cx="128588" cy="58578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6" name="Rectangle 56"/>
          <p:cNvSpPr>
            <a:spLocks noChangeArrowheads="1"/>
          </p:cNvSpPr>
          <p:nvPr/>
        </p:nvSpPr>
        <p:spPr bwMode="auto">
          <a:xfrm>
            <a:off x="2532063" y="5768975"/>
            <a:ext cx="128587" cy="54768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7" name="Rectangle 57"/>
          <p:cNvSpPr>
            <a:spLocks noChangeArrowheads="1"/>
          </p:cNvSpPr>
          <p:nvPr/>
        </p:nvSpPr>
        <p:spPr bwMode="auto">
          <a:xfrm>
            <a:off x="3570288" y="5649913"/>
            <a:ext cx="128587" cy="666750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8" name="Rectangle 58"/>
          <p:cNvSpPr>
            <a:spLocks noChangeArrowheads="1"/>
          </p:cNvSpPr>
          <p:nvPr/>
        </p:nvSpPr>
        <p:spPr bwMode="auto">
          <a:xfrm>
            <a:off x="3919538" y="5616575"/>
            <a:ext cx="128587" cy="70008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9" name="Rectangle 59"/>
          <p:cNvSpPr>
            <a:spLocks noChangeArrowheads="1"/>
          </p:cNvSpPr>
          <p:nvPr/>
        </p:nvSpPr>
        <p:spPr bwMode="auto">
          <a:xfrm>
            <a:off x="4600575" y="5484813"/>
            <a:ext cx="128588" cy="831850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0" name="Rectangle 60"/>
          <p:cNvSpPr>
            <a:spLocks noChangeArrowheads="1"/>
          </p:cNvSpPr>
          <p:nvPr/>
        </p:nvSpPr>
        <p:spPr bwMode="auto">
          <a:xfrm>
            <a:off x="4252913" y="5546725"/>
            <a:ext cx="128587" cy="76993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1" name="Rectangle 61"/>
          <p:cNvSpPr>
            <a:spLocks noChangeArrowheads="1"/>
          </p:cNvSpPr>
          <p:nvPr/>
        </p:nvSpPr>
        <p:spPr bwMode="auto">
          <a:xfrm>
            <a:off x="4945063" y="5410200"/>
            <a:ext cx="128587" cy="906463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2" name="Rectangle 62"/>
          <p:cNvSpPr>
            <a:spLocks noChangeArrowheads="1"/>
          </p:cNvSpPr>
          <p:nvPr/>
        </p:nvSpPr>
        <p:spPr bwMode="auto">
          <a:xfrm>
            <a:off x="5286375" y="5346700"/>
            <a:ext cx="128588" cy="969963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3" name="Rectangle 63"/>
          <p:cNvSpPr>
            <a:spLocks noChangeArrowheads="1"/>
          </p:cNvSpPr>
          <p:nvPr/>
        </p:nvSpPr>
        <p:spPr bwMode="auto">
          <a:xfrm>
            <a:off x="5637213" y="5184775"/>
            <a:ext cx="128587" cy="113188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4" name="Rectangle 64"/>
          <p:cNvSpPr>
            <a:spLocks noChangeArrowheads="1"/>
          </p:cNvSpPr>
          <p:nvPr/>
        </p:nvSpPr>
        <p:spPr bwMode="auto">
          <a:xfrm>
            <a:off x="6330950" y="4725988"/>
            <a:ext cx="128588" cy="1590675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5" name="Rectangle 65"/>
          <p:cNvSpPr>
            <a:spLocks noChangeArrowheads="1"/>
          </p:cNvSpPr>
          <p:nvPr/>
        </p:nvSpPr>
        <p:spPr bwMode="auto">
          <a:xfrm>
            <a:off x="5988050" y="5024438"/>
            <a:ext cx="128588" cy="1292225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6" name="Rectangle 66"/>
          <p:cNvSpPr>
            <a:spLocks noChangeArrowheads="1"/>
          </p:cNvSpPr>
          <p:nvPr/>
        </p:nvSpPr>
        <p:spPr bwMode="auto">
          <a:xfrm>
            <a:off x="6667500" y="4429125"/>
            <a:ext cx="128588" cy="188753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7" name="Rectangle 67"/>
          <p:cNvSpPr>
            <a:spLocks noChangeArrowheads="1"/>
          </p:cNvSpPr>
          <p:nvPr/>
        </p:nvSpPr>
        <p:spPr bwMode="auto">
          <a:xfrm>
            <a:off x="7010400" y="4011613"/>
            <a:ext cx="128588" cy="2305050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8" name="Rectangle 68"/>
          <p:cNvSpPr>
            <a:spLocks noChangeArrowheads="1"/>
          </p:cNvSpPr>
          <p:nvPr/>
        </p:nvSpPr>
        <p:spPr bwMode="auto">
          <a:xfrm>
            <a:off x="7364413" y="3594100"/>
            <a:ext cx="128587" cy="2722563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9" name="Rectangle 69"/>
          <p:cNvSpPr>
            <a:spLocks noChangeArrowheads="1"/>
          </p:cNvSpPr>
          <p:nvPr/>
        </p:nvSpPr>
        <p:spPr bwMode="auto">
          <a:xfrm>
            <a:off x="7696200" y="2949575"/>
            <a:ext cx="128588" cy="336708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0" name="Rectangle 70"/>
          <p:cNvSpPr>
            <a:spLocks noChangeArrowheads="1"/>
          </p:cNvSpPr>
          <p:nvPr/>
        </p:nvSpPr>
        <p:spPr bwMode="auto">
          <a:xfrm>
            <a:off x="8047038" y="2305050"/>
            <a:ext cx="128587" cy="4011613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1" name="Rectangle 71"/>
          <p:cNvSpPr>
            <a:spLocks noChangeArrowheads="1"/>
          </p:cNvSpPr>
          <p:nvPr/>
        </p:nvSpPr>
        <p:spPr bwMode="auto">
          <a:xfrm>
            <a:off x="8394700" y="1552575"/>
            <a:ext cx="128588" cy="476408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2" name="Rectangle 72"/>
          <p:cNvSpPr>
            <a:spLocks noChangeArrowheads="1"/>
          </p:cNvSpPr>
          <p:nvPr/>
        </p:nvSpPr>
        <p:spPr bwMode="auto">
          <a:xfrm>
            <a:off x="8742363" y="796925"/>
            <a:ext cx="128587" cy="5519738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50000">
                <a:srgbClr val="2160FF"/>
              </a:gs>
              <a:gs pos="100000">
                <a:srgbClr val="00008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3" name="Text Box 73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Austin MSA Population History: 1900 - 2010</a:t>
            </a:r>
          </a:p>
        </p:txBody>
      </p:sp>
      <p:sp>
        <p:nvSpPr>
          <p:cNvPr id="61490" name="Rectangle 50"/>
          <p:cNvSpPr>
            <a:spLocks noChangeArrowheads="1"/>
          </p:cNvSpPr>
          <p:nvPr/>
        </p:nvSpPr>
        <p:spPr bwMode="auto">
          <a:xfrm>
            <a:off x="1152525" y="5832475"/>
            <a:ext cx="128588" cy="484188"/>
          </a:xfrm>
          <a:prstGeom prst="rect">
            <a:avLst/>
          </a:prstGeom>
          <a:gradFill rotWithShape="1">
            <a:gsLst>
              <a:gs pos="0">
                <a:srgbClr val="704B00"/>
              </a:gs>
              <a:gs pos="50000">
                <a:srgbClr val="FFA800"/>
              </a:gs>
              <a:gs pos="100000">
                <a:srgbClr val="704B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71" name="Group 101"/>
          <p:cNvGrpSpPr>
            <a:grpSpLocks/>
          </p:cNvGrpSpPr>
          <p:nvPr/>
        </p:nvGrpSpPr>
        <p:grpSpPr bwMode="auto">
          <a:xfrm>
            <a:off x="992188" y="6372225"/>
            <a:ext cx="8039100" cy="228600"/>
            <a:chOff x="535" y="4176"/>
            <a:chExt cx="5064" cy="144"/>
          </a:xfrm>
        </p:grpSpPr>
        <p:sp>
          <p:nvSpPr>
            <p:cNvPr id="6193" name="Text Box 74"/>
            <p:cNvSpPr txBox="1">
              <a:spLocks noChangeArrowheads="1"/>
            </p:cNvSpPr>
            <p:nvPr/>
          </p:nvSpPr>
          <p:spPr bwMode="auto">
            <a:xfrm>
              <a:off x="2058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1935</a:t>
              </a:r>
            </a:p>
          </p:txBody>
        </p:sp>
        <p:sp>
          <p:nvSpPr>
            <p:cNvPr id="6194" name="Text Box 75"/>
            <p:cNvSpPr txBox="1">
              <a:spLocks noChangeArrowheads="1"/>
            </p:cNvSpPr>
            <p:nvPr/>
          </p:nvSpPr>
          <p:spPr bwMode="auto">
            <a:xfrm>
              <a:off x="535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1900</a:t>
              </a:r>
            </a:p>
          </p:txBody>
        </p:sp>
        <p:sp>
          <p:nvSpPr>
            <p:cNvPr id="6195" name="Text Box 76"/>
            <p:cNvSpPr txBox="1">
              <a:spLocks noChangeArrowheads="1"/>
            </p:cNvSpPr>
            <p:nvPr/>
          </p:nvSpPr>
          <p:spPr bwMode="auto">
            <a:xfrm>
              <a:off x="1846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1930</a:t>
              </a:r>
            </a:p>
          </p:txBody>
        </p:sp>
        <p:sp>
          <p:nvSpPr>
            <p:cNvPr id="6196" name="Text Box 77"/>
            <p:cNvSpPr txBox="1">
              <a:spLocks noChangeArrowheads="1"/>
            </p:cNvSpPr>
            <p:nvPr/>
          </p:nvSpPr>
          <p:spPr bwMode="auto">
            <a:xfrm>
              <a:off x="749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1905</a:t>
              </a:r>
            </a:p>
          </p:txBody>
        </p:sp>
        <p:sp>
          <p:nvSpPr>
            <p:cNvPr id="6197" name="Text Box 78"/>
            <p:cNvSpPr txBox="1">
              <a:spLocks noChangeArrowheads="1"/>
            </p:cNvSpPr>
            <p:nvPr/>
          </p:nvSpPr>
          <p:spPr bwMode="auto">
            <a:xfrm>
              <a:off x="976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1910</a:t>
              </a:r>
            </a:p>
          </p:txBody>
        </p:sp>
        <p:sp>
          <p:nvSpPr>
            <p:cNvPr id="6198" name="Text Box 79"/>
            <p:cNvSpPr txBox="1">
              <a:spLocks noChangeArrowheads="1"/>
            </p:cNvSpPr>
            <p:nvPr/>
          </p:nvSpPr>
          <p:spPr bwMode="auto">
            <a:xfrm>
              <a:off x="1193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1915</a:t>
              </a:r>
            </a:p>
          </p:txBody>
        </p:sp>
        <p:sp>
          <p:nvSpPr>
            <p:cNvPr id="6199" name="Text Box 80"/>
            <p:cNvSpPr txBox="1">
              <a:spLocks noChangeArrowheads="1"/>
            </p:cNvSpPr>
            <p:nvPr/>
          </p:nvSpPr>
          <p:spPr bwMode="auto">
            <a:xfrm>
              <a:off x="1404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1920</a:t>
              </a:r>
            </a:p>
          </p:txBody>
        </p:sp>
        <p:sp>
          <p:nvSpPr>
            <p:cNvPr id="6200" name="Text Box 81"/>
            <p:cNvSpPr txBox="1">
              <a:spLocks noChangeArrowheads="1"/>
            </p:cNvSpPr>
            <p:nvPr/>
          </p:nvSpPr>
          <p:spPr bwMode="auto">
            <a:xfrm>
              <a:off x="1629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1925</a:t>
              </a:r>
            </a:p>
          </p:txBody>
        </p:sp>
        <p:sp>
          <p:nvSpPr>
            <p:cNvPr id="6201" name="Text Box 82"/>
            <p:cNvSpPr txBox="1">
              <a:spLocks noChangeArrowheads="1"/>
            </p:cNvSpPr>
            <p:nvPr/>
          </p:nvSpPr>
          <p:spPr bwMode="auto">
            <a:xfrm>
              <a:off x="3797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1975</a:t>
              </a:r>
            </a:p>
          </p:txBody>
        </p:sp>
        <p:sp>
          <p:nvSpPr>
            <p:cNvPr id="6202" name="Text Box 83"/>
            <p:cNvSpPr txBox="1">
              <a:spLocks noChangeArrowheads="1"/>
            </p:cNvSpPr>
            <p:nvPr/>
          </p:nvSpPr>
          <p:spPr bwMode="auto">
            <a:xfrm>
              <a:off x="2278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1940</a:t>
              </a:r>
            </a:p>
          </p:txBody>
        </p:sp>
        <p:sp>
          <p:nvSpPr>
            <p:cNvPr id="6203" name="Text Box 84"/>
            <p:cNvSpPr txBox="1">
              <a:spLocks noChangeArrowheads="1"/>
            </p:cNvSpPr>
            <p:nvPr/>
          </p:nvSpPr>
          <p:spPr bwMode="auto">
            <a:xfrm>
              <a:off x="3581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1970</a:t>
              </a:r>
            </a:p>
          </p:txBody>
        </p:sp>
        <p:sp>
          <p:nvSpPr>
            <p:cNvPr id="6204" name="Text Box 85"/>
            <p:cNvSpPr txBox="1">
              <a:spLocks noChangeArrowheads="1"/>
            </p:cNvSpPr>
            <p:nvPr/>
          </p:nvSpPr>
          <p:spPr bwMode="auto">
            <a:xfrm>
              <a:off x="2488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1945</a:t>
              </a:r>
            </a:p>
          </p:txBody>
        </p:sp>
        <p:sp>
          <p:nvSpPr>
            <p:cNvPr id="6205" name="Text Box 86"/>
            <p:cNvSpPr txBox="1">
              <a:spLocks noChangeArrowheads="1"/>
            </p:cNvSpPr>
            <p:nvPr/>
          </p:nvSpPr>
          <p:spPr bwMode="auto">
            <a:xfrm>
              <a:off x="2707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1950</a:t>
              </a:r>
            </a:p>
          </p:txBody>
        </p:sp>
        <p:sp>
          <p:nvSpPr>
            <p:cNvPr id="6206" name="Text Box 87"/>
            <p:cNvSpPr txBox="1">
              <a:spLocks noChangeArrowheads="1"/>
            </p:cNvSpPr>
            <p:nvPr/>
          </p:nvSpPr>
          <p:spPr bwMode="auto">
            <a:xfrm>
              <a:off x="2924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1955</a:t>
              </a:r>
            </a:p>
          </p:txBody>
        </p:sp>
        <p:sp>
          <p:nvSpPr>
            <p:cNvPr id="6207" name="Text Box 88"/>
            <p:cNvSpPr txBox="1">
              <a:spLocks noChangeArrowheads="1"/>
            </p:cNvSpPr>
            <p:nvPr/>
          </p:nvSpPr>
          <p:spPr bwMode="auto">
            <a:xfrm>
              <a:off x="3139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1960</a:t>
              </a:r>
            </a:p>
          </p:txBody>
        </p:sp>
        <p:sp>
          <p:nvSpPr>
            <p:cNvPr id="6208" name="Text Box 89"/>
            <p:cNvSpPr txBox="1">
              <a:spLocks noChangeArrowheads="1"/>
            </p:cNvSpPr>
            <p:nvPr/>
          </p:nvSpPr>
          <p:spPr bwMode="auto">
            <a:xfrm>
              <a:off x="3360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1965</a:t>
              </a:r>
            </a:p>
          </p:txBody>
        </p:sp>
        <p:sp>
          <p:nvSpPr>
            <p:cNvPr id="6209" name="Text Box 91"/>
            <p:cNvSpPr txBox="1">
              <a:spLocks noChangeArrowheads="1"/>
            </p:cNvSpPr>
            <p:nvPr/>
          </p:nvSpPr>
          <p:spPr bwMode="auto">
            <a:xfrm>
              <a:off x="4010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1980</a:t>
              </a:r>
            </a:p>
          </p:txBody>
        </p:sp>
        <p:sp>
          <p:nvSpPr>
            <p:cNvPr id="6210" name="Text Box 92"/>
            <p:cNvSpPr txBox="1">
              <a:spLocks noChangeArrowheads="1"/>
            </p:cNvSpPr>
            <p:nvPr/>
          </p:nvSpPr>
          <p:spPr bwMode="auto">
            <a:xfrm>
              <a:off x="5317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2010</a:t>
              </a:r>
            </a:p>
          </p:txBody>
        </p:sp>
        <p:sp>
          <p:nvSpPr>
            <p:cNvPr id="6211" name="Text Box 93"/>
            <p:cNvSpPr txBox="1">
              <a:spLocks noChangeArrowheads="1"/>
            </p:cNvSpPr>
            <p:nvPr/>
          </p:nvSpPr>
          <p:spPr bwMode="auto">
            <a:xfrm>
              <a:off x="4226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1985</a:t>
              </a:r>
            </a:p>
          </p:txBody>
        </p:sp>
        <p:sp>
          <p:nvSpPr>
            <p:cNvPr id="6212" name="Text Box 94"/>
            <p:cNvSpPr txBox="1">
              <a:spLocks noChangeArrowheads="1"/>
            </p:cNvSpPr>
            <p:nvPr/>
          </p:nvSpPr>
          <p:spPr bwMode="auto">
            <a:xfrm>
              <a:off x="4449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1990</a:t>
              </a:r>
            </a:p>
          </p:txBody>
        </p:sp>
        <p:sp>
          <p:nvSpPr>
            <p:cNvPr id="6213" name="Text Box 95"/>
            <p:cNvSpPr txBox="1">
              <a:spLocks noChangeArrowheads="1"/>
            </p:cNvSpPr>
            <p:nvPr/>
          </p:nvSpPr>
          <p:spPr bwMode="auto">
            <a:xfrm>
              <a:off x="4658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1995</a:t>
              </a:r>
            </a:p>
          </p:txBody>
        </p:sp>
        <p:sp>
          <p:nvSpPr>
            <p:cNvPr id="6214" name="Text Box 96"/>
            <p:cNvSpPr txBox="1">
              <a:spLocks noChangeArrowheads="1"/>
            </p:cNvSpPr>
            <p:nvPr/>
          </p:nvSpPr>
          <p:spPr bwMode="auto">
            <a:xfrm>
              <a:off x="4879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2000</a:t>
              </a:r>
            </a:p>
          </p:txBody>
        </p:sp>
        <p:sp>
          <p:nvSpPr>
            <p:cNvPr id="6215" name="Text Box 97"/>
            <p:cNvSpPr txBox="1">
              <a:spLocks noChangeArrowheads="1"/>
            </p:cNvSpPr>
            <p:nvPr/>
          </p:nvSpPr>
          <p:spPr bwMode="auto">
            <a:xfrm>
              <a:off x="5098" y="4176"/>
              <a:ext cx="28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2005</a:t>
              </a:r>
            </a:p>
          </p:txBody>
        </p:sp>
      </p:grpSp>
      <p:grpSp>
        <p:nvGrpSpPr>
          <p:cNvPr id="6172" name="Group 121"/>
          <p:cNvGrpSpPr>
            <a:grpSpLocks/>
          </p:cNvGrpSpPr>
          <p:nvPr/>
        </p:nvGrpSpPr>
        <p:grpSpPr bwMode="auto">
          <a:xfrm>
            <a:off x="114300" y="396875"/>
            <a:ext cx="1000125" cy="6056313"/>
            <a:chOff x="72" y="394"/>
            <a:chExt cx="630" cy="3815"/>
          </a:xfrm>
        </p:grpSpPr>
        <p:sp>
          <p:nvSpPr>
            <p:cNvPr id="6174" name="Text Box 102"/>
            <p:cNvSpPr txBox="1">
              <a:spLocks noChangeArrowheads="1"/>
            </p:cNvSpPr>
            <p:nvPr/>
          </p:nvSpPr>
          <p:spPr bwMode="auto">
            <a:xfrm>
              <a:off x="80" y="586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1,700,000</a:t>
              </a:r>
            </a:p>
          </p:txBody>
        </p:sp>
        <p:sp>
          <p:nvSpPr>
            <p:cNvPr id="6175" name="Text Box 103"/>
            <p:cNvSpPr txBox="1">
              <a:spLocks noChangeArrowheads="1"/>
            </p:cNvSpPr>
            <p:nvPr/>
          </p:nvSpPr>
          <p:spPr bwMode="auto">
            <a:xfrm>
              <a:off x="80" y="2008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1,000,000</a:t>
              </a:r>
            </a:p>
          </p:txBody>
        </p:sp>
        <p:sp>
          <p:nvSpPr>
            <p:cNvPr id="6176" name="Text Box 104"/>
            <p:cNvSpPr txBox="1">
              <a:spLocks noChangeArrowheads="1"/>
            </p:cNvSpPr>
            <p:nvPr/>
          </p:nvSpPr>
          <p:spPr bwMode="auto">
            <a:xfrm>
              <a:off x="80" y="2212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900,000</a:t>
              </a:r>
            </a:p>
          </p:txBody>
        </p:sp>
        <p:sp>
          <p:nvSpPr>
            <p:cNvPr id="6177" name="Text Box 105"/>
            <p:cNvSpPr txBox="1">
              <a:spLocks noChangeArrowheads="1"/>
            </p:cNvSpPr>
            <p:nvPr/>
          </p:nvSpPr>
          <p:spPr bwMode="auto">
            <a:xfrm>
              <a:off x="80" y="2818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600,000</a:t>
              </a:r>
            </a:p>
          </p:txBody>
        </p:sp>
        <p:sp>
          <p:nvSpPr>
            <p:cNvPr id="6178" name="Text Box 106"/>
            <p:cNvSpPr txBox="1">
              <a:spLocks noChangeArrowheads="1"/>
            </p:cNvSpPr>
            <p:nvPr/>
          </p:nvSpPr>
          <p:spPr bwMode="auto">
            <a:xfrm>
              <a:off x="80" y="3022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500,000</a:t>
              </a:r>
            </a:p>
          </p:txBody>
        </p:sp>
        <p:sp>
          <p:nvSpPr>
            <p:cNvPr id="6179" name="Text Box 107"/>
            <p:cNvSpPr txBox="1">
              <a:spLocks noChangeArrowheads="1"/>
            </p:cNvSpPr>
            <p:nvPr/>
          </p:nvSpPr>
          <p:spPr bwMode="auto">
            <a:xfrm>
              <a:off x="80" y="3832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100,000</a:t>
              </a:r>
            </a:p>
          </p:txBody>
        </p:sp>
        <p:sp>
          <p:nvSpPr>
            <p:cNvPr id="6180" name="Text Box 108"/>
            <p:cNvSpPr txBox="1">
              <a:spLocks noChangeArrowheads="1"/>
            </p:cNvSpPr>
            <p:nvPr/>
          </p:nvSpPr>
          <p:spPr bwMode="auto">
            <a:xfrm>
              <a:off x="80" y="394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1,800,000</a:t>
              </a:r>
            </a:p>
          </p:txBody>
        </p:sp>
        <p:sp>
          <p:nvSpPr>
            <p:cNvPr id="6181" name="Text Box 109"/>
            <p:cNvSpPr txBox="1">
              <a:spLocks noChangeArrowheads="1"/>
            </p:cNvSpPr>
            <p:nvPr/>
          </p:nvSpPr>
          <p:spPr bwMode="auto">
            <a:xfrm>
              <a:off x="80" y="1402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1,300,000</a:t>
              </a:r>
            </a:p>
          </p:txBody>
        </p:sp>
        <p:sp>
          <p:nvSpPr>
            <p:cNvPr id="6182" name="Text Box 110"/>
            <p:cNvSpPr txBox="1">
              <a:spLocks noChangeArrowheads="1"/>
            </p:cNvSpPr>
            <p:nvPr/>
          </p:nvSpPr>
          <p:spPr bwMode="auto">
            <a:xfrm>
              <a:off x="80" y="4036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0%</a:t>
              </a:r>
            </a:p>
          </p:txBody>
        </p:sp>
        <p:sp>
          <p:nvSpPr>
            <p:cNvPr id="6183" name="Text Box 111"/>
            <p:cNvSpPr txBox="1">
              <a:spLocks noChangeArrowheads="1"/>
            </p:cNvSpPr>
            <p:nvPr/>
          </p:nvSpPr>
          <p:spPr bwMode="auto">
            <a:xfrm>
              <a:off x="80" y="1199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1,400,000</a:t>
              </a:r>
            </a:p>
          </p:txBody>
        </p:sp>
        <p:sp>
          <p:nvSpPr>
            <p:cNvPr id="6184" name="Text Box 112"/>
            <p:cNvSpPr txBox="1">
              <a:spLocks noChangeArrowheads="1"/>
            </p:cNvSpPr>
            <p:nvPr/>
          </p:nvSpPr>
          <p:spPr bwMode="auto">
            <a:xfrm>
              <a:off x="80" y="3629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200,000</a:t>
              </a:r>
            </a:p>
          </p:txBody>
        </p:sp>
        <p:sp>
          <p:nvSpPr>
            <p:cNvPr id="6185" name="Text Box 113"/>
            <p:cNvSpPr txBox="1">
              <a:spLocks noChangeArrowheads="1"/>
            </p:cNvSpPr>
            <p:nvPr/>
          </p:nvSpPr>
          <p:spPr bwMode="auto">
            <a:xfrm>
              <a:off x="72" y="3431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300,000</a:t>
              </a:r>
            </a:p>
          </p:txBody>
        </p:sp>
        <p:sp>
          <p:nvSpPr>
            <p:cNvPr id="6186" name="Text Box 114"/>
            <p:cNvSpPr txBox="1">
              <a:spLocks noChangeArrowheads="1"/>
            </p:cNvSpPr>
            <p:nvPr/>
          </p:nvSpPr>
          <p:spPr bwMode="auto">
            <a:xfrm>
              <a:off x="72" y="3228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400,000</a:t>
              </a:r>
            </a:p>
          </p:txBody>
        </p:sp>
        <p:sp>
          <p:nvSpPr>
            <p:cNvPr id="6187" name="Text Box 115"/>
            <p:cNvSpPr txBox="1">
              <a:spLocks noChangeArrowheads="1"/>
            </p:cNvSpPr>
            <p:nvPr/>
          </p:nvSpPr>
          <p:spPr bwMode="auto">
            <a:xfrm>
              <a:off x="81" y="2609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700,000</a:t>
              </a:r>
            </a:p>
          </p:txBody>
        </p:sp>
        <p:sp>
          <p:nvSpPr>
            <p:cNvPr id="6188" name="Text Box 116"/>
            <p:cNvSpPr txBox="1">
              <a:spLocks noChangeArrowheads="1"/>
            </p:cNvSpPr>
            <p:nvPr/>
          </p:nvSpPr>
          <p:spPr bwMode="auto">
            <a:xfrm>
              <a:off x="81" y="2406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800,000</a:t>
              </a:r>
            </a:p>
          </p:txBody>
        </p:sp>
        <p:sp>
          <p:nvSpPr>
            <p:cNvPr id="6189" name="Text Box 117"/>
            <p:cNvSpPr txBox="1">
              <a:spLocks noChangeArrowheads="1"/>
            </p:cNvSpPr>
            <p:nvPr/>
          </p:nvSpPr>
          <p:spPr bwMode="auto">
            <a:xfrm>
              <a:off x="87" y="1805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1,100,000</a:t>
              </a:r>
            </a:p>
          </p:txBody>
        </p:sp>
        <p:sp>
          <p:nvSpPr>
            <p:cNvPr id="6190" name="Text Box 118"/>
            <p:cNvSpPr txBox="1">
              <a:spLocks noChangeArrowheads="1"/>
            </p:cNvSpPr>
            <p:nvPr/>
          </p:nvSpPr>
          <p:spPr bwMode="auto">
            <a:xfrm>
              <a:off x="87" y="1602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1,200,000</a:t>
              </a:r>
            </a:p>
          </p:txBody>
        </p:sp>
        <p:sp>
          <p:nvSpPr>
            <p:cNvPr id="6191" name="Text Box 119"/>
            <p:cNvSpPr txBox="1">
              <a:spLocks noChangeArrowheads="1"/>
            </p:cNvSpPr>
            <p:nvPr/>
          </p:nvSpPr>
          <p:spPr bwMode="auto">
            <a:xfrm>
              <a:off x="80" y="994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1,500,000</a:t>
              </a:r>
            </a:p>
          </p:txBody>
        </p:sp>
        <p:sp>
          <p:nvSpPr>
            <p:cNvPr id="6192" name="Text Box 120"/>
            <p:cNvSpPr txBox="1">
              <a:spLocks noChangeArrowheads="1"/>
            </p:cNvSpPr>
            <p:nvPr/>
          </p:nvSpPr>
          <p:spPr bwMode="auto">
            <a:xfrm>
              <a:off x="80" y="803"/>
              <a:ext cx="61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200" b="1"/>
                <a:t>1,600,000</a:t>
              </a:r>
            </a:p>
          </p:txBody>
        </p:sp>
      </p:grpSp>
      <p:sp>
        <p:nvSpPr>
          <p:cNvPr id="6173" name="Rectangle 122"/>
          <p:cNvSpPr>
            <a:spLocks noChangeArrowheads="1"/>
          </p:cNvSpPr>
          <p:nvPr/>
        </p:nvSpPr>
        <p:spPr bwMode="auto">
          <a:xfrm>
            <a:off x="0" y="6597650"/>
            <a:ext cx="62039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800" i="1">
                <a:solidFill>
                  <a:srgbClr val="8400A8"/>
                </a:solidFill>
              </a:rPr>
              <a:t>Chart  produced by Ryan Robinson, City Demographer, Department of Planning, City of Austin.  January 2011</a:t>
            </a:r>
          </a:p>
        </p:txBody>
      </p:sp>
    </p:spTree>
    <p:extLst>
      <p:ext uri="{BB962C8B-B14F-4D97-AF65-F5344CB8AC3E}">
        <p14:creationId xmlns:p14="http://schemas.microsoft.com/office/powerpoint/2010/main" val="287974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6" grpId="0" animBg="1"/>
      <p:bldP spid="61507" grpId="0" animBg="1"/>
      <p:bldP spid="61508" grpId="0" animBg="1"/>
      <p:bldP spid="61509" grpId="0" animBg="1"/>
      <p:bldP spid="61510" grpId="0" animBg="1"/>
      <p:bldP spid="61511" grpId="0" animBg="1"/>
      <p:bldP spid="615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msas_per_growth_2000_2010_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7424738" y="1590675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3rd</a:t>
            </a:r>
          </a:p>
        </p:txBody>
      </p:sp>
    </p:spTree>
    <p:extLst>
      <p:ext uri="{BB962C8B-B14F-4D97-AF65-F5344CB8AC3E}">
        <p14:creationId xmlns:p14="http://schemas.microsoft.com/office/powerpoint/2010/main" val="323795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645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msa_tract2000level_change_who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2225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704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msa_growth_urban_vs_suburban_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50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8"/>
          <p:cNvSpPr txBox="1">
            <a:spLocks noChangeArrowheads="1"/>
          </p:cNvSpPr>
          <p:nvPr/>
        </p:nvSpPr>
        <p:spPr bwMode="auto">
          <a:xfrm>
            <a:off x="0" y="381000"/>
            <a:ext cx="1463675" cy="366713"/>
          </a:xfrm>
          <a:prstGeom prst="rect">
            <a:avLst/>
          </a:prstGeom>
          <a:solidFill>
            <a:srgbClr val="CC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census 26 </a:t>
            </a:r>
          </a:p>
        </p:txBody>
      </p:sp>
      <p:grpSp>
        <p:nvGrpSpPr>
          <p:cNvPr id="11267" name="Group 49"/>
          <p:cNvGrpSpPr>
            <a:grpSpLocks/>
          </p:cNvGrpSpPr>
          <p:nvPr/>
        </p:nvGrpSpPr>
        <p:grpSpPr bwMode="auto">
          <a:xfrm>
            <a:off x="1289050" y="890588"/>
            <a:ext cx="7156450" cy="5294312"/>
            <a:chOff x="787" y="351"/>
            <a:chExt cx="4508" cy="3335"/>
          </a:xfrm>
        </p:grpSpPr>
        <p:sp>
          <p:nvSpPr>
            <p:cNvPr id="11321" name="Line 50"/>
            <p:cNvSpPr>
              <a:spLocks noChangeShapeType="1"/>
            </p:cNvSpPr>
            <p:nvPr/>
          </p:nvSpPr>
          <p:spPr bwMode="auto">
            <a:xfrm rot="-5400000" flipH="1" flipV="1">
              <a:off x="-843" y="2010"/>
              <a:ext cx="3327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2" name="Line 51"/>
            <p:cNvSpPr>
              <a:spLocks noChangeShapeType="1"/>
            </p:cNvSpPr>
            <p:nvPr/>
          </p:nvSpPr>
          <p:spPr bwMode="auto">
            <a:xfrm>
              <a:off x="793" y="1678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Line 52"/>
            <p:cNvSpPr>
              <a:spLocks noChangeShapeType="1"/>
            </p:cNvSpPr>
            <p:nvPr/>
          </p:nvSpPr>
          <p:spPr bwMode="auto">
            <a:xfrm>
              <a:off x="793" y="2337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4" name="Line 53"/>
            <p:cNvSpPr>
              <a:spLocks noChangeShapeType="1"/>
            </p:cNvSpPr>
            <p:nvPr/>
          </p:nvSpPr>
          <p:spPr bwMode="auto">
            <a:xfrm>
              <a:off x="793" y="1008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5" name="Line 54"/>
            <p:cNvSpPr>
              <a:spLocks noChangeShapeType="1"/>
            </p:cNvSpPr>
            <p:nvPr/>
          </p:nvSpPr>
          <p:spPr bwMode="auto">
            <a:xfrm>
              <a:off x="793" y="1347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6" name="Line 55"/>
            <p:cNvSpPr>
              <a:spLocks noChangeShapeType="1"/>
            </p:cNvSpPr>
            <p:nvPr/>
          </p:nvSpPr>
          <p:spPr bwMode="auto">
            <a:xfrm>
              <a:off x="793" y="2664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7" name="Line 56"/>
            <p:cNvSpPr>
              <a:spLocks noChangeShapeType="1"/>
            </p:cNvSpPr>
            <p:nvPr/>
          </p:nvSpPr>
          <p:spPr bwMode="auto">
            <a:xfrm>
              <a:off x="793" y="2005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8" name="Line 57"/>
            <p:cNvSpPr>
              <a:spLocks noChangeShapeType="1"/>
            </p:cNvSpPr>
            <p:nvPr/>
          </p:nvSpPr>
          <p:spPr bwMode="auto">
            <a:xfrm>
              <a:off x="793" y="2996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9" name="Line 58"/>
            <p:cNvSpPr>
              <a:spLocks noChangeShapeType="1"/>
            </p:cNvSpPr>
            <p:nvPr/>
          </p:nvSpPr>
          <p:spPr bwMode="auto">
            <a:xfrm>
              <a:off x="793" y="3335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330" name="Group 59"/>
            <p:cNvGrpSpPr>
              <a:grpSpLocks/>
            </p:cNvGrpSpPr>
            <p:nvPr/>
          </p:nvGrpSpPr>
          <p:grpSpPr bwMode="auto">
            <a:xfrm>
              <a:off x="787" y="3647"/>
              <a:ext cx="4502" cy="39"/>
              <a:chOff x="793" y="3809"/>
              <a:chExt cx="4502" cy="39"/>
            </a:xfrm>
          </p:grpSpPr>
          <p:sp>
            <p:nvSpPr>
              <p:cNvPr id="11333" name="Line 60"/>
              <p:cNvSpPr>
                <a:spLocks noChangeShapeType="1"/>
              </p:cNvSpPr>
              <p:nvPr/>
            </p:nvSpPr>
            <p:spPr bwMode="auto">
              <a:xfrm flipV="1">
                <a:off x="1721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4" name="Line 61"/>
              <p:cNvSpPr>
                <a:spLocks noChangeShapeType="1"/>
              </p:cNvSpPr>
              <p:nvPr/>
            </p:nvSpPr>
            <p:spPr bwMode="auto">
              <a:xfrm flipV="1">
                <a:off x="5295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5" name="Line 62"/>
              <p:cNvSpPr>
                <a:spLocks noChangeShapeType="1"/>
              </p:cNvSpPr>
              <p:nvPr/>
            </p:nvSpPr>
            <p:spPr bwMode="auto">
              <a:xfrm flipV="1">
                <a:off x="2611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6" name="Line 63"/>
              <p:cNvSpPr>
                <a:spLocks noChangeShapeType="1"/>
              </p:cNvSpPr>
              <p:nvPr/>
            </p:nvSpPr>
            <p:spPr bwMode="auto">
              <a:xfrm flipV="1">
                <a:off x="3499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7" name="Line 64"/>
              <p:cNvSpPr>
                <a:spLocks noChangeShapeType="1"/>
              </p:cNvSpPr>
              <p:nvPr/>
            </p:nvSpPr>
            <p:spPr bwMode="auto">
              <a:xfrm flipV="1">
                <a:off x="4398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8" name="Line 65"/>
              <p:cNvSpPr>
                <a:spLocks noChangeShapeType="1"/>
              </p:cNvSpPr>
              <p:nvPr/>
            </p:nvSpPr>
            <p:spPr bwMode="auto">
              <a:xfrm>
                <a:off x="793" y="3809"/>
                <a:ext cx="4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31" name="Line 66"/>
            <p:cNvSpPr>
              <a:spLocks noChangeShapeType="1"/>
            </p:cNvSpPr>
            <p:nvPr/>
          </p:nvSpPr>
          <p:spPr bwMode="auto">
            <a:xfrm>
              <a:off x="793" y="358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2" name="Line 67"/>
            <p:cNvSpPr>
              <a:spLocks noChangeShapeType="1"/>
            </p:cNvSpPr>
            <p:nvPr/>
          </p:nvSpPr>
          <p:spPr bwMode="auto">
            <a:xfrm>
              <a:off x="793" y="685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8" name="Group 72"/>
          <p:cNvGrpSpPr>
            <a:grpSpLocks/>
          </p:cNvGrpSpPr>
          <p:nvPr/>
        </p:nvGrpSpPr>
        <p:grpSpPr bwMode="auto">
          <a:xfrm>
            <a:off x="622300" y="769938"/>
            <a:ext cx="604838" cy="5453062"/>
            <a:chOff x="-47" y="641"/>
            <a:chExt cx="381" cy="3435"/>
          </a:xfrm>
        </p:grpSpPr>
        <p:sp>
          <p:nvSpPr>
            <p:cNvPr id="11310" name="Text Box 32"/>
            <p:cNvSpPr txBox="1">
              <a:spLocks noChangeArrowheads="1"/>
            </p:cNvSpPr>
            <p:nvPr/>
          </p:nvSpPr>
          <p:spPr bwMode="auto">
            <a:xfrm>
              <a:off x="-47" y="1294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40%</a:t>
              </a:r>
            </a:p>
          </p:txBody>
        </p:sp>
        <p:sp>
          <p:nvSpPr>
            <p:cNvPr id="11311" name="Text Box 33"/>
            <p:cNvSpPr txBox="1">
              <a:spLocks noChangeArrowheads="1"/>
            </p:cNvSpPr>
            <p:nvPr/>
          </p:nvSpPr>
          <p:spPr bwMode="auto">
            <a:xfrm>
              <a:off x="-47" y="2290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25%</a:t>
              </a:r>
            </a:p>
          </p:txBody>
        </p:sp>
        <p:sp>
          <p:nvSpPr>
            <p:cNvPr id="11312" name="Text Box 34"/>
            <p:cNvSpPr txBox="1">
              <a:spLocks noChangeArrowheads="1"/>
            </p:cNvSpPr>
            <p:nvPr/>
          </p:nvSpPr>
          <p:spPr bwMode="auto">
            <a:xfrm>
              <a:off x="-47" y="2620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20%</a:t>
              </a:r>
            </a:p>
          </p:txBody>
        </p:sp>
        <p:sp>
          <p:nvSpPr>
            <p:cNvPr id="11313" name="Text Box 35"/>
            <p:cNvSpPr txBox="1">
              <a:spLocks noChangeArrowheads="1"/>
            </p:cNvSpPr>
            <p:nvPr/>
          </p:nvSpPr>
          <p:spPr bwMode="auto">
            <a:xfrm>
              <a:off x="-47" y="2950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15%</a:t>
              </a:r>
            </a:p>
          </p:txBody>
        </p:sp>
        <p:sp>
          <p:nvSpPr>
            <p:cNvPr id="11314" name="Text Box 36"/>
            <p:cNvSpPr txBox="1">
              <a:spLocks noChangeArrowheads="1"/>
            </p:cNvSpPr>
            <p:nvPr/>
          </p:nvSpPr>
          <p:spPr bwMode="auto">
            <a:xfrm>
              <a:off x="-47" y="3280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10%</a:t>
              </a:r>
            </a:p>
          </p:txBody>
        </p:sp>
        <p:sp>
          <p:nvSpPr>
            <p:cNvPr id="11315" name="Text Box 37"/>
            <p:cNvSpPr txBox="1">
              <a:spLocks noChangeArrowheads="1"/>
            </p:cNvSpPr>
            <p:nvPr/>
          </p:nvSpPr>
          <p:spPr bwMode="auto">
            <a:xfrm>
              <a:off x="-47" y="3610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5%</a:t>
              </a:r>
            </a:p>
          </p:txBody>
        </p:sp>
        <p:sp>
          <p:nvSpPr>
            <p:cNvPr id="11316" name="Text Box 38"/>
            <p:cNvSpPr txBox="1">
              <a:spLocks noChangeArrowheads="1"/>
            </p:cNvSpPr>
            <p:nvPr/>
          </p:nvSpPr>
          <p:spPr bwMode="auto">
            <a:xfrm>
              <a:off x="-47" y="970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45%</a:t>
              </a:r>
            </a:p>
          </p:txBody>
        </p:sp>
        <p:sp>
          <p:nvSpPr>
            <p:cNvPr id="11317" name="Text Box 39"/>
            <p:cNvSpPr txBox="1">
              <a:spLocks noChangeArrowheads="1"/>
            </p:cNvSpPr>
            <p:nvPr/>
          </p:nvSpPr>
          <p:spPr bwMode="auto">
            <a:xfrm>
              <a:off x="-47" y="1960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30%</a:t>
              </a:r>
            </a:p>
          </p:txBody>
        </p:sp>
        <p:sp>
          <p:nvSpPr>
            <p:cNvPr id="11318" name="Text Box 40"/>
            <p:cNvSpPr txBox="1">
              <a:spLocks noChangeArrowheads="1"/>
            </p:cNvSpPr>
            <p:nvPr/>
          </p:nvSpPr>
          <p:spPr bwMode="auto">
            <a:xfrm>
              <a:off x="-47" y="3922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0%</a:t>
              </a:r>
            </a:p>
          </p:txBody>
        </p:sp>
        <p:sp>
          <p:nvSpPr>
            <p:cNvPr id="11319" name="Text Box 41"/>
            <p:cNvSpPr txBox="1">
              <a:spLocks noChangeArrowheads="1"/>
            </p:cNvSpPr>
            <p:nvPr/>
          </p:nvSpPr>
          <p:spPr bwMode="auto">
            <a:xfrm>
              <a:off x="-47" y="641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50%</a:t>
              </a:r>
            </a:p>
          </p:txBody>
        </p:sp>
        <p:sp>
          <p:nvSpPr>
            <p:cNvPr id="11320" name="Text Box 42"/>
            <p:cNvSpPr txBox="1">
              <a:spLocks noChangeArrowheads="1"/>
            </p:cNvSpPr>
            <p:nvPr/>
          </p:nvSpPr>
          <p:spPr bwMode="auto">
            <a:xfrm>
              <a:off x="-47" y="1631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35%</a:t>
              </a:r>
            </a:p>
          </p:txBody>
        </p:sp>
      </p:grpSp>
      <p:grpSp>
        <p:nvGrpSpPr>
          <p:cNvPr id="45166" name="Group 110"/>
          <p:cNvGrpSpPr>
            <a:grpSpLocks/>
          </p:cNvGrpSpPr>
          <p:nvPr/>
        </p:nvGrpSpPr>
        <p:grpSpPr bwMode="auto">
          <a:xfrm>
            <a:off x="4264025" y="2439988"/>
            <a:ext cx="1290638" cy="3983037"/>
            <a:chOff x="2247" y="1693"/>
            <a:chExt cx="813" cy="2509"/>
          </a:xfrm>
        </p:grpSpPr>
        <p:sp>
          <p:nvSpPr>
            <p:cNvPr id="11307" name="Rectangle 45"/>
            <p:cNvSpPr>
              <a:spLocks noChangeArrowheads="1"/>
            </p:cNvSpPr>
            <p:nvPr/>
          </p:nvSpPr>
          <p:spPr bwMode="auto">
            <a:xfrm>
              <a:off x="2385" y="1693"/>
              <a:ext cx="510" cy="2320"/>
            </a:xfrm>
            <a:prstGeom prst="rect">
              <a:avLst/>
            </a:prstGeom>
            <a:gradFill rotWithShape="1">
              <a:gsLst>
                <a:gs pos="0">
                  <a:srgbClr val="764600"/>
                </a:gs>
                <a:gs pos="50000">
                  <a:srgbClr val="FF9900"/>
                </a:gs>
                <a:gs pos="100000">
                  <a:srgbClr val="764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8" name="Text Box 73"/>
            <p:cNvSpPr txBox="1">
              <a:spLocks noChangeArrowheads="1"/>
            </p:cNvSpPr>
            <p:nvPr/>
          </p:nvSpPr>
          <p:spPr bwMode="auto">
            <a:xfrm>
              <a:off x="2247" y="4029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Hispanic</a:t>
              </a:r>
            </a:p>
          </p:txBody>
        </p:sp>
        <p:sp>
          <p:nvSpPr>
            <p:cNvPr id="11309" name="Text Box 79"/>
            <p:cNvSpPr txBox="1">
              <a:spLocks noChangeArrowheads="1"/>
            </p:cNvSpPr>
            <p:nvPr/>
          </p:nvSpPr>
          <p:spPr bwMode="auto">
            <a:xfrm>
              <a:off x="2271" y="1738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35.1 %</a:t>
              </a:r>
            </a:p>
          </p:txBody>
        </p:sp>
      </p:grpSp>
      <p:grpSp>
        <p:nvGrpSpPr>
          <p:cNvPr id="45167" name="Group 111"/>
          <p:cNvGrpSpPr>
            <a:grpSpLocks/>
          </p:cNvGrpSpPr>
          <p:nvPr/>
        </p:nvGrpSpPr>
        <p:grpSpPr bwMode="auto">
          <a:xfrm>
            <a:off x="5643563" y="5449888"/>
            <a:ext cx="1252537" cy="971550"/>
            <a:chOff x="3116" y="3589"/>
            <a:chExt cx="789" cy="612"/>
          </a:xfrm>
        </p:grpSpPr>
        <p:sp>
          <p:nvSpPr>
            <p:cNvPr id="11304" name="Rectangle 47"/>
            <p:cNvSpPr>
              <a:spLocks noChangeArrowheads="1"/>
            </p:cNvSpPr>
            <p:nvPr/>
          </p:nvSpPr>
          <p:spPr bwMode="auto">
            <a:xfrm>
              <a:off x="3276" y="3589"/>
              <a:ext cx="516" cy="416"/>
            </a:xfrm>
            <a:prstGeom prst="rect">
              <a:avLst/>
            </a:prstGeom>
            <a:gradFill rotWithShape="1">
              <a:gsLst>
                <a:gs pos="0">
                  <a:srgbClr val="6600CC"/>
                </a:gs>
                <a:gs pos="50000">
                  <a:srgbClr val="D5ABFF"/>
                </a:gs>
                <a:gs pos="100000">
                  <a:srgbClr val="6600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Text Box 76"/>
            <p:cNvSpPr txBox="1">
              <a:spLocks noChangeArrowheads="1"/>
            </p:cNvSpPr>
            <p:nvPr/>
          </p:nvSpPr>
          <p:spPr bwMode="auto">
            <a:xfrm>
              <a:off x="3116" y="4028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Asian</a:t>
              </a:r>
            </a:p>
          </p:txBody>
        </p:sp>
        <p:sp>
          <p:nvSpPr>
            <p:cNvPr id="11306" name="Text Box 80"/>
            <p:cNvSpPr txBox="1">
              <a:spLocks noChangeArrowheads="1"/>
            </p:cNvSpPr>
            <p:nvPr/>
          </p:nvSpPr>
          <p:spPr bwMode="auto">
            <a:xfrm>
              <a:off x="3209" y="3641"/>
              <a:ext cx="64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6.3 %</a:t>
              </a:r>
            </a:p>
          </p:txBody>
        </p:sp>
      </p:grpSp>
      <p:grpSp>
        <p:nvGrpSpPr>
          <p:cNvPr id="45165" name="Group 109"/>
          <p:cNvGrpSpPr>
            <a:grpSpLocks/>
          </p:cNvGrpSpPr>
          <p:nvPr/>
        </p:nvGrpSpPr>
        <p:grpSpPr bwMode="auto">
          <a:xfrm>
            <a:off x="2847975" y="5305425"/>
            <a:ext cx="1270000" cy="1301750"/>
            <a:chOff x="1355" y="3498"/>
            <a:chExt cx="800" cy="820"/>
          </a:xfrm>
        </p:grpSpPr>
        <p:sp>
          <p:nvSpPr>
            <p:cNvPr id="11301" name="Rectangle 46"/>
            <p:cNvSpPr>
              <a:spLocks noChangeArrowheads="1"/>
            </p:cNvSpPr>
            <p:nvPr/>
          </p:nvSpPr>
          <p:spPr bwMode="auto">
            <a:xfrm>
              <a:off x="1491" y="3498"/>
              <a:ext cx="510" cy="513"/>
            </a:xfrm>
            <a:prstGeom prst="rect">
              <a:avLst/>
            </a:prstGeom>
            <a:gradFill rotWithShape="1">
              <a:gsLst>
                <a:gs pos="0">
                  <a:srgbClr val="000058"/>
                </a:gs>
                <a:gs pos="50000">
                  <a:srgbClr val="1515FF"/>
                </a:gs>
                <a:gs pos="100000">
                  <a:srgbClr val="00005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Text Box 74"/>
            <p:cNvSpPr txBox="1">
              <a:spLocks noChangeArrowheads="1"/>
            </p:cNvSpPr>
            <p:nvPr/>
          </p:nvSpPr>
          <p:spPr bwMode="auto">
            <a:xfrm>
              <a:off x="1366" y="4030"/>
              <a:ext cx="7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African American</a:t>
              </a:r>
            </a:p>
          </p:txBody>
        </p:sp>
        <p:sp>
          <p:nvSpPr>
            <p:cNvPr id="11303" name="Text Box 81"/>
            <p:cNvSpPr txBox="1">
              <a:spLocks noChangeArrowheads="1"/>
            </p:cNvSpPr>
            <p:nvPr/>
          </p:nvSpPr>
          <p:spPr bwMode="auto">
            <a:xfrm>
              <a:off x="1355" y="3540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7.7 %</a:t>
              </a:r>
            </a:p>
          </p:txBody>
        </p:sp>
      </p:grpSp>
      <p:grpSp>
        <p:nvGrpSpPr>
          <p:cNvPr id="45164" name="Group 108"/>
          <p:cNvGrpSpPr>
            <a:grpSpLocks/>
          </p:cNvGrpSpPr>
          <p:nvPr/>
        </p:nvGrpSpPr>
        <p:grpSpPr bwMode="auto">
          <a:xfrm>
            <a:off x="1400175" y="1017588"/>
            <a:ext cx="1304925" cy="5394325"/>
            <a:chOff x="443" y="797"/>
            <a:chExt cx="822" cy="3398"/>
          </a:xfrm>
        </p:grpSpPr>
        <p:sp>
          <p:nvSpPr>
            <p:cNvPr id="11298" name="Text Box 71"/>
            <p:cNvSpPr txBox="1">
              <a:spLocks noChangeArrowheads="1"/>
            </p:cNvSpPr>
            <p:nvPr/>
          </p:nvSpPr>
          <p:spPr bwMode="auto">
            <a:xfrm>
              <a:off x="476" y="4022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White</a:t>
              </a:r>
            </a:p>
          </p:txBody>
        </p:sp>
        <p:sp>
          <p:nvSpPr>
            <p:cNvPr id="45100" name="Rectangle 44"/>
            <p:cNvSpPr>
              <a:spLocks noChangeArrowheads="1"/>
            </p:cNvSpPr>
            <p:nvPr/>
          </p:nvSpPr>
          <p:spPr bwMode="auto">
            <a:xfrm>
              <a:off x="585" y="797"/>
              <a:ext cx="510" cy="3216"/>
            </a:xfrm>
            <a:prstGeom prst="rect">
              <a:avLst/>
            </a:prstGeom>
            <a:gradFill rotWithShape="1">
              <a:gsLst>
                <a:gs pos="0">
                  <a:srgbClr val="003736"/>
                </a:gs>
                <a:gs pos="50000">
                  <a:schemeClr val="hlink"/>
                </a:gs>
                <a:gs pos="100000">
                  <a:srgbClr val="00373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00" name="Text Box 82"/>
            <p:cNvSpPr txBox="1">
              <a:spLocks noChangeArrowheads="1"/>
            </p:cNvSpPr>
            <p:nvPr/>
          </p:nvSpPr>
          <p:spPr bwMode="auto">
            <a:xfrm>
              <a:off x="443" y="841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48.7 %</a:t>
              </a:r>
            </a:p>
          </p:txBody>
        </p:sp>
      </p:grpSp>
      <p:grpSp>
        <p:nvGrpSpPr>
          <p:cNvPr id="45168" name="Group 112"/>
          <p:cNvGrpSpPr>
            <a:grpSpLocks/>
          </p:cNvGrpSpPr>
          <p:nvPr/>
        </p:nvGrpSpPr>
        <p:grpSpPr bwMode="auto">
          <a:xfrm>
            <a:off x="7140575" y="5856288"/>
            <a:ext cx="1252538" cy="557212"/>
            <a:chOff x="4059" y="3845"/>
            <a:chExt cx="789" cy="351"/>
          </a:xfrm>
        </p:grpSpPr>
        <p:sp>
          <p:nvSpPr>
            <p:cNvPr id="45104" name="Rectangle 48"/>
            <p:cNvSpPr>
              <a:spLocks noChangeArrowheads="1"/>
            </p:cNvSpPr>
            <p:nvPr/>
          </p:nvSpPr>
          <p:spPr bwMode="auto">
            <a:xfrm>
              <a:off x="4176" y="3858"/>
              <a:ext cx="504" cy="148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rgbClr val="DCFF79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96" name="Text Box 77"/>
            <p:cNvSpPr txBox="1">
              <a:spLocks noChangeArrowheads="1"/>
            </p:cNvSpPr>
            <p:nvPr/>
          </p:nvSpPr>
          <p:spPr bwMode="auto">
            <a:xfrm>
              <a:off x="4059" y="4023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Other</a:t>
              </a:r>
            </a:p>
          </p:txBody>
        </p:sp>
        <p:sp>
          <p:nvSpPr>
            <p:cNvPr id="11297" name="Text Box 83"/>
            <p:cNvSpPr txBox="1">
              <a:spLocks noChangeArrowheads="1"/>
            </p:cNvSpPr>
            <p:nvPr/>
          </p:nvSpPr>
          <p:spPr bwMode="auto">
            <a:xfrm>
              <a:off x="4126" y="3845"/>
              <a:ext cx="62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2.2 %</a:t>
              </a:r>
            </a:p>
          </p:txBody>
        </p:sp>
      </p:grpSp>
      <p:sp>
        <p:nvSpPr>
          <p:cNvPr id="45150" name="Text Box 94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City of Austin Racial and Ethnicity Shares:</a:t>
            </a:r>
          </a:p>
        </p:txBody>
      </p:sp>
      <p:sp>
        <p:nvSpPr>
          <p:cNvPr id="11275" name="Text Box 95"/>
          <p:cNvSpPr txBox="1">
            <a:spLocks noChangeArrowheads="1"/>
          </p:cNvSpPr>
          <p:nvPr/>
        </p:nvSpPr>
        <p:spPr bwMode="auto">
          <a:xfrm>
            <a:off x="933450" y="404813"/>
            <a:ext cx="7105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Georgia" pitchFamily="18" charset="0"/>
              </a:rPr>
              <a:t>2010</a:t>
            </a:r>
          </a:p>
        </p:txBody>
      </p:sp>
      <p:grpSp>
        <p:nvGrpSpPr>
          <p:cNvPr id="11276" name="Group 133"/>
          <p:cNvGrpSpPr>
            <a:grpSpLocks/>
          </p:cNvGrpSpPr>
          <p:nvPr/>
        </p:nvGrpSpPr>
        <p:grpSpPr bwMode="auto">
          <a:xfrm>
            <a:off x="7075488" y="1412875"/>
            <a:ext cx="1681162" cy="1295400"/>
            <a:chOff x="4595" y="1700"/>
            <a:chExt cx="1059" cy="816"/>
          </a:xfrm>
        </p:grpSpPr>
        <p:sp>
          <p:nvSpPr>
            <p:cNvPr id="11278" name="Rectangle 134"/>
            <p:cNvSpPr>
              <a:spLocks noChangeArrowheads="1"/>
            </p:cNvSpPr>
            <p:nvPr/>
          </p:nvSpPr>
          <p:spPr bwMode="auto">
            <a:xfrm>
              <a:off x="4595" y="1700"/>
              <a:ext cx="1059" cy="8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279" name="Group 135"/>
            <p:cNvGrpSpPr>
              <a:grpSpLocks/>
            </p:cNvGrpSpPr>
            <p:nvPr/>
          </p:nvGrpSpPr>
          <p:grpSpPr bwMode="auto">
            <a:xfrm>
              <a:off x="4611" y="1760"/>
              <a:ext cx="1027" cy="696"/>
              <a:chOff x="4622" y="1725"/>
              <a:chExt cx="1027" cy="696"/>
            </a:xfrm>
          </p:grpSpPr>
          <p:grpSp>
            <p:nvGrpSpPr>
              <p:cNvPr id="11280" name="Group 136"/>
              <p:cNvGrpSpPr>
                <a:grpSpLocks/>
              </p:cNvGrpSpPr>
              <p:nvPr/>
            </p:nvGrpSpPr>
            <p:grpSpPr bwMode="auto">
              <a:xfrm>
                <a:off x="4622" y="2014"/>
                <a:ext cx="977" cy="115"/>
                <a:chOff x="4514" y="1138"/>
                <a:chExt cx="977" cy="115"/>
              </a:xfrm>
            </p:grpSpPr>
            <p:sp>
              <p:nvSpPr>
                <p:cNvPr id="11293" name="Rectangle 137"/>
                <p:cNvSpPr>
                  <a:spLocks noChangeArrowheads="1"/>
                </p:cNvSpPr>
                <p:nvPr/>
              </p:nvSpPr>
              <p:spPr bwMode="auto">
                <a:xfrm>
                  <a:off x="4514" y="1144"/>
                  <a:ext cx="95" cy="105"/>
                </a:xfrm>
                <a:prstGeom prst="rect">
                  <a:avLst/>
                </a:prstGeom>
                <a:gradFill rotWithShape="1">
                  <a:gsLst>
                    <a:gs pos="0">
                      <a:srgbClr val="764600"/>
                    </a:gs>
                    <a:gs pos="50000">
                      <a:srgbClr val="FF9900"/>
                    </a:gs>
                    <a:gs pos="100000">
                      <a:srgbClr val="764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4" name="Rectangle 138"/>
                <p:cNvSpPr>
                  <a:spLocks noChangeArrowheads="1"/>
                </p:cNvSpPr>
                <p:nvPr/>
              </p:nvSpPr>
              <p:spPr bwMode="auto">
                <a:xfrm>
                  <a:off x="4633" y="1138"/>
                  <a:ext cx="858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Hispanic All Races</a:t>
                  </a:r>
                  <a:endParaRPr lang="en-US"/>
                </a:p>
              </p:txBody>
            </p:sp>
          </p:grpSp>
          <p:grpSp>
            <p:nvGrpSpPr>
              <p:cNvPr id="11281" name="Group 139"/>
              <p:cNvGrpSpPr>
                <a:grpSpLocks/>
              </p:cNvGrpSpPr>
              <p:nvPr/>
            </p:nvGrpSpPr>
            <p:grpSpPr bwMode="auto">
              <a:xfrm>
                <a:off x="4622" y="1870"/>
                <a:ext cx="912" cy="115"/>
                <a:chOff x="4514" y="1270"/>
                <a:chExt cx="912" cy="115"/>
              </a:xfrm>
            </p:grpSpPr>
            <p:sp>
              <p:nvSpPr>
                <p:cNvPr id="11291" name="Rectangle 140"/>
                <p:cNvSpPr>
                  <a:spLocks noChangeArrowheads="1"/>
                </p:cNvSpPr>
                <p:nvPr/>
              </p:nvSpPr>
              <p:spPr bwMode="auto">
                <a:xfrm>
                  <a:off x="4514" y="1279"/>
                  <a:ext cx="95" cy="99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58"/>
                    </a:gs>
                    <a:gs pos="50000">
                      <a:srgbClr val="4747FF"/>
                    </a:gs>
                    <a:gs pos="100000">
                      <a:srgbClr val="000058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2" name="Rectangle 141"/>
                <p:cNvSpPr>
                  <a:spLocks noChangeArrowheads="1"/>
                </p:cNvSpPr>
                <p:nvPr/>
              </p:nvSpPr>
              <p:spPr bwMode="auto">
                <a:xfrm>
                  <a:off x="4633" y="1270"/>
                  <a:ext cx="793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African American</a:t>
                  </a:r>
                  <a:endParaRPr lang="en-US"/>
                </a:p>
              </p:txBody>
            </p:sp>
          </p:grpSp>
          <p:grpSp>
            <p:nvGrpSpPr>
              <p:cNvPr id="11282" name="Group 142"/>
              <p:cNvGrpSpPr>
                <a:grpSpLocks/>
              </p:cNvGrpSpPr>
              <p:nvPr/>
            </p:nvGrpSpPr>
            <p:grpSpPr bwMode="auto">
              <a:xfrm>
                <a:off x="4622" y="2161"/>
                <a:ext cx="380" cy="115"/>
                <a:chOff x="4514" y="1405"/>
                <a:chExt cx="380" cy="115"/>
              </a:xfrm>
            </p:grpSpPr>
            <p:sp>
              <p:nvSpPr>
                <p:cNvPr id="11289" name="Rectangle 143"/>
                <p:cNvSpPr>
                  <a:spLocks noChangeArrowheads="1"/>
                </p:cNvSpPr>
                <p:nvPr/>
              </p:nvSpPr>
              <p:spPr bwMode="auto">
                <a:xfrm>
                  <a:off x="4514" y="1414"/>
                  <a:ext cx="95" cy="99"/>
                </a:xfrm>
                <a:prstGeom prst="rect">
                  <a:avLst/>
                </a:prstGeom>
                <a:gradFill rotWithShape="1">
                  <a:gsLst>
                    <a:gs pos="0">
                      <a:srgbClr val="6600CC"/>
                    </a:gs>
                    <a:gs pos="50000">
                      <a:srgbClr val="D5ABFF"/>
                    </a:gs>
                    <a:gs pos="100000">
                      <a:srgbClr val="6600CC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0" name="Rectangle 144"/>
                <p:cNvSpPr>
                  <a:spLocks noChangeArrowheads="1"/>
                </p:cNvSpPr>
                <p:nvPr/>
              </p:nvSpPr>
              <p:spPr bwMode="auto">
                <a:xfrm>
                  <a:off x="4633" y="1405"/>
                  <a:ext cx="261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Asian</a:t>
                  </a:r>
                  <a:endParaRPr lang="en-US"/>
                </a:p>
              </p:txBody>
            </p:sp>
          </p:grpSp>
          <p:grpSp>
            <p:nvGrpSpPr>
              <p:cNvPr id="11283" name="Group 145"/>
              <p:cNvGrpSpPr>
                <a:grpSpLocks/>
              </p:cNvGrpSpPr>
              <p:nvPr/>
            </p:nvGrpSpPr>
            <p:grpSpPr bwMode="auto">
              <a:xfrm>
                <a:off x="4622" y="2306"/>
                <a:ext cx="375" cy="115"/>
                <a:chOff x="4514" y="1405"/>
                <a:chExt cx="375" cy="115"/>
              </a:xfrm>
            </p:grpSpPr>
            <p:sp>
              <p:nvSpPr>
                <p:cNvPr id="45202" name="Rectangle 146"/>
                <p:cNvSpPr>
                  <a:spLocks noChangeArrowheads="1"/>
                </p:cNvSpPr>
                <p:nvPr/>
              </p:nvSpPr>
              <p:spPr bwMode="auto">
                <a:xfrm>
                  <a:off x="4514" y="1414"/>
                  <a:ext cx="95" cy="99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50000">
                      <a:srgbClr val="DCFF79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88" name="Rectangle 147"/>
                <p:cNvSpPr>
                  <a:spLocks noChangeArrowheads="1"/>
                </p:cNvSpPr>
                <p:nvPr/>
              </p:nvSpPr>
              <p:spPr bwMode="auto">
                <a:xfrm>
                  <a:off x="4633" y="1405"/>
                  <a:ext cx="256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Other</a:t>
                  </a:r>
                  <a:endParaRPr lang="en-US"/>
                </a:p>
              </p:txBody>
            </p:sp>
          </p:grpSp>
          <p:grpSp>
            <p:nvGrpSpPr>
              <p:cNvPr id="11284" name="Group 148"/>
              <p:cNvGrpSpPr>
                <a:grpSpLocks/>
              </p:cNvGrpSpPr>
              <p:nvPr/>
            </p:nvGrpSpPr>
            <p:grpSpPr bwMode="auto">
              <a:xfrm>
                <a:off x="4622" y="1725"/>
                <a:ext cx="1027" cy="115"/>
                <a:chOff x="4514" y="1405"/>
                <a:chExt cx="1027" cy="115"/>
              </a:xfrm>
            </p:grpSpPr>
            <p:sp>
              <p:nvSpPr>
                <p:cNvPr id="45205" name="Rectangle 149"/>
                <p:cNvSpPr>
                  <a:spLocks noChangeArrowheads="1"/>
                </p:cNvSpPr>
                <p:nvPr/>
              </p:nvSpPr>
              <p:spPr bwMode="auto">
                <a:xfrm>
                  <a:off x="4514" y="1414"/>
                  <a:ext cx="95" cy="99"/>
                </a:xfrm>
                <a:prstGeom prst="rect">
                  <a:avLst/>
                </a:prstGeom>
                <a:gradFill rotWithShape="1">
                  <a:gsLst>
                    <a:gs pos="0">
                      <a:srgbClr val="004E4C"/>
                    </a:gs>
                    <a:gs pos="50000">
                      <a:schemeClr val="hlink"/>
                    </a:gs>
                    <a:gs pos="100000">
                      <a:srgbClr val="004E4C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86" name="Rectangle 150"/>
                <p:cNvSpPr>
                  <a:spLocks noChangeArrowheads="1"/>
                </p:cNvSpPr>
                <p:nvPr/>
              </p:nvSpPr>
              <p:spPr bwMode="auto">
                <a:xfrm>
                  <a:off x="4633" y="1405"/>
                  <a:ext cx="908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White Non-Hispanic</a:t>
                  </a:r>
                  <a:endParaRPr lang="en-US"/>
                </a:p>
              </p:txBody>
            </p:sp>
          </p:grpSp>
        </p:grpSp>
      </p:grpSp>
      <p:sp>
        <p:nvSpPr>
          <p:cNvPr id="11277" name="Rectangle 151"/>
          <p:cNvSpPr>
            <a:spLocks noChangeArrowheads="1"/>
          </p:cNvSpPr>
          <p:nvPr/>
        </p:nvSpPr>
        <p:spPr bwMode="auto">
          <a:xfrm>
            <a:off x="0" y="6518275"/>
            <a:ext cx="3698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800" i="1">
                <a:solidFill>
                  <a:srgbClr val="8400A8"/>
                </a:solidFill>
              </a:rPr>
              <a:t>Chart  produced by Ryan Robinson, City Demographer, Department of Planning, City of Austin.  January 2011</a:t>
            </a:r>
          </a:p>
        </p:txBody>
      </p:sp>
    </p:spTree>
    <p:extLst>
      <p:ext uri="{BB962C8B-B14F-4D97-AF65-F5344CB8AC3E}">
        <p14:creationId xmlns:p14="http://schemas.microsoft.com/office/powerpoint/2010/main" val="17106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4076700" y="914400"/>
            <a:ext cx="0" cy="487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4991100" y="941388"/>
            <a:ext cx="0" cy="487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5905500" y="914400"/>
            <a:ext cx="0" cy="487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6819900" y="950913"/>
            <a:ext cx="0" cy="487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7731125" y="955675"/>
            <a:ext cx="0" cy="487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154363" y="930275"/>
            <a:ext cx="0" cy="487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3033713" y="3275013"/>
            <a:ext cx="4711700" cy="388937"/>
          </a:xfrm>
          <a:prstGeom prst="rect">
            <a:avLst/>
          </a:prstGeom>
          <a:gradFill rotWithShape="1">
            <a:gsLst>
              <a:gs pos="0">
                <a:srgbClr val="764600"/>
              </a:gs>
              <a:gs pos="50000">
                <a:srgbClr val="FF9900"/>
              </a:gs>
              <a:gs pos="100000">
                <a:srgbClr val="7646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7646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038475" y="4267200"/>
            <a:ext cx="850900" cy="377825"/>
          </a:xfrm>
          <a:prstGeom prst="rect">
            <a:avLst/>
          </a:prstGeom>
          <a:gradFill rotWithShape="1">
            <a:gsLst>
              <a:gs pos="0">
                <a:srgbClr val="6600CC"/>
              </a:gs>
              <a:gs pos="50000">
                <a:srgbClr val="D5ABFF"/>
              </a:gs>
              <a:gs pos="100000">
                <a:srgbClr val="6600CC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6600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038475" y="5233988"/>
            <a:ext cx="334963" cy="3683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DCFF79"/>
              </a:gs>
              <a:gs pos="100000">
                <a:schemeClr val="fol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2278063" y="2301875"/>
            <a:ext cx="744537" cy="400050"/>
          </a:xfrm>
          <a:prstGeom prst="rect">
            <a:avLst/>
          </a:prstGeom>
          <a:gradFill rotWithShape="1">
            <a:gsLst>
              <a:gs pos="0">
                <a:srgbClr val="000058"/>
              </a:gs>
              <a:gs pos="50000">
                <a:srgbClr val="1515FF"/>
              </a:gs>
              <a:gs pos="100000">
                <a:srgbClr val="000058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0058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3011488" y="1339850"/>
            <a:ext cx="4762" cy="4000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scene3d>
            <a:camera prst="legacyObliqueTopRight"/>
            <a:lightRig rig="legacyNormal3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2070100" y="5781675"/>
            <a:ext cx="6600825" cy="171450"/>
          </a:xfrm>
          <a:prstGeom prst="parallelogram">
            <a:avLst>
              <a:gd name="adj" fmla="val 101241"/>
            </a:avLst>
          </a:prstGeom>
          <a:gradFill rotWithShape="1">
            <a:gsLst>
              <a:gs pos="0">
                <a:srgbClr val="74754B"/>
              </a:gs>
              <a:gs pos="100000">
                <a:srgbClr val="FBFDA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26" name="Group 14"/>
          <p:cNvGrpSpPr>
            <a:grpSpLocks/>
          </p:cNvGrpSpPr>
          <p:nvPr/>
        </p:nvGrpSpPr>
        <p:grpSpPr bwMode="auto">
          <a:xfrm>
            <a:off x="2984500" y="5780088"/>
            <a:ext cx="158750" cy="258762"/>
            <a:chOff x="1314" y="3449"/>
            <a:chExt cx="100" cy="163"/>
          </a:xfrm>
        </p:grpSpPr>
        <p:sp>
          <p:nvSpPr>
            <p:cNvPr id="13373" name="Line 15"/>
            <p:cNvSpPr>
              <a:spLocks noChangeShapeType="1"/>
            </p:cNvSpPr>
            <p:nvPr/>
          </p:nvSpPr>
          <p:spPr bwMode="auto">
            <a:xfrm flipH="1">
              <a:off x="1316" y="3449"/>
              <a:ext cx="98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Line 16"/>
            <p:cNvSpPr>
              <a:spLocks noChangeShapeType="1"/>
            </p:cNvSpPr>
            <p:nvPr/>
          </p:nvSpPr>
          <p:spPr bwMode="auto">
            <a:xfrm>
              <a:off x="1314" y="3564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7" name="Group 17"/>
          <p:cNvGrpSpPr>
            <a:grpSpLocks/>
          </p:cNvGrpSpPr>
          <p:nvPr/>
        </p:nvGrpSpPr>
        <p:grpSpPr bwMode="auto">
          <a:xfrm>
            <a:off x="3908425" y="5788025"/>
            <a:ext cx="155575" cy="246063"/>
            <a:chOff x="2206" y="3646"/>
            <a:chExt cx="98" cy="155"/>
          </a:xfrm>
        </p:grpSpPr>
        <p:sp>
          <p:nvSpPr>
            <p:cNvPr id="13371" name="Line 18"/>
            <p:cNvSpPr>
              <a:spLocks noChangeShapeType="1"/>
            </p:cNvSpPr>
            <p:nvPr/>
          </p:nvSpPr>
          <p:spPr bwMode="auto">
            <a:xfrm flipH="1">
              <a:off x="2206" y="3646"/>
              <a:ext cx="98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Line 19"/>
            <p:cNvSpPr>
              <a:spLocks noChangeShapeType="1"/>
            </p:cNvSpPr>
            <p:nvPr/>
          </p:nvSpPr>
          <p:spPr bwMode="auto">
            <a:xfrm>
              <a:off x="2210" y="3753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8" name="Group 20"/>
          <p:cNvGrpSpPr>
            <a:grpSpLocks/>
          </p:cNvGrpSpPr>
          <p:nvPr/>
        </p:nvGrpSpPr>
        <p:grpSpPr bwMode="auto">
          <a:xfrm>
            <a:off x="4832350" y="5789613"/>
            <a:ext cx="155575" cy="244475"/>
            <a:chOff x="3108" y="3647"/>
            <a:chExt cx="98" cy="154"/>
          </a:xfrm>
        </p:grpSpPr>
        <p:sp>
          <p:nvSpPr>
            <p:cNvPr id="13369" name="Line 21"/>
            <p:cNvSpPr>
              <a:spLocks noChangeShapeType="1"/>
            </p:cNvSpPr>
            <p:nvPr/>
          </p:nvSpPr>
          <p:spPr bwMode="auto">
            <a:xfrm flipH="1">
              <a:off x="3108" y="3647"/>
              <a:ext cx="98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Line 22"/>
            <p:cNvSpPr>
              <a:spLocks noChangeShapeType="1"/>
            </p:cNvSpPr>
            <p:nvPr/>
          </p:nvSpPr>
          <p:spPr bwMode="auto">
            <a:xfrm>
              <a:off x="3110" y="3753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9" name="Group 23"/>
          <p:cNvGrpSpPr>
            <a:grpSpLocks/>
          </p:cNvGrpSpPr>
          <p:nvPr/>
        </p:nvGrpSpPr>
        <p:grpSpPr bwMode="auto">
          <a:xfrm>
            <a:off x="6656388" y="5799138"/>
            <a:ext cx="155575" cy="257175"/>
            <a:chOff x="4457" y="3645"/>
            <a:chExt cx="98" cy="162"/>
          </a:xfrm>
        </p:grpSpPr>
        <p:sp>
          <p:nvSpPr>
            <p:cNvPr id="13367" name="Line 24"/>
            <p:cNvSpPr>
              <a:spLocks noChangeShapeType="1"/>
            </p:cNvSpPr>
            <p:nvPr/>
          </p:nvSpPr>
          <p:spPr bwMode="auto">
            <a:xfrm flipH="1">
              <a:off x="4457" y="3645"/>
              <a:ext cx="98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Line 25"/>
            <p:cNvSpPr>
              <a:spLocks noChangeShapeType="1"/>
            </p:cNvSpPr>
            <p:nvPr/>
          </p:nvSpPr>
          <p:spPr bwMode="auto">
            <a:xfrm>
              <a:off x="4457" y="3759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30" name="Group 26"/>
          <p:cNvGrpSpPr>
            <a:grpSpLocks/>
          </p:cNvGrpSpPr>
          <p:nvPr/>
        </p:nvGrpSpPr>
        <p:grpSpPr bwMode="auto">
          <a:xfrm>
            <a:off x="5735638" y="5778500"/>
            <a:ext cx="169862" cy="250825"/>
            <a:chOff x="3557" y="3640"/>
            <a:chExt cx="107" cy="158"/>
          </a:xfrm>
        </p:grpSpPr>
        <p:sp>
          <p:nvSpPr>
            <p:cNvPr id="13365" name="Line 27"/>
            <p:cNvSpPr>
              <a:spLocks noChangeShapeType="1"/>
            </p:cNvSpPr>
            <p:nvPr/>
          </p:nvSpPr>
          <p:spPr bwMode="auto">
            <a:xfrm flipH="1">
              <a:off x="3566" y="3640"/>
              <a:ext cx="98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Line 28"/>
            <p:cNvSpPr>
              <a:spLocks noChangeShapeType="1"/>
            </p:cNvSpPr>
            <p:nvPr/>
          </p:nvSpPr>
          <p:spPr bwMode="auto">
            <a:xfrm>
              <a:off x="3557" y="3750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31" name="Group 29"/>
          <p:cNvGrpSpPr>
            <a:grpSpLocks/>
          </p:cNvGrpSpPr>
          <p:nvPr/>
        </p:nvGrpSpPr>
        <p:grpSpPr bwMode="auto">
          <a:xfrm>
            <a:off x="7573963" y="5778500"/>
            <a:ext cx="157162" cy="252413"/>
            <a:chOff x="4907" y="3648"/>
            <a:chExt cx="99" cy="159"/>
          </a:xfrm>
        </p:grpSpPr>
        <p:sp>
          <p:nvSpPr>
            <p:cNvPr id="13363" name="Line 30"/>
            <p:cNvSpPr>
              <a:spLocks noChangeShapeType="1"/>
            </p:cNvSpPr>
            <p:nvPr/>
          </p:nvSpPr>
          <p:spPr bwMode="auto">
            <a:xfrm flipH="1">
              <a:off x="4908" y="3648"/>
              <a:ext cx="98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Line 31"/>
            <p:cNvSpPr>
              <a:spLocks noChangeShapeType="1"/>
            </p:cNvSpPr>
            <p:nvPr/>
          </p:nvSpPr>
          <p:spPr bwMode="auto">
            <a:xfrm>
              <a:off x="4907" y="3759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2" name="Line 32"/>
          <p:cNvSpPr>
            <a:spLocks noChangeShapeType="1"/>
          </p:cNvSpPr>
          <p:nvPr/>
        </p:nvSpPr>
        <p:spPr bwMode="auto">
          <a:xfrm>
            <a:off x="8509000" y="595312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33" name="Group 33"/>
          <p:cNvGrpSpPr>
            <a:grpSpLocks/>
          </p:cNvGrpSpPr>
          <p:nvPr/>
        </p:nvGrpSpPr>
        <p:grpSpPr bwMode="auto">
          <a:xfrm>
            <a:off x="1795463" y="6040438"/>
            <a:ext cx="7210425" cy="304800"/>
            <a:chOff x="673" y="3613"/>
            <a:chExt cx="4542" cy="192"/>
          </a:xfrm>
        </p:grpSpPr>
        <p:sp>
          <p:nvSpPr>
            <p:cNvPr id="13353" name="Text Box 34"/>
            <p:cNvSpPr txBox="1">
              <a:spLocks noChangeArrowheads="1"/>
            </p:cNvSpPr>
            <p:nvPr/>
          </p:nvSpPr>
          <p:spPr bwMode="auto">
            <a:xfrm>
              <a:off x="673" y="3613"/>
              <a:ext cx="48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-5,000</a:t>
              </a:r>
            </a:p>
          </p:txBody>
        </p:sp>
        <p:sp>
          <p:nvSpPr>
            <p:cNvPr id="13354" name="Text Box 35"/>
            <p:cNvSpPr txBox="1">
              <a:spLocks noChangeArrowheads="1"/>
            </p:cNvSpPr>
            <p:nvPr/>
          </p:nvSpPr>
          <p:spPr bwMode="auto">
            <a:xfrm>
              <a:off x="1536" y="3613"/>
              <a:ext cx="5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5,000</a:t>
              </a:r>
            </a:p>
          </p:txBody>
        </p:sp>
        <p:sp>
          <p:nvSpPr>
            <p:cNvPr id="13355" name="Text Box 36"/>
            <p:cNvSpPr txBox="1">
              <a:spLocks noChangeArrowheads="1"/>
            </p:cNvSpPr>
            <p:nvPr/>
          </p:nvSpPr>
          <p:spPr bwMode="auto">
            <a:xfrm>
              <a:off x="1109" y="3613"/>
              <a:ext cx="48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0</a:t>
              </a:r>
            </a:p>
          </p:txBody>
        </p:sp>
        <p:sp>
          <p:nvSpPr>
            <p:cNvPr id="13356" name="Text Box 37"/>
            <p:cNvSpPr txBox="1">
              <a:spLocks noChangeArrowheads="1"/>
            </p:cNvSpPr>
            <p:nvPr/>
          </p:nvSpPr>
          <p:spPr bwMode="auto">
            <a:xfrm>
              <a:off x="2011" y="3613"/>
              <a:ext cx="5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10,000</a:t>
              </a:r>
            </a:p>
          </p:txBody>
        </p:sp>
        <p:sp>
          <p:nvSpPr>
            <p:cNvPr id="13357" name="Text Box 38"/>
            <p:cNvSpPr txBox="1">
              <a:spLocks noChangeArrowheads="1"/>
            </p:cNvSpPr>
            <p:nvPr/>
          </p:nvSpPr>
          <p:spPr bwMode="auto">
            <a:xfrm>
              <a:off x="2466" y="3613"/>
              <a:ext cx="5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15,000</a:t>
              </a:r>
            </a:p>
          </p:txBody>
        </p:sp>
        <p:sp>
          <p:nvSpPr>
            <p:cNvPr id="13358" name="Text Box 39"/>
            <p:cNvSpPr txBox="1">
              <a:spLocks noChangeArrowheads="1"/>
            </p:cNvSpPr>
            <p:nvPr/>
          </p:nvSpPr>
          <p:spPr bwMode="auto">
            <a:xfrm>
              <a:off x="2899" y="3613"/>
              <a:ext cx="5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20,000</a:t>
              </a:r>
            </a:p>
          </p:txBody>
        </p:sp>
        <p:sp>
          <p:nvSpPr>
            <p:cNvPr id="13359" name="Text Box 40"/>
            <p:cNvSpPr txBox="1">
              <a:spLocks noChangeArrowheads="1"/>
            </p:cNvSpPr>
            <p:nvPr/>
          </p:nvSpPr>
          <p:spPr bwMode="auto">
            <a:xfrm>
              <a:off x="3364" y="3613"/>
              <a:ext cx="5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25,000</a:t>
              </a:r>
            </a:p>
          </p:txBody>
        </p:sp>
        <p:sp>
          <p:nvSpPr>
            <p:cNvPr id="13360" name="Text Box 41"/>
            <p:cNvSpPr txBox="1">
              <a:spLocks noChangeArrowheads="1"/>
            </p:cNvSpPr>
            <p:nvPr/>
          </p:nvSpPr>
          <p:spPr bwMode="auto">
            <a:xfrm>
              <a:off x="3803" y="3613"/>
              <a:ext cx="5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65,000</a:t>
              </a:r>
            </a:p>
          </p:txBody>
        </p:sp>
        <p:sp>
          <p:nvSpPr>
            <p:cNvPr id="13361" name="Text Box 42"/>
            <p:cNvSpPr txBox="1">
              <a:spLocks noChangeArrowheads="1"/>
            </p:cNvSpPr>
            <p:nvPr/>
          </p:nvSpPr>
          <p:spPr bwMode="auto">
            <a:xfrm>
              <a:off x="4240" y="3613"/>
              <a:ext cx="5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75,000</a:t>
              </a:r>
            </a:p>
          </p:txBody>
        </p:sp>
        <p:sp>
          <p:nvSpPr>
            <p:cNvPr id="13362" name="Text Box 43"/>
            <p:cNvSpPr txBox="1">
              <a:spLocks noChangeArrowheads="1"/>
            </p:cNvSpPr>
            <p:nvPr/>
          </p:nvSpPr>
          <p:spPr bwMode="auto">
            <a:xfrm>
              <a:off x="4710" y="3613"/>
              <a:ext cx="5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Bernard MT Condensed" pitchFamily="18" charset="0"/>
                </a:rPr>
                <a:t>85,000</a:t>
              </a:r>
            </a:p>
          </p:txBody>
        </p:sp>
      </p:grpSp>
      <p:grpSp>
        <p:nvGrpSpPr>
          <p:cNvPr id="13334" name="Group 44"/>
          <p:cNvGrpSpPr>
            <a:grpSpLocks/>
          </p:cNvGrpSpPr>
          <p:nvPr/>
        </p:nvGrpSpPr>
        <p:grpSpPr bwMode="auto">
          <a:xfrm>
            <a:off x="95250" y="1057275"/>
            <a:ext cx="2192338" cy="4976813"/>
            <a:chOff x="-48" y="600"/>
            <a:chExt cx="1381" cy="3135"/>
          </a:xfrm>
        </p:grpSpPr>
        <p:sp>
          <p:nvSpPr>
            <p:cNvPr id="13338" name="Line 45"/>
            <p:cNvSpPr>
              <a:spLocks noChangeShapeType="1"/>
            </p:cNvSpPr>
            <p:nvPr/>
          </p:nvSpPr>
          <p:spPr bwMode="auto">
            <a:xfrm>
              <a:off x="1306" y="600"/>
              <a:ext cx="0" cy="2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39" name="Group 46"/>
            <p:cNvGrpSpPr>
              <a:grpSpLocks/>
            </p:cNvGrpSpPr>
            <p:nvPr/>
          </p:nvGrpSpPr>
          <p:grpSpPr bwMode="auto">
            <a:xfrm>
              <a:off x="-48" y="914"/>
              <a:ext cx="1381" cy="2586"/>
              <a:chOff x="-390" y="788"/>
              <a:chExt cx="1381" cy="2586"/>
            </a:xfrm>
          </p:grpSpPr>
          <p:sp>
            <p:nvSpPr>
              <p:cNvPr id="13348" name="Text Box 47"/>
              <p:cNvSpPr txBox="1">
                <a:spLocks noChangeArrowheads="1"/>
              </p:cNvSpPr>
              <p:nvPr/>
            </p:nvSpPr>
            <p:spPr bwMode="auto">
              <a:xfrm>
                <a:off x="359" y="788"/>
                <a:ext cx="61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 b="1">
                    <a:latin typeface="Clarendon Light" pitchFamily="18" charset="0"/>
                  </a:rPr>
                  <a:t>White</a:t>
                </a:r>
              </a:p>
            </p:txBody>
          </p:sp>
          <p:sp>
            <p:nvSpPr>
              <p:cNvPr id="13349" name="Text Box 48"/>
              <p:cNvSpPr txBox="1">
                <a:spLocks noChangeArrowheads="1"/>
              </p:cNvSpPr>
              <p:nvPr/>
            </p:nvSpPr>
            <p:spPr bwMode="auto">
              <a:xfrm>
                <a:off x="367" y="3162"/>
                <a:ext cx="61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 b="1">
                    <a:latin typeface="Clarendon Light" pitchFamily="18" charset="0"/>
                  </a:rPr>
                  <a:t>Other</a:t>
                </a:r>
              </a:p>
            </p:txBody>
          </p:sp>
          <p:sp>
            <p:nvSpPr>
              <p:cNvPr id="13350" name="Text Box 49"/>
              <p:cNvSpPr txBox="1">
                <a:spLocks noChangeArrowheads="1"/>
              </p:cNvSpPr>
              <p:nvPr/>
            </p:nvSpPr>
            <p:spPr bwMode="auto">
              <a:xfrm>
                <a:off x="381" y="2571"/>
                <a:ext cx="61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 b="1">
                    <a:latin typeface="Clarendon Light" pitchFamily="18" charset="0"/>
                  </a:rPr>
                  <a:t>Asian</a:t>
                </a:r>
              </a:p>
            </p:txBody>
          </p:sp>
          <p:sp>
            <p:nvSpPr>
              <p:cNvPr id="13351" name="Text Box 50"/>
              <p:cNvSpPr txBox="1">
                <a:spLocks noChangeArrowheads="1"/>
              </p:cNvSpPr>
              <p:nvPr/>
            </p:nvSpPr>
            <p:spPr bwMode="auto">
              <a:xfrm>
                <a:off x="-390" y="1385"/>
                <a:ext cx="135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 b="1">
                    <a:latin typeface="Clarendon Light" pitchFamily="18" charset="0"/>
                  </a:rPr>
                  <a:t>African American</a:t>
                </a:r>
              </a:p>
            </p:txBody>
          </p:sp>
          <p:sp>
            <p:nvSpPr>
              <p:cNvPr id="13352" name="Text Box 51"/>
              <p:cNvSpPr txBox="1">
                <a:spLocks noChangeArrowheads="1"/>
              </p:cNvSpPr>
              <p:nvPr/>
            </p:nvSpPr>
            <p:spPr bwMode="auto">
              <a:xfrm>
                <a:off x="180" y="1976"/>
                <a:ext cx="70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 b="1">
                    <a:latin typeface="Clarendon Light" pitchFamily="18" charset="0"/>
                  </a:rPr>
                  <a:t>Hispanic</a:t>
                </a:r>
              </a:p>
            </p:txBody>
          </p:sp>
        </p:grpSp>
        <p:grpSp>
          <p:nvGrpSpPr>
            <p:cNvPr id="13340" name="Group 52"/>
            <p:cNvGrpSpPr>
              <a:grpSpLocks/>
            </p:cNvGrpSpPr>
            <p:nvPr/>
          </p:nvGrpSpPr>
          <p:grpSpPr bwMode="auto">
            <a:xfrm>
              <a:off x="1202" y="3578"/>
              <a:ext cx="100" cy="157"/>
              <a:chOff x="1202" y="3578"/>
              <a:chExt cx="100" cy="157"/>
            </a:xfrm>
          </p:grpSpPr>
          <p:sp>
            <p:nvSpPr>
              <p:cNvPr id="13346" name="Line 53"/>
              <p:cNvSpPr>
                <a:spLocks noChangeShapeType="1"/>
              </p:cNvSpPr>
              <p:nvPr/>
            </p:nvSpPr>
            <p:spPr bwMode="auto">
              <a:xfrm flipH="1">
                <a:off x="1204" y="3578"/>
                <a:ext cx="98" cy="1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7" name="Line 54"/>
              <p:cNvSpPr>
                <a:spLocks noChangeShapeType="1"/>
              </p:cNvSpPr>
              <p:nvPr/>
            </p:nvSpPr>
            <p:spPr bwMode="auto">
              <a:xfrm>
                <a:off x="1202" y="3687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41" name="Line 55"/>
            <p:cNvSpPr>
              <a:spLocks noChangeShapeType="1"/>
            </p:cNvSpPr>
            <p:nvPr/>
          </p:nvSpPr>
          <p:spPr bwMode="auto">
            <a:xfrm>
              <a:off x="1257" y="70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Line 56"/>
            <p:cNvSpPr>
              <a:spLocks noChangeShapeType="1"/>
            </p:cNvSpPr>
            <p:nvPr/>
          </p:nvSpPr>
          <p:spPr bwMode="auto">
            <a:xfrm>
              <a:off x="1254" y="129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Line 57"/>
            <p:cNvSpPr>
              <a:spLocks noChangeShapeType="1"/>
            </p:cNvSpPr>
            <p:nvPr/>
          </p:nvSpPr>
          <p:spPr bwMode="auto">
            <a:xfrm>
              <a:off x="1254" y="1897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Line 58"/>
            <p:cNvSpPr>
              <a:spLocks noChangeShapeType="1"/>
            </p:cNvSpPr>
            <p:nvPr/>
          </p:nvSpPr>
          <p:spPr bwMode="auto">
            <a:xfrm>
              <a:off x="1254" y="249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Line 59"/>
            <p:cNvSpPr>
              <a:spLocks noChangeShapeType="1"/>
            </p:cNvSpPr>
            <p:nvPr/>
          </p:nvSpPr>
          <p:spPr bwMode="auto">
            <a:xfrm>
              <a:off x="1255" y="3089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5" name="Line 60"/>
          <p:cNvSpPr>
            <a:spLocks noChangeShapeType="1"/>
          </p:cNvSpPr>
          <p:nvPr/>
        </p:nvSpPr>
        <p:spPr bwMode="auto">
          <a:xfrm>
            <a:off x="2981325" y="1241425"/>
            <a:ext cx="0" cy="472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City of Austin, Change in Under 18 Population by Race and Ethnicity, 2000 - 2010</a:t>
            </a:r>
          </a:p>
        </p:txBody>
      </p:sp>
      <p:sp>
        <p:nvSpPr>
          <p:cNvPr id="13337" name="Rectangle 62"/>
          <p:cNvSpPr>
            <a:spLocks noChangeArrowheads="1"/>
          </p:cNvSpPr>
          <p:nvPr/>
        </p:nvSpPr>
        <p:spPr bwMode="auto">
          <a:xfrm>
            <a:off x="0" y="6423025"/>
            <a:ext cx="3698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800" i="1">
                <a:solidFill>
                  <a:srgbClr val="8400A8"/>
                </a:solidFill>
              </a:rPr>
              <a:t>Chart  produced by Ryan Robinson, City Demographer, Department of Planning, City of Austin.  January 2011</a:t>
            </a:r>
          </a:p>
        </p:txBody>
      </p:sp>
    </p:spTree>
    <p:extLst>
      <p:ext uri="{BB962C8B-B14F-4D97-AF65-F5344CB8AC3E}">
        <p14:creationId xmlns:p14="http://schemas.microsoft.com/office/powerpoint/2010/main" val="107535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nimBg="1"/>
      <p:bldP spid="3081" grpId="0" animBg="1"/>
      <p:bldP spid="3082" grpId="0" animBg="1"/>
      <p:bldP spid="3083" grpId="0" animBg="1"/>
      <p:bldP spid="30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09"/>
          <p:cNvGrpSpPr>
            <a:grpSpLocks/>
          </p:cNvGrpSpPr>
          <p:nvPr/>
        </p:nvGrpSpPr>
        <p:grpSpPr bwMode="auto">
          <a:xfrm>
            <a:off x="1203325" y="900113"/>
            <a:ext cx="7156450" cy="5303837"/>
            <a:chOff x="698" y="345"/>
            <a:chExt cx="4508" cy="3341"/>
          </a:xfrm>
        </p:grpSpPr>
        <p:sp>
          <p:nvSpPr>
            <p:cNvPr id="14389" name="Line 94"/>
            <p:cNvSpPr>
              <a:spLocks noChangeShapeType="1"/>
            </p:cNvSpPr>
            <p:nvPr/>
          </p:nvSpPr>
          <p:spPr bwMode="auto">
            <a:xfrm rot="-5400000" flipH="1" flipV="1">
              <a:off x="-932" y="2004"/>
              <a:ext cx="3327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0" name="Line 95"/>
            <p:cNvSpPr>
              <a:spLocks noChangeShapeType="1"/>
            </p:cNvSpPr>
            <p:nvPr/>
          </p:nvSpPr>
          <p:spPr bwMode="auto">
            <a:xfrm>
              <a:off x="704" y="1456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Line 97"/>
            <p:cNvSpPr>
              <a:spLocks noChangeShapeType="1"/>
            </p:cNvSpPr>
            <p:nvPr/>
          </p:nvSpPr>
          <p:spPr bwMode="auto">
            <a:xfrm>
              <a:off x="704" y="903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Line 98"/>
            <p:cNvSpPr>
              <a:spLocks noChangeShapeType="1"/>
            </p:cNvSpPr>
            <p:nvPr/>
          </p:nvSpPr>
          <p:spPr bwMode="auto">
            <a:xfrm>
              <a:off x="704" y="2550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3" name="Line 99"/>
            <p:cNvSpPr>
              <a:spLocks noChangeShapeType="1"/>
            </p:cNvSpPr>
            <p:nvPr/>
          </p:nvSpPr>
          <p:spPr bwMode="auto">
            <a:xfrm>
              <a:off x="704" y="1999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Line 100"/>
            <p:cNvSpPr>
              <a:spLocks noChangeShapeType="1"/>
            </p:cNvSpPr>
            <p:nvPr/>
          </p:nvSpPr>
          <p:spPr bwMode="auto">
            <a:xfrm>
              <a:off x="704" y="3098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95" name="Group 101"/>
            <p:cNvGrpSpPr>
              <a:grpSpLocks/>
            </p:cNvGrpSpPr>
            <p:nvPr/>
          </p:nvGrpSpPr>
          <p:grpSpPr bwMode="auto">
            <a:xfrm>
              <a:off x="698" y="3647"/>
              <a:ext cx="4502" cy="39"/>
              <a:chOff x="793" y="3809"/>
              <a:chExt cx="4502" cy="39"/>
            </a:xfrm>
          </p:grpSpPr>
          <p:sp>
            <p:nvSpPr>
              <p:cNvPr id="14397" name="Line 102"/>
              <p:cNvSpPr>
                <a:spLocks noChangeShapeType="1"/>
              </p:cNvSpPr>
              <p:nvPr/>
            </p:nvSpPr>
            <p:spPr bwMode="auto">
              <a:xfrm flipV="1">
                <a:off x="1721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8" name="Line 103"/>
              <p:cNvSpPr>
                <a:spLocks noChangeShapeType="1"/>
              </p:cNvSpPr>
              <p:nvPr/>
            </p:nvSpPr>
            <p:spPr bwMode="auto">
              <a:xfrm flipV="1">
                <a:off x="5295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9" name="Line 104"/>
              <p:cNvSpPr>
                <a:spLocks noChangeShapeType="1"/>
              </p:cNvSpPr>
              <p:nvPr/>
            </p:nvSpPr>
            <p:spPr bwMode="auto">
              <a:xfrm flipV="1">
                <a:off x="2611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0" name="Line 105"/>
              <p:cNvSpPr>
                <a:spLocks noChangeShapeType="1"/>
              </p:cNvSpPr>
              <p:nvPr/>
            </p:nvSpPr>
            <p:spPr bwMode="auto">
              <a:xfrm flipV="1">
                <a:off x="3499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1" name="Line 106"/>
              <p:cNvSpPr>
                <a:spLocks noChangeShapeType="1"/>
              </p:cNvSpPr>
              <p:nvPr/>
            </p:nvSpPr>
            <p:spPr bwMode="auto">
              <a:xfrm flipV="1">
                <a:off x="4398" y="3809"/>
                <a:ext cx="0" cy="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2" name="Line 107"/>
              <p:cNvSpPr>
                <a:spLocks noChangeShapeType="1"/>
              </p:cNvSpPr>
              <p:nvPr/>
            </p:nvSpPr>
            <p:spPr bwMode="auto">
              <a:xfrm>
                <a:off x="793" y="3809"/>
                <a:ext cx="4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96" name="Line 108"/>
            <p:cNvSpPr>
              <a:spLocks noChangeShapeType="1"/>
            </p:cNvSpPr>
            <p:nvPr/>
          </p:nvSpPr>
          <p:spPr bwMode="auto">
            <a:xfrm>
              <a:off x="704" y="352"/>
              <a:ext cx="4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323850"/>
            <a:ext cx="1463675" cy="366713"/>
          </a:xfrm>
          <a:prstGeom prst="rect">
            <a:avLst/>
          </a:prstGeom>
          <a:solidFill>
            <a:srgbClr val="CC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census 28 </a:t>
            </a:r>
          </a:p>
        </p:txBody>
      </p:sp>
      <p:grpSp>
        <p:nvGrpSpPr>
          <p:cNvPr id="14340" name="Group 111"/>
          <p:cNvGrpSpPr>
            <a:grpSpLocks/>
          </p:cNvGrpSpPr>
          <p:nvPr/>
        </p:nvGrpSpPr>
        <p:grpSpPr bwMode="auto">
          <a:xfrm>
            <a:off x="622300" y="788988"/>
            <a:ext cx="604838" cy="5453062"/>
            <a:chOff x="392" y="641"/>
            <a:chExt cx="381" cy="3435"/>
          </a:xfrm>
        </p:grpSpPr>
        <p:sp>
          <p:nvSpPr>
            <p:cNvPr id="14382" name="Text Box 23"/>
            <p:cNvSpPr txBox="1">
              <a:spLocks noChangeArrowheads="1"/>
            </p:cNvSpPr>
            <p:nvPr/>
          </p:nvSpPr>
          <p:spPr bwMode="auto">
            <a:xfrm>
              <a:off x="392" y="1738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40%</a:t>
              </a:r>
            </a:p>
          </p:txBody>
        </p:sp>
        <p:sp>
          <p:nvSpPr>
            <p:cNvPr id="14383" name="Text Box 25"/>
            <p:cNvSpPr txBox="1">
              <a:spLocks noChangeArrowheads="1"/>
            </p:cNvSpPr>
            <p:nvPr/>
          </p:nvSpPr>
          <p:spPr bwMode="auto">
            <a:xfrm>
              <a:off x="392" y="2836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20%</a:t>
              </a:r>
            </a:p>
          </p:txBody>
        </p:sp>
        <p:sp>
          <p:nvSpPr>
            <p:cNvPr id="14384" name="Text Box 27"/>
            <p:cNvSpPr txBox="1">
              <a:spLocks noChangeArrowheads="1"/>
            </p:cNvSpPr>
            <p:nvPr/>
          </p:nvSpPr>
          <p:spPr bwMode="auto">
            <a:xfrm>
              <a:off x="392" y="3376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10%</a:t>
              </a:r>
            </a:p>
          </p:txBody>
        </p:sp>
        <p:sp>
          <p:nvSpPr>
            <p:cNvPr id="14385" name="Text Box 29"/>
            <p:cNvSpPr txBox="1">
              <a:spLocks noChangeArrowheads="1"/>
            </p:cNvSpPr>
            <p:nvPr/>
          </p:nvSpPr>
          <p:spPr bwMode="auto">
            <a:xfrm>
              <a:off x="392" y="1180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50%</a:t>
              </a:r>
            </a:p>
          </p:txBody>
        </p:sp>
        <p:sp>
          <p:nvSpPr>
            <p:cNvPr id="14386" name="Text Box 30"/>
            <p:cNvSpPr txBox="1">
              <a:spLocks noChangeArrowheads="1"/>
            </p:cNvSpPr>
            <p:nvPr/>
          </p:nvSpPr>
          <p:spPr bwMode="auto">
            <a:xfrm>
              <a:off x="392" y="2284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30%</a:t>
              </a:r>
            </a:p>
          </p:txBody>
        </p:sp>
        <p:sp>
          <p:nvSpPr>
            <p:cNvPr id="14387" name="Text Box 31"/>
            <p:cNvSpPr txBox="1">
              <a:spLocks noChangeArrowheads="1"/>
            </p:cNvSpPr>
            <p:nvPr/>
          </p:nvSpPr>
          <p:spPr bwMode="auto">
            <a:xfrm>
              <a:off x="392" y="3922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0%</a:t>
              </a:r>
            </a:p>
          </p:txBody>
        </p:sp>
        <p:sp>
          <p:nvSpPr>
            <p:cNvPr id="14388" name="Text Box 32"/>
            <p:cNvSpPr txBox="1">
              <a:spLocks noChangeArrowheads="1"/>
            </p:cNvSpPr>
            <p:nvPr/>
          </p:nvSpPr>
          <p:spPr bwMode="auto">
            <a:xfrm>
              <a:off x="392" y="641"/>
              <a:ext cx="3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000" b="1"/>
                <a:t>60%</a:t>
              </a:r>
            </a:p>
          </p:txBody>
        </p:sp>
      </p:grpSp>
      <p:grpSp>
        <p:nvGrpSpPr>
          <p:cNvPr id="46200" name="Group 120"/>
          <p:cNvGrpSpPr>
            <a:grpSpLocks/>
          </p:cNvGrpSpPr>
          <p:nvPr/>
        </p:nvGrpSpPr>
        <p:grpSpPr bwMode="auto">
          <a:xfrm>
            <a:off x="5568950" y="5637213"/>
            <a:ext cx="1252538" cy="803275"/>
            <a:chOff x="3508" y="3695"/>
            <a:chExt cx="789" cy="506"/>
          </a:xfrm>
        </p:grpSpPr>
        <p:sp>
          <p:nvSpPr>
            <p:cNvPr id="14379" name="Rectangle 114"/>
            <p:cNvSpPr>
              <a:spLocks noChangeArrowheads="1"/>
            </p:cNvSpPr>
            <p:nvPr/>
          </p:nvSpPr>
          <p:spPr bwMode="auto">
            <a:xfrm>
              <a:off x="3644" y="3697"/>
              <a:ext cx="516" cy="308"/>
            </a:xfrm>
            <a:prstGeom prst="rect">
              <a:avLst/>
            </a:prstGeom>
            <a:gradFill rotWithShape="1">
              <a:gsLst>
                <a:gs pos="0">
                  <a:srgbClr val="6600CC"/>
                </a:gs>
                <a:gs pos="50000">
                  <a:srgbClr val="D5ABFF"/>
                </a:gs>
                <a:gs pos="100000">
                  <a:srgbClr val="6600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0" name="Text Box 40"/>
            <p:cNvSpPr txBox="1">
              <a:spLocks noChangeArrowheads="1"/>
            </p:cNvSpPr>
            <p:nvPr/>
          </p:nvSpPr>
          <p:spPr bwMode="auto">
            <a:xfrm>
              <a:off x="3508" y="4028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Asian</a:t>
              </a:r>
            </a:p>
          </p:txBody>
        </p:sp>
        <p:sp>
          <p:nvSpPr>
            <p:cNvPr id="14381" name="Text Box 41"/>
            <p:cNvSpPr txBox="1">
              <a:spLocks noChangeArrowheads="1"/>
            </p:cNvSpPr>
            <p:nvPr/>
          </p:nvSpPr>
          <p:spPr bwMode="auto">
            <a:xfrm>
              <a:off x="3580" y="3695"/>
              <a:ext cx="64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6.3 %</a:t>
              </a:r>
            </a:p>
          </p:txBody>
        </p:sp>
      </p:grpSp>
      <p:grpSp>
        <p:nvGrpSpPr>
          <p:cNvPr id="46198" name="Group 118"/>
          <p:cNvGrpSpPr>
            <a:grpSpLocks/>
          </p:cNvGrpSpPr>
          <p:nvPr/>
        </p:nvGrpSpPr>
        <p:grpSpPr bwMode="auto">
          <a:xfrm>
            <a:off x="2767013" y="5410200"/>
            <a:ext cx="1252537" cy="1216025"/>
            <a:chOff x="1743" y="3552"/>
            <a:chExt cx="789" cy="766"/>
          </a:xfrm>
        </p:grpSpPr>
        <p:sp>
          <p:nvSpPr>
            <p:cNvPr id="14376" name="Rectangle 112"/>
            <p:cNvSpPr>
              <a:spLocks noChangeArrowheads="1"/>
            </p:cNvSpPr>
            <p:nvPr/>
          </p:nvSpPr>
          <p:spPr bwMode="auto">
            <a:xfrm>
              <a:off x="1882" y="3552"/>
              <a:ext cx="510" cy="459"/>
            </a:xfrm>
            <a:prstGeom prst="rect">
              <a:avLst/>
            </a:prstGeom>
            <a:gradFill rotWithShape="1">
              <a:gsLst>
                <a:gs pos="0">
                  <a:srgbClr val="000058"/>
                </a:gs>
                <a:gs pos="50000">
                  <a:srgbClr val="1515FF"/>
                </a:gs>
                <a:gs pos="100000">
                  <a:srgbClr val="00005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7" name="Text Box 44"/>
            <p:cNvSpPr txBox="1">
              <a:spLocks noChangeArrowheads="1"/>
            </p:cNvSpPr>
            <p:nvPr/>
          </p:nvSpPr>
          <p:spPr bwMode="auto">
            <a:xfrm>
              <a:off x="1743" y="4030"/>
              <a:ext cx="7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African American</a:t>
              </a:r>
            </a:p>
          </p:txBody>
        </p:sp>
        <p:sp>
          <p:nvSpPr>
            <p:cNvPr id="14378" name="Text Box 45"/>
            <p:cNvSpPr txBox="1">
              <a:spLocks noChangeArrowheads="1"/>
            </p:cNvSpPr>
            <p:nvPr/>
          </p:nvSpPr>
          <p:spPr bwMode="auto">
            <a:xfrm>
              <a:off x="1743" y="3552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8.3 %</a:t>
              </a:r>
            </a:p>
          </p:txBody>
        </p:sp>
      </p:grpSp>
      <p:grpSp>
        <p:nvGrpSpPr>
          <p:cNvPr id="46201" name="Group 121"/>
          <p:cNvGrpSpPr>
            <a:grpSpLocks/>
          </p:cNvGrpSpPr>
          <p:nvPr/>
        </p:nvGrpSpPr>
        <p:grpSpPr bwMode="auto">
          <a:xfrm>
            <a:off x="7037388" y="5856288"/>
            <a:ext cx="1252537" cy="576262"/>
            <a:chOff x="4433" y="3833"/>
            <a:chExt cx="789" cy="363"/>
          </a:xfrm>
        </p:grpSpPr>
        <p:sp>
          <p:nvSpPr>
            <p:cNvPr id="46195" name="Rectangle 115"/>
            <p:cNvSpPr>
              <a:spLocks noChangeArrowheads="1"/>
            </p:cNvSpPr>
            <p:nvPr/>
          </p:nvSpPr>
          <p:spPr bwMode="auto">
            <a:xfrm>
              <a:off x="4575" y="3834"/>
              <a:ext cx="504" cy="17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rgbClr val="DCFF79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4" name="Text Box 52"/>
            <p:cNvSpPr txBox="1">
              <a:spLocks noChangeArrowheads="1"/>
            </p:cNvSpPr>
            <p:nvPr/>
          </p:nvSpPr>
          <p:spPr bwMode="auto">
            <a:xfrm>
              <a:off x="4433" y="4023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Other</a:t>
              </a:r>
            </a:p>
          </p:txBody>
        </p:sp>
        <p:sp>
          <p:nvSpPr>
            <p:cNvPr id="14375" name="Text Box 53"/>
            <p:cNvSpPr txBox="1">
              <a:spLocks noChangeArrowheads="1"/>
            </p:cNvSpPr>
            <p:nvPr/>
          </p:nvSpPr>
          <p:spPr bwMode="auto">
            <a:xfrm>
              <a:off x="4514" y="3833"/>
              <a:ext cx="62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3.3 %</a:t>
              </a:r>
            </a:p>
          </p:txBody>
        </p:sp>
      </p:grpSp>
      <p:sp>
        <p:nvSpPr>
          <p:cNvPr id="46134" name="Text Box 54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City of Austin Under 18 Race/Ethnicity Shares:</a:t>
            </a:r>
          </a:p>
        </p:txBody>
      </p:sp>
      <p:sp>
        <p:nvSpPr>
          <p:cNvPr id="14345" name="Text Box 55"/>
          <p:cNvSpPr txBox="1">
            <a:spLocks noChangeArrowheads="1"/>
          </p:cNvSpPr>
          <p:nvPr/>
        </p:nvSpPr>
        <p:spPr bwMode="auto">
          <a:xfrm>
            <a:off x="933450" y="334963"/>
            <a:ext cx="7105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Georgia" pitchFamily="18" charset="0"/>
              </a:rPr>
              <a:t>2010</a:t>
            </a:r>
          </a:p>
        </p:txBody>
      </p:sp>
      <p:grpSp>
        <p:nvGrpSpPr>
          <p:cNvPr id="46197" name="Group 117"/>
          <p:cNvGrpSpPr>
            <a:grpSpLocks/>
          </p:cNvGrpSpPr>
          <p:nvPr/>
        </p:nvGrpSpPr>
        <p:grpSpPr bwMode="auto">
          <a:xfrm>
            <a:off x="1350963" y="3360738"/>
            <a:ext cx="1252537" cy="3070225"/>
            <a:chOff x="851" y="2261"/>
            <a:chExt cx="789" cy="1934"/>
          </a:xfrm>
        </p:grpSpPr>
        <p:sp>
          <p:nvSpPr>
            <p:cNvPr id="14370" name="Text Box 47"/>
            <p:cNvSpPr txBox="1">
              <a:spLocks noChangeArrowheads="1"/>
            </p:cNvSpPr>
            <p:nvPr/>
          </p:nvSpPr>
          <p:spPr bwMode="auto">
            <a:xfrm>
              <a:off x="851" y="4022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White</a:t>
              </a:r>
            </a:p>
          </p:txBody>
        </p:sp>
        <p:sp>
          <p:nvSpPr>
            <p:cNvPr id="46190" name="Rectangle 110"/>
            <p:cNvSpPr>
              <a:spLocks noChangeArrowheads="1"/>
            </p:cNvSpPr>
            <p:nvPr/>
          </p:nvSpPr>
          <p:spPr bwMode="auto">
            <a:xfrm>
              <a:off x="990" y="2261"/>
              <a:ext cx="510" cy="1752"/>
            </a:xfrm>
            <a:prstGeom prst="rect">
              <a:avLst/>
            </a:prstGeom>
            <a:gradFill rotWithShape="1">
              <a:gsLst>
                <a:gs pos="0">
                  <a:srgbClr val="003736"/>
                </a:gs>
                <a:gs pos="50000">
                  <a:schemeClr val="hlink"/>
                </a:gs>
                <a:gs pos="100000">
                  <a:srgbClr val="00373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2" name="Text Box 49"/>
            <p:cNvSpPr txBox="1">
              <a:spLocks noChangeArrowheads="1"/>
            </p:cNvSpPr>
            <p:nvPr/>
          </p:nvSpPr>
          <p:spPr bwMode="auto">
            <a:xfrm>
              <a:off x="851" y="2269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31.8 %</a:t>
              </a:r>
            </a:p>
          </p:txBody>
        </p:sp>
      </p:grpSp>
      <p:grpSp>
        <p:nvGrpSpPr>
          <p:cNvPr id="46199" name="Group 119"/>
          <p:cNvGrpSpPr>
            <a:grpSpLocks/>
          </p:cNvGrpSpPr>
          <p:nvPr/>
        </p:nvGrpSpPr>
        <p:grpSpPr bwMode="auto">
          <a:xfrm>
            <a:off x="4178300" y="1711325"/>
            <a:ext cx="1252538" cy="4730750"/>
            <a:chOff x="2632" y="1222"/>
            <a:chExt cx="789" cy="2980"/>
          </a:xfrm>
        </p:grpSpPr>
        <p:sp>
          <p:nvSpPr>
            <p:cNvPr id="14367" name="Text Box 36"/>
            <p:cNvSpPr txBox="1">
              <a:spLocks noChangeArrowheads="1"/>
            </p:cNvSpPr>
            <p:nvPr/>
          </p:nvSpPr>
          <p:spPr bwMode="auto">
            <a:xfrm>
              <a:off x="2632" y="4029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Hispanic</a:t>
              </a:r>
            </a:p>
          </p:txBody>
        </p:sp>
        <p:sp>
          <p:nvSpPr>
            <p:cNvPr id="14368" name="Rectangle 113"/>
            <p:cNvSpPr>
              <a:spLocks noChangeArrowheads="1"/>
            </p:cNvSpPr>
            <p:nvPr/>
          </p:nvSpPr>
          <p:spPr bwMode="auto">
            <a:xfrm>
              <a:off x="2772" y="1225"/>
              <a:ext cx="510" cy="2788"/>
            </a:xfrm>
            <a:prstGeom prst="rect">
              <a:avLst/>
            </a:prstGeom>
            <a:gradFill rotWithShape="1">
              <a:gsLst>
                <a:gs pos="0">
                  <a:srgbClr val="764600"/>
                </a:gs>
                <a:gs pos="50000">
                  <a:srgbClr val="FF9900"/>
                </a:gs>
                <a:gs pos="100000">
                  <a:srgbClr val="764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Text Box 37"/>
            <p:cNvSpPr txBox="1">
              <a:spLocks noChangeArrowheads="1"/>
            </p:cNvSpPr>
            <p:nvPr/>
          </p:nvSpPr>
          <p:spPr bwMode="auto">
            <a:xfrm>
              <a:off x="2632" y="1222"/>
              <a:ext cx="7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50.9 %</a:t>
              </a:r>
            </a:p>
          </p:txBody>
        </p:sp>
      </p:grpSp>
      <p:grpSp>
        <p:nvGrpSpPr>
          <p:cNvPr id="14348" name="Group 122"/>
          <p:cNvGrpSpPr>
            <a:grpSpLocks/>
          </p:cNvGrpSpPr>
          <p:nvPr/>
        </p:nvGrpSpPr>
        <p:grpSpPr bwMode="auto">
          <a:xfrm>
            <a:off x="7075488" y="1431925"/>
            <a:ext cx="1681162" cy="1295400"/>
            <a:chOff x="4595" y="1700"/>
            <a:chExt cx="1059" cy="816"/>
          </a:xfrm>
        </p:grpSpPr>
        <p:sp>
          <p:nvSpPr>
            <p:cNvPr id="14350" name="Rectangle 123"/>
            <p:cNvSpPr>
              <a:spLocks noChangeArrowheads="1"/>
            </p:cNvSpPr>
            <p:nvPr/>
          </p:nvSpPr>
          <p:spPr bwMode="auto">
            <a:xfrm>
              <a:off x="4595" y="1700"/>
              <a:ext cx="1059" cy="8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1" name="Group 124"/>
            <p:cNvGrpSpPr>
              <a:grpSpLocks/>
            </p:cNvGrpSpPr>
            <p:nvPr/>
          </p:nvGrpSpPr>
          <p:grpSpPr bwMode="auto">
            <a:xfrm>
              <a:off x="4611" y="1760"/>
              <a:ext cx="1027" cy="696"/>
              <a:chOff x="4622" y="1725"/>
              <a:chExt cx="1027" cy="696"/>
            </a:xfrm>
          </p:grpSpPr>
          <p:grpSp>
            <p:nvGrpSpPr>
              <p:cNvPr id="14352" name="Group 125"/>
              <p:cNvGrpSpPr>
                <a:grpSpLocks/>
              </p:cNvGrpSpPr>
              <p:nvPr/>
            </p:nvGrpSpPr>
            <p:grpSpPr bwMode="auto">
              <a:xfrm>
                <a:off x="4622" y="2014"/>
                <a:ext cx="977" cy="115"/>
                <a:chOff x="4514" y="1138"/>
                <a:chExt cx="977" cy="115"/>
              </a:xfrm>
            </p:grpSpPr>
            <p:sp>
              <p:nvSpPr>
                <p:cNvPr id="14365" name="Rectangle 126"/>
                <p:cNvSpPr>
                  <a:spLocks noChangeArrowheads="1"/>
                </p:cNvSpPr>
                <p:nvPr/>
              </p:nvSpPr>
              <p:spPr bwMode="auto">
                <a:xfrm>
                  <a:off x="4514" y="1144"/>
                  <a:ext cx="95" cy="105"/>
                </a:xfrm>
                <a:prstGeom prst="rect">
                  <a:avLst/>
                </a:prstGeom>
                <a:gradFill rotWithShape="1">
                  <a:gsLst>
                    <a:gs pos="0">
                      <a:srgbClr val="764600"/>
                    </a:gs>
                    <a:gs pos="50000">
                      <a:srgbClr val="FF9900"/>
                    </a:gs>
                    <a:gs pos="100000">
                      <a:srgbClr val="764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6" name="Rectangle 127"/>
                <p:cNvSpPr>
                  <a:spLocks noChangeArrowheads="1"/>
                </p:cNvSpPr>
                <p:nvPr/>
              </p:nvSpPr>
              <p:spPr bwMode="auto">
                <a:xfrm>
                  <a:off x="4633" y="1138"/>
                  <a:ext cx="858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Hispanic All Races</a:t>
                  </a:r>
                  <a:endParaRPr lang="en-US"/>
                </a:p>
              </p:txBody>
            </p:sp>
          </p:grpSp>
          <p:grpSp>
            <p:nvGrpSpPr>
              <p:cNvPr id="14353" name="Group 128"/>
              <p:cNvGrpSpPr>
                <a:grpSpLocks/>
              </p:cNvGrpSpPr>
              <p:nvPr/>
            </p:nvGrpSpPr>
            <p:grpSpPr bwMode="auto">
              <a:xfrm>
                <a:off x="4622" y="1870"/>
                <a:ext cx="912" cy="115"/>
                <a:chOff x="4514" y="1270"/>
                <a:chExt cx="912" cy="115"/>
              </a:xfrm>
            </p:grpSpPr>
            <p:sp>
              <p:nvSpPr>
                <p:cNvPr id="14363" name="Rectangle 129"/>
                <p:cNvSpPr>
                  <a:spLocks noChangeArrowheads="1"/>
                </p:cNvSpPr>
                <p:nvPr/>
              </p:nvSpPr>
              <p:spPr bwMode="auto">
                <a:xfrm>
                  <a:off x="4514" y="1279"/>
                  <a:ext cx="95" cy="99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58"/>
                    </a:gs>
                    <a:gs pos="50000">
                      <a:srgbClr val="4747FF"/>
                    </a:gs>
                    <a:gs pos="100000">
                      <a:srgbClr val="000058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4" name="Rectangle 130"/>
                <p:cNvSpPr>
                  <a:spLocks noChangeArrowheads="1"/>
                </p:cNvSpPr>
                <p:nvPr/>
              </p:nvSpPr>
              <p:spPr bwMode="auto">
                <a:xfrm>
                  <a:off x="4633" y="1270"/>
                  <a:ext cx="793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African American</a:t>
                  </a:r>
                  <a:endParaRPr lang="en-US"/>
                </a:p>
              </p:txBody>
            </p:sp>
          </p:grpSp>
          <p:grpSp>
            <p:nvGrpSpPr>
              <p:cNvPr id="14354" name="Group 131"/>
              <p:cNvGrpSpPr>
                <a:grpSpLocks/>
              </p:cNvGrpSpPr>
              <p:nvPr/>
            </p:nvGrpSpPr>
            <p:grpSpPr bwMode="auto">
              <a:xfrm>
                <a:off x="4622" y="2161"/>
                <a:ext cx="380" cy="115"/>
                <a:chOff x="4514" y="1405"/>
                <a:chExt cx="380" cy="115"/>
              </a:xfrm>
            </p:grpSpPr>
            <p:sp>
              <p:nvSpPr>
                <p:cNvPr id="14361" name="Rectangle 132"/>
                <p:cNvSpPr>
                  <a:spLocks noChangeArrowheads="1"/>
                </p:cNvSpPr>
                <p:nvPr/>
              </p:nvSpPr>
              <p:spPr bwMode="auto">
                <a:xfrm>
                  <a:off x="4514" y="1414"/>
                  <a:ext cx="95" cy="99"/>
                </a:xfrm>
                <a:prstGeom prst="rect">
                  <a:avLst/>
                </a:prstGeom>
                <a:gradFill rotWithShape="1">
                  <a:gsLst>
                    <a:gs pos="0">
                      <a:srgbClr val="6600CC"/>
                    </a:gs>
                    <a:gs pos="50000">
                      <a:srgbClr val="D5ABFF"/>
                    </a:gs>
                    <a:gs pos="100000">
                      <a:srgbClr val="6600CC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2" name="Rectangle 133"/>
                <p:cNvSpPr>
                  <a:spLocks noChangeArrowheads="1"/>
                </p:cNvSpPr>
                <p:nvPr/>
              </p:nvSpPr>
              <p:spPr bwMode="auto">
                <a:xfrm>
                  <a:off x="4633" y="1405"/>
                  <a:ext cx="261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Asian</a:t>
                  </a:r>
                  <a:endParaRPr lang="en-US"/>
                </a:p>
              </p:txBody>
            </p:sp>
          </p:grpSp>
          <p:grpSp>
            <p:nvGrpSpPr>
              <p:cNvPr id="14355" name="Group 134"/>
              <p:cNvGrpSpPr>
                <a:grpSpLocks/>
              </p:cNvGrpSpPr>
              <p:nvPr/>
            </p:nvGrpSpPr>
            <p:grpSpPr bwMode="auto">
              <a:xfrm>
                <a:off x="4622" y="2306"/>
                <a:ext cx="375" cy="115"/>
                <a:chOff x="4514" y="1405"/>
                <a:chExt cx="375" cy="115"/>
              </a:xfrm>
            </p:grpSpPr>
            <p:sp>
              <p:nvSpPr>
                <p:cNvPr id="46215" name="Rectangle 135"/>
                <p:cNvSpPr>
                  <a:spLocks noChangeArrowheads="1"/>
                </p:cNvSpPr>
                <p:nvPr/>
              </p:nvSpPr>
              <p:spPr bwMode="auto">
                <a:xfrm>
                  <a:off x="4514" y="1414"/>
                  <a:ext cx="95" cy="99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50000">
                      <a:srgbClr val="DCFF79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360" name="Rectangle 136"/>
                <p:cNvSpPr>
                  <a:spLocks noChangeArrowheads="1"/>
                </p:cNvSpPr>
                <p:nvPr/>
              </p:nvSpPr>
              <p:spPr bwMode="auto">
                <a:xfrm>
                  <a:off x="4633" y="1405"/>
                  <a:ext cx="256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Other</a:t>
                  </a:r>
                  <a:endParaRPr lang="en-US"/>
                </a:p>
              </p:txBody>
            </p:sp>
          </p:grpSp>
          <p:grpSp>
            <p:nvGrpSpPr>
              <p:cNvPr id="14356" name="Group 137"/>
              <p:cNvGrpSpPr>
                <a:grpSpLocks/>
              </p:cNvGrpSpPr>
              <p:nvPr/>
            </p:nvGrpSpPr>
            <p:grpSpPr bwMode="auto">
              <a:xfrm>
                <a:off x="4622" y="1725"/>
                <a:ext cx="1027" cy="115"/>
                <a:chOff x="4514" y="1405"/>
                <a:chExt cx="1027" cy="115"/>
              </a:xfrm>
            </p:grpSpPr>
            <p:sp>
              <p:nvSpPr>
                <p:cNvPr id="46218" name="Rectangle 138"/>
                <p:cNvSpPr>
                  <a:spLocks noChangeArrowheads="1"/>
                </p:cNvSpPr>
                <p:nvPr/>
              </p:nvSpPr>
              <p:spPr bwMode="auto">
                <a:xfrm>
                  <a:off x="4514" y="1414"/>
                  <a:ext cx="95" cy="99"/>
                </a:xfrm>
                <a:prstGeom prst="rect">
                  <a:avLst/>
                </a:prstGeom>
                <a:gradFill rotWithShape="1">
                  <a:gsLst>
                    <a:gs pos="0">
                      <a:srgbClr val="004E4C"/>
                    </a:gs>
                    <a:gs pos="50000">
                      <a:schemeClr val="hlink"/>
                    </a:gs>
                    <a:gs pos="100000">
                      <a:srgbClr val="004E4C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358" name="Rectangle 139"/>
                <p:cNvSpPr>
                  <a:spLocks noChangeArrowheads="1"/>
                </p:cNvSpPr>
                <p:nvPr/>
              </p:nvSpPr>
              <p:spPr bwMode="auto">
                <a:xfrm>
                  <a:off x="4633" y="1405"/>
                  <a:ext cx="908" cy="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000000"/>
                      </a:solidFill>
                    </a:rPr>
                    <a:t>White Non-Hispanic</a:t>
                  </a:r>
                  <a:endParaRPr lang="en-US"/>
                </a:p>
              </p:txBody>
            </p:sp>
          </p:grpSp>
        </p:grpSp>
      </p:grpSp>
      <p:sp>
        <p:nvSpPr>
          <p:cNvPr id="14349" name="Rectangle 140"/>
          <p:cNvSpPr>
            <a:spLocks noChangeArrowheads="1"/>
          </p:cNvSpPr>
          <p:nvPr/>
        </p:nvSpPr>
        <p:spPr bwMode="auto">
          <a:xfrm>
            <a:off x="0" y="6518275"/>
            <a:ext cx="3698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800" i="1">
                <a:solidFill>
                  <a:srgbClr val="8400A8"/>
                </a:solidFill>
              </a:rPr>
              <a:t>Chart  produced by Ryan Robinson, City Demographer, Department of Planning, City of Austin.  January 2011</a:t>
            </a:r>
          </a:p>
        </p:txBody>
      </p:sp>
    </p:spTree>
    <p:extLst>
      <p:ext uri="{BB962C8B-B14F-4D97-AF65-F5344CB8AC3E}">
        <p14:creationId xmlns:p14="http://schemas.microsoft.com/office/powerpoint/2010/main" val="5320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7" y="457200"/>
            <a:ext cx="8006333" cy="6019800"/>
          </a:xfrm>
        </p:spPr>
      </p:pic>
    </p:spTree>
    <p:extLst>
      <p:ext uri="{BB962C8B-B14F-4D97-AF65-F5344CB8AC3E}">
        <p14:creationId xmlns:p14="http://schemas.microsoft.com/office/powerpoint/2010/main" val="5211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overty_ACS2010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66688"/>
            <a:ext cx="81724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5334000" y="3367088"/>
            <a:ext cx="2047875" cy="1052512"/>
          </a:xfrm>
          <a:prstGeom prst="rect">
            <a:avLst/>
          </a:prstGeom>
          <a:solidFill>
            <a:srgbClr val="CC99FF">
              <a:alpha val="20000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021138" y="3379788"/>
            <a:ext cx="914400" cy="1039812"/>
          </a:xfrm>
          <a:prstGeom prst="rect">
            <a:avLst/>
          </a:prstGeom>
          <a:solidFill>
            <a:srgbClr val="CC99FF">
              <a:alpha val="20000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4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  <p:bldP spid="634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Austin!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3124200"/>
            <a:ext cx="6032500" cy="3175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20802"/>
            <a:ext cx="2895600" cy="216890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76" y="1295402"/>
            <a:ext cx="3024923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626883"/>
            <a:ext cx="2476500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99" y="4626883"/>
            <a:ext cx="284480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295401"/>
            <a:ext cx="2200275" cy="198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487" y="1793558"/>
            <a:ext cx="668484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Portland of the Southwest!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co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26593" r="7007" b="13113"/>
          <a:stretch>
            <a:fillRect/>
          </a:stretch>
        </p:blipFill>
        <p:spPr bwMode="auto">
          <a:xfrm>
            <a:off x="247650" y="1266825"/>
            <a:ext cx="85629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City of Austin, Under 5 and in Poverty, by Race and 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Ethnicity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933450" y="338138"/>
            <a:ext cx="7105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Georgia" pitchFamily="18" charset="0"/>
              </a:rPr>
              <a:t>2010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0" y="6597650"/>
            <a:ext cx="62039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800" i="1" dirty="0">
                <a:solidFill>
                  <a:srgbClr val="8400A8"/>
                </a:solidFill>
              </a:rPr>
              <a:t>Chart  produced by Ryan Robinson, City Demographer, Department of Planning, City of Austin.  January 2011</a:t>
            </a:r>
          </a:p>
        </p:txBody>
      </p:sp>
    </p:spTree>
    <p:extLst>
      <p:ext uri="{BB962C8B-B14F-4D97-AF65-F5344CB8AC3E}">
        <p14:creationId xmlns:p14="http://schemas.microsoft.com/office/powerpoint/2010/main" val="35811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-42863"/>
            <a:ext cx="8229600" cy="1143001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Census 2010 Observations/Conclusions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47750"/>
            <a:ext cx="8458200" cy="5581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Much of the overall population growth for metropolitan Austin was suburban during the past decade.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total population continued to diversify in terms of racial and ethnic makeup.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One out of every two children within the City of Austin is now Hispanic.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Decrease in total number of African Americans within the City as the overall metropolitan African American community expanded and suburbanized.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Working-class Hispanic households continued to concentrate within Barrio-like neighborhoods while middle-class Hispanic households continued to disperse and suburbanize.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Continued rapid growth of the Asian community with a </a:t>
            </a:r>
            <a:r>
              <a:rPr lang="en-US" sz="2400" dirty="0" err="1"/>
              <a:t>deconcentration</a:t>
            </a:r>
            <a:r>
              <a:rPr lang="en-US" sz="2400" dirty="0"/>
              <a:t> of household clusters across the metropolitan region.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600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projects in context</a:t>
            </a:r>
          </a:p>
          <a:p>
            <a:pPr lvl="1"/>
            <a:r>
              <a:rPr lang="en-US" dirty="0" smtClean="0"/>
              <a:t>Childhood Obesity</a:t>
            </a:r>
          </a:p>
          <a:p>
            <a:pPr lvl="1"/>
            <a:r>
              <a:rPr lang="en-US" dirty="0" smtClean="0"/>
              <a:t>Young Children: A Case Study</a:t>
            </a:r>
          </a:p>
          <a:p>
            <a:endParaRPr lang="en-US" sz="1800" dirty="0"/>
          </a:p>
          <a:p>
            <a:r>
              <a:rPr lang="en-US" dirty="0" smtClean="0"/>
              <a:t>Rapid demographic change served as backdrop for formation and focus of COH</a:t>
            </a:r>
          </a:p>
          <a:p>
            <a:endParaRPr lang="en-US" sz="1800" dirty="0"/>
          </a:p>
        </p:txBody>
      </p:sp>
      <p:pic>
        <p:nvPicPr>
          <p:cNvPr id="4" name="Picture 2" descr="COH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6197"/>
            <a:ext cx="5804226" cy="146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59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0838"/>
            <a:ext cx="35814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Childhood Obesity: </a:t>
            </a:r>
            <a:br>
              <a:rPr lang="en-US" dirty="0" smtClean="0"/>
            </a:br>
            <a:r>
              <a:rPr lang="en-US" dirty="0" smtClean="0"/>
              <a:t>Time Series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2560637"/>
            <a:ext cx="3733800" cy="42211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Austin ISD </a:t>
            </a:r>
            <a:r>
              <a:rPr lang="en-US" sz="2800" dirty="0" smtClean="0">
                <a:solidFill>
                  <a:srgbClr val="0070C0"/>
                </a:solidFill>
              </a:rPr>
              <a:t>2007-08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lang="en-US" sz="2800" dirty="0" smtClean="0"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Middle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School Students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lang="en-US" sz="2800" baseline="0" dirty="0" smtClean="0"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Cardiovascular </a:t>
            </a:r>
            <a:r>
              <a:rPr lang="en-US" sz="2800" b="1" baseline="0" dirty="0" smtClean="0">
                <a:latin typeface="+mj-lt"/>
              </a:rPr>
              <a:t>Health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800" i="1" baseline="0" dirty="0" smtClean="0">
                <a:latin typeface="+mj-lt"/>
              </a:rPr>
              <a:t>Proportion</a:t>
            </a:r>
            <a:r>
              <a:rPr lang="en-US" sz="2800" dirty="0" smtClean="0">
                <a:latin typeface="+mj-lt"/>
              </a:rPr>
              <a:t> Map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3" descr="CV_prop_MS_07_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7777843" y="508000"/>
            <a:ext cx="1221781" cy="32657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086600" y="1701800"/>
            <a:ext cx="1211277" cy="1270000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589799" y="4305300"/>
            <a:ext cx="1182601" cy="1143000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3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571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V_prop_MS_08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0"/>
            <a:ext cx="533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85872" y="1676400"/>
            <a:ext cx="1143728" cy="1143000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7618781" y="520700"/>
            <a:ext cx="1319687" cy="326571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54072" y="4241800"/>
            <a:ext cx="1143728" cy="1143000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52400" y="2560637"/>
            <a:ext cx="3733800" cy="42211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Austin ISD </a:t>
            </a:r>
            <a:r>
              <a:rPr lang="en-US" sz="2800" dirty="0" smtClean="0">
                <a:solidFill>
                  <a:srgbClr val="0070C0"/>
                </a:solidFill>
              </a:rPr>
              <a:t>2008-09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lang="en-US" sz="2800" dirty="0" smtClean="0"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Middle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School Students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lang="en-US" sz="2800" baseline="0" dirty="0" smtClean="0"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Cardiovascular </a:t>
            </a:r>
            <a:r>
              <a:rPr lang="en-US" sz="2800" b="1" baseline="0" dirty="0" smtClean="0">
                <a:latin typeface="+mj-lt"/>
              </a:rPr>
              <a:t>Health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800" i="1" baseline="0" dirty="0" smtClean="0">
                <a:latin typeface="+mj-lt"/>
              </a:rPr>
              <a:t>Proportion</a:t>
            </a:r>
            <a:r>
              <a:rPr lang="en-US" sz="2800" dirty="0" smtClean="0">
                <a:latin typeface="+mj-lt"/>
              </a:rPr>
              <a:t> Map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350838"/>
            <a:ext cx="35814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Childhood Obesity: </a:t>
            </a:r>
            <a:br>
              <a:rPr lang="en-US" dirty="0" smtClean="0"/>
            </a:br>
            <a:r>
              <a:rPr lang="en-US" dirty="0" smtClean="0"/>
              <a:t>Time Series</a:t>
            </a:r>
            <a:endParaRPr lang="en-US" dirty="0"/>
          </a:p>
        </p:txBody>
      </p:sp>
      <p:pic>
        <p:nvPicPr>
          <p:cNvPr id="14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536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CV_Prop_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6981" y="0"/>
            <a:ext cx="5299363" cy="6858000"/>
          </a:xfrm>
          <a:prstGeom prst="rect">
            <a:avLst/>
          </a:prstGeom>
          <a:noFill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213600" y="1676400"/>
            <a:ext cx="1143728" cy="1143000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7618781" y="520700"/>
            <a:ext cx="1319687" cy="326571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781800" y="4241800"/>
            <a:ext cx="1143728" cy="1143000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2484437"/>
            <a:ext cx="3733800" cy="42211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Austin ISD </a:t>
            </a:r>
            <a:r>
              <a:rPr lang="en-US" sz="2800" dirty="0" smtClean="0">
                <a:solidFill>
                  <a:srgbClr val="0070C0"/>
                </a:solidFill>
              </a:rPr>
              <a:t>2009-10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lang="en-US" sz="2800" dirty="0" smtClean="0"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Middle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School Students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lang="en-US" sz="2800" baseline="0" dirty="0" smtClean="0"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Cardiovascular </a:t>
            </a:r>
            <a:r>
              <a:rPr lang="en-US" sz="2800" b="1" baseline="0" dirty="0" smtClean="0">
                <a:latin typeface="+mj-lt"/>
              </a:rPr>
              <a:t>Health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800" i="1" baseline="0" dirty="0" smtClean="0">
                <a:latin typeface="+mj-lt"/>
              </a:rPr>
              <a:t>Proportion</a:t>
            </a:r>
            <a:r>
              <a:rPr lang="en-US" sz="2800" dirty="0" smtClean="0">
                <a:latin typeface="+mj-lt"/>
              </a:rPr>
              <a:t> Map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350838"/>
            <a:ext cx="35814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Childhood Obesity: </a:t>
            </a:r>
            <a:br>
              <a:rPr lang="en-US" dirty="0" smtClean="0"/>
            </a:br>
            <a:r>
              <a:rPr lang="en-US" dirty="0" smtClean="0"/>
              <a:t>Time Series</a:t>
            </a:r>
            <a:endParaRPr lang="en-US" dirty="0"/>
          </a:p>
        </p:txBody>
      </p:sp>
      <p:pic>
        <p:nvPicPr>
          <p:cNvPr id="10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146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School Readiness: Austin Case Study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Starting with where you are</a:t>
            </a:r>
          </a:p>
          <a:p>
            <a:r>
              <a:rPr lang="en-US" dirty="0" smtClean="0"/>
              <a:t>Building </a:t>
            </a:r>
            <a:r>
              <a:rPr lang="en-US" dirty="0"/>
              <a:t>collaboration around data</a:t>
            </a:r>
          </a:p>
          <a:p>
            <a:r>
              <a:rPr lang="en-US" dirty="0"/>
              <a:t>Leveraging existing relationships</a:t>
            </a:r>
          </a:p>
          <a:p>
            <a:r>
              <a:rPr lang="en-US" dirty="0" smtClean="0"/>
              <a:t>Promoting  Collective Impact</a:t>
            </a:r>
          </a:p>
        </p:txBody>
      </p:sp>
      <p:pic>
        <p:nvPicPr>
          <p:cNvPr id="4" name="Picture 2" descr="COH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898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5476009" cy="708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5814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Hospital Births 2006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1809214"/>
            <a:ext cx="3581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Competing Health Systems Sharing Data with </a:t>
            </a:r>
            <a:r>
              <a:rPr lang="en-US" sz="2800" dirty="0" smtClean="0"/>
              <a:t>COH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~ </a:t>
            </a:r>
            <a:r>
              <a:rPr lang="en-US" sz="2800" dirty="0"/>
              <a:t>97% births </a:t>
            </a:r>
            <a:r>
              <a:rPr lang="en-US" sz="2800" dirty="0" smtClean="0"/>
              <a:t>represented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Births </a:t>
            </a:r>
            <a:r>
              <a:rPr lang="en-US" sz="2800" dirty="0"/>
              <a:t>across 3 Counties</a:t>
            </a:r>
            <a:endParaRPr lang="en-US" sz="3200" dirty="0"/>
          </a:p>
        </p:txBody>
      </p:sp>
      <p:pic>
        <p:nvPicPr>
          <p:cNvPr id="6" name="Picture 5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6224235"/>
            <a:ext cx="2209800" cy="5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3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"/>
            <a:ext cx="5804586" cy="7511817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5814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Hospital Births 2006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1873746"/>
            <a:ext cx="3581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Cropped map to focus on hot spots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4 Hotspots identified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Density maps, </a:t>
            </a:r>
            <a:r>
              <a:rPr lang="en-US" sz="2800" dirty="0" err="1" smtClean="0"/>
              <a:t>decile</a:t>
            </a:r>
            <a:r>
              <a:rPr lang="en-US" sz="2800" dirty="0" smtClean="0"/>
              <a:t> analysis</a:t>
            </a:r>
            <a:endParaRPr lang="en-US" sz="3200" dirty="0" smtClean="0"/>
          </a:p>
        </p:txBody>
      </p:sp>
      <p:pic>
        <p:nvPicPr>
          <p:cNvPr id="8" name="Picture 7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6224235"/>
            <a:ext cx="2209800" cy="5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3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22" y="17322"/>
            <a:ext cx="5285978" cy="684067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579438"/>
            <a:ext cx="35814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ICC Births to Low Income Women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952685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Integrated Care Collaboration </a:t>
            </a:r>
          </a:p>
          <a:p>
            <a:pPr lvl="1"/>
            <a:r>
              <a:rPr lang="en-US" sz="2800" dirty="0" smtClean="0">
                <a:hlinkClick r:id="rId3"/>
              </a:rPr>
              <a:t>www.icc-centex.org</a:t>
            </a:r>
            <a:r>
              <a:rPr lang="en-US" sz="2800" dirty="0" smtClean="0"/>
              <a:t>  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27 Safety Net Providers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Health Information Exchange (</a:t>
            </a:r>
            <a:r>
              <a:rPr lang="en-US" sz="2800" dirty="0" err="1" smtClean="0"/>
              <a:t>ICare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70C0"/>
                </a:solidFill>
              </a:rPr>
              <a:t>2005</a:t>
            </a:r>
          </a:p>
        </p:txBody>
      </p:sp>
      <p:pic>
        <p:nvPicPr>
          <p:cNvPr id="12" name="Picture 2" descr="COH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04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Austin!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52172" cy="5638800"/>
          </a:xfrm>
        </p:spPr>
      </p:pic>
    </p:spTree>
    <p:extLst>
      <p:ext uri="{BB962C8B-B14F-4D97-AF65-F5344CB8AC3E}">
        <p14:creationId xmlns:p14="http://schemas.microsoft.com/office/powerpoint/2010/main" val="428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322"/>
            <a:ext cx="5257800" cy="68042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579438"/>
            <a:ext cx="35814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ICC Births to Low Income Women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133600"/>
            <a:ext cx="3581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Integrated Care Collaboration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70C0"/>
                </a:solidFill>
              </a:rPr>
              <a:t>2006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4 Hotspots identified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Density maps, </a:t>
            </a:r>
            <a:r>
              <a:rPr lang="en-US" sz="2800" dirty="0" err="1" smtClean="0"/>
              <a:t>decile</a:t>
            </a:r>
            <a:r>
              <a:rPr lang="en-US" sz="2800" dirty="0" smtClean="0"/>
              <a:t> analysis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Time series study</a:t>
            </a:r>
          </a:p>
        </p:txBody>
      </p:sp>
      <p:pic>
        <p:nvPicPr>
          <p:cNvPr id="7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72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32" y="17322"/>
            <a:ext cx="5253868" cy="679912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579438"/>
            <a:ext cx="35814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ICC Births to Low Income Women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244396"/>
            <a:ext cx="3581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Integrated Care Collaboration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70C0"/>
                </a:solidFill>
              </a:rPr>
              <a:t>2007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4 Hotspots identified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Density maps, </a:t>
            </a:r>
            <a:r>
              <a:rPr lang="en-US" sz="2800" dirty="0" err="1" smtClean="0"/>
              <a:t>decile</a:t>
            </a:r>
            <a:r>
              <a:rPr lang="en-US" sz="2800" dirty="0" smtClean="0"/>
              <a:t> analysis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Time series study</a:t>
            </a:r>
          </a:p>
        </p:txBody>
      </p:sp>
      <p:pic>
        <p:nvPicPr>
          <p:cNvPr id="7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622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32" y="17322"/>
            <a:ext cx="5253868" cy="679912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579438"/>
            <a:ext cx="35814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ICC Births to Low Income Women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165152"/>
            <a:ext cx="3581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Integrated Care Collaboration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70C0"/>
                </a:solidFill>
              </a:rPr>
              <a:t>2008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4 Hotspots identified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Density maps, </a:t>
            </a:r>
            <a:r>
              <a:rPr lang="en-US" sz="2800" dirty="0" err="1" smtClean="0"/>
              <a:t>decile</a:t>
            </a:r>
            <a:r>
              <a:rPr lang="en-US" sz="2800" dirty="0" smtClean="0"/>
              <a:t> analysis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Time series study</a:t>
            </a:r>
            <a:endParaRPr lang="en-US" sz="3200" dirty="0" smtClean="0"/>
          </a:p>
        </p:txBody>
      </p:sp>
      <p:pic>
        <p:nvPicPr>
          <p:cNvPr id="7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51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21" y="17322"/>
            <a:ext cx="5285979" cy="684067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579438"/>
            <a:ext cx="35814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ICC Births to Low Income Women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794331"/>
            <a:ext cx="35814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Integrated Care Collaboration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2009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4 Hotspots identified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Density maps, </a:t>
            </a:r>
            <a:r>
              <a:rPr lang="en-US" sz="3200" dirty="0" err="1" smtClean="0"/>
              <a:t>decile</a:t>
            </a:r>
            <a:r>
              <a:rPr lang="en-US" sz="3200" dirty="0" smtClean="0"/>
              <a:t> analysis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Time series study</a:t>
            </a:r>
          </a:p>
        </p:txBody>
      </p:sp>
      <p:pic>
        <p:nvPicPr>
          <p:cNvPr id="7" name="Picture 2" descr="COH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844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Children_EcoD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0"/>
            <a:ext cx="5257800" cy="680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960438"/>
            <a:ext cx="35814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Proxy Data for Young Children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003822"/>
            <a:ext cx="3581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Austin ISD Data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86,000 Students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65% Econ </a:t>
            </a:r>
            <a:r>
              <a:rPr lang="en-US" sz="2800" dirty="0" err="1" smtClean="0"/>
              <a:t>Disad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Map: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14,220 Economically Disadvantaged </a:t>
            </a:r>
            <a:r>
              <a:rPr lang="en-US" sz="2800" i="1" dirty="0" smtClean="0"/>
              <a:t>young</a:t>
            </a:r>
            <a:r>
              <a:rPr lang="en-US" sz="2800" dirty="0" smtClean="0"/>
              <a:t> students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</p:txBody>
      </p:sp>
      <p:pic>
        <p:nvPicPr>
          <p:cNvPr id="7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404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Proxy: School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Academically_Successful_07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914400"/>
            <a:ext cx="459294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5" name="Picture 3" descr="Successful_prop_07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40" y="871071"/>
            <a:ext cx="4627260" cy="598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2" descr="COH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905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5825"/>
          </a:xfrm>
        </p:spPr>
        <p:txBody>
          <a:bodyPr/>
          <a:lstStyle/>
          <a:p>
            <a:r>
              <a:rPr lang="en-US" dirty="0" smtClean="0"/>
              <a:t>Proxy: Obesity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YoungChildren_EcoDis_DoveSprin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62050"/>
            <a:ext cx="4406900" cy="570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099" name="Picture 3" descr="BMI_0708_prop_UpperEl_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1160463"/>
            <a:ext cx="4408487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2" descr="COH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19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2" y="17322"/>
            <a:ext cx="5711068" cy="739079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609600"/>
            <a:ext cx="35814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Community Assets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55887"/>
            <a:ext cx="3581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Access to health care: OB/GYN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Where do women from these target neighborhoods receive prenatal care?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Transportation</a:t>
            </a:r>
          </a:p>
        </p:txBody>
      </p:sp>
      <p:pic>
        <p:nvPicPr>
          <p:cNvPr id="7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58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H_CommunityAssets_09_Dove Springs_ChildCenter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75" y="0"/>
            <a:ext cx="53009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655638"/>
            <a:ext cx="35814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Community Assets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949708"/>
            <a:ext cx="358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Neighborhood level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WIC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Child Care Centers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Elementary Schools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Playgrounds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Libraries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Food Landscape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Faith Communities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Health Care</a:t>
            </a:r>
            <a:endParaRPr lang="en-US" sz="3200" dirty="0" smtClean="0"/>
          </a:p>
        </p:txBody>
      </p:sp>
      <p:pic>
        <p:nvPicPr>
          <p:cNvPr id="8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47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School Readiness </a:t>
            </a:r>
            <a:r>
              <a:rPr lang="en-US" sz="3100" dirty="0" smtClean="0"/>
              <a:t>(Young Children Phase II)</a:t>
            </a:r>
            <a:endParaRPr lang="en-US" dirty="0"/>
          </a:p>
        </p:txBody>
      </p:sp>
      <p:pic>
        <p:nvPicPr>
          <p:cNvPr id="5122" name="Picture 2" descr="Communication_ASQ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116748"/>
            <a:ext cx="4343400" cy="562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3400" y="1219200"/>
            <a:ext cx="441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algn="ctr"/>
            <a:r>
              <a:rPr lang="en-US" sz="3600" dirty="0" smtClean="0"/>
              <a:t>Collaboration</a:t>
            </a:r>
          </a:p>
          <a:p>
            <a:pPr algn="ctr"/>
            <a:endParaRPr lang="en-US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United Way/Success by 6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Samsung Grant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UCLA Center for Healthier Children, Families and Communities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2 School Districts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WIC  Clinics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Standardized Assessment Tools</a:t>
            </a:r>
          </a:p>
        </p:txBody>
      </p:sp>
      <p:pic>
        <p:nvPicPr>
          <p:cNvPr id="6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799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hildrensoptimalhealth.org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89494"/>
            <a:ext cx="6356519" cy="5439906"/>
          </a:xfr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031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School Readiness</a:t>
            </a:r>
            <a:endParaRPr lang="en-US" dirty="0"/>
          </a:p>
        </p:txBody>
      </p:sp>
      <p:pic>
        <p:nvPicPr>
          <p:cNvPr id="6146" name="Picture 2" descr="Austin - 2 or More 2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00981"/>
            <a:ext cx="7031224" cy="543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781930"/>
            <a:ext cx="8032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UCLA Center for Healthier Children, Families, and Communities</a:t>
            </a:r>
          </a:p>
          <a:p>
            <a:pPr algn="ctr"/>
            <a:r>
              <a:rPr lang="en-US" sz="2400" dirty="0" smtClean="0"/>
              <a:t>Early Development Inventory (EDI)</a:t>
            </a:r>
            <a:endParaRPr lang="en-US" dirty="0"/>
          </a:p>
        </p:txBody>
      </p:sp>
      <p:pic>
        <p:nvPicPr>
          <p:cNvPr id="6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2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7069"/>
            <a:ext cx="8229600" cy="114933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3820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February 4, 2012</a:t>
            </a:r>
          </a:p>
          <a:p>
            <a:r>
              <a:rPr lang="en-US" dirty="0" smtClean="0"/>
              <a:t>Differences in early childhood experiences are evident by the age of 3</a:t>
            </a:r>
          </a:p>
          <a:p>
            <a:r>
              <a:rPr lang="en-US" dirty="0" smtClean="0"/>
              <a:t>Developmental delays are more prevalent in certain neighborhoods</a:t>
            </a:r>
          </a:p>
          <a:p>
            <a:r>
              <a:rPr lang="en-US" dirty="0" smtClean="0"/>
              <a:t>These delays are in specific skills sets including communication, problem solving and fine motor skills</a:t>
            </a:r>
          </a:p>
          <a:p>
            <a:r>
              <a:rPr lang="en-US" dirty="0" smtClean="0"/>
              <a:t>Early delays persist and result in a school achievement gap</a:t>
            </a:r>
          </a:p>
          <a:p>
            <a:r>
              <a:rPr lang="en-US" dirty="0" smtClean="0"/>
              <a:t>We can’t wait until a child starts school to begin their education . . .</a:t>
            </a:r>
            <a:endParaRPr lang="en-US" dirty="0"/>
          </a:p>
        </p:txBody>
      </p:sp>
      <p:pic>
        <p:nvPicPr>
          <p:cNvPr id="6" name="Picture 2" descr="COH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258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37117"/>
            <a:ext cx="5410200" cy="6419245"/>
          </a:xfrm>
        </p:spPr>
      </p:pic>
      <p:sp>
        <p:nvSpPr>
          <p:cNvPr id="5" name="TextBox 4"/>
          <p:cNvSpPr txBox="1"/>
          <p:nvPr/>
        </p:nvSpPr>
        <p:spPr>
          <a:xfrm>
            <a:off x="4572000" y="6400800"/>
            <a:ext cx="453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Greater Austin Chamber of Commerce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Lake_Austin_at_n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63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84956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Thank You!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www.childrensoptimalhealth.org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 smtClean="0">
                <a:hlinkClick r:id="rId3"/>
              </a:rPr>
              <a:t>smillea@childrensoptimalhealth.org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81" y="5029200"/>
            <a:ext cx="486861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03979"/>
            <a:ext cx="1333500" cy="125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803979"/>
            <a:ext cx="1676401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03980"/>
            <a:ext cx="834009" cy="1257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405" y="4132720"/>
            <a:ext cx="188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Maureen Britton</a:t>
            </a:r>
          </a:p>
          <a:p>
            <a:r>
              <a:rPr lang="en-US" dirty="0" smtClean="0"/>
              <a:t>Executive Director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5628" y="4132720"/>
            <a:ext cx="1551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Mohan </a:t>
            </a:r>
            <a:r>
              <a:rPr lang="en-US" dirty="0" err="1" smtClean="0"/>
              <a:t>Rao</a:t>
            </a:r>
            <a:endParaRPr lang="en-US" dirty="0" smtClean="0"/>
          </a:p>
          <a:p>
            <a:r>
              <a:rPr lang="en-US" dirty="0" smtClean="0"/>
              <a:t>Spatial Analyst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9480" y="4190777"/>
            <a:ext cx="2617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Susan Millea</a:t>
            </a:r>
          </a:p>
          <a:p>
            <a:r>
              <a:rPr lang="en-US" dirty="0" smtClean="0"/>
              <a:t>Community GIS Facilitator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3109464"/>
            <a:ext cx="174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Lindsey Ripley</a:t>
            </a:r>
          </a:p>
          <a:p>
            <a:r>
              <a:rPr lang="en-US" dirty="0" smtClean="0"/>
              <a:t>Project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Collective Leadership Initiative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75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4400" dirty="0" smtClean="0"/>
              <a:t>Cross-sector Board</a:t>
            </a:r>
            <a:endParaRPr lang="en-US" sz="2400" dirty="0" smtClean="0"/>
          </a:p>
          <a:p>
            <a:r>
              <a:rPr lang="en-US" sz="2400" dirty="0" smtClean="0"/>
              <a:t>Competing Health Care Systems</a:t>
            </a:r>
          </a:p>
          <a:p>
            <a:r>
              <a:rPr lang="en-US" sz="2400" dirty="0" smtClean="0"/>
              <a:t>City</a:t>
            </a:r>
          </a:p>
          <a:p>
            <a:r>
              <a:rPr lang="en-US" sz="2400" dirty="0" smtClean="0"/>
              <a:t>County</a:t>
            </a:r>
          </a:p>
          <a:p>
            <a:r>
              <a:rPr lang="en-US" sz="2400" dirty="0" smtClean="0"/>
              <a:t>School District</a:t>
            </a:r>
          </a:p>
          <a:p>
            <a:r>
              <a:rPr lang="en-US" sz="2400" dirty="0" smtClean="0"/>
              <a:t>Chamber of Commerce</a:t>
            </a:r>
          </a:p>
          <a:p>
            <a:r>
              <a:rPr lang="en-US" sz="2400" dirty="0" smtClean="0"/>
              <a:t>Housing Authority</a:t>
            </a:r>
          </a:p>
          <a:p>
            <a:r>
              <a:rPr lang="en-US" sz="2400" dirty="0" smtClean="0"/>
              <a:t>Employment Agency</a:t>
            </a:r>
          </a:p>
          <a:p>
            <a:r>
              <a:rPr lang="en-US" sz="2400" dirty="0" smtClean="0"/>
              <a:t>Social Service Providers</a:t>
            </a:r>
          </a:p>
          <a:p>
            <a:r>
              <a:rPr lang="en-US" sz="2400" dirty="0" smtClean="0"/>
              <a:t>Universities</a:t>
            </a:r>
            <a:endParaRPr lang="en-US" sz="2400" dirty="0"/>
          </a:p>
        </p:txBody>
      </p:sp>
      <p:pic>
        <p:nvPicPr>
          <p:cNvPr id="5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9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Member Organizations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15400" cy="5638800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smtClean="0">
                <a:latin typeface="+mj-lt"/>
              </a:rPr>
              <a:t>Any Baby Can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smtClean="0">
                <a:latin typeface="+mj-lt"/>
              </a:rPr>
              <a:t>Austin Independent School District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Central Health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smtClean="0">
                <a:latin typeface="+mj-lt"/>
              </a:rPr>
              <a:t>E3 Alliance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smtClean="0">
                <a:latin typeface="+mj-lt"/>
              </a:rPr>
              <a:t>Greater Austin Chamber of Commerce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HEB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smtClean="0">
                <a:latin typeface="+mj-lt"/>
              </a:rPr>
              <a:t>Housing Authority of the City of Austin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smtClean="0">
                <a:latin typeface="+mj-lt"/>
              </a:rPr>
              <a:t>Integrated Care Collaboration	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smtClean="0">
                <a:latin typeface="+mj-lt"/>
              </a:rPr>
              <a:t>Lifeworks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err="1" smtClean="0">
                <a:solidFill>
                  <a:srgbClr val="0070C0"/>
                </a:solidFill>
                <a:latin typeface="+mj-lt"/>
              </a:rPr>
              <a:t>Lonestar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 Circle of Care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smtClean="0">
                <a:latin typeface="+mj-lt"/>
              </a:rPr>
              <a:t>Workforce Solutions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Seton Family of Hospitals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St. David’s Community Foundation</a:t>
            </a:r>
            <a:r>
              <a:rPr lang="en-US" sz="2000" dirty="0">
                <a:latin typeface="+mj-lt"/>
              </a:rPr>
              <a:t>	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University of Texas at 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Austin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2000" dirty="0" smtClean="0">
                <a:latin typeface="+mj-lt"/>
              </a:rPr>
              <a:t>University of Texas School of Public Health at Austi</a:t>
            </a:r>
            <a:r>
              <a:rPr lang="en-US" sz="2200" dirty="0" smtClean="0">
                <a:latin typeface="+mj-lt"/>
              </a:rPr>
              <a:t>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200" dirty="0" smtClean="0"/>
          </a:p>
        </p:txBody>
      </p:sp>
      <p:pic>
        <p:nvPicPr>
          <p:cNvPr id="5" name="Picture 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18113"/>
            <a:ext cx="121761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pic>
        <p:nvPicPr>
          <p:cNvPr id="6" name="Picture 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81200"/>
            <a:ext cx="1244600" cy="1222375"/>
          </a:xfrm>
          <a:prstGeom prst="rect">
            <a:avLst/>
          </a:prstGeom>
          <a:solidFill>
            <a:srgbClr val="006699"/>
          </a:solidFill>
        </p:spPr>
      </p:pic>
      <p:pic>
        <p:nvPicPr>
          <p:cNvPr id="7" name="Picture 2" descr="COH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783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COH Value Add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6106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Children’s Optimal Health augments public data with protected/privately held data</a:t>
            </a:r>
          </a:p>
          <a:p>
            <a:endParaRPr lang="en-US" sz="1900" dirty="0" smtClean="0"/>
          </a:p>
          <a:p>
            <a:r>
              <a:rPr lang="en-US" dirty="0" smtClean="0"/>
              <a:t>We seek to </a:t>
            </a:r>
          </a:p>
          <a:p>
            <a:pPr lvl="1"/>
            <a:r>
              <a:rPr lang="en-US" dirty="0" smtClean="0"/>
              <a:t>Engage the Community in action</a:t>
            </a:r>
          </a:p>
          <a:p>
            <a:pPr lvl="1"/>
            <a:r>
              <a:rPr lang="en-US" dirty="0" smtClean="0"/>
              <a:t>Improve Practice</a:t>
            </a:r>
          </a:p>
          <a:p>
            <a:pPr lvl="1"/>
            <a:r>
              <a:rPr lang="en-US" dirty="0" smtClean="0"/>
              <a:t>Impact Policy</a:t>
            </a:r>
          </a:p>
          <a:p>
            <a:pPr lvl="1"/>
            <a:r>
              <a:rPr lang="en-US" dirty="0" smtClean="0"/>
              <a:t>Encourage Research</a:t>
            </a:r>
          </a:p>
          <a:p>
            <a:pPr lvl="1"/>
            <a:endParaRPr lang="en-US" sz="1900" dirty="0" smtClean="0"/>
          </a:p>
          <a:p>
            <a:r>
              <a:rPr lang="en-US" dirty="0" smtClean="0"/>
              <a:t>Building trusting relationships</a:t>
            </a:r>
          </a:p>
          <a:p>
            <a:pPr lvl="1"/>
            <a:r>
              <a:rPr lang="en-US" dirty="0" smtClean="0"/>
              <a:t>Bridging trust with technology</a:t>
            </a:r>
          </a:p>
          <a:p>
            <a:pPr lvl="1"/>
            <a:r>
              <a:rPr lang="en-US" dirty="0" smtClean="0"/>
              <a:t>Limit scope of work until there is trust</a:t>
            </a:r>
          </a:p>
          <a:p>
            <a:pPr lvl="1"/>
            <a:r>
              <a:rPr lang="en-US" dirty="0" smtClean="0"/>
              <a:t>Locus of control: data owners</a:t>
            </a:r>
          </a:p>
        </p:txBody>
      </p:sp>
      <p:pic>
        <p:nvPicPr>
          <p:cNvPr id="5" name="Picture 2" descr="COH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01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COH Approach/Process</a:t>
            </a:r>
            <a:endParaRPr lang="en-US" b="1" dirty="0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828800"/>
            <a:ext cx="8229600" cy="45720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dirty="0" smtClean="0"/>
              <a:t>Safe Harbor/Data Stewardship</a:t>
            </a:r>
          </a:p>
          <a:p>
            <a:pPr eaLnBrk="1" hangingPunct="1"/>
            <a:r>
              <a:rPr lang="en-US" sz="2800" dirty="0" smtClean="0"/>
              <a:t>Data Sharing Agreement</a:t>
            </a:r>
          </a:p>
          <a:p>
            <a:pPr lvl="1" eaLnBrk="1" hangingPunct="1"/>
            <a:r>
              <a:rPr lang="en-US" sz="2400" dirty="0" smtClean="0"/>
              <a:t>HIPAA, FERPA compliance, Addendum</a:t>
            </a:r>
          </a:p>
          <a:p>
            <a:pPr eaLnBrk="1" hangingPunct="1"/>
            <a:r>
              <a:rPr lang="en-US" sz="2800" dirty="0" smtClean="0"/>
              <a:t>Statement of Information Practices</a:t>
            </a:r>
          </a:p>
          <a:p>
            <a:pPr lvl="1" eaLnBrk="1" hangingPunct="1"/>
            <a:r>
              <a:rPr lang="en-US" sz="2400" dirty="0" smtClean="0"/>
              <a:t>Explains data ownership and use</a:t>
            </a:r>
          </a:p>
          <a:p>
            <a:pPr lvl="1" eaLnBrk="1" hangingPunct="1"/>
            <a:r>
              <a:rPr lang="en-US" sz="2400" dirty="0" smtClean="0"/>
              <a:t>Building partner trust</a:t>
            </a:r>
          </a:p>
          <a:p>
            <a:pPr eaLnBrk="1" hangingPunct="1"/>
            <a:r>
              <a:rPr lang="en-US" sz="2800" dirty="0" smtClean="0"/>
              <a:t>Technical Review Committee</a:t>
            </a:r>
          </a:p>
          <a:p>
            <a:pPr lvl="1" eaLnBrk="1" hangingPunct="1"/>
            <a:r>
              <a:rPr lang="en-US" sz="2400" dirty="0" smtClean="0"/>
              <a:t>Identify data limitations, first story line</a:t>
            </a:r>
          </a:p>
          <a:p>
            <a:pPr eaLnBrk="1" hangingPunct="1"/>
            <a:r>
              <a:rPr lang="en-US" sz="2800" dirty="0" smtClean="0"/>
              <a:t>Community Summits</a:t>
            </a:r>
          </a:p>
          <a:p>
            <a:pPr lvl="1" eaLnBrk="1" hangingPunct="1"/>
            <a:r>
              <a:rPr lang="en-US" sz="2400" dirty="0" smtClean="0"/>
              <a:t>Action Partners</a:t>
            </a:r>
            <a:endParaRPr lang="en-US" dirty="0" smtClean="0"/>
          </a:p>
        </p:txBody>
      </p:sp>
      <p:pic>
        <p:nvPicPr>
          <p:cNvPr id="5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776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COH Projects Areas</a:t>
            </a:r>
            <a:r>
              <a:rPr lang="en-US" dirty="0" smtClean="0"/>
              <a:t>	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sz="3000" dirty="0" smtClean="0"/>
              <a:t>Childhood Obesity</a:t>
            </a:r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dirty="0" smtClean="0"/>
              <a:t>Prenatal Care</a:t>
            </a:r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sz="3000" dirty="0" smtClean="0"/>
              <a:t>Access to Health Care</a:t>
            </a:r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sz="3000" dirty="0" smtClean="0"/>
              <a:t>Child Injury</a:t>
            </a:r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dirty="0" smtClean="0"/>
              <a:t>Mental/Behavioral Health</a:t>
            </a:r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endParaRPr lang="en-US" dirty="0" smtClean="0"/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dirty="0" smtClean="0"/>
              <a:t>Preschool-aged Children</a:t>
            </a:r>
            <a:endParaRPr lang="en-US" sz="2800" dirty="0" smtClean="0"/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sz="3000" dirty="0" smtClean="0"/>
              <a:t>Student Housing and School Mobility</a:t>
            </a:r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sz="3000" dirty="0" smtClean="0"/>
              <a:t>Chronic Absenteeism/Truancy</a:t>
            </a:r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sz="3000" dirty="0" smtClean="0"/>
              <a:t>Child/Youth Behavioral Health</a:t>
            </a:r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 2" pitchFamily="18" charset="2"/>
              <a:buChar char=""/>
            </a:pPr>
            <a:r>
              <a:rPr lang="en-US" sz="3000" dirty="0" smtClean="0"/>
              <a:t>School Performance</a:t>
            </a:r>
          </a:p>
          <a:p>
            <a:pPr marL="273050" indent="-273050" eaLnBrk="1" hangingPunct="1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endParaRPr lang="en-US" sz="3000" dirty="0" smtClean="0"/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6E7982-8E88-4014-AB13-77AA19F3615A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6" name="Picture 2" descr="COH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9871"/>
            <a:ext cx="2114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9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TurningPageofBook.p3d 0"/>
  <p:tag name="POWER3D OPTIONS" val="Slow "/>
  <p:tag name="POWER3D IMAGE0" val="Pwrtrans.tga"/>
  <p:tag name="POWER3D SOUND" val="Turning Page of Book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8505</TotalTime>
  <Words>1105</Words>
  <Application>Microsoft Office PowerPoint</Application>
  <PresentationFormat>On-screen Show (4:3)</PresentationFormat>
  <Paragraphs>377</Paragraphs>
  <Slides>44</Slides>
  <Notes>13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Using Mapping to Promote Collective Community Impact</vt:lpstr>
      <vt:lpstr>Welcome to Austin!</vt:lpstr>
      <vt:lpstr>Welcome to Austin!</vt:lpstr>
      <vt:lpstr>childrensoptimalhealth.org</vt:lpstr>
      <vt:lpstr>Collective Leadership Initiative</vt:lpstr>
      <vt:lpstr>Board Member Organizations</vt:lpstr>
      <vt:lpstr>COH Value Add</vt:lpstr>
      <vt:lpstr>COH Approach/Process</vt:lpstr>
      <vt:lpstr>COH Projects Areas </vt:lpstr>
      <vt:lpstr>Using Person-level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Census 2010 Observations/Conclusions</vt:lpstr>
      <vt:lpstr>PowerPoint Presentation</vt:lpstr>
      <vt:lpstr>Childhood Obesity:  Time Series</vt:lpstr>
      <vt:lpstr>Childhood Obesity:  Time Series</vt:lpstr>
      <vt:lpstr>Childhood Obesity:  Time Series</vt:lpstr>
      <vt:lpstr>School Readiness: Austin Case Study</vt:lpstr>
      <vt:lpstr>All Hospital Births 2006</vt:lpstr>
      <vt:lpstr>All Hospital Births 2006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Proxy: School Success</vt:lpstr>
      <vt:lpstr>Proxy: Obesity</vt:lpstr>
      <vt:lpstr>PowerPoint Presentation</vt:lpstr>
      <vt:lpstr>PowerPoint Presentation</vt:lpstr>
      <vt:lpstr>School Readiness (Young Children Phase II)</vt:lpstr>
      <vt:lpstr>School Readiness</vt:lpstr>
      <vt:lpstr>PowerPoint Presentation</vt:lpstr>
      <vt:lpstr>PowerPoint Presentation</vt:lpstr>
      <vt:lpstr>PowerPoint Presentation</vt:lpstr>
      <vt:lpstr>Thank You! www.childrensoptimalhealth.org smillea@childrensoptimalhealth.org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Pitingolo, Rob</cp:lastModifiedBy>
  <cp:revision>70</cp:revision>
  <dcterms:created xsi:type="dcterms:W3CDTF">2012-02-19T16:21:26Z</dcterms:created>
  <dcterms:modified xsi:type="dcterms:W3CDTF">2012-03-06T15:01:48Z</dcterms:modified>
</cp:coreProperties>
</file>