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80" r:id="rId3"/>
    <p:sldId id="281" r:id="rId4"/>
    <p:sldId id="260" r:id="rId5"/>
    <p:sldId id="275" r:id="rId6"/>
    <p:sldId id="276" r:id="rId7"/>
    <p:sldId id="282" r:id="rId8"/>
    <p:sldId id="278" r:id="rId9"/>
    <p:sldId id="277" r:id="rId10"/>
    <p:sldId id="283" r:id="rId11"/>
    <p:sldId id="284" r:id="rId1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27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53479-DAF8-43FA-9BDB-220E88F71E8B}" type="datetimeFigureOut">
              <a:rPr lang="en-US" smtClean="0"/>
              <a:pPr/>
              <a:t>4/2/2012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A4B85-FD0B-4F81-95D8-1C22932906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53479-DAF8-43FA-9BDB-220E88F71E8B}" type="datetimeFigureOut">
              <a:rPr lang="en-US" smtClean="0"/>
              <a:pPr/>
              <a:t>4/2/2012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A4B85-FD0B-4F81-95D8-1C22932906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53479-DAF8-43FA-9BDB-220E88F71E8B}" type="datetimeFigureOut">
              <a:rPr lang="en-US" smtClean="0"/>
              <a:pPr/>
              <a:t>4/2/2012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A4B85-FD0B-4F81-95D8-1C22932906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53479-DAF8-43FA-9BDB-220E88F71E8B}" type="datetimeFigureOut">
              <a:rPr lang="en-US" smtClean="0"/>
              <a:pPr/>
              <a:t>4/2/2012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A4B85-FD0B-4F81-95D8-1C22932906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53479-DAF8-43FA-9BDB-220E88F71E8B}" type="datetimeFigureOut">
              <a:rPr lang="en-US" smtClean="0"/>
              <a:pPr/>
              <a:t>4/2/2012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A4B85-FD0B-4F81-95D8-1C22932906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53479-DAF8-43FA-9BDB-220E88F71E8B}" type="datetimeFigureOut">
              <a:rPr lang="en-US" smtClean="0"/>
              <a:pPr/>
              <a:t>4/2/2012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A4B85-FD0B-4F81-95D8-1C22932906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53479-DAF8-43FA-9BDB-220E88F71E8B}" type="datetimeFigureOut">
              <a:rPr lang="en-US" smtClean="0"/>
              <a:pPr/>
              <a:t>4/2/2012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A4B85-FD0B-4F81-95D8-1C22932906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53479-DAF8-43FA-9BDB-220E88F71E8B}" type="datetimeFigureOut">
              <a:rPr lang="en-US" smtClean="0"/>
              <a:pPr/>
              <a:t>4/2/2012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A4B85-FD0B-4F81-95D8-1C22932906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53479-DAF8-43FA-9BDB-220E88F71E8B}" type="datetimeFigureOut">
              <a:rPr lang="en-US" smtClean="0"/>
              <a:pPr/>
              <a:t>4/2/2012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A4B85-FD0B-4F81-95D8-1C22932906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53479-DAF8-43FA-9BDB-220E88F71E8B}" type="datetimeFigureOut">
              <a:rPr lang="en-US" smtClean="0"/>
              <a:pPr/>
              <a:t>4/2/2012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A4B85-FD0B-4F81-95D8-1C22932906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53479-DAF8-43FA-9BDB-220E88F71E8B}" type="datetimeFigureOut">
              <a:rPr lang="en-US" smtClean="0"/>
              <a:pPr/>
              <a:t>4/2/2012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A4B85-FD0B-4F81-95D8-1C22932906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53479-DAF8-43FA-9BDB-220E88F71E8B}" type="datetimeFigureOut">
              <a:rPr lang="en-US" smtClean="0"/>
              <a:pPr/>
              <a:t>4/2/2012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A4B85-FD0B-4F81-95D8-1C229329063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1524000"/>
            <a:ext cx="7086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Clarendon and Portsmouth, North Portland </a:t>
            </a:r>
            <a:r>
              <a:rPr lang="en-US" sz="2800" dirty="0" err="1" smtClean="0">
                <a:solidFill>
                  <a:schemeClr val="bg1"/>
                </a:solidFill>
              </a:rPr>
              <a:t>Photovoice</a:t>
            </a:r>
            <a:r>
              <a:rPr lang="en-US" sz="2800" dirty="0" smtClean="0">
                <a:solidFill>
                  <a:schemeClr val="bg1"/>
                </a:solidFill>
              </a:rPr>
              <a:t> Project, 2008: 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Exploring Challenges to Healthy Living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In partnership with the Multnomah County Health </a:t>
            </a:r>
            <a:r>
              <a:rPr lang="en-US" dirty="0" smtClean="0">
                <a:solidFill>
                  <a:schemeClr val="bg1"/>
                </a:solidFill>
              </a:rPr>
              <a:t>Department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Meg Merrick, Institute of Portland Metropolitan Studies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Portland State University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solidFill>
                  <a:schemeClr val="bg1"/>
                </a:solidFill>
              </a:rPr>
              <a:t>Barriers Revealed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>
                <a:solidFill>
                  <a:srgbClr val="FFCC66"/>
                </a:solidFill>
              </a:rPr>
              <a:t>Alcohol abuse and disorderly conduct</a:t>
            </a:r>
          </a:p>
          <a:p>
            <a:pPr>
              <a:lnSpc>
                <a:spcPct val="90000"/>
              </a:lnSpc>
            </a:pPr>
            <a:r>
              <a:rPr lang="en-US" sz="2800">
                <a:solidFill>
                  <a:srgbClr val="FFCC66"/>
                </a:solidFill>
              </a:rPr>
              <a:t>Gangs and vandalism</a:t>
            </a:r>
          </a:p>
          <a:p>
            <a:pPr>
              <a:lnSpc>
                <a:spcPct val="90000"/>
              </a:lnSpc>
            </a:pPr>
            <a:r>
              <a:rPr lang="en-US" sz="2800">
                <a:solidFill>
                  <a:srgbClr val="FFCC66"/>
                </a:solidFill>
              </a:rPr>
              <a:t>A lack of nutritious school breakfasts</a:t>
            </a:r>
          </a:p>
          <a:p>
            <a:pPr>
              <a:lnSpc>
                <a:spcPct val="90000"/>
              </a:lnSpc>
            </a:pPr>
            <a:r>
              <a:rPr lang="en-US" sz="2800">
                <a:solidFill>
                  <a:srgbClr val="FFCC66"/>
                </a:solidFill>
              </a:rPr>
              <a:t>Theft</a:t>
            </a:r>
          </a:p>
          <a:p>
            <a:pPr>
              <a:lnSpc>
                <a:spcPct val="90000"/>
              </a:lnSpc>
            </a:pPr>
            <a:r>
              <a:rPr lang="en-US" sz="2800">
                <a:solidFill>
                  <a:srgbClr val="FFCC66"/>
                </a:solidFill>
              </a:rPr>
              <a:t>Loss of school community</a:t>
            </a:r>
          </a:p>
          <a:p>
            <a:pPr>
              <a:lnSpc>
                <a:spcPct val="90000"/>
              </a:lnSpc>
            </a:pPr>
            <a:r>
              <a:rPr lang="en-US" sz="2800" i="1">
                <a:solidFill>
                  <a:schemeClr val="bg1"/>
                </a:solidFill>
              </a:rPr>
              <a:t>Acute anxiety</a:t>
            </a:r>
          </a:p>
          <a:p>
            <a:pPr>
              <a:lnSpc>
                <a:spcPct val="90000"/>
              </a:lnSpc>
            </a:pPr>
            <a:r>
              <a:rPr lang="en-US" sz="2800" i="1">
                <a:solidFill>
                  <a:schemeClr val="bg1"/>
                </a:solidFill>
              </a:rPr>
              <a:t>Helplessness and abandonment</a:t>
            </a:r>
          </a:p>
          <a:p>
            <a:pPr>
              <a:lnSpc>
                <a:spcPct val="90000"/>
              </a:lnSpc>
            </a:pPr>
            <a:r>
              <a:rPr lang="en-US" sz="2800" i="1">
                <a:solidFill>
                  <a:schemeClr val="bg1"/>
                </a:solidFill>
              </a:rPr>
              <a:t>Prejudice</a:t>
            </a:r>
          </a:p>
          <a:p>
            <a:pPr>
              <a:lnSpc>
                <a:spcPct val="90000"/>
              </a:lnSpc>
            </a:pPr>
            <a:r>
              <a:rPr lang="en-US" sz="2800" i="1">
                <a:solidFill>
                  <a:schemeClr val="bg1"/>
                </a:solidFill>
              </a:rPr>
              <a:t>A connection to place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solidFill>
                  <a:schemeClr val="bg1"/>
                </a:solidFill>
              </a:rPr>
              <a:t>Lessons Learned and Caveats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>
                <a:solidFill>
                  <a:schemeClr val="bg1"/>
                </a:solidFill>
              </a:rPr>
              <a:t>Advantages</a:t>
            </a:r>
          </a:p>
          <a:p>
            <a:pPr lvl="1">
              <a:lnSpc>
                <a:spcPct val="80000"/>
              </a:lnSpc>
            </a:pPr>
            <a:r>
              <a:rPr lang="en-US" sz="2400">
                <a:solidFill>
                  <a:schemeClr val="bg1"/>
                </a:solidFill>
              </a:rPr>
              <a:t>The process can be transformative for the participants and revealing to the sponsor</a:t>
            </a:r>
          </a:p>
          <a:p>
            <a:pPr lvl="1">
              <a:lnSpc>
                <a:spcPct val="80000"/>
              </a:lnSpc>
            </a:pPr>
            <a:r>
              <a:rPr lang="en-US" sz="2400">
                <a:solidFill>
                  <a:schemeClr val="bg1"/>
                </a:solidFill>
              </a:rPr>
              <a:t>Transcends language barriers</a:t>
            </a:r>
          </a:p>
          <a:p>
            <a:pPr lvl="1">
              <a:lnSpc>
                <a:spcPct val="80000"/>
              </a:lnSpc>
            </a:pPr>
            <a:r>
              <a:rPr lang="en-US" sz="2400">
                <a:solidFill>
                  <a:schemeClr val="bg1"/>
                </a:solidFill>
              </a:rPr>
              <a:t>Connects participants to the political process</a:t>
            </a:r>
          </a:p>
          <a:p>
            <a:pPr lvl="1">
              <a:lnSpc>
                <a:spcPct val="80000"/>
              </a:lnSpc>
            </a:pPr>
            <a:r>
              <a:rPr lang="en-US" sz="2400">
                <a:solidFill>
                  <a:schemeClr val="bg1"/>
                </a:solidFill>
              </a:rPr>
              <a:t>Connects issues to specific places</a:t>
            </a:r>
          </a:p>
          <a:p>
            <a:pPr>
              <a:lnSpc>
                <a:spcPct val="80000"/>
              </a:lnSpc>
            </a:pPr>
            <a:r>
              <a:rPr lang="en-US" sz="2800">
                <a:solidFill>
                  <a:srgbClr val="FFCC66"/>
                </a:solidFill>
              </a:rPr>
              <a:t>Caveats</a:t>
            </a:r>
          </a:p>
          <a:p>
            <a:pPr lvl="1">
              <a:lnSpc>
                <a:spcPct val="80000"/>
              </a:lnSpc>
            </a:pPr>
            <a:r>
              <a:rPr lang="en-US" sz="2400">
                <a:solidFill>
                  <a:srgbClr val="FFCC66"/>
                </a:solidFill>
              </a:rPr>
              <a:t>Building trust beforehand</a:t>
            </a:r>
          </a:p>
          <a:p>
            <a:pPr lvl="1">
              <a:lnSpc>
                <a:spcPct val="80000"/>
              </a:lnSpc>
            </a:pPr>
            <a:r>
              <a:rPr lang="en-US" sz="2400">
                <a:solidFill>
                  <a:srgbClr val="FFCC66"/>
                </a:solidFill>
              </a:rPr>
              <a:t>Time and resources</a:t>
            </a:r>
          </a:p>
          <a:p>
            <a:pPr lvl="1">
              <a:lnSpc>
                <a:spcPct val="80000"/>
              </a:lnSpc>
            </a:pPr>
            <a:r>
              <a:rPr lang="en-US" sz="2400">
                <a:solidFill>
                  <a:srgbClr val="FFCC66"/>
                </a:solidFill>
              </a:rPr>
              <a:t>The quality of facilitation</a:t>
            </a:r>
          </a:p>
          <a:p>
            <a:pPr lvl="1">
              <a:lnSpc>
                <a:spcPct val="80000"/>
              </a:lnSpc>
            </a:pPr>
            <a:r>
              <a:rPr lang="en-US" sz="2400">
                <a:solidFill>
                  <a:srgbClr val="FFCC66"/>
                </a:solidFill>
              </a:rPr>
              <a:t>Raising false expectations </a:t>
            </a:r>
          </a:p>
          <a:p>
            <a:pPr lvl="2">
              <a:lnSpc>
                <a:spcPct val="80000"/>
              </a:lnSpc>
            </a:pPr>
            <a:r>
              <a:rPr lang="en-US" sz="2000">
                <a:solidFill>
                  <a:srgbClr val="FFCC66"/>
                </a:solidFill>
              </a:rPr>
              <a:t>Small, early successes are important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990600" y="533400"/>
            <a:ext cx="3886200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chemeClr val="bg1"/>
                </a:solidFill>
              </a:rPr>
              <a:t>The “problem”:  </a:t>
            </a:r>
          </a:p>
          <a:p>
            <a:pPr>
              <a:spcBef>
                <a:spcPct val="50000"/>
              </a:spcBef>
            </a:pPr>
            <a:r>
              <a:rPr lang="en-US" sz="2800" dirty="0">
                <a:solidFill>
                  <a:schemeClr val="bg1"/>
                </a:solidFill>
              </a:rPr>
              <a:t>What are the attributes of place that contribute to childhood obesity in low-income Hispanic youth in north Portland?</a:t>
            </a:r>
          </a:p>
        </p:txBody>
      </p:sp>
      <p:sp>
        <p:nvSpPr>
          <p:cNvPr id="3" name="Down Arrow 2"/>
          <p:cNvSpPr/>
          <p:nvPr/>
        </p:nvSpPr>
        <p:spPr>
          <a:xfrm>
            <a:off x="2514600" y="3657600"/>
            <a:ext cx="484632" cy="978408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990600" y="5029200"/>
            <a:ext cx="6248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What </a:t>
            </a:r>
            <a:r>
              <a:rPr lang="en-US" sz="2800" dirty="0">
                <a:solidFill>
                  <a:schemeClr val="bg1"/>
                </a:solidFill>
              </a:rPr>
              <a:t>are the barriers </a:t>
            </a:r>
            <a:r>
              <a:rPr lang="en-US" sz="2800" i="1" u="sng" dirty="0">
                <a:solidFill>
                  <a:srgbClr val="FFFF99"/>
                </a:solidFill>
              </a:rPr>
              <a:t>you</a:t>
            </a:r>
            <a:r>
              <a:rPr lang="en-US" sz="2800" dirty="0">
                <a:solidFill>
                  <a:schemeClr val="bg1"/>
                </a:solidFill>
              </a:rPr>
              <a:t> face to healthy living in your community?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 l="23341" t="21841" r="9136" b="14590"/>
          <a:stretch>
            <a:fillRect/>
          </a:stretch>
        </p:blipFill>
        <p:spPr bwMode="auto">
          <a:xfrm>
            <a:off x="5029200" y="1600200"/>
            <a:ext cx="3886200" cy="292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solidFill>
                  <a:schemeClr val="bg1"/>
                </a:solidFill>
              </a:rPr>
              <a:t>Photovoice Materials and Equipment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bg1"/>
                </a:solidFill>
              </a:rPr>
              <a:t>Cameras (film vs. digital)</a:t>
            </a:r>
          </a:p>
          <a:p>
            <a:r>
              <a:rPr lang="en-US" sz="2800" dirty="0">
                <a:solidFill>
                  <a:schemeClr val="bg1"/>
                </a:solidFill>
              </a:rPr>
              <a:t>Laptop computer &amp; digital projector</a:t>
            </a:r>
          </a:p>
          <a:p>
            <a:r>
              <a:rPr lang="en-US" sz="2800" dirty="0">
                <a:solidFill>
                  <a:schemeClr val="bg1"/>
                </a:solidFill>
              </a:rPr>
              <a:t>Posters and </a:t>
            </a:r>
            <a:r>
              <a:rPr lang="en-US" sz="2800" dirty="0" smtClean="0">
                <a:solidFill>
                  <a:schemeClr val="bg1"/>
                </a:solidFill>
              </a:rPr>
              <a:t>easels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sz="2800" dirty="0" smtClean="0">
                <a:solidFill>
                  <a:schemeClr val="bg1"/>
                </a:solidFill>
              </a:rPr>
              <a:t>and </a:t>
            </a:r>
            <a:r>
              <a:rPr lang="en-US" sz="2800" dirty="0" err="1" smtClean="0">
                <a:solidFill>
                  <a:schemeClr val="bg1"/>
                </a:solidFill>
              </a:rPr>
              <a:t>Powerpoint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4036" name="Picture 4" descr="Photovoice3-3-08 049"/>
          <p:cNvPicPr>
            <a:picLocks noChangeAspect="1" noChangeArrowheads="1"/>
          </p:cNvPicPr>
          <p:nvPr/>
        </p:nvPicPr>
        <p:blipFill>
          <a:blip r:embed="rId2" cstate="print">
            <a:lum bright="12000" contrast="24000"/>
          </a:blip>
          <a:srcRect l="32684" t="15170" r="10973" b="32245"/>
          <a:stretch>
            <a:fillRect/>
          </a:stretch>
        </p:blipFill>
        <p:spPr bwMode="auto">
          <a:xfrm>
            <a:off x="5105400" y="3505200"/>
            <a:ext cx="3151188" cy="2205038"/>
          </a:xfrm>
          <a:prstGeom prst="rect">
            <a:avLst/>
          </a:prstGeom>
          <a:noFill/>
        </p:spPr>
      </p:pic>
      <p:pic>
        <p:nvPicPr>
          <p:cNvPr id="44037" name="Picture 5" descr="PV_3-10-08-001 (7)"/>
          <p:cNvPicPr>
            <a:picLocks noChangeAspect="1" noChangeArrowheads="1"/>
          </p:cNvPicPr>
          <p:nvPr/>
        </p:nvPicPr>
        <p:blipFill>
          <a:blip r:embed="rId3" cstate="print"/>
          <a:srcRect l="12198" t="18335" r="14058"/>
          <a:stretch>
            <a:fillRect/>
          </a:stretch>
        </p:blipFill>
        <p:spPr bwMode="auto">
          <a:xfrm>
            <a:off x="914400" y="3505200"/>
            <a:ext cx="3098800" cy="2284413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DSCN008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0"/>
            <a:ext cx="7772400" cy="5829300"/>
          </a:xfrm>
          <a:prstGeom prst="rect">
            <a:avLst/>
          </a:prstGeom>
          <a:noFill/>
        </p:spPr>
      </p:pic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4648200" y="5867400"/>
            <a:ext cx="4343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Stop sign:  Fessenden/Charleston St.  with street gang sign, “…gangs, they meet [there], do these things, and we cannot see them…”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381000" y="5915025"/>
            <a:ext cx="43434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_tradnl" sz="1400" b="1" i="1">
                <a:solidFill>
                  <a:schemeClr val="bg1"/>
                </a:solidFill>
                <a:latin typeface="Times New Roman" pitchFamily="18" charset="0"/>
              </a:rPr>
              <a:t>Señal de parar: Fessenden/Charleston St. con senal de gangas, “son gangas, se encuentran, hacen estas cosas, y nosotros no los vemos…”</a:t>
            </a:r>
            <a:endParaRPr lang="en-US" sz="1400" b="1" i="1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DSCN0055"/>
          <p:cNvPicPr>
            <a:picLocks noChangeAspect="1" noChangeArrowheads="1"/>
          </p:cNvPicPr>
          <p:nvPr/>
        </p:nvPicPr>
        <p:blipFill>
          <a:blip r:embed="rId2" cstate="print"/>
          <a:srcRect b="14801"/>
          <a:stretch>
            <a:fillRect/>
          </a:stretch>
        </p:blipFill>
        <p:spPr bwMode="auto">
          <a:xfrm>
            <a:off x="304800" y="0"/>
            <a:ext cx="8583613" cy="4495800"/>
          </a:xfrm>
          <a:prstGeom prst="rect">
            <a:avLst/>
          </a:prstGeom>
          <a:noFill/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0" y="4876800"/>
            <a:ext cx="48006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400" b="1" i="1" dirty="0">
                <a:solidFill>
                  <a:schemeClr val="bg1"/>
                </a:solidFill>
                <a:latin typeface="Times New Roman" pitchFamily="18" charset="0"/>
              </a:rPr>
              <a:t>No me gusta por que hay muchas cantinas, hay cantinas y restaurantes en todo lo que es esta calle. Creo que por esto, </a:t>
            </a:r>
            <a:br>
              <a:rPr lang="es-ES_tradnl" sz="1400" b="1" i="1" dirty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es-ES_tradnl" sz="1400" b="1" i="1" dirty="0">
                <a:solidFill>
                  <a:schemeClr val="bg1"/>
                </a:solidFill>
                <a:latin typeface="Times New Roman" pitchFamily="18" charset="0"/>
              </a:rPr>
              <a:t>St. Johns no le atrae a la gente, por que hay muchos bares.  Cuando las personas salen de los bares… No es malo tener uno o dos bares, pero hay muchos en esta parte.  Es un lugar histórico y una comunidad [St. Johns] familias no les gusta salir por que hay muchas cantinas.</a:t>
            </a:r>
            <a:r>
              <a:rPr lang="en-US" sz="14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4724400" y="4765119"/>
            <a:ext cx="441960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schemeClr val="bg1"/>
                </a:solidFill>
              </a:rPr>
              <a:t>Downtown St. Johns: </a:t>
            </a:r>
            <a:r>
              <a:rPr lang="en-US" sz="1400" b="1" dirty="0" smtClean="0">
                <a:solidFill>
                  <a:schemeClr val="bg1"/>
                </a:solidFill>
              </a:rPr>
              <a:t>“I </a:t>
            </a:r>
            <a:r>
              <a:rPr lang="en-US" sz="1400" b="1" dirty="0">
                <a:solidFill>
                  <a:schemeClr val="bg1"/>
                </a:solidFill>
              </a:rPr>
              <a:t>don’t like the fact there are too many bars,  it is restaurants and bars and bars all the way down the street. I think that is one of the reasons that [St Johns] it is not appealing, because </a:t>
            </a:r>
            <a:r>
              <a:rPr lang="en-US" sz="1400" b="1" dirty="0" smtClean="0">
                <a:solidFill>
                  <a:schemeClr val="bg1"/>
                </a:solidFill>
              </a:rPr>
              <a:t>there </a:t>
            </a:r>
            <a:r>
              <a:rPr lang="en-US" sz="1400" b="1" dirty="0">
                <a:solidFill>
                  <a:schemeClr val="bg1"/>
                </a:solidFill>
              </a:rPr>
              <a:t>are too many bars, and when people come out of bars, its okay to have one or two but there are too many on this strip.  It is a historical site and a community, families don’t go out and see it because of the bars</a:t>
            </a:r>
            <a:r>
              <a:rPr lang="en-US" sz="1400" b="1" dirty="0" smtClean="0">
                <a:solidFill>
                  <a:schemeClr val="bg1"/>
                </a:solidFill>
              </a:rPr>
              <a:t>.”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endParaRPr lang="en-US" sz="1400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DSCN00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8583613" cy="5867400"/>
          </a:xfrm>
          <a:prstGeom prst="rect">
            <a:avLst/>
          </a:prstGeom>
          <a:noFill/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0" y="5915025"/>
            <a:ext cx="48006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400" b="1" i="1">
                <a:solidFill>
                  <a:schemeClr val="bg1"/>
                </a:solidFill>
                <a:latin typeface="Times New Roman" pitchFamily="18" charset="0"/>
              </a:rPr>
              <a:t>Aquí no hay negocios… muchos de estos negocios cierran, o los abandonan, y esto causa que personas no quieran poner negocios aquí en esta área.  El alambre en la cerca parece una cárcel…</a:t>
            </a:r>
            <a:endParaRPr lang="en-US" sz="1400" b="1" i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4724400" y="5867400"/>
            <a:ext cx="44196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schemeClr val="bg1"/>
                </a:solidFill>
              </a:rPr>
              <a:t>No businesses, too many are closing down or they are being abandoned, and this causes for less people to want to start a business. Wire on fences makes it looks like a jail.</a:t>
            </a:r>
          </a:p>
          <a:p>
            <a:pPr>
              <a:spcBef>
                <a:spcPct val="50000"/>
              </a:spcBef>
            </a:pPr>
            <a:endParaRPr lang="en-US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228600" y="14630400"/>
            <a:ext cx="11049000" cy="31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2403475">
              <a:spcBef>
                <a:spcPct val="50000"/>
              </a:spcBef>
            </a:pPr>
            <a:r>
              <a:rPr lang="en-US" sz="3400">
                <a:latin typeface="Times New Roman" pitchFamily="18" charset="0"/>
              </a:rPr>
              <a:t>“Here is a bus stop where people throw garbage. They criticize us Mexicans, saying that we are dirty, and I see that it is Americans. I see them thru my window that they throw trash. Many times when they do that I start picking up so they can see that not all Mexicans are like they say, “dirty”, and that they too have people that are dirty.”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1963400" y="14630400"/>
            <a:ext cx="11811000" cy="397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2403475">
              <a:spcBef>
                <a:spcPct val="50000"/>
              </a:spcBef>
            </a:pPr>
            <a:r>
              <a:rPr lang="en-US" sz="3400" b="1" i="1">
                <a:latin typeface="Times New Roman" pitchFamily="18" charset="0"/>
              </a:rPr>
              <a:t>“Aqu</a:t>
            </a:r>
            <a:r>
              <a:rPr lang="el-GR" sz="3400" b="1" i="1">
                <a:latin typeface="Times New Roman" pitchFamily="18" charset="0"/>
              </a:rPr>
              <a:t>ί</a:t>
            </a:r>
            <a:r>
              <a:rPr lang="en-US" sz="3400" b="1" i="1">
                <a:latin typeface="Times New Roman" pitchFamily="18" charset="0"/>
              </a:rPr>
              <a:t> esta una parada de bus y la gente tira la basura. Nos critican a los Mexicanos, que somos sucios, y yo veo que es Americanos. Los veo desde mi ventana que estan tirando la basura. Muchas veces cuando hacen eso me pongo a recoger para que vean que no todos los Mexicanos somos, “sucios”, y que ellos tambien tienen personas que son sucias.”</a:t>
            </a:r>
          </a:p>
          <a:p>
            <a:pPr defTabSz="2403475">
              <a:spcBef>
                <a:spcPct val="50000"/>
              </a:spcBef>
            </a:pPr>
            <a:endParaRPr lang="en-US" sz="3400" b="1" i="1">
              <a:latin typeface="Times New Roman" pitchFamily="18" charset="0"/>
            </a:endParaRPr>
          </a:p>
        </p:txBody>
      </p:sp>
      <p:pic>
        <p:nvPicPr>
          <p:cNvPr id="20484" name="Picture 4" descr="DSCN01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6061075" cy="4546600"/>
          </a:xfrm>
          <a:prstGeom prst="rect">
            <a:avLst/>
          </a:prstGeom>
          <a:noFill/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4419600" y="4876800"/>
            <a:ext cx="4495800" cy="190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  <a:latin typeface="Arial Unicode MS" pitchFamily="34" charset="-128"/>
              </a:rPr>
              <a:t>“Here is a bus stop where people throw garbage. They criticize us Mexicans, saying that we are dirty, and I see that it is Americans. I see them through my window that they throw trash. Many times when they do that I start picking up so they can see that not all Mexicans are like they say, “dirty”, and that they too have people that are dirty.”</a:t>
            </a:r>
          </a:p>
          <a:p>
            <a:pPr>
              <a:spcBef>
                <a:spcPct val="50000"/>
              </a:spcBef>
            </a:pPr>
            <a:endParaRPr lang="en-US" sz="1400" b="1">
              <a:solidFill>
                <a:schemeClr val="bg1"/>
              </a:solidFill>
              <a:latin typeface="Arial Unicode MS" pitchFamily="34" charset="-128"/>
            </a:endParaRP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304800" y="4745038"/>
            <a:ext cx="3733800" cy="211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i="1">
                <a:solidFill>
                  <a:schemeClr val="bg1"/>
                </a:solidFill>
                <a:latin typeface="Times New Roman" pitchFamily="18" charset="0"/>
              </a:rPr>
              <a:t>“Aqu</a:t>
            </a:r>
            <a:r>
              <a:rPr lang="el-GR" sz="1400" b="1" i="1">
                <a:solidFill>
                  <a:schemeClr val="bg1"/>
                </a:solidFill>
                <a:latin typeface="Times New Roman" pitchFamily="18" charset="0"/>
              </a:rPr>
              <a:t>ί</a:t>
            </a:r>
            <a:r>
              <a:rPr lang="en-US" sz="1400" b="1" i="1">
                <a:solidFill>
                  <a:schemeClr val="bg1"/>
                </a:solidFill>
                <a:latin typeface="Times New Roman" pitchFamily="18" charset="0"/>
              </a:rPr>
              <a:t> esta una parada de bus y la gente tira la basura. Nos critican a los Mexicanos, que somos sucios, y yo veo que es Americanos. Los veo desde mi ventana que estan tirando la basura. Muchas veces cuando hacen eso me pongo a recoger para que vean que no todos los Mexicanos somos, “sucios”, y que ellos tambien tienen personas que son sucias.”</a:t>
            </a:r>
          </a:p>
          <a:p>
            <a:pPr>
              <a:spcBef>
                <a:spcPct val="50000"/>
              </a:spcBef>
            </a:pPr>
            <a:endParaRPr lang="en-US" sz="140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SCN0038(B)"/>
          <p:cNvPicPr>
            <a:picLocks noChangeAspect="1" noChangeArrowheads="1"/>
          </p:cNvPicPr>
          <p:nvPr/>
        </p:nvPicPr>
        <p:blipFill>
          <a:blip r:embed="rId2" cstate="print"/>
          <a:srcRect t="4520"/>
          <a:stretch>
            <a:fillRect/>
          </a:stretch>
        </p:blipFill>
        <p:spPr bwMode="auto">
          <a:xfrm>
            <a:off x="152400" y="0"/>
            <a:ext cx="8763000" cy="48291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48200" y="5029200"/>
            <a:ext cx="3886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“Clarendon Elementary School has been left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abandoned since July of 2007. Parents have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many concerns with what is happening and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want to know who is going to fix it? We want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this school to get repaired and use for a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community center or gym.”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4953000"/>
            <a:ext cx="40386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escuela de </a:t>
            </a:r>
            <a:r>
              <a:rPr lang="es-ES" sz="1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Clarendon</a:t>
            </a:r>
            <a:r>
              <a:rPr lang="es-ES" sz="1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ha estada abandonada desde junio del 2007. Los padres tiene preocupaciones y no están de acuerdo con lo que esta pasando. A nosotros nos gustaría saber quien lo va arreglar? Queremos que la reparen y </a:t>
            </a:r>
            <a:r>
              <a:rPr lang="en-US" sz="1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pongan</a:t>
            </a:r>
            <a:r>
              <a:rPr lang="en-US" sz="1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un </a:t>
            </a:r>
            <a:r>
              <a:rPr lang="en-US" sz="1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centro</a:t>
            </a:r>
            <a:r>
              <a:rPr lang="en-US" sz="1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comunitario</a:t>
            </a:r>
            <a:r>
              <a:rPr lang="en-US" sz="1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un </a:t>
            </a:r>
            <a:r>
              <a:rPr lang="en-US" sz="1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gimnasio</a:t>
            </a:r>
            <a:r>
              <a:rPr lang="en-US" sz="1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o </a:t>
            </a:r>
            <a:r>
              <a:rPr lang="en-US" sz="1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otro</a:t>
            </a:r>
            <a:r>
              <a:rPr lang="en-US" sz="1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uso</a:t>
            </a:r>
            <a:r>
              <a:rPr lang="en-US" sz="1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para</a:t>
            </a:r>
            <a:r>
              <a:rPr lang="en-US" sz="1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1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comunidad</a:t>
            </a:r>
            <a:r>
              <a:rPr lang="en-US" sz="1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DSCN00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52400" y="5257800"/>
            <a:ext cx="883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152400" y="5943600"/>
            <a:ext cx="44958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s-ES_tradnl" sz="1400" b="1" i="1" dirty="0">
                <a:solidFill>
                  <a:schemeClr val="bg1"/>
                </a:solidFill>
                <a:latin typeface="Times New Roman" pitchFamily="18" charset="0"/>
              </a:rPr>
              <a:t>El estante para bicicletas esta atrás de la escuela, y bastantes bicicletas han sido robadas.</a:t>
            </a:r>
            <a:r>
              <a:rPr lang="en-US" sz="14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4648200" y="5942013"/>
            <a:ext cx="4267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In back of school  “…bike rack is on the back and too many bikes are being stolen.”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</TotalTime>
  <Words>881</Words>
  <Application>Microsoft Office PowerPoint</Application>
  <PresentationFormat>On-screen Show (4:3)</PresentationFormat>
  <Paragraphs>57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Photovoice Materials and Equipment</vt:lpstr>
      <vt:lpstr>Slide 4</vt:lpstr>
      <vt:lpstr>Slide 5</vt:lpstr>
      <vt:lpstr>Slide 6</vt:lpstr>
      <vt:lpstr>Slide 7</vt:lpstr>
      <vt:lpstr>Slide 8</vt:lpstr>
      <vt:lpstr>Slide 9</vt:lpstr>
      <vt:lpstr>Barriers Revealed</vt:lpstr>
      <vt:lpstr>Lessons Learned and Caveats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dkmm</dc:creator>
  <cp:lastModifiedBy>dkmm</cp:lastModifiedBy>
  <cp:revision>74</cp:revision>
  <dcterms:created xsi:type="dcterms:W3CDTF">2012-01-23T18:07:51Z</dcterms:created>
  <dcterms:modified xsi:type="dcterms:W3CDTF">2012-04-02T16:58:42Z</dcterms:modified>
</cp:coreProperties>
</file>