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78" r:id="rId2"/>
    <p:sldId id="259" r:id="rId3"/>
    <p:sldId id="258" r:id="rId4"/>
    <p:sldId id="263" r:id="rId5"/>
    <p:sldId id="260" r:id="rId6"/>
    <p:sldId id="277" r:id="rId7"/>
    <p:sldId id="266" r:id="rId8"/>
    <p:sldId id="267" r:id="rId9"/>
    <p:sldId id="268" r:id="rId10"/>
    <p:sldId id="269" r:id="rId11"/>
    <p:sldId id="270" r:id="rId12"/>
    <p:sldId id="271" r:id="rId13"/>
    <p:sldId id="276" r:id="rId14"/>
    <p:sldId id="275" r:id="rId15"/>
    <p:sldId id="274"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88" d="100"/>
          <a:sy n="88" d="100"/>
        </p:scale>
        <p:origin x="-852" y="-11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F35E69-CD38-435C-B736-93FA47E4E1BB}" type="doc">
      <dgm:prSet loTypeId="urn:microsoft.com/office/officeart/2005/8/layout/vList2" loCatId="list" qsTypeId="urn:microsoft.com/office/officeart/2005/8/quickstyle/3d4" qsCatId="3D" csTypeId="urn:microsoft.com/office/officeart/2005/8/colors/colorful5" csCatId="colorful" phldr="1"/>
      <dgm:spPr/>
      <dgm:t>
        <a:bodyPr/>
        <a:lstStyle/>
        <a:p>
          <a:endParaRPr lang="en-US"/>
        </a:p>
      </dgm:t>
    </dgm:pt>
    <dgm:pt modelId="{70DAB8F9-2AFB-4DE8-9B0B-EA20EC182E63}">
      <dgm:prSet custT="1"/>
      <dgm:spPr/>
      <dgm:t>
        <a:bodyPr/>
        <a:lstStyle/>
        <a:p>
          <a:pPr rtl="0"/>
          <a:r>
            <a:rPr lang="en-US" sz="1900" b="0" i="0" dirty="0" smtClean="0">
              <a:solidFill>
                <a:schemeClr val="tx1"/>
              </a:solidFill>
              <a:latin typeface="Helvetica Neue Light"/>
              <a:cs typeface="Helvetica Neue Light"/>
            </a:rPr>
            <a:t>All people have </a:t>
          </a:r>
          <a:r>
            <a:rPr lang="en-US" sz="1900" b="0" i="1" u="sng" dirty="0" smtClean="0">
              <a:solidFill>
                <a:schemeClr val="tx1"/>
              </a:solidFill>
              <a:latin typeface="Helvetica Neue Light"/>
              <a:cs typeface="Helvetica Neue Light"/>
            </a:rPr>
            <a:t>access to the resources</a:t>
          </a:r>
          <a:r>
            <a:rPr lang="en-US" sz="1900" b="0" i="0" dirty="0" smtClean="0">
              <a:solidFill>
                <a:schemeClr val="tx1"/>
              </a:solidFill>
              <a:latin typeface="Helvetica Neue Light"/>
              <a:cs typeface="Helvetica Neue Light"/>
            </a:rPr>
            <a:t> necessary for meeting their basic needs and advancing their health and well-being.</a:t>
          </a:r>
          <a:endParaRPr lang="en-US" sz="1900" b="0" i="0" dirty="0">
            <a:latin typeface="Helvetica Neue Light"/>
            <a:cs typeface="Helvetica Neue Light"/>
          </a:endParaRPr>
        </a:p>
      </dgm:t>
    </dgm:pt>
    <dgm:pt modelId="{3BCA864E-3977-4960-BB93-40A8C722EA30}" type="parTrans" cxnId="{1F5A6A16-01A0-459A-A6CD-8940AA7A284A}">
      <dgm:prSet/>
      <dgm:spPr/>
      <dgm:t>
        <a:bodyPr/>
        <a:lstStyle/>
        <a:p>
          <a:endParaRPr lang="en-US"/>
        </a:p>
      </dgm:t>
    </dgm:pt>
    <dgm:pt modelId="{A51EA253-41B7-42D0-8FAD-015803300825}" type="sibTrans" cxnId="{1F5A6A16-01A0-459A-A6CD-8940AA7A284A}">
      <dgm:prSet/>
      <dgm:spPr/>
      <dgm:t>
        <a:bodyPr/>
        <a:lstStyle/>
        <a:p>
          <a:endParaRPr lang="en-US"/>
        </a:p>
      </dgm:t>
    </dgm:pt>
    <dgm:pt modelId="{A11D2A3A-E233-4073-B4B6-9961BCDB1238}">
      <dgm:prSet custT="1"/>
      <dgm:spPr/>
      <dgm:t>
        <a:bodyPr/>
        <a:lstStyle/>
        <a:p>
          <a:pPr rtl="0"/>
          <a:r>
            <a:rPr lang="en-US" sz="1900" b="0" i="0" baseline="0" dirty="0" smtClean="0">
              <a:solidFill>
                <a:schemeClr val="tx1"/>
              </a:solidFill>
              <a:latin typeface="Helvetica Neue Light"/>
              <a:cs typeface="Helvetica Neue Light"/>
            </a:rPr>
            <a:t>All people have the </a:t>
          </a:r>
          <a:r>
            <a:rPr lang="en-US" sz="1900" b="0" i="1" u="sng" baseline="0" dirty="0" smtClean="0">
              <a:solidFill>
                <a:schemeClr val="tx1"/>
              </a:solidFill>
              <a:latin typeface="Helvetica Neue Light"/>
              <a:cs typeface="Helvetica Neue Light"/>
            </a:rPr>
            <a:t>power to shape the future </a:t>
          </a:r>
          <a:r>
            <a:rPr lang="en-US" sz="1900" b="0" i="0" baseline="0" dirty="0" smtClean="0">
              <a:solidFill>
                <a:schemeClr val="tx1"/>
              </a:solidFill>
              <a:latin typeface="Helvetica Neue Light"/>
              <a:cs typeface="Helvetica Neue Light"/>
            </a:rPr>
            <a:t>of their communities through public decision-making processes that are transparent, inclusive, and engage the community as full partners.</a:t>
          </a:r>
          <a:endParaRPr lang="en-US" sz="1900" b="0" i="0" baseline="0" dirty="0">
            <a:solidFill>
              <a:schemeClr val="tx1"/>
            </a:solidFill>
            <a:latin typeface="Helvetica Neue Light"/>
            <a:cs typeface="Helvetica Neue Light"/>
          </a:endParaRPr>
        </a:p>
      </dgm:t>
    </dgm:pt>
    <dgm:pt modelId="{8D5A88D1-13EC-44E4-BF43-3F1369499A29}" type="parTrans" cxnId="{03A329F3-014E-4004-9CAD-94F8C9A70C6C}">
      <dgm:prSet/>
      <dgm:spPr/>
      <dgm:t>
        <a:bodyPr/>
        <a:lstStyle/>
        <a:p>
          <a:endParaRPr lang="en-US"/>
        </a:p>
      </dgm:t>
    </dgm:pt>
    <dgm:pt modelId="{CAC7E84A-E9B2-4EA5-8038-D667C4AECD39}" type="sibTrans" cxnId="{03A329F3-014E-4004-9CAD-94F8C9A70C6C}">
      <dgm:prSet/>
      <dgm:spPr/>
      <dgm:t>
        <a:bodyPr/>
        <a:lstStyle/>
        <a:p>
          <a:endParaRPr lang="en-US"/>
        </a:p>
      </dgm:t>
    </dgm:pt>
    <dgm:pt modelId="{B5661E28-EFC4-4042-A418-624021832DF9}">
      <dgm:prSet custT="1"/>
      <dgm:spPr/>
      <dgm:t>
        <a:bodyPr/>
        <a:lstStyle/>
        <a:p>
          <a:pPr rtl="0"/>
          <a:r>
            <a:rPr lang="en-US" sz="1900" b="0" i="0" baseline="0" dirty="0" smtClean="0">
              <a:solidFill>
                <a:schemeClr val="tx1"/>
              </a:solidFill>
              <a:latin typeface="Helvetica Neue Light"/>
              <a:cs typeface="Helvetica Neue Light"/>
            </a:rPr>
            <a:t>All communities </a:t>
          </a:r>
          <a:r>
            <a:rPr lang="en-US" sz="1900" b="0" i="1" u="sng" baseline="0" dirty="0" smtClean="0">
              <a:solidFill>
                <a:schemeClr val="tx1"/>
              </a:solidFill>
              <a:latin typeface="Helvetica Neue Light"/>
              <a:cs typeface="Helvetica Neue Light"/>
            </a:rPr>
            <a:t>experience the benefits and share the costs</a:t>
          </a:r>
          <a:r>
            <a:rPr lang="en-US" sz="1900" b="0" i="0" baseline="0" dirty="0" smtClean="0">
              <a:solidFill>
                <a:schemeClr val="tx1"/>
              </a:solidFill>
              <a:latin typeface="Helvetica Neue Light"/>
              <a:cs typeface="Helvetica Neue Light"/>
            </a:rPr>
            <a:t> of growth and change. </a:t>
          </a:r>
          <a:endParaRPr lang="en-US" sz="1900" b="0" i="0" baseline="0" dirty="0">
            <a:solidFill>
              <a:schemeClr val="tx1"/>
            </a:solidFill>
            <a:latin typeface="Helvetica Neue Light"/>
            <a:cs typeface="Helvetica Neue Light"/>
          </a:endParaRPr>
        </a:p>
      </dgm:t>
    </dgm:pt>
    <dgm:pt modelId="{160F2316-C89D-4C02-A075-AF54BD7D4B35}" type="parTrans" cxnId="{65EB1117-55FF-4EEC-A5DD-896684C55227}">
      <dgm:prSet/>
      <dgm:spPr/>
      <dgm:t>
        <a:bodyPr/>
        <a:lstStyle/>
        <a:p>
          <a:endParaRPr lang="en-US"/>
        </a:p>
      </dgm:t>
    </dgm:pt>
    <dgm:pt modelId="{A1E1DB34-C841-462D-9817-2B32AD431157}" type="sibTrans" cxnId="{65EB1117-55FF-4EEC-A5DD-896684C55227}">
      <dgm:prSet/>
      <dgm:spPr/>
      <dgm:t>
        <a:bodyPr/>
        <a:lstStyle/>
        <a:p>
          <a:endParaRPr lang="en-US"/>
        </a:p>
      </dgm:t>
    </dgm:pt>
    <dgm:pt modelId="{C05541C3-DE63-44BB-BA36-A7FA73E0A4CA}">
      <dgm:prSet custT="1"/>
      <dgm:spPr/>
      <dgm:t>
        <a:bodyPr/>
        <a:lstStyle/>
        <a:p>
          <a:pPr rtl="0"/>
          <a:r>
            <a:rPr lang="en-US" sz="1900" b="0" i="0" baseline="0" dirty="0" smtClean="0">
              <a:solidFill>
                <a:schemeClr val="tx1"/>
              </a:solidFill>
              <a:latin typeface="Helvetica Neue Light"/>
              <a:cs typeface="Helvetica Neue Light"/>
            </a:rPr>
            <a:t>All people are able and have the </a:t>
          </a:r>
          <a:r>
            <a:rPr lang="en-US" sz="1900" b="0" i="1" u="sng" baseline="0" dirty="0" smtClean="0">
              <a:solidFill>
                <a:schemeClr val="tx1"/>
              </a:solidFill>
              <a:latin typeface="Helvetica Neue Light"/>
              <a:cs typeface="Helvetica Neue Light"/>
            </a:rPr>
            <a:t>opportunity to achieve their full potential</a:t>
          </a:r>
          <a:r>
            <a:rPr lang="en-US" sz="1900" b="0" i="0" baseline="0" dirty="0" smtClean="0">
              <a:solidFill>
                <a:schemeClr val="tx1"/>
              </a:solidFill>
              <a:latin typeface="Helvetica Neue Light"/>
              <a:cs typeface="Helvetica Neue Light"/>
            </a:rPr>
            <a:t> and realize their vision for success.</a:t>
          </a:r>
          <a:endParaRPr lang="en-US" sz="1900" b="0" i="0" baseline="0" dirty="0">
            <a:solidFill>
              <a:schemeClr val="tx1"/>
            </a:solidFill>
            <a:latin typeface="Helvetica Neue Light"/>
            <a:cs typeface="Helvetica Neue Light"/>
          </a:endParaRPr>
        </a:p>
      </dgm:t>
    </dgm:pt>
    <dgm:pt modelId="{C3B9665D-E0CF-4019-82A1-24F066177DBD}" type="parTrans" cxnId="{F57C9131-534C-4992-A484-4FEC075E1169}">
      <dgm:prSet/>
      <dgm:spPr/>
      <dgm:t>
        <a:bodyPr/>
        <a:lstStyle/>
        <a:p>
          <a:endParaRPr lang="en-US"/>
        </a:p>
      </dgm:t>
    </dgm:pt>
    <dgm:pt modelId="{06CD8321-E27A-4992-AAE3-67568AFF89F7}" type="sibTrans" cxnId="{F57C9131-534C-4992-A484-4FEC075E1169}">
      <dgm:prSet/>
      <dgm:spPr/>
      <dgm:t>
        <a:bodyPr/>
        <a:lstStyle/>
        <a:p>
          <a:endParaRPr lang="en-US"/>
        </a:p>
      </dgm:t>
    </dgm:pt>
    <dgm:pt modelId="{FAE0028B-2ED7-4E09-9A1B-3D95BC6FD6AC}" type="pres">
      <dgm:prSet presAssocID="{92F35E69-CD38-435C-B736-93FA47E4E1BB}" presName="linear" presStyleCnt="0">
        <dgm:presLayoutVars>
          <dgm:animLvl val="lvl"/>
          <dgm:resizeHandles val="exact"/>
        </dgm:presLayoutVars>
      </dgm:prSet>
      <dgm:spPr/>
      <dgm:t>
        <a:bodyPr/>
        <a:lstStyle/>
        <a:p>
          <a:endParaRPr lang="en-US"/>
        </a:p>
      </dgm:t>
    </dgm:pt>
    <dgm:pt modelId="{273542C0-AC06-424C-9F3C-A5AB44C15FFE}" type="pres">
      <dgm:prSet presAssocID="{70DAB8F9-2AFB-4DE8-9B0B-EA20EC182E63}" presName="parentText" presStyleLbl="node1" presStyleIdx="0" presStyleCnt="4">
        <dgm:presLayoutVars>
          <dgm:chMax val="0"/>
          <dgm:bulletEnabled val="1"/>
        </dgm:presLayoutVars>
      </dgm:prSet>
      <dgm:spPr/>
      <dgm:t>
        <a:bodyPr/>
        <a:lstStyle/>
        <a:p>
          <a:endParaRPr lang="en-US"/>
        </a:p>
      </dgm:t>
    </dgm:pt>
    <dgm:pt modelId="{A2683D8B-B424-48F1-BFD4-2375FC4DDA63}" type="pres">
      <dgm:prSet presAssocID="{A51EA253-41B7-42D0-8FAD-015803300825}" presName="spacer" presStyleCnt="0"/>
      <dgm:spPr/>
    </dgm:pt>
    <dgm:pt modelId="{1C72E0F5-3330-4918-8A42-926887FD26A0}" type="pres">
      <dgm:prSet presAssocID="{A11D2A3A-E233-4073-B4B6-9961BCDB1238}" presName="parentText" presStyleLbl="node1" presStyleIdx="1" presStyleCnt="4">
        <dgm:presLayoutVars>
          <dgm:chMax val="0"/>
          <dgm:bulletEnabled val="1"/>
        </dgm:presLayoutVars>
      </dgm:prSet>
      <dgm:spPr/>
      <dgm:t>
        <a:bodyPr/>
        <a:lstStyle/>
        <a:p>
          <a:endParaRPr lang="en-US"/>
        </a:p>
      </dgm:t>
    </dgm:pt>
    <dgm:pt modelId="{989AEB3B-7235-4098-A636-0B53C671AC40}" type="pres">
      <dgm:prSet presAssocID="{CAC7E84A-E9B2-4EA5-8038-D667C4AECD39}" presName="spacer" presStyleCnt="0"/>
      <dgm:spPr/>
    </dgm:pt>
    <dgm:pt modelId="{2F23539F-92D9-4A55-815D-4F500972B8BD}" type="pres">
      <dgm:prSet presAssocID="{B5661E28-EFC4-4042-A418-624021832DF9}" presName="parentText" presStyleLbl="node1" presStyleIdx="2" presStyleCnt="4">
        <dgm:presLayoutVars>
          <dgm:chMax val="0"/>
          <dgm:bulletEnabled val="1"/>
        </dgm:presLayoutVars>
      </dgm:prSet>
      <dgm:spPr/>
      <dgm:t>
        <a:bodyPr/>
        <a:lstStyle/>
        <a:p>
          <a:endParaRPr lang="en-US"/>
        </a:p>
      </dgm:t>
    </dgm:pt>
    <dgm:pt modelId="{8E7224AC-4436-43F7-A71F-474ACCBEF01F}" type="pres">
      <dgm:prSet presAssocID="{A1E1DB34-C841-462D-9817-2B32AD431157}" presName="spacer" presStyleCnt="0"/>
      <dgm:spPr/>
    </dgm:pt>
    <dgm:pt modelId="{C66ECBB0-7E57-4FBA-AD42-C1806B9650BB}" type="pres">
      <dgm:prSet presAssocID="{C05541C3-DE63-44BB-BA36-A7FA73E0A4CA}" presName="parentText" presStyleLbl="node1" presStyleIdx="3" presStyleCnt="4">
        <dgm:presLayoutVars>
          <dgm:chMax val="0"/>
          <dgm:bulletEnabled val="1"/>
        </dgm:presLayoutVars>
      </dgm:prSet>
      <dgm:spPr/>
      <dgm:t>
        <a:bodyPr/>
        <a:lstStyle/>
        <a:p>
          <a:endParaRPr lang="en-US"/>
        </a:p>
      </dgm:t>
    </dgm:pt>
  </dgm:ptLst>
  <dgm:cxnLst>
    <dgm:cxn modelId="{65EB1117-55FF-4EEC-A5DD-896684C55227}" srcId="{92F35E69-CD38-435C-B736-93FA47E4E1BB}" destId="{B5661E28-EFC4-4042-A418-624021832DF9}" srcOrd="2" destOrd="0" parTransId="{160F2316-C89D-4C02-A075-AF54BD7D4B35}" sibTransId="{A1E1DB34-C841-462D-9817-2B32AD431157}"/>
    <dgm:cxn modelId="{12DD441B-B45D-44F4-8B2B-8A119E41BEE3}" type="presOf" srcId="{B5661E28-EFC4-4042-A418-624021832DF9}" destId="{2F23539F-92D9-4A55-815D-4F500972B8BD}" srcOrd="0" destOrd="0" presId="urn:microsoft.com/office/officeart/2005/8/layout/vList2"/>
    <dgm:cxn modelId="{8B15A829-8AE9-4838-9445-6C480BDFF39C}" type="presOf" srcId="{C05541C3-DE63-44BB-BA36-A7FA73E0A4CA}" destId="{C66ECBB0-7E57-4FBA-AD42-C1806B9650BB}" srcOrd="0" destOrd="0" presId="urn:microsoft.com/office/officeart/2005/8/layout/vList2"/>
    <dgm:cxn modelId="{9A9519CE-9DFE-4ABE-9C04-22948D8A022B}" type="presOf" srcId="{92F35E69-CD38-435C-B736-93FA47E4E1BB}" destId="{FAE0028B-2ED7-4E09-9A1B-3D95BC6FD6AC}" srcOrd="0" destOrd="0" presId="urn:microsoft.com/office/officeart/2005/8/layout/vList2"/>
    <dgm:cxn modelId="{1F5A6A16-01A0-459A-A6CD-8940AA7A284A}" srcId="{92F35E69-CD38-435C-B736-93FA47E4E1BB}" destId="{70DAB8F9-2AFB-4DE8-9B0B-EA20EC182E63}" srcOrd="0" destOrd="0" parTransId="{3BCA864E-3977-4960-BB93-40A8C722EA30}" sibTransId="{A51EA253-41B7-42D0-8FAD-015803300825}"/>
    <dgm:cxn modelId="{F57C9131-534C-4992-A484-4FEC075E1169}" srcId="{92F35E69-CD38-435C-B736-93FA47E4E1BB}" destId="{C05541C3-DE63-44BB-BA36-A7FA73E0A4CA}" srcOrd="3" destOrd="0" parTransId="{C3B9665D-E0CF-4019-82A1-24F066177DBD}" sibTransId="{06CD8321-E27A-4992-AAE3-67568AFF89F7}"/>
    <dgm:cxn modelId="{D3A7D8B9-B5EC-46BB-8FA1-9F26121C17C5}" type="presOf" srcId="{70DAB8F9-2AFB-4DE8-9B0B-EA20EC182E63}" destId="{273542C0-AC06-424C-9F3C-A5AB44C15FFE}" srcOrd="0" destOrd="0" presId="urn:microsoft.com/office/officeart/2005/8/layout/vList2"/>
    <dgm:cxn modelId="{55BC02BE-5A36-4999-977C-920008B212C9}" type="presOf" srcId="{A11D2A3A-E233-4073-B4B6-9961BCDB1238}" destId="{1C72E0F5-3330-4918-8A42-926887FD26A0}" srcOrd="0" destOrd="0" presId="urn:microsoft.com/office/officeart/2005/8/layout/vList2"/>
    <dgm:cxn modelId="{03A329F3-014E-4004-9CAD-94F8C9A70C6C}" srcId="{92F35E69-CD38-435C-B736-93FA47E4E1BB}" destId="{A11D2A3A-E233-4073-B4B6-9961BCDB1238}" srcOrd="1" destOrd="0" parTransId="{8D5A88D1-13EC-44E4-BF43-3F1369499A29}" sibTransId="{CAC7E84A-E9B2-4EA5-8038-D667C4AECD39}"/>
    <dgm:cxn modelId="{6F44E393-CB5A-44DE-AF17-A1AB0E988373}" type="presParOf" srcId="{FAE0028B-2ED7-4E09-9A1B-3D95BC6FD6AC}" destId="{273542C0-AC06-424C-9F3C-A5AB44C15FFE}" srcOrd="0" destOrd="0" presId="urn:microsoft.com/office/officeart/2005/8/layout/vList2"/>
    <dgm:cxn modelId="{36E29E64-4E47-4549-9E13-8DCB0DA5C0B1}" type="presParOf" srcId="{FAE0028B-2ED7-4E09-9A1B-3D95BC6FD6AC}" destId="{A2683D8B-B424-48F1-BFD4-2375FC4DDA63}" srcOrd="1" destOrd="0" presId="urn:microsoft.com/office/officeart/2005/8/layout/vList2"/>
    <dgm:cxn modelId="{6462A2B7-7B05-44FE-BE4D-58A495F68416}" type="presParOf" srcId="{FAE0028B-2ED7-4E09-9A1B-3D95BC6FD6AC}" destId="{1C72E0F5-3330-4918-8A42-926887FD26A0}" srcOrd="2" destOrd="0" presId="urn:microsoft.com/office/officeart/2005/8/layout/vList2"/>
    <dgm:cxn modelId="{EE1EC479-FE91-486F-BA43-2F6B861DBCF9}" type="presParOf" srcId="{FAE0028B-2ED7-4E09-9A1B-3D95BC6FD6AC}" destId="{989AEB3B-7235-4098-A636-0B53C671AC40}" srcOrd="3" destOrd="0" presId="urn:microsoft.com/office/officeart/2005/8/layout/vList2"/>
    <dgm:cxn modelId="{D4426A5E-7C89-4EEE-B75D-F5ED5ACD2B5C}" type="presParOf" srcId="{FAE0028B-2ED7-4E09-9A1B-3D95BC6FD6AC}" destId="{2F23539F-92D9-4A55-815D-4F500972B8BD}" srcOrd="4" destOrd="0" presId="urn:microsoft.com/office/officeart/2005/8/layout/vList2"/>
    <dgm:cxn modelId="{09874BBB-DDA5-4DF2-82BE-C8EE61AC11F3}" type="presParOf" srcId="{FAE0028B-2ED7-4E09-9A1B-3D95BC6FD6AC}" destId="{8E7224AC-4436-43F7-A71F-474ACCBEF01F}" srcOrd="5" destOrd="0" presId="urn:microsoft.com/office/officeart/2005/8/layout/vList2"/>
    <dgm:cxn modelId="{EE1B3C38-6E18-4180-BD12-5D0856280F13}" type="presParOf" srcId="{FAE0028B-2ED7-4E09-9A1B-3D95BC6FD6AC}" destId="{C66ECBB0-7E57-4FBA-AD42-C1806B9650BB}"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6D444CD-2571-4E75-AFFF-D8F46B3B594E}" type="doc">
      <dgm:prSet loTypeId="urn:microsoft.com/office/officeart/2005/8/layout/hProcess9" loCatId="process" qsTypeId="urn:microsoft.com/office/officeart/2005/8/quickstyle/simple5" qsCatId="simple" csTypeId="urn:microsoft.com/office/officeart/2005/8/colors/colorful3" csCatId="colorful" phldr="1"/>
      <dgm:spPr/>
    </dgm:pt>
    <dgm:pt modelId="{621D0A05-1A4B-4FD1-8320-B9C2ACD9F61E}">
      <dgm:prSet phldrT="[Text]"/>
      <dgm:spPr/>
      <dgm:t>
        <a:bodyPr/>
        <a:lstStyle/>
        <a:p>
          <a:r>
            <a:rPr lang="en-US" b="0" i="0" dirty="0" smtClean="0">
              <a:latin typeface="Helvetica Neue"/>
              <a:cs typeface="Helvetica Neue"/>
            </a:rPr>
            <a:t>Best Practices Research</a:t>
          </a:r>
          <a:endParaRPr lang="en-US" b="0" i="0" dirty="0">
            <a:latin typeface="Helvetica Neue"/>
            <a:cs typeface="Helvetica Neue"/>
          </a:endParaRPr>
        </a:p>
      </dgm:t>
    </dgm:pt>
    <dgm:pt modelId="{FCB7D331-71C7-4D34-B81D-FAEAE8BC2C9D}" type="parTrans" cxnId="{220A472B-F7EF-471F-8A7F-E5EB0E760074}">
      <dgm:prSet/>
      <dgm:spPr/>
      <dgm:t>
        <a:bodyPr/>
        <a:lstStyle/>
        <a:p>
          <a:endParaRPr lang="en-US"/>
        </a:p>
      </dgm:t>
    </dgm:pt>
    <dgm:pt modelId="{55CAEF11-9CCA-430A-9CB6-5445DD9C1758}" type="sibTrans" cxnId="{220A472B-F7EF-471F-8A7F-E5EB0E760074}">
      <dgm:prSet/>
      <dgm:spPr/>
      <dgm:t>
        <a:bodyPr/>
        <a:lstStyle/>
        <a:p>
          <a:endParaRPr lang="en-US"/>
        </a:p>
      </dgm:t>
    </dgm:pt>
    <dgm:pt modelId="{A4203211-67F8-416A-A2A4-D7746FBC172A}">
      <dgm:prSet phldrT="[Text]"/>
      <dgm:spPr/>
      <dgm:t>
        <a:bodyPr/>
        <a:lstStyle/>
        <a:p>
          <a:r>
            <a:rPr lang="en-US" b="0" i="0" dirty="0" smtClean="0">
              <a:latin typeface="Helvetica Neue"/>
              <a:cs typeface="Helvetica Neue"/>
            </a:rPr>
            <a:t>Research on Data Sources</a:t>
          </a:r>
          <a:endParaRPr lang="en-US" b="0" i="0" dirty="0">
            <a:latin typeface="Helvetica Neue"/>
            <a:cs typeface="Helvetica Neue"/>
          </a:endParaRPr>
        </a:p>
      </dgm:t>
    </dgm:pt>
    <dgm:pt modelId="{3E549911-DCF7-43A3-A05B-FB6CAD59200D}" type="parTrans" cxnId="{D9CDF8A0-9EE5-4038-B1FD-F35806BDF054}">
      <dgm:prSet/>
      <dgm:spPr/>
      <dgm:t>
        <a:bodyPr/>
        <a:lstStyle/>
        <a:p>
          <a:endParaRPr lang="en-US"/>
        </a:p>
      </dgm:t>
    </dgm:pt>
    <dgm:pt modelId="{ADDFF169-9A59-41BE-B88F-5456AE98D6E4}" type="sibTrans" cxnId="{D9CDF8A0-9EE5-4038-B1FD-F35806BDF054}">
      <dgm:prSet/>
      <dgm:spPr/>
      <dgm:t>
        <a:bodyPr/>
        <a:lstStyle/>
        <a:p>
          <a:endParaRPr lang="en-US"/>
        </a:p>
      </dgm:t>
    </dgm:pt>
    <dgm:pt modelId="{A5775FA5-48B2-4B14-B0D8-D5B668D88E16}">
      <dgm:prSet phldrT="[Text]"/>
      <dgm:spPr>
        <a:solidFill>
          <a:schemeClr val="accent5">
            <a:lumMod val="75000"/>
          </a:schemeClr>
        </a:solidFill>
      </dgm:spPr>
      <dgm:t>
        <a:bodyPr/>
        <a:lstStyle/>
        <a:p>
          <a:r>
            <a:rPr lang="en-US" b="0" i="0" dirty="0" smtClean="0">
              <a:latin typeface="Helvetica Neue"/>
              <a:cs typeface="Helvetica Neue"/>
            </a:rPr>
            <a:t>Selection of Priority Indicators</a:t>
          </a:r>
          <a:endParaRPr lang="en-US" b="0" i="0" dirty="0">
            <a:latin typeface="Helvetica Neue"/>
            <a:cs typeface="Helvetica Neue"/>
          </a:endParaRPr>
        </a:p>
      </dgm:t>
    </dgm:pt>
    <dgm:pt modelId="{A111B472-0B0B-4CA2-88AC-3A555242D93A}" type="parTrans" cxnId="{A7E490C2-CBED-4F67-A8A6-F476780F7AC3}">
      <dgm:prSet/>
      <dgm:spPr/>
      <dgm:t>
        <a:bodyPr/>
        <a:lstStyle/>
        <a:p>
          <a:endParaRPr lang="en-US"/>
        </a:p>
      </dgm:t>
    </dgm:pt>
    <dgm:pt modelId="{5376334E-454B-4BF8-A31D-766907C42E2B}" type="sibTrans" cxnId="{A7E490C2-CBED-4F67-A8A6-F476780F7AC3}">
      <dgm:prSet/>
      <dgm:spPr/>
      <dgm:t>
        <a:bodyPr/>
        <a:lstStyle/>
        <a:p>
          <a:endParaRPr lang="en-US"/>
        </a:p>
      </dgm:t>
    </dgm:pt>
    <dgm:pt modelId="{00ED2CBC-1E12-40DE-B94E-33657032FD9F}">
      <dgm:prSet phldrT="[Text]"/>
      <dgm:spPr/>
      <dgm:t>
        <a:bodyPr/>
        <a:lstStyle/>
        <a:p>
          <a:r>
            <a:rPr lang="en-US" b="0" i="0" dirty="0" smtClean="0">
              <a:latin typeface="Helvetica Neue"/>
              <a:cs typeface="Helvetica Neue"/>
            </a:rPr>
            <a:t>Stakeholder Engagement</a:t>
          </a:r>
          <a:endParaRPr lang="en-US" b="0" i="0" dirty="0">
            <a:latin typeface="Helvetica Neue"/>
            <a:cs typeface="Helvetica Neue"/>
          </a:endParaRPr>
        </a:p>
      </dgm:t>
    </dgm:pt>
    <dgm:pt modelId="{185DBC9A-2FB4-418D-B3AA-9D47DBF2AC31}" type="sibTrans" cxnId="{3DCC1386-9928-49DB-A4A3-3CF76673168D}">
      <dgm:prSet/>
      <dgm:spPr/>
      <dgm:t>
        <a:bodyPr/>
        <a:lstStyle/>
        <a:p>
          <a:endParaRPr lang="en-US"/>
        </a:p>
      </dgm:t>
    </dgm:pt>
    <dgm:pt modelId="{D9425DC0-9584-4BA5-A2C2-F2E750468E74}" type="parTrans" cxnId="{3DCC1386-9928-49DB-A4A3-3CF76673168D}">
      <dgm:prSet/>
      <dgm:spPr/>
      <dgm:t>
        <a:bodyPr/>
        <a:lstStyle/>
        <a:p>
          <a:endParaRPr lang="en-US"/>
        </a:p>
      </dgm:t>
    </dgm:pt>
    <dgm:pt modelId="{83E589C8-E1A0-4CE5-9B82-0CF3CC457170}" type="pres">
      <dgm:prSet presAssocID="{86D444CD-2571-4E75-AFFF-D8F46B3B594E}" presName="CompostProcess" presStyleCnt="0">
        <dgm:presLayoutVars>
          <dgm:dir/>
          <dgm:resizeHandles val="exact"/>
        </dgm:presLayoutVars>
      </dgm:prSet>
      <dgm:spPr/>
    </dgm:pt>
    <dgm:pt modelId="{DB88CA00-D6CE-42BF-AA59-C3725696F689}" type="pres">
      <dgm:prSet presAssocID="{86D444CD-2571-4E75-AFFF-D8F46B3B594E}" presName="arrow" presStyleLbl="bgShp" presStyleIdx="0" presStyleCnt="1" custLinFactNeighborY="-3448"/>
      <dgm:spPr/>
      <dgm:t>
        <a:bodyPr/>
        <a:lstStyle/>
        <a:p>
          <a:endParaRPr lang="en-US"/>
        </a:p>
      </dgm:t>
    </dgm:pt>
    <dgm:pt modelId="{49D1C7E6-2181-4E49-9BB5-910B70B0CA1C}" type="pres">
      <dgm:prSet presAssocID="{86D444CD-2571-4E75-AFFF-D8F46B3B594E}" presName="linearProcess" presStyleCnt="0"/>
      <dgm:spPr/>
    </dgm:pt>
    <dgm:pt modelId="{1AC1C874-C795-43AC-ADCD-6D754608749F}" type="pres">
      <dgm:prSet presAssocID="{621D0A05-1A4B-4FD1-8320-B9C2ACD9F61E}" presName="textNode" presStyleLbl="node1" presStyleIdx="0" presStyleCnt="4">
        <dgm:presLayoutVars>
          <dgm:bulletEnabled val="1"/>
        </dgm:presLayoutVars>
      </dgm:prSet>
      <dgm:spPr/>
      <dgm:t>
        <a:bodyPr/>
        <a:lstStyle/>
        <a:p>
          <a:endParaRPr lang="en-US"/>
        </a:p>
      </dgm:t>
    </dgm:pt>
    <dgm:pt modelId="{2C4E5AEF-E18E-4FE0-BABC-88D9BB080A8F}" type="pres">
      <dgm:prSet presAssocID="{55CAEF11-9CCA-430A-9CB6-5445DD9C1758}" presName="sibTrans" presStyleCnt="0"/>
      <dgm:spPr/>
    </dgm:pt>
    <dgm:pt modelId="{A076DF04-11E9-4D7A-8A55-F7665A01441E}" type="pres">
      <dgm:prSet presAssocID="{A4203211-67F8-416A-A2A4-D7746FBC172A}" presName="textNode" presStyleLbl="node1" presStyleIdx="1" presStyleCnt="4">
        <dgm:presLayoutVars>
          <dgm:bulletEnabled val="1"/>
        </dgm:presLayoutVars>
      </dgm:prSet>
      <dgm:spPr/>
      <dgm:t>
        <a:bodyPr/>
        <a:lstStyle/>
        <a:p>
          <a:endParaRPr lang="en-US"/>
        </a:p>
      </dgm:t>
    </dgm:pt>
    <dgm:pt modelId="{7910329C-FD78-41FE-97A8-1C108EB27347}" type="pres">
      <dgm:prSet presAssocID="{ADDFF169-9A59-41BE-B88F-5456AE98D6E4}" presName="sibTrans" presStyleCnt="0"/>
      <dgm:spPr/>
    </dgm:pt>
    <dgm:pt modelId="{4DD0C931-AE7D-4BDE-84CB-D20AE8363673}" type="pres">
      <dgm:prSet presAssocID="{00ED2CBC-1E12-40DE-B94E-33657032FD9F}" presName="textNode" presStyleLbl="node1" presStyleIdx="2" presStyleCnt="4">
        <dgm:presLayoutVars>
          <dgm:bulletEnabled val="1"/>
        </dgm:presLayoutVars>
      </dgm:prSet>
      <dgm:spPr/>
      <dgm:t>
        <a:bodyPr/>
        <a:lstStyle/>
        <a:p>
          <a:endParaRPr lang="en-US"/>
        </a:p>
      </dgm:t>
    </dgm:pt>
    <dgm:pt modelId="{139E0D5F-233A-421A-8CBA-7CCB34436228}" type="pres">
      <dgm:prSet presAssocID="{185DBC9A-2FB4-418D-B3AA-9D47DBF2AC31}" presName="sibTrans" presStyleCnt="0"/>
      <dgm:spPr/>
    </dgm:pt>
    <dgm:pt modelId="{FAE74B6E-AEEE-4DDB-9E91-5E057F82516E}" type="pres">
      <dgm:prSet presAssocID="{A5775FA5-48B2-4B14-B0D8-D5B668D88E16}" presName="textNode" presStyleLbl="node1" presStyleIdx="3" presStyleCnt="4">
        <dgm:presLayoutVars>
          <dgm:bulletEnabled val="1"/>
        </dgm:presLayoutVars>
      </dgm:prSet>
      <dgm:spPr/>
      <dgm:t>
        <a:bodyPr/>
        <a:lstStyle/>
        <a:p>
          <a:endParaRPr lang="en-US"/>
        </a:p>
      </dgm:t>
    </dgm:pt>
  </dgm:ptLst>
  <dgm:cxnLst>
    <dgm:cxn modelId="{201A3D6F-3DA8-44F6-82F3-6807027BB0E1}" type="presOf" srcId="{00ED2CBC-1E12-40DE-B94E-33657032FD9F}" destId="{4DD0C931-AE7D-4BDE-84CB-D20AE8363673}" srcOrd="0" destOrd="0" presId="urn:microsoft.com/office/officeart/2005/8/layout/hProcess9"/>
    <dgm:cxn modelId="{1A3EA6D9-77C9-438A-9BB4-D8860F4E0C70}" type="presOf" srcId="{A4203211-67F8-416A-A2A4-D7746FBC172A}" destId="{A076DF04-11E9-4D7A-8A55-F7665A01441E}" srcOrd="0" destOrd="0" presId="urn:microsoft.com/office/officeart/2005/8/layout/hProcess9"/>
    <dgm:cxn modelId="{220A472B-F7EF-471F-8A7F-E5EB0E760074}" srcId="{86D444CD-2571-4E75-AFFF-D8F46B3B594E}" destId="{621D0A05-1A4B-4FD1-8320-B9C2ACD9F61E}" srcOrd="0" destOrd="0" parTransId="{FCB7D331-71C7-4D34-B81D-FAEAE8BC2C9D}" sibTransId="{55CAEF11-9CCA-430A-9CB6-5445DD9C1758}"/>
    <dgm:cxn modelId="{362BB24F-6FD5-4992-B188-DA332C07038F}" type="presOf" srcId="{621D0A05-1A4B-4FD1-8320-B9C2ACD9F61E}" destId="{1AC1C874-C795-43AC-ADCD-6D754608749F}" srcOrd="0" destOrd="0" presId="urn:microsoft.com/office/officeart/2005/8/layout/hProcess9"/>
    <dgm:cxn modelId="{CD3AEB36-AFBE-46F6-BA6F-22D431D92896}" type="presOf" srcId="{86D444CD-2571-4E75-AFFF-D8F46B3B594E}" destId="{83E589C8-E1A0-4CE5-9B82-0CF3CC457170}" srcOrd="0" destOrd="0" presId="urn:microsoft.com/office/officeart/2005/8/layout/hProcess9"/>
    <dgm:cxn modelId="{3DCC1386-9928-49DB-A4A3-3CF76673168D}" srcId="{86D444CD-2571-4E75-AFFF-D8F46B3B594E}" destId="{00ED2CBC-1E12-40DE-B94E-33657032FD9F}" srcOrd="2" destOrd="0" parTransId="{D9425DC0-9584-4BA5-A2C2-F2E750468E74}" sibTransId="{185DBC9A-2FB4-418D-B3AA-9D47DBF2AC31}"/>
    <dgm:cxn modelId="{D9CDF8A0-9EE5-4038-B1FD-F35806BDF054}" srcId="{86D444CD-2571-4E75-AFFF-D8F46B3B594E}" destId="{A4203211-67F8-416A-A2A4-D7746FBC172A}" srcOrd="1" destOrd="0" parTransId="{3E549911-DCF7-43A3-A05B-FB6CAD59200D}" sibTransId="{ADDFF169-9A59-41BE-B88F-5456AE98D6E4}"/>
    <dgm:cxn modelId="{A7E490C2-CBED-4F67-A8A6-F476780F7AC3}" srcId="{86D444CD-2571-4E75-AFFF-D8F46B3B594E}" destId="{A5775FA5-48B2-4B14-B0D8-D5B668D88E16}" srcOrd="3" destOrd="0" parTransId="{A111B472-0B0B-4CA2-88AC-3A555242D93A}" sibTransId="{5376334E-454B-4BF8-A31D-766907C42E2B}"/>
    <dgm:cxn modelId="{0C60B721-4178-4A39-8EFC-B66FC8ABC4FB}" type="presOf" srcId="{A5775FA5-48B2-4B14-B0D8-D5B668D88E16}" destId="{FAE74B6E-AEEE-4DDB-9E91-5E057F82516E}" srcOrd="0" destOrd="0" presId="urn:microsoft.com/office/officeart/2005/8/layout/hProcess9"/>
    <dgm:cxn modelId="{6F77EB24-1E09-4F62-BEBB-76E6C0D3E999}" type="presParOf" srcId="{83E589C8-E1A0-4CE5-9B82-0CF3CC457170}" destId="{DB88CA00-D6CE-42BF-AA59-C3725696F689}" srcOrd="0" destOrd="0" presId="urn:microsoft.com/office/officeart/2005/8/layout/hProcess9"/>
    <dgm:cxn modelId="{03E1CA4B-9E55-4A3F-A994-98925CD1AB22}" type="presParOf" srcId="{83E589C8-E1A0-4CE5-9B82-0CF3CC457170}" destId="{49D1C7E6-2181-4E49-9BB5-910B70B0CA1C}" srcOrd="1" destOrd="0" presId="urn:microsoft.com/office/officeart/2005/8/layout/hProcess9"/>
    <dgm:cxn modelId="{0F6D2DA8-A7FE-4835-B13B-CA2F5CEFE41C}" type="presParOf" srcId="{49D1C7E6-2181-4E49-9BB5-910B70B0CA1C}" destId="{1AC1C874-C795-43AC-ADCD-6D754608749F}" srcOrd="0" destOrd="0" presId="urn:microsoft.com/office/officeart/2005/8/layout/hProcess9"/>
    <dgm:cxn modelId="{2D1FC2BF-D0D4-4499-B047-59EEAD382B7E}" type="presParOf" srcId="{49D1C7E6-2181-4E49-9BB5-910B70B0CA1C}" destId="{2C4E5AEF-E18E-4FE0-BABC-88D9BB080A8F}" srcOrd="1" destOrd="0" presId="urn:microsoft.com/office/officeart/2005/8/layout/hProcess9"/>
    <dgm:cxn modelId="{D81CCADE-FB20-4CAC-BE60-B714DE08412D}" type="presParOf" srcId="{49D1C7E6-2181-4E49-9BB5-910B70B0CA1C}" destId="{A076DF04-11E9-4D7A-8A55-F7665A01441E}" srcOrd="2" destOrd="0" presId="urn:microsoft.com/office/officeart/2005/8/layout/hProcess9"/>
    <dgm:cxn modelId="{715F4284-A950-449A-9827-EF0861B60AEB}" type="presParOf" srcId="{49D1C7E6-2181-4E49-9BB5-910B70B0CA1C}" destId="{7910329C-FD78-41FE-97A8-1C108EB27347}" srcOrd="3" destOrd="0" presId="urn:microsoft.com/office/officeart/2005/8/layout/hProcess9"/>
    <dgm:cxn modelId="{04BACBFE-1417-4B6A-BD7F-F5AE1BC63335}" type="presParOf" srcId="{49D1C7E6-2181-4E49-9BB5-910B70B0CA1C}" destId="{4DD0C931-AE7D-4BDE-84CB-D20AE8363673}" srcOrd="4" destOrd="0" presId="urn:microsoft.com/office/officeart/2005/8/layout/hProcess9"/>
    <dgm:cxn modelId="{7B40005E-781A-4065-9AAB-43DFA33AA5C3}" type="presParOf" srcId="{49D1C7E6-2181-4E49-9BB5-910B70B0CA1C}" destId="{139E0D5F-233A-421A-8CBA-7CCB34436228}" srcOrd="5" destOrd="0" presId="urn:microsoft.com/office/officeart/2005/8/layout/hProcess9"/>
    <dgm:cxn modelId="{A429AD59-62A7-49C7-8EB6-CF7DC66C8EAC}" type="presParOf" srcId="{49D1C7E6-2181-4E49-9BB5-910B70B0CA1C}" destId="{FAE74B6E-AEEE-4DDB-9E91-5E057F82516E}" srcOrd="6"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3542C0-AC06-424C-9F3C-A5AB44C15FFE}">
      <dsp:nvSpPr>
        <dsp:cNvPr id="0" name=""/>
        <dsp:cNvSpPr/>
      </dsp:nvSpPr>
      <dsp:spPr>
        <a:xfrm>
          <a:off x="0" y="27300"/>
          <a:ext cx="7315200" cy="1029600"/>
        </a:xfrm>
        <a:prstGeom prst="roundRect">
          <a:avLst/>
        </a:prstGeom>
        <a:solidFill>
          <a:schemeClr val="accent5">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lang="en-US" sz="1900" b="0" i="0" kern="1200" dirty="0" smtClean="0">
              <a:solidFill>
                <a:schemeClr val="tx1"/>
              </a:solidFill>
              <a:latin typeface="Helvetica Neue Light"/>
              <a:cs typeface="Helvetica Neue Light"/>
            </a:rPr>
            <a:t>All people have </a:t>
          </a:r>
          <a:r>
            <a:rPr lang="en-US" sz="1900" b="0" i="1" u="sng" kern="1200" dirty="0" smtClean="0">
              <a:solidFill>
                <a:schemeClr val="tx1"/>
              </a:solidFill>
              <a:latin typeface="Helvetica Neue Light"/>
              <a:cs typeface="Helvetica Neue Light"/>
            </a:rPr>
            <a:t>access to the resources</a:t>
          </a:r>
          <a:r>
            <a:rPr lang="en-US" sz="1900" b="0" i="0" kern="1200" dirty="0" smtClean="0">
              <a:solidFill>
                <a:schemeClr val="tx1"/>
              </a:solidFill>
              <a:latin typeface="Helvetica Neue Light"/>
              <a:cs typeface="Helvetica Neue Light"/>
            </a:rPr>
            <a:t> necessary for meeting their basic needs and advancing their health and well-being.</a:t>
          </a:r>
          <a:endParaRPr lang="en-US" sz="1900" b="0" i="0" kern="1200" dirty="0">
            <a:latin typeface="Helvetica Neue Light"/>
            <a:cs typeface="Helvetica Neue Light"/>
          </a:endParaRPr>
        </a:p>
      </dsp:txBody>
      <dsp:txXfrm>
        <a:off x="50261" y="77561"/>
        <a:ext cx="7214678" cy="929078"/>
      </dsp:txXfrm>
    </dsp:sp>
    <dsp:sp modelId="{1C72E0F5-3330-4918-8A42-926887FD26A0}">
      <dsp:nvSpPr>
        <dsp:cNvPr id="0" name=""/>
        <dsp:cNvSpPr/>
      </dsp:nvSpPr>
      <dsp:spPr>
        <a:xfrm>
          <a:off x="0" y="1215300"/>
          <a:ext cx="7315200" cy="1029600"/>
        </a:xfrm>
        <a:prstGeom prst="roundRect">
          <a:avLst/>
        </a:prstGeom>
        <a:solidFill>
          <a:schemeClr val="accent5">
            <a:hueOff val="-3311292"/>
            <a:satOff val="13270"/>
            <a:lumOff val="2876"/>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lang="en-US" sz="1900" b="0" i="0" kern="1200" baseline="0" dirty="0" smtClean="0">
              <a:solidFill>
                <a:schemeClr val="tx1"/>
              </a:solidFill>
              <a:latin typeface="Helvetica Neue Light"/>
              <a:cs typeface="Helvetica Neue Light"/>
            </a:rPr>
            <a:t>All people have the </a:t>
          </a:r>
          <a:r>
            <a:rPr lang="en-US" sz="1900" b="0" i="1" u="sng" kern="1200" baseline="0" dirty="0" smtClean="0">
              <a:solidFill>
                <a:schemeClr val="tx1"/>
              </a:solidFill>
              <a:latin typeface="Helvetica Neue Light"/>
              <a:cs typeface="Helvetica Neue Light"/>
            </a:rPr>
            <a:t>power to shape the future </a:t>
          </a:r>
          <a:r>
            <a:rPr lang="en-US" sz="1900" b="0" i="0" kern="1200" baseline="0" dirty="0" smtClean="0">
              <a:solidFill>
                <a:schemeClr val="tx1"/>
              </a:solidFill>
              <a:latin typeface="Helvetica Neue Light"/>
              <a:cs typeface="Helvetica Neue Light"/>
            </a:rPr>
            <a:t>of their communities through public decision-making processes that are transparent, inclusive, and engage the community as full partners.</a:t>
          </a:r>
          <a:endParaRPr lang="en-US" sz="1900" b="0" i="0" kern="1200" baseline="0" dirty="0">
            <a:solidFill>
              <a:schemeClr val="tx1"/>
            </a:solidFill>
            <a:latin typeface="Helvetica Neue Light"/>
            <a:cs typeface="Helvetica Neue Light"/>
          </a:endParaRPr>
        </a:p>
      </dsp:txBody>
      <dsp:txXfrm>
        <a:off x="50261" y="1265561"/>
        <a:ext cx="7214678" cy="929078"/>
      </dsp:txXfrm>
    </dsp:sp>
    <dsp:sp modelId="{2F23539F-92D9-4A55-815D-4F500972B8BD}">
      <dsp:nvSpPr>
        <dsp:cNvPr id="0" name=""/>
        <dsp:cNvSpPr/>
      </dsp:nvSpPr>
      <dsp:spPr>
        <a:xfrm>
          <a:off x="0" y="2403300"/>
          <a:ext cx="7315200" cy="1029600"/>
        </a:xfrm>
        <a:prstGeom prst="roundRect">
          <a:avLst/>
        </a:prstGeom>
        <a:solidFill>
          <a:schemeClr val="accent5">
            <a:hueOff val="-6622584"/>
            <a:satOff val="26541"/>
            <a:lumOff val="5752"/>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lang="en-US" sz="1900" b="0" i="0" kern="1200" baseline="0" dirty="0" smtClean="0">
              <a:solidFill>
                <a:schemeClr val="tx1"/>
              </a:solidFill>
              <a:latin typeface="Helvetica Neue Light"/>
              <a:cs typeface="Helvetica Neue Light"/>
            </a:rPr>
            <a:t>All communities </a:t>
          </a:r>
          <a:r>
            <a:rPr lang="en-US" sz="1900" b="0" i="1" u="sng" kern="1200" baseline="0" dirty="0" smtClean="0">
              <a:solidFill>
                <a:schemeClr val="tx1"/>
              </a:solidFill>
              <a:latin typeface="Helvetica Neue Light"/>
              <a:cs typeface="Helvetica Neue Light"/>
            </a:rPr>
            <a:t>experience the benefits and share the costs</a:t>
          </a:r>
          <a:r>
            <a:rPr lang="en-US" sz="1900" b="0" i="0" kern="1200" baseline="0" dirty="0" smtClean="0">
              <a:solidFill>
                <a:schemeClr val="tx1"/>
              </a:solidFill>
              <a:latin typeface="Helvetica Neue Light"/>
              <a:cs typeface="Helvetica Neue Light"/>
            </a:rPr>
            <a:t> of growth and change. </a:t>
          </a:r>
          <a:endParaRPr lang="en-US" sz="1900" b="0" i="0" kern="1200" baseline="0" dirty="0">
            <a:solidFill>
              <a:schemeClr val="tx1"/>
            </a:solidFill>
            <a:latin typeface="Helvetica Neue Light"/>
            <a:cs typeface="Helvetica Neue Light"/>
          </a:endParaRPr>
        </a:p>
      </dsp:txBody>
      <dsp:txXfrm>
        <a:off x="50261" y="2453561"/>
        <a:ext cx="7214678" cy="929078"/>
      </dsp:txXfrm>
    </dsp:sp>
    <dsp:sp modelId="{C66ECBB0-7E57-4FBA-AD42-C1806B9650BB}">
      <dsp:nvSpPr>
        <dsp:cNvPr id="0" name=""/>
        <dsp:cNvSpPr/>
      </dsp:nvSpPr>
      <dsp:spPr>
        <a:xfrm>
          <a:off x="0" y="3591300"/>
          <a:ext cx="7315200" cy="1029600"/>
        </a:xfrm>
        <a:prstGeom prst="roundRect">
          <a:avLst/>
        </a:prstGeom>
        <a:solidFill>
          <a:schemeClr val="accent5">
            <a:hueOff val="-9933876"/>
            <a:satOff val="39811"/>
            <a:lumOff val="8628"/>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lang="en-US" sz="1900" b="0" i="0" kern="1200" baseline="0" dirty="0" smtClean="0">
              <a:solidFill>
                <a:schemeClr val="tx1"/>
              </a:solidFill>
              <a:latin typeface="Helvetica Neue Light"/>
              <a:cs typeface="Helvetica Neue Light"/>
            </a:rPr>
            <a:t>All people are able and have the </a:t>
          </a:r>
          <a:r>
            <a:rPr lang="en-US" sz="1900" b="0" i="1" u="sng" kern="1200" baseline="0" dirty="0" smtClean="0">
              <a:solidFill>
                <a:schemeClr val="tx1"/>
              </a:solidFill>
              <a:latin typeface="Helvetica Neue Light"/>
              <a:cs typeface="Helvetica Neue Light"/>
            </a:rPr>
            <a:t>opportunity to achieve their full potential</a:t>
          </a:r>
          <a:r>
            <a:rPr lang="en-US" sz="1900" b="0" i="0" kern="1200" baseline="0" dirty="0" smtClean="0">
              <a:solidFill>
                <a:schemeClr val="tx1"/>
              </a:solidFill>
              <a:latin typeface="Helvetica Neue Light"/>
              <a:cs typeface="Helvetica Neue Light"/>
            </a:rPr>
            <a:t> and realize their vision for success.</a:t>
          </a:r>
          <a:endParaRPr lang="en-US" sz="1900" b="0" i="0" kern="1200" baseline="0" dirty="0">
            <a:solidFill>
              <a:schemeClr val="tx1"/>
            </a:solidFill>
            <a:latin typeface="Helvetica Neue Light"/>
            <a:cs typeface="Helvetica Neue Light"/>
          </a:endParaRPr>
        </a:p>
      </dsp:txBody>
      <dsp:txXfrm>
        <a:off x="50261" y="3641561"/>
        <a:ext cx="7214678" cy="9290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88CA00-D6CE-42BF-AA59-C3725696F689}">
      <dsp:nvSpPr>
        <dsp:cNvPr id="0" name=""/>
        <dsp:cNvSpPr/>
      </dsp:nvSpPr>
      <dsp:spPr>
        <a:xfrm>
          <a:off x="365759" y="0"/>
          <a:ext cx="4145280" cy="2209800"/>
        </a:xfrm>
        <a:prstGeom prst="rightArrow">
          <a:avLst/>
        </a:prstGeom>
        <a:solidFill>
          <a:schemeClr val="accent3">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1AC1C874-C795-43AC-ADCD-6D754608749F}">
      <dsp:nvSpPr>
        <dsp:cNvPr id="0" name=""/>
        <dsp:cNvSpPr/>
      </dsp:nvSpPr>
      <dsp:spPr>
        <a:xfrm>
          <a:off x="2440" y="662940"/>
          <a:ext cx="1173956" cy="883920"/>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0" i="0" kern="1200" dirty="0" smtClean="0">
              <a:latin typeface="Helvetica Neue"/>
              <a:cs typeface="Helvetica Neue"/>
            </a:rPr>
            <a:t>Best Practices Research</a:t>
          </a:r>
          <a:endParaRPr lang="en-US" sz="1300" b="0" i="0" kern="1200" dirty="0">
            <a:latin typeface="Helvetica Neue"/>
            <a:cs typeface="Helvetica Neue"/>
          </a:endParaRPr>
        </a:p>
      </dsp:txBody>
      <dsp:txXfrm>
        <a:off x="45589" y="706089"/>
        <a:ext cx="1087658" cy="797622"/>
      </dsp:txXfrm>
    </dsp:sp>
    <dsp:sp modelId="{A076DF04-11E9-4D7A-8A55-F7665A01441E}">
      <dsp:nvSpPr>
        <dsp:cNvPr id="0" name=""/>
        <dsp:cNvSpPr/>
      </dsp:nvSpPr>
      <dsp:spPr>
        <a:xfrm>
          <a:off x="1235094" y="662940"/>
          <a:ext cx="1173956" cy="883920"/>
        </a:xfrm>
        <a:prstGeom prst="roundRect">
          <a:avLst/>
        </a:prstGeom>
        <a:gradFill rotWithShape="0">
          <a:gsLst>
            <a:gs pos="0">
              <a:schemeClr val="accent3">
                <a:hueOff val="3750088"/>
                <a:satOff val="-5627"/>
                <a:lumOff val="-915"/>
                <a:alphaOff val="0"/>
                <a:shade val="51000"/>
                <a:satMod val="130000"/>
              </a:schemeClr>
            </a:gs>
            <a:gs pos="80000">
              <a:schemeClr val="accent3">
                <a:hueOff val="3750088"/>
                <a:satOff val="-5627"/>
                <a:lumOff val="-915"/>
                <a:alphaOff val="0"/>
                <a:shade val="93000"/>
                <a:satMod val="130000"/>
              </a:schemeClr>
            </a:gs>
            <a:gs pos="100000">
              <a:schemeClr val="accent3">
                <a:hueOff val="3750088"/>
                <a:satOff val="-5627"/>
                <a:lumOff val="-91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0" i="0" kern="1200" dirty="0" smtClean="0">
              <a:latin typeface="Helvetica Neue"/>
              <a:cs typeface="Helvetica Neue"/>
            </a:rPr>
            <a:t>Research on Data Sources</a:t>
          </a:r>
          <a:endParaRPr lang="en-US" sz="1300" b="0" i="0" kern="1200" dirty="0">
            <a:latin typeface="Helvetica Neue"/>
            <a:cs typeface="Helvetica Neue"/>
          </a:endParaRPr>
        </a:p>
      </dsp:txBody>
      <dsp:txXfrm>
        <a:off x="1278243" y="706089"/>
        <a:ext cx="1087658" cy="797622"/>
      </dsp:txXfrm>
    </dsp:sp>
    <dsp:sp modelId="{4DD0C931-AE7D-4BDE-84CB-D20AE8363673}">
      <dsp:nvSpPr>
        <dsp:cNvPr id="0" name=""/>
        <dsp:cNvSpPr/>
      </dsp:nvSpPr>
      <dsp:spPr>
        <a:xfrm>
          <a:off x="2467748" y="662940"/>
          <a:ext cx="1173956" cy="883920"/>
        </a:xfrm>
        <a:prstGeom prst="roundRect">
          <a:avLst/>
        </a:prstGeom>
        <a:gradFill rotWithShape="0">
          <a:gsLst>
            <a:gs pos="0">
              <a:schemeClr val="accent3">
                <a:hueOff val="7500176"/>
                <a:satOff val="-11253"/>
                <a:lumOff val="-1830"/>
                <a:alphaOff val="0"/>
                <a:shade val="51000"/>
                <a:satMod val="130000"/>
              </a:schemeClr>
            </a:gs>
            <a:gs pos="80000">
              <a:schemeClr val="accent3">
                <a:hueOff val="7500176"/>
                <a:satOff val="-11253"/>
                <a:lumOff val="-1830"/>
                <a:alphaOff val="0"/>
                <a:shade val="93000"/>
                <a:satMod val="130000"/>
              </a:schemeClr>
            </a:gs>
            <a:gs pos="100000">
              <a:schemeClr val="accent3">
                <a:hueOff val="7500176"/>
                <a:satOff val="-11253"/>
                <a:lumOff val="-183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0" i="0" kern="1200" dirty="0" smtClean="0">
              <a:latin typeface="Helvetica Neue"/>
              <a:cs typeface="Helvetica Neue"/>
            </a:rPr>
            <a:t>Stakeholder Engagement</a:t>
          </a:r>
          <a:endParaRPr lang="en-US" sz="1300" b="0" i="0" kern="1200" dirty="0">
            <a:latin typeface="Helvetica Neue"/>
            <a:cs typeface="Helvetica Neue"/>
          </a:endParaRPr>
        </a:p>
      </dsp:txBody>
      <dsp:txXfrm>
        <a:off x="2510897" y="706089"/>
        <a:ext cx="1087658" cy="797622"/>
      </dsp:txXfrm>
    </dsp:sp>
    <dsp:sp modelId="{FAE74B6E-AEEE-4DDB-9E91-5E057F82516E}">
      <dsp:nvSpPr>
        <dsp:cNvPr id="0" name=""/>
        <dsp:cNvSpPr/>
      </dsp:nvSpPr>
      <dsp:spPr>
        <a:xfrm>
          <a:off x="3700402" y="662940"/>
          <a:ext cx="1173956" cy="883920"/>
        </a:xfrm>
        <a:prstGeom prst="roundRect">
          <a:avLst/>
        </a:prstGeom>
        <a:solidFill>
          <a:schemeClr val="accent5">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0" i="0" kern="1200" dirty="0" smtClean="0">
              <a:latin typeface="Helvetica Neue"/>
              <a:cs typeface="Helvetica Neue"/>
            </a:rPr>
            <a:t>Selection of Priority Indicators</a:t>
          </a:r>
          <a:endParaRPr lang="en-US" sz="1300" b="0" i="0" kern="1200" dirty="0">
            <a:latin typeface="Helvetica Neue"/>
            <a:cs typeface="Helvetica Neue"/>
          </a:endParaRPr>
        </a:p>
      </dsp:txBody>
      <dsp:txXfrm>
        <a:off x="3743551" y="706089"/>
        <a:ext cx="1087658" cy="79762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36C88E-CD82-4B7A-816A-0A5D07B098C9}" type="datetimeFigureOut">
              <a:rPr lang="en-US" smtClean="0"/>
              <a:t>3/28/2014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3CC4F8-12B5-4812-A1A2-069E8A1FBF2D}" type="slidenum">
              <a:rPr lang="en-US" smtClean="0"/>
              <a:t>‹#›</a:t>
            </a:fld>
            <a:endParaRPr lang="en-US"/>
          </a:p>
        </p:txBody>
      </p:sp>
    </p:spTree>
    <p:extLst>
      <p:ext uri="{BB962C8B-B14F-4D97-AF65-F5344CB8AC3E}">
        <p14:creationId xmlns:p14="http://schemas.microsoft.com/office/powerpoint/2010/main" val="2076760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8"/>
          <p:cNvSpPr>
            <a:spLocks noGrp="1" noChangeArrowheads="1"/>
          </p:cNvSpPr>
          <p:nvPr>
            <p:ph type="sldNum"/>
          </p:nvPr>
        </p:nvSpPr>
        <p:spPr>
          <a:ln/>
        </p:spPr>
        <p:txBody>
          <a:bodyPr/>
          <a:lstStyle/>
          <a:p>
            <a:fld id="{7E92B9E6-4514-4CAC-B722-137266E35C63}" type="slidenum">
              <a:rPr lang="en-GB"/>
              <a:pPr/>
              <a:t>2</a:t>
            </a:fld>
            <a:endParaRPr lang="en-GB" dirty="0"/>
          </a:p>
        </p:txBody>
      </p:sp>
      <p:sp>
        <p:nvSpPr>
          <p:cNvPr id="151557" name="Rectangle 5"/>
          <p:cNvSpPr>
            <a:spLocks noGrp="1" noRot="1" noChangeAspect="1" noChangeArrowheads="1" noTextEdit="1"/>
          </p:cNvSpPr>
          <p:nvPr>
            <p:ph type="sldImg"/>
          </p:nvPr>
        </p:nvSpPr>
        <p:spPr>
          <a:xfrm>
            <a:off x="1066800" y="228600"/>
            <a:ext cx="4572000" cy="3429000"/>
          </a:xfrm>
          <a:prstGeom prst="rect">
            <a:avLst/>
          </a:prstGeom>
          <a:ln/>
        </p:spPr>
      </p:sp>
      <p:sp>
        <p:nvSpPr>
          <p:cNvPr id="151555" name="Text Box 3"/>
          <p:cNvSpPr txBox="1">
            <a:spLocks noGrp="1" noChangeArrowheads="1"/>
          </p:cNvSpPr>
          <p:nvPr>
            <p:ph type="body"/>
          </p:nvPr>
        </p:nvSpPr>
        <p:spPr>
          <a:xfrm>
            <a:off x="304800" y="4342465"/>
            <a:ext cx="6249988" cy="1942525"/>
          </a:xfrm>
          <a:ln/>
        </p:spPr>
        <p:txBody>
          <a:bodyPr tIns="47469" bIns="47469">
            <a:spAutoFit/>
          </a:bodyPr>
          <a:lstStyle/>
          <a:p>
            <a:r>
              <a:rPr lang="en-US" dirty="0" smtClean="0"/>
              <a:t>The purpose of the Atlas project is to create</a:t>
            </a:r>
            <a:r>
              <a:rPr lang="en-US" baseline="0" dirty="0" smtClean="0"/>
              <a:t> a more equitable Portland-Vancouver metro region. </a:t>
            </a:r>
          </a:p>
          <a:p>
            <a:endParaRPr lang="en-US" baseline="0" dirty="0" smtClean="0"/>
          </a:p>
          <a:p>
            <a:r>
              <a:rPr lang="en-US" sz="1200" kern="1200" dirty="0" smtClean="0">
                <a:solidFill>
                  <a:schemeClr val="tx1"/>
                </a:solidFill>
                <a:latin typeface="+mn-lt"/>
                <a:ea typeface="+mn-ea"/>
                <a:cs typeface="+mn-cs"/>
              </a:rPr>
              <a:t>In an equitable region, </a:t>
            </a:r>
            <a:r>
              <a:rPr lang="en-US" sz="1200" i="0" kern="1200" dirty="0" smtClean="0">
                <a:solidFill>
                  <a:schemeClr val="tx1"/>
                </a:solidFill>
                <a:latin typeface="+mn-lt"/>
                <a:ea typeface="+mn-ea"/>
                <a:cs typeface="+mn-cs"/>
              </a:rPr>
              <a:t>everyone</a:t>
            </a:r>
            <a:r>
              <a:rPr lang="en-US" sz="1200" kern="1200" dirty="0" smtClean="0">
                <a:solidFill>
                  <a:schemeClr val="tx1"/>
                </a:solidFill>
                <a:latin typeface="+mn-lt"/>
                <a:ea typeface="+mn-ea"/>
                <a:cs typeface="+mn-cs"/>
              </a:rPr>
              <a:t> has access to essential resources, the ability to influence public decisions that affect them,</a:t>
            </a:r>
            <a:r>
              <a:rPr lang="en-US" sz="1200" kern="1200" baseline="0" dirty="0" smtClean="0">
                <a:solidFill>
                  <a:schemeClr val="tx1"/>
                </a:solidFill>
                <a:latin typeface="+mn-lt"/>
                <a:ea typeface="+mn-ea"/>
                <a:cs typeface="+mn-cs"/>
              </a:rPr>
              <a:t> and </a:t>
            </a:r>
            <a:r>
              <a:rPr lang="en-US" sz="1200" kern="1200" dirty="0" smtClean="0">
                <a:solidFill>
                  <a:schemeClr val="tx1"/>
                </a:solidFill>
                <a:latin typeface="+mn-lt"/>
                <a:ea typeface="+mn-ea"/>
                <a:cs typeface="+mn-cs"/>
              </a:rPr>
              <a:t>the ability to achieve their full potential.</a:t>
            </a:r>
          </a:p>
          <a:p>
            <a:endParaRPr lang="en-GB" dirty="0" smtClean="0">
              <a:latin typeface="Arial" pitchFamily="34" charset="0"/>
            </a:endParaRPr>
          </a:p>
          <a:p>
            <a:r>
              <a:rPr lang="en-US" sz="1200" kern="1200" dirty="0" smtClean="0">
                <a:solidFill>
                  <a:schemeClr val="tx1"/>
                </a:solidFill>
                <a:latin typeface="+mn-lt"/>
                <a:ea typeface="+mn-ea"/>
                <a:cs typeface="+mn-cs"/>
              </a:rPr>
              <a:t>The Atlas</a:t>
            </a:r>
            <a:r>
              <a:rPr lang="en-US" sz="1200" kern="1200" baseline="0" dirty="0" smtClean="0">
                <a:solidFill>
                  <a:schemeClr val="tx1"/>
                </a:solidFill>
                <a:latin typeface="+mn-lt"/>
                <a:ea typeface="+mn-ea"/>
                <a:cs typeface="+mn-cs"/>
              </a:rPr>
              <a:t> uses maps and data to measure the extent to which our region meets these criteria.</a:t>
            </a:r>
            <a:endParaRPr lang="en-US" sz="1200" kern="1200" dirty="0" smtClean="0">
              <a:solidFill>
                <a:schemeClr val="tx1"/>
              </a:solidFill>
              <a:latin typeface="+mn-lt"/>
              <a:ea typeface="+mn-ea"/>
              <a:cs typeface="+mn-cs"/>
            </a:endParaRP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dirty="0" smtClean="0">
              <a:latin typeface="Arial" pitchFamily="34" charset="0"/>
              <a:cs typeface="Lucida Sans Unicode" pitchFamily="34" charset="0"/>
            </a:endParaRP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dirty="0">
              <a:latin typeface="Arial" pitchFamily="34" charset="0"/>
            </a:endParaRP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dirty="0"/>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FFBF5149-8A16-4A96-B79E-E9176D809B68}" type="slidenum">
              <a:rPr lang="en-GB"/>
              <a:pPr/>
              <a:t>3</a:t>
            </a:fld>
            <a:endParaRPr lang="en-GB" dirty="0"/>
          </a:p>
        </p:txBody>
      </p:sp>
      <p:sp>
        <p:nvSpPr>
          <p:cNvPr id="323586" name="Rectangle 2"/>
          <p:cNvSpPr>
            <a:spLocks noGrp="1" noRot="1" noChangeAspect="1" noChangeArrowheads="1" noTextEdit="1"/>
          </p:cNvSpPr>
          <p:nvPr>
            <p:ph type="sldImg"/>
          </p:nvPr>
        </p:nvSpPr>
        <p:spPr>
          <a:xfrm>
            <a:off x="1066800" y="228600"/>
            <a:ext cx="4572000" cy="3429000"/>
          </a:xfrm>
          <a:prstGeom prst="rect">
            <a:avLst/>
          </a:prstGeom>
          <a:ln/>
        </p:spPr>
      </p:sp>
      <p:sp>
        <p:nvSpPr>
          <p:cNvPr id="323587"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The Regional Equity Atlas is a tool that enables us to understand </a:t>
            </a:r>
            <a:r>
              <a:rPr lang="en-US" sz="1200" kern="1200" dirty="0" smtClean="0">
                <a:solidFill>
                  <a:schemeClr val="tx1"/>
                </a:solidFill>
                <a:latin typeface="+mn-lt"/>
                <a:ea typeface="+mn-ea"/>
                <a:cs typeface="+mn-cs"/>
              </a:rPr>
              <a:t>how well different neighborhoods and populations across the region are able to access the resources and opportunities necessary for meeting their basic needs and advancing their health and well-being.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 Its purpose is to provide a visual depiction of disparities across the region to help</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inform strategies to promote greater equity through policy, planning, and strategic</a:t>
            </a:r>
            <a:r>
              <a:rPr lang="en-US" sz="1200" kern="1200" baseline="0" dirty="0" smtClean="0">
                <a:solidFill>
                  <a:schemeClr val="tx1"/>
                </a:solidFill>
                <a:latin typeface="+mn-lt"/>
                <a:ea typeface="+mn-ea"/>
                <a:cs typeface="+mn-cs"/>
              </a:rPr>
              <a:t> investments</a:t>
            </a:r>
            <a:r>
              <a:rPr lang="en-US" sz="1200" kern="1200" dirty="0" smtClean="0">
                <a:solidFill>
                  <a:schemeClr val="tx1"/>
                </a:solidFill>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u="none" kern="1200" baseline="0" dirty="0" smtClean="0">
              <a:solidFill>
                <a:schemeClr val="tx1"/>
              </a:solidFill>
              <a:latin typeface="+mn-lt"/>
              <a:ea typeface="+mn-ea"/>
              <a:cs typeface="+mn-cs"/>
            </a:endParaRPr>
          </a:p>
          <a:p>
            <a:endParaRPr lang="en-US" dirty="0" smtClean="0">
              <a:latin typeface="Arial" pitchFamily="34" charset="0"/>
            </a:endParaRPr>
          </a:p>
          <a:p>
            <a:endParaRPr lang="en-US" dirty="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p:txBody>
          <a:bodyPr>
            <a:normAutofit/>
          </a:bodyPr>
          <a:lstStyle/>
          <a:p>
            <a:r>
              <a:rPr lang="en-US" dirty="0" smtClean="0"/>
              <a:t>You can access the Atlas maps in two ways: The </a:t>
            </a:r>
            <a:r>
              <a:rPr lang="en-US" baseline="0" dirty="0" smtClean="0"/>
              <a:t>equityatlas.org website includes a Maps and Analysis section that includes more than a hundred key maps organized by theme, along with an explanation of each of the maps and an analysis of findings. The website also includes extensive background information, additional data, and other resources.</a:t>
            </a:r>
            <a:endParaRPr lang="en-US" dirty="0"/>
          </a:p>
        </p:txBody>
      </p:sp>
      <p:sp>
        <p:nvSpPr>
          <p:cNvPr id="4" name="Slide Number Placeholder 3"/>
          <p:cNvSpPr>
            <a:spLocks noGrp="1"/>
          </p:cNvSpPr>
          <p:nvPr>
            <p:ph type="sldNum" sz="quarter" idx="10"/>
          </p:nvPr>
        </p:nvSpPr>
        <p:spPr/>
        <p:txBody>
          <a:bodyPr/>
          <a:lstStyle/>
          <a:p>
            <a:fld id="{7662A8A5-4537-4360-A3D6-94E7A8E31589}"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09B61DF6-E6E5-4B43-B4A0-B199EA6F71F5}" type="slidenum">
              <a:rPr lang="en-GB"/>
              <a:pPr/>
              <a:t>5</a:t>
            </a:fld>
            <a:endParaRPr lang="en-GB" dirty="0"/>
          </a:p>
        </p:txBody>
      </p:sp>
      <p:sp>
        <p:nvSpPr>
          <p:cNvPr id="333826" name="Rectangle 2"/>
          <p:cNvSpPr>
            <a:spLocks noGrp="1" noRot="1" noChangeAspect="1" noChangeArrowheads="1" noTextEdit="1"/>
          </p:cNvSpPr>
          <p:nvPr>
            <p:ph type="sldImg"/>
          </p:nvPr>
        </p:nvSpPr>
        <p:spPr>
          <a:xfrm>
            <a:off x="1066800" y="228600"/>
            <a:ext cx="4572000" cy="3429000"/>
          </a:xfrm>
          <a:prstGeom prst="rect">
            <a:avLst/>
          </a:prstGeom>
          <a:ln/>
        </p:spPr>
      </p:sp>
      <p:sp>
        <p:nvSpPr>
          <p:cNvPr id="333827" name="Rectangle 3"/>
          <p:cNvSpPr>
            <a:spLocks noGrp="1" noChangeArrowheads="1"/>
          </p:cNvSpPr>
          <p:nvPr>
            <p:ph type="body" idx="1"/>
          </p:nvPr>
        </p:nvSpPr>
        <p:spPr>
          <a:xfrm>
            <a:off x="762000" y="3597640"/>
            <a:ext cx="5486400" cy="5246557"/>
          </a:xfrm>
        </p:spPr>
        <p:txBody>
          <a:bodyPr>
            <a:normAutofit/>
          </a:bodyPr>
          <a:lstStyle/>
          <a:p>
            <a:r>
              <a:rPr lang="en-US" sz="1300" kern="1200" dirty="0" smtClean="0">
                <a:solidFill>
                  <a:schemeClr val="tx1"/>
                </a:solidFill>
                <a:latin typeface="+mn-lt"/>
                <a:ea typeface="+mn-ea"/>
                <a:cs typeface="+mn-cs"/>
              </a:rPr>
              <a:t>Atlas 2.0 is an update and</a:t>
            </a:r>
            <a:r>
              <a:rPr lang="en-US" sz="1300" kern="1200" baseline="0" dirty="0" smtClean="0">
                <a:solidFill>
                  <a:schemeClr val="tx1"/>
                </a:solidFill>
                <a:latin typeface="+mn-lt"/>
                <a:ea typeface="+mn-ea"/>
                <a:cs typeface="+mn-cs"/>
              </a:rPr>
              <a:t> expansion of the first Atlas.</a:t>
            </a:r>
            <a:endParaRPr lang="en-US" sz="1300" kern="1200" dirty="0" smtClean="0">
              <a:solidFill>
                <a:schemeClr val="tx1"/>
              </a:solidFill>
              <a:latin typeface="+mn-lt"/>
              <a:ea typeface="+mn-ea"/>
              <a:cs typeface="+mn-cs"/>
            </a:endParaRPr>
          </a:p>
          <a:p>
            <a:endParaRPr lang="en-US" sz="1300" kern="1200" dirty="0" smtClean="0">
              <a:solidFill>
                <a:schemeClr val="tx1"/>
              </a:solidFill>
              <a:latin typeface="+mn-lt"/>
              <a:ea typeface="+mn-ea"/>
              <a:cs typeface="+mn-cs"/>
            </a:endParaRPr>
          </a:p>
          <a:p>
            <a:r>
              <a:rPr lang="en-US" sz="1300" kern="1200" dirty="0" smtClean="0">
                <a:solidFill>
                  <a:schemeClr val="tx1"/>
                </a:solidFill>
                <a:latin typeface="+mn-lt"/>
                <a:ea typeface="+mn-ea"/>
                <a:cs typeface="+mn-cs"/>
              </a:rPr>
              <a:t>We spent more than a year on a multi-step process to develop the list of indicators that are available in the Atlas 2.0</a:t>
            </a:r>
            <a:r>
              <a:rPr lang="en-US" sz="1300" kern="1200" baseline="0" dirty="0" smtClean="0">
                <a:solidFill>
                  <a:schemeClr val="tx1"/>
                </a:solidFill>
                <a:latin typeface="+mn-lt"/>
                <a:ea typeface="+mn-ea"/>
                <a:cs typeface="+mn-cs"/>
              </a:rPr>
              <a:t> </a:t>
            </a:r>
            <a:r>
              <a:rPr lang="en-US" sz="1300" kern="1200" dirty="0" smtClean="0">
                <a:solidFill>
                  <a:schemeClr val="tx1"/>
                </a:solidFill>
                <a:latin typeface="+mn-lt"/>
                <a:ea typeface="+mn-ea"/>
                <a:cs typeface="+mn-cs"/>
              </a:rPr>
              <a:t>mapping tool.  The process</a:t>
            </a:r>
            <a:r>
              <a:rPr lang="en-US" sz="1300" kern="1200" baseline="0" dirty="0" smtClean="0">
                <a:solidFill>
                  <a:schemeClr val="tx1"/>
                </a:solidFill>
                <a:latin typeface="+mn-lt"/>
                <a:ea typeface="+mn-ea"/>
                <a:cs typeface="+mn-cs"/>
              </a:rPr>
              <a:t> included extensive research on data sources and best practices as well as a robust stakeholder engagement process that gathered input from hundreds of leaders from non-profits, government agencies, and community organizations across the four-county region. </a:t>
            </a:r>
          </a:p>
          <a:p>
            <a:endParaRPr lang="en-US" sz="1300" kern="1200" baseline="0" dirty="0" smtClean="0">
              <a:solidFill>
                <a:schemeClr val="tx1"/>
              </a:solidFill>
              <a:latin typeface="+mn-lt"/>
              <a:ea typeface="+mn-ea"/>
              <a:cs typeface="+mn-cs"/>
            </a:endParaRPr>
          </a:p>
          <a:p>
            <a:endParaRPr lang="en-US" i="1" dirty="0">
              <a:latin typeface="Arial" pitchFamily="34" charset="0"/>
            </a:endParaRPr>
          </a:p>
          <a:p>
            <a:endParaRPr lang="en-US" dirty="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p:txBody>
          <a:bodyPr>
            <a:normAutofit fontScale="85000" lnSpcReduction="20000"/>
          </a:bodyPr>
          <a:lstStyle/>
          <a:p>
            <a:r>
              <a:rPr lang="en-US" sz="1200" i="1" kern="1200" baseline="0" dirty="0" smtClean="0">
                <a:solidFill>
                  <a:schemeClr val="tx1"/>
                </a:solidFill>
                <a:latin typeface="+mn-lt"/>
                <a:ea typeface="+mn-ea"/>
                <a:cs typeface="+mn-cs"/>
              </a:rPr>
              <a:t>For example [CLICK] this map shows median rental cost by zip code.</a:t>
            </a:r>
            <a:endParaRPr lang="en-US" sz="1200" i="1" kern="1200" dirty="0" smtClean="0">
              <a:solidFill>
                <a:schemeClr val="tx1"/>
              </a:solidFill>
              <a:latin typeface="+mn-lt"/>
              <a:ea typeface="+mn-ea"/>
              <a:cs typeface="+mn-cs"/>
            </a:endParaRP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662A8A5-4537-4360-A3D6-94E7A8E31589}" type="slidenum">
              <a:rPr lang="en-US" smtClean="0"/>
              <a:pPr/>
              <a:t>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384916F-9513-4CE2-A2D6-26187C240F70}" type="datetimeFigureOut">
              <a:rPr lang="en-US" smtClean="0"/>
              <a:t>3/28/2014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939130-6A7E-4F63-8809-677C88A551CD}" type="slidenum">
              <a:rPr lang="en-US" smtClean="0"/>
              <a:t>‹#›</a:t>
            </a:fld>
            <a:endParaRPr lang="en-US"/>
          </a:p>
        </p:txBody>
      </p:sp>
    </p:spTree>
    <p:extLst>
      <p:ext uri="{BB962C8B-B14F-4D97-AF65-F5344CB8AC3E}">
        <p14:creationId xmlns:p14="http://schemas.microsoft.com/office/powerpoint/2010/main" val="1064156631"/>
      </p:ext>
    </p:extLst>
  </p:cSld>
  <p:clrMapOvr>
    <a:masterClrMapping/>
  </p:clrMapOvr>
  <mc:AlternateContent xmlns:mc="http://schemas.openxmlformats.org/markup-compatibility/2006" xmlns:p14="http://schemas.microsoft.com/office/powerpoint/2010/main">
    <mc:Choice Requires="p14">
      <p:transition p14:dur="200" advClick="0" advTm="1200000">
        <p:fade/>
      </p:transition>
    </mc:Choice>
    <mc:Fallback xmlns="">
      <p:transition advClick="0" advTm="1200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84916F-9513-4CE2-A2D6-26187C240F70}" type="datetimeFigureOut">
              <a:rPr lang="en-US" smtClean="0"/>
              <a:t>3/28/2014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939130-6A7E-4F63-8809-677C88A551CD}" type="slidenum">
              <a:rPr lang="en-US" smtClean="0"/>
              <a:t>‹#›</a:t>
            </a:fld>
            <a:endParaRPr lang="en-US"/>
          </a:p>
        </p:txBody>
      </p:sp>
    </p:spTree>
    <p:extLst>
      <p:ext uri="{BB962C8B-B14F-4D97-AF65-F5344CB8AC3E}">
        <p14:creationId xmlns:p14="http://schemas.microsoft.com/office/powerpoint/2010/main" val="2021937499"/>
      </p:ext>
    </p:extLst>
  </p:cSld>
  <p:clrMapOvr>
    <a:masterClrMapping/>
  </p:clrMapOvr>
  <mc:AlternateContent xmlns:mc="http://schemas.openxmlformats.org/markup-compatibility/2006" xmlns:p14="http://schemas.microsoft.com/office/powerpoint/2010/main">
    <mc:Choice Requires="p14">
      <p:transition p14:dur="200" advClick="0" advTm="1200000">
        <p:fade/>
      </p:transition>
    </mc:Choice>
    <mc:Fallback xmlns="">
      <p:transition advClick="0" advTm="1200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84916F-9513-4CE2-A2D6-26187C240F70}" type="datetimeFigureOut">
              <a:rPr lang="en-US" smtClean="0"/>
              <a:t>3/28/2014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939130-6A7E-4F63-8809-677C88A551CD}" type="slidenum">
              <a:rPr lang="en-US" smtClean="0"/>
              <a:t>‹#›</a:t>
            </a:fld>
            <a:endParaRPr lang="en-US"/>
          </a:p>
        </p:txBody>
      </p:sp>
    </p:spTree>
    <p:extLst>
      <p:ext uri="{BB962C8B-B14F-4D97-AF65-F5344CB8AC3E}">
        <p14:creationId xmlns:p14="http://schemas.microsoft.com/office/powerpoint/2010/main" val="2861036526"/>
      </p:ext>
    </p:extLst>
  </p:cSld>
  <p:clrMapOvr>
    <a:masterClrMapping/>
  </p:clrMapOvr>
  <mc:AlternateContent xmlns:mc="http://schemas.openxmlformats.org/markup-compatibility/2006" xmlns:p14="http://schemas.microsoft.com/office/powerpoint/2010/main">
    <mc:Choice Requires="p14">
      <p:transition p14:dur="200" advClick="0" advTm="1200000">
        <p:fade/>
      </p:transition>
    </mc:Choice>
    <mc:Fallback xmlns="">
      <p:transition advClick="0" advTm="1200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6595" y="612122"/>
            <a:ext cx="8226274" cy="551609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idx="10"/>
          </p:nvPr>
        </p:nvSpPr>
        <p:spPr>
          <a:xfrm>
            <a:off x="458108" y="6244478"/>
            <a:ext cx="2128762" cy="473449"/>
          </a:xfrm>
        </p:spPr>
        <p:txBody>
          <a:bodyPr/>
          <a:lstStyle>
            <a:lvl1pPr>
              <a:defRPr/>
            </a:lvl1pPr>
          </a:lstStyle>
          <a:p>
            <a:endParaRPr lang="en-GB"/>
          </a:p>
        </p:txBody>
      </p:sp>
      <p:sp>
        <p:nvSpPr>
          <p:cNvPr id="4" name="Footer Placeholder 3"/>
          <p:cNvSpPr>
            <a:spLocks noGrp="1"/>
          </p:cNvSpPr>
          <p:nvPr>
            <p:ph type="ftr" idx="11"/>
          </p:nvPr>
        </p:nvSpPr>
        <p:spPr>
          <a:xfrm>
            <a:off x="3125108" y="6244478"/>
            <a:ext cx="2890762" cy="473449"/>
          </a:xfrm>
        </p:spPr>
        <p:txBody>
          <a:bodyPr/>
          <a:lstStyle>
            <a:lvl1pPr>
              <a:defRPr/>
            </a:lvl1pPr>
          </a:lstStyle>
          <a:p>
            <a:endParaRPr lang="en-GB"/>
          </a:p>
        </p:txBody>
      </p:sp>
      <p:sp>
        <p:nvSpPr>
          <p:cNvPr id="5" name="Slide Number Placeholder 4"/>
          <p:cNvSpPr>
            <a:spLocks noGrp="1"/>
          </p:cNvSpPr>
          <p:nvPr>
            <p:ph type="sldNum" idx="12"/>
          </p:nvPr>
        </p:nvSpPr>
        <p:spPr>
          <a:xfrm>
            <a:off x="6554108" y="6244478"/>
            <a:ext cx="2128762" cy="473449"/>
          </a:xfrm>
        </p:spPr>
        <p:txBody>
          <a:bodyPr/>
          <a:lstStyle>
            <a:lvl1pPr>
              <a:defRPr/>
            </a:lvl1pPr>
          </a:lstStyle>
          <a:p>
            <a:fld id="{4B164AAE-57F8-4217-900B-66DFDE38AA7E}" type="slidenum">
              <a:rPr lang="en-GB"/>
              <a:pPr/>
              <a:t>‹#›</a:t>
            </a:fld>
            <a:endParaRPr lang="en-GB"/>
          </a:p>
        </p:txBody>
      </p:sp>
    </p:spTree>
    <p:extLst>
      <p:ext uri="{BB962C8B-B14F-4D97-AF65-F5344CB8AC3E}">
        <p14:creationId xmlns:p14="http://schemas.microsoft.com/office/powerpoint/2010/main" val="985350986"/>
      </p:ext>
    </p:extLst>
  </p:cSld>
  <p:clrMapOvr>
    <a:masterClrMapping/>
  </p:clrMapOvr>
  <mc:AlternateContent xmlns:mc="http://schemas.openxmlformats.org/markup-compatibility/2006" xmlns:p14="http://schemas.microsoft.com/office/powerpoint/2010/main">
    <mc:Choice Requires="p14">
      <p:transition p14:dur="200" advClick="0" advTm="1200000">
        <p:fade/>
      </p:transition>
    </mc:Choice>
    <mc:Fallback xmlns="">
      <p:transition advClick="0" advTm="1200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84916F-9513-4CE2-A2D6-26187C240F70}" type="datetimeFigureOut">
              <a:rPr lang="en-US" smtClean="0"/>
              <a:t>3/28/2014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939130-6A7E-4F63-8809-677C88A551CD}" type="slidenum">
              <a:rPr lang="en-US" smtClean="0"/>
              <a:t>‹#›</a:t>
            </a:fld>
            <a:endParaRPr lang="en-US"/>
          </a:p>
        </p:txBody>
      </p:sp>
    </p:spTree>
    <p:extLst>
      <p:ext uri="{BB962C8B-B14F-4D97-AF65-F5344CB8AC3E}">
        <p14:creationId xmlns:p14="http://schemas.microsoft.com/office/powerpoint/2010/main" val="3952648087"/>
      </p:ext>
    </p:extLst>
  </p:cSld>
  <p:clrMapOvr>
    <a:masterClrMapping/>
  </p:clrMapOvr>
  <mc:AlternateContent xmlns:mc="http://schemas.openxmlformats.org/markup-compatibility/2006" xmlns:p14="http://schemas.microsoft.com/office/powerpoint/2010/main">
    <mc:Choice Requires="p14">
      <p:transition p14:dur="200" advClick="0" advTm="1200000">
        <p:fade/>
      </p:transition>
    </mc:Choice>
    <mc:Fallback xmlns="">
      <p:transition advClick="0" advTm="1200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384916F-9513-4CE2-A2D6-26187C240F70}" type="datetimeFigureOut">
              <a:rPr lang="en-US" smtClean="0"/>
              <a:t>3/28/2014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939130-6A7E-4F63-8809-677C88A551CD}" type="slidenum">
              <a:rPr lang="en-US" smtClean="0"/>
              <a:t>‹#›</a:t>
            </a:fld>
            <a:endParaRPr lang="en-US"/>
          </a:p>
        </p:txBody>
      </p:sp>
    </p:spTree>
    <p:extLst>
      <p:ext uri="{BB962C8B-B14F-4D97-AF65-F5344CB8AC3E}">
        <p14:creationId xmlns:p14="http://schemas.microsoft.com/office/powerpoint/2010/main" val="330246091"/>
      </p:ext>
    </p:extLst>
  </p:cSld>
  <p:clrMapOvr>
    <a:masterClrMapping/>
  </p:clrMapOvr>
  <mc:AlternateContent xmlns:mc="http://schemas.openxmlformats.org/markup-compatibility/2006" xmlns:p14="http://schemas.microsoft.com/office/powerpoint/2010/main">
    <mc:Choice Requires="p14">
      <p:transition p14:dur="200" advClick="0" advTm="1200000">
        <p:fade/>
      </p:transition>
    </mc:Choice>
    <mc:Fallback xmlns="">
      <p:transition advClick="0" advTm="1200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384916F-9513-4CE2-A2D6-26187C240F70}" type="datetimeFigureOut">
              <a:rPr lang="en-US" smtClean="0"/>
              <a:t>3/28/2014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939130-6A7E-4F63-8809-677C88A551CD}" type="slidenum">
              <a:rPr lang="en-US" smtClean="0"/>
              <a:t>‹#›</a:t>
            </a:fld>
            <a:endParaRPr lang="en-US"/>
          </a:p>
        </p:txBody>
      </p:sp>
    </p:spTree>
    <p:extLst>
      <p:ext uri="{BB962C8B-B14F-4D97-AF65-F5344CB8AC3E}">
        <p14:creationId xmlns:p14="http://schemas.microsoft.com/office/powerpoint/2010/main" val="3910838251"/>
      </p:ext>
    </p:extLst>
  </p:cSld>
  <p:clrMapOvr>
    <a:masterClrMapping/>
  </p:clrMapOvr>
  <mc:AlternateContent xmlns:mc="http://schemas.openxmlformats.org/markup-compatibility/2006" xmlns:p14="http://schemas.microsoft.com/office/powerpoint/2010/main">
    <mc:Choice Requires="p14">
      <p:transition p14:dur="200" advClick="0" advTm="1200000">
        <p:fade/>
      </p:transition>
    </mc:Choice>
    <mc:Fallback xmlns="">
      <p:transition advClick="0" advTm="1200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384916F-9513-4CE2-A2D6-26187C240F70}" type="datetimeFigureOut">
              <a:rPr lang="en-US" smtClean="0"/>
              <a:t>3/28/2014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939130-6A7E-4F63-8809-677C88A551CD}" type="slidenum">
              <a:rPr lang="en-US" smtClean="0"/>
              <a:t>‹#›</a:t>
            </a:fld>
            <a:endParaRPr lang="en-US"/>
          </a:p>
        </p:txBody>
      </p:sp>
    </p:spTree>
    <p:extLst>
      <p:ext uri="{BB962C8B-B14F-4D97-AF65-F5344CB8AC3E}">
        <p14:creationId xmlns:p14="http://schemas.microsoft.com/office/powerpoint/2010/main" val="3230208098"/>
      </p:ext>
    </p:extLst>
  </p:cSld>
  <p:clrMapOvr>
    <a:masterClrMapping/>
  </p:clrMapOvr>
  <mc:AlternateContent xmlns:mc="http://schemas.openxmlformats.org/markup-compatibility/2006" xmlns:p14="http://schemas.microsoft.com/office/powerpoint/2010/main">
    <mc:Choice Requires="p14">
      <p:transition p14:dur="200" advClick="0" advTm="1200000">
        <p:fade/>
      </p:transition>
    </mc:Choice>
    <mc:Fallback xmlns="">
      <p:transition advClick="0" advTm="1200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384916F-9513-4CE2-A2D6-26187C240F70}" type="datetimeFigureOut">
              <a:rPr lang="en-US" smtClean="0"/>
              <a:t>3/28/2014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939130-6A7E-4F63-8809-677C88A551CD}" type="slidenum">
              <a:rPr lang="en-US" smtClean="0"/>
              <a:t>‹#›</a:t>
            </a:fld>
            <a:endParaRPr lang="en-US"/>
          </a:p>
        </p:txBody>
      </p:sp>
    </p:spTree>
    <p:extLst>
      <p:ext uri="{BB962C8B-B14F-4D97-AF65-F5344CB8AC3E}">
        <p14:creationId xmlns:p14="http://schemas.microsoft.com/office/powerpoint/2010/main" val="1368917063"/>
      </p:ext>
    </p:extLst>
  </p:cSld>
  <p:clrMapOvr>
    <a:masterClrMapping/>
  </p:clrMapOvr>
  <mc:AlternateContent xmlns:mc="http://schemas.openxmlformats.org/markup-compatibility/2006" xmlns:p14="http://schemas.microsoft.com/office/powerpoint/2010/main">
    <mc:Choice Requires="p14">
      <p:transition p14:dur="200" advClick="0" advTm="1200000">
        <p:fade/>
      </p:transition>
    </mc:Choice>
    <mc:Fallback xmlns="">
      <p:transition advClick="0" advTm="1200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84916F-9513-4CE2-A2D6-26187C240F70}" type="datetimeFigureOut">
              <a:rPr lang="en-US" smtClean="0"/>
              <a:t>3/28/2014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939130-6A7E-4F63-8809-677C88A551CD}" type="slidenum">
              <a:rPr lang="en-US" smtClean="0"/>
              <a:t>‹#›</a:t>
            </a:fld>
            <a:endParaRPr lang="en-US"/>
          </a:p>
        </p:txBody>
      </p:sp>
    </p:spTree>
    <p:extLst>
      <p:ext uri="{BB962C8B-B14F-4D97-AF65-F5344CB8AC3E}">
        <p14:creationId xmlns:p14="http://schemas.microsoft.com/office/powerpoint/2010/main" val="1995085915"/>
      </p:ext>
    </p:extLst>
  </p:cSld>
  <p:clrMapOvr>
    <a:masterClrMapping/>
  </p:clrMapOvr>
  <mc:AlternateContent xmlns:mc="http://schemas.openxmlformats.org/markup-compatibility/2006" xmlns:p14="http://schemas.microsoft.com/office/powerpoint/2010/main">
    <mc:Choice Requires="p14">
      <p:transition p14:dur="200" advClick="0" advTm="1200000">
        <p:fade/>
      </p:transition>
    </mc:Choice>
    <mc:Fallback xmlns="">
      <p:transition advClick="0" advTm="1200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84916F-9513-4CE2-A2D6-26187C240F70}" type="datetimeFigureOut">
              <a:rPr lang="en-US" smtClean="0"/>
              <a:t>3/28/2014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939130-6A7E-4F63-8809-677C88A551CD}" type="slidenum">
              <a:rPr lang="en-US" smtClean="0"/>
              <a:t>‹#›</a:t>
            </a:fld>
            <a:endParaRPr lang="en-US"/>
          </a:p>
        </p:txBody>
      </p:sp>
    </p:spTree>
    <p:extLst>
      <p:ext uri="{BB962C8B-B14F-4D97-AF65-F5344CB8AC3E}">
        <p14:creationId xmlns:p14="http://schemas.microsoft.com/office/powerpoint/2010/main" val="2370722459"/>
      </p:ext>
    </p:extLst>
  </p:cSld>
  <p:clrMapOvr>
    <a:masterClrMapping/>
  </p:clrMapOvr>
  <mc:AlternateContent xmlns:mc="http://schemas.openxmlformats.org/markup-compatibility/2006" xmlns:p14="http://schemas.microsoft.com/office/powerpoint/2010/main">
    <mc:Choice Requires="p14">
      <p:transition p14:dur="200" advClick="0" advTm="1200000">
        <p:fade/>
      </p:transition>
    </mc:Choice>
    <mc:Fallback xmlns="">
      <p:transition advClick="0" advTm="1200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84916F-9513-4CE2-A2D6-26187C240F70}" type="datetimeFigureOut">
              <a:rPr lang="en-US" smtClean="0"/>
              <a:t>3/28/2014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939130-6A7E-4F63-8809-677C88A551CD}" type="slidenum">
              <a:rPr lang="en-US" smtClean="0"/>
              <a:t>‹#›</a:t>
            </a:fld>
            <a:endParaRPr lang="en-US"/>
          </a:p>
        </p:txBody>
      </p:sp>
    </p:spTree>
    <p:extLst>
      <p:ext uri="{BB962C8B-B14F-4D97-AF65-F5344CB8AC3E}">
        <p14:creationId xmlns:p14="http://schemas.microsoft.com/office/powerpoint/2010/main" val="2651886381"/>
      </p:ext>
    </p:extLst>
  </p:cSld>
  <p:clrMapOvr>
    <a:masterClrMapping/>
  </p:clrMapOvr>
  <mc:AlternateContent xmlns:mc="http://schemas.openxmlformats.org/markup-compatibility/2006" xmlns:p14="http://schemas.microsoft.com/office/powerpoint/2010/main">
    <mc:Choice Requires="p14">
      <p:transition p14:dur="200" advClick="0" advTm="1200000">
        <p:fade/>
      </p:transition>
    </mc:Choice>
    <mc:Fallback xmlns="">
      <p:transition advClick="0" advTm="1200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84916F-9513-4CE2-A2D6-26187C240F70}" type="datetimeFigureOut">
              <a:rPr lang="en-US" smtClean="0"/>
              <a:t>3/28/2014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939130-6A7E-4F63-8809-677C88A551CD}" type="slidenum">
              <a:rPr lang="en-US" smtClean="0"/>
              <a:t>‹#›</a:t>
            </a:fld>
            <a:endParaRPr lang="en-US"/>
          </a:p>
        </p:txBody>
      </p:sp>
    </p:spTree>
    <p:extLst>
      <p:ext uri="{BB962C8B-B14F-4D97-AF65-F5344CB8AC3E}">
        <p14:creationId xmlns:p14="http://schemas.microsoft.com/office/powerpoint/2010/main" val="18805485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p14:dur="200" advClick="0" advTm="1200000">
        <p:fade/>
      </p:transition>
    </mc:Choice>
    <mc:Fallback xmlns="">
      <p:transition advClick="0" advTm="1200000">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1.bin"/><Relationship Id="rId13" Type="http://schemas.openxmlformats.org/officeDocument/2006/relationships/image" Target="../media/image13.jpeg"/><Relationship Id="rId3" Type="http://schemas.openxmlformats.org/officeDocument/2006/relationships/notesSlide" Target="../notesSlides/notesSlide2.xml"/><Relationship Id="rId7" Type="http://schemas.openxmlformats.org/officeDocument/2006/relationships/image" Target="../media/image9.jpeg"/><Relationship Id="rId12"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8.jpeg"/><Relationship Id="rId11" Type="http://schemas.openxmlformats.org/officeDocument/2006/relationships/image" Target="../media/image11.jpeg"/><Relationship Id="rId5" Type="http://schemas.openxmlformats.org/officeDocument/2006/relationships/image" Target="../media/image7.jpeg"/><Relationship Id="rId10" Type="http://schemas.openxmlformats.org/officeDocument/2006/relationships/image" Target="../media/image10.jpeg"/><Relationship Id="rId4" Type="http://schemas.openxmlformats.org/officeDocument/2006/relationships/image" Target="../media/image6.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diagramQuickStyle" Target="../diagrams/quickStyle2.xml"/><Relationship Id="rId12"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diagramLayout" Target="../diagrams/layout2.xml"/><Relationship Id="rId11" Type="http://schemas.openxmlformats.org/officeDocument/2006/relationships/image" Target="../media/image20.png"/><Relationship Id="rId5" Type="http://schemas.openxmlformats.org/officeDocument/2006/relationships/diagramData" Target="../diagrams/data2.xml"/><Relationship Id="rId10" Type="http://schemas.openxmlformats.org/officeDocument/2006/relationships/image" Target="../media/image19.png"/><Relationship Id="rId4" Type="http://schemas.openxmlformats.org/officeDocument/2006/relationships/image" Target="../media/image18.png"/><Relationship Id="rId9" Type="http://schemas.microsoft.com/office/2007/relationships/diagramDrawing" Target="../diagrams/drawing2.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896" y="1284476"/>
            <a:ext cx="5911904" cy="5551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914400" y="381000"/>
            <a:ext cx="7772400" cy="1261884"/>
          </a:xfrm>
          <a:prstGeom prst="rect">
            <a:avLst/>
          </a:prstGeom>
          <a:noFill/>
        </p:spPr>
        <p:txBody>
          <a:bodyPr wrap="square" rtlCol="0">
            <a:spAutoFit/>
          </a:bodyPr>
          <a:lstStyle/>
          <a:p>
            <a:pPr algn="r"/>
            <a:r>
              <a:rPr lang="en-US" sz="4000" dirty="0" smtClean="0"/>
              <a:t>Challenges to Measuring Equity</a:t>
            </a:r>
            <a:r>
              <a:rPr lang="en-US" sz="3600" dirty="0" smtClean="0"/>
              <a:t/>
            </a:r>
            <a:br>
              <a:rPr lang="en-US" sz="3600" dirty="0" smtClean="0"/>
            </a:br>
            <a:r>
              <a:rPr lang="en-US" sz="2000" dirty="0" smtClean="0"/>
              <a:t>An Overview of the Regional Equity Atlas 2.0</a:t>
            </a:r>
            <a:endParaRPr lang="en-US" sz="2400" dirty="0" smtClean="0"/>
          </a:p>
          <a:p>
            <a:pPr algn="r"/>
            <a:r>
              <a:rPr lang="en-US" sz="1600" dirty="0" smtClean="0"/>
              <a:t>          Meg Merrick, Ph.D., Institute of Portland Metropolitan Studies, PSU</a:t>
            </a:r>
            <a:endParaRPr lang="en-US" sz="1600" dirty="0"/>
          </a:p>
        </p:txBody>
      </p:sp>
      <p:grpSp>
        <p:nvGrpSpPr>
          <p:cNvPr id="3" name="Group 2"/>
          <p:cNvGrpSpPr/>
          <p:nvPr/>
        </p:nvGrpSpPr>
        <p:grpSpPr>
          <a:xfrm>
            <a:off x="6705600" y="3109332"/>
            <a:ext cx="1849885" cy="2072268"/>
            <a:chOff x="6913115" y="2880732"/>
            <a:chExt cx="1849885" cy="2072268"/>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3115" y="2880732"/>
              <a:ext cx="1316484" cy="1070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2275" y="3914264"/>
              <a:ext cx="1126679" cy="608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9316" y="4452075"/>
              <a:ext cx="1773684" cy="500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Rectangle 1"/>
          <p:cNvSpPr/>
          <p:nvPr/>
        </p:nvSpPr>
        <p:spPr>
          <a:xfrm>
            <a:off x="4572000" y="5715000"/>
            <a:ext cx="1676400" cy="11212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781801" y="5715000"/>
            <a:ext cx="2438399" cy="830997"/>
          </a:xfrm>
          <a:prstGeom prst="rect">
            <a:avLst/>
          </a:prstGeom>
          <a:noFill/>
        </p:spPr>
        <p:txBody>
          <a:bodyPr wrap="square" rtlCol="0">
            <a:spAutoFit/>
          </a:bodyPr>
          <a:lstStyle/>
          <a:p>
            <a:r>
              <a:rPr lang="en-US" sz="1200" dirty="0" smtClean="0"/>
              <a:t>Key Funders:</a:t>
            </a:r>
          </a:p>
          <a:p>
            <a:r>
              <a:rPr lang="en-US" sz="1200" dirty="0" smtClean="0"/>
              <a:t>Robert Wood Johnson Foundation</a:t>
            </a:r>
          </a:p>
          <a:p>
            <a:r>
              <a:rPr lang="en-US" sz="1200" dirty="0" smtClean="0"/>
              <a:t>NW Health Foundation</a:t>
            </a:r>
          </a:p>
          <a:p>
            <a:r>
              <a:rPr lang="en-US" sz="1200" dirty="0" smtClean="0"/>
              <a:t>Kaiser Community Fund</a:t>
            </a:r>
            <a:endParaRPr lang="en-US" sz="1200" dirty="0"/>
          </a:p>
        </p:txBody>
      </p:sp>
    </p:spTree>
    <p:extLst>
      <p:ext uri="{BB962C8B-B14F-4D97-AF65-F5344CB8AC3E}">
        <p14:creationId xmlns:p14="http://schemas.microsoft.com/office/powerpoint/2010/main" val="21210819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461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029200" y="5486400"/>
            <a:ext cx="3962400" cy="646331"/>
          </a:xfrm>
          <a:prstGeom prst="rect">
            <a:avLst/>
          </a:prstGeom>
          <a:noFill/>
        </p:spPr>
        <p:txBody>
          <a:bodyPr wrap="square" rtlCol="0">
            <a:spAutoFit/>
          </a:bodyPr>
          <a:lstStyle/>
          <a:p>
            <a:r>
              <a:rPr lang="en-US" dirty="0" smtClean="0">
                <a:solidFill>
                  <a:schemeClr val="bg1"/>
                </a:solidFill>
              </a:rPr>
              <a:t>Healthy Eating Active Living Composite</a:t>
            </a:r>
          </a:p>
          <a:p>
            <a:r>
              <a:rPr lang="en-US" dirty="0" smtClean="0">
                <a:solidFill>
                  <a:schemeClr val="bg1"/>
                </a:solidFill>
              </a:rPr>
              <a:t>264 </a:t>
            </a:r>
            <a:r>
              <a:rPr lang="en-US" dirty="0" err="1" smtClean="0">
                <a:solidFill>
                  <a:schemeClr val="bg1"/>
                </a:solidFill>
              </a:rPr>
              <a:t>ft</a:t>
            </a:r>
            <a:r>
              <a:rPr lang="en-US" dirty="0" smtClean="0">
                <a:solidFill>
                  <a:schemeClr val="bg1"/>
                </a:solidFill>
              </a:rPr>
              <a:t> grid</a:t>
            </a:r>
            <a:endParaRPr lang="en-US" dirty="0">
              <a:solidFill>
                <a:schemeClr val="bg1"/>
              </a:solidFill>
            </a:endParaRPr>
          </a:p>
        </p:txBody>
      </p:sp>
      <p:pic>
        <p:nvPicPr>
          <p:cNvPr id="4" name="Picture 2"/>
          <p:cNvPicPr>
            <a:picLocks noChangeAspect="1" noChangeArrowheads="1"/>
          </p:cNvPicPr>
          <p:nvPr/>
        </p:nvPicPr>
        <p:blipFill>
          <a:blip r:embed="rId3" cstate="print"/>
          <a:srcRect/>
          <a:stretch>
            <a:fillRect/>
          </a:stretch>
        </p:blipFill>
        <p:spPr bwMode="auto">
          <a:xfrm>
            <a:off x="304800" y="5461222"/>
            <a:ext cx="1924050" cy="638175"/>
          </a:xfrm>
          <a:prstGeom prst="rect">
            <a:avLst/>
          </a:prstGeom>
          <a:noFill/>
          <a:ln w="9525">
            <a:noFill/>
            <a:miter lim="800000"/>
            <a:headEnd/>
            <a:tailEnd/>
          </a:ln>
        </p:spPr>
      </p:pic>
      <p:sp>
        <p:nvSpPr>
          <p:cNvPr id="2" name="TextBox 1"/>
          <p:cNvSpPr txBox="1"/>
          <p:nvPr/>
        </p:nvSpPr>
        <p:spPr>
          <a:xfrm>
            <a:off x="1752600" y="457200"/>
            <a:ext cx="7391400" cy="584775"/>
          </a:xfrm>
          <a:prstGeom prst="rect">
            <a:avLst/>
          </a:prstGeom>
          <a:solidFill>
            <a:schemeClr val="bg1"/>
          </a:solidFill>
        </p:spPr>
        <p:txBody>
          <a:bodyPr wrap="square" rtlCol="0">
            <a:spAutoFit/>
          </a:bodyPr>
          <a:lstStyle/>
          <a:p>
            <a:pPr algn="ctr"/>
            <a:r>
              <a:rPr lang="en-US" sz="3200" dirty="0" err="1" smtClean="0"/>
              <a:t>Heatmap</a:t>
            </a:r>
            <a:r>
              <a:rPr lang="en-US" sz="3200" dirty="0" smtClean="0"/>
              <a:t> Composite Indicator Capability</a:t>
            </a:r>
            <a:endParaRPr lang="en-US" sz="3200" dirty="0"/>
          </a:p>
        </p:txBody>
      </p:sp>
    </p:spTree>
    <p:extLst>
      <p:ext uri="{BB962C8B-B14F-4D97-AF65-F5344CB8AC3E}">
        <p14:creationId xmlns:p14="http://schemas.microsoft.com/office/powerpoint/2010/main" val="27929399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690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029200" y="5830669"/>
            <a:ext cx="3962400" cy="923330"/>
          </a:xfrm>
          <a:prstGeom prst="rect">
            <a:avLst/>
          </a:prstGeom>
          <a:noFill/>
        </p:spPr>
        <p:txBody>
          <a:bodyPr wrap="square" rtlCol="0">
            <a:spAutoFit/>
          </a:bodyPr>
          <a:lstStyle/>
          <a:p>
            <a:r>
              <a:rPr lang="en-US" dirty="0" smtClean="0">
                <a:solidFill>
                  <a:schemeClr val="bg1"/>
                </a:solidFill>
              </a:rPr>
              <a:t>Healthy Eating Active Living Contributors by 2010 Census Tracts</a:t>
            </a:r>
          </a:p>
          <a:p>
            <a:r>
              <a:rPr lang="en-US" dirty="0" smtClean="0">
                <a:solidFill>
                  <a:schemeClr val="bg1"/>
                </a:solidFill>
              </a:rPr>
              <a:t>Exportable table</a:t>
            </a:r>
          </a:p>
        </p:txBody>
      </p:sp>
      <p:sp>
        <p:nvSpPr>
          <p:cNvPr id="4" name="TextBox 3"/>
          <p:cNvSpPr txBox="1"/>
          <p:nvPr/>
        </p:nvSpPr>
        <p:spPr>
          <a:xfrm>
            <a:off x="1752600" y="457200"/>
            <a:ext cx="7391400" cy="584775"/>
          </a:xfrm>
          <a:prstGeom prst="rect">
            <a:avLst/>
          </a:prstGeom>
          <a:solidFill>
            <a:schemeClr val="bg1"/>
          </a:solidFill>
        </p:spPr>
        <p:txBody>
          <a:bodyPr wrap="square" rtlCol="0">
            <a:spAutoFit/>
          </a:bodyPr>
          <a:lstStyle/>
          <a:p>
            <a:pPr algn="ctr"/>
            <a:r>
              <a:rPr lang="en-US" sz="3200" dirty="0" smtClean="0"/>
              <a:t>Interpreting the Composites/Table Exports</a:t>
            </a:r>
            <a:endParaRPr lang="en-US" sz="3200" dirty="0"/>
          </a:p>
        </p:txBody>
      </p:sp>
    </p:spTree>
    <p:extLst>
      <p:ext uri="{BB962C8B-B14F-4D97-AF65-F5344CB8AC3E}">
        <p14:creationId xmlns:p14="http://schemas.microsoft.com/office/powerpoint/2010/main" val="23841436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63"/>
            <a:ext cx="9144000" cy="5376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4105275"/>
            <a:ext cx="2705100" cy="275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Arrow Connector 2"/>
          <p:cNvCxnSpPr/>
          <p:nvPr/>
        </p:nvCxnSpPr>
        <p:spPr>
          <a:xfrm flipH="1" flipV="1">
            <a:off x="7391400" y="3505200"/>
            <a:ext cx="76200" cy="914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3505200" y="2514600"/>
            <a:ext cx="2438400" cy="609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04800" y="5481637"/>
            <a:ext cx="3962400" cy="1200329"/>
          </a:xfrm>
          <a:prstGeom prst="rect">
            <a:avLst/>
          </a:prstGeom>
          <a:noFill/>
        </p:spPr>
        <p:txBody>
          <a:bodyPr wrap="square" rtlCol="0">
            <a:spAutoFit/>
          </a:bodyPr>
          <a:lstStyle/>
          <a:p>
            <a:r>
              <a:rPr lang="en-US" dirty="0" smtClean="0">
                <a:solidFill>
                  <a:schemeClr val="bg1"/>
                </a:solidFill>
              </a:rPr>
              <a:t>Healthy Eating Active Living Contributors by 2010 Census Tracts</a:t>
            </a:r>
          </a:p>
          <a:p>
            <a:r>
              <a:rPr lang="en-US" dirty="0" smtClean="0">
                <a:solidFill>
                  <a:schemeClr val="bg1"/>
                </a:solidFill>
              </a:rPr>
              <a:t>Radar charts: analysis unit compared to regional mean</a:t>
            </a:r>
          </a:p>
        </p:txBody>
      </p:sp>
      <p:sp>
        <p:nvSpPr>
          <p:cNvPr id="7" name="TextBox 6"/>
          <p:cNvSpPr txBox="1"/>
          <p:nvPr/>
        </p:nvSpPr>
        <p:spPr>
          <a:xfrm>
            <a:off x="1676400" y="457200"/>
            <a:ext cx="7467600" cy="1077218"/>
          </a:xfrm>
          <a:prstGeom prst="rect">
            <a:avLst/>
          </a:prstGeom>
          <a:solidFill>
            <a:schemeClr val="bg1"/>
          </a:solidFill>
        </p:spPr>
        <p:txBody>
          <a:bodyPr wrap="square" rtlCol="0">
            <a:spAutoFit/>
          </a:bodyPr>
          <a:lstStyle/>
          <a:p>
            <a:pPr algn="ctr"/>
            <a:r>
              <a:rPr lang="en-US" sz="3200" dirty="0" smtClean="0"/>
              <a:t>Interpreting the </a:t>
            </a:r>
            <a:r>
              <a:rPr lang="en-US" sz="3200" dirty="0" err="1" smtClean="0"/>
              <a:t>Heatmaps</a:t>
            </a:r>
            <a:r>
              <a:rPr lang="en-US" sz="3200" dirty="0" smtClean="0"/>
              <a:t> Against the Regional Mean Scores</a:t>
            </a:r>
            <a:endParaRPr lang="en-US" sz="3200" dirty="0"/>
          </a:p>
        </p:txBody>
      </p:sp>
    </p:spTree>
    <p:extLst>
      <p:ext uri="{BB962C8B-B14F-4D97-AF65-F5344CB8AC3E}">
        <p14:creationId xmlns:p14="http://schemas.microsoft.com/office/powerpoint/2010/main" val="27787053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579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52400" y="1524000"/>
            <a:ext cx="12192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029200" y="5830669"/>
            <a:ext cx="3962400" cy="646331"/>
          </a:xfrm>
          <a:prstGeom prst="rect">
            <a:avLst/>
          </a:prstGeom>
          <a:noFill/>
        </p:spPr>
        <p:txBody>
          <a:bodyPr wrap="square" rtlCol="0">
            <a:spAutoFit/>
          </a:bodyPr>
          <a:lstStyle/>
          <a:p>
            <a:r>
              <a:rPr lang="en-US" dirty="0" smtClean="0">
                <a:solidFill>
                  <a:schemeClr val="bg1"/>
                </a:solidFill>
              </a:rPr>
              <a:t>Adding population density to other access </a:t>
            </a:r>
            <a:r>
              <a:rPr lang="en-US" dirty="0" err="1" smtClean="0">
                <a:solidFill>
                  <a:schemeClr val="bg1"/>
                </a:solidFill>
              </a:rPr>
              <a:t>heatmaps</a:t>
            </a:r>
            <a:r>
              <a:rPr lang="en-US" dirty="0" smtClean="0">
                <a:solidFill>
                  <a:schemeClr val="bg1"/>
                </a:solidFill>
              </a:rPr>
              <a:t>?</a:t>
            </a:r>
          </a:p>
        </p:txBody>
      </p:sp>
      <p:sp>
        <p:nvSpPr>
          <p:cNvPr id="6" name="TextBox 5"/>
          <p:cNvSpPr txBox="1"/>
          <p:nvPr/>
        </p:nvSpPr>
        <p:spPr>
          <a:xfrm>
            <a:off x="1752600" y="457200"/>
            <a:ext cx="7391400" cy="584775"/>
          </a:xfrm>
          <a:prstGeom prst="rect">
            <a:avLst/>
          </a:prstGeom>
          <a:solidFill>
            <a:schemeClr val="bg1"/>
          </a:solidFill>
        </p:spPr>
        <p:txBody>
          <a:bodyPr wrap="square" rtlCol="0">
            <a:spAutoFit/>
          </a:bodyPr>
          <a:lstStyle/>
          <a:p>
            <a:pPr algn="ctr"/>
            <a:r>
              <a:rPr lang="en-US" sz="3200" dirty="0" smtClean="0"/>
              <a:t>Demographics and Access?</a:t>
            </a:r>
            <a:endParaRPr lang="en-US" sz="3200" dirty="0"/>
          </a:p>
        </p:txBody>
      </p:sp>
    </p:spTree>
    <p:extLst>
      <p:ext uri="{BB962C8B-B14F-4D97-AF65-F5344CB8AC3E}">
        <p14:creationId xmlns:p14="http://schemas.microsoft.com/office/powerpoint/2010/main" val="37547164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454140" cy="586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6851" y="3505200"/>
            <a:ext cx="1962150" cy="638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8958"/>
          <a:stretch/>
        </p:blipFill>
        <p:spPr bwMode="auto">
          <a:xfrm>
            <a:off x="4479471" y="4267200"/>
            <a:ext cx="4740729"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038600" y="685799"/>
            <a:ext cx="838200" cy="3457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0567" y="838200"/>
            <a:ext cx="2655204" cy="221524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8" name="Group 7"/>
          <p:cNvGrpSpPr/>
          <p:nvPr/>
        </p:nvGrpSpPr>
        <p:grpSpPr>
          <a:xfrm>
            <a:off x="4479471" y="4267200"/>
            <a:ext cx="4664529" cy="2590800"/>
            <a:chOff x="4479471" y="4267200"/>
            <a:chExt cx="4664529" cy="2590800"/>
          </a:xfrm>
          <a:effectLst>
            <a:outerShdw blurRad="50800" dist="38100" dir="2700000" algn="tl" rotWithShape="0">
              <a:prstClr val="black">
                <a:alpha val="40000"/>
              </a:prstClr>
            </a:outerShdw>
          </a:effectLst>
        </p:grpSpPr>
        <p:cxnSp>
          <p:nvCxnSpPr>
            <p:cNvPr id="4" name="Straight Connector 3"/>
            <p:cNvCxnSpPr/>
            <p:nvPr/>
          </p:nvCxnSpPr>
          <p:spPr>
            <a:xfrm>
              <a:off x="4479471" y="4267200"/>
              <a:ext cx="4664529" cy="25908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4479471" y="4267200"/>
              <a:ext cx="4664529" cy="25908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7" name="TextBox 6"/>
          <p:cNvSpPr txBox="1"/>
          <p:nvPr/>
        </p:nvSpPr>
        <p:spPr>
          <a:xfrm>
            <a:off x="4909457" y="0"/>
            <a:ext cx="4191000" cy="646331"/>
          </a:xfrm>
          <a:prstGeom prst="rect">
            <a:avLst/>
          </a:prstGeom>
          <a:solidFill>
            <a:schemeClr val="bg1"/>
          </a:solidFill>
        </p:spPr>
        <p:txBody>
          <a:bodyPr wrap="square" rtlCol="0">
            <a:spAutoFit/>
          </a:bodyPr>
          <a:lstStyle/>
          <a:p>
            <a:r>
              <a:rPr lang="en-US" dirty="0" smtClean="0"/>
              <a:t>Demographic densities/geographic proximities</a:t>
            </a:r>
            <a:endParaRPr lang="en-US" dirty="0"/>
          </a:p>
        </p:txBody>
      </p:sp>
      <p:sp>
        <p:nvSpPr>
          <p:cNvPr id="13" name="TextBox 12"/>
          <p:cNvSpPr txBox="1"/>
          <p:nvPr/>
        </p:nvSpPr>
        <p:spPr>
          <a:xfrm>
            <a:off x="304800" y="6019800"/>
            <a:ext cx="3962400" cy="646331"/>
          </a:xfrm>
          <a:prstGeom prst="rect">
            <a:avLst/>
          </a:prstGeom>
          <a:noFill/>
        </p:spPr>
        <p:txBody>
          <a:bodyPr wrap="square" rtlCol="0">
            <a:spAutoFit/>
          </a:bodyPr>
          <a:lstStyle/>
          <a:p>
            <a:r>
              <a:rPr lang="en-US" dirty="0" smtClean="0">
                <a:solidFill>
                  <a:schemeClr val="bg1"/>
                </a:solidFill>
              </a:rPr>
              <a:t>Adding population density to other access </a:t>
            </a:r>
            <a:r>
              <a:rPr lang="en-US" dirty="0" err="1" smtClean="0">
                <a:solidFill>
                  <a:schemeClr val="bg1"/>
                </a:solidFill>
              </a:rPr>
              <a:t>heatmaps</a:t>
            </a:r>
            <a:r>
              <a:rPr lang="en-US" dirty="0" smtClean="0">
                <a:solidFill>
                  <a:schemeClr val="bg1"/>
                </a:solidFill>
              </a:rPr>
              <a:t>?  </a:t>
            </a:r>
            <a:r>
              <a:rPr lang="en-US" i="1" dirty="0" smtClean="0">
                <a:solidFill>
                  <a:srgbClr val="FF0000"/>
                </a:solidFill>
              </a:rPr>
              <a:t>Meaningless map</a:t>
            </a:r>
          </a:p>
        </p:txBody>
      </p:sp>
    </p:spTree>
    <p:extLst>
      <p:ext uri="{BB962C8B-B14F-4D97-AF65-F5344CB8AC3E}">
        <p14:creationId xmlns:p14="http://schemas.microsoft.com/office/powerpoint/2010/main" val="32362535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505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478972"/>
            <a:ext cx="1382524" cy="627697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6740" y="2266950"/>
            <a:ext cx="2325260" cy="459105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2525524" y="457200"/>
            <a:ext cx="6618476" cy="584775"/>
          </a:xfrm>
          <a:prstGeom prst="rect">
            <a:avLst/>
          </a:prstGeom>
          <a:solidFill>
            <a:schemeClr val="bg1"/>
          </a:solidFill>
        </p:spPr>
        <p:txBody>
          <a:bodyPr wrap="square" rtlCol="0">
            <a:spAutoFit/>
          </a:bodyPr>
          <a:lstStyle/>
          <a:p>
            <a:pPr algn="ctr"/>
            <a:r>
              <a:rPr lang="en-US" sz="3200" dirty="0" smtClean="0"/>
              <a:t>Adding “Shapes”/Triangulating Equity</a:t>
            </a:r>
            <a:endParaRPr lang="en-US" sz="3200" dirty="0"/>
          </a:p>
        </p:txBody>
      </p:sp>
    </p:spTree>
    <p:extLst>
      <p:ext uri="{BB962C8B-B14F-4D97-AF65-F5344CB8AC3E}">
        <p14:creationId xmlns:p14="http://schemas.microsoft.com/office/powerpoint/2010/main" val="31262176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
          <p:cNvGrpSpPr>
            <a:grpSpLocks/>
          </p:cNvGrpSpPr>
          <p:nvPr/>
        </p:nvGrpSpPr>
        <p:grpSpPr bwMode="auto">
          <a:xfrm>
            <a:off x="232833" y="228320"/>
            <a:ext cx="8649608" cy="6387353"/>
            <a:chOff x="154" y="163"/>
            <a:chExt cx="5721" cy="4560"/>
          </a:xfrm>
        </p:grpSpPr>
        <p:sp>
          <p:nvSpPr>
            <p:cNvPr id="150546" name="Rectangle 18"/>
            <p:cNvSpPr>
              <a:spLocks noChangeArrowheads="1"/>
            </p:cNvSpPr>
            <p:nvPr/>
          </p:nvSpPr>
          <p:spPr bwMode="auto">
            <a:xfrm>
              <a:off x="154" y="163"/>
              <a:ext cx="5721" cy="4560"/>
            </a:xfrm>
            <a:prstGeom prst="rect">
              <a:avLst/>
            </a:prstGeom>
            <a:solidFill>
              <a:schemeClr val="tx2">
                <a:lumMod val="75000"/>
              </a:schemeClr>
            </a:solidFill>
            <a:ln w="9398" algn="ctr">
              <a:noFill/>
              <a:miter lim="800000"/>
              <a:headEnd/>
              <a:tailEnd/>
            </a:ln>
            <a:effectLst/>
          </p:spPr>
          <p:txBody>
            <a:bodyPr wrap="none" anchor="ctr"/>
            <a:lstStyle/>
            <a:p>
              <a:endParaRPr lang="en-US" dirty="0"/>
            </a:p>
          </p:txBody>
        </p:sp>
        <p:sp>
          <p:nvSpPr>
            <p:cNvPr id="150547" name="Rectangle 19"/>
            <p:cNvSpPr>
              <a:spLocks noChangeArrowheads="1"/>
            </p:cNvSpPr>
            <p:nvPr/>
          </p:nvSpPr>
          <p:spPr bwMode="auto">
            <a:xfrm>
              <a:off x="250" y="240"/>
              <a:ext cx="5520" cy="4368"/>
            </a:xfrm>
            <a:prstGeom prst="rect">
              <a:avLst/>
            </a:prstGeom>
            <a:solidFill>
              <a:srgbClr val="FFFFFF"/>
            </a:solidFill>
            <a:ln w="9360" algn="ctr">
              <a:solidFill>
                <a:srgbClr val="000000"/>
              </a:solidFill>
              <a:miter lim="800000"/>
              <a:headEnd/>
              <a:tailEnd/>
            </a:ln>
            <a:effectLst/>
          </p:spPr>
          <p:txBody>
            <a:bodyPr wrap="none" anchor="t"/>
            <a:lstStyle/>
            <a:p>
              <a:endParaRPr lang="en-US" dirty="0"/>
            </a:p>
          </p:txBody>
        </p:sp>
      </p:grpSp>
      <p:sp>
        <p:nvSpPr>
          <p:cNvPr id="6" name="Title 1"/>
          <p:cNvSpPr>
            <a:spLocks noGrp="1"/>
          </p:cNvSpPr>
          <p:nvPr>
            <p:ph type="title"/>
          </p:nvPr>
        </p:nvSpPr>
        <p:spPr>
          <a:xfrm>
            <a:off x="914400" y="304800"/>
            <a:ext cx="7848600" cy="1143000"/>
          </a:xfrm>
        </p:spPr>
        <p:txBody>
          <a:bodyPr>
            <a:normAutofit fontScale="90000"/>
          </a:bodyPr>
          <a:lstStyle/>
          <a:p>
            <a:pPr algn="l"/>
            <a:r>
              <a:rPr lang="en-US" sz="3600" dirty="0" smtClean="0">
                <a:latin typeface="Helvetica Neue"/>
                <a:cs typeface="Helvetica Neue"/>
              </a:rPr>
              <a:t>In an Equitable Region . . . </a:t>
            </a:r>
            <a:br>
              <a:rPr lang="en-US" sz="3600" dirty="0" smtClean="0">
                <a:latin typeface="Helvetica Neue"/>
                <a:cs typeface="Helvetica Neue"/>
              </a:rPr>
            </a:br>
            <a:r>
              <a:rPr lang="en-US" sz="3600" dirty="0">
                <a:latin typeface="Helvetica Neue"/>
                <a:cs typeface="Helvetica Neue"/>
              </a:rPr>
              <a:t>	</a:t>
            </a:r>
            <a:r>
              <a:rPr lang="en-US" sz="3600" dirty="0" smtClean="0">
                <a:latin typeface="Helvetica Neue"/>
                <a:cs typeface="Helvetica Neue"/>
              </a:rPr>
              <a:t>			</a:t>
            </a:r>
            <a:r>
              <a:rPr lang="en-US" sz="2000" dirty="0" smtClean="0">
                <a:latin typeface="Helvetica Neue"/>
                <a:cs typeface="Helvetica Neue"/>
              </a:rPr>
              <a:t>- Coalition for a Livable Future</a:t>
            </a:r>
            <a:endParaRPr lang="en-US" sz="3600" dirty="0">
              <a:latin typeface="Helvetica Neue"/>
              <a:cs typeface="Helvetica Neue"/>
            </a:endParaRPr>
          </a:p>
        </p:txBody>
      </p:sp>
      <p:graphicFrame>
        <p:nvGraphicFramePr>
          <p:cNvPr id="8" name="Diagram 7"/>
          <p:cNvGraphicFramePr/>
          <p:nvPr>
            <p:extLst>
              <p:ext uri="{D42A27DB-BD31-4B8C-83A1-F6EECF244321}">
                <p14:modId xmlns:p14="http://schemas.microsoft.com/office/powerpoint/2010/main" val="447520939"/>
              </p:ext>
            </p:extLst>
          </p:nvPr>
        </p:nvGraphicFramePr>
        <p:xfrm>
          <a:off x="914400" y="1524000"/>
          <a:ext cx="7315200" cy="464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696892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dirty="0"/>
          </a:p>
        </p:txBody>
      </p:sp>
      <p:pic>
        <p:nvPicPr>
          <p:cNvPr id="15" name="Content Placeholder 14" descr="Picture3.jpg"/>
          <p:cNvPicPr>
            <a:picLocks noGrp="1" noChangeAspect="1"/>
          </p:cNvPicPr>
          <p:nvPr>
            <p:ph idx="1"/>
          </p:nvPr>
        </p:nvPicPr>
        <p:blipFill>
          <a:blip r:embed="rId4" cstate="print"/>
          <a:stretch>
            <a:fillRect/>
          </a:stretch>
        </p:blipFill>
        <p:spPr>
          <a:xfrm>
            <a:off x="2298590" y="1600200"/>
            <a:ext cx="4546820" cy="4525963"/>
          </a:xfrm>
        </p:spPr>
      </p:pic>
      <p:grpSp>
        <p:nvGrpSpPr>
          <p:cNvPr id="2" name="Group 4"/>
          <p:cNvGrpSpPr>
            <a:grpSpLocks/>
          </p:cNvGrpSpPr>
          <p:nvPr/>
        </p:nvGrpSpPr>
        <p:grpSpPr bwMode="auto">
          <a:xfrm>
            <a:off x="228600" y="228600"/>
            <a:ext cx="8649608" cy="6387353"/>
            <a:chOff x="154" y="163"/>
            <a:chExt cx="5721" cy="4560"/>
          </a:xfrm>
        </p:grpSpPr>
        <p:sp>
          <p:nvSpPr>
            <p:cNvPr id="321541" name="Rectangle 5"/>
            <p:cNvSpPr>
              <a:spLocks noChangeArrowheads="1"/>
            </p:cNvSpPr>
            <p:nvPr/>
          </p:nvSpPr>
          <p:spPr bwMode="auto">
            <a:xfrm>
              <a:off x="154" y="163"/>
              <a:ext cx="5721" cy="4560"/>
            </a:xfrm>
            <a:prstGeom prst="rect">
              <a:avLst/>
            </a:prstGeom>
            <a:solidFill>
              <a:schemeClr val="tx2">
                <a:lumMod val="75000"/>
              </a:schemeClr>
            </a:solidFill>
            <a:ln w="9398" algn="ctr">
              <a:noFill/>
              <a:miter lim="800000"/>
              <a:headEnd/>
              <a:tailEnd/>
            </a:ln>
            <a:effectLst/>
          </p:spPr>
          <p:txBody>
            <a:bodyPr wrap="none" anchor="ctr"/>
            <a:lstStyle/>
            <a:p>
              <a:endParaRPr lang="en-US" dirty="0"/>
            </a:p>
          </p:txBody>
        </p:sp>
        <p:sp>
          <p:nvSpPr>
            <p:cNvPr id="321542" name="Rectangle 6"/>
            <p:cNvSpPr>
              <a:spLocks noChangeArrowheads="1"/>
            </p:cNvSpPr>
            <p:nvPr/>
          </p:nvSpPr>
          <p:spPr bwMode="auto">
            <a:xfrm>
              <a:off x="250" y="256"/>
              <a:ext cx="5520" cy="4368"/>
            </a:xfrm>
            <a:prstGeom prst="rect">
              <a:avLst/>
            </a:prstGeom>
            <a:solidFill>
              <a:srgbClr val="FFFFFF"/>
            </a:solidFill>
            <a:ln w="9360" algn="ctr">
              <a:solidFill>
                <a:srgbClr val="000000"/>
              </a:solidFill>
              <a:miter lim="800000"/>
              <a:headEnd/>
              <a:tailEnd/>
            </a:ln>
            <a:effectLst/>
          </p:spPr>
          <p:txBody>
            <a:bodyPr wrap="none" anchor="ct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pPr algn="ctr"/>
              <a:r>
                <a:rPr lang="en-US" sz="1600" dirty="0" smtClean="0">
                  <a:latin typeface="Helvetica Neue Light"/>
                  <a:cs typeface="Helvetica Neue Light"/>
                </a:rPr>
                <a:t>   Housing </a:t>
              </a:r>
              <a:r>
                <a:rPr lang="en-US" sz="1600" dirty="0" smtClean="0">
                  <a:latin typeface="Helvetica Neue Light"/>
                  <a:cs typeface="Helvetica Neue Light"/>
                  <a:sym typeface="Symbol"/>
                </a:rPr>
                <a:t> Education  Transportation  Health  Food  Clean Air  Nature  Services </a:t>
              </a:r>
              <a:endParaRPr lang="en-US" sz="1600" dirty="0" smtClean="0">
                <a:latin typeface="Helvetica Neue Light"/>
                <a:cs typeface="Helvetica Neue Light"/>
              </a:endParaRPr>
            </a:p>
          </p:txBody>
        </p:sp>
      </p:grpSp>
      <p:sp>
        <p:nvSpPr>
          <p:cNvPr id="321547" name="Text Box 11"/>
          <p:cNvSpPr txBox="1">
            <a:spLocks noChangeArrowheads="1"/>
          </p:cNvSpPr>
          <p:nvPr/>
        </p:nvSpPr>
        <p:spPr bwMode="auto">
          <a:xfrm>
            <a:off x="533400" y="533400"/>
            <a:ext cx="8153400" cy="2495955"/>
          </a:xfrm>
          <a:prstGeom prst="rect">
            <a:avLst/>
          </a:prstGeom>
          <a:noFill/>
          <a:ln w="9360" algn="ctr">
            <a:noFill/>
            <a:miter lim="800000"/>
            <a:headEnd/>
            <a:tailEnd/>
          </a:ln>
          <a:effectLst/>
        </p:spPr>
        <p:txBody>
          <a:bodyPr wrap="square" lIns="84216" tIns="42108" rIns="84216" bIns="42108">
            <a:spAutoFit/>
          </a:bodyPr>
          <a:lstStyle/>
          <a:p>
            <a:pPr defTabSz="842162"/>
            <a:r>
              <a:rPr lang="en-GB" sz="2800" i="1" dirty="0" smtClean="0">
                <a:solidFill>
                  <a:srgbClr val="000000"/>
                </a:solidFill>
                <a:latin typeface="Helvetica Neue"/>
                <a:cs typeface="Helvetica Neue"/>
              </a:rPr>
              <a:t>What is the Regional Equity Atlas?</a:t>
            </a:r>
          </a:p>
          <a:p>
            <a:pPr algn="ctr" defTabSz="842162"/>
            <a:endParaRPr lang="en-GB" dirty="0" smtClean="0">
              <a:solidFill>
                <a:srgbClr val="000000"/>
              </a:solidFill>
              <a:latin typeface="Helvetica Neue"/>
              <a:cs typeface="Helvetica Neue"/>
            </a:endParaRPr>
          </a:p>
          <a:p>
            <a:pPr defTabSz="842162"/>
            <a:r>
              <a:rPr lang="en-GB" sz="2400" dirty="0" smtClean="0">
                <a:solidFill>
                  <a:srgbClr val="000000"/>
                </a:solidFill>
                <a:latin typeface="Helvetica Neue Light"/>
                <a:cs typeface="Helvetica Neue Light"/>
              </a:rPr>
              <a:t>A tool to understand how well different </a:t>
            </a:r>
            <a:r>
              <a:rPr lang="en-GB" sz="2400" u="sng" dirty="0" err="1" smtClean="0">
                <a:solidFill>
                  <a:srgbClr val="000000"/>
                </a:solidFill>
                <a:latin typeface="Helvetica Neue Light"/>
                <a:cs typeface="Helvetica Neue Light"/>
              </a:rPr>
              <a:t>neighborhoods</a:t>
            </a:r>
            <a:endParaRPr lang="en-GB" sz="2400" u="sng" dirty="0" smtClean="0">
              <a:solidFill>
                <a:srgbClr val="000000"/>
              </a:solidFill>
              <a:latin typeface="Helvetica Neue Light"/>
              <a:cs typeface="Helvetica Neue Light"/>
            </a:endParaRPr>
          </a:p>
          <a:p>
            <a:pPr defTabSz="842162"/>
            <a:r>
              <a:rPr lang="en-GB" sz="2400" dirty="0" smtClean="0">
                <a:solidFill>
                  <a:srgbClr val="000000"/>
                </a:solidFill>
                <a:latin typeface="Helvetica Neue Light"/>
                <a:cs typeface="Helvetica Neue Light"/>
              </a:rPr>
              <a:t>and </a:t>
            </a:r>
            <a:r>
              <a:rPr lang="en-GB" sz="2400" u="sng" dirty="0" smtClean="0">
                <a:solidFill>
                  <a:srgbClr val="000000"/>
                </a:solidFill>
                <a:latin typeface="Helvetica Neue Light"/>
                <a:cs typeface="Helvetica Neue Light"/>
              </a:rPr>
              <a:t>populations</a:t>
            </a:r>
            <a:r>
              <a:rPr lang="en-GB" sz="2400" dirty="0" smtClean="0">
                <a:solidFill>
                  <a:srgbClr val="000000"/>
                </a:solidFill>
                <a:latin typeface="Helvetica Neue Light"/>
                <a:cs typeface="Helvetica Neue Light"/>
              </a:rPr>
              <a:t> across the region are able to access</a:t>
            </a:r>
          </a:p>
          <a:p>
            <a:pPr defTabSz="842162"/>
            <a:r>
              <a:rPr lang="en-US" sz="2400" dirty="0" smtClean="0">
                <a:solidFill>
                  <a:srgbClr val="000000"/>
                </a:solidFill>
                <a:latin typeface="Helvetica Neue Light"/>
                <a:cs typeface="Helvetica Neue Light"/>
              </a:rPr>
              <a:t>essential resources &amp; opportunities</a:t>
            </a:r>
          </a:p>
          <a:p>
            <a:pPr defTabSz="842162">
              <a:spcBef>
                <a:spcPts val="806"/>
              </a:spcBef>
            </a:pPr>
            <a:endParaRPr lang="en-US" sz="3200" dirty="0" smtClean="0">
              <a:solidFill>
                <a:srgbClr val="000000"/>
              </a:solidFill>
              <a:latin typeface="Helvetica Neue"/>
              <a:cs typeface="Helvetica Neue"/>
            </a:endParaRPr>
          </a:p>
        </p:txBody>
      </p:sp>
      <p:pic>
        <p:nvPicPr>
          <p:cNvPr id="8" name="Picture 7" descr="AA Family on porch"/>
          <p:cNvPicPr>
            <a:picLocks noChangeAspect="1" noChangeArrowheads="1"/>
          </p:cNvPicPr>
          <p:nvPr/>
        </p:nvPicPr>
        <p:blipFill>
          <a:blip r:embed="rId5" cstate="print"/>
          <a:srcRect/>
          <a:stretch>
            <a:fillRect/>
          </a:stretch>
        </p:blipFill>
        <p:spPr bwMode="auto">
          <a:xfrm>
            <a:off x="609600" y="3048000"/>
            <a:ext cx="1709928" cy="1189183"/>
          </a:xfrm>
          <a:prstGeom prst="rect">
            <a:avLst/>
          </a:prstGeom>
          <a:ln>
            <a:noFill/>
          </a:ln>
          <a:effectLst>
            <a:outerShdw blurRad="292100" dist="139700" dir="2700000" algn="tl" rotWithShape="0">
              <a:srgbClr val="333333">
                <a:alpha val="65000"/>
              </a:srgbClr>
            </a:outerShdw>
          </a:effectLst>
        </p:spPr>
      </p:pic>
      <p:pic>
        <p:nvPicPr>
          <p:cNvPr id="10" name="Picture 8" descr="Latino children"/>
          <p:cNvPicPr>
            <a:picLocks noChangeAspect="1" noChangeArrowheads="1"/>
          </p:cNvPicPr>
          <p:nvPr/>
        </p:nvPicPr>
        <p:blipFill>
          <a:blip r:embed="rId6" cstate="print"/>
          <a:srcRect/>
          <a:stretch>
            <a:fillRect/>
          </a:stretch>
        </p:blipFill>
        <p:spPr bwMode="auto">
          <a:xfrm>
            <a:off x="2514600" y="3048000"/>
            <a:ext cx="1713350" cy="1188720"/>
          </a:xfrm>
          <a:prstGeom prst="rect">
            <a:avLst/>
          </a:prstGeom>
          <a:ln>
            <a:noFill/>
          </a:ln>
          <a:effectLst>
            <a:outerShdw blurRad="292100" dist="139700" dir="2700000" algn="tl" rotWithShape="0">
              <a:srgbClr val="333333">
                <a:alpha val="65000"/>
              </a:srgbClr>
            </a:outerShdw>
          </a:effectLst>
        </p:spPr>
      </p:pic>
      <p:pic>
        <p:nvPicPr>
          <p:cNvPr id="12" name="Picture 9" descr="diverse bus"/>
          <p:cNvPicPr>
            <a:picLocks noChangeAspect="1" noChangeArrowheads="1"/>
          </p:cNvPicPr>
          <p:nvPr/>
        </p:nvPicPr>
        <p:blipFill>
          <a:blip r:embed="rId7" cstate="print"/>
          <a:srcRect/>
          <a:stretch>
            <a:fillRect/>
          </a:stretch>
        </p:blipFill>
        <p:spPr bwMode="auto">
          <a:xfrm>
            <a:off x="4419600" y="3048000"/>
            <a:ext cx="1752600" cy="1188720"/>
          </a:xfrm>
          <a:prstGeom prst="rect">
            <a:avLst/>
          </a:prstGeom>
          <a:ln>
            <a:noFill/>
          </a:ln>
          <a:effectLst>
            <a:outerShdw blurRad="292100" dist="139700" dir="2700000" algn="tl" rotWithShape="0">
              <a:srgbClr val="333333">
                <a:alpha val="65000"/>
              </a:srgbClr>
            </a:outerShdw>
          </a:effectLst>
        </p:spPr>
      </p:pic>
      <p:graphicFrame>
        <p:nvGraphicFramePr>
          <p:cNvPr id="87041" name="Object 1"/>
          <p:cNvGraphicFramePr>
            <a:graphicFrameLocks noChangeAspect="1"/>
          </p:cNvGraphicFramePr>
          <p:nvPr>
            <p:extLst>
              <p:ext uri="{D42A27DB-BD31-4B8C-83A1-F6EECF244321}">
                <p14:modId xmlns:p14="http://schemas.microsoft.com/office/powerpoint/2010/main" val="4073983359"/>
              </p:ext>
            </p:extLst>
          </p:nvPr>
        </p:nvGraphicFramePr>
        <p:xfrm>
          <a:off x="4419600" y="4343400"/>
          <a:ext cx="1782763" cy="1190625"/>
        </p:xfrm>
        <a:graphic>
          <a:graphicData uri="http://schemas.openxmlformats.org/presentationml/2006/ole">
            <mc:AlternateContent xmlns:mc="http://schemas.openxmlformats.org/markup-compatibility/2006">
              <mc:Choice xmlns:v="urn:schemas-microsoft-com:vml" Requires="v">
                <p:oleObj spid="_x0000_s1069" name="Bitmap Image" r:id="rId8" imgW="20571429" imgH="13628571" progId="PBrush">
                  <p:embed/>
                </p:oleObj>
              </mc:Choice>
              <mc:Fallback>
                <p:oleObj name="Bitmap Image" r:id="rId8" imgW="20571429" imgH="13628571" progId="PBrush">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t="4764" r="12579"/>
                      <a:stretch>
                        <a:fillRect/>
                      </a:stretch>
                    </p:blipFill>
                    <p:spPr bwMode="auto">
                      <a:xfrm>
                        <a:off x="4419600" y="4343400"/>
                        <a:ext cx="1782763" cy="1190625"/>
                      </a:xfrm>
                      <a:prstGeom prst="rect">
                        <a:avLst/>
                      </a:prstGeom>
                      <a:noFill/>
                      <a:ln w="12700">
                        <a:solidFill>
                          <a:srgbClr val="808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pic>
        <p:nvPicPr>
          <p:cNvPr id="13" name="Picture 13" descr="IM000770"/>
          <p:cNvPicPr>
            <a:picLocks noChangeAspect="1" noChangeArrowheads="1"/>
          </p:cNvPicPr>
          <p:nvPr/>
        </p:nvPicPr>
        <p:blipFill>
          <a:blip r:embed="rId10" cstate="print"/>
          <a:srcRect/>
          <a:stretch>
            <a:fillRect/>
          </a:stretch>
        </p:blipFill>
        <p:spPr bwMode="auto">
          <a:xfrm>
            <a:off x="2514600" y="4343400"/>
            <a:ext cx="1699861" cy="1188720"/>
          </a:xfrm>
          <a:prstGeom prst="rect">
            <a:avLst/>
          </a:prstGeom>
          <a:ln>
            <a:noFill/>
          </a:ln>
          <a:effectLst>
            <a:outerShdw blurRad="292100" dist="139700" dir="2700000" algn="tl" rotWithShape="0">
              <a:srgbClr val="333333">
                <a:alpha val="65000"/>
              </a:srgbClr>
            </a:outerShdw>
          </a:effectLst>
        </p:spPr>
      </p:pic>
      <p:pic>
        <p:nvPicPr>
          <p:cNvPr id="16" name="Picture 15" descr="mercantes_sheet_photo_1.jpg"/>
          <p:cNvPicPr>
            <a:picLocks noChangeAspect="1"/>
          </p:cNvPicPr>
          <p:nvPr/>
        </p:nvPicPr>
        <p:blipFill>
          <a:blip r:embed="rId11" cstate="print"/>
          <a:srcRect r="1679"/>
          <a:stretch>
            <a:fillRect/>
          </a:stretch>
        </p:blipFill>
        <p:spPr>
          <a:xfrm>
            <a:off x="6400801" y="3047999"/>
            <a:ext cx="1752599" cy="1188720"/>
          </a:xfrm>
          <a:prstGeom prst="rect">
            <a:avLst/>
          </a:prstGeom>
          <a:ln>
            <a:noFill/>
          </a:ln>
          <a:effectLst>
            <a:outerShdw blurRad="292100" dist="139700" dir="2700000" algn="tl" rotWithShape="0">
              <a:srgbClr val="333333">
                <a:alpha val="65000"/>
              </a:srgbClr>
            </a:outerShdw>
          </a:effectLst>
        </p:spPr>
      </p:pic>
      <p:pic>
        <p:nvPicPr>
          <p:cNvPr id="17" name="Picture 16" descr="client at front desk from google.jpg"/>
          <p:cNvPicPr>
            <a:picLocks noChangeAspect="1"/>
          </p:cNvPicPr>
          <p:nvPr/>
        </p:nvPicPr>
        <p:blipFill>
          <a:blip r:embed="rId12" cstate="print"/>
          <a:srcRect r="9411"/>
          <a:stretch>
            <a:fillRect/>
          </a:stretch>
        </p:blipFill>
        <p:spPr>
          <a:xfrm>
            <a:off x="6400800" y="4343400"/>
            <a:ext cx="1752600" cy="1188720"/>
          </a:xfrm>
          <a:prstGeom prst="rect">
            <a:avLst/>
          </a:prstGeom>
          <a:ln>
            <a:noFill/>
          </a:ln>
          <a:effectLst>
            <a:outerShdw blurRad="292100" dist="139700" dir="2700000" algn="tl" rotWithShape="0">
              <a:srgbClr val="333333">
                <a:alpha val="65000"/>
              </a:srgbClr>
            </a:outerShdw>
          </a:effectLst>
        </p:spPr>
      </p:pic>
      <p:pic>
        <p:nvPicPr>
          <p:cNvPr id="109572" name="Picture 4" descr="http://clfuture.org/sites/clfuture.org/files/resize/images/food_1-250x193.jpg"/>
          <p:cNvPicPr>
            <a:picLocks noChangeAspect="1" noChangeArrowheads="1"/>
          </p:cNvPicPr>
          <p:nvPr/>
        </p:nvPicPr>
        <p:blipFill>
          <a:blip r:embed="rId13" cstate="print"/>
          <a:srcRect b="9890"/>
          <a:stretch>
            <a:fillRect/>
          </a:stretch>
        </p:blipFill>
        <p:spPr bwMode="auto">
          <a:xfrm>
            <a:off x="609600" y="4343400"/>
            <a:ext cx="1700784" cy="11831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460565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17"/>
          <p:cNvGrpSpPr>
            <a:grpSpLocks/>
          </p:cNvGrpSpPr>
          <p:nvPr/>
        </p:nvGrpSpPr>
        <p:grpSpPr bwMode="auto">
          <a:xfrm>
            <a:off x="232833" y="228320"/>
            <a:ext cx="8649608" cy="6387353"/>
            <a:chOff x="154" y="163"/>
            <a:chExt cx="5721" cy="4560"/>
          </a:xfrm>
        </p:grpSpPr>
        <p:sp>
          <p:nvSpPr>
            <p:cNvPr id="7" name="Rectangle 18"/>
            <p:cNvSpPr>
              <a:spLocks noChangeArrowheads="1"/>
            </p:cNvSpPr>
            <p:nvPr/>
          </p:nvSpPr>
          <p:spPr bwMode="auto">
            <a:xfrm>
              <a:off x="154" y="163"/>
              <a:ext cx="5721" cy="4560"/>
            </a:xfrm>
            <a:prstGeom prst="rect">
              <a:avLst/>
            </a:prstGeom>
            <a:solidFill>
              <a:schemeClr val="tx2">
                <a:lumMod val="75000"/>
              </a:schemeClr>
            </a:solidFill>
            <a:ln w="9398" algn="ctr">
              <a:noFill/>
              <a:miter lim="800000"/>
              <a:headEnd/>
              <a:tailEnd/>
            </a:ln>
            <a:effectLst/>
          </p:spPr>
          <p:txBody>
            <a:bodyPr wrap="none" anchor="ctr"/>
            <a:lstStyle/>
            <a:p>
              <a:endParaRPr lang="en-US" dirty="0"/>
            </a:p>
          </p:txBody>
        </p:sp>
        <p:sp>
          <p:nvSpPr>
            <p:cNvPr id="8" name="Rectangle 19"/>
            <p:cNvSpPr>
              <a:spLocks noChangeArrowheads="1"/>
            </p:cNvSpPr>
            <p:nvPr/>
          </p:nvSpPr>
          <p:spPr bwMode="auto">
            <a:xfrm>
              <a:off x="250" y="240"/>
              <a:ext cx="5520" cy="4368"/>
            </a:xfrm>
            <a:prstGeom prst="rect">
              <a:avLst/>
            </a:prstGeom>
            <a:solidFill>
              <a:srgbClr val="FFFFFF"/>
            </a:solidFill>
            <a:ln w="9360" algn="ctr">
              <a:solidFill>
                <a:srgbClr val="000000"/>
              </a:solidFill>
              <a:miter lim="800000"/>
              <a:headEnd/>
              <a:tailEnd/>
            </a:ln>
            <a:effectLst/>
          </p:spPr>
          <p:txBody>
            <a:bodyPr wrap="none" anchor="t"/>
            <a:lstStyle/>
            <a:p>
              <a:endParaRPr lang="en-US" dirty="0"/>
            </a:p>
          </p:txBody>
        </p:sp>
      </p:grpSp>
      <p:sp>
        <p:nvSpPr>
          <p:cNvPr id="2" name="Title 1"/>
          <p:cNvSpPr>
            <a:spLocks noGrp="1"/>
          </p:cNvSpPr>
          <p:nvPr>
            <p:ph type="title"/>
          </p:nvPr>
        </p:nvSpPr>
        <p:spPr>
          <a:xfrm>
            <a:off x="533400" y="495670"/>
            <a:ext cx="8839200" cy="1066800"/>
          </a:xfrm>
        </p:spPr>
        <p:txBody>
          <a:bodyPr>
            <a:noAutofit/>
          </a:bodyPr>
          <a:lstStyle/>
          <a:p>
            <a:pPr algn="l"/>
            <a:r>
              <a:rPr lang="en-GB" sz="2800" i="1" dirty="0">
                <a:solidFill>
                  <a:srgbClr val="000000"/>
                </a:solidFill>
                <a:latin typeface="Helvetica Neue"/>
                <a:cs typeface="Helvetica Neue"/>
              </a:rPr>
              <a:t>What is the Regional Equity Atlas</a:t>
            </a:r>
            <a:r>
              <a:rPr lang="en-GB" sz="2800" i="1" dirty="0" smtClean="0">
                <a:solidFill>
                  <a:srgbClr val="000000"/>
                </a:solidFill>
                <a:latin typeface="Helvetica Neue"/>
                <a:cs typeface="Helvetica Neue"/>
              </a:rPr>
              <a:t>?</a:t>
            </a:r>
            <a:r>
              <a:rPr lang="en-US" sz="2800" dirty="0" smtClean="0">
                <a:latin typeface="Helvetica Neue"/>
                <a:cs typeface="Helvetica Neue"/>
              </a:rPr>
              <a:t/>
            </a:r>
            <a:br>
              <a:rPr lang="en-US" sz="2800" dirty="0" smtClean="0">
                <a:latin typeface="Helvetica Neue"/>
                <a:cs typeface="Helvetica Neue"/>
              </a:rPr>
            </a:br>
            <a:r>
              <a:rPr lang="en-US" sz="2000" dirty="0" smtClean="0">
                <a:latin typeface="Helvetica Neue"/>
                <a:cs typeface="Helvetica Neue"/>
              </a:rPr>
              <a:t>Equity Stories, White Papers, Mapping Tool</a:t>
            </a:r>
            <a:r>
              <a:rPr lang="en-US" sz="2800" dirty="0" smtClean="0">
                <a:latin typeface="Helvetica Neue"/>
                <a:cs typeface="Helvetica Neue"/>
              </a:rPr>
              <a:t>		        </a:t>
            </a:r>
            <a:r>
              <a:rPr lang="en-US" sz="1600" dirty="0" smtClean="0">
                <a:solidFill>
                  <a:schemeClr val="accent5">
                    <a:lumMod val="75000"/>
                  </a:schemeClr>
                </a:solidFill>
                <a:latin typeface="Helvetica Neue"/>
                <a:cs typeface="Helvetica Neue"/>
              </a:rPr>
              <a:t>www.equityatlas.org</a:t>
            </a:r>
            <a:r>
              <a:rPr lang="en-US" sz="2800" dirty="0" smtClean="0">
                <a:solidFill>
                  <a:schemeClr val="accent5">
                    <a:lumMod val="75000"/>
                  </a:schemeClr>
                </a:solidFill>
                <a:latin typeface="Helvetica Neue"/>
                <a:cs typeface="Helvetica Neue"/>
              </a:rPr>
              <a:t> </a:t>
            </a:r>
            <a:endParaRPr lang="en-US" sz="2800" dirty="0">
              <a:solidFill>
                <a:schemeClr val="accent5">
                  <a:lumMod val="75000"/>
                </a:schemeClr>
              </a:solidFill>
              <a:latin typeface="Helvetica Neue"/>
              <a:cs typeface="Helvetica Neue"/>
            </a:endParaRPr>
          </a:p>
        </p:txBody>
      </p:sp>
      <p:pic>
        <p:nvPicPr>
          <p:cNvPr id="5" name="Picture 2"/>
          <p:cNvPicPr>
            <a:picLocks noChangeAspect="1" noChangeArrowheads="1"/>
          </p:cNvPicPr>
          <p:nvPr/>
        </p:nvPicPr>
        <p:blipFill rotWithShape="1">
          <a:blip r:embed="rId3" cstate="print"/>
          <a:srcRect l="71962" t="14048" r="12500" b="8223"/>
          <a:stretch/>
        </p:blipFill>
        <p:spPr bwMode="auto">
          <a:xfrm>
            <a:off x="6904402" y="1371600"/>
            <a:ext cx="1800687" cy="5066930"/>
          </a:xfrm>
          <a:prstGeom prst="rect">
            <a:avLst/>
          </a:prstGeom>
          <a:noFill/>
          <a:ln w="9525">
            <a:noFill/>
            <a:miter lim="800000"/>
            <a:headEnd/>
            <a:tailEnd/>
          </a:ln>
        </p:spPr>
      </p:pic>
      <p:pic>
        <p:nvPicPr>
          <p:cNvPr id="1024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23281"/>
          <a:stretch/>
        </p:blipFill>
        <p:spPr bwMode="auto">
          <a:xfrm>
            <a:off x="452463" y="1843722"/>
            <a:ext cx="6400800" cy="2252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681" y="4267200"/>
            <a:ext cx="6284119" cy="16900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65744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10671" y="318247"/>
            <a:ext cx="8649608" cy="6387353"/>
            <a:chOff x="154" y="272"/>
            <a:chExt cx="5721" cy="4560"/>
          </a:xfrm>
        </p:grpSpPr>
        <p:sp>
          <p:nvSpPr>
            <p:cNvPr id="332803" name="Rectangle 3"/>
            <p:cNvSpPr>
              <a:spLocks noChangeArrowheads="1"/>
            </p:cNvSpPr>
            <p:nvPr/>
          </p:nvSpPr>
          <p:spPr bwMode="auto">
            <a:xfrm>
              <a:off x="154" y="272"/>
              <a:ext cx="5721" cy="4560"/>
            </a:xfrm>
            <a:prstGeom prst="rect">
              <a:avLst/>
            </a:prstGeom>
            <a:solidFill>
              <a:schemeClr val="tx2">
                <a:lumMod val="75000"/>
              </a:schemeClr>
            </a:solidFill>
            <a:ln w="9398" algn="ctr">
              <a:noFill/>
              <a:miter lim="800000"/>
              <a:headEnd/>
              <a:tailEnd/>
            </a:ln>
            <a:effectLst/>
          </p:spPr>
          <p:txBody>
            <a:bodyPr wrap="none" anchor="ctr"/>
            <a:lstStyle/>
            <a:p>
              <a:endParaRPr lang="en-US" dirty="0"/>
            </a:p>
          </p:txBody>
        </p:sp>
        <p:sp>
          <p:nvSpPr>
            <p:cNvPr id="332804" name="Rectangle 4"/>
            <p:cNvSpPr>
              <a:spLocks noChangeArrowheads="1"/>
            </p:cNvSpPr>
            <p:nvPr/>
          </p:nvSpPr>
          <p:spPr bwMode="auto">
            <a:xfrm>
              <a:off x="250" y="301"/>
              <a:ext cx="5520" cy="4368"/>
            </a:xfrm>
            <a:prstGeom prst="rect">
              <a:avLst/>
            </a:prstGeom>
            <a:solidFill>
              <a:srgbClr val="FFFFFF"/>
            </a:solidFill>
            <a:ln w="9360" algn="ctr">
              <a:solidFill>
                <a:srgbClr val="000000"/>
              </a:solidFill>
              <a:miter lim="800000"/>
              <a:headEnd/>
              <a:tailEnd/>
            </a:ln>
            <a:effectLst/>
          </p:spPr>
          <p:txBody>
            <a:bodyPr wrap="none" anchor="ctr"/>
            <a:lstStyle/>
            <a:p>
              <a:endParaRPr lang="en-US" dirty="0"/>
            </a:p>
          </p:txBody>
        </p:sp>
      </p:grpSp>
      <p:sp>
        <p:nvSpPr>
          <p:cNvPr id="8" name="Text Box 2"/>
          <p:cNvSpPr txBox="1">
            <a:spLocks noChangeArrowheads="1"/>
          </p:cNvSpPr>
          <p:nvPr/>
        </p:nvSpPr>
        <p:spPr bwMode="auto">
          <a:xfrm>
            <a:off x="488576" y="228600"/>
            <a:ext cx="8229600" cy="800290"/>
          </a:xfrm>
          <a:prstGeom prst="rect">
            <a:avLst/>
          </a:prstGeom>
          <a:noFill/>
          <a:ln w="9525">
            <a:noFill/>
            <a:round/>
            <a:headEnd/>
            <a:tailEnd/>
          </a:ln>
          <a:effectLst/>
        </p:spPr>
        <p:txBody>
          <a:bodyPr wrap="square" lIns="91511" tIns="45755" rIns="91511" bIns="45755" anchor="ctr">
            <a:spAutoFit/>
          </a:bodyPr>
          <a:lstStyle/>
          <a:p>
            <a:pPr>
              <a:tabLst>
                <a:tab pos="0" algn="l"/>
                <a:tab pos="421081" algn="l"/>
                <a:tab pos="842162" algn="l"/>
                <a:tab pos="1263244" algn="l"/>
                <a:tab pos="1684325" algn="l"/>
                <a:tab pos="2105406" algn="l"/>
                <a:tab pos="2526487" algn="l"/>
                <a:tab pos="2947568" algn="l"/>
                <a:tab pos="3368650" algn="l"/>
                <a:tab pos="3789731" algn="l"/>
                <a:tab pos="4210812" algn="l"/>
                <a:tab pos="4631893" algn="l"/>
                <a:tab pos="5052974" algn="l"/>
                <a:tab pos="5474056" algn="l"/>
                <a:tab pos="5895137" algn="l"/>
                <a:tab pos="6316218" algn="l"/>
                <a:tab pos="6737299" algn="l"/>
                <a:tab pos="7158380" algn="l"/>
                <a:tab pos="7579462" algn="l"/>
                <a:tab pos="8000543" algn="l"/>
                <a:tab pos="8421624" algn="l"/>
              </a:tabLst>
            </a:pPr>
            <a:r>
              <a:rPr lang="en-GB" sz="3600" dirty="0" smtClean="0">
                <a:solidFill>
                  <a:srgbClr val="000000"/>
                </a:solidFill>
                <a:latin typeface="Helvetica Neue"/>
                <a:cs typeface="Helvetica Neue"/>
              </a:rPr>
              <a:t>Identifying Which Issues to Map</a:t>
            </a:r>
          </a:p>
          <a:p>
            <a:pPr algn="ctr">
              <a:tabLst>
                <a:tab pos="0" algn="l"/>
                <a:tab pos="421081" algn="l"/>
                <a:tab pos="842162" algn="l"/>
                <a:tab pos="1263244" algn="l"/>
                <a:tab pos="1684325" algn="l"/>
                <a:tab pos="2105406" algn="l"/>
                <a:tab pos="2526487" algn="l"/>
                <a:tab pos="2947568" algn="l"/>
                <a:tab pos="3368650" algn="l"/>
                <a:tab pos="3789731" algn="l"/>
                <a:tab pos="4210812" algn="l"/>
                <a:tab pos="4631893" algn="l"/>
                <a:tab pos="5052974" algn="l"/>
                <a:tab pos="5474056" algn="l"/>
                <a:tab pos="5895137" algn="l"/>
                <a:tab pos="6316218" algn="l"/>
                <a:tab pos="6737299" algn="l"/>
                <a:tab pos="7158380" algn="l"/>
                <a:tab pos="7579462" algn="l"/>
                <a:tab pos="8000543" algn="l"/>
                <a:tab pos="8421624" algn="l"/>
              </a:tabLst>
            </a:pPr>
            <a:endParaRPr lang="en-GB" sz="1000" b="1" u="sng" dirty="0">
              <a:solidFill>
                <a:srgbClr val="000000"/>
              </a:solidFill>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895600"/>
            <a:ext cx="2807074" cy="939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962401"/>
            <a:ext cx="2133600" cy="1146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0" name="Diagram 9"/>
          <p:cNvGraphicFramePr/>
          <p:nvPr>
            <p:extLst>
              <p:ext uri="{D42A27DB-BD31-4B8C-83A1-F6EECF244321}">
                <p14:modId xmlns:p14="http://schemas.microsoft.com/office/powerpoint/2010/main" val="1348543230"/>
              </p:ext>
            </p:extLst>
          </p:nvPr>
        </p:nvGraphicFramePr>
        <p:xfrm>
          <a:off x="609600" y="609600"/>
          <a:ext cx="4876800" cy="2209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1269"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56698" y="3886200"/>
            <a:ext cx="2083173" cy="2354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0"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34074" y="2894368"/>
            <a:ext cx="2752725" cy="957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88074" y="2879071"/>
            <a:ext cx="2814637" cy="973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1" name="Picture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02711" y="3993122"/>
            <a:ext cx="2150689" cy="1118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52577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1143000"/>
          </a:xfrm>
        </p:spPr>
        <p:txBody>
          <a:bodyPr>
            <a:normAutofit/>
          </a:bodyPr>
          <a:lstStyle/>
          <a:p>
            <a:pPr algn="l"/>
            <a:r>
              <a:rPr lang="en-US" sz="3200" b="1" dirty="0" smtClean="0"/>
              <a:t>Equity Analysis Criteria</a:t>
            </a:r>
            <a:endParaRPr lang="en-US" sz="3200" b="1" dirty="0"/>
          </a:p>
        </p:txBody>
      </p:sp>
      <p:sp>
        <p:nvSpPr>
          <p:cNvPr id="4" name="Content Placeholder 3"/>
          <p:cNvSpPr>
            <a:spLocks noGrp="1"/>
          </p:cNvSpPr>
          <p:nvPr>
            <p:ph idx="1"/>
          </p:nvPr>
        </p:nvSpPr>
        <p:spPr>
          <a:xfrm>
            <a:off x="457200" y="990600"/>
            <a:ext cx="8229600" cy="4906963"/>
          </a:xfrm>
        </p:spPr>
        <p:txBody>
          <a:bodyPr>
            <a:normAutofit/>
          </a:bodyPr>
          <a:lstStyle/>
          <a:p>
            <a:r>
              <a:rPr lang="en-US" sz="2800" dirty="0" smtClean="0"/>
              <a:t>Neighborhood level data</a:t>
            </a:r>
          </a:p>
          <a:p>
            <a:r>
              <a:rPr lang="en-US" sz="2800" dirty="0" smtClean="0"/>
              <a:t>Disaggregated by race/ethnicity, age, household type</a:t>
            </a:r>
            <a:endParaRPr lang="en-US" sz="28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438399"/>
            <a:ext cx="3552825" cy="385762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2066923"/>
            <a:ext cx="4171950" cy="46005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le 4"/>
          <p:cNvSpPr/>
          <p:nvPr/>
        </p:nvSpPr>
        <p:spPr>
          <a:xfrm>
            <a:off x="6019800" y="304800"/>
            <a:ext cx="2343150" cy="1143000"/>
          </a:xfrm>
          <a:prstGeom prst="roundRect">
            <a:avLst/>
          </a:prstGeom>
          <a:solidFill>
            <a:schemeClr val="accent5">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Trade-offs</a:t>
            </a:r>
            <a:endParaRPr lang="en-US" sz="2400" dirty="0"/>
          </a:p>
        </p:txBody>
      </p:sp>
    </p:spTree>
    <p:extLst>
      <p:ext uri="{BB962C8B-B14F-4D97-AF65-F5344CB8AC3E}">
        <p14:creationId xmlns:p14="http://schemas.microsoft.com/office/powerpoint/2010/main" val="27404337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8229600" cy="457200"/>
          </a:xfrm>
        </p:spPr>
        <p:txBody>
          <a:bodyPr>
            <a:noAutofit/>
          </a:bodyPr>
          <a:lstStyle/>
          <a:p>
            <a:r>
              <a:rPr lang="en-US" sz="3600" dirty="0" smtClean="0">
                <a:solidFill>
                  <a:schemeClr val="bg1"/>
                </a:solidFill>
                <a:latin typeface="Helvetica Neue"/>
                <a:cs typeface="Helvetica Neue"/>
              </a:rPr>
              <a:t>Equity Atlas 2.0 Mapping Tool</a:t>
            </a:r>
            <a:br>
              <a:rPr lang="en-US" sz="3600" dirty="0" smtClean="0">
                <a:solidFill>
                  <a:schemeClr val="bg1"/>
                </a:solidFill>
                <a:latin typeface="Helvetica Neue"/>
                <a:cs typeface="Helvetica Neue"/>
              </a:rPr>
            </a:br>
            <a:r>
              <a:rPr lang="en-US" sz="3600" dirty="0" smtClean="0">
                <a:solidFill>
                  <a:schemeClr val="bg1"/>
                </a:solidFill>
                <a:latin typeface="Helvetica Neue"/>
                <a:cs typeface="Helvetica Neue"/>
              </a:rPr>
              <a:t>Types of Data</a:t>
            </a:r>
            <a:endParaRPr lang="en-US" sz="3600" dirty="0">
              <a:solidFill>
                <a:schemeClr val="bg1"/>
              </a:solidFill>
              <a:latin typeface="Helvetica Neue"/>
              <a:cs typeface="Helvetica Neue"/>
            </a:endParaRPr>
          </a:p>
        </p:txBody>
      </p:sp>
      <p:sp>
        <p:nvSpPr>
          <p:cNvPr id="5" name="Content Placeholder 4"/>
          <p:cNvSpPr>
            <a:spLocks noGrp="1"/>
          </p:cNvSpPr>
          <p:nvPr>
            <p:ph sz="half" idx="2"/>
          </p:nvPr>
        </p:nvSpPr>
        <p:spPr>
          <a:xfrm>
            <a:off x="4648200" y="1600200"/>
            <a:ext cx="4038600" cy="4678363"/>
          </a:xfrm>
        </p:spPr>
        <p:txBody>
          <a:bodyPr/>
          <a:lstStyle/>
          <a:p>
            <a:pPr algn="ctr">
              <a:buNone/>
            </a:pPr>
            <a:r>
              <a:rPr lang="en-US" dirty="0" smtClean="0">
                <a:solidFill>
                  <a:schemeClr val="bg2">
                    <a:lumMod val="90000"/>
                  </a:schemeClr>
                </a:solidFill>
                <a:latin typeface="Helvetica Neue Light"/>
                <a:cs typeface="Helvetica Neue Light"/>
              </a:rPr>
              <a:t>Shapes</a:t>
            </a:r>
            <a:endParaRPr lang="en-US" dirty="0">
              <a:solidFill>
                <a:schemeClr val="bg2">
                  <a:lumMod val="90000"/>
                </a:schemeClr>
              </a:solidFill>
              <a:latin typeface="Helvetica Neue Light"/>
              <a:cs typeface="Helvetica Neue Light"/>
            </a:endParaRPr>
          </a:p>
        </p:txBody>
      </p:sp>
      <p:pic>
        <p:nvPicPr>
          <p:cNvPr id="6" name="Picture 5" descr="ProximityGroceryStores.jpg"/>
          <p:cNvPicPr>
            <a:picLocks noChangeAspect="1"/>
          </p:cNvPicPr>
          <p:nvPr/>
        </p:nvPicPr>
        <p:blipFill>
          <a:blip r:embed="rId3" cstate="print"/>
          <a:stretch>
            <a:fillRect/>
          </a:stretch>
        </p:blipFill>
        <p:spPr>
          <a:xfrm>
            <a:off x="1" y="2209800"/>
            <a:ext cx="5151786" cy="3505200"/>
          </a:xfrm>
          <a:prstGeom prst="rect">
            <a:avLst/>
          </a:prstGeom>
        </p:spPr>
      </p:pic>
      <p:pic>
        <p:nvPicPr>
          <p:cNvPr id="7" name="Picture 6" descr="MedianRentalCost.jpg"/>
          <p:cNvPicPr>
            <a:picLocks noChangeAspect="1"/>
          </p:cNvPicPr>
          <p:nvPr/>
        </p:nvPicPr>
        <p:blipFill>
          <a:blip r:embed="rId4" cstate="print"/>
          <a:stretch>
            <a:fillRect/>
          </a:stretch>
        </p:blipFill>
        <p:spPr>
          <a:xfrm>
            <a:off x="3831495" y="2209800"/>
            <a:ext cx="5312505" cy="3505200"/>
          </a:xfrm>
          <a:prstGeom prst="rect">
            <a:avLst/>
          </a:prstGeom>
        </p:spPr>
      </p:pic>
      <p:pic>
        <p:nvPicPr>
          <p:cNvPr id="133122" name="Picture 2"/>
          <p:cNvPicPr>
            <a:picLocks noGrp="1" noChangeAspect="1" noChangeArrowheads="1"/>
          </p:cNvPicPr>
          <p:nvPr>
            <p:ph sz="half" idx="1"/>
          </p:nvPr>
        </p:nvPicPr>
        <p:blipFill>
          <a:blip r:embed="rId5" cstate="print"/>
          <a:srcRect/>
          <a:stretch>
            <a:fillRect/>
          </a:stretch>
        </p:blipFill>
        <p:spPr bwMode="auto">
          <a:xfrm>
            <a:off x="304800" y="5791200"/>
            <a:ext cx="1924050" cy="638175"/>
          </a:xfrm>
          <a:prstGeom prst="rect">
            <a:avLst/>
          </a:prstGeom>
          <a:noFill/>
          <a:ln w="9525">
            <a:noFill/>
            <a:miter lim="800000"/>
            <a:headEnd/>
            <a:tailEnd/>
          </a:ln>
        </p:spPr>
      </p:pic>
      <p:sp>
        <p:nvSpPr>
          <p:cNvPr id="9" name="Content Placeholder 4"/>
          <p:cNvSpPr txBox="1">
            <a:spLocks/>
          </p:cNvSpPr>
          <p:nvPr/>
        </p:nvSpPr>
        <p:spPr>
          <a:xfrm>
            <a:off x="0" y="1600200"/>
            <a:ext cx="3733800" cy="4678363"/>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u="none" strike="noStrike" kern="1200" cap="none" spc="0" normalizeH="0" baseline="0" noProof="0" dirty="0" err="1" smtClean="0">
                <a:ln>
                  <a:noFill/>
                </a:ln>
                <a:solidFill>
                  <a:schemeClr val="bg2">
                    <a:lumMod val="90000"/>
                  </a:schemeClr>
                </a:solidFill>
                <a:effectLst/>
                <a:uLnTx/>
                <a:uFillTx/>
                <a:latin typeface="Helvetica Neue Light"/>
                <a:ea typeface="+mn-ea"/>
                <a:cs typeface="Helvetica Neue Light"/>
              </a:rPr>
              <a:t>Heatmaps</a:t>
            </a:r>
            <a:r>
              <a:rPr kumimoji="0" lang="en-US" sz="2800" u="none" strike="noStrike" kern="1200" cap="none" spc="0" normalizeH="0" baseline="0" noProof="0" dirty="0" smtClean="0">
                <a:ln>
                  <a:noFill/>
                </a:ln>
                <a:solidFill>
                  <a:schemeClr val="bg2">
                    <a:lumMod val="90000"/>
                  </a:schemeClr>
                </a:solidFill>
                <a:effectLst/>
                <a:uLnTx/>
                <a:uFillTx/>
                <a:latin typeface="Helvetica Neue Light"/>
                <a:ea typeface="+mn-ea"/>
                <a:cs typeface="Helvetica Neue Light"/>
              </a:rPr>
              <a:t> (or raster)</a:t>
            </a:r>
            <a:endParaRPr kumimoji="0" lang="en-US" sz="2800" u="none" strike="noStrike" kern="1200" cap="none" spc="0" normalizeH="0" baseline="0" noProof="0" dirty="0">
              <a:ln>
                <a:noFill/>
              </a:ln>
              <a:solidFill>
                <a:schemeClr val="bg2">
                  <a:lumMod val="90000"/>
                </a:schemeClr>
              </a:solidFill>
              <a:effectLst/>
              <a:uLnTx/>
              <a:uFillTx/>
              <a:latin typeface="Helvetica Neue Light"/>
              <a:ea typeface="+mn-ea"/>
              <a:cs typeface="Helvetica Neue Light"/>
            </a:endParaRPr>
          </a:p>
        </p:txBody>
      </p:sp>
    </p:spTree>
    <p:extLst>
      <p:ext uri="{BB962C8B-B14F-4D97-AF65-F5344CB8AC3E}">
        <p14:creationId xmlns:p14="http://schemas.microsoft.com/office/powerpoint/2010/main" val="34218015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328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562600" y="5486400"/>
            <a:ext cx="3048000" cy="646331"/>
          </a:xfrm>
          <a:prstGeom prst="rect">
            <a:avLst/>
          </a:prstGeom>
          <a:noFill/>
        </p:spPr>
        <p:txBody>
          <a:bodyPr wrap="square" rtlCol="0">
            <a:spAutoFit/>
          </a:bodyPr>
          <a:lstStyle/>
          <a:p>
            <a:r>
              <a:rPr lang="en-US" dirty="0" smtClean="0">
                <a:solidFill>
                  <a:schemeClr val="bg1"/>
                </a:solidFill>
              </a:rPr>
              <a:t>Populations of Color (2010)</a:t>
            </a:r>
          </a:p>
          <a:p>
            <a:r>
              <a:rPr lang="en-US" dirty="0" smtClean="0">
                <a:solidFill>
                  <a:schemeClr val="bg1"/>
                </a:solidFill>
              </a:rPr>
              <a:t>264 </a:t>
            </a:r>
            <a:r>
              <a:rPr lang="en-US" dirty="0" err="1" smtClean="0">
                <a:solidFill>
                  <a:schemeClr val="bg1"/>
                </a:solidFill>
              </a:rPr>
              <a:t>ft</a:t>
            </a:r>
            <a:r>
              <a:rPr lang="en-US" dirty="0" smtClean="0">
                <a:solidFill>
                  <a:schemeClr val="bg1"/>
                </a:solidFill>
              </a:rPr>
              <a:t> grid</a:t>
            </a:r>
            <a:endParaRPr lang="en-US" dirty="0">
              <a:solidFill>
                <a:schemeClr val="bg1"/>
              </a:solidFill>
            </a:endParaRPr>
          </a:p>
        </p:txBody>
      </p:sp>
      <p:pic>
        <p:nvPicPr>
          <p:cNvPr id="4" name="Picture 2"/>
          <p:cNvPicPr>
            <a:picLocks noChangeAspect="1" noChangeArrowheads="1"/>
          </p:cNvPicPr>
          <p:nvPr/>
        </p:nvPicPr>
        <p:blipFill>
          <a:blip r:embed="rId3" cstate="print"/>
          <a:srcRect/>
          <a:stretch>
            <a:fillRect/>
          </a:stretch>
        </p:blipFill>
        <p:spPr bwMode="auto">
          <a:xfrm>
            <a:off x="304800" y="5461222"/>
            <a:ext cx="1924050" cy="638175"/>
          </a:xfrm>
          <a:prstGeom prst="rect">
            <a:avLst/>
          </a:prstGeom>
          <a:noFill/>
          <a:ln w="9525">
            <a:noFill/>
            <a:miter lim="800000"/>
            <a:headEnd/>
            <a:tailEnd/>
          </a:ln>
        </p:spPr>
      </p:pic>
    </p:spTree>
    <p:extLst>
      <p:ext uri="{BB962C8B-B14F-4D97-AF65-F5344CB8AC3E}">
        <p14:creationId xmlns:p14="http://schemas.microsoft.com/office/powerpoint/2010/main" val="19067986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246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562600" y="5486400"/>
            <a:ext cx="3048000" cy="923330"/>
          </a:xfrm>
          <a:prstGeom prst="rect">
            <a:avLst/>
          </a:prstGeom>
          <a:noFill/>
        </p:spPr>
        <p:txBody>
          <a:bodyPr wrap="square" rtlCol="0">
            <a:spAutoFit/>
          </a:bodyPr>
          <a:lstStyle/>
          <a:p>
            <a:r>
              <a:rPr lang="en-US" dirty="0" smtClean="0">
                <a:solidFill>
                  <a:schemeClr val="bg1"/>
                </a:solidFill>
              </a:rPr>
              <a:t>Populations of Color (2010)</a:t>
            </a:r>
          </a:p>
          <a:p>
            <a:r>
              <a:rPr lang="en-US" dirty="0" smtClean="0">
                <a:solidFill>
                  <a:schemeClr val="bg1"/>
                </a:solidFill>
              </a:rPr>
              <a:t>Aggregated to 2010 Census Tracts, 1-5 density scale</a:t>
            </a:r>
            <a:endParaRPr lang="en-US" dirty="0">
              <a:solidFill>
                <a:schemeClr val="bg1"/>
              </a:solidFill>
            </a:endParaRPr>
          </a:p>
        </p:txBody>
      </p:sp>
      <p:pic>
        <p:nvPicPr>
          <p:cNvPr id="4" name="Picture 2"/>
          <p:cNvPicPr>
            <a:picLocks noChangeAspect="1" noChangeArrowheads="1"/>
          </p:cNvPicPr>
          <p:nvPr/>
        </p:nvPicPr>
        <p:blipFill>
          <a:blip r:embed="rId3" cstate="print"/>
          <a:srcRect/>
          <a:stretch>
            <a:fillRect/>
          </a:stretch>
        </p:blipFill>
        <p:spPr bwMode="auto">
          <a:xfrm>
            <a:off x="304800" y="5461222"/>
            <a:ext cx="1924050" cy="638175"/>
          </a:xfrm>
          <a:prstGeom prst="rect">
            <a:avLst/>
          </a:prstGeom>
          <a:noFill/>
          <a:ln w="9525">
            <a:noFill/>
            <a:miter lim="800000"/>
            <a:headEnd/>
            <a:tailEnd/>
          </a:ln>
        </p:spPr>
      </p:pic>
      <p:sp>
        <p:nvSpPr>
          <p:cNvPr id="5" name="TextBox 4"/>
          <p:cNvSpPr txBox="1"/>
          <p:nvPr/>
        </p:nvSpPr>
        <p:spPr>
          <a:xfrm>
            <a:off x="1600200" y="457200"/>
            <a:ext cx="7543800" cy="584775"/>
          </a:xfrm>
          <a:prstGeom prst="rect">
            <a:avLst/>
          </a:prstGeom>
          <a:solidFill>
            <a:schemeClr val="bg1"/>
          </a:solidFill>
        </p:spPr>
        <p:txBody>
          <a:bodyPr wrap="square" rtlCol="0">
            <a:spAutoFit/>
          </a:bodyPr>
          <a:lstStyle/>
          <a:p>
            <a:pPr algn="ctr"/>
            <a:r>
              <a:rPr lang="en-US" sz="3200" dirty="0" err="1" smtClean="0"/>
              <a:t>Heatmap</a:t>
            </a:r>
            <a:r>
              <a:rPr lang="en-US" sz="3200" dirty="0" smtClean="0"/>
              <a:t> Geographic Aggregation Capability</a:t>
            </a:r>
            <a:endParaRPr lang="en-US" sz="3200" dirty="0"/>
          </a:p>
        </p:txBody>
      </p:sp>
    </p:spTree>
    <p:extLst>
      <p:ext uri="{BB962C8B-B14F-4D97-AF65-F5344CB8AC3E}">
        <p14:creationId xmlns:p14="http://schemas.microsoft.com/office/powerpoint/2010/main" val="15807237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1600</TotalTime>
  <Words>613</Words>
  <Application>Microsoft Office PowerPoint</Application>
  <PresentationFormat>On-screen Show (4:3)</PresentationFormat>
  <Paragraphs>90</Paragraphs>
  <Slides>15</Slides>
  <Notes>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15</vt:i4>
      </vt:variant>
    </vt:vector>
  </HeadingPairs>
  <TitlesOfParts>
    <vt:vector size="17" baseType="lpstr">
      <vt:lpstr>Office Theme</vt:lpstr>
      <vt:lpstr>Bitmap Image</vt:lpstr>
      <vt:lpstr>PowerPoint Presentation</vt:lpstr>
      <vt:lpstr>In an Equitable Region . . .      - Coalition for a Livable Future</vt:lpstr>
      <vt:lpstr>PowerPoint Presentation</vt:lpstr>
      <vt:lpstr>What is the Regional Equity Atlas? Equity Stories, White Papers, Mapping Tool          www.equityatlas.org </vt:lpstr>
      <vt:lpstr>PowerPoint Presentation</vt:lpstr>
      <vt:lpstr>Equity Analysis Criteria</vt:lpstr>
      <vt:lpstr>Equity Atlas 2.0 Mapping Tool Types of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Portland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Challenges to Measuring Social Equity: An Overview of the Regional Equity Atlas</dc:title>
  <dc:creator>Meg Merrick</dc:creator>
  <cp:lastModifiedBy>Meg Merrick</cp:lastModifiedBy>
  <cp:revision>47</cp:revision>
  <dcterms:created xsi:type="dcterms:W3CDTF">2014-02-25T16:28:37Z</dcterms:created>
  <dcterms:modified xsi:type="dcterms:W3CDTF">2014-03-28T15:38:12Z</dcterms:modified>
</cp:coreProperties>
</file>