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</p:sldMasterIdLst>
  <p:notesMasterIdLst>
    <p:notesMasterId r:id="rId26"/>
  </p:notesMasterIdLst>
  <p:handoutMasterIdLst>
    <p:handoutMasterId r:id="rId27"/>
  </p:handoutMasterIdLst>
  <p:sldIdLst>
    <p:sldId id="316" r:id="rId2"/>
    <p:sldId id="436" r:id="rId3"/>
    <p:sldId id="434" r:id="rId4"/>
    <p:sldId id="317" r:id="rId5"/>
    <p:sldId id="435" r:id="rId6"/>
    <p:sldId id="433" r:id="rId7"/>
    <p:sldId id="429" r:id="rId8"/>
    <p:sldId id="422" r:id="rId9"/>
    <p:sldId id="421" r:id="rId10"/>
    <p:sldId id="437" r:id="rId11"/>
    <p:sldId id="440" r:id="rId12"/>
    <p:sldId id="439" r:id="rId13"/>
    <p:sldId id="407" r:id="rId14"/>
    <p:sldId id="408" r:id="rId15"/>
    <p:sldId id="430" r:id="rId16"/>
    <p:sldId id="410" r:id="rId17"/>
    <p:sldId id="411" r:id="rId18"/>
    <p:sldId id="413" r:id="rId19"/>
    <p:sldId id="415" r:id="rId20"/>
    <p:sldId id="423" r:id="rId21"/>
    <p:sldId id="425" r:id="rId22"/>
    <p:sldId id="424" r:id="rId23"/>
    <p:sldId id="432" r:id="rId24"/>
    <p:sldId id="431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40400"/>
    <a:srgbClr val="F7F7F7"/>
    <a:srgbClr val="990000"/>
    <a:srgbClr val="FF0000"/>
    <a:srgbClr val="800080"/>
    <a:srgbClr val="40008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6380" autoAdjust="0"/>
  </p:normalViewPr>
  <p:slideViewPr>
    <p:cSldViewPr>
      <p:cViewPr>
        <p:scale>
          <a:sx n="60" d="100"/>
          <a:sy n="60" d="100"/>
        </p:scale>
        <p:origin x="19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24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fld id="{D7F3AEA0-8FB8-4813-A759-B68B9CCB0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6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  <a:cs typeface="+mn-cs"/>
              </a:defRPr>
            </a:lvl1pPr>
          </a:lstStyle>
          <a:p>
            <a:pPr>
              <a:defRPr/>
            </a:pPr>
            <a:fld id="{4BD8BC4A-1747-41D1-9EA1-45A79399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750D335-3879-4D42-89CB-B4020FB7BEE7}" type="slidenum">
              <a:rPr lang="en-US" smtClean="0">
                <a:ea typeface="ＭＳ Ｐゴシック"/>
                <a:cs typeface="ＭＳ Ｐゴシック"/>
              </a:rPr>
              <a:pPr defTabSz="931863"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9" indent="-285699" defTabSz="9301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9" indent="-228560" defTabSz="9301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19" indent="-228560" defTabSz="9301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39" indent="-228560" defTabSz="9301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59" indent="-228560" defTabSz="9301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79" indent="-228560" defTabSz="9301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99" indent="-228560" defTabSz="9301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18" indent="-228560" defTabSz="9301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FA0FD6-A866-4680-A333-D0C65393B1B8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3738"/>
            <a:ext cx="4646612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3" y="4416426"/>
            <a:ext cx="5028578" cy="418465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3BF00B5-DEF0-4589-9D30-CA806C215A4A}" type="slidenum">
              <a:rPr lang="en-US" smtClean="0">
                <a:ea typeface="ＭＳ Ｐゴシック"/>
                <a:cs typeface="ＭＳ Ｐゴシック"/>
              </a:rPr>
              <a:pPr defTabSz="931863"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</a:rPr>
              <a:t>Requirement of HUD SC Grants – Metropolitan Council</a:t>
            </a:r>
          </a:p>
          <a:p>
            <a:r>
              <a:rPr lang="en-US" smtClean="0">
                <a:ea typeface="ＭＳ Ｐゴシック"/>
              </a:rPr>
              <a:t>Data Analysis – RCAPs, Z-scores and Cluster Analysis</a:t>
            </a:r>
          </a:p>
          <a:p>
            <a:r>
              <a:rPr lang="en-US" smtClean="0">
                <a:ea typeface="ＭＳ Ｐゴシック"/>
              </a:rPr>
              <a:t>Deliberation – Community Engagement, Equity, Opportunity</a:t>
            </a:r>
          </a:p>
          <a:p>
            <a:r>
              <a:rPr lang="en-US" smtClean="0">
                <a:ea typeface="ＭＳ Ｐゴシック"/>
              </a:rPr>
              <a:t>Decision-Making – Integration with ThriveMSP 2040</a:t>
            </a:r>
          </a:p>
          <a:p>
            <a:endParaRPr lang="en-US" smtClean="0">
              <a:ea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CAD2-DC1A-4BBB-8379-FE94472613A5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</a:rPr>
              <a:t>We had just a small role to play in this process – led by Met Council.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</a:rPr>
              <a:t>We had just a small role to play in this process – led by Met Council.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</a:rPr>
              <a:t>http://metrocouncil.org/Planning/Projects/Thrive-2040/Fair-Housing-Equity-Assessment-%28FHEA%29.aspx</a:t>
            </a:r>
          </a:p>
          <a:p>
            <a:endParaRPr lang="en-US" smtClean="0">
              <a:ea typeface="ＭＳ Ｐゴシック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2D99B-EB23-47AE-9EE6-F737B628A526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</a:rPr>
              <a:t>Job Access – 4 variables</a:t>
            </a:r>
          </a:p>
          <a:p>
            <a:r>
              <a:rPr lang="en-US" smtClean="0">
                <a:ea typeface="ＭＳ Ｐゴシック"/>
              </a:rPr>
              <a:t>Access to Services, Amenities – 20 variables</a:t>
            </a:r>
          </a:p>
          <a:p>
            <a:r>
              <a:rPr lang="en-US" smtClean="0">
                <a:ea typeface="ＭＳ Ｐゴシック"/>
              </a:rPr>
              <a:t>Crime – 1 variable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</a:rPr>
              <a:t>Job growth taken out</a:t>
            </a:r>
          </a:p>
          <a:p>
            <a:r>
              <a:rPr lang="en-US" dirty="0" smtClean="0">
                <a:ea typeface="ＭＳ Ｐゴシック"/>
              </a:rPr>
              <a:t>Rural areas (no sewer) also removed</a:t>
            </a:r>
          </a:p>
          <a:p>
            <a:r>
              <a:rPr lang="en-US" dirty="0" smtClean="0">
                <a:ea typeface="ＭＳ Ｐゴシック"/>
              </a:rPr>
              <a:t>RCAPs shown (50% non-white, 40% at 185% poverty)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F3303-E0BF-46E4-992E-F5BF63FB84A1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2D-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B8E7C1-005F-4E51-89E1-21E08BF1F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D2D-3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5" r:id="rId16"/>
    <p:sldLayoutId id="2147483762" r:id="rId17"/>
    <p:sldLayoutId id="214748376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Defining Opportunity: Engagement, Equity and Analysis in the Twin Cities </a:t>
            </a:r>
          </a:p>
        </p:txBody>
      </p:sp>
      <p:sp>
        <p:nvSpPr>
          <p:cNvPr id="20482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514600"/>
            <a:ext cx="8540750" cy="3584575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Jeff Matson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Center for Urban and Regional Affairs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University of Minnesota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jmatson@umn.edu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CIC Impact Summit, Chicago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8/17/13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Identification and Assessment of RCAPs</a:t>
            </a:r>
          </a:p>
        </p:txBody>
      </p:sp>
      <p:pic>
        <p:nvPicPr>
          <p:cNvPr id="26629" name="Picture 5" descr="TCRG Fair Housing Equity Analysis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858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2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TCRG Fair Housing Equity Analysis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858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5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TCRG Fair Housing Equity Analysis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858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5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Opportunity Mapping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 Good Schools</a:t>
            </a:r>
          </a:p>
          <a:p>
            <a:pPr marL="0" indent="0" eaLnBrk="1" hangingPunct="1"/>
            <a:r>
              <a:rPr lang="en-US" smtClean="0"/>
              <a:t> Low Crime</a:t>
            </a:r>
          </a:p>
          <a:p>
            <a:pPr marL="0" indent="0" eaLnBrk="1" hangingPunct="1"/>
            <a:r>
              <a:rPr lang="en-US" smtClean="0"/>
              <a:t> Low Rent </a:t>
            </a:r>
          </a:p>
          <a:p>
            <a:pPr marL="0" indent="0" eaLnBrk="1" hangingPunct="1"/>
            <a:r>
              <a:rPr lang="en-US" smtClean="0"/>
              <a:t> Proximity to Green Space</a:t>
            </a:r>
          </a:p>
          <a:p>
            <a:pPr marL="0" indent="0" eaLnBrk="1" hangingPunct="1"/>
            <a:r>
              <a:rPr lang="en-US" smtClean="0"/>
              <a:t> Proximity to Shopping &amp; Services</a:t>
            </a:r>
          </a:p>
          <a:p>
            <a:pPr marL="0" indent="0" eaLnBrk="1" hangingPunct="1"/>
            <a:r>
              <a:rPr lang="en-US" smtClean="0"/>
              <a:t> Transit</a:t>
            </a:r>
          </a:p>
          <a:p>
            <a:pPr marL="0" indent="0" eaLnBrk="1" hangingPunct="1"/>
            <a:r>
              <a:rPr lang="en-US" smtClean="0"/>
              <a:t> Proximity to Friends / Family</a:t>
            </a:r>
          </a:p>
          <a:p>
            <a:pPr marL="0" indent="0" eaLnBrk="1" hangingPunct="1"/>
            <a:r>
              <a:rPr lang="en-US" smtClean="0"/>
              <a:t> Short Commute</a:t>
            </a:r>
          </a:p>
          <a:p>
            <a:pPr marL="0" indent="0"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FHEA Indicator Categories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10000"/>
          </a:xfrm>
        </p:spPr>
        <p:txBody>
          <a:bodyPr/>
          <a:lstStyle/>
          <a:p>
            <a:pPr eaLnBrk="1" hangingPunct="1"/>
            <a:r>
              <a:rPr lang="en-US" smtClean="0"/>
              <a:t>Job Access</a:t>
            </a:r>
          </a:p>
          <a:p>
            <a:pPr eaLnBrk="1" hangingPunct="1"/>
            <a:r>
              <a:rPr lang="en-US" smtClean="0"/>
              <a:t>Access to Services and Necessities</a:t>
            </a:r>
          </a:p>
          <a:p>
            <a:pPr eaLnBrk="1" hangingPunct="1"/>
            <a:r>
              <a:rPr lang="en-US" smtClean="0"/>
              <a:t>Educational Outcomes</a:t>
            </a:r>
          </a:p>
          <a:p>
            <a:pPr eaLnBrk="1" hangingPunct="1"/>
            <a:r>
              <a:rPr lang="en-US" smtClean="0"/>
              <a:t>Public Safety</a:t>
            </a:r>
          </a:p>
          <a:p>
            <a:pPr eaLnBrk="1" hangingPunct="1"/>
            <a:r>
              <a:rPr lang="en-US" smtClean="0"/>
              <a:t>Environmental Hazards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TCRG Fair Housing Equity Analysis 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09713" y="304800"/>
            <a:ext cx="6122987" cy="5715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228600"/>
            <a:ext cx="4537075" cy="58705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228600"/>
            <a:ext cx="4537075" cy="58705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228600"/>
            <a:ext cx="4537075" cy="58705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228600"/>
            <a:ext cx="4537075" cy="5870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Center for Urban and Regional Affairs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45 years of community engagement</a:t>
            </a:r>
          </a:p>
          <a:p>
            <a:endParaRPr lang="en-US" dirty="0"/>
          </a:p>
          <a:p>
            <a:r>
              <a:rPr lang="en-US" dirty="0" smtClean="0"/>
              <a:t>Community-based research</a:t>
            </a:r>
          </a:p>
          <a:p>
            <a:r>
              <a:rPr lang="en-US" dirty="0" smtClean="0"/>
              <a:t>Faculty-led research</a:t>
            </a:r>
          </a:p>
          <a:p>
            <a:r>
              <a:rPr lang="en-US" dirty="0" smtClean="0"/>
              <a:t>Technical assistance</a:t>
            </a:r>
          </a:p>
          <a:p>
            <a:pPr lvl="1"/>
            <a:r>
              <a:rPr lang="en-US" dirty="0" smtClean="0"/>
              <a:t>Community GIS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5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2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079625" y="488950"/>
            <a:ext cx="4984750" cy="53498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 Definitions</a:t>
            </a:r>
          </a:p>
        </p:txBody>
      </p:sp>
      <p:pic>
        <p:nvPicPr>
          <p:cNvPr id="40963" name="Picture 3" descr="TCRG Fair Housing Equity Analysis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75" y="1917700"/>
            <a:ext cx="6546850" cy="302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Steps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Engagement</a:t>
            </a:r>
          </a:p>
          <a:p>
            <a:pPr eaLnBrk="1" hangingPunct="1"/>
            <a:r>
              <a:rPr lang="en-US" smtClean="0"/>
              <a:t>Deliberation</a:t>
            </a:r>
          </a:p>
          <a:p>
            <a:pPr eaLnBrk="1" hangingPunct="1"/>
            <a:r>
              <a:rPr lang="en-US" smtClean="0"/>
              <a:t>Decision-Making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Affordable Housing</a:t>
            </a:r>
          </a:p>
          <a:p>
            <a:pPr eaLnBrk="1" hangingPunct="1"/>
            <a:r>
              <a:rPr lang="en-US" smtClean="0"/>
              <a:t>Transit</a:t>
            </a:r>
          </a:p>
          <a:p>
            <a:pPr eaLnBrk="1" hangingPunct="1"/>
            <a:r>
              <a:rPr lang="en-US" smtClean="0"/>
              <a:t>Long Range Planning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Remaining Questions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Response</a:t>
            </a:r>
          </a:p>
          <a:p>
            <a:r>
              <a:rPr lang="en-US" dirty="0" smtClean="0"/>
              <a:t>“So what”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jmatson@umn.edu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28719" b="30940"/>
          <a:stretch>
            <a:fillRect/>
          </a:stretch>
        </p:blipFill>
        <p:spPr bwMode="auto">
          <a:xfrm>
            <a:off x="948691" y="1981200"/>
            <a:ext cx="7085673" cy="41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62025"/>
            <a:ext cx="7086600" cy="7143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Better Data. Better Decisions. Better Communities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524000" y="500355"/>
            <a:ext cx="7379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+mn-lt"/>
              </a:rPr>
              <a:t>National Neighborhood Indicators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Partners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311"/>
          <a:stretch/>
        </p:blipFill>
        <p:spPr>
          <a:xfrm>
            <a:off x="304800" y="307791"/>
            <a:ext cx="1287780" cy="1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253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3962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Fair Housing and Equity Assessment</a:t>
            </a:r>
          </a:p>
          <a:p>
            <a:pPr eaLnBrk="1" hangingPunct="1"/>
            <a:r>
              <a:rPr lang="en-US" dirty="0" smtClean="0"/>
              <a:t>Our role</a:t>
            </a:r>
          </a:p>
          <a:p>
            <a:pPr eaLnBrk="1" hangingPunct="1"/>
            <a:r>
              <a:rPr lang="en-US" dirty="0" smtClean="0"/>
              <a:t>Opportunity mapping</a:t>
            </a:r>
          </a:p>
          <a:p>
            <a:pPr eaLnBrk="1" hangingPunct="1"/>
            <a:r>
              <a:rPr lang="en-US" dirty="0" smtClean="0"/>
              <a:t>Remaining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FHEA?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Data Analysis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Deliberation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5677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Partners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Team</a:t>
            </a:r>
          </a:p>
          <a:p>
            <a:r>
              <a:rPr lang="en-US" dirty="0" smtClean="0"/>
              <a:t>Wilder Research / MN Compass</a:t>
            </a:r>
          </a:p>
          <a:p>
            <a:r>
              <a:rPr lang="en-US" dirty="0" smtClean="0"/>
              <a:t>MN Housing Finance Agency</a:t>
            </a:r>
          </a:p>
          <a:p>
            <a:r>
              <a:rPr lang="en-US" dirty="0" smtClean="0"/>
              <a:t>Institute for Metropolitan Opportunity</a:t>
            </a:r>
          </a:p>
          <a:p>
            <a:r>
              <a:rPr lang="en-US" dirty="0" smtClean="0"/>
              <a:t>CURA</a:t>
            </a:r>
          </a:p>
          <a:p>
            <a:r>
              <a:rPr lang="en-US" dirty="0" err="1" smtClean="0"/>
              <a:t>HousingLink</a:t>
            </a:r>
            <a:endParaRPr lang="en-US" dirty="0" smtClean="0"/>
          </a:p>
          <a:p>
            <a:r>
              <a:rPr lang="en-US" dirty="0" smtClean="0"/>
              <a:t>Housing Preservation Project</a:t>
            </a:r>
          </a:p>
          <a:p>
            <a:r>
              <a:rPr lang="en-US" dirty="0" smtClean="0"/>
              <a:t>Others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36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Partners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Engagement Team</a:t>
            </a:r>
          </a:p>
          <a:p>
            <a:r>
              <a:rPr lang="en-US" dirty="0" smtClean="0"/>
              <a:t>Alliance for Metro Stability</a:t>
            </a:r>
          </a:p>
          <a:p>
            <a:r>
              <a:rPr lang="en-US" dirty="0" smtClean="0"/>
              <a:t>Nexus Community Partners</a:t>
            </a:r>
          </a:p>
          <a:p>
            <a:r>
              <a:rPr lang="en-US" dirty="0" smtClean="0"/>
              <a:t>CURA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Questions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opportunity?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How is opportunity distributed across the region?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How do we structure public investments?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CURA’s Role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3581400"/>
          </a:xfrm>
        </p:spPr>
        <p:txBody>
          <a:bodyPr/>
          <a:lstStyle/>
          <a:p>
            <a:pPr eaLnBrk="1" hangingPunct="1"/>
            <a:r>
              <a:rPr lang="en-US" smtClean="0"/>
              <a:t>Inside-Outside Strategy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Data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Engagement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2D-3">
  <a:themeElements>
    <a:clrScheme name="D2D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2D-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D2D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 &amp; t 2010 BOR driven</Template>
  <TotalTime>3659</TotalTime>
  <Words>336</Words>
  <Application>Microsoft Office PowerPoint</Application>
  <PresentationFormat>On-screen Show (4:3)</PresentationFormat>
  <Paragraphs>110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D2D-3</vt:lpstr>
      <vt:lpstr>Defining Opportunity: Engagement, Equity and Analysis in the Twin Cities </vt:lpstr>
      <vt:lpstr>Center for Urban and Regional Affairs</vt:lpstr>
      <vt:lpstr> Better Data. Better Decisions. Better Communities. </vt:lpstr>
      <vt:lpstr>Outline</vt:lpstr>
      <vt:lpstr>What is the FHEA?</vt:lpstr>
      <vt:lpstr>Project Partners</vt:lpstr>
      <vt:lpstr>Project Partners</vt:lpstr>
      <vt:lpstr>Key Questions</vt:lpstr>
      <vt:lpstr>CURA’s Role</vt:lpstr>
      <vt:lpstr>Identification and Assessment of RCAPs</vt:lpstr>
      <vt:lpstr>PowerPoint Presentation</vt:lpstr>
      <vt:lpstr>PowerPoint Presentation</vt:lpstr>
      <vt:lpstr>Opportunity Mapping</vt:lpstr>
      <vt:lpstr>FHEA Indicator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 Definitions</vt:lpstr>
      <vt:lpstr>Next Steps</vt:lpstr>
      <vt:lpstr>Remaining Questions</vt:lpstr>
      <vt:lpstr>Questions? 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Windows User</cp:lastModifiedBy>
  <cp:revision>163</cp:revision>
  <dcterms:created xsi:type="dcterms:W3CDTF">2007-01-02T20:17:34Z</dcterms:created>
  <dcterms:modified xsi:type="dcterms:W3CDTF">2013-10-17T22:37:26Z</dcterms:modified>
</cp:coreProperties>
</file>