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Lst>
  <p:notesMasterIdLst>
    <p:notesMasterId r:id="rId16"/>
  </p:notesMasterIdLst>
  <p:handoutMasterIdLst>
    <p:handoutMasterId r:id="rId17"/>
  </p:handoutMasterIdLst>
  <p:sldIdLst>
    <p:sldId id="316" r:id="rId2"/>
    <p:sldId id="359" r:id="rId3"/>
    <p:sldId id="407" r:id="rId4"/>
    <p:sldId id="408" r:id="rId5"/>
    <p:sldId id="409" r:id="rId6"/>
    <p:sldId id="410" r:id="rId7"/>
    <p:sldId id="411" r:id="rId8"/>
    <p:sldId id="417" r:id="rId9"/>
    <p:sldId id="412" r:id="rId10"/>
    <p:sldId id="413" r:id="rId11"/>
    <p:sldId id="418" r:id="rId12"/>
    <p:sldId id="414" r:id="rId13"/>
    <p:sldId id="416" r:id="rId14"/>
    <p:sldId id="419" r:id="rId1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40400"/>
    <a:srgbClr val="F7F7F7"/>
    <a:srgbClr val="990000"/>
    <a:srgbClr val="FF0000"/>
    <a:srgbClr val="800080"/>
    <a:srgbClr val="40008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1967" autoAdjust="0"/>
  </p:normalViewPr>
  <p:slideViewPr>
    <p:cSldViewPr>
      <p:cViewPr>
        <p:scale>
          <a:sx n="60" d="100"/>
          <a:sy n="60" d="100"/>
        </p:scale>
        <p:origin x="-77"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2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ea typeface="ＭＳ Ｐゴシック" pitchFamily="36" charset="-128"/>
              </a:defRPr>
            </a:lvl1pPr>
          </a:lstStyle>
          <a:p>
            <a:pPr>
              <a:defRPr/>
            </a:pPr>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latin typeface="Arial" charset="0"/>
                <a:ea typeface="ＭＳ Ｐゴシック" pitchFamily="36" charset="-128"/>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defRPr sz="1200">
                <a:latin typeface="Arial" charset="0"/>
                <a:ea typeface="ＭＳ Ｐゴシック" pitchFamily="36" charset="-128"/>
              </a:defRPr>
            </a:lvl1pPr>
          </a:lstStyle>
          <a:p>
            <a:pPr>
              <a:defRPr/>
            </a:pPr>
            <a:fld id="{96B513DE-A90B-4600-A8AB-DACE4EEEE004}" type="slidenum">
              <a:rPr lang="en-US"/>
              <a:pPr>
                <a:defRPr/>
              </a:pPr>
              <a:t>‹#›</a:t>
            </a:fld>
            <a:endParaRPr lang="en-US"/>
          </a:p>
        </p:txBody>
      </p:sp>
    </p:spTree>
    <p:extLst>
      <p:ext uri="{BB962C8B-B14F-4D97-AF65-F5344CB8AC3E}">
        <p14:creationId xmlns:p14="http://schemas.microsoft.com/office/powerpoint/2010/main" val="326247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6"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6"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6"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36" charset="-128"/>
              </a:defRPr>
            </a:lvl1pPr>
          </a:lstStyle>
          <a:p>
            <a:pPr>
              <a:defRPr/>
            </a:pPr>
            <a:fld id="{B3A40DD6-4ED1-4B70-8455-CA5FA1F163AB}" type="slidenum">
              <a:rPr lang="en-US"/>
              <a:pPr>
                <a:defRPr/>
              </a:pPr>
              <a:t>‹#›</a:t>
            </a:fld>
            <a:endParaRPr lang="en-US"/>
          </a:p>
        </p:txBody>
      </p:sp>
    </p:spTree>
    <p:extLst>
      <p:ext uri="{BB962C8B-B14F-4D97-AF65-F5344CB8AC3E}">
        <p14:creationId xmlns:p14="http://schemas.microsoft.com/office/powerpoint/2010/main" val="3658767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defRPr>
            </a:lvl1pPr>
            <a:lvl2pPr marL="742950" indent="-285750" defTabSz="931863">
              <a:defRPr>
                <a:solidFill>
                  <a:schemeClr val="tx1"/>
                </a:solidFill>
                <a:latin typeface="Tahoma" charset="0"/>
              </a:defRPr>
            </a:lvl2pPr>
            <a:lvl3pPr marL="1143000" indent="-228600" defTabSz="931863">
              <a:defRPr>
                <a:solidFill>
                  <a:schemeClr val="tx1"/>
                </a:solidFill>
                <a:latin typeface="Tahoma" charset="0"/>
              </a:defRPr>
            </a:lvl3pPr>
            <a:lvl4pPr marL="1600200" indent="-228600" defTabSz="931863">
              <a:defRPr>
                <a:solidFill>
                  <a:schemeClr val="tx1"/>
                </a:solidFill>
                <a:latin typeface="Tahoma" charset="0"/>
              </a:defRPr>
            </a:lvl4pPr>
            <a:lvl5pPr marL="2057400" indent="-228600" defTabSz="931863">
              <a:defRPr>
                <a:solidFill>
                  <a:schemeClr val="tx1"/>
                </a:solidFill>
                <a:latin typeface="Tahoma" charset="0"/>
              </a:defRPr>
            </a:lvl5pPr>
            <a:lvl6pPr marL="2514600" indent="-228600" defTabSz="931863" eaLnBrk="0" fontAlgn="base" hangingPunct="0">
              <a:spcBef>
                <a:spcPct val="0"/>
              </a:spcBef>
              <a:spcAft>
                <a:spcPct val="0"/>
              </a:spcAft>
              <a:defRPr>
                <a:solidFill>
                  <a:schemeClr val="tx1"/>
                </a:solidFill>
                <a:latin typeface="Tahoma" charset="0"/>
              </a:defRPr>
            </a:lvl6pPr>
            <a:lvl7pPr marL="2971800" indent="-228600" defTabSz="931863" eaLnBrk="0" fontAlgn="base" hangingPunct="0">
              <a:spcBef>
                <a:spcPct val="0"/>
              </a:spcBef>
              <a:spcAft>
                <a:spcPct val="0"/>
              </a:spcAft>
              <a:defRPr>
                <a:solidFill>
                  <a:schemeClr val="tx1"/>
                </a:solidFill>
                <a:latin typeface="Tahoma" charset="0"/>
              </a:defRPr>
            </a:lvl7pPr>
            <a:lvl8pPr marL="3429000" indent="-228600" defTabSz="931863" eaLnBrk="0" fontAlgn="base" hangingPunct="0">
              <a:spcBef>
                <a:spcPct val="0"/>
              </a:spcBef>
              <a:spcAft>
                <a:spcPct val="0"/>
              </a:spcAft>
              <a:defRPr>
                <a:solidFill>
                  <a:schemeClr val="tx1"/>
                </a:solidFill>
                <a:latin typeface="Tahoma" charset="0"/>
              </a:defRPr>
            </a:lvl8pPr>
            <a:lvl9pPr marL="3886200" indent="-228600" defTabSz="931863" eaLnBrk="0" fontAlgn="base" hangingPunct="0">
              <a:spcBef>
                <a:spcPct val="0"/>
              </a:spcBef>
              <a:spcAft>
                <a:spcPct val="0"/>
              </a:spcAft>
              <a:defRPr>
                <a:solidFill>
                  <a:schemeClr val="tx1"/>
                </a:solidFill>
                <a:latin typeface="Tahoma" charset="0"/>
              </a:defRPr>
            </a:lvl9pPr>
          </a:lstStyle>
          <a:p>
            <a:fld id="{03330458-BF03-4E28-B536-C07020167CC7}" type="slidenum">
              <a:rPr lang="en-US" smtClean="0">
                <a:latin typeface="Arial" charset="0"/>
              </a:rPr>
              <a:pPr/>
              <a:t>1</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Profiles of 65 cities</a:t>
            </a:r>
            <a:r>
              <a:rPr lang="en-US" baseline="0" dirty="0" smtClean="0"/>
              <a:t> and sub cities in our metro area</a:t>
            </a:r>
          </a:p>
          <a:p>
            <a:r>
              <a:rPr lang="en-US" baseline="0" dirty="0" smtClean="0"/>
              <a:t>10 Minneapolis sub-area</a:t>
            </a:r>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10</a:t>
            </a:fld>
            <a:endParaRPr lang="en-US"/>
          </a:p>
        </p:txBody>
      </p:sp>
    </p:spTree>
    <p:extLst>
      <p:ext uri="{BB962C8B-B14F-4D97-AF65-F5344CB8AC3E}">
        <p14:creationId xmlns:p14="http://schemas.microsoft.com/office/powerpoint/2010/main" val="177926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demand index (red) they build comparing searches v openings</a:t>
            </a:r>
          </a:p>
          <a:p>
            <a:r>
              <a:rPr lang="en-US" baseline="0" dirty="0" smtClean="0"/>
              <a:t>Note the dominance of the shadow market in larger BR units.</a:t>
            </a:r>
          </a:p>
          <a:p>
            <a:endParaRPr lang="en-US" baseline="0" dirty="0" smtClean="0"/>
          </a:p>
          <a:p>
            <a:r>
              <a:rPr lang="en-US" baseline="0" dirty="0" smtClean="0"/>
              <a:t>Of 39,000 listing in 2012, 22K in shadow market. Over 56% and 2/3 of 2+BR </a:t>
            </a:r>
            <a:r>
              <a:rPr lang="en-US" baseline="0" dirty="0" err="1" smtClean="0"/>
              <a:t>listsings</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11</a:t>
            </a:fld>
            <a:endParaRPr lang="en-US"/>
          </a:p>
        </p:txBody>
      </p:sp>
    </p:spTree>
    <p:extLst>
      <p:ext uri="{BB962C8B-B14F-4D97-AF65-F5344CB8AC3E}">
        <p14:creationId xmlns:p14="http://schemas.microsoft.com/office/powerpoint/2010/main" val="338991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~15,000</a:t>
            </a:r>
            <a:r>
              <a:rPr lang="en-US" baseline="0" dirty="0" smtClean="0"/>
              <a:t> records per quarter (6 quarters worth </a:t>
            </a:r>
            <a:r>
              <a:rPr lang="en-US" baseline="0" smtClean="0"/>
              <a:t>of data)</a:t>
            </a:r>
            <a:endParaRPr lang="en-US" smtClean="0"/>
          </a:p>
          <a:p>
            <a:r>
              <a:rPr lang="en-US" dirty="0" smtClean="0"/>
              <a:t>X,Y</a:t>
            </a:r>
            <a:r>
              <a:rPr lang="en-US" baseline="0" dirty="0" smtClean="0"/>
              <a:t> coordinates</a:t>
            </a:r>
          </a:p>
          <a:p>
            <a:r>
              <a:rPr lang="en-US" baseline="0" dirty="0" smtClean="0"/>
              <a:t>Shadow or Apt market</a:t>
            </a:r>
          </a:p>
          <a:p>
            <a:r>
              <a:rPr lang="en-US" baseline="0" dirty="0" smtClean="0"/>
              <a:t># of BR</a:t>
            </a:r>
          </a:p>
          <a:p>
            <a:r>
              <a:rPr lang="en-US" baseline="0" dirty="0" smtClean="0"/>
              <a:t>rent</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12</a:t>
            </a:fld>
            <a:endParaRPr lang="en-US"/>
          </a:p>
        </p:txBody>
      </p:sp>
    </p:spTree>
    <p:extLst>
      <p:ext uri="{BB962C8B-B14F-4D97-AF65-F5344CB8AC3E}">
        <p14:creationId xmlns:p14="http://schemas.microsoft.com/office/powerpoint/2010/main" val="201083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Maps showing</a:t>
            </a:r>
            <a:r>
              <a:rPr lang="en-US" baseline="0" dirty="0" smtClean="0"/>
              <a:t> the dominance of shadow market in some areas</a:t>
            </a:r>
          </a:p>
          <a:p>
            <a:r>
              <a:rPr lang="en-US" baseline="0" dirty="0" smtClean="0"/>
              <a:t>Variation in rents asked in particular neighborhoods</a:t>
            </a:r>
          </a:p>
          <a:p>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13</a:t>
            </a:fld>
            <a:endParaRPr lang="en-US"/>
          </a:p>
        </p:txBody>
      </p:sp>
    </p:spTree>
    <p:extLst>
      <p:ext uri="{BB962C8B-B14F-4D97-AF65-F5344CB8AC3E}">
        <p14:creationId xmlns:p14="http://schemas.microsoft.com/office/powerpoint/2010/main" val="329610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create neighborhood profiles similar to Rental Revue</a:t>
            </a:r>
          </a:p>
          <a:p>
            <a:r>
              <a:rPr lang="en-US" baseline="0" dirty="0" smtClean="0"/>
              <a:t>Track trends over time, gentrification along Central Corridor</a:t>
            </a:r>
            <a:r>
              <a:rPr lang="en-US" baseline="0" dirty="0" smtClean="0"/>
              <a:t>?</a:t>
            </a:r>
          </a:p>
          <a:p>
            <a:r>
              <a:rPr lang="en-US" baseline="0" dirty="0" smtClean="0"/>
              <a:t>We can report it to the block group</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14</a:t>
            </a:fld>
            <a:endParaRPr lang="en-US"/>
          </a:p>
        </p:txBody>
      </p:sp>
    </p:spTree>
    <p:extLst>
      <p:ext uri="{BB962C8B-B14F-4D97-AF65-F5344CB8AC3E}">
        <p14:creationId xmlns:p14="http://schemas.microsoft.com/office/powerpoint/2010/main" val="329610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have data we’d like to have access to that for various reasons we don’t have a good handle on.  In our case there have historically been three major categories of data we gets requests for but had (until recently) been unable to provide.</a:t>
            </a:r>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2</a:t>
            </a:fld>
            <a:endParaRPr lang="en-US"/>
          </a:p>
        </p:txBody>
      </p:sp>
    </p:spTree>
    <p:extLst>
      <p:ext uri="{BB962C8B-B14F-4D97-AF65-F5344CB8AC3E}">
        <p14:creationId xmlns:p14="http://schemas.microsoft.com/office/powerpoint/2010/main" val="127114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Crime data</a:t>
            </a:r>
            <a:r>
              <a:rPr lang="en-US" baseline="0" dirty="0" smtClean="0"/>
              <a:t> is like travel to the moon.  We’ve been there, we’ve touched it, we know we can get it if we really have to but we still don’t have that regularly scheduled shuttle we’ve all been promised </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3</a:t>
            </a:fld>
            <a:endParaRPr lang="en-US"/>
          </a:p>
        </p:txBody>
      </p:sp>
    </p:spTree>
    <p:extLst>
      <p:ext uri="{BB962C8B-B14F-4D97-AF65-F5344CB8AC3E}">
        <p14:creationId xmlns:p14="http://schemas.microsoft.com/office/powerpoint/2010/main" val="384564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data is like</a:t>
            </a:r>
            <a:r>
              <a:rPr lang="en-US" baseline="0" dirty="0" smtClean="0"/>
              <a:t> Mars.  Again, we know can get there if we really need it but we haven’t stepped foot onto it ourselves.  We might get it using proxies or robots if you will.</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4</a:t>
            </a:fld>
            <a:endParaRPr lang="en-US"/>
          </a:p>
        </p:txBody>
      </p:sp>
    </p:spTree>
    <p:extLst>
      <p:ext uri="{BB962C8B-B14F-4D97-AF65-F5344CB8AC3E}">
        <p14:creationId xmlns:p14="http://schemas.microsoft.com/office/powerpoint/2010/main" val="360482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there’s data</a:t>
            </a:r>
            <a:r>
              <a:rPr lang="en-US" baseline="0" dirty="0" smtClean="0"/>
              <a:t> on rental housing and what it costs.</a:t>
            </a:r>
          </a:p>
          <a:p>
            <a:r>
              <a:rPr lang="en-US" baseline="0" dirty="0" smtClean="0"/>
              <a:t>This to me was like Saturn.  Never in my lifetime did I think it’d every see it up close.</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5</a:t>
            </a:fld>
            <a:endParaRPr lang="en-US"/>
          </a:p>
        </p:txBody>
      </p:sp>
    </p:spTree>
    <p:extLst>
      <p:ext uri="{BB962C8B-B14F-4D97-AF65-F5344CB8AC3E}">
        <p14:creationId xmlns:p14="http://schemas.microsoft.com/office/powerpoint/2010/main" val="173179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now</a:t>
            </a:r>
            <a:r>
              <a:rPr lang="en-US" baseline="0" dirty="0" smtClean="0"/>
              <a:t> we’re there thanks to a legislatively mandated agency we partner with often who tracks </a:t>
            </a:r>
            <a:r>
              <a:rPr lang="en-US" baseline="0" dirty="0" smtClean="0"/>
              <a:t>subsidized </a:t>
            </a:r>
            <a:r>
              <a:rPr lang="en-US" baseline="0" dirty="0" smtClean="0"/>
              <a:t>housing, foreclosures and voucher use in the metro.</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6</a:t>
            </a:fld>
            <a:endParaRPr lang="en-US"/>
          </a:p>
        </p:txBody>
      </p:sp>
    </p:spTree>
    <p:extLst>
      <p:ext uri="{BB962C8B-B14F-4D97-AF65-F5344CB8AC3E}">
        <p14:creationId xmlns:p14="http://schemas.microsoft.com/office/powerpoint/2010/main" val="264111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7</a:t>
            </a:fld>
            <a:endParaRPr lang="en-US"/>
          </a:p>
        </p:txBody>
      </p:sp>
    </p:spTree>
    <p:extLst>
      <p:ext uri="{BB962C8B-B14F-4D97-AF65-F5344CB8AC3E}">
        <p14:creationId xmlns:p14="http://schemas.microsoft.com/office/powerpoint/2010/main" val="213262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be wondering what the shadow market is…</a:t>
            </a:r>
          </a:p>
          <a:p>
            <a:r>
              <a:rPr lang="en-US" baseline="0" dirty="0" smtClean="0"/>
              <a:t>The stuff we see published in the paper (vacancy rate, </a:t>
            </a:r>
            <a:r>
              <a:rPr lang="en-US" baseline="0" dirty="0" err="1" smtClean="0"/>
              <a:t>avg</a:t>
            </a:r>
            <a:r>
              <a:rPr lang="en-US" baseline="0" dirty="0" smtClean="0"/>
              <a:t> rent) is only from the traditional apartment market</a:t>
            </a:r>
          </a:p>
          <a:p>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8</a:t>
            </a:fld>
            <a:endParaRPr lang="en-US"/>
          </a:p>
        </p:txBody>
      </p:sp>
    </p:spTree>
    <p:extLst>
      <p:ext uri="{BB962C8B-B14F-4D97-AF65-F5344CB8AC3E}">
        <p14:creationId xmlns:p14="http://schemas.microsoft.com/office/powerpoint/2010/main" val="171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Mining their own listing</a:t>
            </a:r>
            <a:r>
              <a:rPr lang="en-US" baseline="0" dirty="0" smtClean="0"/>
              <a:t> and web scrapes from sites like Craigslist</a:t>
            </a:r>
            <a:endParaRPr lang="en-US" dirty="0"/>
          </a:p>
        </p:txBody>
      </p:sp>
      <p:sp>
        <p:nvSpPr>
          <p:cNvPr id="4" name="Slide Number Placeholder 3"/>
          <p:cNvSpPr>
            <a:spLocks noGrp="1"/>
          </p:cNvSpPr>
          <p:nvPr>
            <p:ph type="sldNum" sz="quarter" idx="10"/>
          </p:nvPr>
        </p:nvSpPr>
        <p:spPr/>
        <p:txBody>
          <a:bodyPr/>
          <a:lstStyle/>
          <a:p>
            <a:pPr>
              <a:defRPr/>
            </a:pPr>
            <a:fld id="{B3A40DD6-4ED1-4B70-8455-CA5FA1F163AB}" type="slidenum">
              <a:rPr lang="en-US" smtClean="0"/>
              <a:pPr>
                <a:defRPr/>
              </a:pPr>
              <a:t>9</a:t>
            </a:fld>
            <a:endParaRPr lang="en-US"/>
          </a:p>
        </p:txBody>
      </p:sp>
    </p:spTree>
    <p:extLst>
      <p:ext uri="{BB962C8B-B14F-4D97-AF65-F5344CB8AC3E}">
        <p14:creationId xmlns:p14="http://schemas.microsoft.com/office/powerpoint/2010/main" val="421375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D2D-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5375"/>
            <a:ext cx="91455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286000"/>
            <a:ext cx="7772400" cy="1143000"/>
          </a:xfrm>
        </p:spPr>
        <p:txBody>
          <a:bodyPr/>
          <a:lstStyle>
            <a:lvl1pPr>
              <a:defRPr sz="36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276005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49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89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267200"/>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1446346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2672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100530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0856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129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3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011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38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36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176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54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88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338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2D-3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75375"/>
            <a:ext cx="91455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ctr" rtl="0" fontAlgn="base">
        <a:spcBef>
          <a:spcPct val="0"/>
        </a:spcBef>
        <a:spcAft>
          <a:spcPct val="0"/>
        </a:spcAft>
        <a:defRPr sz="4000">
          <a:solidFill>
            <a:srgbClr val="8C1919"/>
          </a:solidFill>
          <a:latin typeface="+mj-lt"/>
          <a:ea typeface="+mj-ea"/>
          <a:cs typeface="+mj-cs"/>
        </a:defRPr>
      </a:lvl1pPr>
      <a:lvl2pPr algn="ctr" rtl="0" fontAlgn="base">
        <a:spcBef>
          <a:spcPct val="0"/>
        </a:spcBef>
        <a:spcAft>
          <a:spcPct val="0"/>
        </a:spcAft>
        <a:defRPr sz="4000">
          <a:solidFill>
            <a:srgbClr val="8C1919"/>
          </a:solidFill>
          <a:latin typeface="Verdana" pitchFamily="34" charset="0"/>
          <a:ea typeface="ＭＳ Ｐゴシック" pitchFamily="-28" charset="-128"/>
        </a:defRPr>
      </a:lvl2pPr>
      <a:lvl3pPr algn="ctr" rtl="0" fontAlgn="base">
        <a:spcBef>
          <a:spcPct val="0"/>
        </a:spcBef>
        <a:spcAft>
          <a:spcPct val="0"/>
        </a:spcAft>
        <a:defRPr sz="4000">
          <a:solidFill>
            <a:srgbClr val="8C1919"/>
          </a:solidFill>
          <a:latin typeface="Verdana" pitchFamily="34" charset="0"/>
          <a:ea typeface="ＭＳ Ｐゴシック" pitchFamily="-28" charset="-128"/>
        </a:defRPr>
      </a:lvl3pPr>
      <a:lvl4pPr algn="ctr" rtl="0" fontAlgn="base">
        <a:spcBef>
          <a:spcPct val="0"/>
        </a:spcBef>
        <a:spcAft>
          <a:spcPct val="0"/>
        </a:spcAft>
        <a:defRPr sz="4000">
          <a:solidFill>
            <a:srgbClr val="8C1919"/>
          </a:solidFill>
          <a:latin typeface="Verdana" pitchFamily="34" charset="0"/>
          <a:ea typeface="ＭＳ Ｐゴシック" pitchFamily="-28" charset="-128"/>
        </a:defRPr>
      </a:lvl4pPr>
      <a:lvl5pPr algn="ctr" rtl="0" fontAlgn="base">
        <a:spcBef>
          <a:spcPct val="0"/>
        </a:spcBef>
        <a:spcAft>
          <a:spcPct val="0"/>
        </a:spcAft>
        <a:defRPr sz="4000">
          <a:solidFill>
            <a:srgbClr val="8C1919"/>
          </a:solidFill>
          <a:latin typeface="Verdana" pitchFamily="34" charset="0"/>
          <a:ea typeface="ＭＳ Ｐゴシック" pitchFamily="-28" charset="-128"/>
        </a:defRPr>
      </a:lvl5pPr>
      <a:lvl6pPr marL="457200" algn="ctr" rtl="0" eaLnBrk="1" fontAlgn="base" hangingPunct="1">
        <a:spcBef>
          <a:spcPct val="0"/>
        </a:spcBef>
        <a:spcAft>
          <a:spcPct val="0"/>
        </a:spcAft>
        <a:defRPr sz="4000">
          <a:solidFill>
            <a:srgbClr val="8C1919"/>
          </a:solidFill>
          <a:latin typeface="Verdana" pitchFamily="34" charset="0"/>
          <a:ea typeface="ＭＳ Ｐゴシック" pitchFamily="-28" charset="-128"/>
        </a:defRPr>
      </a:lvl6pPr>
      <a:lvl7pPr marL="914400" algn="ctr" rtl="0" eaLnBrk="1" fontAlgn="base" hangingPunct="1">
        <a:spcBef>
          <a:spcPct val="0"/>
        </a:spcBef>
        <a:spcAft>
          <a:spcPct val="0"/>
        </a:spcAft>
        <a:defRPr sz="4000">
          <a:solidFill>
            <a:srgbClr val="8C1919"/>
          </a:solidFill>
          <a:latin typeface="Verdana" pitchFamily="34" charset="0"/>
          <a:ea typeface="ＭＳ Ｐゴシック" pitchFamily="-28" charset="-128"/>
        </a:defRPr>
      </a:lvl7pPr>
      <a:lvl8pPr marL="1371600" algn="ctr" rtl="0" eaLnBrk="1" fontAlgn="base" hangingPunct="1">
        <a:spcBef>
          <a:spcPct val="0"/>
        </a:spcBef>
        <a:spcAft>
          <a:spcPct val="0"/>
        </a:spcAft>
        <a:defRPr sz="4000">
          <a:solidFill>
            <a:srgbClr val="8C1919"/>
          </a:solidFill>
          <a:latin typeface="Verdana" pitchFamily="34" charset="0"/>
          <a:ea typeface="ＭＳ Ｐゴシック" pitchFamily="-28" charset="-128"/>
        </a:defRPr>
      </a:lvl8pPr>
      <a:lvl9pPr marL="1828800" algn="ctr" rtl="0" eaLnBrk="1" fontAlgn="base" hangingPunct="1">
        <a:spcBef>
          <a:spcPct val="0"/>
        </a:spcBef>
        <a:spcAft>
          <a:spcPct val="0"/>
        </a:spcAft>
        <a:defRPr sz="4000">
          <a:solidFill>
            <a:srgbClr val="8C1919"/>
          </a:solidFill>
          <a:latin typeface="Verdana" pitchFamily="34" charset="0"/>
          <a:ea typeface="ＭＳ Ｐゴシック" pitchFamily="-28" charset="-128"/>
        </a:defRPr>
      </a:lvl9pPr>
    </p:titleStyle>
    <p:bodyStyle>
      <a:lvl1pPr marL="342900" indent="-342900" algn="l" rtl="0" fontAlgn="base">
        <a:spcBef>
          <a:spcPct val="20000"/>
        </a:spcBef>
        <a:spcAft>
          <a:spcPct val="0"/>
        </a:spcAft>
        <a:buClr>
          <a:srgbClr val="8C1919"/>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8C1919"/>
        </a:buClr>
        <a:buChar char="–"/>
        <a:defRPr sz="2800">
          <a:solidFill>
            <a:schemeClr val="tx1"/>
          </a:solidFill>
          <a:latin typeface="+mn-lt"/>
          <a:ea typeface="+mn-ea"/>
        </a:defRPr>
      </a:lvl2pPr>
      <a:lvl3pPr marL="1143000" indent="-228600" algn="l" rtl="0" fontAlgn="base">
        <a:spcBef>
          <a:spcPct val="20000"/>
        </a:spcBef>
        <a:spcAft>
          <a:spcPct val="0"/>
        </a:spcAft>
        <a:buClr>
          <a:srgbClr val="8C1919"/>
        </a:buClr>
        <a:buChar char="•"/>
        <a:defRPr sz="2800">
          <a:solidFill>
            <a:schemeClr val="tx1"/>
          </a:solidFill>
          <a:latin typeface="+mn-lt"/>
          <a:ea typeface="+mn-ea"/>
        </a:defRPr>
      </a:lvl3pPr>
      <a:lvl4pPr marL="1600200" indent="-228600" algn="l" rtl="0" fontAlgn="base">
        <a:spcBef>
          <a:spcPct val="20000"/>
        </a:spcBef>
        <a:spcAft>
          <a:spcPct val="0"/>
        </a:spcAft>
        <a:buClr>
          <a:srgbClr val="8C1919"/>
        </a:buClr>
        <a:buChar char="–"/>
        <a:defRPr sz="2800">
          <a:solidFill>
            <a:schemeClr val="tx1"/>
          </a:solidFill>
          <a:latin typeface="+mn-lt"/>
          <a:ea typeface="+mn-ea"/>
        </a:defRPr>
      </a:lvl4pPr>
      <a:lvl5pPr marL="2057400" indent="-228600" algn="l" rtl="0" fontAlgn="base">
        <a:spcBef>
          <a:spcPct val="20000"/>
        </a:spcBef>
        <a:spcAft>
          <a:spcPct val="0"/>
        </a:spcAft>
        <a:buClr>
          <a:srgbClr val="8C1919"/>
        </a:buClr>
        <a:buChar char="»"/>
        <a:defRPr sz="2800">
          <a:solidFill>
            <a:schemeClr val="tx1"/>
          </a:solidFill>
          <a:latin typeface="+mn-lt"/>
          <a:ea typeface="+mn-ea"/>
        </a:defRPr>
      </a:lvl5pPr>
      <a:lvl6pPr marL="2514600" indent="-228600" algn="l" rtl="0" eaLnBrk="1" fontAlgn="base" hangingPunct="1">
        <a:spcBef>
          <a:spcPct val="20000"/>
        </a:spcBef>
        <a:spcAft>
          <a:spcPct val="0"/>
        </a:spcAft>
        <a:buClr>
          <a:srgbClr val="8C1919"/>
        </a:buClr>
        <a:buChar char="»"/>
        <a:defRPr sz="2800">
          <a:solidFill>
            <a:schemeClr val="tx1"/>
          </a:solidFill>
          <a:latin typeface="+mn-lt"/>
          <a:ea typeface="+mn-ea"/>
        </a:defRPr>
      </a:lvl6pPr>
      <a:lvl7pPr marL="2971800" indent="-228600" algn="l" rtl="0" eaLnBrk="1" fontAlgn="base" hangingPunct="1">
        <a:spcBef>
          <a:spcPct val="20000"/>
        </a:spcBef>
        <a:spcAft>
          <a:spcPct val="0"/>
        </a:spcAft>
        <a:buClr>
          <a:srgbClr val="8C1919"/>
        </a:buClr>
        <a:buChar char="»"/>
        <a:defRPr sz="2800">
          <a:solidFill>
            <a:schemeClr val="tx1"/>
          </a:solidFill>
          <a:latin typeface="+mn-lt"/>
          <a:ea typeface="+mn-ea"/>
        </a:defRPr>
      </a:lvl7pPr>
      <a:lvl8pPr marL="3429000" indent="-228600" algn="l" rtl="0" eaLnBrk="1" fontAlgn="base" hangingPunct="1">
        <a:spcBef>
          <a:spcPct val="20000"/>
        </a:spcBef>
        <a:spcAft>
          <a:spcPct val="0"/>
        </a:spcAft>
        <a:buClr>
          <a:srgbClr val="8C1919"/>
        </a:buClr>
        <a:buChar char="»"/>
        <a:defRPr sz="2800">
          <a:solidFill>
            <a:schemeClr val="tx1"/>
          </a:solidFill>
          <a:latin typeface="+mn-lt"/>
          <a:ea typeface="+mn-ea"/>
        </a:defRPr>
      </a:lvl8pPr>
      <a:lvl9pPr marL="3886200" indent="-228600" algn="l" rtl="0" eaLnBrk="1" fontAlgn="base" hangingPunct="1">
        <a:spcBef>
          <a:spcPct val="20000"/>
        </a:spcBef>
        <a:spcAft>
          <a:spcPct val="0"/>
        </a:spcAft>
        <a:buClr>
          <a:srgbClr val="8C1919"/>
        </a:buClr>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title"/>
          </p:nvPr>
        </p:nvSpPr>
        <p:spPr>
          <a:xfrm>
            <a:off x="304800" y="228600"/>
            <a:ext cx="8540750" cy="1143000"/>
          </a:xfrm>
        </p:spPr>
        <p:txBody>
          <a:bodyPr/>
          <a:lstStyle/>
          <a:p>
            <a:pPr eaLnBrk="1" hangingPunct="1">
              <a:defRPr/>
            </a:pPr>
            <a:r>
              <a:rPr lang="en-US" sz="3200" b="1" dirty="0" smtClean="0"/>
              <a:t>Private Market Rental Data: The Final Frontier?</a:t>
            </a:r>
          </a:p>
        </p:txBody>
      </p:sp>
      <p:sp>
        <p:nvSpPr>
          <p:cNvPr id="88069" name="Rectangle 5"/>
          <p:cNvSpPr>
            <a:spLocks noGrp="1" noRot="1" noChangeArrowheads="1"/>
          </p:cNvSpPr>
          <p:nvPr>
            <p:ph type="body" idx="1"/>
          </p:nvPr>
        </p:nvSpPr>
        <p:spPr>
          <a:xfrm>
            <a:off x="533400" y="4572000"/>
            <a:ext cx="7924800" cy="1752600"/>
          </a:xfrm>
        </p:spPr>
        <p:txBody>
          <a:bodyPr/>
          <a:lstStyle/>
          <a:p>
            <a:pPr lvl="1" algn="ctr" eaLnBrk="1" hangingPunct="1">
              <a:lnSpc>
                <a:spcPct val="80000"/>
              </a:lnSpc>
              <a:buFont typeface="Wingdings" pitchFamily="2" charset="2"/>
              <a:buNone/>
              <a:defRPr/>
            </a:pPr>
            <a:endParaRPr lang="en-US" sz="1200" b="1" dirty="0" smtClean="0"/>
          </a:p>
          <a:p>
            <a:pPr lvl="1" algn="ctr" eaLnBrk="1" hangingPunct="1">
              <a:lnSpc>
                <a:spcPct val="80000"/>
              </a:lnSpc>
              <a:buFont typeface="Wingdings" pitchFamily="2" charset="2"/>
              <a:buNone/>
              <a:defRPr/>
            </a:pPr>
            <a:r>
              <a:rPr lang="en-US" sz="1200" b="1" dirty="0" smtClean="0"/>
              <a:t>Jeff Matson</a:t>
            </a:r>
          </a:p>
          <a:p>
            <a:pPr lvl="1" algn="ctr" eaLnBrk="1" hangingPunct="1">
              <a:lnSpc>
                <a:spcPct val="80000"/>
              </a:lnSpc>
              <a:buFont typeface="Wingdings" pitchFamily="2" charset="2"/>
              <a:buNone/>
              <a:defRPr/>
            </a:pPr>
            <a:r>
              <a:rPr lang="en-US" sz="1200" b="1" dirty="0" smtClean="0"/>
              <a:t>Center for Urban and Regional Affairs</a:t>
            </a:r>
          </a:p>
          <a:p>
            <a:pPr lvl="1" algn="ctr" eaLnBrk="1" hangingPunct="1">
              <a:lnSpc>
                <a:spcPct val="80000"/>
              </a:lnSpc>
              <a:buFont typeface="Wingdings" pitchFamily="2" charset="2"/>
              <a:buNone/>
              <a:defRPr/>
            </a:pPr>
            <a:r>
              <a:rPr lang="en-US" sz="1200" b="1" dirty="0" smtClean="0"/>
              <a:t>University of Minnesota</a:t>
            </a:r>
          </a:p>
          <a:p>
            <a:pPr lvl="1" algn="ctr" eaLnBrk="1" hangingPunct="1">
              <a:lnSpc>
                <a:spcPct val="80000"/>
              </a:lnSpc>
              <a:buFont typeface="Wingdings" pitchFamily="2" charset="2"/>
              <a:buNone/>
              <a:defRPr/>
            </a:pPr>
            <a:r>
              <a:rPr lang="en-US" sz="1200" b="1" dirty="0" smtClean="0"/>
              <a:t>jmatson@umn.edu</a:t>
            </a:r>
          </a:p>
          <a:p>
            <a:pPr lvl="1" algn="ctr" eaLnBrk="1" hangingPunct="1">
              <a:lnSpc>
                <a:spcPct val="80000"/>
              </a:lnSpc>
              <a:buFont typeface="Wingdings" pitchFamily="2" charset="2"/>
              <a:buNone/>
              <a:defRPr/>
            </a:pPr>
            <a:endParaRPr lang="en-US" sz="1200" b="1" dirty="0" smtClean="0"/>
          </a:p>
          <a:p>
            <a:pPr lvl="1" algn="ctr" eaLnBrk="1" hangingPunct="1">
              <a:lnSpc>
                <a:spcPct val="80000"/>
              </a:lnSpc>
              <a:buFont typeface="Wingdings" pitchFamily="2" charset="2"/>
              <a:buNone/>
              <a:defRPr/>
            </a:pPr>
            <a:r>
              <a:rPr lang="en-US" sz="1200" b="1" dirty="0" smtClean="0"/>
              <a:t>NNIP Columbus</a:t>
            </a:r>
          </a:p>
          <a:p>
            <a:pPr lvl="1" algn="ctr" eaLnBrk="1" hangingPunct="1">
              <a:lnSpc>
                <a:spcPct val="80000"/>
              </a:lnSpc>
              <a:buFont typeface="Wingdings" pitchFamily="2" charset="2"/>
              <a:buNone/>
              <a:defRPr/>
            </a:pPr>
            <a:r>
              <a:rPr lang="en-US" sz="1200" b="1" dirty="0" smtClean="0"/>
              <a:t>6/20/13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52600"/>
            <a:ext cx="3169919" cy="2438400"/>
          </a:xfrm>
          <a:prstGeom prst="rect">
            <a:avLst/>
          </a:prstGeom>
        </p:spPr>
      </p:pic>
    </p:spTree>
    <p:extLst>
      <p:ext uri="{BB962C8B-B14F-4D97-AF65-F5344CB8AC3E}">
        <p14:creationId xmlns:p14="http://schemas.microsoft.com/office/powerpoint/2010/main" val="1286503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08" y="685800"/>
            <a:ext cx="2819400" cy="1828800"/>
          </a:xfrm>
        </p:spPr>
        <p:txBody>
          <a:bodyPr/>
          <a:lstStyle/>
          <a:p>
            <a:r>
              <a:rPr lang="en-US" sz="3200" dirty="0" smtClean="0"/>
              <a:t>Twin Cities Rental Revue</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4722" y="0"/>
            <a:ext cx="4729278" cy="61341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743200"/>
            <a:ext cx="3542819" cy="2526030"/>
          </a:xfrm>
          <a:prstGeom prst="rect">
            <a:avLst/>
          </a:prstGeom>
        </p:spPr>
      </p:pic>
    </p:spTree>
    <p:extLst>
      <p:ext uri="{BB962C8B-B14F-4D97-AF65-F5344CB8AC3E}">
        <p14:creationId xmlns:p14="http://schemas.microsoft.com/office/powerpoint/2010/main" val="18329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Revue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524000"/>
            <a:ext cx="7272384" cy="4327015"/>
          </a:xfrm>
        </p:spPr>
      </p:pic>
      <p:sp>
        <p:nvSpPr>
          <p:cNvPr id="4" name="Oval 3"/>
          <p:cNvSpPr/>
          <p:nvPr/>
        </p:nvSpPr>
        <p:spPr bwMode="auto">
          <a:xfrm>
            <a:off x="2984500" y="2895600"/>
            <a:ext cx="4191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8" name="Oval 7"/>
          <p:cNvSpPr/>
          <p:nvPr/>
        </p:nvSpPr>
        <p:spPr bwMode="auto">
          <a:xfrm>
            <a:off x="4089400" y="4787900"/>
            <a:ext cx="1625600" cy="3937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9" name="Oval 8"/>
          <p:cNvSpPr/>
          <p:nvPr/>
        </p:nvSpPr>
        <p:spPr bwMode="auto">
          <a:xfrm>
            <a:off x="6565900" y="2895600"/>
            <a:ext cx="4191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0" name="Oval 9"/>
          <p:cNvSpPr/>
          <p:nvPr/>
        </p:nvSpPr>
        <p:spPr bwMode="auto">
          <a:xfrm>
            <a:off x="2870200" y="3276600"/>
            <a:ext cx="495300" cy="5334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1" name="Oval 10"/>
          <p:cNvSpPr/>
          <p:nvPr/>
        </p:nvSpPr>
        <p:spPr bwMode="auto">
          <a:xfrm>
            <a:off x="6578600" y="3257550"/>
            <a:ext cx="495300" cy="5715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70213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05400" cy="914400"/>
          </a:xfrm>
        </p:spPr>
        <p:txBody>
          <a:bodyPr/>
          <a:lstStyle/>
          <a:p>
            <a:r>
              <a:rPr lang="en-US" dirty="0" smtClean="0"/>
              <a:t>What they give us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10300" y="228600"/>
            <a:ext cx="2667000" cy="2133600"/>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8200" y="2590800"/>
            <a:ext cx="6633780" cy="3355458"/>
          </a:xfrm>
        </p:spPr>
      </p:pic>
    </p:spTree>
    <p:extLst>
      <p:ext uri="{BB962C8B-B14F-4D97-AF65-F5344CB8AC3E}">
        <p14:creationId xmlns:p14="http://schemas.microsoft.com/office/powerpoint/2010/main" val="135642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 with it</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4760"/>
            <a:ext cx="4038600" cy="4315040"/>
          </a:xfrm>
        </p:spPr>
      </p:pic>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6800" y="1752600"/>
            <a:ext cx="3144643" cy="4267200"/>
          </a:xfrm>
        </p:spPr>
      </p:pic>
    </p:spTree>
    <p:extLst>
      <p:ext uri="{BB962C8B-B14F-4D97-AF65-F5344CB8AC3E}">
        <p14:creationId xmlns:p14="http://schemas.microsoft.com/office/powerpoint/2010/main" val="182099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 with it</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4760"/>
            <a:ext cx="4038600" cy="4315040"/>
          </a:xfrm>
        </p:spPr>
      </p:pic>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6800" y="1752600"/>
            <a:ext cx="3144643" cy="4267200"/>
          </a:xfrm>
        </p:spPr>
      </p:pic>
    </p:spTree>
    <p:extLst>
      <p:ext uri="{BB962C8B-B14F-4D97-AF65-F5344CB8AC3E}">
        <p14:creationId xmlns:p14="http://schemas.microsoft.com/office/powerpoint/2010/main" val="285811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Elusive Data</a:t>
            </a:r>
            <a:endParaRPr lang="en-US" dirty="0"/>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438400" y="1600200"/>
            <a:ext cx="4197965" cy="407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Crime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1524000"/>
            <a:ext cx="4228243" cy="4267200"/>
          </a:xfrm>
        </p:spPr>
      </p:pic>
    </p:spTree>
    <p:extLst>
      <p:ext uri="{BB962C8B-B14F-4D97-AF65-F5344CB8AC3E}">
        <p14:creationId xmlns:p14="http://schemas.microsoft.com/office/powerpoint/2010/main" val="255016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Business Listings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447800"/>
            <a:ext cx="4141694" cy="4267200"/>
          </a:xfrm>
        </p:spPr>
      </p:pic>
    </p:spTree>
    <p:extLst>
      <p:ext uri="{BB962C8B-B14F-4D97-AF65-F5344CB8AC3E}">
        <p14:creationId xmlns:p14="http://schemas.microsoft.com/office/powerpoint/2010/main" val="43728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smtClean="0"/>
              <a:t>Rental Housing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524000"/>
            <a:ext cx="4271819" cy="4337062"/>
          </a:xfrm>
        </p:spPr>
      </p:pic>
    </p:spTree>
    <p:extLst>
      <p:ext uri="{BB962C8B-B14F-4D97-AF65-F5344CB8AC3E}">
        <p14:creationId xmlns:p14="http://schemas.microsoft.com/office/powerpoint/2010/main" val="43728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err="1" smtClean="0"/>
              <a:t>HousingLink</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752600"/>
            <a:ext cx="6095999" cy="3352800"/>
          </a:xfrm>
        </p:spPr>
      </p:pic>
    </p:spTree>
    <p:extLst>
      <p:ext uri="{BB962C8B-B14F-4D97-AF65-F5344CB8AC3E}">
        <p14:creationId xmlns:p14="http://schemas.microsoft.com/office/powerpoint/2010/main" val="97624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What they collect</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67400" y="1371600"/>
            <a:ext cx="2667000" cy="2656332"/>
          </a:xfrm>
        </p:spPr>
      </p:pic>
      <p:sp>
        <p:nvSpPr>
          <p:cNvPr id="7" name="Content Placeholder 6"/>
          <p:cNvSpPr>
            <a:spLocks noGrp="1"/>
          </p:cNvSpPr>
          <p:nvPr>
            <p:ph sz="half" idx="2"/>
          </p:nvPr>
        </p:nvSpPr>
        <p:spPr>
          <a:xfrm>
            <a:off x="228600" y="1219200"/>
            <a:ext cx="5562600" cy="4800600"/>
          </a:xfrm>
        </p:spPr>
        <p:txBody>
          <a:bodyPr/>
          <a:lstStyle/>
          <a:p>
            <a:r>
              <a:rPr lang="en-US" dirty="0" smtClean="0"/>
              <a:t>Type</a:t>
            </a:r>
          </a:p>
          <a:p>
            <a:r>
              <a:rPr lang="en-US" dirty="0" smtClean="0"/>
              <a:t># of BRs</a:t>
            </a:r>
          </a:p>
          <a:p>
            <a:r>
              <a:rPr lang="en-US" dirty="0" smtClean="0"/>
              <a:t>Rent</a:t>
            </a:r>
          </a:p>
          <a:p>
            <a:r>
              <a:rPr lang="en-US" dirty="0" smtClean="0"/>
              <a:t>Utilities</a:t>
            </a:r>
          </a:p>
          <a:p>
            <a:r>
              <a:rPr lang="en-US" dirty="0" smtClean="0"/>
              <a:t>Application Fee</a:t>
            </a:r>
          </a:p>
          <a:p>
            <a:r>
              <a:rPr lang="en-US" dirty="0" smtClean="0"/>
              <a:t>Pets?</a:t>
            </a:r>
          </a:p>
          <a:p>
            <a:r>
              <a:rPr lang="en-US" dirty="0" smtClean="0"/>
              <a:t>Background Checks?</a:t>
            </a:r>
          </a:p>
          <a:p>
            <a:endParaRPr lang="en-US" dirty="0"/>
          </a:p>
          <a:p>
            <a:r>
              <a:rPr lang="en-US" b="1" dirty="0" smtClean="0"/>
              <a:t>Shadow Market</a:t>
            </a:r>
            <a:endParaRPr lang="en-US" b="1" dirty="0"/>
          </a:p>
        </p:txBody>
      </p:sp>
    </p:spTree>
    <p:extLst>
      <p:ext uri="{BB962C8B-B14F-4D97-AF65-F5344CB8AC3E}">
        <p14:creationId xmlns:p14="http://schemas.microsoft.com/office/powerpoint/2010/main" val="259633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Market?</a:t>
            </a:r>
            <a:endParaRPr lang="en-US" dirty="0"/>
          </a:p>
        </p:txBody>
      </p:sp>
      <p:sp>
        <p:nvSpPr>
          <p:cNvPr id="3" name="Content Placeholder 2"/>
          <p:cNvSpPr>
            <a:spLocks noGrp="1"/>
          </p:cNvSpPr>
          <p:nvPr>
            <p:ph sz="half" idx="1"/>
          </p:nvPr>
        </p:nvSpPr>
        <p:spPr/>
        <p:txBody>
          <a:bodyPr/>
          <a:lstStyle/>
          <a:p>
            <a:r>
              <a:rPr lang="en-US" dirty="0" smtClean="0"/>
              <a:t>Fewer than 10 units</a:t>
            </a:r>
          </a:p>
          <a:p>
            <a:endParaRPr lang="en-US" dirty="0" smtClean="0"/>
          </a:p>
          <a:p>
            <a:r>
              <a:rPr lang="en-US" dirty="0" smtClean="0"/>
              <a:t>Not in traditional apartment price/vacancy data</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1752600"/>
            <a:ext cx="2934419" cy="3732581"/>
          </a:xfrm>
        </p:spPr>
      </p:pic>
    </p:spTree>
    <p:extLst>
      <p:ext uri="{BB962C8B-B14F-4D97-AF65-F5344CB8AC3E}">
        <p14:creationId xmlns:p14="http://schemas.microsoft.com/office/powerpoint/2010/main" val="300137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743200" cy="1905000"/>
          </a:xfrm>
        </p:spPr>
        <p:txBody>
          <a:bodyPr/>
          <a:lstStyle/>
          <a:p>
            <a:r>
              <a:rPr lang="en-US" dirty="0" smtClean="0"/>
              <a:t>How they do it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57200"/>
            <a:ext cx="4361916" cy="3333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358" y="2895600"/>
            <a:ext cx="4123151" cy="3009900"/>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34583" y="3048000"/>
            <a:ext cx="3108717" cy="1828800"/>
          </a:xfrm>
        </p:spPr>
      </p:pic>
    </p:spTree>
    <p:extLst>
      <p:ext uri="{BB962C8B-B14F-4D97-AF65-F5344CB8AC3E}">
        <p14:creationId xmlns:p14="http://schemas.microsoft.com/office/powerpoint/2010/main" val="2794312028"/>
      </p:ext>
    </p:extLst>
  </p:cSld>
  <p:clrMapOvr>
    <a:masterClrMapping/>
  </p:clrMapOvr>
</p:sld>
</file>

<file path=ppt/theme/theme1.xml><?xml version="1.0" encoding="utf-8"?>
<a:theme xmlns:a="http://schemas.openxmlformats.org/drawingml/2006/main" name="D2D-3">
  <a:themeElements>
    <a:clrScheme name="D2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2D-3">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D2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2D-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2D-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2D-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2D-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2D-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2D-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2D-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2D-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2D-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2D-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2D-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 &amp; t 2010 BOR driven</Template>
  <TotalTime>3348</TotalTime>
  <Words>459</Words>
  <Application>Microsoft Office PowerPoint</Application>
  <PresentationFormat>On-screen Show (4:3)</PresentationFormat>
  <Paragraphs>73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D2D-3</vt:lpstr>
      <vt:lpstr>Private Market Rental Data: The Final Frontier?</vt:lpstr>
      <vt:lpstr>Elusive Data</vt:lpstr>
      <vt:lpstr>Crime</vt:lpstr>
      <vt:lpstr>Business Listings</vt:lpstr>
      <vt:lpstr>Rental Housing</vt:lpstr>
      <vt:lpstr>Enter HousingLink!</vt:lpstr>
      <vt:lpstr>What they collect</vt:lpstr>
      <vt:lpstr>Shadow Market?</vt:lpstr>
      <vt:lpstr>How they do it</vt:lpstr>
      <vt:lpstr>Twin Cities Rental Revue</vt:lpstr>
      <vt:lpstr>Rental Revue</vt:lpstr>
      <vt:lpstr>What they give us</vt:lpstr>
      <vt:lpstr>What we can do with it</vt:lpstr>
      <vt:lpstr>What we can do with it</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Jeffrey K Matson</cp:lastModifiedBy>
  <cp:revision>155</cp:revision>
  <dcterms:created xsi:type="dcterms:W3CDTF">2007-01-02T20:17:34Z</dcterms:created>
  <dcterms:modified xsi:type="dcterms:W3CDTF">2013-06-07T20:29:24Z</dcterms:modified>
</cp:coreProperties>
</file>