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77" r:id="rId2"/>
    <p:sldId id="258" r:id="rId3"/>
    <p:sldId id="278" r:id="rId4"/>
    <p:sldId id="263" r:id="rId5"/>
    <p:sldId id="316" r:id="rId6"/>
    <p:sldId id="308" r:id="rId7"/>
    <p:sldId id="309" r:id="rId8"/>
    <p:sldId id="318" r:id="rId9"/>
    <p:sldId id="270" r:id="rId10"/>
    <p:sldId id="313" r:id="rId11"/>
    <p:sldId id="315" r:id="rId12"/>
    <p:sldId id="31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Author Your Presentation" id="{16378913-E5ED-4281-BAF5-F1F938CB0BED}">
          <p14:sldIdLst>
            <p14:sldId id="278"/>
          </p14:sldIdLst>
        </p14:section>
        <p14:section name="Enrich Your Presentation" id="{E2D565D1-BA5E-44E6-A40E-50A644912248}">
          <p14:sldIdLst>
            <p14:sldId id="263"/>
            <p14:sldId id="316"/>
            <p14:sldId id="308"/>
            <p14:sldId id="309"/>
            <p14:sldId id="318"/>
          </p14:sldIdLst>
        </p14:section>
        <p14:section name="Share Your Presentation" id="{71D59651-8EFA-4415-9623-98B4C4A8699C}">
          <p14:sldIdLst>
            <p14:sldId id="270"/>
            <p14:sldId id="313"/>
          </p14:sldIdLst>
        </p14:section>
        <p14:section name="What's Your Message?" id="{3DAC647D-1BDE-4B25-A7F1-4DBC272CFF2F}">
          <p14:sldIdLst>
            <p14:sldId id="315"/>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3" autoAdjust="0"/>
    <p:restoredTop sz="51410" autoAdjust="0"/>
  </p:normalViewPr>
  <p:slideViewPr>
    <p:cSldViewPr>
      <p:cViewPr varScale="1">
        <p:scale>
          <a:sx n="52" d="100"/>
          <a:sy n="52" d="100"/>
        </p:scale>
        <p:origin x="-1520"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4/28/15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2. Its</a:t>
            </a:r>
            <a:r>
              <a:rPr lang="en-US" sz="2800" b="1" baseline="0" dirty="0" smtClean="0">
                <a:solidFill>
                  <a:prstClr val="black">
                    <a:lumMod val="85000"/>
                    <a:lumOff val="15000"/>
                  </a:prstClr>
                </a:solidFill>
                <a:latin typeface="+mn-lt"/>
                <a:ea typeface="+mn-ea"/>
                <a:cs typeface="+mn-cs"/>
              </a:rPr>
              <a:t> not part of our skill set! </a:t>
            </a:r>
            <a:endParaRPr lang="en-US" dirty="0" smtClean="0">
              <a:latin typeface="+mn-lt"/>
            </a:endParaRPr>
          </a:p>
          <a:p>
            <a:r>
              <a:rPr lang="en-US" dirty="0" smtClean="0"/>
              <a:t>We are…</a:t>
            </a:r>
          </a:p>
          <a:p>
            <a:pPr lvl="1"/>
            <a:r>
              <a:rPr lang="en-US" dirty="0" smtClean="0"/>
              <a:t>Researchers, </a:t>
            </a:r>
          </a:p>
          <a:p>
            <a:pPr lvl="1"/>
            <a:r>
              <a:rPr lang="en-US" dirty="0" smtClean="0"/>
              <a:t>Analysts</a:t>
            </a:r>
          </a:p>
          <a:p>
            <a:pPr lvl="1"/>
            <a:r>
              <a:rPr lang="en-US" dirty="0" smtClean="0"/>
              <a:t>Planners</a:t>
            </a:r>
          </a:p>
          <a:p>
            <a:pPr lvl="1"/>
            <a:r>
              <a:rPr lang="en-US" dirty="0" smtClean="0"/>
              <a:t>Organizers</a:t>
            </a:r>
          </a:p>
          <a:p>
            <a:pPr marL="0" indent="0">
              <a:buNone/>
            </a:pPr>
            <a:r>
              <a:rPr lang="en-US" dirty="0" smtClean="0"/>
              <a:t>…but we also have to be communicators!!</a:t>
            </a:r>
          </a:p>
          <a:p>
            <a:r>
              <a:rPr lang="en-US" b="1" dirty="0" smtClean="0"/>
              <a:t>2. It’s not often funded or centrally supported</a:t>
            </a:r>
          </a:p>
          <a:p>
            <a:r>
              <a:rPr lang="en-US" dirty="0" smtClean="0"/>
              <a:t>You have to find ways to make it part of the budget! </a:t>
            </a:r>
          </a:p>
          <a:p>
            <a:r>
              <a:rPr lang="en-US" dirty="0" smtClean="0"/>
              <a:t>It may be difficult to coordinate with higher level units</a:t>
            </a:r>
          </a:p>
          <a:p>
            <a:r>
              <a:rPr lang="en-US" b="1" dirty="0" smtClean="0"/>
              <a:t>3. Its often underappreciated by people who want to spend most of their time doing, not talking about it. </a:t>
            </a:r>
          </a:p>
          <a:p>
            <a:endParaRPr lang="en-US" b="1" dirty="0" smtClean="0"/>
          </a:p>
          <a:p>
            <a:r>
              <a:rPr lang="en-US" b="1" dirty="0" smtClean="0"/>
              <a:t>But achieving influence first</a:t>
            </a:r>
            <a:r>
              <a:rPr lang="en-US" b="1" baseline="0" dirty="0" smtClean="0"/>
              <a:t> requires communication – which is how we have been able to begin a long cultural change requiring</a:t>
            </a:r>
            <a:endParaRPr lang="en-US" b="1" dirty="0" smtClean="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and objectives</a:t>
            </a:r>
          </a:p>
          <a:p>
            <a:pPr lvl="1"/>
            <a:r>
              <a:rPr lang="en-US" dirty="0" smtClean="0"/>
              <a:t>Awareness of and use of data and tools?</a:t>
            </a:r>
          </a:p>
          <a:p>
            <a:pPr lvl="1"/>
            <a:r>
              <a:rPr lang="en-US" dirty="0" smtClean="0"/>
              <a:t>Engagement? </a:t>
            </a:r>
          </a:p>
          <a:p>
            <a:pPr lvl="1"/>
            <a:r>
              <a:rPr lang="en-US" dirty="0" smtClean="0"/>
              <a:t>Support? What kind? </a:t>
            </a:r>
          </a:p>
          <a:p>
            <a:r>
              <a:rPr lang="en-US" dirty="0" smtClean="0"/>
              <a:t>Target audiences</a:t>
            </a:r>
          </a:p>
          <a:p>
            <a:pPr lvl="1"/>
            <a:r>
              <a:rPr lang="en-US" dirty="0" smtClean="0"/>
              <a:t>Who? </a:t>
            </a:r>
          </a:p>
          <a:p>
            <a:pPr lvl="1"/>
            <a:r>
              <a:rPr lang="en-US" dirty="0" smtClean="0"/>
              <a:t>What do we need to tell them? </a:t>
            </a:r>
          </a:p>
          <a:p>
            <a:pPr lvl="1"/>
            <a:r>
              <a:rPr lang="en-US" dirty="0" smtClean="0"/>
              <a:t>How aware are they now?</a:t>
            </a:r>
          </a:p>
          <a:p>
            <a:pPr lvl="1"/>
            <a:r>
              <a:rPr lang="en-US" dirty="0" smtClean="0"/>
              <a:t>How are they best reached? </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Assessment of current channels and Assets: What channels are you using for what content?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Are</a:t>
            </a:r>
            <a:r>
              <a:rPr lang="en-US" baseline="0" dirty="0" smtClean="0"/>
              <a:t> the channels reaching their intended users and are they reading them?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channels work best for what kind of content, and what kind of audiences?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We went back to printing our flagship magazine </a:t>
            </a:r>
            <a:r>
              <a:rPr lang="en-US" i="1" baseline="0" dirty="0" smtClean="0"/>
              <a:t>Metroscape</a:t>
            </a:r>
            <a:r>
              <a:rPr lang="en-US" i="0" baseline="0" dirty="0" smtClean="0"/>
              <a:t> because our analytics were not good on the electronic version. </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353578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269379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Requires commitment, culture change, an a strong appreciate for the benefits of good communications. </a:t>
            </a:r>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1.jp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0" y="5109777"/>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4/28/15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pic>
        <p:nvPicPr>
          <p:cNvPr id="13" name="Picture 12" descr="IMS logo v 7.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200" y="6134782"/>
            <a:ext cx="2971800" cy="64701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4/28/15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4/28/15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4/28/15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Rectangle 10"/>
          <p:cNvSpPr/>
          <p:nvPr userDrawn="1"/>
        </p:nvSpPr>
        <p:spPr>
          <a:xfrm>
            <a:off x="0" y="5791200"/>
            <a:ext cx="9144000" cy="1066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200" b="0">
                <a:solidFill>
                  <a:schemeClr val="tx1">
                    <a:lumMod val="85000"/>
                    <a:lumOff val="1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4/28/15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8" name="Rectangle 7"/>
          <p:cNvSpPr/>
          <p:nvPr userDrawn="1"/>
        </p:nvSpPr>
        <p:spPr>
          <a:xfrm>
            <a:off x="0" y="5867400"/>
            <a:ext cx="9144000" cy="990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4/28/15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4/28/15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4/28/15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4/28/15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Rectangle 1"/>
          <p:cNvSpPr/>
          <p:nvPr userDrawn="1"/>
        </p:nvSpPr>
        <p:spPr>
          <a:xfrm>
            <a:off x="0" y="5486400"/>
            <a:ext cx="91440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4/28/15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4/28/15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IMS logo v 7.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594101" y="5867400"/>
            <a:ext cx="4549899" cy="990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4.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Institute of Portland Metropolitan Studies</a:t>
            </a:r>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2400" b="0" dirty="0" smtClean="0">
                <a:solidFill>
                  <a:srgbClr val="7BCF27"/>
                </a:solidFill>
                <a:latin typeface="Calibri" pitchFamily="34" charset="0"/>
              </a:rPr>
              <a:t>How do you…</a:t>
            </a:r>
            <a:br>
              <a:rPr lang="en-US" sz="2400" b="0" dirty="0" smtClean="0">
                <a:solidFill>
                  <a:srgbClr val="7BCF27"/>
                </a:solidFill>
                <a:latin typeface="Calibri" pitchFamily="34" charset="0"/>
              </a:rPr>
            </a:br>
            <a:r>
              <a:rPr lang="en-US" sz="5600" b="0" dirty="0" smtClean="0">
                <a:solidFill>
                  <a:prstClr val="white"/>
                </a:solidFill>
              </a:rPr>
              <a:t>Build a culture of better communications</a:t>
            </a:r>
            <a:endParaRPr lang="en-US"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t>
            </a:r>
            <a:r>
              <a:rPr lang="en-US" dirty="0" smtClean="0"/>
              <a:t>a Sustainable Action </a:t>
            </a:r>
            <a:r>
              <a:rPr lang="en-US" dirty="0" smtClean="0"/>
              <a:t>Plan</a:t>
            </a:r>
            <a:endParaRPr lang="en-US" dirty="0"/>
          </a:p>
        </p:txBody>
      </p:sp>
      <p:sp>
        <p:nvSpPr>
          <p:cNvPr id="3" name="Content Placeholder 2"/>
          <p:cNvSpPr>
            <a:spLocks noGrp="1"/>
          </p:cNvSpPr>
          <p:nvPr>
            <p:ph idx="1"/>
          </p:nvPr>
        </p:nvSpPr>
        <p:spPr/>
        <p:txBody>
          <a:bodyPr/>
          <a:lstStyle/>
          <a:p>
            <a:r>
              <a:rPr lang="en-US" dirty="0" smtClean="0"/>
              <a:t>Use baseline metrics to determine which channels are and are not working</a:t>
            </a:r>
          </a:p>
          <a:p>
            <a:r>
              <a:rPr lang="en-US" dirty="0" smtClean="0"/>
              <a:t>Identify potential new channels</a:t>
            </a:r>
          </a:p>
          <a:p>
            <a:r>
              <a:rPr lang="en-US" dirty="0" smtClean="0"/>
              <a:t>Develop processes for events that need to be communicated</a:t>
            </a:r>
          </a:p>
          <a:p>
            <a:r>
              <a:rPr lang="en-US" dirty="0" smtClean="0"/>
              <a:t>Assign roles and </a:t>
            </a:r>
            <a:r>
              <a:rPr lang="en-US" dirty="0" smtClean="0"/>
              <a:t>responsibilities</a:t>
            </a:r>
            <a:endParaRPr lang="en-US" dirty="0"/>
          </a:p>
        </p:txBody>
      </p:sp>
    </p:spTree>
    <p:extLst>
      <p:ext uri="{BB962C8B-B14F-4D97-AF65-F5344CB8AC3E}">
        <p14:creationId xmlns:p14="http://schemas.microsoft.com/office/powerpoint/2010/main" val="3395206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Metrics</a:t>
            </a:r>
            <a:endParaRPr lang="en-US" dirty="0"/>
          </a:p>
        </p:txBody>
      </p:sp>
      <p:pic>
        <p:nvPicPr>
          <p:cNvPr id="4" name="Content Placeholder 3" descr="IMS Metrics Q1'15metrics.pdf"/>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a:xfrm>
            <a:off x="-990600" y="803966"/>
            <a:ext cx="11285216" cy="6206434"/>
          </a:xfrm>
        </p:spPr>
      </p:pic>
    </p:spTree>
    <p:extLst>
      <p:ext uri="{BB962C8B-B14F-4D97-AF65-F5344CB8AC3E}">
        <p14:creationId xmlns:p14="http://schemas.microsoft.com/office/powerpoint/2010/main" val="422658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Start somewhere! </a:t>
            </a:r>
            <a:endParaRPr lang="en-US" dirty="0"/>
          </a:p>
        </p:txBody>
      </p:sp>
      <p:pic>
        <p:nvPicPr>
          <p:cNvPr id="3" name="Picture 2" descr="ce58e646f6cf570268dfde57f3b8b1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133600"/>
            <a:ext cx="3657600" cy="3657600"/>
          </a:xfrm>
          <a:prstGeom prst="rect">
            <a:avLst/>
          </a:prstGeom>
        </p:spPr>
      </p:pic>
    </p:spTree>
    <p:extLst>
      <p:ext uri="{BB962C8B-B14F-4D97-AF65-F5344CB8AC3E}">
        <p14:creationId xmlns:p14="http://schemas.microsoft.com/office/powerpoint/2010/main" val="196329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IMS communications plan </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As east as 1-2-3</a:t>
            </a: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 Struggle</a:t>
              </a:r>
              <a:endParaRPr lang="en-US" sz="2400" b="1" dirty="0">
                <a:solidFill>
                  <a:schemeClr val="bg1"/>
                </a:solidFill>
                <a:effectLst>
                  <a:outerShdw blurRad="50800" dist="25400" dir="5400000" algn="t" rotWithShape="0">
                    <a:prstClr val="black">
                      <a:alpha val="15000"/>
                    </a:prstClr>
                  </a:outerShdw>
                </a:effectLst>
              </a:endParaRPr>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Plan</a:t>
              </a:r>
              <a:endParaRPr lang="en-US" sz="2300" b="1" dirty="0">
                <a:solidFill>
                  <a:schemeClr val="bg1"/>
                </a:solidFill>
                <a:effectLst>
                  <a:outerShdw blurRad="50800" dist="25400" dir="5400000" algn="t" rotWithShape="0">
                    <a:prstClr val="black">
                      <a:alpha val="15000"/>
                    </a:prstClr>
                  </a:outerShdw>
                </a:effectLst>
              </a:endParaRPr>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Implement</a:t>
              </a:r>
              <a:endParaRPr lang="en-US" sz="2300" b="1" dirty="0">
                <a:solidFill>
                  <a:schemeClr val="bg1"/>
                </a:solidFill>
                <a:effectLst>
                  <a:outerShdw blurRad="50800" dist="25400" dir="5400000" algn="t" rotWithShape="0">
                    <a:prstClr val="black">
                      <a:alpha val="15000"/>
                    </a:prstClr>
                  </a:outerShdw>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Why we struggle</a:t>
            </a:r>
            <a:endParaRPr lang="en-US" sz="2800" dirty="0"/>
          </a:p>
        </p:txBody>
      </p:sp>
      <p:sp>
        <p:nvSpPr>
          <p:cNvPr id="5" name="Text Placeholder 4"/>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What makes communications planning so difficult?</a:t>
            </a: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Developing a plan</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Once you commit, how do you proceed? </a:t>
            </a: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creative solution: </a:t>
            </a:r>
            <a:endParaRPr lang="en-US" dirty="0"/>
          </a:p>
        </p:txBody>
      </p:sp>
      <p:pic>
        <p:nvPicPr>
          <p:cNvPr id="5" name="Content Placeholder 4" descr="Screen Shot 2015-04-27 at 3.48.34 PM.png"/>
          <p:cNvPicPr>
            <a:picLocks noGrp="1" noChangeAspect="1"/>
          </p:cNvPicPr>
          <p:nvPr>
            <p:ph idx="1"/>
          </p:nvPr>
        </p:nvPicPr>
        <p:blipFill>
          <a:blip r:embed="rId2">
            <a:extLst>
              <a:ext uri="{28A0092B-C50C-407E-A947-70E740481C1C}">
                <a14:useLocalDpi xmlns:a14="http://schemas.microsoft.com/office/drawing/2010/main" val="0"/>
              </a:ext>
            </a:extLst>
          </a:blip>
          <a:srcRect t="9563" b="9563"/>
          <a:stretch>
            <a:fillRect/>
          </a:stretch>
        </p:blipFill>
        <p:spPr>
          <a:xfrm>
            <a:off x="152400" y="1295400"/>
            <a:ext cx="8783821" cy="4830763"/>
          </a:xfrm>
        </p:spPr>
      </p:pic>
    </p:spTree>
    <p:extLst>
      <p:ext uri="{BB962C8B-B14F-4D97-AF65-F5344CB8AC3E}">
        <p14:creationId xmlns:p14="http://schemas.microsoft.com/office/powerpoint/2010/main" val="349102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 a plan?</a:t>
            </a:r>
            <a:r>
              <a:rPr lang="en-US" baseline="0" dirty="0" smtClean="0"/>
              <a:t> </a:t>
            </a:r>
            <a:endParaRPr lang="en-US" dirty="0"/>
          </a:p>
        </p:txBody>
      </p:sp>
      <p:sp>
        <p:nvSpPr>
          <p:cNvPr id="3" name="Content Placeholder 2"/>
          <p:cNvSpPr>
            <a:spLocks noGrp="1"/>
          </p:cNvSpPr>
          <p:nvPr>
            <p:ph idx="1"/>
          </p:nvPr>
        </p:nvSpPr>
        <p:spPr/>
        <p:txBody>
          <a:bodyPr>
            <a:normAutofit/>
          </a:bodyPr>
          <a:lstStyle/>
          <a:p>
            <a:r>
              <a:rPr lang="en-US" dirty="0" smtClean="0"/>
              <a:t>Goals and </a:t>
            </a:r>
            <a:r>
              <a:rPr lang="en-US" dirty="0" smtClean="0"/>
              <a:t>objectives</a:t>
            </a:r>
          </a:p>
          <a:p>
            <a:r>
              <a:rPr lang="en-US" dirty="0" smtClean="0"/>
              <a:t>Target audiences</a:t>
            </a:r>
          </a:p>
          <a:p>
            <a:r>
              <a:rPr lang="en-US" dirty="0" smtClean="0"/>
              <a:t>Themes and messages</a:t>
            </a:r>
          </a:p>
          <a:p>
            <a:r>
              <a:rPr lang="en-US" dirty="0" smtClean="0"/>
              <a:t>Assessment of current channels and assets</a:t>
            </a:r>
          </a:p>
          <a:p>
            <a:r>
              <a:rPr lang="en-US" dirty="0" smtClean="0"/>
              <a:t>Identification of potential new, more effective channels</a:t>
            </a:r>
            <a:endParaRPr lang="en-US" dirty="0" smtClean="0"/>
          </a:p>
        </p:txBody>
      </p:sp>
    </p:spTree>
    <p:extLst>
      <p:ext uri="{BB962C8B-B14F-4D97-AF65-F5344CB8AC3E}">
        <p14:creationId xmlns:p14="http://schemas.microsoft.com/office/powerpoint/2010/main" val="985247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and Messages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05164910"/>
              </p:ext>
            </p:extLst>
          </p:nvPr>
        </p:nvGraphicFramePr>
        <p:xfrm>
          <a:off x="457200" y="1600199"/>
          <a:ext cx="8229600" cy="4602480"/>
        </p:xfrm>
        <a:graphic>
          <a:graphicData uri="http://schemas.openxmlformats.org/drawingml/2006/table">
            <a:tbl>
              <a:tblPr firstRow="1" bandRow="1">
                <a:tableStyleId>{5C22544A-7EE6-4342-B048-85BDC9FD1C3A}</a:tableStyleId>
              </a:tblPr>
              <a:tblGrid>
                <a:gridCol w="4114800"/>
                <a:gridCol w="4114800"/>
              </a:tblGrid>
              <a:tr h="364072">
                <a:tc>
                  <a:txBody>
                    <a:bodyPr/>
                    <a:lstStyle/>
                    <a:p>
                      <a:r>
                        <a:rPr lang="en-US" dirty="0" smtClean="0"/>
                        <a:t>Theme</a:t>
                      </a:r>
                      <a:endParaRPr lang="en-US" dirty="0"/>
                    </a:p>
                  </a:txBody>
                  <a:tcPr/>
                </a:tc>
                <a:tc>
                  <a:txBody>
                    <a:bodyPr/>
                    <a:lstStyle/>
                    <a:p>
                      <a:r>
                        <a:rPr lang="en-US" dirty="0" smtClean="0"/>
                        <a:t>Message</a:t>
                      </a:r>
                      <a:endParaRPr lang="en-US" dirty="0"/>
                    </a:p>
                  </a:txBody>
                  <a:tcPr/>
                </a:tc>
              </a:tr>
              <a:tr h="1384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IMS/PRC shares its tools and information to create a common understanding of public issues and trends</a:t>
                      </a:r>
                    </a:p>
                    <a:p>
                      <a:endParaRPr lang="en-US" sz="2000" dirty="0"/>
                    </a:p>
                  </a:txBody>
                  <a:tcPr/>
                </a:tc>
                <a:tc>
                  <a:txBody>
                    <a:bodyPr/>
                    <a:lstStyle/>
                    <a:p>
                      <a:r>
                        <a:rPr lang="en-US" sz="2000" kern="1200" dirty="0" smtClean="0">
                          <a:solidFill>
                            <a:schemeClr val="dk1"/>
                          </a:solidFill>
                          <a:effectLst/>
                          <a:latin typeface="+mn-lt"/>
                          <a:ea typeface="+mn-ea"/>
                          <a:cs typeface="+mn-cs"/>
                        </a:rPr>
                        <a:t>IMS/PRC creates meaning with data that provides perspective on public issues.</a:t>
                      </a:r>
                      <a:r>
                        <a:rPr lang="en-US" sz="2000" dirty="0" smtClean="0">
                          <a:effectLst/>
                        </a:rPr>
                        <a:t> </a:t>
                      </a:r>
                      <a:endParaRPr lang="en-US" sz="2000" dirty="0"/>
                    </a:p>
                  </a:txBody>
                  <a:tcPr/>
                </a:tc>
              </a:tr>
              <a:tr h="11670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IMS/PRC influences local, regional and statewide decisions through its data and tools</a:t>
                      </a:r>
                    </a:p>
                    <a:p>
                      <a:endParaRPr lang="en-US" sz="2000" dirty="0"/>
                    </a:p>
                  </a:txBody>
                  <a:tcPr/>
                </a:tc>
                <a:tc>
                  <a:txBody>
                    <a:bodyPr/>
                    <a:lstStyle/>
                    <a:p>
                      <a:r>
                        <a:rPr lang="en-US" sz="2000" kern="1200" dirty="0" smtClean="0">
                          <a:solidFill>
                            <a:schemeClr val="dk1"/>
                          </a:solidFill>
                          <a:effectLst/>
                          <a:latin typeface="+mn-lt"/>
                          <a:ea typeface="+mn-ea"/>
                          <a:cs typeface="+mn-cs"/>
                        </a:rPr>
                        <a:t>IMS/PRC data is a credible, neutral influencer affecting public policies.</a:t>
                      </a:r>
                      <a:r>
                        <a:rPr lang="en-US" sz="2000" dirty="0" smtClean="0">
                          <a:effectLst/>
                        </a:rPr>
                        <a:t> </a:t>
                      </a:r>
                      <a:endParaRPr lang="en-US" sz="2000" dirty="0"/>
                    </a:p>
                  </a:txBody>
                  <a:tcPr/>
                </a:tc>
              </a:tr>
              <a:tr h="1123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IMS/PRC cultivates citizen engagement and constructive dialogue</a:t>
                      </a:r>
                    </a:p>
                    <a:p>
                      <a:endParaRPr lang="en-US" sz="2000" dirty="0"/>
                    </a:p>
                  </a:txBody>
                  <a:tcPr/>
                </a:tc>
                <a:tc>
                  <a:txBody>
                    <a:bodyPr/>
                    <a:lstStyle/>
                    <a:p>
                      <a:pPr marL="0" marR="0">
                        <a:spcBef>
                          <a:spcPts val="0"/>
                        </a:spcBef>
                        <a:spcAft>
                          <a:spcPts val="0"/>
                        </a:spcAft>
                      </a:pPr>
                      <a:r>
                        <a:rPr lang="en-US" sz="2000" dirty="0">
                          <a:effectLst/>
                          <a:latin typeface="+mn-lt"/>
                          <a:ea typeface="Times New Roman"/>
                          <a:cs typeface="Times New Roman"/>
                        </a:rPr>
                        <a:t>IMS/PRC values citizen input</a:t>
                      </a:r>
                      <a:r>
                        <a:rPr lang="en-US" sz="2000" dirty="0">
                          <a:effectLst/>
                          <a:latin typeface="Verdana"/>
                          <a:ea typeface="Times New Roman"/>
                          <a:cs typeface="Times New Roman"/>
                        </a:rPr>
                        <a:t>.</a:t>
                      </a:r>
                    </a:p>
                  </a:txBody>
                  <a:tcPr marL="68580" marR="68580" marT="0" marB="0"/>
                </a:tc>
              </a:tr>
            </a:tbl>
          </a:graphicData>
        </a:graphic>
      </p:graphicFrame>
    </p:spTree>
    <p:extLst>
      <p:ext uri="{BB962C8B-B14F-4D97-AF65-F5344CB8AC3E}">
        <p14:creationId xmlns:p14="http://schemas.microsoft.com/office/powerpoint/2010/main" val="6341538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5029200" cy="1295400"/>
          </a:xfrm>
        </p:spPr>
        <p:txBody>
          <a:bodyPr>
            <a:noAutofit/>
          </a:bodyPr>
          <a:lstStyle/>
          <a:p>
            <a:r>
              <a:rPr lang="en-US" sz="3200" dirty="0" smtClean="0"/>
              <a:t>Boiling down </a:t>
            </a:r>
            <a:r>
              <a:rPr lang="en-US" sz="3200" baseline="0" dirty="0" smtClean="0"/>
              <a:t>our Messages</a:t>
            </a:r>
            <a:endParaRPr lang="en-US" sz="3200" dirty="0"/>
          </a:p>
        </p:txBody>
      </p:sp>
      <p:pic>
        <p:nvPicPr>
          <p:cNvPr id="9" name="Content Placeholder 8" descr="IMS bookmark.3.pdf"/>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2619" t="4049" r="65940" b="4588"/>
          <a:stretch/>
        </p:blipFill>
        <p:spPr>
          <a:xfrm>
            <a:off x="6781800" y="131763"/>
            <a:ext cx="3124200" cy="6726237"/>
          </a:xfrm>
        </p:spPr>
      </p:pic>
      <p:pic>
        <p:nvPicPr>
          <p:cNvPr id="6" name="Content Placeholder 5" descr="IMS bookmark.3.pdf"/>
          <p:cNvPicPr>
            <a:picLocks noGrp="1" noChangeAspect="1"/>
          </p:cNvPicPr>
          <p:nvPr>
            <p:ph sz="half" idx="4294967295"/>
          </p:nvPr>
        </p:nvPicPr>
        <p:blipFill rotWithShape="1">
          <a:blip r:embed="rId4">
            <a:extLst>
              <a:ext uri="{28A0092B-C50C-407E-A947-70E740481C1C}">
                <a14:useLocalDpi xmlns:a14="http://schemas.microsoft.com/office/drawing/2010/main" val="0"/>
              </a:ext>
            </a:extLst>
          </a:blip>
          <a:srcRect l="2377" t="2382" r="61625" b="5222"/>
          <a:stretch/>
        </p:blipFill>
        <p:spPr>
          <a:xfrm>
            <a:off x="4648200" y="69379"/>
            <a:ext cx="3581400" cy="6811963"/>
          </a:xfrm>
        </p:spPr>
      </p:pic>
    </p:spTree>
    <p:extLst>
      <p:ext uri="{BB962C8B-B14F-4D97-AF65-F5344CB8AC3E}">
        <p14:creationId xmlns:p14="http://schemas.microsoft.com/office/powerpoint/2010/main" val="235487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57868" y="1592766"/>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Implementation</a:t>
            </a:r>
            <a:endParaRPr lang="en-US" sz="2800" dirty="0"/>
          </a:p>
        </p:txBody>
      </p:sp>
      <p:sp>
        <p:nvSpPr>
          <p:cNvPr id="9" name="Text Placeholder 8"/>
          <p:cNvSpPr>
            <a:spLocks noGrp="1"/>
          </p:cNvSpPr>
          <p:nvPr>
            <p:ph type="body" idx="1"/>
          </p:nvPr>
        </p:nvSpPr>
        <p:spPr/>
        <p:txBody>
          <a:bodyPr vert="horz" lIns="91440" tIns="45720" rIns="91440" bIns="45720" rtlCol="0" anchor="b">
            <a:normAutofit/>
          </a:bodyPr>
          <a:lstStyle/>
          <a:p>
            <a:pPr lvl="0">
              <a:spcBef>
                <a:spcPts val="0"/>
              </a:spcBef>
            </a:pPr>
            <a:r>
              <a:rPr lang="en-US" sz="1700" b="1" dirty="0" smtClean="0">
                <a:solidFill>
                  <a:prstClr val="black">
                    <a:lumMod val="75000"/>
                    <a:lumOff val="25000"/>
                  </a:prstClr>
                </a:solidFill>
              </a:rPr>
              <a:t>The hardest part!!</a:t>
            </a: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516</Words>
  <Application>Microsoft Macintosh PowerPoint</Application>
  <PresentationFormat>On-screen Show (4:3)</PresentationFormat>
  <Paragraphs>93</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Introducing PowerPoint 2011</vt:lpstr>
      <vt:lpstr>How do you… Build a culture of better communications</vt:lpstr>
      <vt:lpstr>PowerPoint Presentation</vt:lpstr>
      <vt:lpstr>Why we struggle</vt:lpstr>
      <vt:lpstr>Developing a plan</vt:lpstr>
      <vt:lpstr>A creative solution: </vt:lpstr>
      <vt:lpstr>What goes in a plan? </vt:lpstr>
      <vt:lpstr>Themes and Messages</vt:lpstr>
      <vt:lpstr>Boiling down our Messages</vt:lpstr>
      <vt:lpstr>Implementation</vt:lpstr>
      <vt:lpstr>Developing a Sustainable Action Plan</vt:lpstr>
      <vt:lpstr>Communications Metrics</vt:lpstr>
      <vt:lpstr>Start somewhere! </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2015-04-28T22:21:32Z</dcterms:modified>
</cp:coreProperties>
</file>