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7" r:id="rId3"/>
    <p:sldId id="303" r:id="rId4"/>
    <p:sldId id="260" r:id="rId5"/>
    <p:sldId id="317" r:id="rId6"/>
    <p:sldId id="326" r:id="rId7"/>
    <p:sldId id="327" r:id="rId8"/>
    <p:sldId id="328" r:id="rId9"/>
    <p:sldId id="329" r:id="rId10"/>
    <p:sldId id="319" r:id="rId11"/>
    <p:sldId id="320" r:id="rId12"/>
    <p:sldId id="321" r:id="rId13"/>
    <p:sldId id="331" r:id="rId14"/>
    <p:sldId id="330" r:id="rId15"/>
    <p:sldId id="332" r:id="rId16"/>
    <p:sldId id="290" r:id="rId17"/>
    <p:sldId id="291" r:id="rId18"/>
    <p:sldId id="283" r:id="rId19"/>
    <p:sldId id="296"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B056F"/>
    <a:srgbClr val="3A0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2971" autoAdjust="0"/>
  </p:normalViewPr>
  <p:slideViewPr>
    <p:cSldViewPr>
      <p:cViewPr>
        <p:scale>
          <a:sx n="80" d="100"/>
          <a:sy n="80" d="100"/>
        </p:scale>
        <p:origin x="-250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hyperlink" Target="http://dataqualitycampaign.org/find-resources/data-the-missing-piece-to-improving-student-achievement/" TargetMode="External"/><Relationship Id="rId3" Type="http://schemas.openxmlformats.org/officeDocument/2006/relationships/hyperlink" Target="http://dataqualitycampaign.org/find-resources/what-every-parent-should-be-asking-about-education-data-and-privacy" TargetMode="External"/><Relationship Id="rId7" Type="http://schemas.openxmlformats.org/officeDocument/2006/relationships/hyperlink" Target="http://dataqualitycampaign.org/find-resources/complying-with-ferpa-and-other-federal-privacy-and-security-laws-and-maximizing-appropriate-data-use/" TargetMode="External"/><Relationship Id="rId12" Type="http://schemas.openxmlformats.org/officeDocument/2006/relationships/hyperlink" Target="http://dataqualitycampaign.org/files/EducationCounsel%20Guidance%20on%20State%20Student%20Privacy%20and%20Security%20Policies.pdf" TargetMode="External"/><Relationship Id="rId2" Type="http://schemas.openxmlformats.org/officeDocument/2006/relationships/hyperlink" Target="http://dataqualitycampaign.org/why-education-data/communicating-data/" TargetMode="External"/><Relationship Id="rId1" Type="http://schemas.openxmlformats.org/officeDocument/2006/relationships/hyperlink" Target="http://dataqualitycampaign.org/files/DataForAction2013.pdf" TargetMode="External"/><Relationship Id="rId6" Type="http://schemas.openxmlformats.org/officeDocument/2006/relationships/hyperlink" Target="http://dataqualitycampaign.org/find-resources/supporting-data-use-while-protecting-the-privacy-security-and-confidentiality-of-student-information/" TargetMode="External"/><Relationship Id="rId11" Type="http://schemas.openxmlformats.org/officeDocument/2006/relationships/hyperlink" Target="http://dataqualitycampaign.org/files/Data-Rich%20Year%20Infographic.pdf" TargetMode="External"/><Relationship Id="rId5" Type="http://schemas.openxmlformats.org/officeDocument/2006/relationships/hyperlink" Target="http://dataqualitycampaign.org/action-issues/privacy-security-confidentiality/" TargetMode="External"/><Relationship Id="rId10" Type="http://schemas.openxmlformats.org/officeDocument/2006/relationships/hyperlink" Target="http://dataqualitycampaign.org/files/Safeguarding_Data_for_Policymakers.pdf" TargetMode="External"/><Relationship Id="rId4" Type="http://schemas.openxmlformats.org/officeDocument/2006/relationships/hyperlink" Target="http://dataqualitycampaign.org/find-resources/talking-about-the-facts-of-education-data-with-policymakers" TargetMode="External"/><Relationship Id="rId9" Type="http://schemas.openxmlformats.org/officeDocument/2006/relationships/hyperlink" Target="http://dataqualitycampaign.org/find-resources/myth-busters-getting-the-facts-straight-about-education-data/"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dataqualitycampaign.org/files/Safeguarding_Data_for_Policymakers.pdf" TargetMode="External"/><Relationship Id="rId3" Type="http://schemas.openxmlformats.org/officeDocument/2006/relationships/hyperlink" Target="http://dataqualitycampaign.org/files/DataForAction2013.pdf" TargetMode="External"/><Relationship Id="rId7" Type="http://schemas.openxmlformats.org/officeDocument/2006/relationships/hyperlink" Target="http://dataqualitycampaign.org/find-resources/talking-about-the-facts-of-education-data-with-policymakers" TargetMode="External"/><Relationship Id="rId12" Type="http://schemas.openxmlformats.org/officeDocument/2006/relationships/hyperlink" Target="http://dataqualitycampaign.org/files/EducationCounsel%20Guidance%20on%20State%20Student%20Privacy%20and%20Security%20Policies.pdf" TargetMode="External"/><Relationship Id="rId2" Type="http://schemas.openxmlformats.org/officeDocument/2006/relationships/hyperlink" Target="http://dataqualitycampaign.org/files/Data-Rich%20Year%20Infographic.pdf" TargetMode="External"/><Relationship Id="rId1" Type="http://schemas.openxmlformats.org/officeDocument/2006/relationships/hyperlink" Target="http://dataqualitycampaign.org/find-resources/data-the-missing-piece-to-improving-student-achievement/" TargetMode="External"/><Relationship Id="rId6" Type="http://schemas.openxmlformats.org/officeDocument/2006/relationships/hyperlink" Target="http://dataqualitycampaign.org/find-resources/myth-busters-getting-the-facts-straight-about-education-data/" TargetMode="External"/><Relationship Id="rId11" Type="http://schemas.openxmlformats.org/officeDocument/2006/relationships/hyperlink" Target="http://dataqualitycampaign.org/find-resources/complying-with-ferpa-and-other-federal-privacy-and-security-laws-and-maximizing-appropriate-data-use/" TargetMode="External"/><Relationship Id="rId5" Type="http://schemas.openxmlformats.org/officeDocument/2006/relationships/hyperlink" Target="http://dataqualitycampaign.org/find-resources/what-every-parent-should-be-asking-about-education-data-and-privacy" TargetMode="External"/><Relationship Id="rId10" Type="http://schemas.openxmlformats.org/officeDocument/2006/relationships/hyperlink" Target="http://dataqualitycampaign.org/find-resources/supporting-data-use-while-protecting-the-privacy-security-and-confidentiality-of-student-information/" TargetMode="External"/><Relationship Id="rId4" Type="http://schemas.openxmlformats.org/officeDocument/2006/relationships/hyperlink" Target="http://dataqualitycampaign.org/why-education-data/communicating-data/" TargetMode="External"/><Relationship Id="rId9" Type="http://schemas.openxmlformats.org/officeDocument/2006/relationships/hyperlink" Target="http://dataqualitycampaign.org/action-issues/privacy-security-confidentiality/"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F33F4-582E-4AC6-9DBE-032F9E20B9D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B23BF4CC-9342-4063-80A6-449B29FB8A98}">
      <dgm:prSet phldrT="[Text]"/>
      <dgm:spPr>
        <a:solidFill>
          <a:srgbClr val="E69500"/>
        </a:solidFill>
      </dgm:spPr>
      <dgm:t>
        <a:bodyPr/>
        <a:lstStyle/>
        <a:p>
          <a:r>
            <a:rPr lang="en-US" dirty="0" smtClean="0"/>
            <a:t>Understand how our students move across school systems, and into postsecondary and the work force</a:t>
          </a:r>
          <a:endParaRPr lang="en-US" dirty="0"/>
        </a:p>
      </dgm:t>
    </dgm:pt>
    <dgm:pt modelId="{3EE140E4-1693-4B4C-9873-3D38CA3A5207}" type="parTrans" cxnId="{B7ED4D4E-BDBE-4E3D-BAA8-10AB0DD35D60}">
      <dgm:prSet/>
      <dgm:spPr/>
      <dgm:t>
        <a:bodyPr/>
        <a:lstStyle/>
        <a:p>
          <a:endParaRPr lang="en-US"/>
        </a:p>
      </dgm:t>
    </dgm:pt>
    <dgm:pt modelId="{100DB7FC-2526-41FE-848F-D3140FA97D0B}" type="sibTrans" cxnId="{B7ED4D4E-BDBE-4E3D-BAA8-10AB0DD35D60}">
      <dgm:prSet/>
      <dgm:spPr/>
      <dgm:t>
        <a:bodyPr/>
        <a:lstStyle/>
        <a:p>
          <a:endParaRPr lang="en-US"/>
        </a:p>
      </dgm:t>
    </dgm:pt>
    <dgm:pt modelId="{CA0B7AA9-3AF8-40D5-97BD-CBDF479C0155}">
      <dgm:prSet phldrT="[Text]"/>
      <dgm:spPr>
        <a:solidFill>
          <a:srgbClr val="268019"/>
        </a:solidFill>
      </dgm:spPr>
      <dgm:t>
        <a:bodyPr/>
        <a:lstStyle/>
        <a:p>
          <a:r>
            <a:rPr lang="en-US" dirty="0" smtClean="0"/>
            <a:t>Make comparisons between our schools and districts, and find pockets of success</a:t>
          </a:r>
          <a:endParaRPr lang="en-US" dirty="0"/>
        </a:p>
      </dgm:t>
    </dgm:pt>
    <dgm:pt modelId="{30DAB3A5-C41B-4949-8C48-58A4B0CB610C}" type="parTrans" cxnId="{7E003A49-2190-4E24-9E5B-6D132B88D6A6}">
      <dgm:prSet/>
      <dgm:spPr/>
      <dgm:t>
        <a:bodyPr/>
        <a:lstStyle/>
        <a:p>
          <a:endParaRPr lang="en-US"/>
        </a:p>
      </dgm:t>
    </dgm:pt>
    <dgm:pt modelId="{F0C0BC5A-444B-4524-B4B5-E5E920A75577}" type="sibTrans" cxnId="{7E003A49-2190-4E24-9E5B-6D132B88D6A6}">
      <dgm:prSet/>
      <dgm:spPr/>
      <dgm:t>
        <a:bodyPr/>
        <a:lstStyle/>
        <a:p>
          <a:endParaRPr lang="en-US"/>
        </a:p>
      </dgm:t>
    </dgm:pt>
    <dgm:pt modelId="{FD4DFFC4-0F20-4425-A38E-2F0B34757459}">
      <dgm:prSet phldrT="[Text]"/>
      <dgm:spPr/>
      <dgm:t>
        <a:bodyPr/>
        <a:lstStyle/>
        <a:p>
          <a:r>
            <a:rPr lang="en-US" dirty="0" smtClean="0"/>
            <a:t>Reduce the burden of duplicative data systems and out of date information on districts and communities</a:t>
          </a:r>
          <a:endParaRPr lang="en-US" dirty="0"/>
        </a:p>
      </dgm:t>
    </dgm:pt>
    <dgm:pt modelId="{C2816341-DDEE-4584-9F32-53D9A0217C87}" type="parTrans" cxnId="{810CCCA0-8D34-4D45-A5F4-CBDF0324D913}">
      <dgm:prSet/>
      <dgm:spPr/>
      <dgm:t>
        <a:bodyPr/>
        <a:lstStyle/>
        <a:p>
          <a:endParaRPr lang="en-US"/>
        </a:p>
      </dgm:t>
    </dgm:pt>
    <dgm:pt modelId="{9354C825-8B54-4871-A3A8-2D40527C012C}" type="sibTrans" cxnId="{810CCCA0-8D34-4D45-A5F4-CBDF0324D913}">
      <dgm:prSet/>
      <dgm:spPr/>
      <dgm:t>
        <a:bodyPr/>
        <a:lstStyle/>
        <a:p>
          <a:endParaRPr lang="en-US"/>
        </a:p>
      </dgm:t>
    </dgm:pt>
    <dgm:pt modelId="{B733BBCD-AF28-4E4D-B0F1-55805E8B4790}">
      <dgm:prSet/>
      <dgm:spPr>
        <a:solidFill>
          <a:srgbClr val="000887"/>
        </a:solidFill>
      </dgm:spPr>
      <dgm:t>
        <a:bodyPr/>
        <a:lstStyle/>
        <a:p>
          <a:r>
            <a:rPr lang="en-US" dirty="0" smtClean="0"/>
            <a:t>Ensure and equalize access to valuable information across high and low capacity districts</a:t>
          </a:r>
          <a:endParaRPr lang="en-US" dirty="0"/>
        </a:p>
      </dgm:t>
    </dgm:pt>
    <dgm:pt modelId="{FB48CA94-3D10-440B-BBE0-9E26C748CE04}" type="parTrans" cxnId="{559DA53D-0342-4D2D-AED1-04B029FF043E}">
      <dgm:prSet/>
      <dgm:spPr/>
      <dgm:t>
        <a:bodyPr/>
        <a:lstStyle/>
        <a:p>
          <a:endParaRPr lang="en-US"/>
        </a:p>
      </dgm:t>
    </dgm:pt>
    <dgm:pt modelId="{A9D11D73-3260-4C5E-97E8-E2110182323E}" type="sibTrans" cxnId="{559DA53D-0342-4D2D-AED1-04B029FF043E}">
      <dgm:prSet/>
      <dgm:spPr/>
      <dgm:t>
        <a:bodyPr/>
        <a:lstStyle/>
        <a:p>
          <a:endParaRPr lang="en-US"/>
        </a:p>
      </dgm:t>
    </dgm:pt>
    <dgm:pt modelId="{955719C2-F20B-40C4-92C7-74DD32792A05}" type="pres">
      <dgm:prSet presAssocID="{748F33F4-582E-4AC6-9DBE-032F9E20B9D9}" presName="Name0" presStyleCnt="0">
        <dgm:presLayoutVars>
          <dgm:chMax val="7"/>
          <dgm:chPref val="7"/>
          <dgm:dir/>
        </dgm:presLayoutVars>
      </dgm:prSet>
      <dgm:spPr/>
      <dgm:t>
        <a:bodyPr/>
        <a:lstStyle/>
        <a:p>
          <a:endParaRPr lang="en-US"/>
        </a:p>
      </dgm:t>
    </dgm:pt>
    <dgm:pt modelId="{5318DD8F-3F86-49FF-933C-5F0CBDD9B3CB}" type="pres">
      <dgm:prSet presAssocID="{748F33F4-582E-4AC6-9DBE-032F9E20B9D9}" presName="Name1" presStyleCnt="0"/>
      <dgm:spPr/>
    </dgm:pt>
    <dgm:pt modelId="{E97B9ACB-6BA4-492C-AA3B-83A42CBDDE47}" type="pres">
      <dgm:prSet presAssocID="{748F33F4-582E-4AC6-9DBE-032F9E20B9D9}" presName="cycle" presStyleCnt="0"/>
      <dgm:spPr/>
    </dgm:pt>
    <dgm:pt modelId="{6D691C4C-322A-40D7-A66A-E56E051C0018}" type="pres">
      <dgm:prSet presAssocID="{748F33F4-582E-4AC6-9DBE-032F9E20B9D9}" presName="srcNode" presStyleLbl="node1" presStyleIdx="0" presStyleCnt="4"/>
      <dgm:spPr/>
    </dgm:pt>
    <dgm:pt modelId="{2345824D-77DA-4097-8FFD-7AFA8B8AE218}" type="pres">
      <dgm:prSet presAssocID="{748F33F4-582E-4AC6-9DBE-032F9E20B9D9}" presName="conn" presStyleLbl="parChTrans1D2" presStyleIdx="0" presStyleCnt="1"/>
      <dgm:spPr/>
      <dgm:t>
        <a:bodyPr/>
        <a:lstStyle/>
        <a:p>
          <a:endParaRPr lang="en-US"/>
        </a:p>
      </dgm:t>
    </dgm:pt>
    <dgm:pt modelId="{920DD001-C7DE-46F2-91BF-F31614588E30}" type="pres">
      <dgm:prSet presAssocID="{748F33F4-582E-4AC6-9DBE-032F9E20B9D9}" presName="extraNode" presStyleLbl="node1" presStyleIdx="0" presStyleCnt="4"/>
      <dgm:spPr/>
    </dgm:pt>
    <dgm:pt modelId="{C36B54C6-5E87-4116-8B5E-E9141D414A49}" type="pres">
      <dgm:prSet presAssocID="{748F33F4-582E-4AC6-9DBE-032F9E20B9D9}" presName="dstNode" presStyleLbl="node1" presStyleIdx="0" presStyleCnt="4"/>
      <dgm:spPr/>
    </dgm:pt>
    <dgm:pt modelId="{7A0F9D20-EA59-4D72-A309-7E2319AA12AF}" type="pres">
      <dgm:prSet presAssocID="{B23BF4CC-9342-4063-80A6-449B29FB8A98}" presName="text_1" presStyleLbl="node1" presStyleIdx="0" presStyleCnt="4">
        <dgm:presLayoutVars>
          <dgm:bulletEnabled val="1"/>
        </dgm:presLayoutVars>
      </dgm:prSet>
      <dgm:spPr/>
      <dgm:t>
        <a:bodyPr/>
        <a:lstStyle/>
        <a:p>
          <a:endParaRPr lang="en-US"/>
        </a:p>
      </dgm:t>
    </dgm:pt>
    <dgm:pt modelId="{545826A1-D5E1-4DD5-9A80-71C24289C6A8}" type="pres">
      <dgm:prSet presAssocID="{B23BF4CC-9342-4063-80A6-449B29FB8A98}" presName="accent_1" presStyleCnt="0"/>
      <dgm:spPr/>
    </dgm:pt>
    <dgm:pt modelId="{ABBEC5B7-57D8-4538-90D8-159B5EF961AB}" type="pres">
      <dgm:prSet presAssocID="{B23BF4CC-9342-4063-80A6-449B29FB8A98}" presName="accentRepeatNode" presStyleLbl="solidFgAcc1" presStyleIdx="0" presStyleCnt="4" custScaleX="65946" custScaleY="83485"/>
      <dgm:spPr>
        <a:ln>
          <a:solidFill>
            <a:srgbClr val="E29100"/>
          </a:solidFill>
        </a:ln>
      </dgm:spPr>
    </dgm:pt>
    <dgm:pt modelId="{9068D048-9D98-43C9-8F3F-293D9C0643F2}" type="pres">
      <dgm:prSet presAssocID="{CA0B7AA9-3AF8-40D5-97BD-CBDF479C0155}" presName="text_2" presStyleLbl="node1" presStyleIdx="1" presStyleCnt="4">
        <dgm:presLayoutVars>
          <dgm:bulletEnabled val="1"/>
        </dgm:presLayoutVars>
      </dgm:prSet>
      <dgm:spPr/>
      <dgm:t>
        <a:bodyPr/>
        <a:lstStyle/>
        <a:p>
          <a:endParaRPr lang="en-US"/>
        </a:p>
      </dgm:t>
    </dgm:pt>
    <dgm:pt modelId="{D531D30A-F801-46A1-B679-ECCAFA1BEA3B}" type="pres">
      <dgm:prSet presAssocID="{CA0B7AA9-3AF8-40D5-97BD-CBDF479C0155}" presName="accent_2" presStyleCnt="0"/>
      <dgm:spPr/>
    </dgm:pt>
    <dgm:pt modelId="{19E57A18-AD58-4758-8A7D-6896CA56B129}" type="pres">
      <dgm:prSet presAssocID="{CA0B7AA9-3AF8-40D5-97BD-CBDF479C0155}" presName="accentRepeatNode" presStyleLbl="solidFgAcc1" presStyleIdx="1" presStyleCnt="4" custScaleX="101078" custScaleY="45707"/>
      <dgm:spPr/>
    </dgm:pt>
    <dgm:pt modelId="{5CA7B4A8-1009-44A8-8C2E-EB465FF9F7F6}" type="pres">
      <dgm:prSet presAssocID="{FD4DFFC4-0F20-4425-A38E-2F0B34757459}" presName="text_3" presStyleLbl="node1" presStyleIdx="2" presStyleCnt="4">
        <dgm:presLayoutVars>
          <dgm:bulletEnabled val="1"/>
        </dgm:presLayoutVars>
      </dgm:prSet>
      <dgm:spPr/>
      <dgm:t>
        <a:bodyPr/>
        <a:lstStyle/>
        <a:p>
          <a:endParaRPr lang="en-US"/>
        </a:p>
      </dgm:t>
    </dgm:pt>
    <dgm:pt modelId="{E6531BE1-59C5-493D-809C-5B08696B5490}" type="pres">
      <dgm:prSet presAssocID="{FD4DFFC4-0F20-4425-A38E-2F0B34757459}" presName="accent_3" presStyleCnt="0"/>
      <dgm:spPr/>
    </dgm:pt>
    <dgm:pt modelId="{E9FB8B04-0D46-4B1F-B3AA-0EFE26315EB0}" type="pres">
      <dgm:prSet presAssocID="{FD4DFFC4-0F20-4425-A38E-2F0B34757459}" presName="accentRepeatNode" presStyleLbl="solidFgAcc1" presStyleIdx="2" presStyleCnt="4" custScaleX="101078" custScaleY="74136"/>
      <dgm:spPr/>
    </dgm:pt>
    <dgm:pt modelId="{95AA8766-B7A4-4ED5-AE4A-D6F282E03953}" type="pres">
      <dgm:prSet presAssocID="{B733BBCD-AF28-4E4D-B0F1-55805E8B4790}" presName="text_4" presStyleLbl="node1" presStyleIdx="3" presStyleCnt="4">
        <dgm:presLayoutVars>
          <dgm:bulletEnabled val="1"/>
        </dgm:presLayoutVars>
      </dgm:prSet>
      <dgm:spPr/>
      <dgm:t>
        <a:bodyPr/>
        <a:lstStyle/>
        <a:p>
          <a:endParaRPr lang="en-US"/>
        </a:p>
      </dgm:t>
    </dgm:pt>
    <dgm:pt modelId="{1B2DD545-3D8B-4859-BC12-D80A7C525CFC}" type="pres">
      <dgm:prSet presAssocID="{B733BBCD-AF28-4E4D-B0F1-55805E8B4790}" presName="accent_4" presStyleCnt="0"/>
      <dgm:spPr/>
    </dgm:pt>
    <dgm:pt modelId="{559B4071-5941-4F73-9FA2-0AA660EBA70E}" type="pres">
      <dgm:prSet presAssocID="{B733BBCD-AF28-4E4D-B0F1-55805E8B4790}" presName="accentRepeatNode" presStyleLbl="solidFgAcc1" presStyleIdx="3" presStyleCnt="4" custScaleX="92648" custScaleY="52895"/>
      <dgm:spPr>
        <a:ln>
          <a:solidFill>
            <a:srgbClr val="0070C0"/>
          </a:solidFill>
        </a:ln>
      </dgm:spPr>
    </dgm:pt>
  </dgm:ptLst>
  <dgm:cxnLst>
    <dgm:cxn modelId="{CFC4451F-BD5C-4142-99FC-C6BB5FBD1B9A}" type="presOf" srcId="{FD4DFFC4-0F20-4425-A38E-2F0B34757459}" destId="{5CA7B4A8-1009-44A8-8C2E-EB465FF9F7F6}" srcOrd="0" destOrd="0" presId="urn:microsoft.com/office/officeart/2008/layout/VerticalCurvedList"/>
    <dgm:cxn modelId="{B7ED4D4E-BDBE-4E3D-BAA8-10AB0DD35D60}" srcId="{748F33F4-582E-4AC6-9DBE-032F9E20B9D9}" destId="{B23BF4CC-9342-4063-80A6-449B29FB8A98}" srcOrd="0" destOrd="0" parTransId="{3EE140E4-1693-4B4C-9873-3D38CA3A5207}" sibTransId="{100DB7FC-2526-41FE-848F-D3140FA97D0B}"/>
    <dgm:cxn modelId="{4E36355F-3001-420D-92F4-577014D552F3}" type="presOf" srcId="{CA0B7AA9-3AF8-40D5-97BD-CBDF479C0155}" destId="{9068D048-9D98-43C9-8F3F-293D9C0643F2}" srcOrd="0" destOrd="0" presId="urn:microsoft.com/office/officeart/2008/layout/VerticalCurvedList"/>
    <dgm:cxn modelId="{1BE57CA3-3CAD-41E1-B95D-4573C289DEF7}" type="presOf" srcId="{B23BF4CC-9342-4063-80A6-449B29FB8A98}" destId="{7A0F9D20-EA59-4D72-A309-7E2319AA12AF}" srcOrd="0" destOrd="0" presId="urn:microsoft.com/office/officeart/2008/layout/VerticalCurvedList"/>
    <dgm:cxn modelId="{810CCCA0-8D34-4D45-A5F4-CBDF0324D913}" srcId="{748F33F4-582E-4AC6-9DBE-032F9E20B9D9}" destId="{FD4DFFC4-0F20-4425-A38E-2F0B34757459}" srcOrd="2" destOrd="0" parTransId="{C2816341-DDEE-4584-9F32-53D9A0217C87}" sibTransId="{9354C825-8B54-4871-A3A8-2D40527C012C}"/>
    <dgm:cxn modelId="{85E84D87-3F3D-4D5E-8DD2-0C0966527632}" type="presOf" srcId="{B733BBCD-AF28-4E4D-B0F1-55805E8B4790}" destId="{95AA8766-B7A4-4ED5-AE4A-D6F282E03953}" srcOrd="0" destOrd="0" presId="urn:microsoft.com/office/officeart/2008/layout/VerticalCurvedList"/>
    <dgm:cxn modelId="{559DA53D-0342-4D2D-AED1-04B029FF043E}" srcId="{748F33F4-582E-4AC6-9DBE-032F9E20B9D9}" destId="{B733BBCD-AF28-4E4D-B0F1-55805E8B4790}" srcOrd="3" destOrd="0" parTransId="{FB48CA94-3D10-440B-BBE0-9E26C748CE04}" sibTransId="{A9D11D73-3260-4C5E-97E8-E2110182323E}"/>
    <dgm:cxn modelId="{7E003A49-2190-4E24-9E5B-6D132B88D6A6}" srcId="{748F33F4-582E-4AC6-9DBE-032F9E20B9D9}" destId="{CA0B7AA9-3AF8-40D5-97BD-CBDF479C0155}" srcOrd="1" destOrd="0" parTransId="{30DAB3A5-C41B-4949-8C48-58A4B0CB610C}" sibTransId="{F0C0BC5A-444B-4524-B4B5-E5E920A75577}"/>
    <dgm:cxn modelId="{F77A1B69-2DAC-4AB8-BB83-7272ECB92F21}" type="presOf" srcId="{100DB7FC-2526-41FE-848F-D3140FA97D0B}" destId="{2345824D-77DA-4097-8FFD-7AFA8B8AE218}" srcOrd="0" destOrd="0" presId="urn:microsoft.com/office/officeart/2008/layout/VerticalCurvedList"/>
    <dgm:cxn modelId="{E080A6B9-B9C7-4788-9077-56109FBA2345}" type="presOf" srcId="{748F33F4-582E-4AC6-9DBE-032F9E20B9D9}" destId="{955719C2-F20B-40C4-92C7-74DD32792A05}" srcOrd="0" destOrd="0" presId="urn:microsoft.com/office/officeart/2008/layout/VerticalCurvedList"/>
    <dgm:cxn modelId="{E47B10D8-7627-4E41-914C-077F5C9D6F00}" type="presParOf" srcId="{955719C2-F20B-40C4-92C7-74DD32792A05}" destId="{5318DD8F-3F86-49FF-933C-5F0CBDD9B3CB}" srcOrd="0" destOrd="0" presId="urn:microsoft.com/office/officeart/2008/layout/VerticalCurvedList"/>
    <dgm:cxn modelId="{7EDEB5F2-4AAF-415E-BB10-7870D732364D}" type="presParOf" srcId="{5318DD8F-3F86-49FF-933C-5F0CBDD9B3CB}" destId="{E97B9ACB-6BA4-492C-AA3B-83A42CBDDE47}" srcOrd="0" destOrd="0" presId="urn:microsoft.com/office/officeart/2008/layout/VerticalCurvedList"/>
    <dgm:cxn modelId="{AEBD8050-7087-412F-871B-E5A9DE756059}" type="presParOf" srcId="{E97B9ACB-6BA4-492C-AA3B-83A42CBDDE47}" destId="{6D691C4C-322A-40D7-A66A-E56E051C0018}" srcOrd="0" destOrd="0" presId="urn:microsoft.com/office/officeart/2008/layout/VerticalCurvedList"/>
    <dgm:cxn modelId="{EE3F2E92-988E-475C-A5C5-95FC5925C3B2}" type="presParOf" srcId="{E97B9ACB-6BA4-492C-AA3B-83A42CBDDE47}" destId="{2345824D-77DA-4097-8FFD-7AFA8B8AE218}" srcOrd="1" destOrd="0" presId="urn:microsoft.com/office/officeart/2008/layout/VerticalCurvedList"/>
    <dgm:cxn modelId="{B908AE54-D031-4DF3-89D3-949AF2B833B4}" type="presParOf" srcId="{E97B9ACB-6BA4-492C-AA3B-83A42CBDDE47}" destId="{920DD001-C7DE-46F2-91BF-F31614588E30}" srcOrd="2" destOrd="0" presId="urn:microsoft.com/office/officeart/2008/layout/VerticalCurvedList"/>
    <dgm:cxn modelId="{D5977DFF-FECC-4954-B766-02D7FD316F60}" type="presParOf" srcId="{E97B9ACB-6BA4-492C-AA3B-83A42CBDDE47}" destId="{C36B54C6-5E87-4116-8B5E-E9141D414A49}" srcOrd="3" destOrd="0" presId="urn:microsoft.com/office/officeart/2008/layout/VerticalCurvedList"/>
    <dgm:cxn modelId="{4405531C-B8B1-44EB-A547-1D0DAB7879EC}" type="presParOf" srcId="{5318DD8F-3F86-49FF-933C-5F0CBDD9B3CB}" destId="{7A0F9D20-EA59-4D72-A309-7E2319AA12AF}" srcOrd="1" destOrd="0" presId="urn:microsoft.com/office/officeart/2008/layout/VerticalCurvedList"/>
    <dgm:cxn modelId="{8BE70574-7D24-47C5-8A4F-C369F362BFC5}" type="presParOf" srcId="{5318DD8F-3F86-49FF-933C-5F0CBDD9B3CB}" destId="{545826A1-D5E1-4DD5-9A80-71C24289C6A8}" srcOrd="2" destOrd="0" presId="urn:microsoft.com/office/officeart/2008/layout/VerticalCurvedList"/>
    <dgm:cxn modelId="{97EA939C-8FCD-4E4D-B2FA-0BEFA9B45FD1}" type="presParOf" srcId="{545826A1-D5E1-4DD5-9A80-71C24289C6A8}" destId="{ABBEC5B7-57D8-4538-90D8-159B5EF961AB}" srcOrd="0" destOrd="0" presId="urn:microsoft.com/office/officeart/2008/layout/VerticalCurvedList"/>
    <dgm:cxn modelId="{BDA4C005-AAB6-43A2-BD58-BD10172E0086}" type="presParOf" srcId="{5318DD8F-3F86-49FF-933C-5F0CBDD9B3CB}" destId="{9068D048-9D98-43C9-8F3F-293D9C0643F2}" srcOrd="3" destOrd="0" presId="urn:microsoft.com/office/officeart/2008/layout/VerticalCurvedList"/>
    <dgm:cxn modelId="{A2271069-2FE2-4403-9DE2-59E44EB9354D}" type="presParOf" srcId="{5318DD8F-3F86-49FF-933C-5F0CBDD9B3CB}" destId="{D531D30A-F801-46A1-B679-ECCAFA1BEA3B}" srcOrd="4" destOrd="0" presId="urn:microsoft.com/office/officeart/2008/layout/VerticalCurvedList"/>
    <dgm:cxn modelId="{C2D900E0-CDF2-470C-BF41-848598781D63}" type="presParOf" srcId="{D531D30A-F801-46A1-B679-ECCAFA1BEA3B}" destId="{19E57A18-AD58-4758-8A7D-6896CA56B129}" srcOrd="0" destOrd="0" presId="urn:microsoft.com/office/officeart/2008/layout/VerticalCurvedList"/>
    <dgm:cxn modelId="{11BE99E4-1893-4754-85DD-376B1F5A7195}" type="presParOf" srcId="{5318DD8F-3F86-49FF-933C-5F0CBDD9B3CB}" destId="{5CA7B4A8-1009-44A8-8C2E-EB465FF9F7F6}" srcOrd="5" destOrd="0" presId="urn:microsoft.com/office/officeart/2008/layout/VerticalCurvedList"/>
    <dgm:cxn modelId="{1263E92B-4F31-498C-8C85-3344F400C1A8}" type="presParOf" srcId="{5318DD8F-3F86-49FF-933C-5F0CBDD9B3CB}" destId="{E6531BE1-59C5-493D-809C-5B08696B5490}" srcOrd="6" destOrd="0" presId="urn:microsoft.com/office/officeart/2008/layout/VerticalCurvedList"/>
    <dgm:cxn modelId="{DA290E98-A936-48ED-B7C8-7122F059AE3C}" type="presParOf" srcId="{E6531BE1-59C5-493D-809C-5B08696B5490}" destId="{E9FB8B04-0D46-4B1F-B3AA-0EFE26315EB0}" srcOrd="0" destOrd="0" presId="urn:microsoft.com/office/officeart/2008/layout/VerticalCurvedList"/>
    <dgm:cxn modelId="{A8C88564-EA33-4472-AB6B-055ABBC1F69D}" type="presParOf" srcId="{5318DD8F-3F86-49FF-933C-5F0CBDD9B3CB}" destId="{95AA8766-B7A4-4ED5-AE4A-D6F282E03953}" srcOrd="7" destOrd="0" presId="urn:microsoft.com/office/officeart/2008/layout/VerticalCurvedList"/>
    <dgm:cxn modelId="{0ED134FA-80D1-4133-A2CD-1311B2D63F8F}" type="presParOf" srcId="{5318DD8F-3F86-49FF-933C-5F0CBDD9B3CB}" destId="{1B2DD545-3D8B-4859-BC12-D80A7C525CFC}" srcOrd="8" destOrd="0" presId="urn:microsoft.com/office/officeart/2008/layout/VerticalCurvedList"/>
    <dgm:cxn modelId="{4887BBB1-D357-409E-A367-BD9F0551A2F7}" type="presParOf" srcId="{1B2DD545-3D8B-4859-BC12-D80A7C525CFC}" destId="{559B4071-5941-4F73-9FA2-0AA660EBA70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529FB-0E79-4B07-B15B-26350F74C126}"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A53925E6-599C-42BB-9977-06C0DFE818FF}">
      <dgm:prSet phldrT="[Text]" custT="1"/>
      <dgm:spPr/>
      <dgm:t>
        <a:bodyPr/>
        <a:lstStyle/>
        <a:p>
          <a:r>
            <a:rPr lang="en-US" sz="1600" b="1" dirty="0" smtClean="0"/>
            <a:t>Why Data Matter</a:t>
          </a:r>
          <a:endParaRPr lang="en-US" sz="1600" dirty="0"/>
        </a:p>
      </dgm:t>
    </dgm:pt>
    <dgm:pt modelId="{5A608289-DBFD-41F2-9BE3-E6CE5A762777}" type="parTrans" cxnId="{1B0D832D-9152-4507-9F6C-3D230CA8E4D3}">
      <dgm:prSet/>
      <dgm:spPr/>
      <dgm:t>
        <a:bodyPr/>
        <a:lstStyle/>
        <a:p>
          <a:endParaRPr lang="en-US"/>
        </a:p>
      </dgm:t>
    </dgm:pt>
    <dgm:pt modelId="{6A26DDFE-1FB6-481D-B6F6-EE929E3EDA63}" type="sibTrans" cxnId="{1B0D832D-9152-4507-9F6C-3D230CA8E4D3}">
      <dgm:prSet/>
      <dgm:spPr/>
      <dgm:t>
        <a:bodyPr/>
        <a:lstStyle/>
        <a:p>
          <a:endParaRPr lang="en-US"/>
        </a:p>
      </dgm:t>
    </dgm:pt>
    <dgm:pt modelId="{34216E16-D811-41B5-88C2-6AAEDA7DAC1F}">
      <dgm:prSet/>
      <dgm:spPr/>
      <dgm:t>
        <a:bodyPr/>
        <a:lstStyle/>
        <a:p>
          <a:r>
            <a:rPr lang="en-US" u="sng" dirty="0" smtClean="0">
              <a:hlinkClick xmlns:r="http://schemas.openxmlformats.org/officeDocument/2006/relationships" r:id="rId1"/>
            </a:rPr>
            <a:t>DQC’s Annual Report</a:t>
          </a:r>
          <a:r>
            <a:rPr lang="en-US" dirty="0" smtClean="0"/>
            <a:t>: information from the </a:t>
          </a:r>
          <a:r>
            <a:rPr lang="en-US" i="1" dirty="0" smtClean="0"/>
            <a:t>Data for Action</a:t>
          </a:r>
          <a:r>
            <a:rPr lang="en-US" dirty="0" smtClean="0"/>
            <a:t> survey on how states are using data and what they must do to improve</a:t>
          </a:r>
          <a:endParaRPr lang="en-US" dirty="0"/>
        </a:p>
      </dgm:t>
    </dgm:pt>
    <dgm:pt modelId="{5120F7BA-5EBC-4D04-847A-16F0A7C950D9}" type="parTrans" cxnId="{B3DC2B5F-D7F7-4379-BA73-FDFE7ED2235A}">
      <dgm:prSet/>
      <dgm:spPr/>
      <dgm:t>
        <a:bodyPr/>
        <a:lstStyle/>
        <a:p>
          <a:endParaRPr lang="en-US"/>
        </a:p>
      </dgm:t>
    </dgm:pt>
    <dgm:pt modelId="{E8320557-C5B4-439E-837C-98BDD49F55E2}" type="sibTrans" cxnId="{B3DC2B5F-D7F7-4379-BA73-FDFE7ED2235A}">
      <dgm:prSet/>
      <dgm:spPr/>
      <dgm:t>
        <a:bodyPr/>
        <a:lstStyle/>
        <a:p>
          <a:endParaRPr lang="en-US"/>
        </a:p>
      </dgm:t>
    </dgm:pt>
    <dgm:pt modelId="{82B755AB-3096-479B-A8AE-09E626549C2A}">
      <dgm:prSet/>
      <dgm:spPr/>
      <dgm:t>
        <a:bodyPr/>
        <a:lstStyle/>
        <a:p>
          <a:r>
            <a:rPr lang="en-US" u="sng" dirty="0" smtClean="0">
              <a:hlinkClick xmlns:r="http://schemas.openxmlformats.org/officeDocument/2006/relationships" r:id="rId2"/>
            </a:rPr>
            <a:t>Communicating Data toolkit</a:t>
          </a:r>
          <a:r>
            <a:rPr lang="en-US" dirty="0" smtClean="0"/>
            <a:t>: language and tools to help you better talk to peers, press, and the public about data and meeting education goals</a:t>
          </a:r>
        </a:p>
      </dgm:t>
    </dgm:pt>
    <dgm:pt modelId="{43B055A9-B58C-4311-ACFB-9AE94F283AD6}" type="parTrans" cxnId="{4BDA14C6-AC6B-4312-AA99-2E75864A0C01}">
      <dgm:prSet/>
      <dgm:spPr/>
      <dgm:t>
        <a:bodyPr/>
        <a:lstStyle/>
        <a:p>
          <a:endParaRPr lang="en-US"/>
        </a:p>
      </dgm:t>
    </dgm:pt>
    <dgm:pt modelId="{84BE2734-BAC5-4B53-8BA1-FE8BFF05D834}" type="sibTrans" cxnId="{4BDA14C6-AC6B-4312-AA99-2E75864A0C01}">
      <dgm:prSet/>
      <dgm:spPr/>
      <dgm:t>
        <a:bodyPr/>
        <a:lstStyle/>
        <a:p>
          <a:endParaRPr lang="en-US"/>
        </a:p>
      </dgm:t>
    </dgm:pt>
    <dgm:pt modelId="{86A98450-179B-421E-B108-A13AF8680EF1}">
      <dgm:prSet/>
      <dgm:spPr/>
      <dgm:t>
        <a:bodyPr/>
        <a:lstStyle/>
        <a:p>
          <a:r>
            <a:rPr lang="en-US" u="sng" dirty="0" smtClean="0">
              <a:hlinkClick xmlns:r="http://schemas.openxmlformats.org/officeDocument/2006/relationships" r:id="rId3"/>
            </a:rPr>
            <a:t>What Every Parent Should Be Asking about Education Data and Privacy</a:t>
          </a:r>
          <a:r>
            <a:rPr lang="en-US" dirty="0" smtClean="0"/>
            <a:t>: created with the National PTA, offers parents critical questions they should be asking their children's educators about the value of education data and how student privacy is ensured</a:t>
          </a:r>
          <a:endParaRPr lang="en-US" dirty="0"/>
        </a:p>
      </dgm:t>
    </dgm:pt>
    <dgm:pt modelId="{B89B91A4-5E26-41BB-971F-A65D1F198EAB}" type="parTrans" cxnId="{24575798-FF0A-4FC1-84DA-EE9631F65058}">
      <dgm:prSet/>
      <dgm:spPr/>
      <dgm:t>
        <a:bodyPr/>
        <a:lstStyle/>
        <a:p>
          <a:endParaRPr lang="en-US"/>
        </a:p>
      </dgm:t>
    </dgm:pt>
    <dgm:pt modelId="{9DBDA91C-E281-4748-AE24-FD48A562C193}" type="sibTrans" cxnId="{24575798-FF0A-4FC1-84DA-EE9631F65058}">
      <dgm:prSet/>
      <dgm:spPr/>
      <dgm:t>
        <a:bodyPr/>
        <a:lstStyle/>
        <a:p>
          <a:endParaRPr lang="en-US"/>
        </a:p>
      </dgm:t>
    </dgm:pt>
    <dgm:pt modelId="{7E121B55-AA56-4C26-8C74-8F377D0D956C}">
      <dgm:prSet custT="1"/>
      <dgm:spPr/>
      <dgm:t>
        <a:bodyPr/>
        <a:lstStyle/>
        <a:p>
          <a:r>
            <a:rPr lang="en-US" sz="1600" b="1" dirty="0" smtClean="0"/>
            <a:t>Debunking Data Myths</a:t>
          </a:r>
          <a:endParaRPr lang="en-US" sz="1600" dirty="0"/>
        </a:p>
      </dgm:t>
    </dgm:pt>
    <dgm:pt modelId="{3ADC7A98-0CD9-4169-87C9-47BC997FD846}" type="parTrans" cxnId="{A1989769-D3E2-41DD-9992-1E90EFB4AA04}">
      <dgm:prSet/>
      <dgm:spPr/>
      <dgm:t>
        <a:bodyPr/>
        <a:lstStyle/>
        <a:p>
          <a:endParaRPr lang="en-US"/>
        </a:p>
      </dgm:t>
    </dgm:pt>
    <dgm:pt modelId="{588ED0FB-31FC-4156-B706-96F520968FE3}" type="sibTrans" cxnId="{A1989769-D3E2-41DD-9992-1E90EFB4AA04}">
      <dgm:prSet/>
      <dgm:spPr/>
      <dgm:t>
        <a:bodyPr/>
        <a:lstStyle/>
        <a:p>
          <a:endParaRPr lang="en-US"/>
        </a:p>
      </dgm:t>
    </dgm:pt>
    <dgm:pt modelId="{850BF4F3-DF5E-439C-92A3-4209865865ED}">
      <dgm:prSet/>
      <dgm:spPr/>
      <dgm:t>
        <a:bodyPr/>
        <a:lstStyle/>
        <a:p>
          <a:r>
            <a:rPr lang="en-US" u="sng" dirty="0" smtClean="0">
              <a:hlinkClick xmlns:r="http://schemas.openxmlformats.org/officeDocument/2006/relationships" r:id="rId4"/>
            </a:rPr>
            <a:t>Talking about the Facts of Education Data with Policymakers</a:t>
          </a:r>
          <a:r>
            <a:rPr lang="en-US" dirty="0" smtClean="0"/>
            <a:t>: addresses critical questions for policymakers on myths around the federal role in data, selling data, and what is collected</a:t>
          </a:r>
          <a:endParaRPr lang="en-US" dirty="0"/>
        </a:p>
      </dgm:t>
    </dgm:pt>
    <dgm:pt modelId="{49291412-28C0-4869-9B6C-4F0FCA4505CE}" type="parTrans" cxnId="{4C3322AD-7BAC-4A7B-A4B0-5478716674CE}">
      <dgm:prSet/>
      <dgm:spPr/>
      <dgm:t>
        <a:bodyPr/>
        <a:lstStyle/>
        <a:p>
          <a:endParaRPr lang="en-US"/>
        </a:p>
      </dgm:t>
    </dgm:pt>
    <dgm:pt modelId="{8D5BFE27-6149-48CA-A78F-9DB8B842EBAB}" type="sibTrans" cxnId="{4C3322AD-7BAC-4A7B-A4B0-5478716674CE}">
      <dgm:prSet/>
      <dgm:spPr/>
      <dgm:t>
        <a:bodyPr/>
        <a:lstStyle/>
        <a:p>
          <a:endParaRPr lang="en-US"/>
        </a:p>
      </dgm:t>
    </dgm:pt>
    <dgm:pt modelId="{10B0170F-A700-42D4-AEC7-A207FF398C44}">
      <dgm:prSet custT="1"/>
      <dgm:spPr/>
      <dgm:t>
        <a:bodyPr/>
        <a:lstStyle/>
        <a:p>
          <a:r>
            <a:rPr lang="en-US" sz="1600" b="1" dirty="0" smtClean="0"/>
            <a:t>Protecting Data</a:t>
          </a:r>
          <a:endParaRPr lang="en-US" sz="1600" dirty="0"/>
        </a:p>
      </dgm:t>
    </dgm:pt>
    <dgm:pt modelId="{50871870-A9CD-41B9-86EE-CA1E6454ED17}" type="parTrans" cxnId="{C77A9324-CD08-43A3-81D9-483AD16D57C2}">
      <dgm:prSet/>
      <dgm:spPr/>
      <dgm:t>
        <a:bodyPr/>
        <a:lstStyle/>
        <a:p>
          <a:endParaRPr lang="en-US"/>
        </a:p>
      </dgm:t>
    </dgm:pt>
    <dgm:pt modelId="{F02295C7-0B37-4BC9-B21E-360FB562FE97}" type="sibTrans" cxnId="{C77A9324-CD08-43A3-81D9-483AD16D57C2}">
      <dgm:prSet/>
      <dgm:spPr/>
      <dgm:t>
        <a:bodyPr/>
        <a:lstStyle/>
        <a:p>
          <a:endParaRPr lang="en-US"/>
        </a:p>
      </dgm:t>
    </dgm:pt>
    <dgm:pt modelId="{6B10D094-439F-4B75-98A7-6478A87A8680}">
      <dgm:prSet/>
      <dgm:spPr/>
      <dgm:t>
        <a:bodyPr/>
        <a:lstStyle/>
        <a:p>
          <a:r>
            <a:rPr lang="en-US" u="sng" dirty="0" smtClean="0">
              <a:hlinkClick xmlns:r="http://schemas.openxmlformats.org/officeDocument/2006/relationships" r:id=""/>
            </a:rPr>
            <a:t>Privacy</a:t>
          </a:r>
          <a:r>
            <a:rPr lang="en-US" u="sng" dirty="0" smtClean="0">
              <a:hlinkClick xmlns:r="http://schemas.openxmlformats.org/officeDocument/2006/relationships" r:id="rId5"/>
            </a:rPr>
            <a:t>, Security, and Confidentiality</a:t>
          </a:r>
          <a:r>
            <a:rPr lang="en-US" dirty="0" smtClean="0"/>
            <a:t>: DQC’s action issue page with information on how states can safeguard data and many additional resources</a:t>
          </a:r>
          <a:endParaRPr lang="en-US" dirty="0"/>
        </a:p>
      </dgm:t>
    </dgm:pt>
    <dgm:pt modelId="{FD86570D-C587-426B-A504-B6F04E5D2107}" type="parTrans" cxnId="{9D53D710-A692-4990-8C1B-4ABB6AA20C97}">
      <dgm:prSet/>
      <dgm:spPr/>
      <dgm:t>
        <a:bodyPr/>
        <a:lstStyle/>
        <a:p>
          <a:endParaRPr lang="en-US"/>
        </a:p>
      </dgm:t>
    </dgm:pt>
    <dgm:pt modelId="{ECE6D3B4-3FA2-4F3F-B45F-299A26DBC61C}" type="sibTrans" cxnId="{9D53D710-A692-4990-8C1B-4ABB6AA20C97}">
      <dgm:prSet/>
      <dgm:spPr/>
      <dgm:t>
        <a:bodyPr/>
        <a:lstStyle/>
        <a:p>
          <a:endParaRPr lang="en-US"/>
        </a:p>
      </dgm:t>
    </dgm:pt>
    <dgm:pt modelId="{180F93C5-EB3B-421D-B506-C0075F36FB84}">
      <dgm:prSet/>
      <dgm:spPr/>
      <dgm:t>
        <a:bodyPr/>
        <a:lstStyle/>
        <a:p>
          <a:r>
            <a:rPr lang="en-US" u="sng" dirty="0" smtClean="0">
              <a:hlinkClick xmlns:r="http://schemas.openxmlformats.org/officeDocument/2006/relationships" r:id="rId6"/>
            </a:rPr>
            <a:t>Supporting Data Use While Protecting the Privacy, Security and Confidentiality of Student Information</a:t>
          </a:r>
          <a:r>
            <a:rPr lang="en-US" dirty="0" smtClean="0"/>
            <a:t>: a primer for state policymakers</a:t>
          </a:r>
          <a:endParaRPr lang="en-US" dirty="0"/>
        </a:p>
      </dgm:t>
    </dgm:pt>
    <dgm:pt modelId="{B7AD3B56-D177-414A-94A0-EFCB7B8137AC}" type="parTrans" cxnId="{78FF2618-182F-409C-9042-6E8D17267E87}">
      <dgm:prSet/>
      <dgm:spPr/>
      <dgm:t>
        <a:bodyPr/>
        <a:lstStyle/>
        <a:p>
          <a:endParaRPr lang="en-US"/>
        </a:p>
      </dgm:t>
    </dgm:pt>
    <dgm:pt modelId="{244F3162-182A-4814-A7EE-B4AD65111D7F}" type="sibTrans" cxnId="{78FF2618-182F-409C-9042-6E8D17267E87}">
      <dgm:prSet/>
      <dgm:spPr/>
      <dgm:t>
        <a:bodyPr/>
        <a:lstStyle/>
        <a:p>
          <a:endParaRPr lang="en-US"/>
        </a:p>
      </dgm:t>
    </dgm:pt>
    <dgm:pt modelId="{7F8F4E78-7E87-4CF4-AFC9-DEA86B7EF20A}">
      <dgm:prSet/>
      <dgm:spPr/>
      <dgm:t>
        <a:bodyPr/>
        <a:lstStyle/>
        <a:p>
          <a:r>
            <a:rPr lang="en-US" u="sng" dirty="0" smtClean="0">
              <a:hlinkClick xmlns:r="http://schemas.openxmlformats.org/officeDocument/2006/relationships" r:id="rId7"/>
            </a:rPr>
            <a:t>Complying with FERPA and Other Federal Privacy and Security Laws and Maximizing Appropriate Data Use</a:t>
          </a:r>
          <a:endParaRPr lang="en-US" dirty="0"/>
        </a:p>
      </dgm:t>
    </dgm:pt>
    <dgm:pt modelId="{9F6F9969-9EB9-40D7-98DB-EF16BD262FC1}" type="parTrans" cxnId="{D08FF834-BB5D-4968-A230-CB0A4183E437}">
      <dgm:prSet/>
      <dgm:spPr/>
      <dgm:t>
        <a:bodyPr/>
        <a:lstStyle/>
        <a:p>
          <a:endParaRPr lang="en-US"/>
        </a:p>
      </dgm:t>
    </dgm:pt>
    <dgm:pt modelId="{B72F59E7-5BAD-4423-99E2-0EC927C36108}" type="sibTrans" cxnId="{D08FF834-BB5D-4968-A230-CB0A4183E437}">
      <dgm:prSet/>
      <dgm:spPr/>
      <dgm:t>
        <a:bodyPr/>
        <a:lstStyle/>
        <a:p>
          <a:endParaRPr lang="en-US"/>
        </a:p>
      </dgm:t>
    </dgm:pt>
    <dgm:pt modelId="{063AFB40-EEBF-4070-9F1A-D2C34095BFAD}">
      <dgm:prSet phldrT="[Text]"/>
      <dgm:spPr/>
      <dgm:t>
        <a:bodyPr/>
        <a:lstStyle/>
        <a:p>
          <a:r>
            <a:rPr lang="en-US" u="sng" dirty="0" smtClean="0">
              <a:hlinkClick xmlns:r="http://schemas.openxmlformats.org/officeDocument/2006/relationships" r:id="rId8"/>
            </a:rPr>
            <a:t>Interactive guide to data</a:t>
          </a:r>
          <a:r>
            <a:rPr lang="en-US" dirty="0" smtClean="0"/>
            <a:t>: a succinct infographic tool explaining what data are, how they help, and what various stakeholders (parents, teachers, etc.) can do with them</a:t>
          </a:r>
          <a:endParaRPr lang="en-US" dirty="0"/>
        </a:p>
      </dgm:t>
    </dgm:pt>
    <dgm:pt modelId="{C362F951-B09B-4868-9BE0-5442EA395DA7}" type="parTrans" cxnId="{A31AC5CF-6439-407A-9A31-D54DB810CA38}">
      <dgm:prSet/>
      <dgm:spPr/>
      <dgm:t>
        <a:bodyPr/>
        <a:lstStyle/>
        <a:p>
          <a:endParaRPr lang="en-US"/>
        </a:p>
      </dgm:t>
    </dgm:pt>
    <dgm:pt modelId="{554D711F-3DE9-4E66-A052-CA4393681471}" type="sibTrans" cxnId="{A31AC5CF-6439-407A-9A31-D54DB810CA38}">
      <dgm:prSet/>
      <dgm:spPr/>
      <dgm:t>
        <a:bodyPr/>
        <a:lstStyle/>
        <a:p>
          <a:endParaRPr lang="en-US"/>
        </a:p>
      </dgm:t>
    </dgm:pt>
    <dgm:pt modelId="{85DECD01-A15E-4BE7-B640-10F07817AC19}">
      <dgm:prSet/>
      <dgm:spPr/>
      <dgm:t>
        <a:bodyPr/>
        <a:lstStyle/>
        <a:p>
          <a:r>
            <a:rPr lang="en-US" u="sng" smtClean="0">
              <a:hlinkClick xmlns:r="http://schemas.openxmlformats.org/officeDocument/2006/relationships" r:id="rId9"/>
            </a:rPr>
            <a:t>Myth Busters: Getting the Facts Straight about Education Data</a:t>
          </a:r>
          <a:r>
            <a:rPr lang="en-US" smtClean="0"/>
            <a:t>: addresses myths related to data and Common Core, vendors and corporations, and what the federal government collects</a:t>
          </a:r>
          <a:endParaRPr lang="en-US" dirty="0"/>
        </a:p>
      </dgm:t>
    </dgm:pt>
    <dgm:pt modelId="{F38521BE-091E-410C-82C4-1F34FFC793CE}" type="parTrans" cxnId="{D4A1E42C-060C-4D65-A7A8-2B08F4EA42B0}">
      <dgm:prSet/>
      <dgm:spPr/>
      <dgm:t>
        <a:bodyPr/>
        <a:lstStyle/>
        <a:p>
          <a:endParaRPr lang="en-US"/>
        </a:p>
      </dgm:t>
    </dgm:pt>
    <dgm:pt modelId="{E77465A5-4961-48BD-B93A-414857CF629E}" type="sibTrans" cxnId="{D4A1E42C-060C-4D65-A7A8-2B08F4EA42B0}">
      <dgm:prSet/>
      <dgm:spPr/>
      <dgm:t>
        <a:bodyPr/>
        <a:lstStyle/>
        <a:p>
          <a:endParaRPr lang="en-US"/>
        </a:p>
      </dgm:t>
    </dgm:pt>
    <dgm:pt modelId="{2681B0C0-7BC9-4566-9D45-DCA7689EBE3A}">
      <dgm:prSet/>
      <dgm:spPr/>
      <dgm:t>
        <a:bodyPr/>
        <a:lstStyle/>
        <a:p>
          <a:r>
            <a:rPr lang="en-US" u="sng" smtClean="0">
              <a:hlinkClick xmlns:r="http://schemas.openxmlformats.org/officeDocument/2006/relationships" r:id="rId10"/>
            </a:rPr>
            <a:t>Safeguarding Data</a:t>
          </a:r>
          <a:r>
            <a:rPr lang="en-US" smtClean="0"/>
            <a:t>: Strategies state policymakers can pursue to support effective data use</a:t>
          </a:r>
          <a:endParaRPr lang="en-US" dirty="0"/>
        </a:p>
      </dgm:t>
    </dgm:pt>
    <dgm:pt modelId="{BC8E3C8B-7B98-4C0D-8700-4BDA5F0A08D5}" type="parTrans" cxnId="{EB0F358D-E8EF-4E7A-833C-AE94DC8DD80B}">
      <dgm:prSet/>
      <dgm:spPr/>
      <dgm:t>
        <a:bodyPr/>
        <a:lstStyle/>
        <a:p>
          <a:endParaRPr lang="en-US"/>
        </a:p>
      </dgm:t>
    </dgm:pt>
    <dgm:pt modelId="{60096373-29E3-4088-8278-9FB608ADC189}" type="sibTrans" cxnId="{EB0F358D-E8EF-4E7A-833C-AE94DC8DD80B}">
      <dgm:prSet/>
      <dgm:spPr/>
      <dgm:t>
        <a:bodyPr/>
        <a:lstStyle/>
        <a:p>
          <a:endParaRPr lang="en-US"/>
        </a:p>
      </dgm:t>
    </dgm:pt>
    <dgm:pt modelId="{E41A31D0-B89D-4CDB-9877-FDE4125EA786}">
      <dgm:prSet phldrT="[Text]"/>
      <dgm:spPr/>
      <dgm:t>
        <a:bodyPr/>
        <a:lstStyle/>
        <a:p>
          <a:r>
            <a:rPr lang="en-US" dirty="0" smtClean="0">
              <a:hlinkClick xmlns:r="http://schemas.openxmlformats.org/officeDocument/2006/relationships" r:id="rId11"/>
            </a:rPr>
            <a:t>Ms. Bullen's Data-Rich Year</a:t>
          </a:r>
          <a:r>
            <a:rPr lang="en-US" dirty="0" smtClean="0"/>
            <a:t>: an infographic that follows a teacher and student through the school year to see how data help teachers, parents, and others make sure students are meeting education goals.</a:t>
          </a:r>
          <a:endParaRPr lang="en-US" dirty="0"/>
        </a:p>
      </dgm:t>
    </dgm:pt>
    <dgm:pt modelId="{889D60DF-55DD-4E82-A36F-B5217A88CA7A}" type="parTrans" cxnId="{9EE4A379-7030-44E3-9BF9-330FCFBBF006}">
      <dgm:prSet/>
      <dgm:spPr/>
      <dgm:t>
        <a:bodyPr/>
        <a:lstStyle/>
        <a:p>
          <a:endParaRPr lang="en-US"/>
        </a:p>
      </dgm:t>
    </dgm:pt>
    <dgm:pt modelId="{8A74E854-C4BC-42A6-A889-CE0BB938E52D}" type="sibTrans" cxnId="{9EE4A379-7030-44E3-9BF9-330FCFBBF006}">
      <dgm:prSet/>
      <dgm:spPr/>
      <dgm:t>
        <a:bodyPr/>
        <a:lstStyle/>
        <a:p>
          <a:endParaRPr lang="en-US"/>
        </a:p>
      </dgm:t>
    </dgm:pt>
    <dgm:pt modelId="{CEBDE3A2-A9D5-4DC9-8A8B-3EA3C57723B0}">
      <dgm:prSet/>
      <dgm:spPr/>
      <dgm:t>
        <a:bodyPr/>
        <a:lstStyle/>
        <a:p>
          <a:r>
            <a:rPr lang="en-US" dirty="0" smtClean="0"/>
            <a:t>EducationCounsel’s </a:t>
          </a:r>
          <a:r>
            <a:rPr lang="en-US" dirty="0" smtClean="0">
              <a:hlinkClick xmlns:r="http://schemas.openxmlformats.org/officeDocument/2006/relationships" r:id="rId12"/>
            </a:rPr>
            <a:t>Key Elements for Strengthening State Laws and Policies Pertaining to Student Data Use, Privacy, and Security:</a:t>
          </a:r>
          <a:r>
            <a:rPr lang="en-US" dirty="0" smtClean="0"/>
            <a:t> Model language and privacy policy guidance from education law experts</a:t>
          </a:r>
          <a:endParaRPr lang="en-US" dirty="0"/>
        </a:p>
      </dgm:t>
    </dgm:pt>
    <dgm:pt modelId="{A275C8FE-6703-47DE-B6C0-86BE18962537}" type="parTrans" cxnId="{24B0490B-E3D8-4525-8799-8F2B37938163}">
      <dgm:prSet/>
      <dgm:spPr/>
      <dgm:t>
        <a:bodyPr/>
        <a:lstStyle/>
        <a:p>
          <a:endParaRPr lang="en-US"/>
        </a:p>
      </dgm:t>
    </dgm:pt>
    <dgm:pt modelId="{40BB03B7-4C14-4797-A9FD-E460DA02385C}" type="sibTrans" cxnId="{24B0490B-E3D8-4525-8799-8F2B37938163}">
      <dgm:prSet/>
      <dgm:spPr/>
      <dgm:t>
        <a:bodyPr/>
        <a:lstStyle/>
        <a:p>
          <a:endParaRPr lang="en-US"/>
        </a:p>
      </dgm:t>
    </dgm:pt>
    <dgm:pt modelId="{652C1513-9C63-4B02-9ACE-74C34BC51092}" type="pres">
      <dgm:prSet presAssocID="{8E8529FB-0E79-4B07-B15B-26350F74C126}" presName="linear" presStyleCnt="0">
        <dgm:presLayoutVars>
          <dgm:dir/>
          <dgm:animLvl val="lvl"/>
          <dgm:resizeHandles val="exact"/>
        </dgm:presLayoutVars>
      </dgm:prSet>
      <dgm:spPr/>
      <dgm:t>
        <a:bodyPr/>
        <a:lstStyle/>
        <a:p>
          <a:endParaRPr lang="en-US"/>
        </a:p>
      </dgm:t>
    </dgm:pt>
    <dgm:pt modelId="{55AD1018-A574-47EB-8ACB-51ED975CC5DA}" type="pres">
      <dgm:prSet presAssocID="{A53925E6-599C-42BB-9977-06C0DFE818FF}" presName="parentLin" presStyleCnt="0"/>
      <dgm:spPr/>
    </dgm:pt>
    <dgm:pt modelId="{2C83F8E8-EC55-4880-B68C-86989C672577}" type="pres">
      <dgm:prSet presAssocID="{A53925E6-599C-42BB-9977-06C0DFE818FF}" presName="parentLeftMargin" presStyleLbl="node1" presStyleIdx="0" presStyleCnt="3"/>
      <dgm:spPr/>
      <dgm:t>
        <a:bodyPr/>
        <a:lstStyle/>
        <a:p>
          <a:endParaRPr lang="en-US"/>
        </a:p>
      </dgm:t>
    </dgm:pt>
    <dgm:pt modelId="{D0D73910-EE8D-4AB1-BB68-891D999009B0}" type="pres">
      <dgm:prSet presAssocID="{A53925E6-599C-42BB-9977-06C0DFE818FF}" presName="parentText" presStyleLbl="node1" presStyleIdx="0" presStyleCnt="3" custScaleX="84472" custScaleY="105278" custLinFactNeighborX="-30435">
        <dgm:presLayoutVars>
          <dgm:chMax val="0"/>
          <dgm:bulletEnabled val="1"/>
        </dgm:presLayoutVars>
      </dgm:prSet>
      <dgm:spPr/>
      <dgm:t>
        <a:bodyPr/>
        <a:lstStyle/>
        <a:p>
          <a:endParaRPr lang="en-US"/>
        </a:p>
      </dgm:t>
    </dgm:pt>
    <dgm:pt modelId="{2B73B619-1153-4CD6-BCF8-8439950D4D58}" type="pres">
      <dgm:prSet presAssocID="{A53925E6-599C-42BB-9977-06C0DFE818FF}" presName="negativeSpace" presStyleCnt="0"/>
      <dgm:spPr/>
    </dgm:pt>
    <dgm:pt modelId="{BBF7AD87-560E-48F5-BC2F-458D15E16AC0}" type="pres">
      <dgm:prSet presAssocID="{A53925E6-599C-42BB-9977-06C0DFE818FF}" presName="childText" presStyleLbl="conFgAcc1" presStyleIdx="0" presStyleCnt="3">
        <dgm:presLayoutVars>
          <dgm:bulletEnabled val="1"/>
        </dgm:presLayoutVars>
      </dgm:prSet>
      <dgm:spPr/>
      <dgm:t>
        <a:bodyPr/>
        <a:lstStyle/>
        <a:p>
          <a:endParaRPr lang="en-US"/>
        </a:p>
      </dgm:t>
    </dgm:pt>
    <dgm:pt modelId="{3A45C6FC-8215-4959-8854-DAC2EAC0D867}" type="pres">
      <dgm:prSet presAssocID="{6A26DDFE-1FB6-481D-B6F6-EE929E3EDA63}" presName="spaceBetweenRectangles" presStyleCnt="0"/>
      <dgm:spPr/>
    </dgm:pt>
    <dgm:pt modelId="{F84DE22C-7B16-4AA3-A4F8-5DE60F39F4E3}" type="pres">
      <dgm:prSet presAssocID="{7E121B55-AA56-4C26-8C74-8F377D0D956C}" presName="parentLin" presStyleCnt="0"/>
      <dgm:spPr/>
    </dgm:pt>
    <dgm:pt modelId="{1F6F6B25-D815-413B-9847-E0E237A22B6C}" type="pres">
      <dgm:prSet presAssocID="{7E121B55-AA56-4C26-8C74-8F377D0D956C}" presName="parentLeftMargin" presStyleLbl="node1" presStyleIdx="0" presStyleCnt="3"/>
      <dgm:spPr/>
      <dgm:t>
        <a:bodyPr/>
        <a:lstStyle/>
        <a:p>
          <a:endParaRPr lang="en-US"/>
        </a:p>
      </dgm:t>
    </dgm:pt>
    <dgm:pt modelId="{57EC0C00-ED0F-4595-A575-5E24E53E0E50}" type="pres">
      <dgm:prSet presAssocID="{7E121B55-AA56-4C26-8C74-8F377D0D956C}" presName="parentText" presStyleLbl="node1" presStyleIdx="1" presStyleCnt="3" custScaleX="84472" custScaleY="105278" custLinFactNeighborX="-30435">
        <dgm:presLayoutVars>
          <dgm:chMax val="0"/>
          <dgm:bulletEnabled val="1"/>
        </dgm:presLayoutVars>
      </dgm:prSet>
      <dgm:spPr/>
      <dgm:t>
        <a:bodyPr/>
        <a:lstStyle/>
        <a:p>
          <a:endParaRPr lang="en-US"/>
        </a:p>
      </dgm:t>
    </dgm:pt>
    <dgm:pt modelId="{D06ACE02-1B8B-498F-8CB9-AD8701E8872F}" type="pres">
      <dgm:prSet presAssocID="{7E121B55-AA56-4C26-8C74-8F377D0D956C}" presName="negativeSpace" presStyleCnt="0"/>
      <dgm:spPr/>
    </dgm:pt>
    <dgm:pt modelId="{93F9DE18-4105-4A75-B299-7CE1C60E3125}" type="pres">
      <dgm:prSet presAssocID="{7E121B55-AA56-4C26-8C74-8F377D0D956C}" presName="childText" presStyleLbl="conFgAcc1" presStyleIdx="1" presStyleCnt="3">
        <dgm:presLayoutVars>
          <dgm:bulletEnabled val="1"/>
        </dgm:presLayoutVars>
      </dgm:prSet>
      <dgm:spPr/>
      <dgm:t>
        <a:bodyPr/>
        <a:lstStyle/>
        <a:p>
          <a:endParaRPr lang="en-US"/>
        </a:p>
      </dgm:t>
    </dgm:pt>
    <dgm:pt modelId="{88ACF603-3383-4F5B-8490-2CFE38019DCD}" type="pres">
      <dgm:prSet presAssocID="{588ED0FB-31FC-4156-B706-96F520968FE3}" presName="spaceBetweenRectangles" presStyleCnt="0"/>
      <dgm:spPr/>
    </dgm:pt>
    <dgm:pt modelId="{D8B4F511-8BC3-481C-A00C-D267720ECBBE}" type="pres">
      <dgm:prSet presAssocID="{10B0170F-A700-42D4-AEC7-A207FF398C44}" presName="parentLin" presStyleCnt="0"/>
      <dgm:spPr/>
    </dgm:pt>
    <dgm:pt modelId="{3EE5ABFB-85BA-4B62-94CB-6B558F6BA2DD}" type="pres">
      <dgm:prSet presAssocID="{10B0170F-A700-42D4-AEC7-A207FF398C44}" presName="parentLeftMargin" presStyleLbl="node1" presStyleIdx="1" presStyleCnt="3"/>
      <dgm:spPr/>
      <dgm:t>
        <a:bodyPr/>
        <a:lstStyle/>
        <a:p>
          <a:endParaRPr lang="en-US"/>
        </a:p>
      </dgm:t>
    </dgm:pt>
    <dgm:pt modelId="{72071623-E8F6-4B86-A110-AA95BB9D58BF}" type="pres">
      <dgm:prSet presAssocID="{10B0170F-A700-42D4-AEC7-A207FF398C44}" presName="parentText" presStyleLbl="node1" presStyleIdx="2" presStyleCnt="3" custScaleX="84472" custScaleY="105278" custLinFactNeighborX="-30435">
        <dgm:presLayoutVars>
          <dgm:chMax val="0"/>
          <dgm:bulletEnabled val="1"/>
        </dgm:presLayoutVars>
      </dgm:prSet>
      <dgm:spPr/>
      <dgm:t>
        <a:bodyPr/>
        <a:lstStyle/>
        <a:p>
          <a:endParaRPr lang="en-US"/>
        </a:p>
      </dgm:t>
    </dgm:pt>
    <dgm:pt modelId="{03A3CC46-7CAE-4B92-8D0F-B029715CB7E4}" type="pres">
      <dgm:prSet presAssocID="{10B0170F-A700-42D4-AEC7-A207FF398C44}" presName="negativeSpace" presStyleCnt="0"/>
      <dgm:spPr/>
    </dgm:pt>
    <dgm:pt modelId="{ECDDC623-E15C-40B0-905D-D69B3044ABDC}" type="pres">
      <dgm:prSet presAssocID="{10B0170F-A700-42D4-AEC7-A207FF398C44}" presName="childText" presStyleLbl="conFgAcc1" presStyleIdx="2" presStyleCnt="3">
        <dgm:presLayoutVars>
          <dgm:bulletEnabled val="1"/>
        </dgm:presLayoutVars>
      </dgm:prSet>
      <dgm:spPr/>
      <dgm:t>
        <a:bodyPr/>
        <a:lstStyle/>
        <a:p>
          <a:endParaRPr lang="en-US"/>
        </a:p>
      </dgm:t>
    </dgm:pt>
  </dgm:ptLst>
  <dgm:cxnLst>
    <dgm:cxn modelId="{9B9CC029-B0F7-4E3A-8639-8735F1FC832E}" type="presOf" srcId="{6B10D094-439F-4B75-98A7-6478A87A8680}" destId="{ECDDC623-E15C-40B0-905D-D69B3044ABDC}" srcOrd="0" destOrd="1" presId="urn:microsoft.com/office/officeart/2005/8/layout/list1"/>
    <dgm:cxn modelId="{9EE4A379-7030-44E3-9BF9-330FCFBBF006}" srcId="{A53925E6-599C-42BB-9977-06C0DFE818FF}" destId="{E41A31D0-B89D-4CDB-9877-FDE4125EA786}" srcOrd="1" destOrd="0" parTransId="{889D60DF-55DD-4E82-A36F-B5217A88CA7A}" sibTransId="{8A74E854-C4BC-42A6-A889-CE0BB938E52D}"/>
    <dgm:cxn modelId="{78FF2618-182F-409C-9042-6E8D17267E87}" srcId="{10B0170F-A700-42D4-AEC7-A207FF398C44}" destId="{180F93C5-EB3B-421D-B506-C0075F36FB84}" srcOrd="2" destOrd="0" parTransId="{B7AD3B56-D177-414A-94A0-EFCB7B8137AC}" sibTransId="{244F3162-182A-4814-A7EE-B4AD65111D7F}"/>
    <dgm:cxn modelId="{28DF9D8D-25E4-4203-A373-00572FF8BC38}" type="presOf" srcId="{85DECD01-A15E-4BE7-B640-10F07817AC19}" destId="{93F9DE18-4105-4A75-B299-7CE1C60E3125}" srcOrd="0" destOrd="0" presId="urn:microsoft.com/office/officeart/2005/8/layout/list1"/>
    <dgm:cxn modelId="{880F0BC6-CB5A-41D9-9FD4-29C7CFE41198}" type="presOf" srcId="{82B755AB-3096-479B-A8AE-09E626549C2A}" destId="{BBF7AD87-560E-48F5-BC2F-458D15E16AC0}" srcOrd="0" destOrd="3" presId="urn:microsoft.com/office/officeart/2005/8/layout/list1"/>
    <dgm:cxn modelId="{9D53D710-A692-4990-8C1B-4ABB6AA20C97}" srcId="{10B0170F-A700-42D4-AEC7-A207FF398C44}" destId="{6B10D094-439F-4B75-98A7-6478A87A8680}" srcOrd="1" destOrd="0" parTransId="{FD86570D-C587-426B-A504-B6F04E5D2107}" sibTransId="{ECE6D3B4-3FA2-4F3F-B45F-299A26DBC61C}"/>
    <dgm:cxn modelId="{24B0490B-E3D8-4525-8799-8F2B37938163}" srcId="{10B0170F-A700-42D4-AEC7-A207FF398C44}" destId="{CEBDE3A2-A9D5-4DC9-8A8B-3EA3C57723B0}" srcOrd="4" destOrd="0" parTransId="{A275C8FE-6703-47DE-B6C0-86BE18962537}" sibTransId="{40BB03B7-4C14-4797-A9FD-E460DA02385C}"/>
    <dgm:cxn modelId="{C77A9324-CD08-43A3-81D9-483AD16D57C2}" srcId="{8E8529FB-0E79-4B07-B15B-26350F74C126}" destId="{10B0170F-A700-42D4-AEC7-A207FF398C44}" srcOrd="2" destOrd="0" parTransId="{50871870-A9CD-41B9-86EE-CA1E6454ED17}" sibTransId="{F02295C7-0B37-4BC9-B21E-360FB562FE97}"/>
    <dgm:cxn modelId="{4C3322AD-7BAC-4A7B-A4B0-5478716674CE}" srcId="{7E121B55-AA56-4C26-8C74-8F377D0D956C}" destId="{850BF4F3-DF5E-439C-92A3-4209865865ED}" srcOrd="1" destOrd="0" parTransId="{49291412-28C0-4869-9B6C-4F0FCA4505CE}" sibTransId="{8D5BFE27-6149-48CA-A78F-9DB8B842EBAB}"/>
    <dgm:cxn modelId="{FD14FD25-6DE9-4C21-B009-6FF50FC5EB3F}" type="presOf" srcId="{7F8F4E78-7E87-4CF4-AFC9-DEA86B7EF20A}" destId="{ECDDC623-E15C-40B0-905D-D69B3044ABDC}" srcOrd="0" destOrd="3" presId="urn:microsoft.com/office/officeart/2005/8/layout/list1"/>
    <dgm:cxn modelId="{10942527-5DD8-4A6E-8C3E-211140053075}" type="presOf" srcId="{E41A31D0-B89D-4CDB-9877-FDE4125EA786}" destId="{BBF7AD87-560E-48F5-BC2F-458D15E16AC0}" srcOrd="0" destOrd="1" presId="urn:microsoft.com/office/officeart/2005/8/layout/list1"/>
    <dgm:cxn modelId="{A3664813-D8A9-4014-82D9-3E2286B29DA3}" type="presOf" srcId="{2681B0C0-7BC9-4566-9D45-DCA7689EBE3A}" destId="{ECDDC623-E15C-40B0-905D-D69B3044ABDC}" srcOrd="0" destOrd="0" presId="urn:microsoft.com/office/officeart/2005/8/layout/list1"/>
    <dgm:cxn modelId="{4BDA14C6-AC6B-4312-AA99-2E75864A0C01}" srcId="{A53925E6-599C-42BB-9977-06C0DFE818FF}" destId="{82B755AB-3096-479B-A8AE-09E626549C2A}" srcOrd="3" destOrd="0" parTransId="{43B055A9-B58C-4311-ACFB-9AE94F283AD6}" sibTransId="{84BE2734-BAC5-4B53-8BA1-FE8BFF05D834}"/>
    <dgm:cxn modelId="{C5324F6A-7BAA-4319-852C-4B2BE9C923A7}" type="presOf" srcId="{34216E16-D811-41B5-88C2-6AAEDA7DAC1F}" destId="{BBF7AD87-560E-48F5-BC2F-458D15E16AC0}" srcOrd="0" destOrd="2" presId="urn:microsoft.com/office/officeart/2005/8/layout/list1"/>
    <dgm:cxn modelId="{ABB82C18-C237-476B-B3F3-0BEE9685C13D}" type="presOf" srcId="{A53925E6-599C-42BB-9977-06C0DFE818FF}" destId="{2C83F8E8-EC55-4880-B68C-86989C672577}" srcOrd="0" destOrd="0" presId="urn:microsoft.com/office/officeart/2005/8/layout/list1"/>
    <dgm:cxn modelId="{A31AC5CF-6439-407A-9A31-D54DB810CA38}" srcId="{A53925E6-599C-42BB-9977-06C0DFE818FF}" destId="{063AFB40-EEBF-4070-9F1A-D2C34095BFAD}" srcOrd="0" destOrd="0" parTransId="{C362F951-B09B-4868-9BE0-5442EA395DA7}" sibTransId="{554D711F-3DE9-4E66-A052-CA4393681471}"/>
    <dgm:cxn modelId="{1B0D832D-9152-4507-9F6C-3D230CA8E4D3}" srcId="{8E8529FB-0E79-4B07-B15B-26350F74C126}" destId="{A53925E6-599C-42BB-9977-06C0DFE818FF}" srcOrd="0" destOrd="0" parTransId="{5A608289-DBFD-41F2-9BE3-E6CE5A762777}" sibTransId="{6A26DDFE-1FB6-481D-B6F6-EE929E3EDA63}"/>
    <dgm:cxn modelId="{405F5CFD-5D5E-4CCC-8022-7187B205CB15}" type="presOf" srcId="{86A98450-179B-421E-B108-A13AF8680EF1}" destId="{BBF7AD87-560E-48F5-BC2F-458D15E16AC0}" srcOrd="0" destOrd="4" presId="urn:microsoft.com/office/officeart/2005/8/layout/list1"/>
    <dgm:cxn modelId="{75D0E5BA-A0E2-4734-B5D7-C356C003F992}" type="presOf" srcId="{10B0170F-A700-42D4-AEC7-A207FF398C44}" destId="{3EE5ABFB-85BA-4B62-94CB-6B558F6BA2DD}" srcOrd="0" destOrd="0" presId="urn:microsoft.com/office/officeart/2005/8/layout/list1"/>
    <dgm:cxn modelId="{3CB3E947-5A96-4EF4-87B7-6266CB73036B}" type="presOf" srcId="{A53925E6-599C-42BB-9977-06C0DFE818FF}" destId="{D0D73910-EE8D-4AB1-BB68-891D999009B0}" srcOrd="1" destOrd="0" presId="urn:microsoft.com/office/officeart/2005/8/layout/list1"/>
    <dgm:cxn modelId="{D4A1E42C-060C-4D65-A7A8-2B08F4EA42B0}" srcId="{7E121B55-AA56-4C26-8C74-8F377D0D956C}" destId="{85DECD01-A15E-4BE7-B640-10F07817AC19}" srcOrd="0" destOrd="0" parTransId="{F38521BE-091E-410C-82C4-1F34FFC793CE}" sibTransId="{E77465A5-4961-48BD-B93A-414857CF629E}"/>
    <dgm:cxn modelId="{EB0F358D-E8EF-4E7A-833C-AE94DC8DD80B}" srcId="{10B0170F-A700-42D4-AEC7-A207FF398C44}" destId="{2681B0C0-7BC9-4566-9D45-DCA7689EBE3A}" srcOrd="0" destOrd="0" parTransId="{BC8E3C8B-7B98-4C0D-8700-4BDA5F0A08D5}" sibTransId="{60096373-29E3-4088-8278-9FB608ADC189}"/>
    <dgm:cxn modelId="{71115FDF-4D65-4615-A615-A7D64E087AB8}" type="presOf" srcId="{850BF4F3-DF5E-439C-92A3-4209865865ED}" destId="{93F9DE18-4105-4A75-B299-7CE1C60E3125}" srcOrd="0" destOrd="1" presId="urn:microsoft.com/office/officeart/2005/8/layout/list1"/>
    <dgm:cxn modelId="{0176645F-B38D-48EF-9320-1B424BA9D4E9}" type="presOf" srcId="{7E121B55-AA56-4C26-8C74-8F377D0D956C}" destId="{1F6F6B25-D815-413B-9847-E0E237A22B6C}" srcOrd="0" destOrd="0" presId="urn:microsoft.com/office/officeart/2005/8/layout/list1"/>
    <dgm:cxn modelId="{77828907-466F-45B9-8D9D-2FD0441C9DAF}" type="presOf" srcId="{063AFB40-EEBF-4070-9F1A-D2C34095BFAD}" destId="{BBF7AD87-560E-48F5-BC2F-458D15E16AC0}" srcOrd="0" destOrd="0" presId="urn:microsoft.com/office/officeart/2005/8/layout/list1"/>
    <dgm:cxn modelId="{94C9AD2D-05F8-4AE3-A373-F222C28022D8}" type="presOf" srcId="{7E121B55-AA56-4C26-8C74-8F377D0D956C}" destId="{57EC0C00-ED0F-4595-A575-5E24E53E0E50}" srcOrd="1" destOrd="0" presId="urn:microsoft.com/office/officeart/2005/8/layout/list1"/>
    <dgm:cxn modelId="{0BFC4755-5549-4652-AC0A-3C644FF137B0}" type="presOf" srcId="{CEBDE3A2-A9D5-4DC9-8A8B-3EA3C57723B0}" destId="{ECDDC623-E15C-40B0-905D-D69B3044ABDC}" srcOrd="0" destOrd="4" presId="urn:microsoft.com/office/officeart/2005/8/layout/list1"/>
    <dgm:cxn modelId="{A1989769-D3E2-41DD-9992-1E90EFB4AA04}" srcId="{8E8529FB-0E79-4B07-B15B-26350F74C126}" destId="{7E121B55-AA56-4C26-8C74-8F377D0D956C}" srcOrd="1" destOrd="0" parTransId="{3ADC7A98-0CD9-4169-87C9-47BC997FD846}" sibTransId="{588ED0FB-31FC-4156-B706-96F520968FE3}"/>
    <dgm:cxn modelId="{D08FF834-BB5D-4968-A230-CB0A4183E437}" srcId="{10B0170F-A700-42D4-AEC7-A207FF398C44}" destId="{7F8F4E78-7E87-4CF4-AFC9-DEA86B7EF20A}" srcOrd="3" destOrd="0" parTransId="{9F6F9969-9EB9-40D7-98DB-EF16BD262FC1}" sibTransId="{B72F59E7-5BAD-4423-99E2-0EC927C36108}"/>
    <dgm:cxn modelId="{A491095F-5962-4662-89ED-37E90973FF78}" type="presOf" srcId="{10B0170F-A700-42D4-AEC7-A207FF398C44}" destId="{72071623-E8F6-4B86-A110-AA95BB9D58BF}" srcOrd="1" destOrd="0" presId="urn:microsoft.com/office/officeart/2005/8/layout/list1"/>
    <dgm:cxn modelId="{B3DC2B5F-D7F7-4379-BA73-FDFE7ED2235A}" srcId="{A53925E6-599C-42BB-9977-06C0DFE818FF}" destId="{34216E16-D811-41B5-88C2-6AAEDA7DAC1F}" srcOrd="2" destOrd="0" parTransId="{5120F7BA-5EBC-4D04-847A-16F0A7C950D9}" sibTransId="{E8320557-C5B4-439E-837C-98BDD49F55E2}"/>
    <dgm:cxn modelId="{24575798-FF0A-4FC1-84DA-EE9631F65058}" srcId="{A53925E6-599C-42BB-9977-06C0DFE818FF}" destId="{86A98450-179B-421E-B108-A13AF8680EF1}" srcOrd="4" destOrd="0" parTransId="{B89B91A4-5E26-41BB-971F-A65D1F198EAB}" sibTransId="{9DBDA91C-E281-4748-AE24-FD48A562C193}"/>
    <dgm:cxn modelId="{8A887FFC-2A28-435E-AE01-70AC94C97B1E}" type="presOf" srcId="{8E8529FB-0E79-4B07-B15B-26350F74C126}" destId="{652C1513-9C63-4B02-9ACE-74C34BC51092}" srcOrd="0" destOrd="0" presId="urn:microsoft.com/office/officeart/2005/8/layout/list1"/>
    <dgm:cxn modelId="{A18F5C77-91DA-4C43-BA60-62AB60872ED8}" type="presOf" srcId="{180F93C5-EB3B-421D-B506-C0075F36FB84}" destId="{ECDDC623-E15C-40B0-905D-D69B3044ABDC}" srcOrd="0" destOrd="2" presId="urn:microsoft.com/office/officeart/2005/8/layout/list1"/>
    <dgm:cxn modelId="{315D1070-CCAF-4B32-8807-D94AAEE04881}" type="presParOf" srcId="{652C1513-9C63-4B02-9ACE-74C34BC51092}" destId="{55AD1018-A574-47EB-8ACB-51ED975CC5DA}" srcOrd="0" destOrd="0" presId="urn:microsoft.com/office/officeart/2005/8/layout/list1"/>
    <dgm:cxn modelId="{4E25343A-2C2A-4FCF-A7F8-7916E5769DDE}" type="presParOf" srcId="{55AD1018-A574-47EB-8ACB-51ED975CC5DA}" destId="{2C83F8E8-EC55-4880-B68C-86989C672577}" srcOrd="0" destOrd="0" presId="urn:microsoft.com/office/officeart/2005/8/layout/list1"/>
    <dgm:cxn modelId="{BFD7ABAF-459B-4119-BC69-9410A3DDE832}" type="presParOf" srcId="{55AD1018-A574-47EB-8ACB-51ED975CC5DA}" destId="{D0D73910-EE8D-4AB1-BB68-891D999009B0}" srcOrd="1" destOrd="0" presId="urn:microsoft.com/office/officeart/2005/8/layout/list1"/>
    <dgm:cxn modelId="{83682B10-D416-4BD4-85E0-EC3B8F8B5FCC}" type="presParOf" srcId="{652C1513-9C63-4B02-9ACE-74C34BC51092}" destId="{2B73B619-1153-4CD6-BCF8-8439950D4D58}" srcOrd="1" destOrd="0" presId="urn:microsoft.com/office/officeart/2005/8/layout/list1"/>
    <dgm:cxn modelId="{37CAAE6D-0C8E-45E1-B394-43D3EA5E6E1B}" type="presParOf" srcId="{652C1513-9C63-4B02-9ACE-74C34BC51092}" destId="{BBF7AD87-560E-48F5-BC2F-458D15E16AC0}" srcOrd="2" destOrd="0" presId="urn:microsoft.com/office/officeart/2005/8/layout/list1"/>
    <dgm:cxn modelId="{4C45830A-D18B-422D-AD21-FB7950608E7D}" type="presParOf" srcId="{652C1513-9C63-4B02-9ACE-74C34BC51092}" destId="{3A45C6FC-8215-4959-8854-DAC2EAC0D867}" srcOrd="3" destOrd="0" presId="urn:microsoft.com/office/officeart/2005/8/layout/list1"/>
    <dgm:cxn modelId="{70F625D4-0D54-4358-862C-0249E16533C0}" type="presParOf" srcId="{652C1513-9C63-4B02-9ACE-74C34BC51092}" destId="{F84DE22C-7B16-4AA3-A4F8-5DE60F39F4E3}" srcOrd="4" destOrd="0" presId="urn:microsoft.com/office/officeart/2005/8/layout/list1"/>
    <dgm:cxn modelId="{AE92DF3B-45CD-46EA-B37F-7181F0FB8C19}" type="presParOf" srcId="{F84DE22C-7B16-4AA3-A4F8-5DE60F39F4E3}" destId="{1F6F6B25-D815-413B-9847-E0E237A22B6C}" srcOrd="0" destOrd="0" presId="urn:microsoft.com/office/officeart/2005/8/layout/list1"/>
    <dgm:cxn modelId="{9934CE5E-38BD-4AD1-AD1E-9270C1363649}" type="presParOf" srcId="{F84DE22C-7B16-4AA3-A4F8-5DE60F39F4E3}" destId="{57EC0C00-ED0F-4595-A575-5E24E53E0E50}" srcOrd="1" destOrd="0" presId="urn:microsoft.com/office/officeart/2005/8/layout/list1"/>
    <dgm:cxn modelId="{7D07F075-9249-4AAF-B433-98C5776435BE}" type="presParOf" srcId="{652C1513-9C63-4B02-9ACE-74C34BC51092}" destId="{D06ACE02-1B8B-498F-8CB9-AD8701E8872F}" srcOrd="5" destOrd="0" presId="urn:microsoft.com/office/officeart/2005/8/layout/list1"/>
    <dgm:cxn modelId="{52979E4E-77C6-4B87-B956-B3CF71A0C37F}" type="presParOf" srcId="{652C1513-9C63-4B02-9ACE-74C34BC51092}" destId="{93F9DE18-4105-4A75-B299-7CE1C60E3125}" srcOrd="6" destOrd="0" presId="urn:microsoft.com/office/officeart/2005/8/layout/list1"/>
    <dgm:cxn modelId="{AFF1D892-E6D3-40A0-96DC-40B550D84919}" type="presParOf" srcId="{652C1513-9C63-4B02-9ACE-74C34BC51092}" destId="{88ACF603-3383-4F5B-8490-2CFE38019DCD}" srcOrd="7" destOrd="0" presId="urn:microsoft.com/office/officeart/2005/8/layout/list1"/>
    <dgm:cxn modelId="{2660A9A6-B223-47FA-BC2F-73CD99671427}" type="presParOf" srcId="{652C1513-9C63-4B02-9ACE-74C34BC51092}" destId="{D8B4F511-8BC3-481C-A00C-D267720ECBBE}" srcOrd="8" destOrd="0" presId="urn:microsoft.com/office/officeart/2005/8/layout/list1"/>
    <dgm:cxn modelId="{64A8B7AA-53D8-4EB9-8307-C246ECFDAB10}" type="presParOf" srcId="{D8B4F511-8BC3-481C-A00C-D267720ECBBE}" destId="{3EE5ABFB-85BA-4B62-94CB-6B558F6BA2DD}" srcOrd="0" destOrd="0" presId="urn:microsoft.com/office/officeart/2005/8/layout/list1"/>
    <dgm:cxn modelId="{1EF204FC-7D2D-4BC0-80DA-942A33959719}" type="presParOf" srcId="{D8B4F511-8BC3-481C-A00C-D267720ECBBE}" destId="{72071623-E8F6-4B86-A110-AA95BB9D58BF}" srcOrd="1" destOrd="0" presId="urn:microsoft.com/office/officeart/2005/8/layout/list1"/>
    <dgm:cxn modelId="{5BF1A058-F84F-4F43-8E04-7D8033E86A74}" type="presParOf" srcId="{652C1513-9C63-4B02-9ACE-74C34BC51092}" destId="{03A3CC46-7CAE-4B92-8D0F-B029715CB7E4}" srcOrd="9" destOrd="0" presId="urn:microsoft.com/office/officeart/2005/8/layout/list1"/>
    <dgm:cxn modelId="{95B9632B-9292-470F-9936-50A22A46B044}" type="presParOf" srcId="{652C1513-9C63-4B02-9ACE-74C34BC51092}" destId="{ECDDC623-E15C-40B0-905D-D69B3044ABD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5824D-77DA-4097-8FFD-7AFA8B8AE218}">
      <dsp:nvSpPr>
        <dsp:cNvPr id="0" name=""/>
        <dsp:cNvSpPr/>
      </dsp:nvSpPr>
      <dsp:spPr>
        <a:xfrm>
          <a:off x="-5858768" y="-896635"/>
          <a:ext cx="6974870" cy="6974870"/>
        </a:xfrm>
        <a:prstGeom prst="blockArc">
          <a:avLst>
            <a:gd name="adj1" fmla="val 18900000"/>
            <a:gd name="adj2" fmla="val 2700000"/>
            <a:gd name="adj3" fmla="val 31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F9D20-EA59-4D72-A309-7E2319AA12AF}">
      <dsp:nvSpPr>
        <dsp:cNvPr id="0" name=""/>
        <dsp:cNvSpPr/>
      </dsp:nvSpPr>
      <dsp:spPr>
        <a:xfrm>
          <a:off x="584189" y="398361"/>
          <a:ext cx="7648773" cy="797137"/>
        </a:xfrm>
        <a:prstGeom prst="rect">
          <a:avLst/>
        </a:prstGeom>
        <a:solidFill>
          <a:srgbClr val="E69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Understand how our students move across school systems, and into postsecondary and the work force</a:t>
          </a:r>
          <a:endParaRPr lang="en-US" sz="2300" kern="1200" dirty="0"/>
        </a:p>
      </dsp:txBody>
      <dsp:txXfrm>
        <a:off x="584189" y="398361"/>
        <a:ext cx="7648773" cy="797137"/>
      </dsp:txXfrm>
    </dsp:sp>
    <dsp:sp modelId="{ABBEC5B7-57D8-4538-90D8-159B5EF961AB}">
      <dsp:nvSpPr>
        <dsp:cNvPr id="0" name=""/>
        <dsp:cNvSpPr/>
      </dsp:nvSpPr>
      <dsp:spPr>
        <a:xfrm>
          <a:off x="255638" y="380998"/>
          <a:ext cx="657100" cy="831862"/>
        </a:xfrm>
        <a:prstGeom prst="ellipse">
          <a:avLst/>
        </a:prstGeom>
        <a:solidFill>
          <a:schemeClr val="lt1">
            <a:hueOff val="0"/>
            <a:satOff val="0"/>
            <a:lumOff val="0"/>
            <a:alphaOff val="0"/>
          </a:schemeClr>
        </a:solidFill>
        <a:ln w="25400" cap="flat" cmpd="sng" algn="ctr">
          <a:solidFill>
            <a:srgbClr val="E29100"/>
          </a:solidFill>
          <a:prstDash val="solid"/>
        </a:ln>
        <a:effectLst/>
      </dsp:spPr>
      <dsp:style>
        <a:lnRef idx="2">
          <a:scrgbClr r="0" g="0" b="0"/>
        </a:lnRef>
        <a:fillRef idx="1">
          <a:scrgbClr r="0" g="0" b="0"/>
        </a:fillRef>
        <a:effectRef idx="0">
          <a:scrgbClr r="0" g="0" b="0"/>
        </a:effectRef>
        <a:fontRef idx="minor"/>
      </dsp:style>
    </dsp:sp>
    <dsp:sp modelId="{9068D048-9D98-43C9-8F3F-293D9C0643F2}">
      <dsp:nvSpPr>
        <dsp:cNvPr id="0" name=""/>
        <dsp:cNvSpPr/>
      </dsp:nvSpPr>
      <dsp:spPr>
        <a:xfrm>
          <a:off x="1041206" y="1594274"/>
          <a:ext cx="7191756" cy="797137"/>
        </a:xfrm>
        <a:prstGeom prst="rect">
          <a:avLst/>
        </a:prstGeom>
        <a:solidFill>
          <a:srgbClr val="26801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Make comparisons between our schools and districts, and find pockets of success</a:t>
          </a:r>
          <a:endParaRPr lang="en-US" sz="2300" kern="1200" dirty="0"/>
        </a:p>
      </dsp:txBody>
      <dsp:txXfrm>
        <a:off x="1041206" y="1594274"/>
        <a:ext cx="7191756" cy="797137"/>
      </dsp:txXfrm>
    </dsp:sp>
    <dsp:sp modelId="{19E57A18-AD58-4758-8A7D-6896CA56B129}">
      <dsp:nvSpPr>
        <dsp:cNvPr id="0" name=""/>
        <dsp:cNvSpPr/>
      </dsp:nvSpPr>
      <dsp:spPr>
        <a:xfrm>
          <a:off x="537624" y="1765126"/>
          <a:ext cx="1007163" cy="45543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7B4A8-1009-44A8-8C2E-EB465FF9F7F6}">
      <dsp:nvSpPr>
        <dsp:cNvPr id="0" name=""/>
        <dsp:cNvSpPr/>
      </dsp:nvSpPr>
      <dsp:spPr>
        <a:xfrm>
          <a:off x="1041206" y="2790187"/>
          <a:ext cx="7191756" cy="7971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Reduce the burden of duplicative data systems and out of date information on districts and communities</a:t>
          </a:r>
          <a:endParaRPr lang="en-US" sz="2300" kern="1200" dirty="0"/>
        </a:p>
      </dsp:txBody>
      <dsp:txXfrm>
        <a:off x="1041206" y="2790187"/>
        <a:ext cx="7191756" cy="797137"/>
      </dsp:txXfrm>
    </dsp:sp>
    <dsp:sp modelId="{E9FB8B04-0D46-4B1F-B3AA-0EFE26315EB0}">
      <dsp:nvSpPr>
        <dsp:cNvPr id="0" name=""/>
        <dsp:cNvSpPr/>
      </dsp:nvSpPr>
      <dsp:spPr>
        <a:xfrm>
          <a:off x="537624" y="2819403"/>
          <a:ext cx="1007163" cy="738707"/>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A8766-B7A4-4ED5-AE4A-D6F282E03953}">
      <dsp:nvSpPr>
        <dsp:cNvPr id="0" name=""/>
        <dsp:cNvSpPr/>
      </dsp:nvSpPr>
      <dsp:spPr>
        <a:xfrm>
          <a:off x="584189" y="3986101"/>
          <a:ext cx="7648773" cy="797137"/>
        </a:xfrm>
        <a:prstGeom prst="rect">
          <a:avLst/>
        </a:prstGeom>
        <a:solidFill>
          <a:srgbClr val="0008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2728"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Ensure and equalize access to valuable information across high and low capacity districts</a:t>
          </a:r>
          <a:endParaRPr lang="en-US" sz="2300" kern="1200" dirty="0"/>
        </a:p>
      </dsp:txBody>
      <dsp:txXfrm>
        <a:off x="584189" y="3986101"/>
        <a:ext cx="7648773" cy="797137"/>
      </dsp:txXfrm>
    </dsp:sp>
    <dsp:sp modelId="{559B4071-5941-4F73-9FA2-0AA660EBA70E}">
      <dsp:nvSpPr>
        <dsp:cNvPr id="0" name=""/>
        <dsp:cNvSpPr/>
      </dsp:nvSpPr>
      <dsp:spPr>
        <a:xfrm>
          <a:off x="122606" y="4121141"/>
          <a:ext cx="923164" cy="527057"/>
        </a:xfrm>
        <a:prstGeom prst="ellipse">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7AD87-560E-48F5-BC2F-458D15E16AC0}">
      <dsp:nvSpPr>
        <dsp:cNvPr id="0" name=""/>
        <dsp:cNvSpPr/>
      </dsp:nvSpPr>
      <dsp:spPr>
        <a:xfrm>
          <a:off x="0" y="267395"/>
          <a:ext cx="8763000" cy="24979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70764" rIns="680106" bIns="92456" numCol="1" spcCol="1270" anchor="t" anchorCtr="0">
          <a:noAutofit/>
        </a:bodyPr>
        <a:lstStyle/>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1"/>
            </a:rPr>
            <a:t>Interactive guide to data</a:t>
          </a:r>
          <a:r>
            <a:rPr lang="en-US" sz="1300" kern="1200" dirty="0" smtClean="0"/>
            <a:t>: a succinct infographic tool explaining what data are, how they help, and what various stakeholders (parents, teachers, etc.) can do with them</a:t>
          </a:r>
          <a:endParaRPr lang="en-US" sz="1300" kern="1200" dirty="0"/>
        </a:p>
        <a:p>
          <a:pPr marL="114300" lvl="1" indent="-114300" algn="l" defTabSz="577850">
            <a:lnSpc>
              <a:spcPct val="90000"/>
            </a:lnSpc>
            <a:spcBef>
              <a:spcPct val="0"/>
            </a:spcBef>
            <a:spcAft>
              <a:spcPct val="15000"/>
            </a:spcAft>
            <a:buChar char="••"/>
          </a:pPr>
          <a:r>
            <a:rPr lang="en-US" sz="1300" kern="1200" dirty="0" smtClean="0">
              <a:hlinkClick xmlns:r="http://schemas.openxmlformats.org/officeDocument/2006/relationships" r:id="rId2"/>
            </a:rPr>
            <a:t>Ms. Bullen's Data-Rich Year</a:t>
          </a:r>
          <a:r>
            <a:rPr lang="en-US" sz="1300" kern="1200" dirty="0" smtClean="0"/>
            <a:t>: an infographic that follows a teacher and student through the school year to see how data help teachers, parents, and others make sure students are meeting education goals.</a:t>
          </a:r>
          <a:endParaRPr lang="en-US" sz="1300" kern="1200" dirty="0"/>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3"/>
            </a:rPr>
            <a:t>DQC’s Annual Report</a:t>
          </a:r>
          <a:r>
            <a:rPr lang="en-US" sz="1300" kern="1200" dirty="0" smtClean="0"/>
            <a:t>: information from the </a:t>
          </a:r>
          <a:r>
            <a:rPr lang="en-US" sz="1300" i="1" kern="1200" dirty="0" smtClean="0"/>
            <a:t>Data for Action</a:t>
          </a:r>
          <a:r>
            <a:rPr lang="en-US" sz="1300" kern="1200" dirty="0" smtClean="0"/>
            <a:t> survey on how states are using data and what they must do to improve</a:t>
          </a:r>
          <a:endParaRPr lang="en-US" sz="1300" kern="1200" dirty="0"/>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4"/>
            </a:rPr>
            <a:t>Communicating Data toolkit</a:t>
          </a:r>
          <a:r>
            <a:rPr lang="en-US" sz="1300" kern="1200" dirty="0" smtClean="0"/>
            <a:t>: language and tools to help you better talk to peers, press, and the public about data and meeting education goals</a:t>
          </a:r>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5"/>
            </a:rPr>
            <a:t>What Every Parent Should Be Asking about Education Data and Privacy</a:t>
          </a:r>
          <a:r>
            <a:rPr lang="en-US" sz="1300" kern="1200" dirty="0" smtClean="0"/>
            <a:t>: created with the National PTA, offers parents critical questions they should be asking their children's educators about the value of education data and how student privacy is ensured</a:t>
          </a:r>
          <a:endParaRPr lang="en-US" sz="1300" kern="1200" dirty="0"/>
        </a:p>
      </dsp:txBody>
      <dsp:txXfrm>
        <a:off x="0" y="267395"/>
        <a:ext cx="8763000" cy="2497950"/>
      </dsp:txXfrm>
    </dsp:sp>
    <dsp:sp modelId="{D0D73910-EE8D-4AB1-BB68-891D999009B0}">
      <dsp:nvSpPr>
        <dsp:cNvPr id="0" name=""/>
        <dsp:cNvSpPr/>
      </dsp:nvSpPr>
      <dsp:spPr>
        <a:xfrm>
          <a:off x="304799" y="55260"/>
          <a:ext cx="5181596" cy="4040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711200">
            <a:lnSpc>
              <a:spcPct val="90000"/>
            </a:lnSpc>
            <a:spcBef>
              <a:spcPct val="0"/>
            </a:spcBef>
            <a:spcAft>
              <a:spcPct val="35000"/>
            </a:spcAft>
          </a:pPr>
          <a:r>
            <a:rPr lang="en-US" sz="1600" b="1" kern="1200" dirty="0" smtClean="0"/>
            <a:t>Why Data Matter</a:t>
          </a:r>
          <a:endParaRPr lang="en-US" sz="1600" kern="1200" dirty="0"/>
        </a:p>
      </dsp:txBody>
      <dsp:txXfrm>
        <a:off x="324521" y="74982"/>
        <a:ext cx="5142152" cy="364570"/>
      </dsp:txXfrm>
    </dsp:sp>
    <dsp:sp modelId="{93F9DE18-4105-4A75-B299-7CE1C60E3125}">
      <dsp:nvSpPr>
        <dsp:cNvPr id="0" name=""/>
        <dsp:cNvSpPr/>
      </dsp:nvSpPr>
      <dsp:spPr>
        <a:xfrm>
          <a:off x="0" y="3047679"/>
          <a:ext cx="8763000" cy="11261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70764" rIns="680106" bIns="92456" numCol="1" spcCol="1270" anchor="t" anchorCtr="0">
          <a:noAutofit/>
        </a:bodyPr>
        <a:lstStyle/>
        <a:p>
          <a:pPr marL="114300" lvl="1" indent="-114300" algn="l" defTabSz="577850">
            <a:lnSpc>
              <a:spcPct val="90000"/>
            </a:lnSpc>
            <a:spcBef>
              <a:spcPct val="0"/>
            </a:spcBef>
            <a:spcAft>
              <a:spcPct val="15000"/>
            </a:spcAft>
            <a:buChar char="••"/>
          </a:pPr>
          <a:r>
            <a:rPr lang="en-US" sz="1300" u="sng" kern="1200" smtClean="0">
              <a:hlinkClick xmlns:r="http://schemas.openxmlformats.org/officeDocument/2006/relationships" r:id="rId6"/>
            </a:rPr>
            <a:t>Myth Busters: Getting the Facts Straight about Education Data</a:t>
          </a:r>
          <a:r>
            <a:rPr lang="en-US" sz="1300" kern="1200" smtClean="0"/>
            <a:t>: addresses myths related to data and Common Core, vendors and corporations, and what the federal government collects</a:t>
          </a:r>
          <a:endParaRPr lang="en-US" sz="1300" kern="1200" dirty="0"/>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7"/>
            </a:rPr>
            <a:t>Talking about the Facts of Education Data with Policymakers</a:t>
          </a:r>
          <a:r>
            <a:rPr lang="en-US" sz="1300" kern="1200" dirty="0" smtClean="0"/>
            <a:t>: addresses critical questions for policymakers on myths around the federal role in data, selling data, and what is collected</a:t>
          </a:r>
          <a:endParaRPr lang="en-US" sz="1300" kern="1200" dirty="0"/>
        </a:p>
      </dsp:txBody>
      <dsp:txXfrm>
        <a:off x="0" y="3047679"/>
        <a:ext cx="8763000" cy="1126125"/>
      </dsp:txXfrm>
    </dsp:sp>
    <dsp:sp modelId="{57EC0C00-ED0F-4595-A575-5E24E53E0E50}">
      <dsp:nvSpPr>
        <dsp:cNvPr id="0" name=""/>
        <dsp:cNvSpPr/>
      </dsp:nvSpPr>
      <dsp:spPr>
        <a:xfrm>
          <a:off x="304799" y="2835545"/>
          <a:ext cx="5181596" cy="4040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711200">
            <a:lnSpc>
              <a:spcPct val="90000"/>
            </a:lnSpc>
            <a:spcBef>
              <a:spcPct val="0"/>
            </a:spcBef>
            <a:spcAft>
              <a:spcPct val="35000"/>
            </a:spcAft>
          </a:pPr>
          <a:r>
            <a:rPr lang="en-US" sz="1600" b="1" kern="1200" dirty="0" smtClean="0"/>
            <a:t>Debunking Data Myths</a:t>
          </a:r>
          <a:endParaRPr lang="en-US" sz="1600" kern="1200" dirty="0"/>
        </a:p>
      </dsp:txBody>
      <dsp:txXfrm>
        <a:off x="324521" y="2855267"/>
        <a:ext cx="5142152" cy="364570"/>
      </dsp:txXfrm>
    </dsp:sp>
    <dsp:sp modelId="{ECDDC623-E15C-40B0-905D-D69B3044ABDC}">
      <dsp:nvSpPr>
        <dsp:cNvPr id="0" name=""/>
        <dsp:cNvSpPr/>
      </dsp:nvSpPr>
      <dsp:spPr>
        <a:xfrm>
          <a:off x="0" y="4456139"/>
          <a:ext cx="8763000" cy="196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70764" rIns="680106" bIns="92456" numCol="1" spcCol="1270" anchor="t" anchorCtr="0">
          <a:noAutofit/>
        </a:bodyPr>
        <a:lstStyle/>
        <a:p>
          <a:pPr marL="114300" lvl="1" indent="-114300" algn="l" defTabSz="577850">
            <a:lnSpc>
              <a:spcPct val="90000"/>
            </a:lnSpc>
            <a:spcBef>
              <a:spcPct val="0"/>
            </a:spcBef>
            <a:spcAft>
              <a:spcPct val="15000"/>
            </a:spcAft>
            <a:buChar char="••"/>
          </a:pPr>
          <a:r>
            <a:rPr lang="en-US" sz="1300" u="sng" kern="1200" smtClean="0">
              <a:hlinkClick xmlns:r="http://schemas.openxmlformats.org/officeDocument/2006/relationships" r:id="rId8"/>
            </a:rPr>
            <a:t>Safeguarding Data</a:t>
          </a:r>
          <a:r>
            <a:rPr lang="en-US" sz="1300" kern="1200" smtClean="0"/>
            <a:t>: Strategies state policymakers can pursue to support effective data use</a:t>
          </a:r>
          <a:endParaRPr lang="en-US" sz="1300" kern="1200" dirty="0"/>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
            </a:rPr>
            <a:t>Privacy</a:t>
          </a:r>
          <a:r>
            <a:rPr lang="en-US" sz="1300" u="sng" kern="1200" dirty="0" smtClean="0">
              <a:hlinkClick xmlns:r="http://schemas.openxmlformats.org/officeDocument/2006/relationships" r:id="rId9"/>
            </a:rPr>
            <a:t>, Security, and Confidentiality</a:t>
          </a:r>
          <a:r>
            <a:rPr lang="en-US" sz="1300" kern="1200" dirty="0" smtClean="0"/>
            <a:t>: DQC’s action issue page with information on how states can safeguard data and many additional resources</a:t>
          </a:r>
          <a:endParaRPr lang="en-US" sz="1300" kern="1200" dirty="0"/>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10"/>
            </a:rPr>
            <a:t>Supporting Data Use While Protecting the Privacy, Security and Confidentiality of Student Information</a:t>
          </a:r>
          <a:r>
            <a:rPr lang="en-US" sz="1300" kern="1200" dirty="0" smtClean="0"/>
            <a:t>: a primer for state policymakers</a:t>
          </a:r>
          <a:endParaRPr lang="en-US" sz="1300" kern="1200" dirty="0"/>
        </a:p>
        <a:p>
          <a:pPr marL="114300" lvl="1" indent="-114300" algn="l" defTabSz="577850">
            <a:lnSpc>
              <a:spcPct val="90000"/>
            </a:lnSpc>
            <a:spcBef>
              <a:spcPct val="0"/>
            </a:spcBef>
            <a:spcAft>
              <a:spcPct val="15000"/>
            </a:spcAft>
            <a:buChar char="••"/>
          </a:pPr>
          <a:r>
            <a:rPr lang="en-US" sz="1300" u="sng" kern="1200" dirty="0" smtClean="0">
              <a:hlinkClick xmlns:r="http://schemas.openxmlformats.org/officeDocument/2006/relationships" r:id="rId11"/>
            </a:rPr>
            <a:t>Complying with FERPA and Other Federal Privacy and Security Laws and Maximizing Appropriate Data Use</a:t>
          </a:r>
          <a:endParaRPr lang="en-US" sz="1300" kern="1200" dirty="0"/>
        </a:p>
        <a:p>
          <a:pPr marL="114300" lvl="1" indent="-114300" algn="l" defTabSz="577850">
            <a:lnSpc>
              <a:spcPct val="90000"/>
            </a:lnSpc>
            <a:spcBef>
              <a:spcPct val="0"/>
            </a:spcBef>
            <a:spcAft>
              <a:spcPct val="15000"/>
            </a:spcAft>
            <a:buChar char="••"/>
          </a:pPr>
          <a:r>
            <a:rPr lang="en-US" sz="1300" kern="1200" dirty="0" smtClean="0"/>
            <a:t>EducationCounsel’s </a:t>
          </a:r>
          <a:r>
            <a:rPr lang="en-US" sz="1300" kern="1200" dirty="0" smtClean="0">
              <a:hlinkClick xmlns:r="http://schemas.openxmlformats.org/officeDocument/2006/relationships" r:id="rId12"/>
            </a:rPr>
            <a:t>Key Elements for Strengthening State Laws and Policies Pertaining to Student Data Use, Privacy, and Security:</a:t>
          </a:r>
          <a:r>
            <a:rPr lang="en-US" sz="1300" kern="1200" dirty="0" smtClean="0"/>
            <a:t> Model language and privacy policy guidance from education law experts</a:t>
          </a:r>
          <a:endParaRPr lang="en-US" sz="1300" kern="1200" dirty="0"/>
        </a:p>
      </dsp:txBody>
      <dsp:txXfrm>
        <a:off x="0" y="4456139"/>
        <a:ext cx="8763000" cy="1965600"/>
      </dsp:txXfrm>
    </dsp:sp>
    <dsp:sp modelId="{72071623-E8F6-4B86-A110-AA95BB9D58BF}">
      <dsp:nvSpPr>
        <dsp:cNvPr id="0" name=""/>
        <dsp:cNvSpPr/>
      </dsp:nvSpPr>
      <dsp:spPr>
        <a:xfrm>
          <a:off x="304799" y="4244004"/>
          <a:ext cx="5181596" cy="4040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711200">
            <a:lnSpc>
              <a:spcPct val="90000"/>
            </a:lnSpc>
            <a:spcBef>
              <a:spcPct val="0"/>
            </a:spcBef>
            <a:spcAft>
              <a:spcPct val="35000"/>
            </a:spcAft>
          </a:pPr>
          <a:r>
            <a:rPr lang="en-US" sz="1600" b="1" kern="1200" dirty="0" smtClean="0"/>
            <a:t>Protecting Data</a:t>
          </a:r>
          <a:endParaRPr lang="en-US" sz="1600" kern="1200" dirty="0"/>
        </a:p>
      </dsp:txBody>
      <dsp:txXfrm>
        <a:off x="324521" y="4263726"/>
        <a:ext cx="5142152" cy="36457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FD8968-1522-4FE4-B4CF-B0D18086941E}" type="datetimeFigureOut">
              <a:rPr lang="en-US" smtClean="0"/>
              <a:t>3/26/2014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E628E-2818-4FA6-AD0D-EF21785258F3}" type="slidenum">
              <a:rPr lang="en-US" smtClean="0"/>
              <a:t>‹#›</a:t>
            </a:fld>
            <a:endParaRPr lang="en-US"/>
          </a:p>
        </p:txBody>
      </p:sp>
    </p:spTree>
    <p:extLst>
      <p:ext uri="{BB962C8B-B14F-4D97-AF65-F5344CB8AC3E}">
        <p14:creationId xmlns:p14="http://schemas.microsoft.com/office/powerpoint/2010/main" val="715173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45CFC-A9A3-49E9-BB08-B72C966F079F}" type="datetimeFigureOut">
              <a:rPr lang="en-US" smtClean="0"/>
              <a:t>3/26/2014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8EEA6-2BFE-4545-AA95-3070F267CD80}" type="slidenum">
              <a:rPr lang="en-US" smtClean="0"/>
              <a:t>‹#›</a:t>
            </a:fld>
            <a:endParaRPr lang="en-US"/>
          </a:p>
        </p:txBody>
      </p:sp>
    </p:spTree>
    <p:extLst>
      <p:ext uri="{BB962C8B-B14F-4D97-AF65-F5344CB8AC3E}">
        <p14:creationId xmlns:p14="http://schemas.microsoft.com/office/powerpoint/2010/main" val="98132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qstatetrack.com/texis/statetrack/insession/insession/+9ewVypN2eB8knme8tBWe5llgww6FqtGncdwmewG1qmxwww/+/nodisplay/infopag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few of you work with the states, but many of you don’t. We’re the state people, let me take 2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to tell you why the state matters. </a:t>
            </a:r>
          </a:p>
          <a:p>
            <a:endParaRPr lang="en-US" dirty="0" smtClean="0"/>
          </a:p>
          <a:p>
            <a:r>
              <a:rPr lang="en-US" dirty="0" smtClean="0"/>
              <a:t>Every state now has a robust statewide</a:t>
            </a:r>
            <a:r>
              <a:rPr lang="en-US" baseline="0" dirty="0" smtClean="0"/>
              <a:t> </a:t>
            </a:r>
            <a:r>
              <a:rPr lang="en-US" dirty="0" smtClean="0"/>
              <a:t>longitudinal data system with student-level</a:t>
            </a:r>
            <a:r>
              <a:rPr lang="en-US" baseline="0" dirty="0" smtClean="0"/>
              <a:t> data beyond test scores.</a:t>
            </a:r>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5</a:t>
            </a:fld>
            <a:endParaRPr lang="en-US"/>
          </a:p>
        </p:txBody>
      </p:sp>
    </p:spTree>
    <p:extLst>
      <p:ext uri="{BB962C8B-B14F-4D97-AF65-F5344CB8AC3E}">
        <p14:creationId xmlns:p14="http://schemas.microsoft.com/office/powerpoint/2010/main" val="222526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kern="1200" dirty="0" smtClean="0">
                <a:solidFill>
                  <a:schemeClr val="tx1"/>
                </a:solidFill>
                <a:effectLst/>
                <a:latin typeface="+mn-lt"/>
                <a:ea typeface="+mn-ea"/>
                <a:cs typeface="+mn-cs"/>
              </a:rPr>
              <a:t>While most of DQC’s energy goes in to improving the capacity of state education</a:t>
            </a:r>
            <a:r>
              <a:rPr lang="en-US" sz="1200" kern="1200" baseline="0" dirty="0" smtClean="0">
                <a:solidFill>
                  <a:schemeClr val="tx1"/>
                </a:solidFill>
                <a:effectLst/>
                <a:latin typeface="+mn-lt"/>
                <a:ea typeface="+mn-ea"/>
                <a:cs typeface="+mn-cs"/>
              </a:rPr>
              <a:t> data </a:t>
            </a:r>
            <a:r>
              <a:rPr lang="en-US" sz="1200" kern="1200" dirty="0" smtClean="0">
                <a:solidFill>
                  <a:schemeClr val="tx1"/>
                </a:solidFill>
                <a:effectLst/>
                <a:latin typeface="+mn-lt"/>
                <a:ea typeface="+mn-ea"/>
                <a:cs typeface="+mn-cs"/>
              </a:rPr>
              <a:t>systems, </a:t>
            </a:r>
            <a:r>
              <a:rPr lang="en-US" sz="1200" i="0" kern="1200" dirty="0" smtClean="0">
                <a:solidFill>
                  <a:schemeClr val="tx1"/>
                </a:solidFill>
                <a:effectLst/>
                <a:latin typeface="+mn-lt"/>
                <a:ea typeface="+mn-ea"/>
                <a:cs typeface="+mn-cs"/>
              </a:rPr>
              <a:t>this year we are including a section</a:t>
            </a:r>
            <a:r>
              <a:rPr lang="en-US" sz="1200" i="0" kern="1200" baseline="0" dirty="0" smtClean="0">
                <a:solidFill>
                  <a:schemeClr val="tx1"/>
                </a:solidFill>
                <a:effectLst/>
                <a:latin typeface="+mn-lt"/>
                <a:ea typeface="+mn-ea"/>
                <a:cs typeface="+mn-cs"/>
              </a:rPr>
              <a:t> on “critical linkages” between state education data systems and other youth- and family-serving state agencies.</a:t>
            </a:r>
            <a:endParaRPr lang="en-US" sz="1200" i="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working with the Annie E. Casey Foundation to get a baseline on cross-agency linkages at the state level and to identify a few promising initiatives. We pulled together a small working group and, on April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we will define a set of questions to ask the 50 states and DC in 2014.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Nod to 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NLC, folks at Penn, AISP w/ UI did surveying local folks—NLC w/ partners led this kind of effort not at state level, but at local level to find out what’s going on (e.g.,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Minneapolis)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Questions have been organized around four key areas: the data sharing policy framework, the scope and timeliness, use and impact, and challenges. The</a:t>
            </a:r>
            <a:r>
              <a:rPr lang="en-US" sz="1200" kern="1200" baseline="0" dirty="0" smtClean="0">
                <a:solidFill>
                  <a:schemeClr val="tx1"/>
                </a:solidFill>
                <a:effectLst/>
                <a:latin typeface="+mn-lt"/>
                <a:ea typeface="+mn-ea"/>
                <a:cs typeface="+mn-cs"/>
              </a:rPr>
              <a:t> working group has s</a:t>
            </a:r>
            <a:r>
              <a:rPr lang="en-US" sz="1200" kern="1200" dirty="0" smtClean="0">
                <a:solidFill>
                  <a:schemeClr val="tx1"/>
                </a:solidFill>
                <a:effectLst/>
                <a:latin typeface="+mn-lt"/>
                <a:ea typeface="+mn-ea"/>
                <a:cs typeface="+mn-cs"/>
              </a:rPr>
              <a:t>ome members of NNIP, UI is very much at the table, well represented, but this a really good time, if there</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other things you want to know, tell me now.</a:t>
            </a:r>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14</a:t>
            </a:fld>
            <a:endParaRPr lang="en-US"/>
          </a:p>
        </p:txBody>
      </p:sp>
    </p:spTree>
    <p:extLst>
      <p:ext uri="{BB962C8B-B14F-4D97-AF65-F5344CB8AC3E}">
        <p14:creationId xmlns:p14="http://schemas.microsoft.com/office/powerpoint/2010/main" val="377792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Questions have been organized around four key areas: the data sharing policy framework, the scope and timeliness, use and impact, and challenges. The</a:t>
            </a:r>
            <a:r>
              <a:rPr lang="en-US" sz="1200" kern="1200" baseline="0" dirty="0" smtClean="0">
                <a:solidFill>
                  <a:schemeClr val="tx1"/>
                </a:solidFill>
                <a:effectLst/>
                <a:latin typeface="+mn-lt"/>
                <a:ea typeface="+mn-ea"/>
                <a:cs typeface="+mn-cs"/>
              </a:rPr>
              <a:t> working group has s</a:t>
            </a:r>
            <a:r>
              <a:rPr lang="en-US" sz="1200" kern="1200" dirty="0" smtClean="0">
                <a:solidFill>
                  <a:schemeClr val="tx1"/>
                </a:solidFill>
                <a:effectLst/>
                <a:latin typeface="+mn-lt"/>
                <a:ea typeface="+mn-ea"/>
                <a:cs typeface="+mn-cs"/>
              </a:rPr>
              <a:t>ome members of NNIP, UI is very much at the table, well represented, but this a really good time, if there</a:t>
            </a:r>
            <a:r>
              <a:rPr lang="en-US" sz="1200" kern="1200" baseline="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other things you want to know, tell me now.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3200" b="1" dirty="0" smtClean="0"/>
              <a:t>Data Sharing Policy Framework</a:t>
            </a:r>
          </a:p>
          <a:p>
            <a:pPr lvl="1"/>
            <a:r>
              <a:rPr lang="en-US" sz="3000" dirty="0" smtClean="0"/>
              <a:t>How are sharing practices formalized?</a:t>
            </a:r>
          </a:p>
          <a:p>
            <a:pPr lvl="1"/>
            <a:r>
              <a:rPr lang="en-US" sz="3000" dirty="0" smtClean="0"/>
              <a:t>Which are mandated (e.g. legislatively)?</a:t>
            </a:r>
          </a:p>
          <a:p>
            <a:pPr lvl="1"/>
            <a:r>
              <a:rPr lang="en-US" sz="3000" dirty="0" smtClean="0"/>
              <a:t>What organization hosts and secures the data?</a:t>
            </a:r>
          </a:p>
          <a:p>
            <a:pPr lvl="1"/>
            <a:r>
              <a:rPr lang="en-US" sz="3000" dirty="0" smtClean="0"/>
              <a:t>How is cross-agency data sharing funded? (Public/private, fee-for-service, etc.)</a:t>
            </a:r>
          </a:p>
          <a:p>
            <a:pPr lvl="1"/>
            <a:r>
              <a:rPr lang="en-US" sz="3000" dirty="0" smtClean="0"/>
              <a:t>Is sharing federated or centralized?</a:t>
            </a:r>
          </a:p>
          <a:p>
            <a:pPr lvl="1"/>
            <a:r>
              <a:rPr lang="en-US" sz="3000" dirty="0" smtClean="0"/>
              <a:t>How are legal constraints negotiated?</a:t>
            </a:r>
            <a:endParaRPr lang="en-US" sz="3200" dirty="0" smtClean="0"/>
          </a:p>
          <a:p>
            <a:pPr marL="0" indent="0">
              <a:buNone/>
            </a:pPr>
            <a:endParaRPr lang="en-US" sz="3200" dirty="0" smtClean="0"/>
          </a:p>
          <a:p>
            <a:r>
              <a:rPr lang="en-US" sz="3200" b="1" dirty="0" smtClean="0"/>
              <a:t>Scope &amp; Timeliness</a:t>
            </a:r>
          </a:p>
          <a:p>
            <a:pPr lvl="1"/>
            <a:r>
              <a:rPr lang="en-US" sz="3000" dirty="0" smtClean="0"/>
              <a:t>What state agencies and/or external data sources are included? (How does this group want to categorize those options?)</a:t>
            </a:r>
          </a:p>
          <a:p>
            <a:pPr lvl="1"/>
            <a:r>
              <a:rPr lang="en-US" sz="3000" dirty="0" smtClean="0"/>
              <a:t>How frequently is data transferred or refreshed?</a:t>
            </a:r>
            <a:endParaRPr lang="en-US" sz="3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3200" b="1" dirty="0" smtClean="0"/>
              <a:t>Use and Impact</a:t>
            </a:r>
          </a:p>
          <a:p>
            <a:pPr lvl="1"/>
            <a:r>
              <a:rPr lang="en-US" sz="3000" dirty="0" smtClean="0"/>
              <a:t>What is/are the primary use(s) of multi-system data? </a:t>
            </a:r>
          </a:p>
          <a:p>
            <a:pPr lvl="2"/>
            <a:r>
              <a:rPr lang="en-US" dirty="0" smtClean="0"/>
              <a:t>Program evaluation</a:t>
            </a:r>
          </a:p>
          <a:p>
            <a:pPr lvl="2"/>
            <a:r>
              <a:rPr lang="en-US" dirty="0" smtClean="0"/>
              <a:t>Policy analysis</a:t>
            </a:r>
          </a:p>
          <a:p>
            <a:pPr lvl="2"/>
            <a:r>
              <a:rPr lang="en-US" dirty="0" smtClean="0"/>
              <a:t>Decision support &amp; case management</a:t>
            </a:r>
          </a:p>
          <a:p>
            <a:pPr lvl="1"/>
            <a:r>
              <a:rPr lang="en-US" sz="3000" dirty="0" smtClean="0"/>
              <a:t>Who the most important clients or customers for these multi-system data?</a:t>
            </a:r>
          </a:p>
          <a:p>
            <a:pPr lvl="1"/>
            <a:r>
              <a:rPr lang="en-US" sz="3000" dirty="0" smtClean="0"/>
              <a:t>What actual or anticipated impact have IDS strategies had on child and family welfare?</a:t>
            </a:r>
          </a:p>
          <a:p>
            <a:pPr marL="0" indent="0">
              <a:buNone/>
            </a:pPr>
            <a:endParaRPr lang="en-US" sz="3200" dirty="0" smtClean="0"/>
          </a:p>
          <a:p>
            <a:pPr marL="0" indent="0">
              <a:buNone/>
            </a:pPr>
            <a:r>
              <a:rPr lang="en-US" sz="3200" b="1" dirty="0" smtClean="0"/>
              <a:t>Challenges</a:t>
            </a:r>
          </a:p>
          <a:p>
            <a:pPr lvl="1"/>
            <a:r>
              <a:rPr lang="en-US" sz="3000" dirty="0" smtClean="0"/>
              <a:t>How would states prioritize the major challenges to cross-system data sharing? </a:t>
            </a:r>
          </a:p>
          <a:p>
            <a:pPr lvl="2"/>
            <a:r>
              <a:rPr lang="en-US" dirty="0" smtClean="0"/>
              <a:t>Technical</a:t>
            </a:r>
          </a:p>
          <a:p>
            <a:pPr lvl="2"/>
            <a:r>
              <a:rPr lang="en-US" dirty="0" smtClean="0"/>
              <a:t>Legal</a:t>
            </a:r>
          </a:p>
          <a:p>
            <a:pPr lvl="2"/>
            <a:r>
              <a:rPr lang="en-US" dirty="0" smtClean="0"/>
              <a:t>Political</a:t>
            </a:r>
          </a:p>
          <a:p>
            <a:pPr lvl="2"/>
            <a:r>
              <a:rPr lang="en-US" dirty="0" smtClean="0"/>
              <a:t>Resources (money, human, time)</a:t>
            </a:r>
          </a:p>
          <a:p>
            <a:pPr lvl="1"/>
            <a:r>
              <a:rPr lang="en-US" sz="3000" dirty="0" smtClean="0"/>
              <a:t>To whom do they look for support?</a:t>
            </a:r>
          </a:p>
          <a:p>
            <a:pPr lvl="2"/>
            <a:endParaRPr lang="en-US" sz="2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15</a:t>
            </a:fld>
            <a:endParaRPr lang="en-US"/>
          </a:p>
        </p:txBody>
      </p:sp>
    </p:spTree>
    <p:extLst>
      <p:ext uri="{BB962C8B-B14F-4D97-AF65-F5344CB8AC3E}">
        <p14:creationId xmlns:p14="http://schemas.microsoft.com/office/powerpoint/2010/main" val="37779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this is all very exciting and we’re thrilled to start talking with</a:t>
            </a:r>
            <a:r>
              <a:rPr lang="en-US" sz="1200" kern="1200" baseline="0" dirty="0" smtClean="0">
                <a:solidFill>
                  <a:schemeClr val="tx1"/>
                </a:solidFill>
                <a:effectLst/>
                <a:latin typeface="+mn-lt"/>
                <a:ea typeface="+mn-ea"/>
                <a:cs typeface="+mn-cs"/>
              </a:rPr>
              <a:t> states about integrated data for action, I would be remiss if I didn’t acknowledge the overwhelming amount of legislation introduced this year that threatens all of this great data work.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f you’re not alarmed, you should at least be aware; here’s why it matters to you; 59 bills taking the prohibitive approach and could absolutely shut down your access. We know you’re not necessarily the advocates in your state house, but this stuff will come up at your school board meetings, we have really good resources, if you want to know what’s going on, want help talking about it, please call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OKLAHOMA: OK </a:t>
            </a:r>
            <a:r>
              <a:rPr lang="en-US" sz="1200" u="sng" kern="1200" dirty="0" smtClean="0">
                <a:solidFill>
                  <a:schemeClr val="tx1"/>
                </a:solidFill>
                <a:effectLst/>
                <a:latin typeface="+mn-lt"/>
                <a:ea typeface="+mn-ea"/>
                <a:cs typeface="+mn-cs"/>
                <a:hlinkClick r:id="rId3"/>
              </a:rPr>
              <a:t>HB 2911</a:t>
            </a:r>
            <a:r>
              <a:rPr lang="en-US" sz="1200" kern="1200" dirty="0" smtClean="0">
                <a:solidFill>
                  <a:schemeClr val="tx1"/>
                </a:solidFill>
                <a:effectLst/>
                <a:latin typeface="+mn-lt"/>
                <a:ea typeface="+mn-ea"/>
                <a:cs typeface="+mn-cs"/>
              </a:rPr>
              <a:t> would prohibit the linking of early childhood and K-12 PII or the linking of those data with postsecondary data, workforce data, or any other agency besides the Department of Education. The bill would also prohibit the storing of student data by any entity "independent of the State Department of Education" and would prohibit the funding of the SLDS. The bill would also require annual parental consent for any data disclosure not required by law and would prevent student data being collected through digital software or an app that could be shared with a third party.</a:t>
            </a:r>
          </a:p>
          <a:p>
            <a:endParaRPr lang="en-US" sz="1100" b="0" kern="1200" dirty="0" smtClean="0">
              <a:solidFill>
                <a:schemeClr val="tx1"/>
              </a:solidFill>
              <a:effectLst/>
              <a:latin typeface="+mn-lt"/>
              <a:ea typeface="+mn-ea"/>
              <a:cs typeface="+mn-cs"/>
            </a:endParaRPr>
          </a:p>
          <a:p>
            <a:r>
              <a:rPr lang="en-US" sz="1100" b="0" kern="1200" dirty="0" smtClean="0">
                <a:solidFill>
                  <a:schemeClr val="tx1"/>
                </a:solidFill>
                <a:effectLst/>
                <a:latin typeface="+mn-lt"/>
                <a:ea typeface="+mn-ea"/>
                <a:cs typeface="+mn-cs"/>
              </a:rPr>
              <a:t>Five states have passed privacy legislation through their House and Senate chambers. Notably, bills with a governance approach have been passed in Idaho, West Virginia, and Wyoming—states that have also seen the introduction of highly prohibitive legislation this session</a:t>
            </a:r>
            <a:endParaRPr lang="en-US" sz="1100" b="0" dirty="0"/>
          </a:p>
        </p:txBody>
      </p:sp>
      <p:sp>
        <p:nvSpPr>
          <p:cNvPr id="4" name="Slide Number Placeholder 3"/>
          <p:cNvSpPr>
            <a:spLocks noGrp="1"/>
          </p:cNvSpPr>
          <p:nvPr>
            <p:ph type="sldNum" sz="quarter" idx="10"/>
          </p:nvPr>
        </p:nvSpPr>
        <p:spPr/>
        <p:txBody>
          <a:bodyPr/>
          <a:lstStyle/>
          <a:p>
            <a:fld id="{BB78EEA6-2BFE-4545-AA95-3070F267CD80}" type="slidenum">
              <a:rPr lang="en-US" smtClean="0"/>
              <a:t>16</a:t>
            </a:fld>
            <a:endParaRPr lang="en-US"/>
          </a:p>
        </p:txBody>
      </p:sp>
    </p:spTree>
    <p:extLst>
      <p:ext uri="{BB962C8B-B14F-4D97-AF65-F5344CB8AC3E}">
        <p14:creationId xmlns:p14="http://schemas.microsoft.com/office/powerpoint/2010/main" val="8583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States are where cross-agency links are made – if we want to track and improve investments in early childhood and student postsecondary success, using the administrative data already collected and linked at the state only makes sense. </a:t>
            </a:r>
            <a:endParaRPr lang="en-US" sz="1200" b="0" i="1"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6</a:t>
            </a:fld>
            <a:endParaRPr lang="en-US"/>
          </a:p>
        </p:txBody>
      </p:sp>
    </p:spTree>
    <p:extLst>
      <p:ext uri="{BB962C8B-B14F-4D97-AF65-F5344CB8AC3E}">
        <p14:creationId xmlns:p14="http://schemas.microsoft.com/office/powerpoint/2010/main" val="827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States are also where the REGIONAL and multi-district data lives: for</a:t>
            </a:r>
            <a:r>
              <a:rPr lang="en-US" sz="1200" kern="1200" baseline="0" dirty="0" smtClean="0">
                <a:solidFill>
                  <a:schemeClr val="tx1"/>
                </a:solidFill>
                <a:effectLst/>
                <a:latin typeface="+mn-lt"/>
                <a:ea typeface="+mn-ea"/>
                <a:cs typeface="+mn-cs"/>
              </a:rPr>
              <a:t> those of you doing place-based work that spans multiple school districts, or in statewide afterschool networks that want to “roll up” outcomes to be able to communicate to governors what they’re getting for their dollars invested in youth services… again, a state system is your natural partner.</a:t>
            </a:r>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7</a:t>
            </a:fld>
            <a:endParaRPr lang="en-US"/>
          </a:p>
        </p:txBody>
      </p:sp>
    </p:spTree>
    <p:extLst>
      <p:ext uri="{BB962C8B-B14F-4D97-AF65-F5344CB8AC3E}">
        <p14:creationId xmlns:p14="http://schemas.microsoft.com/office/powerpoint/2010/main" val="75648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Not to mention,</a:t>
            </a:r>
            <a:r>
              <a:rPr lang="en-US" sz="1200" b="0" kern="1200" baseline="0" dirty="0" smtClean="0">
                <a:solidFill>
                  <a:schemeClr val="tx1"/>
                </a:solidFill>
                <a:effectLst/>
                <a:latin typeface="+mn-lt"/>
                <a:ea typeface="+mn-ea"/>
                <a:cs typeface="+mn-cs"/>
              </a:rPr>
              <a:t> there’s been a tremendous amount of money invested in these systems. Let’s get some value out of them!</a:t>
            </a:r>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8</a:t>
            </a:fld>
            <a:endParaRPr lang="en-US"/>
          </a:p>
        </p:txBody>
      </p:sp>
    </p:spTree>
    <p:extLst>
      <p:ext uri="{BB962C8B-B14F-4D97-AF65-F5344CB8AC3E}">
        <p14:creationId xmlns:p14="http://schemas.microsoft.com/office/powerpoint/2010/main" val="281008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Now, we know what states have produced to date hasn’t bee</a:t>
            </a:r>
            <a:r>
              <a:rPr lang="en-US" sz="1200" kern="1200" baseline="0" dirty="0" smtClean="0">
                <a:solidFill>
                  <a:schemeClr val="tx1"/>
                </a:solidFill>
                <a:effectLst/>
                <a:latin typeface="+mn-lt"/>
                <a:ea typeface="+mn-ea"/>
                <a:cs typeface="+mn-cs"/>
              </a:rPr>
              <a:t>n particularly useful—to anyone. States have been mostly compliance-oriented. We’re trying to change that.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States have this tremendous wealth of information, BUT… it’s worthless if it doesn’t provide value to those working to improve student achievement.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 Facilitating feedback loops through </a:t>
            </a:r>
            <a:r>
              <a:rPr lang="en-US" sz="1200" kern="1200" baseline="0" dirty="0" err="1" smtClean="0">
                <a:solidFill>
                  <a:schemeClr val="tx1"/>
                </a:solidFill>
                <a:effectLst/>
                <a:latin typeface="+mn-lt"/>
                <a:ea typeface="+mn-ea"/>
                <a:cs typeface="+mn-cs"/>
              </a:rPr>
              <a:t>convos</a:t>
            </a:r>
            <a:r>
              <a:rPr lang="en-US" sz="1200" kern="1200" baseline="0" dirty="0" smtClean="0">
                <a:solidFill>
                  <a:schemeClr val="tx1"/>
                </a:solidFill>
                <a:effectLst/>
                <a:latin typeface="+mn-lt"/>
                <a:ea typeface="+mn-ea"/>
                <a:cs typeface="+mn-cs"/>
              </a:rPr>
              <a:t> like Texas and Washington</a:t>
            </a:r>
          </a:p>
          <a:p>
            <a:pPr marL="171450" lvl="0" indent="-171450">
              <a:buFontTx/>
              <a:buChar char="-"/>
            </a:pPr>
            <a:r>
              <a:rPr lang="en-US" sz="1200" kern="1200" baseline="0" dirty="0" smtClean="0">
                <a:solidFill>
                  <a:schemeClr val="tx1"/>
                </a:solidFill>
                <a:effectLst/>
                <a:latin typeface="+mn-lt"/>
                <a:ea typeface="+mn-ea"/>
                <a:cs typeface="+mn-cs"/>
              </a:rPr>
              <a:t>Convening stakeholder groups to help provide recommendations to states on how to make their tools more useful to local audiences like PRTF</a:t>
            </a:r>
          </a:p>
          <a:p>
            <a:pPr marL="171450" lvl="0" indent="-171450">
              <a:buFontTx/>
              <a:buChar char="-"/>
            </a:pPr>
            <a:r>
              <a:rPr lang="en-US" sz="1200" kern="1200" baseline="0" dirty="0" smtClean="0">
                <a:solidFill>
                  <a:schemeClr val="tx1"/>
                </a:solidFill>
                <a:effectLst/>
                <a:latin typeface="+mn-lt"/>
                <a:ea typeface="+mn-ea"/>
                <a:cs typeface="+mn-cs"/>
              </a:rPr>
              <a:t>Quality pyramids to help states understand what good looks like (2013 HSFB, teacher access, K-12/PS linkages; 2014 public reporting, governance)</a:t>
            </a:r>
          </a:p>
          <a:p>
            <a:pPr lvl="0"/>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9</a:t>
            </a:fld>
            <a:endParaRPr lang="en-US"/>
          </a:p>
        </p:txBody>
      </p:sp>
    </p:spTree>
    <p:extLst>
      <p:ext uri="{BB962C8B-B14F-4D97-AF65-F5344CB8AC3E}">
        <p14:creationId xmlns:p14="http://schemas.microsoft.com/office/powerpoint/2010/main" val="42399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 IS in your LDS? What data do you have?</a:t>
            </a:r>
            <a:r>
              <a:rPr lang="en-US" baseline="0" dirty="0" smtClean="0"/>
              <a:t> </a:t>
            </a:r>
            <a:r>
              <a:rPr lang="en-US" sz="1200" kern="1200" dirty="0" smtClean="0">
                <a:solidFill>
                  <a:schemeClr val="tx1"/>
                </a:solidFill>
                <a:effectLst/>
                <a:latin typeface="+mn-lt"/>
                <a:ea typeface="+mn-ea"/>
                <a:cs typeface="+mn-cs"/>
              </a:rPr>
              <a:t>Initially,</a:t>
            </a:r>
            <a:r>
              <a:rPr lang="en-US" sz="1200" kern="1200" baseline="0" dirty="0" smtClean="0">
                <a:solidFill>
                  <a:schemeClr val="tx1"/>
                </a:solidFill>
                <a:effectLst/>
                <a:latin typeface="+mn-lt"/>
                <a:ea typeface="+mn-ea"/>
                <a:cs typeface="+mn-cs"/>
              </a:rPr>
              <a:t> DQC worked to define the core elements of a high quality SLDS and track states’ progress building this basic infrastructure.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DQC developed with our partners the 10 essential elements – the pieces that we knew were critical for states to collect and use in order to have robust education data. </a:t>
            </a:r>
            <a:r>
              <a:rPr lang="en-US" dirty="0" smtClean="0"/>
              <a:t>This isn’t the whole picture – this is what was agreed upon at the time as the essential, foundational pieces of an LDS.</a:t>
            </a:r>
            <a:r>
              <a:rPr lang="en-US" baseline="0" dirty="0" smtClean="0"/>
              <a:t> And note “ability” – states had created the plug, and the socket, but not necessarily put the plug into the socket to turn on the electricity. There was “can” and not “does.”</a:t>
            </a:r>
            <a:endParaRPr lang="en-US" dirty="0" smtClean="0"/>
          </a:p>
          <a:p>
            <a:endParaRPr lang="en-US" dirty="0"/>
          </a:p>
        </p:txBody>
      </p:sp>
      <p:sp>
        <p:nvSpPr>
          <p:cNvPr id="4" name="Slide Number Placeholder 3"/>
          <p:cNvSpPr>
            <a:spLocks noGrp="1"/>
          </p:cNvSpPr>
          <p:nvPr>
            <p:ph type="sldNum" sz="quarter" idx="10"/>
          </p:nvPr>
        </p:nvSpPr>
        <p:spPr/>
        <p:txBody>
          <a:bodyPr/>
          <a:lstStyle/>
          <a:p>
            <a:fld id="{BB78EEA6-2BFE-4545-AA95-3070F267CD80}" type="slidenum">
              <a:rPr lang="en-US" smtClean="0"/>
              <a:t>10</a:t>
            </a:fld>
            <a:endParaRPr lang="en-US"/>
          </a:p>
        </p:txBody>
      </p:sp>
    </p:spTree>
    <p:extLst>
      <p:ext uri="{BB962C8B-B14F-4D97-AF65-F5344CB8AC3E}">
        <p14:creationId xmlns:p14="http://schemas.microsoft.com/office/powerpoint/2010/main" val="37779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mn-lt"/>
                <a:ea typeface="+mn-ea"/>
                <a:cs typeface="+mn-cs"/>
              </a:rPr>
              <a:t>By 2011, 36 states had all 10 elements – up from zero when DQC started in 2005 – and the rest were well on their way.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24E724-7525-4059-8CC1-5A5684D2EEDF}" type="slidenum">
              <a:rPr lang="en-US" smtClean="0"/>
              <a:t>11</a:t>
            </a:fld>
            <a:endParaRPr lang="en-US"/>
          </a:p>
        </p:txBody>
      </p:sp>
    </p:spTree>
    <p:extLst>
      <p:ext uri="{BB962C8B-B14F-4D97-AF65-F5344CB8AC3E}">
        <p14:creationId xmlns:p14="http://schemas.microsoft.com/office/powerpoint/2010/main" val="190047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Briefly describe</a:t>
            </a:r>
            <a:r>
              <a:rPr lang="en-US" sz="1200" b="1" kern="1200" baseline="0" dirty="0" smtClean="0">
                <a:solidFill>
                  <a:schemeClr val="tx1"/>
                </a:solidFill>
                <a:effectLst/>
                <a:latin typeface="+mn-lt"/>
                <a:ea typeface="+mn-ea"/>
                <a:cs typeface="+mn-cs"/>
              </a:rPr>
              <a:t> the “10 Actions”</a:t>
            </a:r>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Every</a:t>
            </a:r>
            <a:r>
              <a:rPr lang="en-US" sz="1200" kern="1200" baseline="0" dirty="0" smtClean="0">
                <a:solidFill>
                  <a:schemeClr val="tx1"/>
                </a:solidFill>
                <a:effectLst/>
                <a:latin typeface="+mn-lt"/>
                <a:ea typeface="+mn-ea"/>
                <a:cs typeface="+mn-cs"/>
              </a:rPr>
              <a:t> year, DQC surveys the 50 states plus DC – “Data for Action”</a:t>
            </a:r>
          </a:p>
          <a:p>
            <a:pPr marL="171450" lvl="0" indent="-171450">
              <a:buFont typeface="Wingdings" panose="05000000000000000000" pitchFamily="2" charset="2"/>
              <a:buChar char="§"/>
            </a:pPr>
            <a:r>
              <a:rPr lang="en-US" sz="1200" kern="1200" baseline="0" dirty="0" smtClean="0">
                <a:solidFill>
                  <a:schemeClr val="tx1"/>
                </a:solidFill>
                <a:effectLst/>
                <a:latin typeface="+mn-lt"/>
                <a:ea typeface="+mn-ea"/>
                <a:cs typeface="+mn-cs"/>
              </a:rPr>
              <a:t>Purpose of the survey: not scientific but sets a “north star” for policy makers</a:t>
            </a:r>
          </a:p>
          <a:p>
            <a:pPr marL="171450" lvl="0" indent="-171450">
              <a:buFont typeface="Wingdings" panose="05000000000000000000" pitchFamily="2" charset="2"/>
              <a:buChar char="§"/>
            </a:pPr>
            <a:r>
              <a:rPr lang="en-US" sz="1200" kern="1200" baseline="0" dirty="0" smtClean="0">
                <a:solidFill>
                  <a:schemeClr val="tx1"/>
                </a:solidFill>
                <a:effectLst/>
                <a:latin typeface="+mn-lt"/>
                <a:ea typeface="+mn-ea"/>
                <a:cs typeface="+mn-cs"/>
              </a:rPr>
              <a:t>Every year we extend it to focus on priority areas (early warning systems, public reporting, data governance)</a:t>
            </a:r>
          </a:p>
          <a:p>
            <a:endParaRPr lang="en-US" dirty="0"/>
          </a:p>
        </p:txBody>
      </p:sp>
      <p:sp>
        <p:nvSpPr>
          <p:cNvPr id="4" name="Slide Number Placeholder 3"/>
          <p:cNvSpPr>
            <a:spLocks noGrp="1"/>
          </p:cNvSpPr>
          <p:nvPr>
            <p:ph type="sldNum" sz="quarter" idx="10"/>
          </p:nvPr>
        </p:nvSpPr>
        <p:spPr/>
        <p:txBody>
          <a:bodyPr/>
          <a:lstStyle/>
          <a:p>
            <a:fld id="{AF24E724-7525-4059-8CC1-5A5684D2EEDF}" type="slidenum">
              <a:rPr lang="en-US" smtClean="0"/>
              <a:t>12</a:t>
            </a:fld>
            <a:endParaRPr lang="en-US"/>
          </a:p>
        </p:txBody>
      </p:sp>
    </p:spTree>
    <p:extLst>
      <p:ext uri="{BB962C8B-B14F-4D97-AF65-F5344CB8AC3E}">
        <p14:creationId xmlns:p14="http://schemas.microsoft.com/office/powerpoint/2010/main" val="190047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Wingdings" panose="05000000000000000000" pitchFamily="2" charset="2"/>
              <a:buNone/>
            </a:pPr>
            <a:r>
              <a:rPr lang="en-US" sz="1200" kern="1200" baseline="0" dirty="0" smtClean="0">
                <a:solidFill>
                  <a:schemeClr val="tx1"/>
                </a:solidFill>
                <a:effectLst/>
                <a:latin typeface="+mn-lt"/>
                <a:ea typeface="+mn-ea"/>
                <a:cs typeface="+mn-cs"/>
              </a:rPr>
              <a:t>States have made tremendous progress. </a:t>
            </a:r>
          </a:p>
          <a:p>
            <a:pPr marL="0" lvl="0" indent="0">
              <a:buFont typeface="Wingdings" panose="05000000000000000000" pitchFamily="2" charset="2"/>
              <a:buNone/>
            </a:pPr>
            <a:endParaRPr lang="en-US" sz="1200" kern="1200" baseline="0" dirty="0" smtClean="0">
              <a:solidFill>
                <a:schemeClr val="tx1"/>
              </a:solidFill>
              <a:effectLst/>
              <a:latin typeface="+mn-lt"/>
              <a:ea typeface="+mn-ea"/>
              <a:cs typeface="+mn-cs"/>
            </a:endParaRPr>
          </a:p>
          <a:p>
            <a:pPr marL="0" lvl="0" indent="0">
              <a:buFont typeface="Wingdings" panose="05000000000000000000" pitchFamily="2" charset="2"/>
              <a:buNone/>
            </a:pPr>
            <a:r>
              <a:rPr lang="en-US" sz="1200" kern="1200" baseline="0" dirty="0" smtClean="0">
                <a:solidFill>
                  <a:schemeClr val="tx1"/>
                </a:solidFill>
                <a:effectLst/>
                <a:latin typeface="+mn-lt"/>
                <a:ea typeface="+mn-ea"/>
                <a:cs typeface="+mn-cs"/>
              </a:rPr>
              <a:t>If you’re interested in learning more about your state’s progress, visit our website. Each year, we publish state profiles detailing state progress toward the 10 Actions and sharing info on what tools and resources each state is making available to their local constituents. These profiles are a great way to learn more about your state’s capacity; they’re also great advocacy tools if you’re interested in pushing your state to do more. All profiles include the name and </a:t>
            </a:r>
            <a:r>
              <a:rPr lang="en-US" sz="1200" kern="1200" baseline="0" dirty="0" err="1" smtClean="0">
                <a:solidFill>
                  <a:schemeClr val="tx1"/>
                </a:solidFill>
                <a:effectLst/>
                <a:latin typeface="+mn-lt"/>
                <a:ea typeface="+mn-ea"/>
                <a:cs typeface="+mn-cs"/>
              </a:rPr>
              <a:t>ocntact</a:t>
            </a:r>
            <a:r>
              <a:rPr lang="en-US" sz="1200" kern="1200" baseline="0" dirty="0" smtClean="0">
                <a:solidFill>
                  <a:schemeClr val="tx1"/>
                </a:solidFill>
                <a:effectLst/>
                <a:latin typeface="+mn-lt"/>
                <a:ea typeface="+mn-ea"/>
                <a:cs typeface="+mn-cs"/>
              </a:rPr>
              <a:t> info of the survey respondent.</a:t>
            </a:r>
          </a:p>
          <a:p>
            <a:pPr marL="0" lvl="0" indent="0">
              <a:buFont typeface="Wingdings" panose="05000000000000000000" pitchFamily="2" charset="2"/>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8EEA6-2BFE-4545-AA95-3070F267CD80}" type="slidenum">
              <a:rPr lang="en-US" smtClean="0"/>
              <a:t>13</a:t>
            </a:fld>
            <a:endParaRPr lang="en-US"/>
          </a:p>
        </p:txBody>
      </p:sp>
    </p:spTree>
    <p:extLst>
      <p:ext uri="{BB962C8B-B14F-4D97-AF65-F5344CB8AC3E}">
        <p14:creationId xmlns:p14="http://schemas.microsoft.com/office/powerpoint/2010/main" val="377792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777520-3904-4741-A463-A22087AE905F}"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87718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77520-3904-4741-A463-A22087AE905F}"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383304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77520-3904-4741-A463-A22087AE905F}"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239416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77520-3904-4741-A463-A22087AE905F}"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364157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77520-3904-4741-A463-A22087AE905F}"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103341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77520-3904-4741-A463-A22087AE905F}"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77892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777520-3904-4741-A463-A22087AE905F}" type="datetimeFigureOut">
              <a:rPr lang="en-US" smtClean="0"/>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77192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777520-3904-4741-A463-A22087AE905F}" type="datetimeFigureOut">
              <a:rPr lang="en-US" smtClean="0"/>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25380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77520-3904-4741-A463-A22087AE905F}" type="datetimeFigureOut">
              <a:rPr lang="en-US" smtClean="0"/>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144592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77520-3904-4741-A463-A22087AE905F}"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3752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77520-3904-4741-A463-A22087AE905F}"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ADE8-969B-4A7A-8C3A-CE2B59DB4827}" type="slidenum">
              <a:rPr lang="en-US" smtClean="0"/>
              <a:t>‹#›</a:t>
            </a:fld>
            <a:endParaRPr lang="en-US"/>
          </a:p>
        </p:txBody>
      </p:sp>
    </p:spTree>
    <p:extLst>
      <p:ext uri="{BB962C8B-B14F-4D97-AF65-F5344CB8AC3E}">
        <p14:creationId xmlns:p14="http://schemas.microsoft.com/office/powerpoint/2010/main" val="237878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77520-3904-4741-A463-A22087AE905F}" type="datetimeFigureOut">
              <a:rPr lang="en-US" smtClean="0"/>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EADE8-969B-4A7A-8C3A-CE2B59DB4827}" type="slidenum">
              <a:rPr lang="en-US" smtClean="0"/>
              <a:t>‹#›</a:t>
            </a:fld>
            <a:endParaRPr lang="en-US"/>
          </a:p>
        </p:txBody>
      </p:sp>
    </p:spTree>
    <p:extLst>
      <p:ext uri="{BB962C8B-B14F-4D97-AF65-F5344CB8AC3E}">
        <p14:creationId xmlns:p14="http://schemas.microsoft.com/office/powerpoint/2010/main" val="209098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encourt.state.nh.us/legislation/2014/HB158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legis.state.wv.us/Bill_Status/bills_text.cfm?billdoc=hb4316%20intr.htm&amp;yr=2014&amp;sesstype=RS&amp;i=4316" TargetMode="External"/><Relationship Id="rId5" Type="http://schemas.openxmlformats.org/officeDocument/2006/relationships/hyperlink" Target="http://www.capitol.tn.gov/Bills/108/Bill/SB1470.pdf" TargetMode="External"/><Relationship Id="rId4" Type="http://schemas.openxmlformats.org/officeDocument/2006/relationships/hyperlink" Target="http://openstates.org/ms/bills/2014/SB2737/documents/MSD0005589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gov/tools/whatsnew/index.php?topic=Gov_Executive_Orders&amp;id=592129&amp;v=article2011" TargetMode="External"/><Relationship Id="rId7" Type="http://schemas.openxmlformats.org/officeDocument/2006/relationships/hyperlink" Target="http://apps.sos.wv.gov/adlaw/csr/readfile.aspx?DocId=25354&amp;Format=PDF" TargetMode="External"/><Relationship Id="rId2" Type="http://schemas.openxmlformats.org/officeDocument/2006/relationships/hyperlink" Target="http://gov.georgia.gov/sites/gov.georgia.gov/files/related_files/document/05.15.13.01.pdf" TargetMode="External"/><Relationship Id="rId1" Type="http://schemas.openxmlformats.org/officeDocument/2006/relationships/slideLayout" Target="../slideLayouts/slideLayout2.xml"/><Relationship Id="rId6" Type="http://schemas.openxmlformats.org/officeDocument/2006/relationships/hyperlink" Target="https://docs.alsde.edu/documents/55/Data%20Use%20Governance%20Policy%20.pdf" TargetMode="External"/><Relationship Id="rId5" Type="http://schemas.openxmlformats.org/officeDocument/2006/relationships/hyperlink" Target="http://bese.louisiana.gov/current-initiatives/minimum-foundation-program-task-force" TargetMode="External"/><Relationship Id="rId4" Type="http://schemas.openxmlformats.org/officeDocument/2006/relationships/hyperlink" Target="https://governor.iowa.gov/2013/10/branstad-signs-executive-order-83-to-ensure-local-control-in-the-development-of-iowa-core-standards-and-assessmen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Rachel@DataQualityCampaig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2.dataqualitycampaign.org/files/Data-Rich%20Year%20Infographic.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76200" y="5181600"/>
            <a:ext cx="7467600" cy="685800"/>
          </a:xfrm>
          <a:prstGeom prst="homePlate">
            <a:avLst/>
          </a:prstGeom>
          <a:solidFill>
            <a:srgbClr val="2B117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76200" y="3660775"/>
            <a:ext cx="7189470" cy="1520825"/>
          </a:xfrm>
        </p:spPr>
        <p:txBody>
          <a:bodyPr>
            <a:noAutofit/>
          </a:bodyPr>
          <a:lstStyle/>
          <a:p>
            <a:pPr algn="l">
              <a:lnSpc>
                <a:spcPts val="4700"/>
              </a:lnSpc>
            </a:pPr>
            <a:r>
              <a:rPr lang="en-US" sz="4800" dirty="0" smtClean="0"/>
              <a:t>State Data for Local Action</a:t>
            </a:r>
            <a:endParaRPr lang="en-US" sz="5400" dirty="0">
              <a:solidFill>
                <a:schemeClr val="bg1"/>
              </a:solidFill>
              <a:latin typeface="Tw Cen MT" panose="020B0602020104020603" pitchFamily="34" charset="0"/>
            </a:endParaRPr>
          </a:p>
        </p:txBody>
      </p:sp>
      <p:sp>
        <p:nvSpPr>
          <p:cNvPr id="6" name="Subtitle 2"/>
          <p:cNvSpPr>
            <a:spLocks noGrp="1"/>
          </p:cNvSpPr>
          <p:nvPr>
            <p:ph type="subTitle" idx="1"/>
          </p:nvPr>
        </p:nvSpPr>
        <p:spPr>
          <a:xfrm>
            <a:off x="-76201" y="5266809"/>
            <a:ext cx="7018019" cy="515381"/>
          </a:xfrm>
        </p:spPr>
        <p:txBody>
          <a:bodyPr>
            <a:normAutofit/>
          </a:bodyPr>
          <a:lstStyle/>
          <a:p>
            <a:r>
              <a:rPr lang="en-US" sz="2400" dirty="0" smtClean="0">
                <a:solidFill>
                  <a:schemeClr val="bg1"/>
                </a:solidFill>
                <a:latin typeface="Tw Cen MT" panose="020B0602020104020603" pitchFamily="34" charset="0"/>
              </a:rPr>
              <a:t>Lisa </a:t>
            </a:r>
            <a:r>
              <a:rPr lang="en-US" sz="2400" dirty="0" err="1" smtClean="0">
                <a:solidFill>
                  <a:schemeClr val="bg1"/>
                </a:solidFill>
                <a:latin typeface="Tw Cen MT" panose="020B0602020104020603" pitchFamily="34" charset="0"/>
              </a:rPr>
              <a:t>Sparrow|Associate</a:t>
            </a:r>
            <a:r>
              <a:rPr lang="en-US" sz="2400" dirty="0" smtClean="0">
                <a:solidFill>
                  <a:schemeClr val="bg1"/>
                </a:solidFill>
                <a:latin typeface="Tw Cen MT" panose="020B0602020104020603" pitchFamily="34" charset="0"/>
              </a:rPr>
              <a:t>| State Policy and Advocacy</a:t>
            </a:r>
          </a:p>
        </p:txBody>
      </p:sp>
      <p:sp>
        <p:nvSpPr>
          <p:cNvPr id="7" name="Chevron 6"/>
          <p:cNvSpPr/>
          <p:nvPr/>
        </p:nvSpPr>
        <p:spPr>
          <a:xfrm>
            <a:off x="7315200" y="5181600"/>
            <a:ext cx="1219200" cy="685800"/>
          </a:xfrm>
          <a:prstGeom prst="chevron">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3"/>
          <p:cNvSpPr txBox="1">
            <a:spLocks/>
          </p:cNvSpPr>
          <p:nvPr/>
        </p:nvSpPr>
        <p:spPr>
          <a:xfrm>
            <a:off x="7315200" y="6400800"/>
            <a:ext cx="1752600" cy="340841"/>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solidFill>
                  <a:schemeClr val="tx1"/>
                </a:solidFill>
              </a:rPr>
              <a:t>April 2014</a:t>
            </a:r>
            <a:endParaRPr lang="en-US" sz="1800" dirty="0">
              <a:solidFill>
                <a:schemeClr val="tx1"/>
              </a:solidFill>
            </a:endParaRPr>
          </a:p>
        </p:txBody>
      </p:sp>
      <p:sp>
        <p:nvSpPr>
          <p:cNvPr id="9" name="Rectangle 8"/>
          <p:cNvSpPr/>
          <p:nvPr/>
        </p:nvSpPr>
        <p:spPr>
          <a:xfrm>
            <a:off x="-76201" y="6004559"/>
            <a:ext cx="6678931" cy="1676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000751" y="6004560"/>
            <a:ext cx="982980" cy="167640"/>
          </a:xfrm>
          <a:custGeom>
            <a:avLst/>
            <a:gdLst>
              <a:gd name="connsiteX0" fmla="*/ 0 w 982980"/>
              <a:gd name="connsiteY0" fmla="*/ 0 h 167640"/>
              <a:gd name="connsiteX1" fmla="*/ 982980 w 982980"/>
              <a:gd name="connsiteY1" fmla="*/ 0 h 167640"/>
              <a:gd name="connsiteX2" fmla="*/ 800100 w 982980"/>
              <a:gd name="connsiteY2" fmla="*/ 167640 h 167640"/>
              <a:gd name="connsiteX3" fmla="*/ 83820 w 982980"/>
              <a:gd name="connsiteY3" fmla="*/ 167640 h 167640"/>
              <a:gd name="connsiteX4" fmla="*/ 0 w 982980"/>
              <a:gd name="connsiteY4" fmla="*/ 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 h="167640">
                <a:moveTo>
                  <a:pt x="0" y="0"/>
                </a:moveTo>
                <a:lnTo>
                  <a:pt x="982980" y="0"/>
                </a:lnTo>
                <a:lnTo>
                  <a:pt x="800100" y="167640"/>
                </a:lnTo>
                <a:lnTo>
                  <a:pt x="83820" y="16764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10800000">
            <a:off x="7094220" y="6004559"/>
            <a:ext cx="982980" cy="167640"/>
          </a:xfrm>
          <a:custGeom>
            <a:avLst/>
            <a:gdLst>
              <a:gd name="connsiteX0" fmla="*/ 0 w 982980"/>
              <a:gd name="connsiteY0" fmla="*/ 0 h 167640"/>
              <a:gd name="connsiteX1" fmla="*/ 982980 w 982980"/>
              <a:gd name="connsiteY1" fmla="*/ 0 h 167640"/>
              <a:gd name="connsiteX2" fmla="*/ 800100 w 982980"/>
              <a:gd name="connsiteY2" fmla="*/ 167640 h 167640"/>
              <a:gd name="connsiteX3" fmla="*/ 83820 w 982980"/>
              <a:gd name="connsiteY3" fmla="*/ 167640 h 167640"/>
              <a:gd name="connsiteX4" fmla="*/ 0 w 982980"/>
              <a:gd name="connsiteY4" fmla="*/ 0 h 167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 h="167640">
                <a:moveTo>
                  <a:pt x="0" y="0"/>
                </a:moveTo>
                <a:lnTo>
                  <a:pt x="982980" y="0"/>
                </a:lnTo>
                <a:lnTo>
                  <a:pt x="800100" y="167640"/>
                </a:lnTo>
                <a:lnTo>
                  <a:pt x="83820" y="16764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7620000" y="6004559"/>
            <a:ext cx="712470" cy="167641"/>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57200"/>
            <a:ext cx="5334000" cy="200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68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94700" cy="1143000"/>
          </a:xfrm>
        </p:spPr>
        <p:txBody>
          <a:bodyPr>
            <a:noAutofit/>
          </a:bodyPr>
          <a:lstStyle/>
          <a:p>
            <a:pPr algn="l"/>
            <a:r>
              <a:rPr lang="en-US" sz="3200" dirty="0" smtClean="0"/>
              <a:t>So, What’s in My LDS, Anyway? </a:t>
            </a:r>
            <a:endParaRPr lang="en-US" sz="3200" dirty="0"/>
          </a:p>
        </p:txBody>
      </p:sp>
      <p:sp>
        <p:nvSpPr>
          <p:cNvPr id="6" name="Rectangle 5"/>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pic>
        <p:nvPicPr>
          <p:cNvPr id="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447800"/>
            <a:ext cx="7238999" cy="4495800"/>
          </a:xfrm>
        </p:spPr>
      </p:pic>
    </p:spTree>
    <p:extLst>
      <p:ext uri="{BB962C8B-B14F-4D97-AF65-F5344CB8AC3E}">
        <p14:creationId xmlns:p14="http://schemas.microsoft.com/office/powerpoint/2010/main" val="3880533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924800" cy="1230311"/>
          </a:xfrm>
        </p:spPr>
        <p:txBody>
          <a:bodyPr>
            <a:normAutofit/>
          </a:bodyPr>
          <a:lstStyle/>
          <a:p>
            <a:pPr algn="l"/>
            <a:r>
              <a:rPr lang="en-US" sz="3200" dirty="0" smtClean="0"/>
              <a:t>The Beginning: 10 Elements</a:t>
            </a:r>
            <a:endParaRPr lang="en-US" sz="3200" dirty="0"/>
          </a:p>
        </p:txBody>
      </p:sp>
      <p:sp>
        <p:nvSpPr>
          <p:cNvPr id="10" name="Rectangle 9"/>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6414104"/>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4" name="Rectangle 13"/>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5" name="Rectangle 14"/>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685800" y="1496333"/>
            <a:ext cx="7772400" cy="561975"/>
          </a:xfrm>
          <a:prstGeom prst="rect">
            <a:avLst/>
          </a:prstGeom>
          <a:ln>
            <a:noFill/>
          </a:ln>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Clr>
                <a:srgbClr val="FFC000"/>
              </a:buClr>
              <a:buFont typeface="Calibri"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alibri" pitchFamily="34" charset="0"/>
              <a:buNone/>
            </a:pPr>
            <a:r>
              <a:rPr lang="en-US" b="1" dirty="0" smtClean="0">
                <a:solidFill>
                  <a:srgbClr val="002060"/>
                </a:solidFill>
              </a:rPr>
              <a:t>2011: 36 </a:t>
            </a:r>
            <a:r>
              <a:rPr lang="en-US" dirty="0" smtClean="0">
                <a:solidFill>
                  <a:srgbClr val="002060"/>
                </a:solidFill>
              </a:rPr>
              <a:t>have all 10 Elements, up from </a:t>
            </a:r>
            <a:r>
              <a:rPr lang="en-US" b="1" dirty="0" smtClean="0">
                <a:solidFill>
                  <a:srgbClr val="002060"/>
                </a:solidFill>
              </a:rPr>
              <a:t>zero in 2005</a:t>
            </a:r>
            <a:endParaRPr lang="en-US" dirty="0">
              <a:solidFill>
                <a:srgbClr val="002060"/>
              </a:solidFill>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173" b="31451"/>
          <a:stretch/>
        </p:blipFill>
        <p:spPr bwMode="auto">
          <a:xfrm>
            <a:off x="533400" y="2244270"/>
            <a:ext cx="390502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976" b="31720"/>
          <a:stretch/>
        </p:blipFill>
        <p:spPr bwMode="auto">
          <a:xfrm>
            <a:off x="4906988" y="2282369"/>
            <a:ext cx="3817630" cy="243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5" t="72581" r="30232" b="13709"/>
          <a:stretch/>
        </p:blipFill>
        <p:spPr bwMode="auto">
          <a:xfrm>
            <a:off x="2590800" y="5272087"/>
            <a:ext cx="4042955" cy="63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75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924800" cy="1230311"/>
          </a:xfrm>
        </p:spPr>
        <p:txBody>
          <a:bodyPr>
            <a:normAutofit/>
          </a:bodyPr>
          <a:lstStyle/>
          <a:p>
            <a:pPr algn="l"/>
            <a:r>
              <a:rPr lang="en-US" sz="3200" dirty="0" smtClean="0"/>
              <a:t>Now: Data for Action</a:t>
            </a:r>
            <a:endParaRPr lang="en-US" sz="3200" dirty="0"/>
          </a:p>
        </p:txBody>
      </p:sp>
      <p:sp>
        <p:nvSpPr>
          <p:cNvPr id="10" name="Rectangle 9"/>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43600" y="6414104"/>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4" name="Rectangle 13"/>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5" name="Rectangle 14"/>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57200" y="1447800"/>
            <a:ext cx="5562600" cy="1631950"/>
          </a:xfrm>
          <a:prstGeom prst="rect">
            <a:avLst/>
          </a:prstGeom>
          <a:noFill/>
          <a:ln>
            <a:noFill/>
          </a:ln>
        </p:spPr>
        <p:txBody>
          <a:bodyPr>
            <a:spAutoFit/>
          </a:bodyPr>
          <a:lstStyle/>
          <a:p>
            <a:pPr fontAlgn="auto">
              <a:spcBef>
                <a:spcPts val="0"/>
              </a:spcBef>
              <a:spcAft>
                <a:spcPts val="0"/>
              </a:spcAft>
              <a:defRPr/>
            </a:pPr>
            <a:r>
              <a:rPr lang="en-US" sz="2000" b="1" i="1" dirty="0">
                <a:solidFill>
                  <a:srgbClr val="005392"/>
                </a:solidFill>
                <a:latin typeface="+mn-lt"/>
              </a:rPr>
              <a:t>LINKING P–20W Data</a:t>
            </a:r>
            <a:endParaRPr lang="en-US" sz="2000" i="1" dirty="0">
              <a:solidFill>
                <a:srgbClr val="005392"/>
              </a:solidFill>
              <a:latin typeface="+mn-lt"/>
            </a:endParaRPr>
          </a:p>
          <a:p>
            <a:pPr marL="342900" indent="-342900" fontAlgn="auto">
              <a:spcBef>
                <a:spcPts val="0"/>
              </a:spcBef>
              <a:spcAft>
                <a:spcPts val="0"/>
              </a:spcAft>
              <a:buFontTx/>
              <a:buAutoNum type="arabicPeriod"/>
              <a:defRPr/>
            </a:pPr>
            <a:r>
              <a:rPr lang="en-US" sz="2000" b="1" dirty="0">
                <a:solidFill>
                  <a:srgbClr val="005392"/>
                </a:solidFill>
                <a:latin typeface="+mn-lt"/>
              </a:rPr>
              <a:t>Link</a:t>
            </a:r>
            <a:r>
              <a:rPr lang="en-US" sz="2000" dirty="0">
                <a:solidFill>
                  <a:srgbClr val="005392"/>
                </a:solidFill>
                <a:latin typeface="+mn-lt"/>
              </a:rPr>
              <a:t> P–20W data systems</a:t>
            </a:r>
          </a:p>
          <a:p>
            <a:pPr marL="342900" indent="-342900" fontAlgn="auto">
              <a:spcBef>
                <a:spcPts val="0"/>
              </a:spcBef>
              <a:spcAft>
                <a:spcPts val="0"/>
              </a:spcAft>
              <a:buFontTx/>
              <a:buAutoNum type="arabicPeriod"/>
              <a:defRPr/>
            </a:pPr>
            <a:r>
              <a:rPr lang="en-US" sz="2000" dirty="0">
                <a:solidFill>
                  <a:srgbClr val="005392"/>
                </a:solidFill>
                <a:latin typeface="+mn-lt"/>
              </a:rPr>
              <a:t>Create stable, </a:t>
            </a:r>
            <a:r>
              <a:rPr lang="en-US" sz="2000" b="1" dirty="0">
                <a:solidFill>
                  <a:srgbClr val="005392"/>
                </a:solidFill>
                <a:latin typeface="+mn-lt"/>
              </a:rPr>
              <a:t>sustained</a:t>
            </a:r>
            <a:r>
              <a:rPr lang="en-US" sz="2000" dirty="0">
                <a:solidFill>
                  <a:srgbClr val="005392"/>
                </a:solidFill>
                <a:latin typeface="+mn-lt"/>
              </a:rPr>
              <a:t> support</a:t>
            </a:r>
          </a:p>
          <a:p>
            <a:pPr marL="342900" indent="-342900" fontAlgn="auto">
              <a:spcBef>
                <a:spcPts val="0"/>
              </a:spcBef>
              <a:spcAft>
                <a:spcPts val="0"/>
              </a:spcAft>
              <a:buFontTx/>
              <a:buAutoNum type="arabicPeriod"/>
              <a:defRPr/>
            </a:pPr>
            <a:r>
              <a:rPr lang="en-US" sz="2000" dirty="0">
                <a:solidFill>
                  <a:srgbClr val="005392"/>
                </a:solidFill>
                <a:latin typeface="+mn-lt"/>
              </a:rPr>
              <a:t>Develop </a:t>
            </a:r>
            <a:r>
              <a:rPr lang="en-US" sz="2000" b="1" dirty="0">
                <a:solidFill>
                  <a:srgbClr val="005392"/>
                </a:solidFill>
                <a:latin typeface="+mn-lt"/>
              </a:rPr>
              <a:t>governance</a:t>
            </a:r>
            <a:r>
              <a:rPr lang="en-US" sz="2000" dirty="0">
                <a:solidFill>
                  <a:srgbClr val="005392"/>
                </a:solidFill>
                <a:latin typeface="+mn-lt"/>
              </a:rPr>
              <a:t> structures</a:t>
            </a:r>
          </a:p>
          <a:p>
            <a:pPr marL="342900" indent="-342900" fontAlgn="auto">
              <a:spcBef>
                <a:spcPts val="0"/>
              </a:spcBef>
              <a:spcAft>
                <a:spcPts val="0"/>
              </a:spcAft>
              <a:buFontTx/>
              <a:buAutoNum type="arabicPeriod"/>
              <a:defRPr/>
            </a:pPr>
            <a:r>
              <a:rPr lang="en-US" sz="2000" dirty="0">
                <a:solidFill>
                  <a:srgbClr val="005392"/>
                </a:solidFill>
                <a:latin typeface="+mn-lt"/>
              </a:rPr>
              <a:t>Build data </a:t>
            </a:r>
            <a:r>
              <a:rPr lang="en-US" sz="2000" b="1" dirty="0">
                <a:solidFill>
                  <a:srgbClr val="005392"/>
                </a:solidFill>
                <a:latin typeface="+mn-lt"/>
              </a:rPr>
              <a:t>repositories</a:t>
            </a:r>
          </a:p>
        </p:txBody>
      </p:sp>
      <p:sp>
        <p:nvSpPr>
          <p:cNvPr id="16" name="TextBox 15"/>
          <p:cNvSpPr txBox="1"/>
          <p:nvPr/>
        </p:nvSpPr>
        <p:spPr>
          <a:xfrm>
            <a:off x="477838" y="3148013"/>
            <a:ext cx="4876800" cy="1630362"/>
          </a:xfrm>
          <a:prstGeom prst="rect">
            <a:avLst/>
          </a:prstGeom>
          <a:noFill/>
          <a:ln>
            <a:noFill/>
          </a:ln>
        </p:spPr>
        <p:txBody>
          <a:bodyPr>
            <a:spAutoFit/>
          </a:bodyPr>
          <a:lstStyle/>
          <a:p>
            <a:pPr fontAlgn="auto">
              <a:spcBef>
                <a:spcPts val="0"/>
              </a:spcBef>
              <a:spcAft>
                <a:spcPts val="0"/>
              </a:spcAft>
              <a:defRPr/>
            </a:pPr>
            <a:r>
              <a:rPr lang="en-US" sz="2000" b="1" i="1" dirty="0">
                <a:solidFill>
                  <a:schemeClr val="accent2">
                    <a:lumMod val="50000"/>
                  </a:schemeClr>
                </a:solidFill>
                <a:latin typeface="+mn-lt"/>
              </a:rPr>
              <a:t>ENSURING DATA ACCESS</a:t>
            </a:r>
          </a:p>
          <a:p>
            <a:pPr marL="342900" indent="-342900" fontAlgn="auto">
              <a:spcBef>
                <a:spcPts val="0"/>
              </a:spcBef>
              <a:spcAft>
                <a:spcPts val="0"/>
              </a:spcAft>
              <a:buFont typeface="+mj-lt"/>
              <a:buAutoNum type="arabicPeriod" startAt="5"/>
              <a:defRPr/>
            </a:pPr>
            <a:r>
              <a:rPr lang="en-US" sz="2000" dirty="0">
                <a:solidFill>
                  <a:schemeClr val="accent2">
                    <a:lumMod val="50000"/>
                  </a:schemeClr>
                </a:solidFill>
                <a:latin typeface="+mn-lt"/>
              </a:rPr>
              <a:t>Provide timely data </a:t>
            </a:r>
            <a:r>
              <a:rPr lang="en-US" sz="2000" b="1" dirty="0">
                <a:solidFill>
                  <a:schemeClr val="accent2">
                    <a:lumMod val="50000"/>
                  </a:schemeClr>
                </a:solidFill>
                <a:latin typeface="+mn-lt"/>
              </a:rPr>
              <a:t>access</a:t>
            </a:r>
          </a:p>
          <a:p>
            <a:pPr marL="342900" indent="-342900" fontAlgn="auto">
              <a:spcBef>
                <a:spcPts val="0"/>
              </a:spcBef>
              <a:spcAft>
                <a:spcPts val="0"/>
              </a:spcAft>
              <a:buFontTx/>
              <a:buAutoNum type="arabicPeriod" startAt="5"/>
              <a:defRPr/>
            </a:pPr>
            <a:r>
              <a:rPr lang="en-US" sz="2000" dirty="0">
                <a:solidFill>
                  <a:schemeClr val="accent2">
                    <a:lumMod val="50000"/>
                  </a:schemeClr>
                </a:solidFill>
                <a:latin typeface="+mn-lt"/>
              </a:rPr>
              <a:t>Create individual student </a:t>
            </a:r>
            <a:r>
              <a:rPr lang="en-US" sz="2000" b="1" dirty="0">
                <a:solidFill>
                  <a:schemeClr val="accent2">
                    <a:lumMod val="50000"/>
                  </a:schemeClr>
                </a:solidFill>
                <a:latin typeface="+mn-lt"/>
              </a:rPr>
              <a:t>progress reports </a:t>
            </a:r>
          </a:p>
          <a:p>
            <a:pPr marL="342900" indent="-342900" fontAlgn="auto">
              <a:spcBef>
                <a:spcPts val="0"/>
              </a:spcBef>
              <a:spcAft>
                <a:spcPts val="0"/>
              </a:spcAft>
              <a:buFontTx/>
              <a:buAutoNum type="arabicPeriod" startAt="5"/>
              <a:defRPr/>
            </a:pPr>
            <a:r>
              <a:rPr lang="en-US" sz="2000" dirty="0">
                <a:solidFill>
                  <a:schemeClr val="accent2">
                    <a:lumMod val="50000"/>
                  </a:schemeClr>
                </a:solidFill>
                <a:latin typeface="+mn-lt"/>
              </a:rPr>
              <a:t>Create </a:t>
            </a:r>
            <a:r>
              <a:rPr lang="en-US" sz="2000" b="1" dirty="0">
                <a:solidFill>
                  <a:schemeClr val="accent2">
                    <a:lumMod val="50000"/>
                  </a:schemeClr>
                </a:solidFill>
                <a:latin typeface="+mn-lt"/>
              </a:rPr>
              <a:t>longitudinal reports</a:t>
            </a:r>
          </a:p>
        </p:txBody>
      </p:sp>
      <p:sp>
        <p:nvSpPr>
          <p:cNvPr id="17" name="TextBox 16"/>
          <p:cNvSpPr txBox="1"/>
          <p:nvPr/>
        </p:nvSpPr>
        <p:spPr>
          <a:xfrm>
            <a:off x="457200" y="4800600"/>
            <a:ext cx="4495800" cy="1323975"/>
          </a:xfrm>
          <a:prstGeom prst="rect">
            <a:avLst/>
          </a:prstGeom>
          <a:noFill/>
          <a:ln>
            <a:noFill/>
          </a:ln>
        </p:spPr>
        <p:txBody>
          <a:bodyPr>
            <a:spAutoFit/>
          </a:bodyPr>
          <a:lstStyle/>
          <a:p>
            <a:pPr fontAlgn="auto">
              <a:spcBef>
                <a:spcPts val="0"/>
              </a:spcBef>
              <a:spcAft>
                <a:spcPts val="0"/>
              </a:spcAft>
              <a:defRPr/>
            </a:pPr>
            <a:r>
              <a:rPr lang="en-US" sz="2000" b="1" i="1" dirty="0">
                <a:solidFill>
                  <a:schemeClr val="accent3">
                    <a:lumMod val="50000"/>
                  </a:schemeClr>
                </a:solidFill>
                <a:latin typeface="+mn-lt"/>
              </a:rPr>
              <a:t>BUILDING CAPACITY TO USE DATA</a:t>
            </a:r>
          </a:p>
          <a:p>
            <a:pPr marL="342900" indent="-342900" fontAlgn="auto">
              <a:spcBef>
                <a:spcPts val="0"/>
              </a:spcBef>
              <a:spcAft>
                <a:spcPts val="0"/>
              </a:spcAft>
              <a:buFont typeface="+mj-lt"/>
              <a:buAutoNum type="arabicPeriod" startAt="8"/>
              <a:defRPr/>
            </a:pPr>
            <a:r>
              <a:rPr lang="en-US" sz="2000" dirty="0">
                <a:solidFill>
                  <a:schemeClr val="accent3">
                    <a:lumMod val="50000"/>
                  </a:schemeClr>
                </a:solidFill>
                <a:latin typeface="+mn-lt"/>
              </a:rPr>
              <a:t>Develop </a:t>
            </a:r>
            <a:r>
              <a:rPr lang="en-US" sz="2000" b="1" dirty="0">
                <a:solidFill>
                  <a:schemeClr val="accent3">
                    <a:lumMod val="50000"/>
                  </a:schemeClr>
                </a:solidFill>
                <a:latin typeface="+mn-lt"/>
              </a:rPr>
              <a:t>research</a:t>
            </a:r>
            <a:r>
              <a:rPr lang="en-US" sz="2000" dirty="0">
                <a:solidFill>
                  <a:schemeClr val="accent3">
                    <a:lumMod val="50000"/>
                  </a:schemeClr>
                </a:solidFill>
                <a:latin typeface="+mn-lt"/>
              </a:rPr>
              <a:t> agenda </a:t>
            </a:r>
          </a:p>
          <a:p>
            <a:pPr marL="342900" indent="-342900" fontAlgn="auto">
              <a:spcBef>
                <a:spcPts val="0"/>
              </a:spcBef>
              <a:spcAft>
                <a:spcPts val="0"/>
              </a:spcAft>
              <a:buFont typeface="+mj-lt"/>
              <a:buAutoNum type="arabicPeriod" startAt="8"/>
              <a:defRPr/>
            </a:pPr>
            <a:r>
              <a:rPr lang="en-US" sz="2000" dirty="0">
                <a:solidFill>
                  <a:schemeClr val="accent3">
                    <a:lumMod val="50000"/>
                  </a:schemeClr>
                </a:solidFill>
                <a:latin typeface="+mn-lt"/>
              </a:rPr>
              <a:t>Build educator </a:t>
            </a:r>
            <a:r>
              <a:rPr lang="en-US" sz="2000" b="1" dirty="0">
                <a:solidFill>
                  <a:schemeClr val="accent3">
                    <a:lumMod val="50000"/>
                  </a:schemeClr>
                </a:solidFill>
                <a:latin typeface="+mn-lt"/>
              </a:rPr>
              <a:t>capacity</a:t>
            </a:r>
          </a:p>
          <a:p>
            <a:pPr marL="342900" indent="-342900" fontAlgn="auto">
              <a:spcBef>
                <a:spcPts val="0"/>
              </a:spcBef>
              <a:spcAft>
                <a:spcPts val="0"/>
              </a:spcAft>
              <a:buFont typeface="+mj-lt"/>
              <a:buAutoNum type="arabicPeriod" startAt="8"/>
              <a:defRPr/>
            </a:pPr>
            <a:r>
              <a:rPr lang="en-US" sz="2000" dirty="0">
                <a:solidFill>
                  <a:schemeClr val="accent3">
                    <a:lumMod val="50000"/>
                  </a:schemeClr>
                </a:solidFill>
                <a:latin typeface="+mn-lt"/>
              </a:rPr>
              <a:t>Raise </a:t>
            </a:r>
            <a:r>
              <a:rPr lang="en-US" sz="2000" b="1" dirty="0">
                <a:solidFill>
                  <a:schemeClr val="accent3">
                    <a:lumMod val="50000"/>
                  </a:schemeClr>
                </a:solidFill>
                <a:latin typeface="+mn-lt"/>
              </a:rPr>
              <a:t>awareness</a:t>
            </a:r>
            <a:r>
              <a:rPr lang="en-US" sz="2000" dirty="0">
                <a:solidFill>
                  <a:schemeClr val="accent3">
                    <a:lumMod val="50000"/>
                  </a:schemeClr>
                </a:solidFill>
                <a:latin typeface="+mn-lt"/>
              </a:rPr>
              <a:t> of available data</a:t>
            </a:r>
            <a:endParaRPr lang="en-US" sz="2000" b="1" dirty="0">
              <a:solidFill>
                <a:schemeClr val="accent3">
                  <a:lumMod val="50000"/>
                </a:schemeClr>
              </a:solidFill>
              <a:latin typeface="+mn-lt"/>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l="3941" t="4160" b="3383"/>
          <a:stretch>
            <a:fillRect/>
          </a:stretch>
        </p:blipFill>
        <p:spPr bwMode="auto">
          <a:xfrm>
            <a:off x="4519613" y="1635125"/>
            <a:ext cx="4316412"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3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94700" cy="1143000"/>
          </a:xfrm>
        </p:spPr>
        <p:txBody>
          <a:bodyPr>
            <a:noAutofit/>
          </a:bodyPr>
          <a:lstStyle/>
          <a:p>
            <a:pPr algn="l"/>
            <a:r>
              <a:rPr lang="en-US" sz="3200" dirty="0" smtClean="0"/>
              <a:t>State Actions: Progress</a:t>
            </a:r>
            <a:endParaRPr lang="en-US" sz="3200" dirty="0"/>
          </a:p>
        </p:txBody>
      </p:sp>
      <p:sp>
        <p:nvSpPr>
          <p:cNvPr id="6" name="Rectangle 5"/>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3" name="Content Placeholder 2"/>
          <p:cNvSpPr txBox="1">
            <a:spLocks noGrp="1"/>
          </p:cNvSpPr>
          <p:nvPr>
            <p:ph idx="1"/>
          </p:nvPr>
        </p:nvSpPr>
        <p:spPr>
          <a:prstGeom prst="rect">
            <a:avLst/>
          </a:prstGeom>
          <a:ln>
            <a:noFill/>
          </a:ln>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342900" indent="-342900" algn="l" defTabSz="914400" rtl="0" eaLnBrk="1" latinLnBrk="0" hangingPunct="1">
              <a:spcBef>
                <a:spcPct val="20000"/>
              </a:spcBef>
              <a:buClr>
                <a:srgbClr val="FFC000"/>
              </a:buClr>
              <a:buFont typeface="Calibri"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alibri" pitchFamily="34" charset="0"/>
              <a:buNone/>
            </a:pPr>
            <a:r>
              <a:rPr lang="en-US" b="1" dirty="0" smtClean="0">
                <a:solidFill>
                  <a:srgbClr val="002060"/>
                </a:solidFill>
              </a:rPr>
              <a:t>2013: 2 states </a:t>
            </a:r>
            <a:r>
              <a:rPr lang="en-US" dirty="0" smtClean="0">
                <a:solidFill>
                  <a:srgbClr val="002060"/>
                </a:solidFill>
              </a:rPr>
              <a:t>have all 10 Actions, up from </a:t>
            </a:r>
            <a:r>
              <a:rPr lang="en-US" b="1" dirty="0" smtClean="0">
                <a:solidFill>
                  <a:srgbClr val="002060"/>
                </a:solidFill>
              </a:rPr>
              <a:t>zero in 2011</a:t>
            </a:r>
            <a:endParaRPr lang="en-US" dirty="0">
              <a:solidFill>
                <a:srgbClr val="002060"/>
              </a:solidFill>
            </a:endParaRPr>
          </a:p>
        </p:txBody>
      </p:sp>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99"/>
          <a:stretch/>
        </p:blipFill>
        <p:spPr bwMode="auto">
          <a:xfrm>
            <a:off x="162701" y="2189016"/>
            <a:ext cx="4091639"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7913" y="2128056"/>
            <a:ext cx="4058571"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788" b="1352"/>
          <a:stretch/>
        </p:blipFill>
        <p:spPr bwMode="auto">
          <a:xfrm>
            <a:off x="2221220" y="4901736"/>
            <a:ext cx="4892145" cy="66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67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94700" cy="1143000"/>
          </a:xfrm>
        </p:spPr>
        <p:txBody>
          <a:bodyPr>
            <a:noAutofit/>
          </a:bodyPr>
          <a:lstStyle/>
          <a:p>
            <a:pPr algn="l"/>
            <a:r>
              <a:rPr lang="en-US" sz="3200" dirty="0" smtClean="0"/>
              <a:t>Moving Forward: IDS</a:t>
            </a:r>
            <a:endParaRPr lang="en-US" sz="3200" dirty="0"/>
          </a:p>
        </p:txBody>
      </p:sp>
      <p:sp>
        <p:nvSpPr>
          <p:cNvPr id="6" name="Rectangle 5"/>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3" name="Content Placeholder 2"/>
          <p:cNvSpPr>
            <a:spLocks noGrp="1"/>
          </p:cNvSpPr>
          <p:nvPr>
            <p:ph idx="1"/>
          </p:nvPr>
        </p:nvSpPr>
        <p:spPr/>
        <p:txBody>
          <a:bodyPr>
            <a:normAutofit/>
          </a:bodyPr>
          <a:lstStyle/>
          <a:p>
            <a:pPr marL="514350" indent="-457200"/>
            <a:r>
              <a:rPr lang="en-US" sz="2800" dirty="0" smtClean="0"/>
              <a:t>In 2014, DQC will survey all 50 states and the District of Columbia on state IDS strategies. </a:t>
            </a:r>
          </a:p>
          <a:p>
            <a:pPr marL="57150" indent="0">
              <a:buNone/>
            </a:pPr>
            <a:endParaRPr lang="en-US" sz="2800" dirty="0" smtClean="0"/>
          </a:p>
          <a:p>
            <a:pPr marL="514350" indent="-457200"/>
            <a:r>
              <a:rPr lang="en-US" sz="2800" dirty="0" smtClean="0"/>
              <a:t>We’ll use this as:</a:t>
            </a:r>
          </a:p>
          <a:p>
            <a:pPr marL="914400" lvl="1" indent="-457200"/>
            <a:r>
              <a:rPr lang="en-US" sz="2400" dirty="0" smtClean="0"/>
              <a:t>an </a:t>
            </a:r>
            <a:r>
              <a:rPr lang="en-US" sz="2400" dirty="0"/>
              <a:t>initial “baseline” to chart growth of </a:t>
            </a:r>
            <a:r>
              <a:rPr lang="en-US" sz="2400" dirty="0" smtClean="0"/>
              <a:t>state </a:t>
            </a:r>
            <a:r>
              <a:rPr lang="en-US" sz="2400" dirty="0"/>
              <a:t>IDS </a:t>
            </a:r>
            <a:r>
              <a:rPr lang="en-US" sz="2400" dirty="0" smtClean="0"/>
              <a:t>strategies; and </a:t>
            </a:r>
          </a:p>
          <a:p>
            <a:pPr marL="914400" lvl="1" indent="-457200"/>
            <a:r>
              <a:rPr lang="en-US" sz="2400" dirty="0" smtClean="0"/>
              <a:t>to identify </a:t>
            </a:r>
            <a:r>
              <a:rPr lang="en-US" sz="2400" dirty="0"/>
              <a:t>leading states and practices </a:t>
            </a:r>
            <a:r>
              <a:rPr lang="en-US" sz="2400" dirty="0" smtClean="0"/>
              <a:t>for further engagement </a:t>
            </a:r>
            <a:r>
              <a:rPr lang="en-US" sz="2400" dirty="0"/>
              <a:t>and </a:t>
            </a:r>
            <a:r>
              <a:rPr lang="en-US" sz="2400" dirty="0" smtClean="0"/>
              <a:t>support.</a:t>
            </a:r>
            <a:endParaRPr lang="en-US" sz="2400" dirty="0"/>
          </a:p>
          <a:p>
            <a:endParaRPr lang="en-US" sz="2400" dirty="0"/>
          </a:p>
        </p:txBody>
      </p:sp>
    </p:spTree>
    <p:extLst>
      <p:ext uri="{BB962C8B-B14F-4D97-AF65-F5344CB8AC3E}">
        <p14:creationId xmlns:p14="http://schemas.microsoft.com/office/powerpoint/2010/main" val="760747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94700" cy="1143000"/>
          </a:xfrm>
        </p:spPr>
        <p:txBody>
          <a:bodyPr>
            <a:noAutofit/>
          </a:bodyPr>
          <a:lstStyle/>
          <a:p>
            <a:pPr algn="l"/>
            <a:r>
              <a:rPr lang="en-US" sz="3200" dirty="0" smtClean="0"/>
              <a:t>IDS: Questions to Consider</a:t>
            </a:r>
            <a:endParaRPr lang="en-US" sz="3200" dirty="0"/>
          </a:p>
        </p:txBody>
      </p:sp>
      <p:sp>
        <p:nvSpPr>
          <p:cNvPr id="6" name="Rectangle 5"/>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3" name="Content Placeholder 2"/>
          <p:cNvSpPr>
            <a:spLocks noGrp="1"/>
          </p:cNvSpPr>
          <p:nvPr>
            <p:ph idx="1"/>
          </p:nvPr>
        </p:nvSpPr>
        <p:spPr/>
        <p:txBody>
          <a:bodyPr>
            <a:normAutofit/>
          </a:bodyPr>
          <a:lstStyle/>
          <a:p>
            <a:r>
              <a:rPr lang="en-US" sz="2800" dirty="0" smtClean="0"/>
              <a:t>Survey questions will be organized </a:t>
            </a:r>
            <a:r>
              <a:rPr lang="en-US" sz="2800" dirty="0"/>
              <a:t>a</a:t>
            </a:r>
            <a:r>
              <a:rPr lang="en-US" sz="2800" dirty="0" smtClean="0"/>
              <a:t>round four key </a:t>
            </a:r>
            <a:r>
              <a:rPr lang="en-US" sz="2800" dirty="0"/>
              <a:t>t</a:t>
            </a:r>
            <a:r>
              <a:rPr lang="en-US" sz="2800" dirty="0" smtClean="0"/>
              <a:t>hemes:</a:t>
            </a:r>
          </a:p>
          <a:p>
            <a:pPr lvl="1"/>
            <a:r>
              <a:rPr lang="en-US" sz="2400" dirty="0" smtClean="0"/>
              <a:t>Data Sharing Policy Framework</a:t>
            </a:r>
          </a:p>
          <a:p>
            <a:pPr lvl="1"/>
            <a:r>
              <a:rPr lang="en-US" sz="2400" dirty="0" smtClean="0"/>
              <a:t>Scope and Timeliness</a:t>
            </a:r>
          </a:p>
          <a:p>
            <a:pPr lvl="1"/>
            <a:r>
              <a:rPr lang="en-US" sz="2400" dirty="0" smtClean="0"/>
              <a:t>Use and Impact</a:t>
            </a:r>
          </a:p>
          <a:p>
            <a:pPr lvl="1"/>
            <a:r>
              <a:rPr lang="en-US" sz="2400" dirty="0" smtClean="0"/>
              <a:t>Challenges</a:t>
            </a:r>
            <a:endParaRPr lang="en-US" sz="2400" dirty="0"/>
          </a:p>
        </p:txBody>
      </p:sp>
    </p:spTree>
    <p:extLst>
      <p:ext uri="{BB962C8B-B14F-4D97-AF65-F5344CB8AC3E}">
        <p14:creationId xmlns:p14="http://schemas.microsoft.com/office/powerpoint/2010/main" val="434876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State Legislation in 2014</a:t>
            </a:r>
            <a:endParaRPr lang="en-US" sz="3200" dirty="0"/>
          </a:p>
        </p:txBody>
      </p:sp>
      <p:sp>
        <p:nvSpPr>
          <p:cNvPr id="3" name="Content Placeholder 2"/>
          <p:cNvSpPr>
            <a:spLocks noGrp="1"/>
          </p:cNvSpPr>
          <p:nvPr>
            <p:ph idx="1"/>
          </p:nvPr>
        </p:nvSpPr>
        <p:spPr/>
        <p:txBody>
          <a:bodyPr>
            <a:normAutofit fontScale="85000" lnSpcReduction="20000"/>
          </a:bodyPr>
          <a:lstStyle/>
          <a:p>
            <a:pPr algn="just">
              <a:buClr>
                <a:srgbClr val="FFC000"/>
              </a:buClr>
              <a:buFont typeface="Arial" panose="020B0604020202020204" pitchFamily="34" charset="0"/>
              <a:buChar char="»"/>
            </a:pPr>
            <a:r>
              <a:rPr lang="en-US" sz="2600" dirty="0" smtClean="0"/>
              <a:t>80 </a:t>
            </a:r>
            <a:r>
              <a:rPr lang="en-US" sz="2600" dirty="0"/>
              <a:t>bills from 30 states</a:t>
            </a:r>
          </a:p>
          <a:p>
            <a:pPr marL="742950" lvl="2" indent="-342900" algn="just">
              <a:buClr>
                <a:srgbClr val="FFC000"/>
              </a:buClr>
              <a:buFont typeface="Arial" panose="020B0604020202020204" pitchFamily="34" charset="0"/>
              <a:buChar char="»"/>
            </a:pPr>
            <a:r>
              <a:rPr lang="en-US" sz="2100" dirty="0"/>
              <a:t>Many more are already being drafted</a:t>
            </a:r>
          </a:p>
          <a:p>
            <a:pPr marL="400050" lvl="2" indent="0" algn="just">
              <a:buClr>
                <a:srgbClr val="FFC000"/>
              </a:buClr>
              <a:buNone/>
            </a:pPr>
            <a:endParaRPr lang="en-US" sz="2000" dirty="0"/>
          </a:p>
          <a:p>
            <a:pPr marL="342900" lvl="1" indent="-342900" algn="just">
              <a:buClr>
                <a:srgbClr val="FFC000"/>
              </a:buClr>
              <a:buFont typeface="Arial" panose="020B0604020202020204" pitchFamily="34" charset="0"/>
              <a:buChar char="»"/>
            </a:pPr>
            <a:r>
              <a:rPr lang="en-US" sz="2600" dirty="0" smtClean="0"/>
              <a:t>59 </a:t>
            </a:r>
            <a:r>
              <a:rPr lang="en-US" sz="2600" dirty="0"/>
              <a:t>bills have taken a prohibitive approach</a:t>
            </a:r>
          </a:p>
          <a:p>
            <a:pPr marL="742950" lvl="2" indent="-342900" algn="just">
              <a:buClr>
                <a:srgbClr val="FFC000"/>
              </a:buClr>
              <a:buFont typeface="Arial" panose="020B0604020202020204" pitchFamily="34" charset="0"/>
              <a:buChar char="»"/>
            </a:pPr>
            <a:r>
              <a:rPr lang="en-US" sz="2100" dirty="0">
                <a:hlinkClick r:id="rId3"/>
              </a:rPr>
              <a:t>NH HB 1586</a:t>
            </a:r>
            <a:r>
              <a:rPr lang="en-US" sz="2100" dirty="0"/>
              <a:t>: Prevents predictive analytics</a:t>
            </a:r>
          </a:p>
          <a:p>
            <a:pPr marL="742950" lvl="2" indent="-342900" algn="just">
              <a:buClr>
                <a:srgbClr val="FFC000"/>
              </a:buClr>
              <a:buFont typeface="Arial" panose="020B0604020202020204" pitchFamily="34" charset="0"/>
              <a:buChar char="»"/>
            </a:pPr>
            <a:r>
              <a:rPr lang="en-US" sz="2100" dirty="0">
                <a:hlinkClick r:id="rId4"/>
              </a:rPr>
              <a:t>MS SB 2737</a:t>
            </a:r>
            <a:r>
              <a:rPr lang="en-US" sz="2100" dirty="0"/>
              <a:t>: Defunds the SLDS</a:t>
            </a:r>
          </a:p>
          <a:p>
            <a:pPr marL="400050" lvl="2" indent="0" algn="just">
              <a:buClr>
                <a:srgbClr val="FFC000"/>
              </a:buClr>
              <a:buNone/>
            </a:pPr>
            <a:endParaRPr lang="en-US" sz="2000" dirty="0"/>
          </a:p>
          <a:p>
            <a:pPr marL="342900" lvl="1" indent="-342900">
              <a:buClr>
                <a:srgbClr val="FFC000"/>
              </a:buClr>
              <a:buFont typeface="Arial" panose="020B0604020202020204" pitchFamily="34" charset="0"/>
              <a:buChar char="»"/>
            </a:pPr>
            <a:r>
              <a:rPr lang="en-US" sz="2600" dirty="0" smtClean="0"/>
              <a:t>33 </a:t>
            </a:r>
            <a:r>
              <a:rPr lang="en-US" sz="2600" dirty="0"/>
              <a:t>bills have taken a governance/transparency/accountability approach</a:t>
            </a:r>
          </a:p>
          <a:p>
            <a:pPr marL="742950" lvl="2" indent="-342900" algn="just">
              <a:buClr>
                <a:srgbClr val="FFC000"/>
              </a:buClr>
              <a:buFont typeface="Arial" panose="020B0604020202020204" pitchFamily="34" charset="0"/>
              <a:buChar char="»"/>
            </a:pPr>
            <a:r>
              <a:rPr lang="en-US" sz="2100" dirty="0">
                <a:hlinkClick r:id="rId5"/>
              </a:rPr>
              <a:t>TN SB 1470</a:t>
            </a:r>
            <a:r>
              <a:rPr lang="en-US" sz="2100" dirty="0"/>
              <a:t>: Requires a public data inventory and a comprehensive privacy policy</a:t>
            </a:r>
          </a:p>
          <a:p>
            <a:pPr marL="742950" lvl="2" indent="-342900" algn="just">
              <a:buClr>
                <a:srgbClr val="FFC000"/>
              </a:buClr>
              <a:buFont typeface="Arial" panose="020B0604020202020204" pitchFamily="34" charset="0"/>
              <a:buChar char="»"/>
            </a:pPr>
            <a:r>
              <a:rPr lang="en-US" sz="2100" dirty="0">
                <a:hlinkClick r:id="rId6"/>
              </a:rPr>
              <a:t>WV HB 4316</a:t>
            </a:r>
            <a:r>
              <a:rPr lang="en-US" sz="2100" dirty="0"/>
              <a:t>: Describes state, district, and school privacy responsibilities and establishes data sharing governance</a:t>
            </a:r>
          </a:p>
          <a:p>
            <a:pPr marL="742950" lvl="2" indent="-342900" algn="just">
              <a:buClr>
                <a:srgbClr val="FFC000"/>
              </a:buClr>
              <a:buFont typeface="Arial" panose="020B0604020202020204" pitchFamily="34" charset="0"/>
              <a:buChar char="»"/>
            </a:pPr>
            <a:endParaRPr lang="en-US" sz="2100" dirty="0"/>
          </a:p>
          <a:p>
            <a:pPr algn="just">
              <a:buClr>
                <a:srgbClr val="FFC000"/>
              </a:buClr>
              <a:buFont typeface="Arial" panose="020B0604020202020204" pitchFamily="34" charset="0"/>
              <a:buChar char="»"/>
            </a:pPr>
            <a:r>
              <a:rPr lang="en-US" sz="2600" dirty="0"/>
              <a:t>The approaches are not mutually </a:t>
            </a:r>
            <a:r>
              <a:rPr lang="en-US" sz="2600" dirty="0" smtClean="0"/>
              <a:t>exclusive</a:t>
            </a:r>
            <a:endParaRPr lang="en-US" sz="2600" dirty="0"/>
          </a:p>
        </p:txBody>
      </p:sp>
      <p:sp>
        <p:nvSpPr>
          <p:cNvPr id="4" name="Rectangle 3"/>
          <p:cNvSpPr/>
          <p:nvPr/>
        </p:nvSpPr>
        <p:spPr>
          <a:xfrm>
            <a:off x="452252" y="129540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8" name="Rectangle 7"/>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Tree>
    <p:extLst>
      <p:ext uri="{BB962C8B-B14F-4D97-AF65-F5344CB8AC3E}">
        <p14:creationId xmlns:p14="http://schemas.microsoft.com/office/powerpoint/2010/main" val="3358201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Other State Actions</a:t>
            </a:r>
            <a:endParaRPr lang="en-US" sz="3200" dirty="0"/>
          </a:p>
        </p:txBody>
      </p:sp>
      <p:sp>
        <p:nvSpPr>
          <p:cNvPr id="3" name="Content Placeholder 2"/>
          <p:cNvSpPr>
            <a:spLocks noGrp="1"/>
          </p:cNvSpPr>
          <p:nvPr>
            <p:ph idx="1"/>
          </p:nvPr>
        </p:nvSpPr>
        <p:spPr>
          <a:xfrm>
            <a:off x="158750" y="1600200"/>
            <a:ext cx="8839200" cy="4525963"/>
          </a:xfrm>
        </p:spPr>
        <p:txBody>
          <a:bodyPr>
            <a:normAutofit fontScale="77500" lnSpcReduction="20000"/>
          </a:bodyPr>
          <a:lstStyle/>
          <a:p>
            <a:pPr algn="just">
              <a:buClr>
                <a:srgbClr val="FFC000"/>
              </a:buClr>
              <a:buFont typeface="Arial" panose="020B0604020202020204" pitchFamily="34" charset="0"/>
              <a:buChar char="»"/>
            </a:pPr>
            <a:r>
              <a:rPr lang="en-US" sz="3100" u="sng" dirty="0" smtClean="0"/>
              <a:t>Executive Orders</a:t>
            </a:r>
          </a:p>
          <a:p>
            <a:pPr lvl="1" algn="just">
              <a:buClr>
                <a:srgbClr val="FFC000"/>
              </a:buClr>
              <a:buFont typeface="Arial" panose="020B0604020202020204" pitchFamily="34" charset="0"/>
              <a:buChar char="»"/>
            </a:pPr>
            <a:r>
              <a:rPr lang="en-US" dirty="0">
                <a:hlinkClick r:id="rId2"/>
              </a:rPr>
              <a:t>Georgia</a:t>
            </a:r>
            <a:r>
              <a:rPr lang="en-US" dirty="0"/>
              <a:t>: Affirmed prohibitions on sending PII to the federal government.</a:t>
            </a:r>
          </a:p>
          <a:p>
            <a:pPr lvl="1" algn="just">
              <a:buClr>
                <a:srgbClr val="FFC000"/>
              </a:buClr>
              <a:buFont typeface="Arial" panose="020B0604020202020204" pitchFamily="34" charset="0"/>
              <a:buChar char="»"/>
            </a:pPr>
            <a:r>
              <a:rPr lang="en-US" sz="2800" u="sng" dirty="0" smtClean="0">
                <a:hlinkClick r:id="rId3"/>
              </a:rPr>
              <a:t>Maine</a:t>
            </a:r>
            <a:r>
              <a:rPr lang="en-US" sz="2800" dirty="0"/>
              <a:t>: </a:t>
            </a:r>
            <a:r>
              <a:rPr lang="en-US" sz="2800" dirty="0" smtClean="0"/>
              <a:t>Affirmed commitment </a:t>
            </a:r>
            <a:r>
              <a:rPr lang="en-US" sz="2800" dirty="0"/>
              <a:t>to </a:t>
            </a:r>
            <a:r>
              <a:rPr lang="en-US" sz="2800" dirty="0" smtClean="0"/>
              <a:t>student </a:t>
            </a:r>
            <a:r>
              <a:rPr lang="en-US" sz="2800" dirty="0"/>
              <a:t>privacy </a:t>
            </a:r>
            <a:r>
              <a:rPr lang="en-US" sz="2800" dirty="0" smtClean="0"/>
              <a:t>rights.</a:t>
            </a:r>
          </a:p>
          <a:p>
            <a:pPr lvl="1" algn="just">
              <a:buClr>
                <a:srgbClr val="FFC000"/>
              </a:buClr>
              <a:buFont typeface="Arial" panose="020B0604020202020204" pitchFamily="34" charset="0"/>
              <a:buChar char="»"/>
            </a:pPr>
            <a:r>
              <a:rPr lang="en-US" sz="2800" u="sng" dirty="0" smtClean="0">
                <a:hlinkClick r:id="rId4"/>
              </a:rPr>
              <a:t>Iowa</a:t>
            </a:r>
            <a:r>
              <a:rPr lang="en-US" sz="2800" u="sng" dirty="0">
                <a:hlinkClick r:id="rId4"/>
              </a:rPr>
              <a:t>: </a:t>
            </a:r>
            <a:r>
              <a:rPr lang="en-US" sz="2800" dirty="0" smtClean="0"/>
              <a:t>Confirmed the </a:t>
            </a:r>
            <a:r>
              <a:rPr lang="en-US" sz="2800" dirty="0"/>
              <a:t>state </a:t>
            </a:r>
            <a:r>
              <a:rPr lang="en-US" sz="2800" dirty="0" smtClean="0"/>
              <a:t>DOE provides </a:t>
            </a:r>
            <a:r>
              <a:rPr lang="en-US" sz="2800" dirty="0"/>
              <a:t>only aggregated student-level data to the federal </a:t>
            </a:r>
            <a:r>
              <a:rPr lang="en-US" sz="2800" dirty="0" smtClean="0"/>
              <a:t>government.</a:t>
            </a:r>
          </a:p>
          <a:p>
            <a:pPr lvl="0"/>
            <a:endParaRPr lang="en-US" sz="2800" dirty="0" smtClean="0"/>
          </a:p>
          <a:p>
            <a:pPr algn="just">
              <a:buClr>
                <a:srgbClr val="FFC000"/>
              </a:buClr>
              <a:buFont typeface="Arial" panose="020B0604020202020204" pitchFamily="34" charset="0"/>
              <a:buChar char="»"/>
            </a:pPr>
            <a:r>
              <a:rPr lang="en-US" sz="3100" u="sng" dirty="0" smtClean="0"/>
              <a:t>State Board Actions</a:t>
            </a:r>
          </a:p>
          <a:p>
            <a:pPr lvl="1" algn="just">
              <a:buClr>
                <a:srgbClr val="FFC000"/>
              </a:buClr>
              <a:buFont typeface="Arial" panose="020B0604020202020204" pitchFamily="34" charset="0"/>
              <a:buChar char="»"/>
            </a:pPr>
            <a:r>
              <a:rPr lang="en-US" dirty="0">
                <a:hlinkClick r:id="rId5"/>
              </a:rPr>
              <a:t>Louisiana</a:t>
            </a:r>
            <a:r>
              <a:rPr lang="en-US" dirty="0"/>
              <a:t>: Created a task force to validate data storage, security, and sharing practices at the district and state levels.</a:t>
            </a:r>
          </a:p>
          <a:p>
            <a:pPr lvl="1" algn="just">
              <a:buClr>
                <a:srgbClr val="FFC000"/>
              </a:buClr>
              <a:buFont typeface="Arial" panose="020B0604020202020204" pitchFamily="34" charset="0"/>
              <a:buChar char="»"/>
            </a:pPr>
            <a:r>
              <a:rPr lang="en-US" sz="2800" u="sng" dirty="0" smtClean="0">
                <a:hlinkClick r:id="rId6"/>
              </a:rPr>
              <a:t>Alabama</a:t>
            </a:r>
            <a:r>
              <a:rPr lang="en-US" sz="2800" dirty="0" smtClean="0"/>
              <a:t>: Passed a policy </a:t>
            </a:r>
            <a:r>
              <a:rPr lang="en-US" sz="2800" dirty="0"/>
              <a:t>to ensure that all state education data are collected, managed, </a:t>
            </a:r>
            <a:r>
              <a:rPr lang="en-US" sz="2800" dirty="0" smtClean="0"/>
              <a:t>and used in </a:t>
            </a:r>
            <a:r>
              <a:rPr lang="en-US" sz="2800" dirty="0"/>
              <a:t>secure </a:t>
            </a:r>
            <a:r>
              <a:rPr lang="en-US" sz="2800" dirty="0" smtClean="0"/>
              <a:t>ways.</a:t>
            </a:r>
          </a:p>
          <a:p>
            <a:pPr lvl="1" algn="just">
              <a:buClr>
                <a:srgbClr val="FFC000"/>
              </a:buClr>
              <a:buFont typeface="Arial" panose="020B0604020202020204" pitchFamily="34" charset="0"/>
              <a:buChar char="»"/>
            </a:pPr>
            <a:r>
              <a:rPr lang="en-US" sz="2800" u="sng" dirty="0" smtClean="0">
                <a:hlinkClick r:id="rId7"/>
              </a:rPr>
              <a:t>West Virginia</a:t>
            </a:r>
            <a:r>
              <a:rPr lang="en-US" sz="2800" dirty="0" smtClean="0"/>
              <a:t>: Submitted </a:t>
            </a:r>
            <a:r>
              <a:rPr lang="en-US" sz="2800" dirty="0"/>
              <a:t>an amendment </a:t>
            </a:r>
            <a:r>
              <a:rPr lang="en-US" sz="2800" dirty="0" smtClean="0"/>
              <a:t>requiring transparency </a:t>
            </a:r>
            <a:r>
              <a:rPr lang="en-US" sz="2800" dirty="0"/>
              <a:t>about </a:t>
            </a:r>
            <a:r>
              <a:rPr lang="en-US" sz="2800" dirty="0" smtClean="0"/>
              <a:t>data collection, governance, </a:t>
            </a:r>
            <a:r>
              <a:rPr lang="en-US" sz="2800" dirty="0"/>
              <a:t>and </a:t>
            </a:r>
            <a:r>
              <a:rPr lang="en-US" sz="2800" dirty="0" smtClean="0"/>
              <a:t>parent </a:t>
            </a:r>
            <a:r>
              <a:rPr lang="en-US" sz="2800" dirty="0"/>
              <a:t>compliant procedures</a:t>
            </a:r>
            <a:r>
              <a:rPr lang="en-US" sz="2800" dirty="0" smtClean="0"/>
              <a:t>.</a:t>
            </a:r>
            <a:endParaRPr lang="en-US" sz="2800" dirty="0"/>
          </a:p>
        </p:txBody>
      </p:sp>
      <p:sp>
        <p:nvSpPr>
          <p:cNvPr id="4" name="Rectangle 3"/>
          <p:cNvSpPr/>
          <p:nvPr/>
        </p:nvSpPr>
        <p:spPr>
          <a:xfrm>
            <a:off x="452252" y="129540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8" name="Rectangle 7"/>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Tree>
    <p:extLst>
      <p:ext uri="{BB962C8B-B14F-4D97-AF65-F5344CB8AC3E}">
        <p14:creationId xmlns:p14="http://schemas.microsoft.com/office/powerpoint/2010/main" val="186848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a:bodyPr>
          <a:lstStyle/>
          <a:p>
            <a:r>
              <a:rPr lang="en-US" dirty="0" smtClean="0"/>
              <a:t>Key DQC Resources</a:t>
            </a:r>
            <a:endParaRPr lang="en-US" dirty="0"/>
          </a:p>
        </p:txBody>
      </p:sp>
      <p:sp>
        <p:nvSpPr>
          <p:cNvPr id="4" name="Rectangle 3"/>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vzhigilei\AppData\Local\Microsoft\Windows\Temporary Internet Files\Content.IE5\18I1MYNY\MP900448670[1].jpg"/>
          <p:cNvPicPr/>
          <p:nvPr/>
        </p:nvPicPr>
        <p:blipFill rotWithShape="1">
          <a:blip r:embed="rId2">
            <a:extLst>
              <a:ext uri="{28A0092B-C50C-407E-A947-70E740481C1C}">
                <a14:useLocalDpi xmlns:a14="http://schemas.microsoft.com/office/drawing/2010/main" val="0"/>
              </a:ext>
            </a:extLst>
          </a:blip>
          <a:srcRect l="211" t="69877" r="8503" b="-862"/>
          <a:stretch/>
        </p:blipFill>
        <p:spPr bwMode="auto">
          <a:xfrm>
            <a:off x="1329480" y="990600"/>
            <a:ext cx="6485041" cy="1464907"/>
          </a:xfrm>
          <a:prstGeom prst="rect">
            <a:avLst/>
          </a:prstGeom>
          <a:noFill/>
          <a:ln>
            <a:noFill/>
          </a:ln>
        </p:spPr>
      </p:pic>
      <p:sp>
        <p:nvSpPr>
          <p:cNvPr id="9" name="Rectangle 8"/>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0" name="Rectangle 9"/>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Tree>
    <p:extLst>
      <p:ext uri="{BB962C8B-B14F-4D97-AF65-F5344CB8AC3E}">
        <p14:creationId xmlns:p14="http://schemas.microsoft.com/office/powerpoint/2010/main" val="3541745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rot="16200000">
            <a:off x="5295900" y="3390900"/>
            <a:ext cx="6858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25783575"/>
              </p:ext>
            </p:extLst>
          </p:nvPr>
        </p:nvGraphicFramePr>
        <p:xfrm>
          <a:off x="190500" y="30480"/>
          <a:ext cx="8763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2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Today’s Conversation</a:t>
            </a:r>
            <a:endParaRPr lang="en-US" sz="3200" dirty="0"/>
          </a:p>
        </p:txBody>
      </p:sp>
      <p:sp>
        <p:nvSpPr>
          <p:cNvPr id="3" name="Content Placeholder 2"/>
          <p:cNvSpPr>
            <a:spLocks noGrp="1"/>
          </p:cNvSpPr>
          <p:nvPr>
            <p:ph idx="1"/>
          </p:nvPr>
        </p:nvSpPr>
        <p:spPr/>
        <p:txBody>
          <a:bodyPr>
            <a:normAutofit/>
          </a:bodyPr>
          <a:lstStyle/>
          <a:p>
            <a:r>
              <a:rPr lang="en-US" sz="2800" dirty="0" smtClean="0"/>
              <a:t>Introduction to DQC</a:t>
            </a:r>
          </a:p>
          <a:p>
            <a:r>
              <a:rPr lang="en-US" sz="2800" dirty="0" smtClean="0"/>
              <a:t>Why state data?</a:t>
            </a:r>
          </a:p>
          <a:p>
            <a:r>
              <a:rPr lang="en-US" sz="2800" dirty="0"/>
              <a:t>SEAs: Compliance to service</a:t>
            </a:r>
          </a:p>
          <a:p>
            <a:r>
              <a:rPr lang="en-US" sz="2800" dirty="0" smtClean="0"/>
              <a:t>What’s in my LDS, anyway?</a:t>
            </a:r>
          </a:p>
          <a:p>
            <a:r>
              <a:rPr lang="en-US" sz="2800" dirty="0" smtClean="0"/>
              <a:t>Moving forward: IDS</a:t>
            </a:r>
          </a:p>
          <a:p>
            <a:r>
              <a:rPr lang="en-US" sz="2800" dirty="0" smtClean="0"/>
              <a:t>Privacy considerations</a:t>
            </a:r>
          </a:p>
        </p:txBody>
      </p:sp>
      <p:sp>
        <p:nvSpPr>
          <p:cNvPr id="4" name="Rectangle 3"/>
          <p:cNvSpPr/>
          <p:nvPr/>
        </p:nvSpPr>
        <p:spPr>
          <a:xfrm>
            <a:off x="475013" y="121920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8" name="Rectangle 7"/>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Tree>
    <p:extLst>
      <p:ext uri="{BB962C8B-B14F-4D97-AF65-F5344CB8AC3E}">
        <p14:creationId xmlns:p14="http://schemas.microsoft.com/office/powerpoint/2010/main" val="1936552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Contact Information</a:t>
            </a:r>
            <a:endParaRPr lang="en-US" dirty="0"/>
          </a:p>
        </p:txBody>
      </p:sp>
      <p:sp>
        <p:nvSpPr>
          <p:cNvPr id="3" name="Content Placeholder 2"/>
          <p:cNvSpPr>
            <a:spLocks noGrp="1"/>
          </p:cNvSpPr>
          <p:nvPr>
            <p:ph idx="1"/>
          </p:nvPr>
        </p:nvSpPr>
        <p:spPr>
          <a:xfrm>
            <a:off x="457200" y="1570037"/>
            <a:ext cx="8229600" cy="4525963"/>
          </a:xfrm>
        </p:spPr>
        <p:txBody>
          <a:bodyPr/>
          <a:lstStyle/>
          <a:p>
            <a:pPr marL="0" indent="0" algn="ctr">
              <a:buNone/>
            </a:pPr>
            <a:r>
              <a:rPr lang="en-US" sz="4400" b="1" dirty="0" smtClean="0"/>
              <a:t>Lisa Sparrow</a:t>
            </a:r>
          </a:p>
          <a:p>
            <a:pPr marL="0" indent="0" algn="ctr">
              <a:buNone/>
            </a:pPr>
            <a:endParaRPr lang="en-US" i="1" dirty="0" smtClean="0"/>
          </a:p>
          <a:p>
            <a:pPr marL="0" indent="0" algn="ctr">
              <a:buNone/>
            </a:pPr>
            <a:r>
              <a:rPr lang="en-US" i="1" dirty="0" smtClean="0"/>
              <a:t>Associate, State Policy and Advocacy</a:t>
            </a:r>
          </a:p>
          <a:p>
            <a:pPr marL="0" indent="0" algn="ctr">
              <a:buNone/>
            </a:pPr>
            <a:r>
              <a:rPr lang="en-US" dirty="0" smtClean="0">
                <a:hlinkClick r:id="rId2"/>
              </a:rPr>
              <a:t>Lisa@DataQualityCampaign.org</a:t>
            </a:r>
            <a:endParaRPr lang="en-US" dirty="0" smtClean="0"/>
          </a:p>
          <a:p>
            <a:pPr marL="0" indent="0" algn="ctr">
              <a:buNone/>
            </a:pPr>
            <a:r>
              <a:rPr lang="en-US" dirty="0" smtClean="0"/>
              <a:t>DataQualityCampaign.org</a:t>
            </a:r>
            <a:endParaRPr lang="en-US" dirty="0"/>
          </a:p>
        </p:txBody>
      </p:sp>
      <p:sp>
        <p:nvSpPr>
          <p:cNvPr id="4" name="Rectangle 3"/>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Tree>
    <p:extLst>
      <p:ext uri="{BB962C8B-B14F-4D97-AF65-F5344CB8AC3E}">
        <p14:creationId xmlns:p14="http://schemas.microsoft.com/office/powerpoint/2010/main" val="1903265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02681"/>
            <a:ext cx="5470119" cy="20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0" name="Rectangle 9"/>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Tree>
    <p:extLst>
      <p:ext uri="{BB962C8B-B14F-4D97-AF65-F5344CB8AC3E}">
        <p14:creationId xmlns:p14="http://schemas.microsoft.com/office/powerpoint/2010/main" val="2650962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7" name="Title 1"/>
          <p:cNvSpPr>
            <a:spLocks noGrp="1"/>
          </p:cNvSpPr>
          <p:nvPr>
            <p:ph type="title"/>
          </p:nvPr>
        </p:nvSpPr>
        <p:spPr>
          <a:xfrm>
            <a:off x="381000" y="76200"/>
            <a:ext cx="5181600" cy="1230311"/>
          </a:xfrm>
        </p:spPr>
        <p:txBody>
          <a:bodyPr>
            <a:normAutofit/>
          </a:bodyPr>
          <a:lstStyle/>
          <a:p>
            <a:pPr algn="l"/>
            <a:r>
              <a:rPr lang="en-US" sz="3200" dirty="0" smtClean="0"/>
              <a:t>About Us</a:t>
            </a:r>
            <a:endParaRPr lang="en-US" sz="3200" dirty="0"/>
          </a:p>
        </p:txBody>
      </p:sp>
      <p:sp>
        <p:nvSpPr>
          <p:cNvPr id="13" name="Content Placeholder 2"/>
          <p:cNvSpPr>
            <a:spLocks noGrp="1"/>
          </p:cNvSpPr>
          <p:nvPr>
            <p:ph idx="1"/>
          </p:nvPr>
        </p:nvSpPr>
        <p:spPr>
          <a:xfrm>
            <a:off x="457200" y="1447800"/>
            <a:ext cx="8229600" cy="4373563"/>
          </a:xfrm>
        </p:spPr>
        <p:txBody>
          <a:bodyPr>
            <a:normAutofit fontScale="85000" lnSpcReduction="10000"/>
          </a:bodyPr>
          <a:lstStyle/>
          <a:p>
            <a:pPr marL="0" indent="0" algn="just">
              <a:buNone/>
            </a:pPr>
            <a:r>
              <a:rPr lang="en-US" dirty="0"/>
              <a:t>The </a:t>
            </a:r>
            <a:r>
              <a:rPr lang="en-US" b="1" dirty="0"/>
              <a:t>Data Quality Campaign (DQC) </a:t>
            </a:r>
            <a:r>
              <a:rPr lang="en-US" dirty="0"/>
              <a:t>is a nonprofit, nonpartisan, national advocacy organization committed to realizing an education system in which all stakeholders—from parents to policymakers— are empowered with high-quality data from the early childhood, K–12, postsecondary, and workforce systems. </a:t>
            </a:r>
            <a:endParaRPr lang="en-US" dirty="0" smtClean="0"/>
          </a:p>
          <a:p>
            <a:pPr marL="0" indent="0" algn="just">
              <a:buNone/>
            </a:pPr>
            <a:r>
              <a:rPr lang="en-US" sz="2100" dirty="0" smtClean="0"/>
              <a:t> </a:t>
            </a:r>
          </a:p>
          <a:p>
            <a:pPr marL="0" indent="0" algn="just">
              <a:buNone/>
            </a:pPr>
            <a:r>
              <a:rPr lang="en-US" dirty="0" smtClean="0"/>
              <a:t>To </a:t>
            </a:r>
            <a:r>
              <a:rPr lang="en-US" dirty="0"/>
              <a:t>achieve this vision, DQC supports state policymakers and other key leaders to promote effective data use to ensure students graduate from high school prepared for success in college and the workplace.</a:t>
            </a:r>
          </a:p>
        </p:txBody>
      </p:sp>
      <p:sp>
        <p:nvSpPr>
          <p:cNvPr id="15" name="Rectangle 14"/>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Tree>
    <p:extLst>
      <p:ext uri="{BB962C8B-B14F-4D97-AF65-F5344CB8AC3E}">
        <p14:creationId xmlns:p14="http://schemas.microsoft.com/office/powerpoint/2010/main" val="9188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94700" cy="1143000"/>
          </a:xfrm>
        </p:spPr>
        <p:txBody>
          <a:bodyPr>
            <a:noAutofit/>
          </a:bodyPr>
          <a:lstStyle/>
          <a:p>
            <a:pPr algn="l"/>
            <a:r>
              <a:rPr lang="en-US" sz="3200" dirty="0" smtClean="0"/>
              <a:t>The Goal: Deliver Value to Educators &amp; Families</a:t>
            </a:r>
            <a:endParaRPr lang="en-US" sz="32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2" b="-1"/>
          <a:stretch/>
        </p:blipFill>
        <p:spPr bwMode="auto">
          <a:xfrm>
            <a:off x="176229" y="1447800"/>
            <a:ext cx="8791541" cy="413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5867400"/>
            <a:ext cx="3659187" cy="369332"/>
          </a:xfrm>
          <a:prstGeom prst="rect">
            <a:avLst/>
          </a:prstGeom>
          <a:noFill/>
        </p:spPr>
        <p:txBody>
          <a:bodyPr wrap="square" rtlCol="0">
            <a:spAutoFit/>
          </a:bodyPr>
          <a:lstStyle/>
          <a:p>
            <a:r>
              <a:rPr lang="en-US" i="1" dirty="0" smtClean="0"/>
              <a:t>Source: </a:t>
            </a:r>
            <a:r>
              <a:rPr lang="en-US" i="1" dirty="0" smtClean="0">
                <a:hlinkClick r:id="rId3"/>
              </a:rPr>
              <a:t>Ms. </a:t>
            </a:r>
            <a:r>
              <a:rPr lang="en-US" i="1" dirty="0" err="1" smtClean="0">
                <a:hlinkClick r:id="rId3"/>
              </a:rPr>
              <a:t>Bullen’s</a:t>
            </a:r>
            <a:r>
              <a:rPr lang="en-US" i="1" dirty="0" smtClean="0">
                <a:hlinkClick r:id="rId3"/>
              </a:rPr>
              <a:t> Data-Rich Year</a:t>
            </a:r>
            <a:endParaRPr lang="en-US" i="1" dirty="0"/>
          </a:p>
        </p:txBody>
      </p:sp>
      <p:sp>
        <p:nvSpPr>
          <p:cNvPr id="6" name="Rectangle 5"/>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Tree>
    <p:extLst>
      <p:ext uri="{BB962C8B-B14F-4D97-AF65-F5344CB8AC3E}">
        <p14:creationId xmlns:p14="http://schemas.microsoft.com/office/powerpoint/2010/main" val="3539133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94700" cy="1143000"/>
          </a:xfrm>
        </p:spPr>
        <p:txBody>
          <a:bodyPr>
            <a:noAutofit/>
          </a:bodyPr>
          <a:lstStyle/>
          <a:p>
            <a:pPr algn="l"/>
            <a:r>
              <a:rPr lang="en-US" sz="3200" dirty="0" smtClean="0"/>
              <a:t>Why State Data? </a:t>
            </a:r>
            <a:endParaRPr lang="en-US" sz="3200" dirty="0"/>
          </a:p>
        </p:txBody>
      </p:sp>
      <p:sp>
        <p:nvSpPr>
          <p:cNvPr id="6" name="Rectangle 5"/>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021081"/>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2" name="Rectangle 11"/>
          <p:cNvSpPr/>
          <p:nvPr/>
        </p:nvSpPr>
        <p:spPr>
          <a:xfrm>
            <a:off x="173134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graphicFrame>
        <p:nvGraphicFramePr>
          <p:cNvPr id="13" name="Diagram 12"/>
          <p:cNvGraphicFramePr/>
          <p:nvPr>
            <p:extLst>
              <p:ext uri="{D42A27DB-BD31-4B8C-83A1-F6EECF244321}">
                <p14:modId xmlns:p14="http://schemas.microsoft.com/office/powerpoint/2010/main" val="639418180"/>
              </p:ext>
            </p:extLst>
          </p:nvPr>
        </p:nvGraphicFramePr>
        <p:xfrm>
          <a:off x="381000" y="12192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506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05400" y="1635204"/>
            <a:ext cx="3673473" cy="1107996"/>
          </a:xfrm>
          <a:prstGeom prst="rect">
            <a:avLst/>
          </a:prstGeom>
        </p:spPr>
        <p:txBody>
          <a:bodyPr wrap="square">
            <a:spAutoFit/>
          </a:bodyPr>
          <a:lstStyle/>
          <a:p>
            <a:pPr lvl="1" algn="ctr"/>
            <a:r>
              <a:rPr lang="en-US" sz="2400" b="1" dirty="0" smtClean="0">
                <a:solidFill>
                  <a:schemeClr val="bg1"/>
                </a:solidFill>
              </a:rPr>
              <a:t>Avg. Number </a:t>
            </a:r>
            <a:r>
              <a:rPr lang="en-US" sz="2400" b="1" dirty="0">
                <a:solidFill>
                  <a:schemeClr val="bg1"/>
                </a:solidFill>
              </a:rPr>
              <a:t>of Actions Achieved by States</a:t>
            </a:r>
          </a:p>
          <a:p>
            <a:pPr lvl="1" algn="ctr"/>
            <a:endParaRPr lang="en-US" b="1" dirty="0"/>
          </a:p>
        </p:txBody>
      </p:sp>
      <p:sp>
        <p:nvSpPr>
          <p:cNvPr id="12" name="Rectangle 11"/>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6" name="Title 1"/>
          <p:cNvSpPr>
            <a:spLocks noGrp="1"/>
          </p:cNvSpPr>
          <p:nvPr>
            <p:ph type="title"/>
          </p:nvPr>
        </p:nvSpPr>
        <p:spPr>
          <a:xfrm>
            <a:off x="381000" y="76200"/>
            <a:ext cx="6400800" cy="1230311"/>
          </a:xfrm>
        </p:spPr>
        <p:txBody>
          <a:bodyPr>
            <a:normAutofit/>
          </a:bodyPr>
          <a:lstStyle/>
          <a:p>
            <a:pPr algn="l"/>
            <a:r>
              <a:rPr lang="en-US" sz="3200" dirty="0" smtClean="0"/>
              <a:t>Longitudinal #</a:t>
            </a:r>
            <a:r>
              <a:rPr lang="en-US" sz="3200" dirty="0" err="1" smtClean="0"/>
              <a:t>EdData</a:t>
            </a:r>
            <a:endParaRPr lang="en-US" sz="3200" dirty="0"/>
          </a:p>
        </p:txBody>
      </p:sp>
      <p:sp>
        <p:nvSpPr>
          <p:cNvPr id="18" name="Rectangle 17"/>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grpSp>
        <p:nvGrpSpPr>
          <p:cNvPr id="14" name="Group 13"/>
          <p:cNvGrpSpPr/>
          <p:nvPr/>
        </p:nvGrpSpPr>
        <p:grpSpPr>
          <a:xfrm>
            <a:off x="457200" y="1449867"/>
            <a:ext cx="8153400" cy="4419600"/>
            <a:chOff x="855663" y="1447800"/>
            <a:chExt cx="8153400" cy="4419600"/>
          </a:xfrm>
        </p:grpSpPr>
        <p:sp>
          <p:nvSpPr>
            <p:cNvPr id="17" name="Rectangle 16"/>
            <p:cNvSpPr/>
            <p:nvPr/>
          </p:nvSpPr>
          <p:spPr bwMode="auto">
            <a:xfrm>
              <a:off x="1120619" y="1889125"/>
              <a:ext cx="1695450" cy="3978275"/>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21" name="TextBox 8"/>
            <p:cNvSpPr txBox="1">
              <a:spLocks noChangeArrowheads="1"/>
            </p:cNvSpPr>
            <p:nvPr/>
          </p:nvSpPr>
          <p:spPr bwMode="auto">
            <a:xfrm>
              <a:off x="855663" y="1447800"/>
              <a:ext cx="2209801" cy="369332"/>
            </a:xfrm>
            <a:prstGeom prst="rect">
              <a:avLst/>
            </a:prstGeom>
            <a:noFill/>
            <a:ln w="9525">
              <a:noFill/>
              <a:miter lim="800000"/>
              <a:headEnd/>
              <a:tailEnd/>
            </a:ln>
          </p:spPr>
          <p:txBody>
            <a:bodyPr>
              <a:spAutoFit/>
            </a:bodyPr>
            <a:lstStyle/>
            <a:p>
              <a:pPr algn="ctr"/>
              <a:r>
                <a:rPr lang="en-US" b="1" dirty="0">
                  <a:solidFill>
                    <a:srgbClr val="002060"/>
                  </a:solidFill>
                </a:rPr>
                <a:t>Early Childhood</a:t>
              </a:r>
            </a:p>
          </p:txBody>
        </p:sp>
        <p:sp>
          <p:nvSpPr>
            <p:cNvPr id="22" name="Rectangle 21"/>
            <p:cNvSpPr/>
            <p:nvPr/>
          </p:nvSpPr>
          <p:spPr bwMode="auto">
            <a:xfrm>
              <a:off x="3192463" y="1889125"/>
              <a:ext cx="1693862" cy="3978275"/>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23" name="TextBox 14"/>
            <p:cNvSpPr txBox="1">
              <a:spLocks noChangeArrowheads="1"/>
            </p:cNvSpPr>
            <p:nvPr/>
          </p:nvSpPr>
          <p:spPr bwMode="auto">
            <a:xfrm>
              <a:off x="3030375" y="1447800"/>
              <a:ext cx="1781664" cy="369332"/>
            </a:xfrm>
            <a:prstGeom prst="rect">
              <a:avLst/>
            </a:prstGeom>
            <a:noFill/>
            <a:ln w="9525">
              <a:noFill/>
              <a:miter lim="800000"/>
              <a:headEnd/>
              <a:tailEnd/>
            </a:ln>
          </p:spPr>
          <p:txBody>
            <a:bodyPr>
              <a:spAutoFit/>
            </a:bodyPr>
            <a:lstStyle/>
            <a:p>
              <a:pPr algn="ctr"/>
              <a:r>
                <a:rPr lang="en-US" b="1" dirty="0">
                  <a:solidFill>
                    <a:srgbClr val="002060"/>
                  </a:solidFill>
                </a:rPr>
                <a:t>K-12</a:t>
              </a:r>
            </a:p>
          </p:txBody>
        </p:sp>
        <p:sp>
          <p:nvSpPr>
            <p:cNvPr id="24" name="Rectangle 23"/>
            <p:cNvSpPr/>
            <p:nvPr/>
          </p:nvSpPr>
          <p:spPr bwMode="auto">
            <a:xfrm>
              <a:off x="5289551" y="1889124"/>
              <a:ext cx="1693862" cy="3978275"/>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25" name="TextBox 24"/>
            <p:cNvSpPr txBox="1">
              <a:spLocks noChangeArrowheads="1"/>
            </p:cNvSpPr>
            <p:nvPr/>
          </p:nvSpPr>
          <p:spPr bwMode="auto">
            <a:xfrm>
              <a:off x="5128887" y="1447800"/>
              <a:ext cx="1898976" cy="369332"/>
            </a:xfrm>
            <a:prstGeom prst="rect">
              <a:avLst/>
            </a:prstGeom>
            <a:noFill/>
            <a:ln w="9525">
              <a:noFill/>
              <a:miter lim="800000"/>
              <a:headEnd/>
              <a:tailEnd/>
            </a:ln>
          </p:spPr>
          <p:txBody>
            <a:bodyPr>
              <a:spAutoFit/>
            </a:bodyPr>
            <a:lstStyle/>
            <a:p>
              <a:pPr algn="ctr"/>
              <a:r>
                <a:rPr lang="en-US" b="1" dirty="0">
                  <a:solidFill>
                    <a:srgbClr val="002060"/>
                  </a:solidFill>
                </a:rPr>
                <a:t>Postsecondary</a:t>
              </a:r>
            </a:p>
          </p:txBody>
        </p:sp>
        <p:sp>
          <p:nvSpPr>
            <p:cNvPr id="26" name="Rectangle 25"/>
            <p:cNvSpPr/>
            <p:nvPr/>
          </p:nvSpPr>
          <p:spPr bwMode="auto">
            <a:xfrm>
              <a:off x="7302501" y="1889125"/>
              <a:ext cx="1693862" cy="3978275"/>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27" name="TextBox 26"/>
            <p:cNvSpPr txBox="1">
              <a:spLocks noChangeArrowheads="1"/>
            </p:cNvSpPr>
            <p:nvPr/>
          </p:nvSpPr>
          <p:spPr bwMode="auto">
            <a:xfrm>
              <a:off x="7227399" y="1447800"/>
              <a:ext cx="1781664" cy="369332"/>
            </a:xfrm>
            <a:prstGeom prst="rect">
              <a:avLst/>
            </a:prstGeom>
            <a:noFill/>
            <a:ln w="9525">
              <a:noFill/>
              <a:miter lim="800000"/>
              <a:headEnd/>
              <a:tailEnd/>
            </a:ln>
          </p:spPr>
          <p:txBody>
            <a:bodyPr>
              <a:spAutoFit/>
            </a:bodyPr>
            <a:lstStyle/>
            <a:p>
              <a:pPr algn="ctr"/>
              <a:r>
                <a:rPr lang="en-US" b="1" dirty="0">
                  <a:solidFill>
                    <a:srgbClr val="002060"/>
                  </a:solidFill>
                </a:rPr>
                <a:t>Workforce</a:t>
              </a:r>
            </a:p>
          </p:txBody>
        </p:sp>
        <p:sp>
          <p:nvSpPr>
            <p:cNvPr id="28" name="Rounded Rectangle 27"/>
            <p:cNvSpPr/>
            <p:nvPr/>
          </p:nvSpPr>
          <p:spPr bwMode="auto">
            <a:xfrm>
              <a:off x="1093788" y="2836863"/>
              <a:ext cx="3632200" cy="693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prstClr val="white"/>
                  </a:solidFill>
                </a:rPr>
                <a:t>Which early childhood programs best prepare students for kindergarten?</a:t>
              </a:r>
              <a:endParaRPr lang="en-US" sz="1400" dirty="0">
                <a:solidFill>
                  <a:prstClr val="white"/>
                </a:solidFill>
              </a:endParaRPr>
            </a:p>
          </p:txBody>
        </p:sp>
        <p:sp>
          <p:nvSpPr>
            <p:cNvPr id="29" name="Rounded Rectangle 28"/>
            <p:cNvSpPr/>
            <p:nvPr/>
          </p:nvSpPr>
          <p:spPr bwMode="auto">
            <a:xfrm>
              <a:off x="3192463" y="3657600"/>
              <a:ext cx="3630613" cy="693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prstClr val="white"/>
                  </a:solidFill>
                </a:rPr>
                <a:t>To what degree are high school math grades predictors of readiness for college math?</a:t>
              </a:r>
              <a:endParaRPr lang="en-US" sz="1400" dirty="0">
                <a:solidFill>
                  <a:prstClr val="white"/>
                </a:solidFill>
              </a:endParaRPr>
            </a:p>
          </p:txBody>
        </p:sp>
        <p:sp>
          <p:nvSpPr>
            <p:cNvPr id="30" name="Rounded Rectangle 29"/>
            <p:cNvSpPr/>
            <p:nvPr/>
          </p:nvSpPr>
          <p:spPr bwMode="auto">
            <a:xfrm>
              <a:off x="3192463" y="4478338"/>
              <a:ext cx="5649913" cy="631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prstClr val="white"/>
                  </a:solidFill>
                </a:rPr>
                <a:t>Is my state preparing students to successfully meet industry needs?</a:t>
              </a:r>
              <a:endParaRPr lang="en-US" sz="1400" dirty="0">
                <a:solidFill>
                  <a:prstClr val="white"/>
                </a:solidFill>
              </a:endParaRPr>
            </a:p>
          </p:txBody>
        </p:sp>
        <p:sp>
          <p:nvSpPr>
            <p:cNvPr id="31" name="Rounded Rectangle 30"/>
            <p:cNvSpPr/>
            <p:nvPr/>
          </p:nvSpPr>
          <p:spPr bwMode="auto">
            <a:xfrm>
              <a:off x="5289551" y="5235575"/>
              <a:ext cx="3552825" cy="56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prstClr val="white"/>
                  </a:solidFill>
                </a:rPr>
                <a:t>How successful are college graduates in the workforce by major or credential?</a:t>
              </a:r>
              <a:endParaRPr lang="en-US" sz="1400" dirty="0">
                <a:solidFill>
                  <a:prstClr val="white"/>
                </a:solidFill>
              </a:endParaRPr>
            </a:p>
          </p:txBody>
        </p:sp>
        <p:sp>
          <p:nvSpPr>
            <p:cNvPr id="32" name="Rounded Rectangle 31"/>
            <p:cNvSpPr/>
            <p:nvPr/>
          </p:nvSpPr>
          <p:spPr bwMode="auto">
            <a:xfrm>
              <a:off x="3192463" y="2016125"/>
              <a:ext cx="1533525" cy="693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dirty="0" smtClean="0">
                  <a:solidFill>
                    <a:prstClr val="white"/>
                  </a:solidFill>
                </a:rPr>
                <a:t>What is the CCR graduation rate by high school?</a:t>
              </a:r>
              <a:endParaRPr lang="en-US" sz="1400" dirty="0">
                <a:solidFill>
                  <a:prstClr val="white"/>
                </a:solidFill>
              </a:endParaRPr>
            </a:p>
          </p:txBody>
        </p:sp>
      </p:grpSp>
    </p:spTree>
    <p:extLst>
      <p:ext uri="{BB962C8B-B14F-4D97-AF65-F5344CB8AC3E}">
        <p14:creationId xmlns:p14="http://schemas.microsoft.com/office/powerpoint/2010/main" val="577875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05400" y="1635204"/>
            <a:ext cx="3673473" cy="1107996"/>
          </a:xfrm>
          <a:prstGeom prst="rect">
            <a:avLst/>
          </a:prstGeom>
        </p:spPr>
        <p:txBody>
          <a:bodyPr wrap="square">
            <a:spAutoFit/>
          </a:bodyPr>
          <a:lstStyle/>
          <a:p>
            <a:pPr lvl="1" algn="ctr"/>
            <a:r>
              <a:rPr lang="en-US" sz="2400" b="1" dirty="0" smtClean="0">
                <a:solidFill>
                  <a:schemeClr val="bg1"/>
                </a:solidFill>
              </a:rPr>
              <a:t>Avg. Number </a:t>
            </a:r>
            <a:r>
              <a:rPr lang="en-US" sz="2400" b="1" dirty="0">
                <a:solidFill>
                  <a:schemeClr val="bg1"/>
                </a:solidFill>
              </a:rPr>
              <a:t>of Actions Achieved by States</a:t>
            </a:r>
          </a:p>
          <a:p>
            <a:pPr lvl="1" algn="ctr"/>
            <a:endParaRPr lang="en-US" b="1" dirty="0"/>
          </a:p>
        </p:txBody>
      </p:sp>
      <p:sp>
        <p:nvSpPr>
          <p:cNvPr id="12" name="Rectangle 11"/>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6" name="Title 1"/>
          <p:cNvSpPr>
            <a:spLocks noGrp="1"/>
          </p:cNvSpPr>
          <p:nvPr>
            <p:ph type="title"/>
          </p:nvPr>
        </p:nvSpPr>
        <p:spPr>
          <a:xfrm>
            <a:off x="381000" y="76200"/>
            <a:ext cx="6400800" cy="1230311"/>
          </a:xfrm>
        </p:spPr>
        <p:txBody>
          <a:bodyPr>
            <a:normAutofit/>
          </a:bodyPr>
          <a:lstStyle/>
          <a:p>
            <a:pPr algn="l"/>
            <a:r>
              <a:rPr lang="en-US" sz="3200" dirty="0" smtClean="0"/>
              <a:t>Regional #</a:t>
            </a:r>
            <a:r>
              <a:rPr lang="en-US" sz="3200" dirty="0" err="1" smtClean="0"/>
              <a:t>EdData</a:t>
            </a:r>
            <a:endParaRPr lang="en-US" sz="3200" dirty="0"/>
          </a:p>
        </p:txBody>
      </p:sp>
      <p:sp>
        <p:nvSpPr>
          <p:cNvPr id="18" name="Rectangle 17"/>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33" name="Rectangle 32"/>
          <p:cNvSpPr/>
          <p:nvPr/>
        </p:nvSpPr>
        <p:spPr>
          <a:xfrm>
            <a:off x="609600" y="2133600"/>
            <a:ext cx="3657600" cy="3962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00600" y="2133600"/>
            <a:ext cx="3886200" cy="3962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36766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2095500"/>
            <a:ext cx="40005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609600" y="1371600"/>
            <a:ext cx="3253648" cy="707886"/>
          </a:xfrm>
          <a:prstGeom prst="rect">
            <a:avLst/>
          </a:prstGeom>
          <a:noFill/>
        </p:spPr>
        <p:txBody>
          <a:bodyPr wrap="none" rtlCol="0">
            <a:spAutoFit/>
          </a:bodyPr>
          <a:lstStyle/>
          <a:p>
            <a:r>
              <a:rPr lang="en-US" sz="2000" b="1" dirty="0" smtClean="0">
                <a:solidFill>
                  <a:srgbClr val="002060"/>
                </a:solidFill>
              </a:rPr>
              <a:t>Road Map (King County, WA)</a:t>
            </a:r>
          </a:p>
          <a:p>
            <a:r>
              <a:rPr lang="en-US" sz="2000" b="1" dirty="0" smtClean="0">
                <a:solidFill>
                  <a:srgbClr val="002060"/>
                </a:solidFill>
              </a:rPr>
              <a:t>7 School Districts</a:t>
            </a:r>
          </a:p>
        </p:txBody>
      </p:sp>
      <p:sp>
        <p:nvSpPr>
          <p:cNvPr id="38" name="TextBox 37"/>
          <p:cNvSpPr txBox="1"/>
          <p:nvPr/>
        </p:nvSpPr>
        <p:spPr>
          <a:xfrm>
            <a:off x="4747352" y="1371600"/>
            <a:ext cx="3377271" cy="707886"/>
          </a:xfrm>
          <a:prstGeom prst="rect">
            <a:avLst/>
          </a:prstGeom>
          <a:noFill/>
        </p:spPr>
        <p:txBody>
          <a:bodyPr wrap="none" rtlCol="0">
            <a:spAutoFit/>
          </a:bodyPr>
          <a:lstStyle/>
          <a:p>
            <a:r>
              <a:rPr lang="en-US" sz="2000" b="1" dirty="0" smtClean="0">
                <a:solidFill>
                  <a:srgbClr val="002060"/>
                </a:solidFill>
              </a:rPr>
              <a:t>All Kids Alliance (Houston, TX)</a:t>
            </a:r>
          </a:p>
          <a:p>
            <a:r>
              <a:rPr lang="en-US" sz="2000" b="1" dirty="0" smtClean="0">
                <a:solidFill>
                  <a:srgbClr val="002060"/>
                </a:solidFill>
              </a:rPr>
              <a:t>7 Regional Councils</a:t>
            </a:r>
            <a:endParaRPr lang="en-US" sz="2000" b="1" dirty="0">
              <a:solidFill>
                <a:srgbClr val="002060"/>
              </a:solidFill>
            </a:endParaRPr>
          </a:p>
        </p:txBody>
      </p:sp>
    </p:spTree>
    <p:extLst>
      <p:ext uri="{BB962C8B-B14F-4D97-AF65-F5344CB8AC3E}">
        <p14:creationId xmlns:p14="http://schemas.microsoft.com/office/powerpoint/2010/main" val="36079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05400" y="1635204"/>
            <a:ext cx="3673473" cy="1107996"/>
          </a:xfrm>
          <a:prstGeom prst="rect">
            <a:avLst/>
          </a:prstGeom>
        </p:spPr>
        <p:txBody>
          <a:bodyPr wrap="square">
            <a:spAutoFit/>
          </a:bodyPr>
          <a:lstStyle/>
          <a:p>
            <a:pPr lvl="1" algn="ctr"/>
            <a:r>
              <a:rPr lang="en-US" sz="2400" b="1" dirty="0" smtClean="0">
                <a:solidFill>
                  <a:schemeClr val="bg1"/>
                </a:solidFill>
              </a:rPr>
              <a:t>Avg. Number </a:t>
            </a:r>
            <a:r>
              <a:rPr lang="en-US" sz="2400" b="1" dirty="0">
                <a:solidFill>
                  <a:schemeClr val="bg1"/>
                </a:solidFill>
              </a:rPr>
              <a:t>of Actions Achieved by States</a:t>
            </a:r>
          </a:p>
          <a:p>
            <a:pPr lvl="1" algn="ctr"/>
            <a:endParaRPr lang="en-US" b="1" dirty="0"/>
          </a:p>
        </p:txBody>
      </p:sp>
      <p:sp>
        <p:nvSpPr>
          <p:cNvPr id="12" name="Rectangle 11"/>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6" name="Title 1"/>
          <p:cNvSpPr>
            <a:spLocks noGrp="1"/>
          </p:cNvSpPr>
          <p:nvPr>
            <p:ph type="title"/>
          </p:nvPr>
        </p:nvSpPr>
        <p:spPr>
          <a:xfrm>
            <a:off x="381000" y="76200"/>
            <a:ext cx="6400800" cy="1230311"/>
          </a:xfrm>
        </p:spPr>
        <p:txBody>
          <a:bodyPr>
            <a:normAutofit/>
          </a:bodyPr>
          <a:lstStyle/>
          <a:p>
            <a:pPr algn="l"/>
            <a:r>
              <a:rPr lang="en-US" sz="3200" dirty="0" smtClean="0"/>
              <a:t>A Huge Investment</a:t>
            </a:r>
            <a:endParaRPr lang="en-US" sz="3200" dirty="0"/>
          </a:p>
        </p:txBody>
      </p:sp>
      <p:sp>
        <p:nvSpPr>
          <p:cNvPr id="18" name="Rectangle 17"/>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pic>
        <p:nvPicPr>
          <p:cNvPr id="33" name="Picture 6" descr="http://www.visualphotos.com/photo/2x4603341/mixed_race_businessman_catching_falling_100_dollar_bills_BLD064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943" y="2390774"/>
            <a:ext cx="6191250" cy="393382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442206" y="1267361"/>
            <a:ext cx="3348994" cy="1323439"/>
          </a:xfrm>
          <a:prstGeom prst="rect">
            <a:avLst/>
          </a:prstGeom>
          <a:noFill/>
        </p:spPr>
        <p:txBody>
          <a:bodyPr wrap="none" rtlCol="0">
            <a:spAutoFit/>
          </a:bodyPr>
          <a:lstStyle/>
          <a:p>
            <a:r>
              <a:rPr lang="en-US" sz="8000" b="1" dirty="0" smtClean="0">
                <a:solidFill>
                  <a:srgbClr val="C00000"/>
                </a:solidFill>
                <a:latin typeface="Stencil" panose="040409050D0802020404" pitchFamily="82" charset="0"/>
              </a:rPr>
              <a:t>$650m</a:t>
            </a:r>
            <a:endParaRPr lang="en-US" sz="8000" b="1" dirty="0">
              <a:solidFill>
                <a:srgbClr val="C00000"/>
              </a:solidFill>
              <a:latin typeface="Stencil" panose="040409050D0802020404" pitchFamily="82" charset="0"/>
            </a:endParaRPr>
          </a:p>
        </p:txBody>
      </p:sp>
    </p:spTree>
    <p:extLst>
      <p:ext uri="{BB962C8B-B14F-4D97-AF65-F5344CB8AC3E}">
        <p14:creationId xmlns:p14="http://schemas.microsoft.com/office/powerpoint/2010/main" val="2227179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05400" y="1635204"/>
            <a:ext cx="3673473" cy="1107996"/>
          </a:xfrm>
          <a:prstGeom prst="rect">
            <a:avLst/>
          </a:prstGeom>
        </p:spPr>
        <p:txBody>
          <a:bodyPr wrap="square">
            <a:spAutoFit/>
          </a:bodyPr>
          <a:lstStyle/>
          <a:p>
            <a:pPr lvl="1" algn="ctr"/>
            <a:r>
              <a:rPr lang="en-US" sz="2400" b="1" dirty="0" smtClean="0">
                <a:solidFill>
                  <a:schemeClr val="bg1"/>
                </a:solidFill>
              </a:rPr>
              <a:t>Avg. Number </a:t>
            </a:r>
            <a:r>
              <a:rPr lang="en-US" sz="2400" b="1" dirty="0">
                <a:solidFill>
                  <a:schemeClr val="bg1"/>
                </a:solidFill>
              </a:rPr>
              <a:t>of Actions Achieved by States</a:t>
            </a:r>
          </a:p>
          <a:p>
            <a:pPr lvl="1" algn="ctr"/>
            <a:endParaRPr lang="en-US" b="1" dirty="0"/>
          </a:p>
        </p:txBody>
      </p:sp>
      <p:sp>
        <p:nvSpPr>
          <p:cNvPr id="12" name="Rectangle 11"/>
          <p:cNvSpPr/>
          <p:nvPr/>
        </p:nvSpPr>
        <p:spPr>
          <a:xfrm>
            <a:off x="0" y="6370319"/>
            <a:ext cx="9156700" cy="487681"/>
          </a:xfrm>
          <a:prstGeom prst="rect">
            <a:avLst/>
          </a:prstGeom>
          <a:solidFill>
            <a:srgbClr val="2B1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324600"/>
            <a:ext cx="91440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66020" y="6400800"/>
            <a:ext cx="2231060"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EdDataCampaign</a:t>
            </a:r>
            <a:endParaRPr lang="en-US" sz="2000" b="1" dirty="0">
              <a:solidFill>
                <a:schemeClr val="bg1">
                  <a:lumMod val="95000"/>
                </a:schemeClr>
              </a:solidFill>
            </a:endParaRPr>
          </a:p>
        </p:txBody>
      </p:sp>
      <p:sp>
        <p:nvSpPr>
          <p:cNvPr id="16" name="Title 1"/>
          <p:cNvSpPr>
            <a:spLocks noGrp="1"/>
          </p:cNvSpPr>
          <p:nvPr>
            <p:ph type="title"/>
          </p:nvPr>
        </p:nvSpPr>
        <p:spPr>
          <a:xfrm>
            <a:off x="381000" y="76200"/>
            <a:ext cx="6400800" cy="1230311"/>
          </a:xfrm>
        </p:spPr>
        <p:txBody>
          <a:bodyPr>
            <a:normAutofit/>
          </a:bodyPr>
          <a:lstStyle/>
          <a:p>
            <a:pPr algn="l"/>
            <a:r>
              <a:rPr lang="en-US" sz="3200" dirty="0" smtClean="0"/>
              <a:t>States are Changing</a:t>
            </a:r>
            <a:endParaRPr lang="en-US" sz="3200" dirty="0"/>
          </a:p>
        </p:txBody>
      </p:sp>
      <p:sp>
        <p:nvSpPr>
          <p:cNvPr id="18" name="Rectangle 17"/>
          <p:cNvSpPr/>
          <p:nvPr/>
        </p:nvSpPr>
        <p:spPr>
          <a:xfrm>
            <a:off x="457200" y="1135060"/>
            <a:ext cx="8382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67400" y="6400800"/>
            <a:ext cx="1055032" cy="400110"/>
          </a:xfrm>
          <a:prstGeom prst="rect">
            <a:avLst/>
          </a:prstGeom>
        </p:spPr>
        <p:txBody>
          <a:bodyPr wrap="none">
            <a:spAutoFit/>
          </a:bodyPr>
          <a:lstStyle/>
          <a:p>
            <a:r>
              <a:rPr lang="en-US" sz="2000" b="1" dirty="0" smtClean="0">
                <a:solidFill>
                  <a:schemeClr val="bg1">
                    <a:lumMod val="95000"/>
                  </a:schemeClr>
                </a:solidFill>
              </a:rPr>
              <a:t>#</a:t>
            </a:r>
            <a:r>
              <a:rPr lang="en-US" sz="2000" b="1" dirty="0" err="1" smtClean="0">
                <a:solidFill>
                  <a:schemeClr val="bg1">
                    <a:lumMod val="95000"/>
                  </a:schemeClr>
                </a:solidFill>
              </a:rPr>
              <a:t>eddata</a:t>
            </a:r>
            <a:endParaRPr lang="en-US" sz="2000" b="1" dirty="0">
              <a:solidFill>
                <a:schemeClr val="bg1">
                  <a:lumMod val="95000"/>
                </a:schemeClr>
              </a:solidFill>
            </a:endParaRPr>
          </a:p>
        </p:txBody>
      </p:sp>
      <p:sp>
        <p:nvSpPr>
          <p:cNvPr id="11" name="TextBox 10"/>
          <p:cNvSpPr txBox="1"/>
          <p:nvPr/>
        </p:nvSpPr>
        <p:spPr>
          <a:xfrm>
            <a:off x="1066800" y="1524000"/>
            <a:ext cx="7543800" cy="523220"/>
          </a:xfrm>
          <a:prstGeom prst="rect">
            <a:avLst/>
          </a:prstGeom>
          <a:noFill/>
        </p:spPr>
        <p:txBody>
          <a:bodyPr>
            <a:spAutoFit/>
          </a:bodyPr>
          <a:lstStyle/>
          <a:p>
            <a:pPr marL="342900" algn="r" eaLnBrk="0" hangingPunct="0">
              <a:spcBef>
                <a:spcPct val="20000"/>
              </a:spcBef>
              <a:defRPr/>
            </a:pPr>
            <a:r>
              <a:rPr lang="en-US" sz="2800" b="1" kern="0" cap="small" dirty="0" smtClean="0">
                <a:solidFill>
                  <a:srgbClr val="000063"/>
                </a:solidFill>
                <a:latin typeface="Futura Medium"/>
              </a:rPr>
              <a:t>To Service</a:t>
            </a:r>
            <a:endParaRPr lang="en-US" sz="2000" b="1" kern="0" dirty="0">
              <a:solidFill>
                <a:srgbClr val="000063"/>
              </a:solidFill>
              <a:latin typeface="Futura Medium"/>
            </a:endParaRPr>
          </a:p>
        </p:txBody>
      </p:sp>
      <p:sp>
        <p:nvSpPr>
          <p:cNvPr id="14" name="TextBox 13"/>
          <p:cNvSpPr txBox="1"/>
          <p:nvPr/>
        </p:nvSpPr>
        <p:spPr>
          <a:xfrm>
            <a:off x="304800" y="1534180"/>
            <a:ext cx="7543800" cy="523220"/>
          </a:xfrm>
          <a:prstGeom prst="rect">
            <a:avLst/>
          </a:prstGeom>
          <a:noFill/>
        </p:spPr>
        <p:txBody>
          <a:bodyPr>
            <a:spAutoFit/>
          </a:bodyPr>
          <a:lstStyle/>
          <a:p>
            <a:pPr marL="342900" eaLnBrk="0" hangingPunct="0">
              <a:spcBef>
                <a:spcPct val="20000"/>
              </a:spcBef>
              <a:defRPr/>
            </a:pPr>
            <a:r>
              <a:rPr lang="en-US" sz="2800" b="1" kern="0" cap="small" dirty="0" smtClean="0">
                <a:solidFill>
                  <a:srgbClr val="000063"/>
                </a:solidFill>
                <a:latin typeface="Futura Medium"/>
              </a:rPr>
              <a:t>From Compliance…</a:t>
            </a:r>
            <a:endParaRPr lang="en-US" sz="2000" b="1" kern="0" dirty="0">
              <a:solidFill>
                <a:srgbClr val="000063"/>
              </a:solidFill>
              <a:latin typeface="Futura Medium"/>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29" y="2133599"/>
            <a:ext cx="3676471" cy="401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198226"/>
            <a:ext cx="1609725"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ight Arrow 20"/>
          <p:cNvSpPr/>
          <p:nvPr/>
        </p:nvSpPr>
        <p:spPr>
          <a:xfrm>
            <a:off x="6400800" y="2743200"/>
            <a:ext cx="304800" cy="381000"/>
          </a:xfrm>
          <a:prstGeom prst="rightArrow">
            <a:avLst/>
          </a:prstGeom>
          <a:solidFill>
            <a:schemeClr val="bg1">
              <a:lumMod val="8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6400800" y="4038600"/>
            <a:ext cx="304800" cy="381000"/>
          </a:xfrm>
          <a:prstGeom prst="rightArrow">
            <a:avLst/>
          </a:prstGeom>
          <a:solidFill>
            <a:schemeClr val="bg1">
              <a:lumMod val="8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400800" y="5334000"/>
            <a:ext cx="304800" cy="381000"/>
          </a:xfrm>
          <a:prstGeom prst="rightArrow">
            <a:avLst/>
          </a:prstGeom>
          <a:solidFill>
            <a:schemeClr val="bg1">
              <a:lumMod val="8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195332"/>
            <a:ext cx="16192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7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2476</Words>
  <Application>Microsoft Office PowerPoint</Application>
  <PresentationFormat>On-screen Show (4:3)</PresentationFormat>
  <Paragraphs>244</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State Data for Local Action</vt:lpstr>
      <vt:lpstr>Today’s Conversation</vt:lpstr>
      <vt:lpstr>About Us</vt:lpstr>
      <vt:lpstr>The Goal: Deliver Value to Educators &amp; Families</vt:lpstr>
      <vt:lpstr>Why State Data? </vt:lpstr>
      <vt:lpstr>Longitudinal #EdData</vt:lpstr>
      <vt:lpstr>Regional #EdData</vt:lpstr>
      <vt:lpstr>A Huge Investment</vt:lpstr>
      <vt:lpstr>States are Changing</vt:lpstr>
      <vt:lpstr>So, What’s in My LDS, Anyway? </vt:lpstr>
      <vt:lpstr>The Beginning: 10 Elements</vt:lpstr>
      <vt:lpstr>Now: Data for Action</vt:lpstr>
      <vt:lpstr>State Actions: Progress</vt:lpstr>
      <vt:lpstr>Moving Forward: IDS</vt:lpstr>
      <vt:lpstr>IDS: Questions to Consider</vt:lpstr>
      <vt:lpstr>State Legislation in 2014</vt:lpstr>
      <vt:lpstr>Other State Actions</vt:lpstr>
      <vt:lpstr>Key DQC Resources</vt:lpstr>
      <vt:lpstr>PowerPoint Presentation</vt:lpstr>
      <vt:lpstr>Contact Information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For Action 2013: Ninth Annual Survey Results</dc:title>
  <dc:creator>Varvara Zhigilei</dc:creator>
  <cp:lastModifiedBy>Leah Hendey</cp:lastModifiedBy>
  <cp:revision>106</cp:revision>
  <cp:lastPrinted>2014-01-13T15:42:38Z</cp:lastPrinted>
  <dcterms:created xsi:type="dcterms:W3CDTF">2014-01-09T22:41:30Z</dcterms:created>
  <dcterms:modified xsi:type="dcterms:W3CDTF">2014-03-26T18:07:10Z</dcterms:modified>
</cp:coreProperties>
</file>