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436" r:id="rId2"/>
    <p:sldId id="426" r:id="rId3"/>
    <p:sldId id="479" r:id="rId4"/>
    <p:sldId id="427" r:id="rId5"/>
    <p:sldId id="480" r:id="rId6"/>
    <p:sldId id="484" r:id="rId7"/>
    <p:sldId id="481" r:id="rId8"/>
    <p:sldId id="483" r:id="rId9"/>
    <p:sldId id="491" r:id="rId10"/>
    <p:sldId id="492" r:id="rId11"/>
    <p:sldId id="485" r:id="rId12"/>
    <p:sldId id="490" r:id="rId13"/>
    <p:sldId id="489" r:id="rId14"/>
    <p:sldId id="494" r:id="rId15"/>
    <p:sldId id="488" r:id="rId16"/>
    <p:sldId id="498" r:id="rId17"/>
    <p:sldId id="486" r:id="rId18"/>
    <p:sldId id="495" r:id="rId19"/>
    <p:sldId id="496" r:id="rId20"/>
    <p:sldId id="497" r:id="rId21"/>
    <p:sldId id="34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DDDDDD"/>
    <a:srgbClr val="60A238"/>
    <a:srgbClr val="FFCCFF"/>
    <a:srgbClr val="D18515"/>
    <a:srgbClr val="DF1734"/>
    <a:srgbClr val="426C26"/>
    <a:srgbClr val="0089E6"/>
    <a:srgbClr val="0069B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12" autoAdjust="0"/>
    <p:restoredTop sz="75762" autoAdjust="0"/>
  </p:normalViewPr>
  <p:slideViewPr>
    <p:cSldViewPr>
      <p:cViewPr varScale="1">
        <p:scale>
          <a:sx n="66" d="100"/>
          <a:sy n="66" d="100"/>
        </p:scale>
        <p:origin x="15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670"/>
    </p:cViewPr>
  </p:sorterViewPr>
  <p:notesViewPr>
    <p:cSldViewPr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r>
              <a:rPr lang="en-US" dirty="0" smtClean="0"/>
              <a:t>2013 Hancock County Hunger Summit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r>
              <a:rPr lang="en-US" dirty="0" smtClean="0"/>
              <a:t>06/12/2013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r>
              <a:rPr lang="en-US" dirty="0" smtClean="0"/>
              <a:t>Prepared by: The Polis Center at IUPUI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79445BE-F0F8-4707-AC03-2CD859A46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9628F76B-BB78-498F-B0D9-3E0D07AC70A1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83C0DE9-EFFE-4E77-ABE2-217347BE4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8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0DE9-EFFE-4E77-ABE2-217347BE40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 2010</a:t>
            </a:r>
            <a:r>
              <a:rPr lang="en-US" baseline="0" dirty="0" smtClean="0"/>
              <a:t> = 905,000</a:t>
            </a:r>
          </a:p>
          <a:p>
            <a:r>
              <a:rPr lang="en-US" baseline="0" dirty="0" smtClean="0"/>
              <a:t>Pop 2012 = 919,000</a:t>
            </a:r>
          </a:p>
          <a:p>
            <a:r>
              <a:rPr lang="en-US" baseline="0" dirty="0" smtClean="0"/>
              <a:t>MSA = 1.8 million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0DE9-EFFE-4E77-ABE2-217347BE40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7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0DE9-EFFE-4E77-ABE2-217347BE40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0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0DE9-EFFE-4E77-ABE2-217347BE40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0DE9-EFFE-4E77-ABE2-217347BE40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1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0" y="0"/>
            <a:ext cx="9144000" cy="5562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667000"/>
            <a:ext cx="8534400" cy="990600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2100" y="4038600"/>
            <a:ext cx="6324600" cy="685800"/>
          </a:xfrm>
        </p:spPr>
        <p:txBody>
          <a:bodyPr/>
          <a:lstStyle>
            <a:lvl1pPr marL="0" indent="0" algn="ctr">
              <a:buFontTx/>
              <a:buNone/>
              <a:defRPr sz="2800" i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polis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1" y="5674936"/>
            <a:ext cx="1600199" cy="1049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87272"/>
            <a:ext cx="2514600" cy="8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3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5181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87" y="1920410"/>
            <a:ext cx="6401027" cy="3718522"/>
          </a:xfrm>
        </p:spPr>
        <p:txBody>
          <a:bodyPr/>
          <a:lstStyle>
            <a:lvl1pPr marL="0" indent="0" algn="ctr">
              <a:buNone/>
              <a:defRPr sz="3700">
                <a:latin typeface="Calibri"/>
                <a:cs typeface="Calibri"/>
              </a:defRPr>
            </a:lvl1pPr>
            <a:lvl2pPr marL="86959" indent="0" algn="ctr">
              <a:buNone/>
              <a:defRPr/>
            </a:lvl2pPr>
            <a:lvl3pPr marL="173919" indent="0" algn="ctr">
              <a:buNone/>
              <a:defRPr/>
            </a:lvl3pPr>
            <a:lvl4pPr marL="260878" indent="0" algn="ctr">
              <a:buNone/>
              <a:defRPr/>
            </a:lvl4pPr>
            <a:lvl5pPr marL="347838" indent="0" algn="ctr">
              <a:buNone/>
              <a:defRPr/>
            </a:lvl5pPr>
            <a:lvl6pPr marL="434797" indent="0" algn="ctr">
              <a:buNone/>
              <a:defRPr/>
            </a:lvl6pPr>
            <a:lvl7pPr marL="521757" indent="0" algn="ctr">
              <a:buNone/>
              <a:defRPr/>
            </a:lvl7pPr>
            <a:lvl8pPr marL="608716" indent="0" algn="ctr">
              <a:buNone/>
              <a:defRPr/>
            </a:lvl8pPr>
            <a:lvl9pPr marL="695676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0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www.savi.org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2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7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2400" y="65048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www.savi.org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76"/>
          <a:stretch/>
        </p:blipFill>
        <p:spPr>
          <a:xfrm>
            <a:off x="152400" y="6465500"/>
            <a:ext cx="381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917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1336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8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6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47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08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58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60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45000"/>
        <a:buFont typeface="Wingdings 2" pitchFamily="18" charset="2"/>
        <a:buChar char="ö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vi.org/savi-magazin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534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 Marketing and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 Plan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324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May 8, 2015</a:t>
            </a:r>
          </a:p>
        </p:txBody>
      </p:sp>
    </p:spTree>
    <p:extLst>
      <p:ext uri="{BB962C8B-B14F-4D97-AF65-F5344CB8AC3E}">
        <p14:creationId xmlns:p14="http://schemas.microsoft.com/office/powerpoint/2010/main" val="29286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E-Mag </a:t>
            </a:r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Advertise </a:t>
            </a:r>
            <a:r>
              <a:rPr lang="en-US" dirty="0"/>
              <a:t>the e-magazine on multiple platforms to drive traffic to SAVI’s </a:t>
            </a:r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E-newsletters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ocial media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ersonal outreach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igital Advertising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E-magazine Digital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" y="1375229"/>
            <a:ext cx="8001000" cy="3276600"/>
          </a:xfrm>
        </p:spPr>
        <p:txBody>
          <a:bodyPr/>
          <a:lstStyle/>
          <a:p>
            <a:r>
              <a:rPr lang="en-US" dirty="0" smtClean="0"/>
              <a:t>Geo-targeted </a:t>
            </a:r>
            <a:r>
              <a:rPr lang="en-US" dirty="0"/>
              <a:t>online </a:t>
            </a:r>
            <a:r>
              <a:rPr lang="en-US" dirty="0" smtClean="0"/>
              <a:t>advertisements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3600"/>
            <a:ext cx="5207901" cy="4103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631310" y="4495800"/>
            <a:ext cx="1786391" cy="1447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E-magazine Digital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" y="1375229"/>
            <a:ext cx="8001000" cy="3276600"/>
          </a:xfrm>
        </p:spPr>
        <p:txBody>
          <a:bodyPr/>
          <a:lstStyle/>
          <a:p>
            <a:r>
              <a:rPr lang="en-US" dirty="0" smtClean="0"/>
              <a:t>Geo-targeted </a:t>
            </a:r>
            <a:r>
              <a:rPr lang="en-US" dirty="0"/>
              <a:t>online </a:t>
            </a:r>
            <a:r>
              <a:rPr lang="en-US" dirty="0" smtClean="0"/>
              <a:t>advertisements (Mag 1)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74347"/>
              </p:ext>
            </p:extLst>
          </p:nvPr>
        </p:nvGraphicFramePr>
        <p:xfrm>
          <a:off x="1676400" y="2438400"/>
          <a:ext cx="5638801" cy="3276600"/>
        </p:xfrm>
        <a:graphic>
          <a:graphicData uri="http://schemas.openxmlformats.org/drawingml/2006/table">
            <a:tbl>
              <a:tblPr firstRow="1" firstCol="1" bandRow="1"/>
              <a:tblGrid>
                <a:gridCol w="1972988"/>
                <a:gridCol w="1349524"/>
                <a:gridCol w="973670"/>
                <a:gridCol w="1342619"/>
              </a:tblGrid>
              <a:tr h="7846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 TYPE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 IMPRESSION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 CLICKS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CTR (Click Through Rate)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77"/>
                    </a:solidFill>
                  </a:tcPr>
                </a:tc>
              </a:tr>
              <a:tr h="5812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Desktop sidebar/banner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70,532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12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phone banner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49,909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3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tablet banner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34,530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7091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SOURCE: JOOMAG ANALYTICS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impression is the display of an ad to a user while viewing a web page.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Click-through rate measures how many people clicked on the e-mag link after clicking on the ad.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8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6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E-magazine Digital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342"/>
            <a:ext cx="7772400" cy="3276600"/>
          </a:xfrm>
        </p:spPr>
        <p:txBody>
          <a:bodyPr/>
          <a:lstStyle/>
          <a:p>
            <a:r>
              <a:rPr lang="en-US" dirty="0" smtClean="0"/>
              <a:t>Promoted Tweets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b="32389"/>
          <a:stretch/>
        </p:blipFill>
        <p:spPr bwMode="auto">
          <a:xfrm>
            <a:off x="1143000" y="2042886"/>
            <a:ext cx="7162800" cy="480060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01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E-magazine Digital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342"/>
            <a:ext cx="7772400" cy="3276600"/>
          </a:xfrm>
        </p:spPr>
        <p:txBody>
          <a:bodyPr/>
          <a:lstStyle/>
          <a:p>
            <a:r>
              <a:rPr lang="en-US" dirty="0" smtClean="0"/>
              <a:t>Promoted Tweets (Mag 1)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7039565" cy="111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impressions: 63.4K      	          Engagements: 457 people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457 overall engagements, 434 were direct clicks through to the E-magazine page at SAVI.org.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E-magazine Digital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Facebook advertisement</a:t>
            </a:r>
          </a:p>
          <a:p>
            <a:r>
              <a:rPr lang="en-US" dirty="0" smtClean="0"/>
              <a:t>Google </a:t>
            </a:r>
            <a:r>
              <a:rPr lang="en-US" dirty="0"/>
              <a:t>ad words campaign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Resources: PR Firm Partnership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905000"/>
            <a:ext cx="3486632" cy="1143000"/>
          </a:xfrm>
          <a:prstGeom prst="rect">
            <a:avLst/>
          </a:prstGeom>
        </p:spPr>
      </p:pic>
      <p:sp>
        <p:nvSpPr>
          <p:cNvPr id="14" name="Content Placeholder 8"/>
          <p:cNvSpPr>
            <a:spLocks noGrp="1"/>
          </p:cNvSpPr>
          <p:nvPr>
            <p:ph sz="half" idx="4294967295"/>
          </p:nvPr>
        </p:nvSpPr>
        <p:spPr>
          <a:xfrm>
            <a:off x="457200" y="3276599"/>
            <a:ext cx="4040188" cy="2849563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 smtClean="0"/>
              <a:t>High-quality</a:t>
            </a:r>
            <a:r>
              <a:rPr lang="en-US" dirty="0"/>
              <a:t>, expert content (videos, case studies, etc.)</a:t>
            </a:r>
          </a:p>
          <a:p>
            <a:pPr lvl="1"/>
            <a:r>
              <a:rPr lang="en-US" dirty="0" smtClean="0"/>
              <a:t>Guidance</a:t>
            </a:r>
          </a:p>
          <a:p>
            <a:pPr lvl="1"/>
            <a:r>
              <a:rPr lang="en-US" dirty="0" smtClean="0"/>
              <a:t>Media reach – locally and nationally</a:t>
            </a:r>
            <a:endParaRPr lang="en-US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645025" y="3276599"/>
            <a:ext cx="4270375" cy="2849563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 smtClean="0"/>
              <a:t>Relationships</a:t>
            </a:r>
            <a:endParaRPr lang="en-US" dirty="0"/>
          </a:p>
          <a:p>
            <a:pPr lvl="1"/>
            <a:r>
              <a:rPr lang="en-US" dirty="0"/>
              <a:t>Leveraging </a:t>
            </a:r>
            <a:r>
              <a:rPr lang="en-US" dirty="0" smtClean="0"/>
              <a:t>audience</a:t>
            </a:r>
            <a:endParaRPr lang="en-US" dirty="0"/>
          </a:p>
          <a:p>
            <a:pPr lvl="1"/>
            <a:r>
              <a:rPr lang="en-US" dirty="0"/>
              <a:t>Social </a:t>
            </a:r>
            <a:r>
              <a:rPr lang="en-US" dirty="0" smtClean="0"/>
              <a:t>media</a:t>
            </a:r>
          </a:p>
          <a:p>
            <a:pPr lvl="1"/>
            <a:endParaRPr lang="en-US" dirty="0"/>
          </a:p>
        </p:txBody>
      </p:sp>
      <p:pic>
        <p:nvPicPr>
          <p:cNvPr id="2050" name="Picture 2" descr="BohlsenGrou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42112"/>
            <a:ext cx="2456656" cy="15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Better Annual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633"/>
            <a:ext cx="9220200" cy="8578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5404" y="5406571"/>
            <a:ext cx="62093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NOT</a:t>
            </a:r>
            <a:r>
              <a:rPr lang="en-US" sz="2400" dirty="0" smtClean="0"/>
              <a:t> a Washing Machine Instruction Manual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42222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Annual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52440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27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Annual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19300"/>
            <a:ext cx="756458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SAVI Community Information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276600"/>
          </a:xfrm>
        </p:spPr>
        <p:txBody>
          <a:bodyPr/>
          <a:lstStyle/>
          <a:p>
            <a:pPr lvl="0"/>
            <a:r>
              <a:rPr lang="en-US" dirty="0" smtClean="0"/>
              <a:t>Processing, analyzing, publishing data</a:t>
            </a:r>
            <a:endParaRPr lang="en-US" dirty="0"/>
          </a:p>
          <a:p>
            <a:pPr lvl="0"/>
            <a:r>
              <a:rPr lang="en-US" dirty="0"/>
              <a:t>On-line </a:t>
            </a:r>
            <a:r>
              <a:rPr lang="en-US" dirty="0" smtClean="0"/>
              <a:t>data analysis and </a:t>
            </a:r>
            <a:r>
              <a:rPr lang="en-US" dirty="0" err="1" smtClean="0"/>
              <a:t>viz</a:t>
            </a:r>
            <a:r>
              <a:rPr lang="en-US" dirty="0" smtClean="0"/>
              <a:t> tools</a:t>
            </a:r>
            <a:endParaRPr lang="en-US" dirty="0"/>
          </a:p>
          <a:p>
            <a:pPr lvl="0"/>
            <a:r>
              <a:rPr lang="en-US" dirty="0"/>
              <a:t>Capacity Building – training, workshops, conference</a:t>
            </a:r>
          </a:p>
          <a:p>
            <a:pPr lvl="0"/>
            <a:r>
              <a:rPr lang="en-US" dirty="0"/>
              <a:t>Outreach and Marketing</a:t>
            </a:r>
          </a:p>
          <a:p>
            <a:pPr lvl="0"/>
            <a:r>
              <a:rPr lang="en-US" dirty="0"/>
              <a:t>Engagement with target audiences to use data to inform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Annual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295400"/>
            <a:ext cx="5810250" cy="568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9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971800" y="2286000"/>
            <a:ext cx="3962400" cy="3124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Sharon Kandris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charset="0"/>
              </a:rPr>
              <a:t>Director of Community Informatics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The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Polis Center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latin typeface="Times New Roman" charset="0"/>
              </a:rPr>
              <a:t>317.278.2944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skandris@iupui.edu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94" y="4343400"/>
            <a:ext cx="1695450" cy="555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33912"/>
            <a:ext cx="1514094" cy="8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2014-2015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543"/>
            <a:ext cx="7772400" cy="3276600"/>
          </a:xfrm>
        </p:spPr>
        <p:txBody>
          <a:bodyPr/>
          <a:lstStyle/>
          <a:p>
            <a:r>
              <a:rPr lang="en-US" sz="2800" dirty="0" smtClean="0"/>
              <a:t>Provide up-to-date reliable data and actionable information about Central Indiana Communities</a:t>
            </a:r>
          </a:p>
          <a:p>
            <a:r>
              <a:rPr lang="en-US" sz="2800" dirty="0" smtClean="0"/>
              <a:t>Build capacity in organizations to use data effectively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Increase awareness </a:t>
            </a:r>
            <a:r>
              <a:rPr lang="en-US" sz="2800" dirty="0" smtClean="0"/>
              <a:t>about SAVI and its capabilities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Increase use </a:t>
            </a:r>
            <a:r>
              <a:rPr lang="en-US" sz="2800" dirty="0" smtClean="0"/>
              <a:t>of SAVI data for decision making (recruit new users and expand usage by current users)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Increase potential funding revenues</a:t>
            </a:r>
            <a:r>
              <a:rPr lang="en-US" sz="2800" dirty="0" smtClean="0"/>
              <a:t> to enhance SAVI and offset operational costs of SAVI.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05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Communications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Grow </a:t>
            </a:r>
            <a:r>
              <a:rPr lang="en-US" dirty="0">
                <a:solidFill>
                  <a:srgbClr val="FF0000"/>
                </a:solidFill>
              </a:rPr>
              <a:t>awareness</a:t>
            </a:r>
            <a:r>
              <a:rPr lang="en-US" dirty="0"/>
              <a:t> of SAVI in the community.</a:t>
            </a:r>
          </a:p>
          <a:p>
            <a:pPr lvl="0"/>
            <a:r>
              <a:rPr lang="en-US" dirty="0">
                <a:solidFill>
                  <a:srgbClr val="00B050"/>
                </a:solidFill>
              </a:rPr>
              <a:t>Position SAVI </a:t>
            </a:r>
            <a:r>
              <a:rPr lang="en-US" dirty="0"/>
              <a:t>more effectively as a resource and expert in data for central Indiana.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Showcase</a:t>
            </a:r>
            <a:r>
              <a:rPr lang="en-US" dirty="0"/>
              <a:t> the level of </a:t>
            </a:r>
            <a:r>
              <a:rPr lang="en-US" dirty="0">
                <a:solidFill>
                  <a:srgbClr val="00B0F0"/>
                </a:solidFill>
              </a:rPr>
              <a:t>data</a:t>
            </a:r>
            <a:r>
              <a:rPr lang="en-US" dirty="0"/>
              <a:t> SAVI provides and </a:t>
            </a:r>
            <a:r>
              <a:rPr lang="en-US" u="sng" dirty="0">
                <a:solidFill>
                  <a:srgbClr val="00B0F0"/>
                </a:solidFill>
              </a:rPr>
              <a:t>what it can do</a:t>
            </a:r>
            <a:r>
              <a:rPr lang="en-US" u="sng" dirty="0"/>
              <a:t> </a:t>
            </a:r>
            <a:r>
              <a:rPr lang="en-US" dirty="0"/>
              <a:t>for users.</a:t>
            </a:r>
          </a:p>
          <a:p>
            <a:pPr lvl="0"/>
            <a:r>
              <a:rPr lang="en-US" dirty="0">
                <a:solidFill>
                  <a:schemeClr val="accent2"/>
                </a:solidFill>
              </a:rPr>
              <a:t>Recruit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new users </a:t>
            </a:r>
            <a:r>
              <a:rPr lang="en-US" dirty="0"/>
              <a:t>to SAVI.</a:t>
            </a:r>
          </a:p>
        </p:txBody>
      </p:sp>
    </p:spTree>
    <p:extLst>
      <p:ext uri="{BB962C8B-B14F-4D97-AF65-F5344CB8AC3E}">
        <p14:creationId xmlns:p14="http://schemas.microsoft.com/office/powerpoint/2010/main" val="8738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3276600"/>
          </a:xfrm>
        </p:spPr>
        <p:txBody>
          <a:bodyPr/>
          <a:lstStyle/>
          <a:p>
            <a:pPr lvl="0"/>
            <a:r>
              <a:rPr lang="en-US" dirty="0"/>
              <a:t>Reliable resource</a:t>
            </a:r>
          </a:p>
          <a:p>
            <a:pPr lvl="0"/>
            <a:r>
              <a:rPr lang="en-US" dirty="0"/>
              <a:t>Detailed and timely community information</a:t>
            </a:r>
          </a:p>
          <a:p>
            <a:pPr lvl="0"/>
            <a:r>
              <a:rPr lang="en-US" dirty="0"/>
              <a:t>Trends</a:t>
            </a:r>
          </a:p>
          <a:p>
            <a:pPr lvl="0"/>
            <a:r>
              <a:rPr lang="en-US" dirty="0"/>
              <a:t>Accessible</a:t>
            </a:r>
          </a:p>
          <a:p>
            <a:pPr lvl="0"/>
            <a:r>
              <a:rPr lang="en-US" dirty="0"/>
              <a:t>Capacity building</a:t>
            </a:r>
          </a:p>
          <a:p>
            <a:pPr lvl="0"/>
            <a:r>
              <a:rPr lang="en-US" dirty="0"/>
              <a:t>Location-based, Place-based</a:t>
            </a:r>
          </a:p>
          <a:p>
            <a:pPr lvl="0"/>
            <a:r>
              <a:rPr lang="en-US" dirty="0"/>
              <a:t>Informed </a:t>
            </a:r>
            <a:r>
              <a:rPr lang="en-US" dirty="0" smtClean="0"/>
              <a:t>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25857" cy="1295400"/>
          </a:xfrm>
        </p:spPr>
        <p:txBody>
          <a:bodyPr anchor="ctr"/>
          <a:lstStyle/>
          <a:p>
            <a:r>
              <a:rPr lang="en-US" dirty="0" smtClean="0"/>
              <a:t>Strategies, Objectives, Tactics,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286"/>
          <a:stretch/>
        </p:blipFill>
        <p:spPr>
          <a:xfrm>
            <a:off x="292004" y="2126343"/>
            <a:ext cx="883385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791200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Metrics</a:t>
            </a:r>
            <a:endParaRPr lang="en-US" sz="1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87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Components of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3276600"/>
          </a:xfrm>
        </p:spPr>
        <p:txBody>
          <a:bodyPr/>
          <a:lstStyle/>
          <a:p>
            <a:pPr lvl="0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Increase followers by 250</a:t>
            </a:r>
          </a:p>
          <a:p>
            <a:pPr lvl="1"/>
            <a:r>
              <a:rPr lang="en-US" dirty="0" smtClean="0"/>
              <a:t>Increase engagement (clicks, retweets, mentions, impressions)</a:t>
            </a:r>
          </a:p>
          <a:p>
            <a:r>
              <a:rPr lang="en-US" dirty="0" smtClean="0"/>
              <a:t>Introduce </a:t>
            </a:r>
            <a:r>
              <a:rPr lang="en-US" dirty="0"/>
              <a:t>SAVI and its capabilities to new </a:t>
            </a:r>
            <a:r>
              <a:rPr lang="en-US" dirty="0" smtClean="0"/>
              <a:t>organizations, </a:t>
            </a:r>
            <a:r>
              <a:rPr lang="en-US" dirty="0"/>
              <a:t>groups, and/or associations </a:t>
            </a:r>
          </a:p>
          <a:p>
            <a:pPr lvl="1"/>
            <a:r>
              <a:rPr lang="en-US" dirty="0" smtClean="0"/>
              <a:t>Summits, public conversations</a:t>
            </a:r>
          </a:p>
          <a:p>
            <a:pPr lvl="1"/>
            <a:r>
              <a:rPr lang="en-US" dirty="0" smtClean="0"/>
              <a:t>Presentations and meetings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1447800"/>
            <a:ext cx="26003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Components of </a:t>
            </a:r>
            <a:r>
              <a:rPr lang="en-US" dirty="0" smtClean="0"/>
              <a:t>Communications:</a:t>
            </a:r>
            <a:br>
              <a:rPr lang="en-US" dirty="0" smtClean="0"/>
            </a:br>
            <a:r>
              <a:rPr lang="en-US" dirty="0" smtClean="0"/>
              <a:t>E-Magazine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6193827"/>
            <a:ext cx="4072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www.savi.org/savi-magazine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3810000" cy="4920199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934" y="1382075"/>
            <a:ext cx="3834466" cy="49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E-Mag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3276600"/>
          </a:xfrm>
        </p:spPr>
        <p:txBody>
          <a:bodyPr/>
          <a:lstStyle/>
          <a:p>
            <a:r>
              <a:rPr lang="en-US" dirty="0"/>
              <a:t>Launch an e-magazine </a:t>
            </a:r>
          </a:p>
          <a:p>
            <a:pPr lvl="1"/>
            <a:r>
              <a:rPr lang="en-US" dirty="0" smtClean="0"/>
              <a:t>Target: 35</a:t>
            </a:r>
            <a:r>
              <a:rPr lang="en-US" dirty="0"/>
              <a:t>% open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 Mag 1 = 23%, Mag 2 = 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429000"/>
            <a:ext cx="6043614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SAVI">
      <a:dk1>
        <a:srgbClr val="262626"/>
      </a:dk1>
      <a:lt1>
        <a:sysClr val="window" lastClr="FFFFFF"/>
      </a:lt1>
      <a:dk2>
        <a:srgbClr val="0067AB"/>
      </a:dk2>
      <a:lt2>
        <a:srgbClr val="EEECE1"/>
      </a:lt2>
      <a:accent1>
        <a:srgbClr val="E8941A"/>
      </a:accent1>
      <a:accent2>
        <a:srgbClr val="E71939"/>
      </a:accent2>
      <a:accent3>
        <a:srgbClr val="6DB33F"/>
      </a:accent3>
      <a:accent4>
        <a:srgbClr val="F172AC"/>
      </a:accent4>
      <a:accent5>
        <a:srgbClr val="EBD722"/>
      </a:accent5>
      <a:accent6>
        <a:srgbClr val="00BCE4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11048</TotalTime>
  <Words>429</Words>
  <Application>Microsoft Office PowerPoint</Application>
  <PresentationFormat>On-screen Show (4:3)</PresentationFormat>
  <Paragraphs>111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Arabic Typesetting</vt:lpstr>
      <vt:lpstr>Arial</vt:lpstr>
      <vt:lpstr>Calibri</vt:lpstr>
      <vt:lpstr>Cambria</vt:lpstr>
      <vt:lpstr>Symbol</vt:lpstr>
      <vt:lpstr>Times New Roman</vt:lpstr>
      <vt:lpstr>Wingdings</vt:lpstr>
      <vt:lpstr>Wingdings 2</vt:lpstr>
      <vt:lpstr>1_Office Theme</vt:lpstr>
      <vt:lpstr>SAVI Marketing and  Communications Plan  </vt:lpstr>
      <vt:lpstr>SAVI Community Information System</vt:lpstr>
      <vt:lpstr>2014-2015 Goals</vt:lpstr>
      <vt:lpstr>Communications Plan</vt:lpstr>
      <vt:lpstr>Messaging</vt:lpstr>
      <vt:lpstr>Strategies, Objectives, Tactics, Metrics</vt:lpstr>
      <vt:lpstr>Components of Communications</vt:lpstr>
      <vt:lpstr>Components of Communications: E-Magazine</vt:lpstr>
      <vt:lpstr>E-Mag Metrics</vt:lpstr>
      <vt:lpstr>E-Mag Metrics</vt:lpstr>
      <vt:lpstr>E-magazine Digital Advertising</vt:lpstr>
      <vt:lpstr>E-magazine Digital Advertising</vt:lpstr>
      <vt:lpstr>E-magazine Digital Advertising</vt:lpstr>
      <vt:lpstr>E-magazine Digital Advertising</vt:lpstr>
      <vt:lpstr>E-magazine Digital Advertising</vt:lpstr>
      <vt:lpstr>Resources: PR Firm Partnership</vt:lpstr>
      <vt:lpstr>Better Annual Report</vt:lpstr>
      <vt:lpstr>Annual Report</vt:lpstr>
      <vt:lpstr>Annual Report</vt:lpstr>
      <vt:lpstr>Annual Report</vt:lpstr>
      <vt:lpstr>Contact Info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Funders</dc:title>
  <dc:creator>skandris</dc:creator>
  <cp:lastModifiedBy>Kandris, Sharon Michelle</cp:lastModifiedBy>
  <cp:revision>647</cp:revision>
  <cp:lastPrinted>2013-07-20T03:47:35Z</cp:lastPrinted>
  <dcterms:created xsi:type="dcterms:W3CDTF">2011-12-08T17:08:13Z</dcterms:created>
  <dcterms:modified xsi:type="dcterms:W3CDTF">2015-05-07T18:40:22Z</dcterms:modified>
</cp:coreProperties>
</file>