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Lst>
  <p:notesMasterIdLst>
    <p:notesMasterId r:id="rId17"/>
  </p:notesMasterIdLst>
  <p:handoutMasterIdLst>
    <p:handoutMasterId r:id="rId18"/>
  </p:handoutMasterIdLst>
  <p:sldIdLst>
    <p:sldId id="266" r:id="rId2"/>
    <p:sldId id="329" r:id="rId3"/>
    <p:sldId id="317" r:id="rId4"/>
    <p:sldId id="278" r:id="rId5"/>
    <p:sldId id="319" r:id="rId6"/>
    <p:sldId id="320" r:id="rId7"/>
    <p:sldId id="330" r:id="rId8"/>
    <p:sldId id="321" r:id="rId9"/>
    <p:sldId id="322" r:id="rId10"/>
    <p:sldId id="323" r:id="rId11"/>
    <p:sldId id="301" r:id="rId12"/>
    <p:sldId id="325" r:id="rId13"/>
    <p:sldId id="327" r:id="rId14"/>
    <p:sldId id="328" r:id="rId15"/>
    <p:sldId id="268"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3838"/>
    <a:srgbClr val="A8EEFE"/>
    <a:srgbClr val="96EAFE"/>
    <a:srgbClr val="7C5989"/>
    <a:srgbClr val="000066"/>
    <a:srgbClr val="4D6B89"/>
    <a:srgbClr val="384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3257" autoAdjust="0"/>
  </p:normalViewPr>
  <p:slideViewPr>
    <p:cSldViewPr>
      <p:cViewPr>
        <p:scale>
          <a:sx n="61" d="100"/>
          <a:sy n="61" d="100"/>
        </p:scale>
        <p:origin x="-87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4ABC98B-F29D-4B88-891C-E349CCB85DC0}" type="datetimeFigureOut">
              <a:rPr lang="en-US" smtClean="0"/>
              <a:pPr/>
              <a:t>6/18/2013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C4FA53-A3C7-4B01-ACCF-A931E63720D3}" type="slidenum">
              <a:rPr lang="en-US" smtClean="0"/>
              <a:pPr/>
              <a:t>‹#›</a:t>
            </a:fld>
            <a:endParaRPr lang="en-US"/>
          </a:p>
        </p:txBody>
      </p:sp>
    </p:spTree>
    <p:extLst>
      <p:ext uri="{BB962C8B-B14F-4D97-AF65-F5344CB8AC3E}">
        <p14:creationId xmlns:p14="http://schemas.microsoft.com/office/powerpoint/2010/main" val="293143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E931A75A-D3B5-429B-AB6C-6C3C6D876AA0}" type="datetimeFigureOut">
              <a:rPr lang="en-US"/>
              <a:pPr>
                <a:defRPr/>
              </a:pPr>
              <a:t>6/18/2013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0342CB45-934A-4B4B-B402-DAAF4DBD357A}" type="slidenum">
              <a:rPr lang="en-US"/>
              <a:pPr>
                <a:defRPr/>
              </a:pPr>
              <a:t>‹#›</a:t>
            </a:fld>
            <a:endParaRPr lang="en-US"/>
          </a:p>
        </p:txBody>
      </p:sp>
    </p:spTree>
    <p:extLst>
      <p:ext uri="{BB962C8B-B14F-4D97-AF65-F5344CB8AC3E}">
        <p14:creationId xmlns:p14="http://schemas.microsoft.com/office/powerpoint/2010/main" val="353526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Arial" charset="0"/>
                <a:cs typeface="Arial" charset="0"/>
              </a:rPr>
              <a:t>Most persons know BNIA for producing Vital Signs. The continued support we have received from the Annie E. Casey Foundation allows for us to provide the Vital Signs data for Baltimore’s neighborhoods. We currently track 129 indicators of neighborhood vitality  that we believe are important to understand and plan for the future of the City and its neighborhoods.  </a:t>
            </a:r>
          </a:p>
          <a:p>
            <a:pPr eaLnBrk="1" hangingPunct="1">
              <a:spcBef>
                <a:spcPct val="0"/>
              </a:spcBef>
            </a:pPr>
            <a:r>
              <a:rPr lang="en-US" sz="1400">
                <a:latin typeface="Arial" charset="0"/>
                <a:cs typeface="Arial" charset="0"/>
              </a:rPr>
              <a:t>These indicators cut across subject areas – ranging from housing, to health, to education, to safety, to sanitation.  </a:t>
            </a:r>
          </a:p>
          <a:p>
            <a:pPr eaLnBrk="1" hangingPunct="1">
              <a:spcBef>
                <a:spcPct val="0"/>
              </a:spcBef>
            </a:pPr>
            <a:endParaRPr lang="en-US" sz="1400">
              <a:latin typeface="Arial" charset="0"/>
              <a:cs typeface="Arial" charset="0"/>
            </a:endParaRPr>
          </a:p>
          <a:p>
            <a:pPr eaLnBrk="1" hangingPunct="1">
              <a:spcBef>
                <a:spcPct val="0"/>
              </a:spcBef>
            </a:pPr>
            <a:r>
              <a:rPr lang="en-US" sz="1400">
                <a:latin typeface="Arial" charset="0"/>
                <a:cs typeface="Arial" charset="0"/>
              </a:rPr>
              <a:t>While we make these indicators available for free at the Community Statistical Area, most of the indicators are available for customized analyses at other geographies – including neighborhood, census tract, councilmanic district, and zip code.  </a:t>
            </a:r>
          </a:p>
          <a:p>
            <a:pPr eaLnBrk="1" hangingPunct="1">
              <a:spcBef>
                <a:spcPct val="0"/>
              </a:spcBef>
            </a:pPr>
            <a:endParaRPr lang="en-US" sz="1400">
              <a:latin typeface="Arial" charset="0"/>
              <a:cs typeface="Arial" charset="0"/>
            </a:endParaRPr>
          </a:p>
          <a:p>
            <a:pPr eaLnBrk="1" hangingPunct="1">
              <a:spcBef>
                <a:spcPct val="0"/>
              </a:spcBef>
            </a:pPr>
            <a:r>
              <a:rPr lang="en-US" sz="1400">
                <a:latin typeface="Arial" charset="0"/>
                <a:cs typeface="Arial" charset="0"/>
              </a:rPr>
              <a:t>And as you saw this morning, we are asking for your input and guidance in selecting from our current list of indicators that are most important and looking to add those that you have said are important to track that we currently do not collect.  In fact at 1pm, we will be meeting in Room 143 to further discuss the Vital Signs indicators.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a:latin typeface="Arial" charset="0"/>
                <a:cs typeface="Arial" charset="0"/>
              </a:rPr>
              <a:pPr eaLnBrk="1" hangingPunct="1"/>
              <a:t>3</a:t>
            </a:fld>
            <a:endParaRPr lang="en-US" sz="120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13</a:t>
            </a:fld>
            <a:endParaRPr lang="en-US"/>
          </a:p>
        </p:txBody>
      </p:sp>
    </p:spTree>
    <p:extLst>
      <p:ext uri="{BB962C8B-B14F-4D97-AF65-F5344CB8AC3E}">
        <p14:creationId xmlns:p14="http://schemas.microsoft.com/office/powerpoint/2010/main" val="94301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14</a:t>
            </a:fld>
            <a:endParaRPr lang="en-US"/>
          </a:p>
        </p:txBody>
      </p:sp>
    </p:spTree>
    <p:extLst>
      <p:ext uri="{BB962C8B-B14F-4D97-AF65-F5344CB8AC3E}">
        <p14:creationId xmlns:p14="http://schemas.microsoft.com/office/powerpoint/2010/main" val="94301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a:latin typeface="Arial" charset="0"/>
                <a:cs typeface="Arial" charset="0"/>
              </a:rPr>
              <a:t>Most persons know BNIA for producing Vital Signs. The continued support we have received from the Annie E. Casey Foundation allows for us to provide the Vital Signs data for Baltimore’s neighborhoods. We currently track 129 indicators of neighborhood vitality  that we believe are important to understand and plan for the future of the City and its neighborhoods.  </a:t>
            </a:r>
          </a:p>
          <a:p>
            <a:pPr eaLnBrk="1" hangingPunct="1">
              <a:spcBef>
                <a:spcPct val="0"/>
              </a:spcBef>
            </a:pPr>
            <a:r>
              <a:rPr lang="en-US" sz="1400">
                <a:latin typeface="Arial" charset="0"/>
                <a:cs typeface="Arial" charset="0"/>
              </a:rPr>
              <a:t>These indicators cut across subject areas – ranging from housing, to health, to education, to safety, to sanitation.  </a:t>
            </a:r>
          </a:p>
          <a:p>
            <a:pPr eaLnBrk="1" hangingPunct="1">
              <a:spcBef>
                <a:spcPct val="0"/>
              </a:spcBef>
            </a:pPr>
            <a:endParaRPr lang="en-US" sz="1400">
              <a:latin typeface="Arial" charset="0"/>
              <a:cs typeface="Arial" charset="0"/>
            </a:endParaRPr>
          </a:p>
          <a:p>
            <a:pPr eaLnBrk="1" hangingPunct="1">
              <a:spcBef>
                <a:spcPct val="0"/>
              </a:spcBef>
            </a:pPr>
            <a:r>
              <a:rPr lang="en-US" sz="1400">
                <a:latin typeface="Arial" charset="0"/>
                <a:cs typeface="Arial" charset="0"/>
              </a:rPr>
              <a:t>While we make these indicators available for free at the Community Statistical Area, most of the indicators are available for customized analyses at other geographies – including neighborhood, census tract, councilmanic district, and zip code.  </a:t>
            </a:r>
          </a:p>
          <a:p>
            <a:pPr eaLnBrk="1" hangingPunct="1">
              <a:spcBef>
                <a:spcPct val="0"/>
              </a:spcBef>
            </a:pPr>
            <a:endParaRPr lang="en-US" sz="1400">
              <a:latin typeface="Arial" charset="0"/>
              <a:cs typeface="Arial" charset="0"/>
            </a:endParaRPr>
          </a:p>
          <a:p>
            <a:pPr eaLnBrk="1" hangingPunct="1">
              <a:spcBef>
                <a:spcPct val="0"/>
              </a:spcBef>
            </a:pPr>
            <a:r>
              <a:rPr lang="en-US" sz="1400">
                <a:latin typeface="Arial" charset="0"/>
                <a:cs typeface="Arial" charset="0"/>
              </a:rPr>
              <a:t>And as you saw this morning, we are asking for your input and guidance in selecting from our current list of indicators that are most important and looking to add those that you have said are important to track that we currently do not collect.  In fact at 1pm, we will be meeting in Room 143 to further discuss the Vital Signs indicators.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a:latin typeface="Arial" charset="0"/>
                <a:cs typeface="Arial" charset="0"/>
              </a:rPr>
              <a:pPr eaLnBrk="1" hangingPunct="1"/>
              <a:t>4</a:t>
            </a:fld>
            <a:endParaRPr lang="en-US" sz="120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5</a:t>
            </a:fld>
            <a:endParaRPr lang="en-US"/>
          </a:p>
        </p:txBody>
      </p:sp>
    </p:spTree>
    <p:extLst>
      <p:ext uri="{BB962C8B-B14F-4D97-AF65-F5344CB8AC3E}">
        <p14:creationId xmlns:p14="http://schemas.microsoft.com/office/powerpoint/2010/main" val="94301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6</a:t>
            </a:fld>
            <a:endParaRPr lang="en-US"/>
          </a:p>
        </p:txBody>
      </p:sp>
    </p:spTree>
    <p:extLst>
      <p:ext uri="{BB962C8B-B14F-4D97-AF65-F5344CB8AC3E}">
        <p14:creationId xmlns:p14="http://schemas.microsoft.com/office/powerpoint/2010/main" val="94301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smtClean="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smtClean="0">
                <a:latin typeface="Arial" charset="0"/>
                <a:cs typeface="Arial" charset="0"/>
              </a:rPr>
              <a:pPr eaLnBrk="1" hangingPunct="1"/>
              <a:t>8</a:t>
            </a:fld>
            <a:endParaRPr lang="en-US" sz="1200"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smtClean="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smtClean="0">
                <a:latin typeface="Arial" charset="0"/>
                <a:cs typeface="Arial" charset="0"/>
              </a:rPr>
              <a:pPr eaLnBrk="1" hangingPunct="1"/>
              <a:t>9</a:t>
            </a:fld>
            <a:endParaRPr lang="en-US" sz="1200"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smtClean="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smtClean="0">
                <a:latin typeface="Arial" charset="0"/>
                <a:cs typeface="Arial" charset="0"/>
              </a:rPr>
              <a:pPr eaLnBrk="1" hangingPunct="1"/>
              <a:t>10</a:t>
            </a:fld>
            <a:endParaRPr lang="en-US" sz="1200"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11</a:t>
            </a:fld>
            <a:endParaRPr lang="en-US"/>
          </a:p>
        </p:txBody>
      </p:sp>
    </p:spTree>
    <p:extLst>
      <p:ext uri="{BB962C8B-B14F-4D97-AF65-F5344CB8AC3E}">
        <p14:creationId xmlns:p14="http://schemas.microsoft.com/office/powerpoint/2010/main" val="94301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12</a:t>
            </a:fld>
            <a:endParaRPr lang="en-US"/>
          </a:p>
        </p:txBody>
      </p:sp>
    </p:spTree>
    <p:extLst>
      <p:ext uri="{BB962C8B-B14F-4D97-AF65-F5344CB8AC3E}">
        <p14:creationId xmlns:p14="http://schemas.microsoft.com/office/powerpoint/2010/main" val="943011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B3FD3286-3E45-457D-AFCC-961E94D4B92D}"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DD6E98-9BCF-4D77-ABD1-9901A87EB10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91029-21DE-45B5-8141-6B7ACDD6F76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49F4D2-BEC3-49D0-9484-00112C1ACAD1}"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3B92D264-711C-4244-9C95-53326CBEB3A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EF5BBB-07C5-4183-9290-1EE3D79A81CA}"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87449E-F27D-4702-AECA-9718A99C1B3C}"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476FBB-C7B5-45DF-B490-C9546D8DAB9A}"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3DEC74-9BEB-4718-AAF0-7400CBA6D58B}"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E3FCC5-0A79-4DD9-979B-80B915EB2E90}"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3982F777-0F7E-4027-B5A0-30D32A592EE2}"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68E53AC1-F8B9-41C0-A589-CEBA42F6143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bniajfi.org/"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04800" y="1447800"/>
            <a:ext cx="8686800" cy="1371600"/>
          </a:xfrm>
        </p:spPr>
        <p:txBody>
          <a:bodyPr>
            <a:noAutofit/>
          </a:bodyPr>
          <a:lstStyle/>
          <a:p>
            <a:pPr algn="ctr" fontAlgn="auto">
              <a:spcAft>
                <a:spcPts val="0"/>
              </a:spcAft>
              <a:buFont typeface="Wingdings 2"/>
              <a:buNone/>
              <a:defRPr/>
            </a:pPr>
            <a:r>
              <a:rPr lang="en-US" sz="4000" i="1" dirty="0" smtClean="0">
                <a:solidFill>
                  <a:srgbClr val="000000"/>
                </a:solidFill>
              </a:rPr>
              <a:t>Vital Signs 11: Development and Results of Sustainability Indicators</a:t>
            </a:r>
          </a:p>
        </p:txBody>
      </p:sp>
      <p:sp>
        <p:nvSpPr>
          <p:cNvPr id="819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80EFB7-281B-4685-903E-DF0AFC9BB10B}" type="slidenum">
              <a:rPr lang="en-US" sz="1400">
                <a:solidFill>
                  <a:srgbClr val="FFFFFF"/>
                </a:solidFill>
              </a:rPr>
              <a:pPr eaLnBrk="1" hangingPunct="1"/>
              <a:t>1</a:t>
            </a:fld>
            <a:endParaRPr lang="en-US" sz="1400">
              <a:solidFill>
                <a:srgbClr val="FFFFFF"/>
              </a:solidFill>
            </a:endParaRPr>
          </a:p>
        </p:txBody>
      </p:sp>
      <p:pic>
        <p:nvPicPr>
          <p:cNvPr id="8196" name="Picture 10" descr="R:\BNIA\Logos\BNIA Logo Black.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943600" y="5397500"/>
            <a:ext cx="3014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R:\BNIA\Logos\jfilogo.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5334000"/>
            <a:ext cx="178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2"/>
          <p:cNvSpPr txBox="1">
            <a:spLocks noChangeArrowheads="1"/>
          </p:cNvSpPr>
          <p:nvPr/>
        </p:nvSpPr>
        <p:spPr bwMode="auto">
          <a:xfrm>
            <a:off x="1524000" y="3276600"/>
            <a:ext cx="571500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dirty="0" smtClean="0"/>
              <a:t>Presentation to NNIP</a:t>
            </a:r>
          </a:p>
          <a:p>
            <a:pPr algn="ctr" eaLnBrk="1" hangingPunct="1"/>
            <a:r>
              <a:rPr lang="en-US" sz="1800" b="1" dirty="0" smtClean="0"/>
              <a:t>Columbus, Ohio</a:t>
            </a:r>
          </a:p>
          <a:p>
            <a:pPr algn="ctr" eaLnBrk="1" hangingPunct="1"/>
            <a:r>
              <a:rPr lang="en-US" sz="1800" b="1" dirty="0" smtClean="0"/>
              <a:t>June 21, 2013</a:t>
            </a:r>
          </a:p>
          <a:p>
            <a:pPr algn="ctr" eaLnBrk="1" hangingPunct="1"/>
            <a:endParaRPr lang="en-US" sz="1600" b="1" i="1" dirty="0" smtClean="0"/>
          </a:p>
          <a:p>
            <a:pPr algn="ctr" eaLnBrk="1" hangingPunct="1"/>
            <a:r>
              <a:rPr lang="en-US" sz="1600" b="1" i="1" dirty="0" smtClean="0"/>
              <a:t>Matthew Kachura</a:t>
            </a:r>
            <a:endParaRPr lang="en-US" sz="1600" b="1" dirty="0"/>
          </a:p>
          <a:p>
            <a:pPr algn="ctr" eaLnBrk="1" hangingPunct="1"/>
            <a:r>
              <a:rPr lang="en-US" sz="1600" dirty="0" smtClean="0"/>
              <a:t>Research Associate</a:t>
            </a:r>
            <a:endParaRPr lang="en-US" sz="1600" dirty="0"/>
          </a:p>
          <a:p>
            <a:pPr algn="ctr" eaLnBrk="1" hangingPunct="1"/>
            <a:r>
              <a:rPr lang="en-US" sz="1600" dirty="0" smtClean="0"/>
              <a:t>BNIA-JFI</a:t>
            </a:r>
          </a:p>
          <a:p>
            <a:pPr algn="ctr" eaLnBrk="1" hangingPunct="1"/>
            <a:r>
              <a:rPr lang="en-US" sz="1600" dirty="0" smtClean="0"/>
              <a:t>University of Baltimore</a:t>
            </a:r>
            <a:endParaRPr lang="en-US" sz="1600" dirty="0"/>
          </a:p>
          <a:p>
            <a:pPr algn="ctr" eaLnBrk="1" hangingPunct="1"/>
            <a:r>
              <a:rPr lang="en-US" sz="1600" dirty="0"/>
              <a:t> </a:t>
            </a:r>
            <a:r>
              <a:rPr lang="en-US" sz="1600" u="sng" dirty="0" smtClean="0"/>
              <a:t>mkachura@ubalt.edu</a:t>
            </a:r>
            <a:endParaRPr lang="en-US" sz="1600" dirty="0"/>
          </a:p>
          <a:p>
            <a:pPr eaLnBrk="1" hangingPunct="1"/>
            <a:endParaRPr lang="en-US" sz="16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788" y="122238"/>
            <a:ext cx="8761412" cy="639762"/>
          </a:xfrm>
        </p:spPr>
        <p:txBody>
          <a:bodyPr>
            <a:normAutofit fontScale="90000"/>
          </a:bodyPr>
          <a:lstStyle/>
          <a:p>
            <a:pPr fontAlgn="auto">
              <a:spcAft>
                <a:spcPts val="0"/>
              </a:spcAft>
              <a:defRPr/>
            </a:pPr>
            <a:r>
              <a:rPr lang="en-US" b="1" dirty="0" smtClean="0">
                <a:solidFill>
                  <a:schemeClr val="tx2">
                    <a:satMod val="130000"/>
                  </a:schemeClr>
                </a:solidFill>
              </a:rPr>
              <a:t>Sustainability</a:t>
            </a:r>
            <a:endParaRPr lang="en-US" b="1" dirty="0" smtClean="0">
              <a:solidFill>
                <a:srgbClr val="FFFF00"/>
              </a:solidFill>
            </a:endParaRPr>
          </a:p>
        </p:txBody>
      </p:sp>
      <p:sp>
        <p:nvSpPr>
          <p:cNvPr id="8195" name="Rectangle 3"/>
          <p:cNvSpPr>
            <a:spLocks noGrp="1" noChangeArrowheads="1"/>
          </p:cNvSpPr>
          <p:nvPr>
            <p:ph sz="quarter" idx="1"/>
          </p:nvPr>
        </p:nvSpPr>
        <p:spPr>
          <a:xfrm>
            <a:off x="152400" y="762000"/>
            <a:ext cx="8839200" cy="5867400"/>
          </a:xfrm>
        </p:spPr>
        <p:txBody>
          <a:bodyPr numCol="2">
            <a:normAutofit/>
          </a:bodyPr>
          <a:lstStyle/>
          <a:p>
            <a:pPr marL="35623" indent="0" fontAlgn="auto">
              <a:spcAft>
                <a:spcPts val="0"/>
              </a:spcAft>
              <a:buNone/>
              <a:defRPr/>
            </a:pPr>
            <a:r>
              <a:rPr lang="en-US" sz="2600" b="1" u="sng" dirty="0" smtClean="0"/>
              <a:t>Vital Signs 11</a:t>
            </a:r>
            <a:endParaRPr lang="en-US" sz="2600" b="1" u="sng" dirty="0"/>
          </a:p>
          <a:p>
            <a:r>
              <a:rPr lang="en-US" sz="1600" dirty="0"/>
              <a:t>Percent of Population (Over the age of 18) Who are Registered to Vote</a:t>
            </a:r>
          </a:p>
          <a:p>
            <a:r>
              <a:rPr lang="en-US" sz="1600" dirty="0"/>
              <a:t>Percent Population (Over the age of 18) Who Voted in the General Election</a:t>
            </a:r>
          </a:p>
          <a:p>
            <a:r>
              <a:rPr lang="en-US" sz="1600" dirty="0"/>
              <a:t>Rate of Dirty Streets and Alleys Reports per 1,000 Residents</a:t>
            </a:r>
          </a:p>
          <a:p>
            <a:r>
              <a:rPr lang="en-US" sz="1600" dirty="0"/>
              <a:t>Rate of Clogged Storm Drain Reports per 1,000 Residents</a:t>
            </a:r>
          </a:p>
          <a:p>
            <a:r>
              <a:rPr lang="en-US" sz="1600" dirty="0"/>
              <a:t>Percent of Population that Drove Alone to Work</a:t>
            </a:r>
          </a:p>
          <a:p>
            <a:r>
              <a:rPr lang="en-US" sz="1600" dirty="0"/>
              <a:t>Percent of Population that Carpool to Work</a:t>
            </a:r>
          </a:p>
          <a:p>
            <a:r>
              <a:rPr lang="en-US" sz="1600" dirty="0"/>
              <a:t>Percent of Population that Uses Public Transportation to Get to Work</a:t>
            </a:r>
          </a:p>
          <a:p>
            <a:r>
              <a:rPr lang="en-US" sz="1600" dirty="0"/>
              <a:t>Percent of Population that Walks to Work</a:t>
            </a:r>
          </a:p>
          <a:p>
            <a:r>
              <a:rPr lang="en-US" sz="1600" dirty="0"/>
              <a:t>Percent of Employed Population with Travel Time to Work of 0-14 Minutes</a:t>
            </a:r>
          </a:p>
          <a:p>
            <a:r>
              <a:rPr lang="en-US" sz="1600" dirty="0"/>
              <a:t>Percent of Employed Population with Travel Time to Work of 15-29 </a:t>
            </a:r>
            <a:r>
              <a:rPr lang="en-US" sz="1600" dirty="0" smtClean="0"/>
              <a:t>Minutes</a:t>
            </a:r>
          </a:p>
          <a:p>
            <a:pPr marL="0" indent="0">
              <a:buNone/>
            </a:pPr>
            <a:endParaRPr lang="en-US" sz="1600" dirty="0"/>
          </a:p>
          <a:p>
            <a:r>
              <a:rPr lang="en-US" sz="1600" dirty="0"/>
              <a:t>Percent of Employed Population with Travel Time to Work of 30-44 Minutes</a:t>
            </a:r>
          </a:p>
          <a:p>
            <a:r>
              <a:rPr lang="en-US" sz="1600" dirty="0"/>
              <a:t>Percent of Employed Population with Travel Time to Work of 45 Minutes and Over</a:t>
            </a:r>
          </a:p>
          <a:p>
            <a:r>
              <a:rPr lang="en-US" sz="1600" dirty="0"/>
              <a:t>Percent of Area Covered by Trees</a:t>
            </a:r>
          </a:p>
          <a:p>
            <a:r>
              <a:rPr lang="en-US" sz="1600" dirty="0"/>
              <a:t>Number of Community Managed Open Spaces</a:t>
            </a:r>
          </a:p>
          <a:p>
            <a:r>
              <a:rPr lang="en-US" sz="1600" dirty="0"/>
              <a:t>Median Daily Water Consumption</a:t>
            </a:r>
          </a:p>
          <a:p>
            <a:r>
              <a:rPr lang="en-US" sz="1600" dirty="0"/>
              <a:t>Percent of Residences Heated by Utility Gas</a:t>
            </a:r>
          </a:p>
          <a:p>
            <a:r>
              <a:rPr lang="en-US" sz="1600" dirty="0"/>
              <a:t>Percent of Residences Heated by Electricity</a:t>
            </a:r>
          </a:p>
          <a:p>
            <a:r>
              <a:rPr lang="en-US" sz="1600" dirty="0"/>
              <a:t>Percent of Households with No Vehicles Available</a:t>
            </a:r>
          </a:p>
          <a:p>
            <a:r>
              <a:rPr lang="en-US" sz="1600" dirty="0"/>
              <a:t>Percent of Homes Weatherized</a:t>
            </a:r>
          </a:p>
          <a:p>
            <a:r>
              <a:rPr lang="en-US" sz="1600" dirty="0"/>
              <a:t>Walk Score</a:t>
            </a:r>
          </a:p>
          <a:p>
            <a:pPr marL="402336" lvl="1" indent="0" fontAlgn="auto">
              <a:spcAft>
                <a:spcPts val="600"/>
              </a:spcAft>
              <a:buNone/>
              <a:defRPr/>
            </a:pPr>
            <a:endParaRPr lang="en-US" sz="2300" dirty="0" smtClean="0"/>
          </a:p>
          <a:p>
            <a:pPr marL="402336" lvl="1" indent="0" fontAlgn="auto">
              <a:spcAft>
                <a:spcPts val="0"/>
              </a:spcAft>
              <a:buNone/>
              <a:defRPr/>
            </a:pPr>
            <a:endParaRPr lang="en-US" dirty="0" smtClean="0"/>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10</a:t>
            </a:fld>
            <a:endParaRPr lang="en-US" sz="1400">
              <a:solidFill>
                <a:srgbClr val="FFFFFF"/>
              </a:solidFill>
            </a:endParaRPr>
          </a:p>
        </p:txBody>
      </p:sp>
    </p:spTree>
    <p:extLst>
      <p:ext uri="{BB962C8B-B14F-4D97-AF65-F5344CB8AC3E}">
        <p14:creationId xmlns:p14="http://schemas.microsoft.com/office/powerpoint/2010/main" val="2121865118"/>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11</a:t>
            </a:fld>
            <a:endParaRPr lang="en-US"/>
          </a:p>
        </p:txBody>
      </p:sp>
      <p:sp>
        <p:nvSpPr>
          <p:cNvPr id="4" name="Content Placeholder 3"/>
          <p:cNvSpPr>
            <a:spLocks noGrp="1"/>
          </p:cNvSpPr>
          <p:nvPr>
            <p:ph sz="quarter" idx="1"/>
          </p:nvPr>
        </p:nvSpPr>
        <p:spPr>
          <a:xfrm>
            <a:off x="228600" y="533400"/>
            <a:ext cx="3657600" cy="5940552"/>
          </a:xfrm>
        </p:spPr>
        <p:txBody>
          <a:bodyPr>
            <a:normAutofit lnSpcReduction="10000"/>
          </a:bodyPr>
          <a:lstStyle/>
          <a:p>
            <a:pPr marL="181927" indent="0">
              <a:buNone/>
            </a:pPr>
            <a:r>
              <a:rPr lang="en-US" sz="3000" dirty="0" smtClean="0"/>
              <a:t>918 Community Managed Open Spaces</a:t>
            </a:r>
          </a:p>
          <a:p>
            <a:pPr marL="181927" indent="0">
              <a:buNone/>
            </a:pPr>
            <a:endParaRPr lang="en-US" sz="3000" dirty="0" smtClean="0"/>
          </a:p>
          <a:p>
            <a:pPr marL="639127" indent="-457200">
              <a:buFontTx/>
              <a:buChar char="-"/>
            </a:pPr>
            <a:r>
              <a:rPr lang="en-US" sz="3000" dirty="0" smtClean="0"/>
              <a:t>Aggregation and analysis of 5 different organizations</a:t>
            </a:r>
          </a:p>
          <a:p>
            <a:pPr marL="639127" indent="-457200">
              <a:buFontTx/>
              <a:buChar char="-"/>
            </a:pPr>
            <a:r>
              <a:rPr lang="en-US" sz="3000" dirty="0" smtClean="0"/>
              <a:t>Interactive mapping feature built for more </a:t>
            </a:r>
            <a:r>
              <a:rPr lang="en-US" sz="3000" dirty="0" err="1" smtClean="0"/>
              <a:t>crowdsourced</a:t>
            </a:r>
            <a:r>
              <a:rPr lang="en-US" sz="3000" dirty="0" smtClean="0"/>
              <a:t> inputs in the future</a:t>
            </a:r>
          </a:p>
          <a:p>
            <a:pPr marL="181927" indent="0">
              <a:buNone/>
            </a:pPr>
            <a:endParaRPr lang="en-US" sz="3000" dirty="0"/>
          </a:p>
          <a:p>
            <a:pPr marL="1004887" lvl="3" indent="0">
              <a:buNone/>
            </a:pPr>
            <a:r>
              <a:rPr lang="en-US" sz="2400" dirty="0" smtClean="0"/>
              <a:t> </a:t>
            </a:r>
          </a:p>
          <a:p>
            <a:pPr lvl="1"/>
            <a:endParaRPr lang="en-US" dirty="0" smtClean="0"/>
          </a:p>
          <a:p>
            <a:pPr lvl="1"/>
            <a:endParaRPr lang="en-US" dirty="0"/>
          </a:p>
        </p:txBody>
      </p:sp>
      <p:sp>
        <p:nvSpPr>
          <p:cNvPr id="5" name="Title 2"/>
          <p:cNvSpPr txBox="1">
            <a:spLocks/>
          </p:cNvSpPr>
          <p:nvPr/>
        </p:nvSpPr>
        <p:spPr>
          <a:xfrm>
            <a:off x="457200" y="457200"/>
            <a:ext cx="8305800" cy="715962"/>
          </a:xfrm>
          <a:prstGeom prst="rect">
            <a:avLst/>
          </a:prstGeom>
        </p:spPr>
        <p:txBody>
          <a:bodyPr bIns="91440" anchor="b" anchorCtr="0">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pic>
        <p:nvPicPr>
          <p:cNvPr id="1026" name="Picture 2" descr="C:\MOVE\CMOS 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
            <a:ext cx="5307107" cy="686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814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12</a:t>
            </a:fld>
            <a:endParaRPr lang="en-US"/>
          </a:p>
        </p:txBody>
      </p:sp>
      <p:sp>
        <p:nvSpPr>
          <p:cNvPr id="4" name="Content Placeholder 3"/>
          <p:cNvSpPr>
            <a:spLocks noGrp="1"/>
          </p:cNvSpPr>
          <p:nvPr>
            <p:ph sz="quarter" idx="1"/>
          </p:nvPr>
        </p:nvSpPr>
        <p:spPr>
          <a:xfrm>
            <a:off x="228600" y="1066800"/>
            <a:ext cx="3657600" cy="5407152"/>
          </a:xfrm>
        </p:spPr>
        <p:txBody>
          <a:bodyPr>
            <a:normAutofit/>
          </a:bodyPr>
          <a:lstStyle/>
          <a:p>
            <a:pPr marL="181927" indent="0">
              <a:buNone/>
            </a:pPr>
            <a:r>
              <a:rPr lang="en-US" sz="3000" dirty="0" smtClean="0"/>
              <a:t>1.1% of all residences weatherized as of 2011</a:t>
            </a:r>
          </a:p>
          <a:p>
            <a:pPr marL="181927" indent="0">
              <a:buNone/>
            </a:pPr>
            <a:endParaRPr lang="en-US" sz="3000" dirty="0" smtClean="0"/>
          </a:p>
          <a:p>
            <a:pPr marL="181927" indent="0">
              <a:buNone/>
            </a:pPr>
            <a:r>
              <a:rPr lang="en-US" sz="3000" dirty="0" smtClean="0"/>
              <a:t>Increased 0.6 percentage points from 2010</a:t>
            </a:r>
          </a:p>
          <a:p>
            <a:pPr marL="181927" indent="0">
              <a:buNone/>
            </a:pPr>
            <a:endParaRPr lang="en-US" sz="3000" dirty="0"/>
          </a:p>
          <a:p>
            <a:pPr marL="181927" indent="0">
              <a:buNone/>
            </a:pPr>
            <a:r>
              <a:rPr lang="en-US" sz="3000" dirty="0" smtClean="0"/>
              <a:t>This data can be used for housing policy analysis</a:t>
            </a:r>
            <a:endParaRPr lang="en-US" sz="3000" dirty="0"/>
          </a:p>
          <a:p>
            <a:pPr marL="1004887" lvl="3" indent="0">
              <a:buNone/>
            </a:pPr>
            <a:r>
              <a:rPr lang="en-US" sz="2400" dirty="0" smtClean="0"/>
              <a:t> </a:t>
            </a:r>
          </a:p>
          <a:p>
            <a:pPr lvl="1"/>
            <a:endParaRPr lang="en-US" dirty="0" smtClean="0"/>
          </a:p>
          <a:p>
            <a:pPr lvl="1"/>
            <a:endParaRPr lang="en-US" dirty="0"/>
          </a:p>
        </p:txBody>
      </p:sp>
      <p:sp>
        <p:nvSpPr>
          <p:cNvPr id="5" name="Title 2"/>
          <p:cNvSpPr txBox="1">
            <a:spLocks/>
          </p:cNvSpPr>
          <p:nvPr/>
        </p:nvSpPr>
        <p:spPr>
          <a:xfrm>
            <a:off x="457200" y="457200"/>
            <a:ext cx="8305800" cy="715962"/>
          </a:xfrm>
          <a:prstGeom prst="rect">
            <a:avLst/>
          </a:prstGeom>
        </p:spPr>
        <p:txBody>
          <a:bodyPr bIns="91440" anchor="b" anchorCtr="0">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pic>
        <p:nvPicPr>
          <p:cNvPr id="2050" name="Picture 2" descr="C:\MOVE\Weatherized Properties 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4636" y="8965"/>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315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13</a:t>
            </a:fld>
            <a:endParaRPr lang="en-US"/>
          </a:p>
        </p:txBody>
      </p:sp>
      <p:sp>
        <p:nvSpPr>
          <p:cNvPr id="4" name="Content Placeholder 3"/>
          <p:cNvSpPr>
            <a:spLocks noGrp="1"/>
          </p:cNvSpPr>
          <p:nvPr>
            <p:ph sz="quarter" idx="1"/>
          </p:nvPr>
        </p:nvSpPr>
        <p:spPr>
          <a:xfrm>
            <a:off x="228600" y="1066800"/>
            <a:ext cx="3657600" cy="5407152"/>
          </a:xfrm>
        </p:spPr>
        <p:txBody>
          <a:bodyPr>
            <a:normAutofit/>
          </a:bodyPr>
          <a:lstStyle/>
          <a:p>
            <a:pPr marL="181927" indent="0">
              <a:buNone/>
            </a:pPr>
            <a:r>
              <a:rPr lang="en-US" sz="3000" dirty="0" smtClean="0"/>
              <a:t>Baltimore City is “somewhat walkable” (score of 52.4)</a:t>
            </a:r>
          </a:p>
          <a:p>
            <a:pPr marL="181927" indent="0">
              <a:buNone/>
            </a:pPr>
            <a:r>
              <a:rPr lang="en-US" sz="2200" dirty="0" smtClean="0"/>
              <a:t>Walkers Paradise – 5</a:t>
            </a:r>
          </a:p>
          <a:p>
            <a:pPr marL="181927" indent="0">
              <a:buNone/>
            </a:pPr>
            <a:r>
              <a:rPr lang="en-US" sz="2200" dirty="0" smtClean="0"/>
              <a:t> Very Walkable – 17</a:t>
            </a:r>
          </a:p>
          <a:p>
            <a:pPr marL="181927" indent="0">
              <a:buNone/>
            </a:pPr>
            <a:r>
              <a:rPr lang="en-US" sz="2200" dirty="0" smtClean="0"/>
              <a:t>Somewhat Walkable – 18</a:t>
            </a:r>
          </a:p>
          <a:p>
            <a:pPr marL="181927" indent="0">
              <a:buNone/>
            </a:pPr>
            <a:r>
              <a:rPr lang="en-US" sz="2200" dirty="0" smtClean="0"/>
              <a:t>Car Dependent - 15</a:t>
            </a:r>
          </a:p>
          <a:p>
            <a:pPr lvl="1"/>
            <a:endParaRPr lang="en-US" dirty="0" smtClean="0"/>
          </a:p>
          <a:p>
            <a:pPr lvl="1"/>
            <a:endParaRPr lang="en-US" dirty="0"/>
          </a:p>
        </p:txBody>
      </p:sp>
      <p:sp>
        <p:nvSpPr>
          <p:cNvPr id="5" name="Title 2"/>
          <p:cNvSpPr txBox="1">
            <a:spLocks/>
          </p:cNvSpPr>
          <p:nvPr/>
        </p:nvSpPr>
        <p:spPr>
          <a:xfrm>
            <a:off x="457200" y="457200"/>
            <a:ext cx="8305800" cy="715962"/>
          </a:xfrm>
          <a:prstGeom prst="rect">
            <a:avLst/>
          </a:prstGeom>
        </p:spPr>
        <p:txBody>
          <a:bodyPr bIns="91440" anchor="b" anchorCtr="0">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pic>
        <p:nvPicPr>
          <p:cNvPr id="4098" name="Picture 2" descr="C:\MOVE\Walk Score 2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1123" y="4482"/>
            <a:ext cx="5237018" cy="677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458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14</a:t>
            </a:fld>
            <a:endParaRPr lang="en-US"/>
          </a:p>
        </p:txBody>
      </p:sp>
      <p:sp>
        <p:nvSpPr>
          <p:cNvPr id="4" name="Content Placeholder 3"/>
          <p:cNvSpPr>
            <a:spLocks noGrp="1"/>
          </p:cNvSpPr>
          <p:nvPr>
            <p:ph sz="quarter" idx="1"/>
          </p:nvPr>
        </p:nvSpPr>
        <p:spPr>
          <a:xfrm>
            <a:off x="228600" y="1066800"/>
            <a:ext cx="3657600" cy="5407152"/>
          </a:xfrm>
        </p:spPr>
        <p:txBody>
          <a:bodyPr>
            <a:normAutofit/>
          </a:bodyPr>
          <a:lstStyle/>
          <a:p>
            <a:pPr marL="1004887" lvl="3" indent="0">
              <a:buNone/>
            </a:pPr>
            <a:r>
              <a:rPr lang="en-US" sz="2400" dirty="0" smtClean="0"/>
              <a:t> </a:t>
            </a:r>
          </a:p>
          <a:p>
            <a:pPr lvl="1"/>
            <a:endParaRPr lang="en-US" dirty="0" smtClean="0"/>
          </a:p>
          <a:p>
            <a:pPr lvl="1"/>
            <a:endParaRPr lang="en-US" dirty="0"/>
          </a:p>
        </p:txBody>
      </p:sp>
      <p:sp>
        <p:nvSpPr>
          <p:cNvPr id="5" name="Title 2"/>
          <p:cNvSpPr txBox="1">
            <a:spLocks/>
          </p:cNvSpPr>
          <p:nvPr/>
        </p:nvSpPr>
        <p:spPr>
          <a:xfrm>
            <a:off x="457200" y="457200"/>
            <a:ext cx="8305800" cy="715962"/>
          </a:xfrm>
          <a:prstGeom prst="rect">
            <a:avLst/>
          </a:prstGeom>
        </p:spPr>
        <p:txBody>
          <a:bodyPr bIns="91440" anchor="b" anchorCtr="0">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pic>
        <p:nvPicPr>
          <p:cNvPr id="5122" name="Picture 2" descr="C:\MOVE\45 Minute Commu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4663440" cy="60350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MOVE\Public Transit to Work 2007-2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0560" y="381000"/>
            <a:ext cx="4663440"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220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2137B7-B08E-470D-821A-35DFADCE96E4}" type="slidenum">
              <a:rPr lang="en-US" sz="1400">
                <a:solidFill>
                  <a:srgbClr val="FFFFFF"/>
                </a:solidFill>
              </a:rPr>
              <a:pPr eaLnBrk="1" hangingPunct="1"/>
              <a:t>15</a:t>
            </a:fld>
            <a:endParaRPr lang="en-US" sz="1400">
              <a:solidFill>
                <a:srgbClr val="FFFFFF"/>
              </a:solidFill>
            </a:endParaRPr>
          </a:p>
        </p:txBody>
      </p:sp>
      <p:sp>
        <p:nvSpPr>
          <p:cNvPr id="14338" name="Rectangle 2"/>
          <p:cNvSpPr>
            <a:spLocks noGrp="1" noChangeArrowheads="1"/>
          </p:cNvSpPr>
          <p:nvPr>
            <p:ph type="ctrTitle"/>
          </p:nvPr>
        </p:nvSpPr>
        <p:spPr>
          <a:xfrm>
            <a:off x="0" y="2057400"/>
            <a:ext cx="9144000" cy="609600"/>
          </a:xfrm>
        </p:spPr>
        <p:txBody>
          <a:bodyPr>
            <a:noAutofit/>
          </a:bodyPr>
          <a:lstStyle/>
          <a:p>
            <a:pPr>
              <a:defRPr/>
            </a:pPr>
            <a:r>
              <a:rPr lang="en-US" sz="4800" dirty="0">
                <a:hlinkClick r:id="rId2"/>
              </a:rPr>
              <a:t>http://www.bniajfi.org/</a:t>
            </a:r>
            <a:endParaRPr lang="en-US" sz="4800" dirty="0" smtClean="0">
              <a:solidFill>
                <a:schemeClr val="tx2">
                  <a:satMod val="130000"/>
                </a:schemeClr>
              </a:solidFill>
            </a:endParaRPr>
          </a:p>
        </p:txBody>
      </p:sp>
      <p:pic>
        <p:nvPicPr>
          <p:cNvPr id="20484" name="Picture 10" descr="R:\BNIA\Logos\BNIA Logo Black.jpg"/>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86138" y="5473700"/>
            <a:ext cx="30146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R:\BNIA\Logos\jfilogo.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75" y="5410200"/>
            <a:ext cx="178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R:\BNIA\Logos\UB logo.jpg"/>
          <p:cNvPicPr>
            <a:picLocks noChangeAspect="1" noChangeArrowheads="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200" y="5867400"/>
            <a:ext cx="2576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Directions	</a:t>
            </a:r>
            <a:endParaRPr lang="en-US" dirty="0"/>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2</a:t>
            </a:fld>
            <a:endParaRPr lang="en-US"/>
          </a:p>
        </p:txBody>
      </p:sp>
      <p:sp>
        <p:nvSpPr>
          <p:cNvPr id="4" name="Content Placeholder 3"/>
          <p:cNvSpPr>
            <a:spLocks noGrp="1"/>
          </p:cNvSpPr>
          <p:nvPr>
            <p:ph sz="quarter" idx="1"/>
          </p:nvPr>
        </p:nvSpPr>
        <p:spPr/>
        <p:txBody>
          <a:bodyPr/>
          <a:lstStyle/>
          <a:p>
            <a:r>
              <a:rPr lang="en-US" dirty="0" smtClean="0"/>
              <a:t>CSA (and below) data only</a:t>
            </a:r>
          </a:p>
          <a:p>
            <a:r>
              <a:rPr lang="en-US" dirty="0" smtClean="0"/>
              <a:t>“Local” data sets</a:t>
            </a:r>
          </a:p>
          <a:p>
            <a:r>
              <a:rPr lang="en-US" dirty="0" smtClean="0"/>
              <a:t>Convening role </a:t>
            </a:r>
          </a:p>
          <a:p>
            <a:pPr lvl="1"/>
            <a:r>
              <a:rPr lang="en-US" dirty="0" smtClean="0"/>
              <a:t>Especially for sustainability indicators</a:t>
            </a:r>
          </a:p>
          <a:p>
            <a:r>
              <a:rPr lang="en-US" dirty="0" smtClean="0"/>
              <a:t>Expert in neighborhood indicators</a:t>
            </a:r>
          </a:p>
          <a:p>
            <a:pPr lvl="1"/>
            <a:r>
              <a:rPr lang="en-US" dirty="0" smtClean="0"/>
              <a:t>Neighborhood </a:t>
            </a:r>
            <a:r>
              <a:rPr lang="en-US" dirty="0"/>
              <a:t>based sustainability indicators </a:t>
            </a:r>
            <a:r>
              <a:rPr lang="en-US" dirty="0" smtClean="0"/>
              <a:t>difficult to find/calculate</a:t>
            </a:r>
          </a:p>
          <a:p>
            <a:r>
              <a:rPr lang="en-US" dirty="0" smtClean="0"/>
              <a:t>Expert in indicator sources</a:t>
            </a:r>
          </a:p>
          <a:p>
            <a:pPr lvl="1"/>
            <a:r>
              <a:rPr lang="en-US" dirty="0" smtClean="0"/>
              <a:t>Few administrative data sources exist (many different partners collecting data)</a:t>
            </a:r>
            <a:endParaRPr lang="en-US" dirty="0"/>
          </a:p>
        </p:txBody>
      </p:sp>
    </p:spTree>
    <p:extLst>
      <p:ext uri="{BB962C8B-B14F-4D97-AF65-F5344CB8AC3E}">
        <p14:creationId xmlns:p14="http://schemas.microsoft.com/office/powerpoint/2010/main" val="2801581161"/>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788" y="122238"/>
            <a:ext cx="8761412" cy="868362"/>
          </a:xfrm>
        </p:spPr>
        <p:txBody>
          <a:bodyPr/>
          <a:lstStyle/>
          <a:p>
            <a:pPr fontAlgn="auto">
              <a:spcAft>
                <a:spcPts val="0"/>
              </a:spcAft>
              <a:defRPr/>
            </a:pPr>
            <a:r>
              <a:rPr lang="en-US" b="1" dirty="0" smtClean="0">
                <a:solidFill>
                  <a:schemeClr val="tx2">
                    <a:satMod val="130000"/>
                  </a:schemeClr>
                </a:solidFill>
              </a:rPr>
              <a:t>BNIA-JFI: Vital Signs, 2000-2010</a:t>
            </a:r>
            <a:endParaRPr lang="en-US" b="1" dirty="0" smtClean="0">
              <a:solidFill>
                <a:srgbClr val="FFFF00"/>
              </a:solidFill>
            </a:endParaRPr>
          </a:p>
        </p:txBody>
      </p:sp>
      <p:sp>
        <p:nvSpPr>
          <p:cNvPr id="8195" name="Rectangle 3"/>
          <p:cNvSpPr>
            <a:spLocks noGrp="1" noChangeArrowheads="1"/>
          </p:cNvSpPr>
          <p:nvPr>
            <p:ph sz="quarter" idx="1"/>
          </p:nvPr>
        </p:nvSpPr>
        <p:spPr>
          <a:xfrm>
            <a:off x="304800" y="990600"/>
            <a:ext cx="7432589" cy="5562600"/>
          </a:xfrm>
        </p:spPr>
        <p:txBody>
          <a:bodyPr>
            <a:normAutofit/>
          </a:bodyPr>
          <a:lstStyle/>
          <a:p>
            <a:pPr marL="640080" lvl="1" indent="-237744" fontAlgn="auto">
              <a:spcAft>
                <a:spcPts val="0"/>
              </a:spcAft>
              <a:buFont typeface="Verdana"/>
              <a:buChar char="◦"/>
              <a:defRPr/>
            </a:pPr>
            <a:r>
              <a:rPr lang="en-US" sz="2000" dirty="0" smtClean="0"/>
              <a:t>Project funded by the Annie E. Casey Foundation</a:t>
            </a:r>
          </a:p>
          <a:p>
            <a:pPr marL="640080" lvl="1" indent="-237744" fontAlgn="auto">
              <a:spcAft>
                <a:spcPts val="0"/>
              </a:spcAft>
              <a:buFont typeface="Verdana"/>
              <a:buChar char="◦"/>
              <a:defRPr/>
            </a:pPr>
            <a:r>
              <a:rPr lang="en-US" sz="2000" dirty="0" smtClean="0"/>
              <a:t>Longitudinal database of </a:t>
            </a:r>
            <a:r>
              <a:rPr lang="en-US" sz="2000" u="sng" dirty="0" smtClean="0"/>
              <a:t>110 indicators</a:t>
            </a:r>
          </a:p>
          <a:p>
            <a:pPr marL="1200150" lvl="2" indent="-342900" fontAlgn="auto">
              <a:spcAft>
                <a:spcPts val="400"/>
              </a:spcAft>
              <a:buClr>
                <a:schemeClr val="accent1">
                  <a:shade val="75000"/>
                </a:schemeClr>
              </a:buClr>
              <a:buFont typeface="Arial" pitchFamily="34" charset="0"/>
              <a:buChar char="•"/>
              <a:defRPr/>
            </a:pPr>
            <a:r>
              <a:rPr lang="en-US" dirty="0"/>
              <a:t>US Census &amp; American Community Survey</a:t>
            </a:r>
          </a:p>
          <a:p>
            <a:pPr marL="1200150" lvl="2" indent="-342900" fontAlgn="auto">
              <a:spcAft>
                <a:spcPts val="400"/>
              </a:spcAft>
              <a:buClr>
                <a:schemeClr val="accent1">
                  <a:shade val="75000"/>
                </a:schemeClr>
              </a:buClr>
              <a:buFont typeface="Arial" pitchFamily="34" charset="0"/>
              <a:buChar char="•"/>
              <a:defRPr/>
            </a:pPr>
            <a:r>
              <a:rPr lang="en-US" dirty="0" smtClean="0"/>
              <a:t>Housing &amp; Community Development</a:t>
            </a:r>
          </a:p>
          <a:p>
            <a:pPr marL="1200150" lvl="2" indent="-342900" fontAlgn="auto">
              <a:spcAft>
                <a:spcPts val="400"/>
              </a:spcAft>
              <a:buClr>
                <a:schemeClr val="accent1">
                  <a:shade val="75000"/>
                </a:schemeClr>
              </a:buClr>
              <a:buFont typeface="Arial" pitchFamily="34" charset="0"/>
              <a:buChar char="•"/>
              <a:defRPr/>
            </a:pPr>
            <a:r>
              <a:rPr lang="en-US" dirty="0" smtClean="0"/>
              <a:t>Children and Family Health &amp; Wellbeing</a:t>
            </a:r>
          </a:p>
          <a:p>
            <a:pPr marL="1200150" lvl="2" indent="-342900" fontAlgn="auto">
              <a:spcAft>
                <a:spcPts val="400"/>
              </a:spcAft>
              <a:buClr>
                <a:schemeClr val="accent1">
                  <a:shade val="75000"/>
                </a:schemeClr>
              </a:buClr>
              <a:buFont typeface="Arial" pitchFamily="34" charset="0"/>
              <a:buChar char="•"/>
              <a:defRPr/>
            </a:pPr>
            <a:r>
              <a:rPr lang="en-US" dirty="0" smtClean="0"/>
              <a:t>Crime and Safety</a:t>
            </a:r>
          </a:p>
          <a:p>
            <a:pPr marL="1200150" lvl="2" indent="-342900" fontAlgn="auto">
              <a:spcAft>
                <a:spcPts val="400"/>
              </a:spcAft>
              <a:buClr>
                <a:schemeClr val="accent1">
                  <a:shade val="75000"/>
                </a:schemeClr>
              </a:buClr>
              <a:buFont typeface="Arial" pitchFamily="34" charset="0"/>
              <a:buChar char="•"/>
              <a:defRPr/>
            </a:pPr>
            <a:r>
              <a:rPr lang="en-US" dirty="0" smtClean="0"/>
              <a:t>Workforce &amp; Economic Development</a:t>
            </a:r>
          </a:p>
          <a:p>
            <a:pPr marL="1200150" lvl="2" indent="-342900" fontAlgn="auto">
              <a:spcAft>
                <a:spcPts val="400"/>
              </a:spcAft>
              <a:buClr>
                <a:schemeClr val="accent1">
                  <a:shade val="75000"/>
                </a:schemeClr>
              </a:buClr>
              <a:buFont typeface="Arial" pitchFamily="34" charset="0"/>
              <a:buChar char="•"/>
              <a:defRPr/>
            </a:pPr>
            <a:r>
              <a:rPr lang="en-US" b="1" i="1" dirty="0" smtClean="0"/>
              <a:t>Sanitation</a:t>
            </a:r>
          </a:p>
          <a:p>
            <a:pPr marL="1200150" lvl="2" indent="-342900" fontAlgn="auto">
              <a:spcAft>
                <a:spcPts val="400"/>
              </a:spcAft>
              <a:buClr>
                <a:schemeClr val="accent1">
                  <a:shade val="75000"/>
                </a:schemeClr>
              </a:buClr>
              <a:buFont typeface="Arial" pitchFamily="34" charset="0"/>
              <a:buChar char="•"/>
              <a:defRPr/>
            </a:pPr>
            <a:r>
              <a:rPr lang="en-US" b="1" i="1" dirty="0" smtClean="0"/>
              <a:t>Urban Environment &amp; Transit</a:t>
            </a:r>
          </a:p>
          <a:p>
            <a:pPr marL="1200150" lvl="2" indent="-342900" fontAlgn="auto">
              <a:spcAft>
                <a:spcPts val="400"/>
              </a:spcAft>
              <a:buClr>
                <a:schemeClr val="accent1">
                  <a:shade val="75000"/>
                </a:schemeClr>
              </a:buClr>
              <a:buFont typeface="Arial" pitchFamily="34" charset="0"/>
              <a:buChar char="•"/>
              <a:defRPr/>
            </a:pPr>
            <a:r>
              <a:rPr lang="en-US" dirty="0" smtClean="0"/>
              <a:t>Education &amp; Youth</a:t>
            </a:r>
          </a:p>
          <a:p>
            <a:pPr marL="1200150" lvl="2" indent="-342900" fontAlgn="auto">
              <a:spcAft>
                <a:spcPts val="400"/>
              </a:spcAft>
              <a:buClr>
                <a:schemeClr val="accent1">
                  <a:shade val="75000"/>
                </a:schemeClr>
              </a:buClr>
              <a:buFont typeface="Arial" pitchFamily="34" charset="0"/>
              <a:buChar char="•"/>
              <a:defRPr/>
            </a:pPr>
            <a:r>
              <a:rPr lang="en-US" b="1" i="1" dirty="0" smtClean="0"/>
              <a:t>Neighborhood Action &amp; Sense of Community</a:t>
            </a:r>
            <a:endParaRPr lang="en-US" sz="1800" b="1" i="1" dirty="0" smtClean="0"/>
          </a:p>
          <a:p>
            <a:pPr marL="640080" lvl="1" indent="-237744" fontAlgn="auto">
              <a:spcAft>
                <a:spcPts val="0"/>
              </a:spcAft>
              <a:buFont typeface="Verdana"/>
              <a:buChar char="◦"/>
              <a:defRPr/>
            </a:pPr>
            <a:endParaRPr lang="en-US" dirty="0" smtClean="0"/>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3</a:t>
            </a:fld>
            <a:endParaRPr lang="en-US" sz="1400">
              <a:solidFill>
                <a:srgbClr val="FFFFFF"/>
              </a:solidFill>
            </a:endParaRPr>
          </a:p>
        </p:txBody>
      </p:sp>
    </p:spTree>
    <p:extLst>
      <p:ext uri="{BB962C8B-B14F-4D97-AF65-F5344CB8AC3E}">
        <p14:creationId xmlns:p14="http://schemas.microsoft.com/office/powerpoint/2010/main" val="1846952453"/>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4</a:t>
            </a:fld>
            <a:endParaRPr lang="en-US" sz="1400">
              <a:solidFill>
                <a:srgbClr val="FFFFFF"/>
              </a:solidFill>
            </a:endParaRPr>
          </a:p>
        </p:txBody>
      </p:sp>
      <p:sp>
        <p:nvSpPr>
          <p:cNvPr id="8195" name="Rectangle 3"/>
          <p:cNvSpPr>
            <a:spLocks noGrp="1" noChangeArrowheads="1"/>
          </p:cNvSpPr>
          <p:nvPr>
            <p:ph sz="quarter" idx="1"/>
          </p:nvPr>
        </p:nvSpPr>
        <p:spPr>
          <a:xfrm>
            <a:off x="304800" y="1600200"/>
            <a:ext cx="7924800" cy="4953000"/>
          </a:xfrm>
        </p:spPr>
        <p:txBody>
          <a:bodyPr>
            <a:normAutofit/>
          </a:bodyPr>
          <a:lstStyle/>
          <a:p>
            <a:pPr marL="640080" lvl="1" indent="-237744" fontAlgn="auto">
              <a:spcAft>
                <a:spcPts val="0"/>
              </a:spcAft>
              <a:buFont typeface="Verdana"/>
              <a:buChar char="◦"/>
              <a:defRPr/>
            </a:pPr>
            <a:r>
              <a:rPr lang="en-US" sz="1800" dirty="0" smtClean="0"/>
              <a:t>Project funded by the Annie E. Casey Foundation</a:t>
            </a:r>
          </a:p>
          <a:p>
            <a:pPr marL="640080" lvl="1" indent="-237744" fontAlgn="auto">
              <a:spcAft>
                <a:spcPts val="0"/>
              </a:spcAft>
              <a:buFont typeface="Verdana"/>
              <a:buChar char="◦"/>
              <a:defRPr/>
            </a:pPr>
            <a:r>
              <a:rPr lang="en-US" sz="1800" dirty="0" smtClean="0"/>
              <a:t>Many </a:t>
            </a:r>
            <a:r>
              <a:rPr lang="en-US" sz="1800" b="1" dirty="0" smtClean="0"/>
              <a:t>NEW</a:t>
            </a:r>
            <a:r>
              <a:rPr lang="en-US" sz="1800" dirty="0" smtClean="0"/>
              <a:t> indicators in Vital Signs 11 (currently 150)</a:t>
            </a:r>
            <a:endParaRPr lang="en-US" sz="1800" u="sng" dirty="0"/>
          </a:p>
          <a:p>
            <a:pPr marL="640080" lvl="1" indent="-237744" fontAlgn="auto">
              <a:spcAft>
                <a:spcPts val="0"/>
              </a:spcAft>
              <a:buFont typeface="Verdana"/>
              <a:buChar char="◦"/>
              <a:defRPr/>
            </a:pPr>
            <a:r>
              <a:rPr lang="en-US" sz="1800" dirty="0" smtClean="0"/>
              <a:t>Available at the CSA data </a:t>
            </a:r>
            <a:r>
              <a:rPr lang="en-US" sz="1800" u="sng" dirty="0" smtClean="0"/>
              <a:t>FREE</a:t>
            </a:r>
            <a:r>
              <a:rPr lang="en-US" sz="1800" dirty="0" smtClean="0"/>
              <a:t> on BNIA-JFI website</a:t>
            </a:r>
          </a:p>
          <a:p>
            <a:pPr marL="640080" lvl="1" indent="-237744" fontAlgn="auto">
              <a:spcAft>
                <a:spcPts val="0"/>
              </a:spcAft>
              <a:buFont typeface="Verdana"/>
              <a:buChar char="◦"/>
              <a:defRPr/>
            </a:pPr>
            <a:endParaRPr lang="en-US" sz="1800" dirty="0" smtClean="0"/>
          </a:p>
          <a:p>
            <a:pPr marL="640080" lvl="1" indent="-237744" fontAlgn="auto">
              <a:spcAft>
                <a:spcPts val="0"/>
              </a:spcAft>
              <a:buFont typeface="Verdana"/>
              <a:buChar char="◦"/>
              <a:defRPr/>
            </a:pPr>
            <a:endParaRPr lang="en-US" dirty="0" smtClean="0"/>
          </a:p>
        </p:txBody>
      </p:sp>
      <p:pic>
        <p:nvPicPr>
          <p:cNvPr id="1026" name="Picture 2" descr="R:\BNIA\VitalSigns\Vital Signs 11\Design\VS 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038" b="40981"/>
          <a:stretch/>
        </p:blipFill>
        <p:spPr bwMode="auto">
          <a:xfrm>
            <a:off x="304800" y="228600"/>
            <a:ext cx="8686800" cy="12953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731" t="25308" r="20158" b="23742"/>
          <a:stretch/>
        </p:blipFill>
        <p:spPr bwMode="auto">
          <a:xfrm>
            <a:off x="508295" y="2743200"/>
            <a:ext cx="8026105" cy="376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5</a:t>
            </a:fld>
            <a:endParaRPr lang="en-US"/>
          </a:p>
        </p:txBody>
      </p:sp>
      <p:sp>
        <p:nvSpPr>
          <p:cNvPr id="4" name="Content Placeholder 3"/>
          <p:cNvSpPr>
            <a:spLocks noGrp="1"/>
          </p:cNvSpPr>
          <p:nvPr>
            <p:ph sz="quarter" idx="1"/>
          </p:nvPr>
        </p:nvSpPr>
        <p:spPr>
          <a:xfrm>
            <a:off x="304800" y="1524000"/>
            <a:ext cx="8610600" cy="4949952"/>
          </a:xfrm>
        </p:spPr>
        <p:txBody>
          <a:bodyPr>
            <a:normAutofit/>
          </a:bodyPr>
          <a:lstStyle/>
          <a:p>
            <a:pPr marL="639127" indent="-457200"/>
            <a:r>
              <a:rPr lang="en-US" dirty="0" smtClean="0"/>
              <a:t>2009 – Baltimore City adopted the Baltimore Sustainability Plan 	(29 goals across 7 topics)</a:t>
            </a:r>
          </a:p>
          <a:p>
            <a:pPr marL="913447" lvl="1" indent="-457200"/>
            <a:r>
              <a:rPr lang="en-US" sz="2000" dirty="0" smtClean="0"/>
              <a:t>Cleanliness, Pollution Prevention, Resource Conservation, Greening, Transportation, Education and Awareness, Green Economy</a:t>
            </a:r>
          </a:p>
          <a:p>
            <a:pPr marL="913447" lvl="1" indent="-457200"/>
            <a:r>
              <a:rPr lang="en-US" sz="2000"/>
              <a:t>VS 11 Indicators included into the Annual Sustainability </a:t>
            </a:r>
            <a:r>
              <a:rPr lang="en-US" sz="2000" smtClean="0"/>
              <a:t>report</a:t>
            </a:r>
            <a:endParaRPr lang="en-US" sz="2000" dirty="0" smtClean="0"/>
          </a:p>
          <a:p>
            <a:pPr marL="639127" indent="-457200"/>
            <a:r>
              <a:rPr lang="en-US" dirty="0" smtClean="0"/>
              <a:t>2011 – HUD Sustainable Communities Regional Planning Grant</a:t>
            </a:r>
          </a:p>
          <a:p>
            <a:pPr marL="913447" lvl="1" indent="-457200"/>
            <a:r>
              <a:rPr lang="en-US" sz="2000" dirty="0" smtClean="0"/>
              <a:t>6 federal principles of livability</a:t>
            </a:r>
          </a:p>
          <a:p>
            <a:pPr marL="913447" lvl="1" indent="-457200"/>
            <a:r>
              <a:rPr lang="en-US" sz="2000" dirty="0" smtClean="0"/>
              <a:t>Baltimore added 7</a:t>
            </a:r>
            <a:r>
              <a:rPr lang="en-US" sz="2000" baseline="30000" dirty="0" smtClean="0"/>
              <a:t>th</a:t>
            </a:r>
            <a:r>
              <a:rPr lang="en-US" sz="2000" dirty="0" smtClean="0"/>
              <a:t> – protection of waters in the Chesapeake Bay</a:t>
            </a:r>
          </a:p>
          <a:p>
            <a:pPr marL="639127" indent="-457200"/>
            <a:r>
              <a:rPr lang="en-US" dirty="0" smtClean="0"/>
              <a:t>Movement by residents/communities to sustainable behaviors </a:t>
            </a:r>
          </a:p>
          <a:p>
            <a:pPr marL="913447" lvl="1" indent="-457200"/>
            <a:r>
              <a:rPr lang="en-US" sz="2000" dirty="0" smtClean="0"/>
              <a:t>Increase in public transit, tree plantings, use of public and private space, and reducing energy use</a:t>
            </a:r>
          </a:p>
          <a:p>
            <a:pPr marL="456247" lvl="1" indent="0">
              <a:buNone/>
            </a:pPr>
            <a:endParaRPr lang="en-US" sz="2000" dirty="0" smtClean="0"/>
          </a:p>
          <a:p>
            <a:pPr lvl="1"/>
            <a:endParaRPr lang="en-US" dirty="0" smtClean="0"/>
          </a:p>
          <a:p>
            <a:pPr lvl="1"/>
            <a:endParaRPr lang="en-US" dirty="0"/>
          </a:p>
        </p:txBody>
      </p:sp>
      <p:sp>
        <p:nvSpPr>
          <p:cNvPr id="5" name="Title 2"/>
          <p:cNvSpPr txBox="1">
            <a:spLocks/>
          </p:cNvSpPr>
          <p:nvPr/>
        </p:nvSpPr>
        <p:spPr>
          <a:xfrm>
            <a:off x="457200" y="457200"/>
            <a:ext cx="8305800" cy="715962"/>
          </a:xfrm>
          <a:prstGeom prst="rect">
            <a:avLst/>
          </a:prstGeom>
        </p:spPr>
        <p:txBody>
          <a:bodyPr bIns="91440" anchor="b" anchorCtr="0">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sp>
        <p:nvSpPr>
          <p:cNvPr id="6" name="Title 5"/>
          <p:cNvSpPr>
            <a:spLocks noGrp="1"/>
          </p:cNvSpPr>
          <p:nvPr>
            <p:ph type="title"/>
          </p:nvPr>
        </p:nvSpPr>
        <p:spPr>
          <a:xfrm>
            <a:off x="357249" y="304800"/>
            <a:ext cx="8405751" cy="990600"/>
          </a:xfrm>
        </p:spPr>
        <p:txBody>
          <a:bodyPr>
            <a:normAutofit/>
          </a:bodyPr>
          <a:lstStyle/>
          <a:p>
            <a:r>
              <a:rPr lang="en-US" dirty="0" smtClean="0"/>
              <a:t>Development of Sustainability Section</a:t>
            </a:r>
            <a:endParaRPr lang="en-US" dirty="0"/>
          </a:p>
        </p:txBody>
      </p:sp>
    </p:spTree>
    <p:extLst>
      <p:ext uri="{BB962C8B-B14F-4D97-AF65-F5344CB8AC3E}">
        <p14:creationId xmlns:p14="http://schemas.microsoft.com/office/powerpoint/2010/main" val="38787611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3DEC74-9BEB-4718-AAF0-7400CBA6D58B}" type="slidenum">
              <a:rPr lang="en-US" smtClean="0"/>
              <a:pPr>
                <a:defRPr/>
              </a:pPr>
              <a:t>6</a:t>
            </a:fld>
            <a:endParaRPr lang="en-US"/>
          </a:p>
        </p:txBody>
      </p:sp>
      <p:sp>
        <p:nvSpPr>
          <p:cNvPr id="4" name="Content Placeholder 3"/>
          <p:cNvSpPr>
            <a:spLocks noGrp="1"/>
          </p:cNvSpPr>
          <p:nvPr>
            <p:ph sz="quarter" idx="1"/>
          </p:nvPr>
        </p:nvSpPr>
        <p:spPr>
          <a:xfrm>
            <a:off x="304800" y="1524000"/>
            <a:ext cx="8610600" cy="4949952"/>
          </a:xfrm>
        </p:spPr>
        <p:txBody>
          <a:bodyPr>
            <a:normAutofit/>
          </a:bodyPr>
          <a:lstStyle/>
          <a:p>
            <a:r>
              <a:rPr lang="en-US" dirty="0" smtClean="0"/>
              <a:t>Convened roundtables </a:t>
            </a:r>
          </a:p>
          <a:p>
            <a:pPr marL="1018603" lvl="2" indent="-342900">
              <a:spcAft>
                <a:spcPts val="600"/>
              </a:spcAft>
              <a:defRPr/>
            </a:pPr>
            <a:r>
              <a:rPr lang="en-US" sz="2200" dirty="0" smtClean="0"/>
              <a:t>Focus first on </a:t>
            </a:r>
            <a:r>
              <a:rPr lang="en-US" sz="2200" dirty="0" smtClean="0">
                <a:solidFill>
                  <a:srgbClr val="FF0000"/>
                </a:solidFill>
              </a:rPr>
              <a:t>existing</a:t>
            </a:r>
            <a:r>
              <a:rPr lang="en-US" sz="2200" dirty="0" smtClean="0"/>
              <a:t> sources of data </a:t>
            </a:r>
          </a:p>
          <a:p>
            <a:pPr marL="1018603" lvl="2" indent="-342900">
              <a:spcAft>
                <a:spcPts val="600"/>
              </a:spcAft>
              <a:defRPr/>
            </a:pPr>
            <a:r>
              <a:rPr lang="en-US" sz="2200" dirty="0" smtClean="0"/>
              <a:t>Indicator can be updated at least annually </a:t>
            </a:r>
          </a:p>
          <a:p>
            <a:pPr marL="1018603" lvl="2" indent="-342900">
              <a:spcAft>
                <a:spcPts val="600"/>
              </a:spcAft>
              <a:defRPr/>
            </a:pPr>
            <a:r>
              <a:rPr lang="en-US" sz="2200" dirty="0" smtClean="0"/>
              <a:t>Community representation/variation</a:t>
            </a:r>
          </a:p>
          <a:p>
            <a:pPr marL="1018603" lvl="2" indent="-342900">
              <a:spcAft>
                <a:spcPts val="600"/>
              </a:spcAft>
              <a:defRPr/>
            </a:pPr>
            <a:r>
              <a:rPr lang="en-US" sz="2200" dirty="0" smtClean="0"/>
              <a:t> Discuss potential </a:t>
            </a:r>
            <a:r>
              <a:rPr lang="en-US" sz="2200" dirty="0" smtClean="0">
                <a:solidFill>
                  <a:srgbClr val="FF0000"/>
                </a:solidFill>
              </a:rPr>
              <a:t>new</a:t>
            </a:r>
            <a:r>
              <a:rPr lang="en-US" sz="2200" dirty="0" smtClean="0"/>
              <a:t> indicators </a:t>
            </a:r>
          </a:p>
          <a:p>
            <a:pPr marL="1132903" lvl="2" indent="-457200">
              <a:spcAft>
                <a:spcPts val="600"/>
              </a:spcAft>
              <a:defRPr/>
            </a:pPr>
            <a:r>
              <a:rPr lang="en-US" sz="2200" dirty="0" smtClean="0"/>
              <a:t>New data sources available to track indicators</a:t>
            </a:r>
          </a:p>
          <a:p>
            <a:pPr marL="1132903" lvl="2" indent="-457200">
              <a:spcAft>
                <a:spcPts val="600"/>
              </a:spcAft>
              <a:defRPr/>
            </a:pPr>
            <a:r>
              <a:rPr lang="en-US" sz="2200" dirty="0" smtClean="0"/>
              <a:t>Indicators needed for plan monitoring</a:t>
            </a:r>
          </a:p>
          <a:p>
            <a:pPr marL="1132903" lvl="2" indent="-457200">
              <a:spcAft>
                <a:spcPts val="600"/>
              </a:spcAft>
              <a:defRPr/>
            </a:pPr>
            <a:r>
              <a:rPr lang="en-US" sz="2200" dirty="0" smtClean="0"/>
              <a:t>Indicator important at the regional level</a:t>
            </a:r>
          </a:p>
          <a:p>
            <a:pPr marL="584263" indent="-457200">
              <a:spcAft>
                <a:spcPts val="600"/>
              </a:spcAft>
              <a:defRPr/>
            </a:pPr>
            <a:r>
              <a:rPr lang="en-US" dirty="0" smtClean="0"/>
              <a:t>Worked through list of identified indicators </a:t>
            </a:r>
          </a:p>
          <a:p>
            <a:pPr marL="127063" indent="0">
              <a:spcAft>
                <a:spcPts val="600"/>
              </a:spcAft>
              <a:buNone/>
              <a:defRPr/>
            </a:pPr>
            <a:r>
              <a:rPr lang="en-US" dirty="0"/>
              <a:t>	</a:t>
            </a:r>
            <a:r>
              <a:rPr lang="en-US" sz="2200" dirty="0" smtClean="0"/>
              <a:t>(2011, 2012 and beyond)</a:t>
            </a:r>
          </a:p>
          <a:p>
            <a:pPr lvl="2"/>
            <a:endParaRPr lang="en-US" dirty="0" smtClean="0"/>
          </a:p>
          <a:p>
            <a:pPr lvl="1"/>
            <a:endParaRPr lang="en-US" dirty="0"/>
          </a:p>
        </p:txBody>
      </p:sp>
      <p:sp>
        <p:nvSpPr>
          <p:cNvPr id="5" name="Title 2"/>
          <p:cNvSpPr txBox="1">
            <a:spLocks/>
          </p:cNvSpPr>
          <p:nvPr/>
        </p:nvSpPr>
        <p:spPr>
          <a:xfrm>
            <a:off x="457200" y="457200"/>
            <a:ext cx="8305800" cy="715962"/>
          </a:xfrm>
          <a:prstGeom prst="rect">
            <a:avLst/>
          </a:prstGeom>
        </p:spPr>
        <p:txBody>
          <a:bodyPr bIns="91440" anchor="b" anchorCtr="0">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dirty="0"/>
          </a:p>
        </p:txBody>
      </p:sp>
      <p:sp>
        <p:nvSpPr>
          <p:cNvPr id="6" name="Title 5"/>
          <p:cNvSpPr>
            <a:spLocks noGrp="1"/>
          </p:cNvSpPr>
          <p:nvPr>
            <p:ph type="title"/>
          </p:nvPr>
        </p:nvSpPr>
        <p:spPr>
          <a:xfrm>
            <a:off x="357249" y="304800"/>
            <a:ext cx="8405751" cy="990600"/>
          </a:xfrm>
        </p:spPr>
        <p:txBody>
          <a:bodyPr>
            <a:normAutofit/>
          </a:bodyPr>
          <a:lstStyle/>
          <a:p>
            <a:r>
              <a:rPr lang="en-US" dirty="0" smtClean="0"/>
              <a:t>Development of Sustainability Section</a:t>
            </a:r>
            <a:endParaRPr lang="en-US" dirty="0"/>
          </a:p>
        </p:txBody>
      </p:sp>
    </p:spTree>
    <p:extLst>
      <p:ext uri="{BB962C8B-B14F-4D97-AF65-F5344CB8AC3E}">
        <p14:creationId xmlns:p14="http://schemas.microsoft.com/office/powerpoint/2010/main" val="27572389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7</a:t>
            </a:fld>
            <a:endParaRPr lang="en-US"/>
          </a:p>
        </p:txBody>
      </p:sp>
      <p:sp>
        <p:nvSpPr>
          <p:cNvPr id="4" name="Content Placeholder 3"/>
          <p:cNvSpPr>
            <a:spLocks noGrp="1"/>
          </p:cNvSpPr>
          <p:nvPr>
            <p:ph sz="quarter" idx="1"/>
          </p:nvPr>
        </p:nvSpPr>
        <p:spPr>
          <a:xfrm>
            <a:off x="914400" y="1447800"/>
            <a:ext cx="7620000" cy="4572000"/>
          </a:xfrm>
        </p:spPr>
        <p:txBody>
          <a:bodyPr/>
          <a:lstStyle/>
          <a:p>
            <a:r>
              <a:rPr lang="en-US" dirty="0" smtClean="0"/>
              <a:t>311</a:t>
            </a:r>
          </a:p>
          <a:p>
            <a:r>
              <a:rPr lang="en-US" dirty="0" smtClean="0"/>
              <a:t>New: Weatherized homes (DHCD)</a:t>
            </a:r>
          </a:p>
          <a:p>
            <a:r>
              <a:rPr lang="en-US" dirty="0" smtClean="0"/>
              <a:t>New: Community Gardens (coordinated through Urban Waters)</a:t>
            </a:r>
          </a:p>
          <a:p>
            <a:r>
              <a:rPr lang="en-US" dirty="0" smtClean="0"/>
              <a:t>New: Walk Score (purchased)</a:t>
            </a:r>
            <a:endParaRPr lang="en-US" dirty="0"/>
          </a:p>
        </p:txBody>
      </p:sp>
    </p:spTree>
    <p:extLst>
      <p:ext uri="{BB962C8B-B14F-4D97-AF65-F5344CB8AC3E}">
        <p14:creationId xmlns:p14="http://schemas.microsoft.com/office/powerpoint/2010/main" val="1575556967"/>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788" y="122238"/>
            <a:ext cx="8761412" cy="639762"/>
          </a:xfrm>
        </p:spPr>
        <p:txBody>
          <a:bodyPr>
            <a:normAutofit fontScale="90000"/>
          </a:bodyPr>
          <a:lstStyle/>
          <a:p>
            <a:pPr fontAlgn="auto">
              <a:spcAft>
                <a:spcPts val="0"/>
              </a:spcAft>
              <a:defRPr/>
            </a:pPr>
            <a:r>
              <a:rPr lang="en-US" b="1" dirty="0" smtClean="0">
                <a:solidFill>
                  <a:schemeClr val="tx2">
                    <a:satMod val="130000"/>
                  </a:schemeClr>
                </a:solidFill>
              </a:rPr>
              <a:t>Sustainability</a:t>
            </a:r>
            <a:endParaRPr lang="en-US" b="1" dirty="0" smtClean="0">
              <a:solidFill>
                <a:srgbClr val="FFFF00"/>
              </a:solidFill>
            </a:endParaRPr>
          </a:p>
        </p:txBody>
      </p:sp>
      <p:sp>
        <p:nvSpPr>
          <p:cNvPr id="8195" name="Rectangle 3"/>
          <p:cNvSpPr>
            <a:spLocks noGrp="1" noChangeArrowheads="1"/>
          </p:cNvSpPr>
          <p:nvPr>
            <p:ph sz="quarter" idx="1"/>
          </p:nvPr>
        </p:nvSpPr>
        <p:spPr>
          <a:xfrm>
            <a:off x="304800" y="762000"/>
            <a:ext cx="8610600" cy="5867400"/>
          </a:xfrm>
        </p:spPr>
        <p:txBody>
          <a:bodyPr numCol="2">
            <a:normAutofit fontScale="70000" lnSpcReduction="20000"/>
          </a:bodyPr>
          <a:lstStyle/>
          <a:p>
            <a:pPr marL="35623" indent="0" fontAlgn="auto">
              <a:spcAft>
                <a:spcPts val="0"/>
              </a:spcAft>
              <a:buNone/>
              <a:defRPr/>
            </a:pPr>
            <a:r>
              <a:rPr lang="en-US" sz="2600" b="1" u="sng" dirty="0"/>
              <a:t>Existing Indicators</a:t>
            </a:r>
          </a:p>
          <a:p>
            <a:pPr marL="745236" lvl="1" indent="-342900" fontAlgn="auto">
              <a:spcAft>
                <a:spcPts val="600"/>
              </a:spcAft>
              <a:defRPr/>
            </a:pPr>
            <a:r>
              <a:rPr lang="en-US" sz="2300" dirty="0" smtClean="0"/>
              <a:t>Neighborhood Associations and Block Clubs</a:t>
            </a:r>
          </a:p>
          <a:p>
            <a:pPr marL="745236" lvl="1" indent="-342900" fontAlgn="auto">
              <a:spcAft>
                <a:spcPts val="600"/>
              </a:spcAft>
              <a:defRPr/>
            </a:pPr>
            <a:r>
              <a:rPr lang="en-US" sz="2300" dirty="0" smtClean="0"/>
              <a:t>Parks and Environmental Stewardship Groups</a:t>
            </a:r>
          </a:p>
          <a:p>
            <a:pPr marL="745236" lvl="1" indent="-342900" fontAlgn="auto">
              <a:spcAft>
                <a:spcPts val="600"/>
              </a:spcAft>
              <a:defRPr/>
            </a:pPr>
            <a:r>
              <a:rPr lang="en-US" sz="2300" dirty="0" smtClean="0">
                <a:solidFill>
                  <a:srgbClr val="FF0000"/>
                </a:solidFill>
              </a:rPr>
              <a:t>Community Gardens</a:t>
            </a:r>
          </a:p>
          <a:p>
            <a:pPr marL="745236" lvl="1" indent="-342900" fontAlgn="auto">
              <a:spcAft>
                <a:spcPts val="600"/>
              </a:spcAft>
              <a:defRPr/>
            </a:pPr>
            <a:r>
              <a:rPr lang="en-US" sz="2300" dirty="0" smtClean="0"/>
              <a:t>% Population 18+ Who are Registered to Vote</a:t>
            </a:r>
          </a:p>
          <a:p>
            <a:pPr marL="745236" lvl="1" indent="-342900" fontAlgn="auto">
              <a:spcAft>
                <a:spcPts val="600"/>
              </a:spcAft>
              <a:defRPr/>
            </a:pPr>
            <a:r>
              <a:rPr lang="en-US" sz="2300" dirty="0" smtClean="0"/>
              <a:t>% Population 18+ Who Voted in the General Election</a:t>
            </a:r>
          </a:p>
          <a:p>
            <a:pPr marL="745236" lvl="1" indent="-342900" fontAlgn="auto">
              <a:spcAft>
                <a:spcPts val="600"/>
              </a:spcAft>
              <a:defRPr/>
            </a:pPr>
            <a:r>
              <a:rPr lang="en-US" sz="2300" dirty="0" smtClean="0"/>
              <a:t>Rate of Dirty Streets and Alleys Reports per 1,000 Residents</a:t>
            </a:r>
          </a:p>
          <a:p>
            <a:pPr marL="745236" lvl="1" indent="-342900" fontAlgn="auto">
              <a:spcAft>
                <a:spcPts val="600"/>
              </a:spcAft>
              <a:defRPr/>
            </a:pPr>
            <a:r>
              <a:rPr lang="en-US" sz="2300" dirty="0" smtClean="0"/>
              <a:t>Rate of Clogged Storm Drain Reports per 1,000 Residents</a:t>
            </a:r>
          </a:p>
          <a:p>
            <a:pPr marL="745236" lvl="1" indent="-342900" fontAlgn="auto">
              <a:spcAft>
                <a:spcPts val="600"/>
              </a:spcAft>
              <a:defRPr/>
            </a:pPr>
            <a:r>
              <a:rPr lang="en-US" sz="2300" dirty="0" smtClean="0"/>
              <a:t>Rate of Rat Incidents Reports per 1,000 Residents</a:t>
            </a:r>
          </a:p>
          <a:p>
            <a:pPr marL="745236" lvl="1" indent="-342900" fontAlgn="auto">
              <a:spcAft>
                <a:spcPts val="600"/>
              </a:spcAft>
              <a:defRPr/>
            </a:pPr>
            <a:r>
              <a:rPr lang="en-US" sz="2300" dirty="0" smtClean="0"/>
              <a:t>% of Employed Population Using a Mode of Transportation Other Than A Car to get to Work*</a:t>
            </a:r>
          </a:p>
          <a:p>
            <a:pPr marL="745236" lvl="1" indent="-342900" fontAlgn="auto">
              <a:spcAft>
                <a:spcPts val="600"/>
              </a:spcAft>
              <a:defRPr/>
            </a:pPr>
            <a:r>
              <a:rPr lang="en-US" sz="2300" dirty="0" smtClean="0"/>
              <a:t>% of Employed Population Using Public Transit to get to Work*</a:t>
            </a:r>
          </a:p>
          <a:p>
            <a:pPr marL="745236" lvl="1" indent="-342900" fontAlgn="auto">
              <a:spcAft>
                <a:spcPts val="600"/>
              </a:spcAft>
              <a:defRPr/>
            </a:pPr>
            <a:r>
              <a:rPr lang="en-US" sz="2300" dirty="0" smtClean="0"/>
              <a:t>% of Employed Population Using Modes Other than Cars or Public Transit to get to Work*</a:t>
            </a:r>
          </a:p>
          <a:p>
            <a:pPr marL="745236" lvl="1" indent="-342900" fontAlgn="auto">
              <a:spcAft>
                <a:spcPts val="600"/>
              </a:spcAft>
              <a:defRPr/>
            </a:pPr>
            <a:r>
              <a:rPr lang="en-US" sz="2300" dirty="0" smtClean="0"/>
              <a:t>Tree Canopy - % of Area Covered by Trees</a:t>
            </a:r>
          </a:p>
          <a:p>
            <a:pPr marL="745236" lvl="1" indent="-342900" fontAlgn="auto">
              <a:spcAft>
                <a:spcPts val="600"/>
              </a:spcAft>
              <a:defRPr/>
            </a:pPr>
            <a:r>
              <a:rPr lang="en-US" dirty="0" smtClean="0"/>
              <a:t>Travel Time to Work for Working Population Not Working at Home*</a:t>
            </a:r>
          </a:p>
          <a:p>
            <a:pPr marL="745236" lvl="1" indent="-342900" fontAlgn="auto">
              <a:spcAft>
                <a:spcPts val="600"/>
              </a:spcAft>
              <a:defRPr/>
            </a:pPr>
            <a:r>
              <a:rPr lang="en-US" dirty="0" smtClean="0"/>
              <a:t>Total </a:t>
            </a:r>
            <a:r>
              <a:rPr lang="en-US" dirty="0"/>
              <a:t>Number of Residential Properties</a:t>
            </a:r>
          </a:p>
          <a:p>
            <a:pPr marL="35623" indent="0" fontAlgn="auto">
              <a:spcAft>
                <a:spcPts val="0"/>
              </a:spcAft>
              <a:buNone/>
              <a:defRPr/>
            </a:pPr>
            <a:r>
              <a:rPr lang="en-US" sz="2600" b="1" u="sng" dirty="0" smtClean="0"/>
              <a:t>New </a:t>
            </a:r>
            <a:r>
              <a:rPr lang="en-US" sz="2600" b="1" u="sng" dirty="0"/>
              <a:t>Indicators</a:t>
            </a:r>
          </a:p>
          <a:p>
            <a:pPr marL="745236" lvl="1" indent="-342900" fontAlgn="auto">
              <a:spcAft>
                <a:spcPts val="600"/>
              </a:spcAft>
              <a:defRPr/>
            </a:pPr>
            <a:r>
              <a:rPr lang="en-US" dirty="0" smtClean="0"/>
              <a:t>Miles of Bike Lanes</a:t>
            </a:r>
          </a:p>
          <a:p>
            <a:pPr marL="745236" lvl="1" indent="-342900" fontAlgn="auto">
              <a:spcAft>
                <a:spcPts val="600"/>
              </a:spcAft>
              <a:defRPr/>
            </a:pPr>
            <a:r>
              <a:rPr lang="en-US" dirty="0" smtClean="0"/>
              <a:t>Impervious Surface</a:t>
            </a:r>
          </a:p>
          <a:p>
            <a:pPr marL="745236" lvl="1" indent="-342900" fontAlgn="auto">
              <a:spcAft>
                <a:spcPts val="600"/>
              </a:spcAft>
              <a:defRPr/>
            </a:pPr>
            <a:r>
              <a:rPr lang="en-US" u="sng" dirty="0" smtClean="0"/>
              <a:t>Water Use</a:t>
            </a:r>
          </a:p>
          <a:p>
            <a:pPr marL="745236" lvl="1" indent="-342900" fontAlgn="auto">
              <a:spcAft>
                <a:spcPts val="600"/>
              </a:spcAft>
              <a:defRPr/>
            </a:pPr>
            <a:r>
              <a:rPr lang="en-US" u="sng" dirty="0" smtClean="0"/>
              <a:t>Energy Use</a:t>
            </a:r>
          </a:p>
          <a:p>
            <a:pPr marL="745236" lvl="1" indent="-342900" fontAlgn="auto">
              <a:spcAft>
                <a:spcPts val="600"/>
              </a:spcAft>
              <a:defRPr/>
            </a:pPr>
            <a:r>
              <a:rPr lang="en-US" dirty="0" smtClean="0"/>
              <a:t>% of homes heated by Utility Gas</a:t>
            </a:r>
          </a:p>
          <a:p>
            <a:pPr marL="745236" lvl="1" indent="-342900" fontAlgn="auto">
              <a:spcAft>
                <a:spcPts val="600"/>
              </a:spcAft>
              <a:defRPr/>
            </a:pPr>
            <a:r>
              <a:rPr lang="en-US" dirty="0" smtClean="0"/>
              <a:t>% of homes heated by Electricity</a:t>
            </a:r>
          </a:p>
          <a:p>
            <a:pPr marL="745236" lvl="1" indent="-342900" fontAlgn="auto">
              <a:spcAft>
                <a:spcPts val="600"/>
              </a:spcAft>
              <a:defRPr/>
            </a:pPr>
            <a:r>
              <a:rPr lang="en-US" dirty="0" smtClean="0"/>
              <a:t>% of Households with no vehicles available</a:t>
            </a:r>
          </a:p>
          <a:p>
            <a:pPr marL="745236" lvl="1" indent="-342900" fontAlgn="auto">
              <a:spcAft>
                <a:spcPts val="600"/>
              </a:spcAft>
              <a:defRPr/>
            </a:pPr>
            <a:r>
              <a:rPr lang="en-US" dirty="0" smtClean="0"/>
              <a:t># of Photovoltaic/Solar Permits</a:t>
            </a:r>
          </a:p>
          <a:p>
            <a:pPr marL="745236" lvl="1" indent="-342900" fontAlgn="auto">
              <a:spcAft>
                <a:spcPts val="600"/>
              </a:spcAft>
              <a:defRPr/>
            </a:pPr>
            <a:r>
              <a:rPr lang="en-US" dirty="0" smtClean="0"/>
              <a:t>% of homes weatherized (per 1,000 residential properties)</a:t>
            </a:r>
          </a:p>
          <a:p>
            <a:pPr marL="745236" lvl="1" indent="-342900" fontAlgn="auto">
              <a:spcAft>
                <a:spcPts val="600"/>
              </a:spcAft>
              <a:defRPr/>
            </a:pPr>
            <a:r>
              <a:rPr lang="en-US" dirty="0" smtClean="0"/>
              <a:t>% of lead violations (per 1,000 residential properties)</a:t>
            </a:r>
          </a:p>
          <a:p>
            <a:pPr marL="402336" lvl="1" indent="0" fontAlgn="auto">
              <a:spcAft>
                <a:spcPts val="0"/>
              </a:spcAft>
              <a:buNone/>
              <a:defRPr/>
            </a:pPr>
            <a:endParaRPr lang="en-US" dirty="0" smtClean="0"/>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8</a:t>
            </a:fld>
            <a:endParaRPr lang="en-US" sz="1400">
              <a:solidFill>
                <a:srgbClr val="FFFFFF"/>
              </a:solidFill>
            </a:endParaRPr>
          </a:p>
        </p:txBody>
      </p:sp>
    </p:spTree>
    <p:extLst>
      <p:ext uri="{BB962C8B-B14F-4D97-AF65-F5344CB8AC3E}">
        <p14:creationId xmlns:p14="http://schemas.microsoft.com/office/powerpoint/2010/main" val="1069612885"/>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788" y="122238"/>
            <a:ext cx="8761412" cy="563562"/>
          </a:xfrm>
        </p:spPr>
        <p:txBody>
          <a:bodyPr>
            <a:normAutofit fontScale="90000"/>
          </a:bodyPr>
          <a:lstStyle/>
          <a:p>
            <a:pPr fontAlgn="auto">
              <a:spcAft>
                <a:spcPts val="0"/>
              </a:spcAft>
              <a:defRPr/>
            </a:pPr>
            <a:r>
              <a:rPr lang="en-US" b="1" dirty="0" smtClean="0">
                <a:solidFill>
                  <a:schemeClr val="tx2">
                    <a:satMod val="130000"/>
                  </a:schemeClr>
                </a:solidFill>
              </a:rPr>
              <a:t>Sustainability</a:t>
            </a:r>
            <a:endParaRPr lang="en-US" b="1" dirty="0" smtClean="0">
              <a:solidFill>
                <a:srgbClr val="FFFF00"/>
              </a:solidFill>
            </a:endParaRPr>
          </a:p>
        </p:txBody>
      </p:sp>
      <p:sp>
        <p:nvSpPr>
          <p:cNvPr id="8195" name="Rectangle 3"/>
          <p:cNvSpPr>
            <a:spLocks noGrp="1" noChangeArrowheads="1"/>
          </p:cNvSpPr>
          <p:nvPr>
            <p:ph sz="quarter" idx="1"/>
          </p:nvPr>
        </p:nvSpPr>
        <p:spPr>
          <a:xfrm>
            <a:off x="304800" y="685800"/>
            <a:ext cx="8610600" cy="5867400"/>
          </a:xfrm>
        </p:spPr>
        <p:txBody>
          <a:bodyPr numCol="2">
            <a:normAutofit/>
          </a:bodyPr>
          <a:lstStyle/>
          <a:p>
            <a:pPr marL="35623" indent="0" fontAlgn="auto">
              <a:spcAft>
                <a:spcPts val="0"/>
              </a:spcAft>
              <a:buNone/>
              <a:defRPr/>
            </a:pPr>
            <a:r>
              <a:rPr lang="en-US" sz="2000" b="1" u="sng" dirty="0" smtClean="0"/>
              <a:t>Proposed Deletions</a:t>
            </a:r>
            <a:endParaRPr lang="en-US" sz="2000" b="1" u="sng" dirty="0"/>
          </a:p>
          <a:p>
            <a:pPr marL="745236" lvl="1" indent="-342900" fontAlgn="auto">
              <a:spcAft>
                <a:spcPts val="600"/>
              </a:spcAft>
              <a:defRPr/>
            </a:pPr>
            <a:r>
              <a:rPr lang="en-US" sz="1400" dirty="0"/>
              <a:t>"Umbrella" Organizations</a:t>
            </a:r>
          </a:p>
          <a:p>
            <a:pPr marL="745236" lvl="1" indent="-342900" fontAlgn="auto">
              <a:spcAft>
                <a:spcPts val="600"/>
              </a:spcAft>
              <a:defRPr/>
            </a:pPr>
            <a:r>
              <a:rPr lang="en-US" sz="1400" dirty="0" smtClean="0"/>
              <a:t>Community </a:t>
            </a:r>
            <a:r>
              <a:rPr lang="en-US" sz="1400" dirty="0"/>
              <a:t>Development Corporations</a:t>
            </a:r>
          </a:p>
          <a:p>
            <a:pPr marL="745236" lvl="1" indent="-342900" fontAlgn="auto">
              <a:spcAft>
                <a:spcPts val="600"/>
              </a:spcAft>
              <a:defRPr/>
            </a:pPr>
            <a:r>
              <a:rPr lang="en-US" sz="1400" dirty="0" smtClean="0"/>
              <a:t>Areas with a Healthy Neighborhood Initiative Program</a:t>
            </a:r>
          </a:p>
          <a:p>
            <a:pPr marL="745236" lvl="1" indent="-342900" fontAlgn="auto">
              <a:spcAft>
                <a:spcPts val="600"/>
              </a:spcAft>
              <a:defRPr/>
            </a:pPr>
            <a:r>
              <a:rPr lang="en-US" sz="1400" dirty="0" smtClean="0"/>
              <a:t>Number of Designated Local Historic Buildings (CHAP)</a:t>
            </a:r>
          </a:p>
          <a:p>
            <a:pPr marL="745236" lvl="1" indent="-342900" fontAlgn="auto">
              <a:spcAft>
                <a:spcPts val="600"/>
              </a:spcAft>
              <a:defRPr/>
            </a:pPr>
            <a:r>
              <a:rPr lang="en-US" sz="1400" dirty="0" smtClean="0"/>
              <a:t>Code Red days - # of days ozone levels exceeded EPA standards for 1-hour ozone exposure</a:t>
            </a:r>
          </a:p>
          <a:p>
            <a:pPr marL="745236" lvl="1" indent="-342900" fontAlgn="auto">
              <a:spcAft>
                <a:spcPts val="600"/>
              </a:spcAft>
              <a:defRPr/>
            </a:pPr>
            <a:r>
              <a:rPr lang="en-US" sz="1400" dirty="0" smtClean="0"/>
              <a:t>Number of days with temperatures above 90 degrees</a:t>
            </a:r>
          </a:p>
          <a:p>
            <a:pPr marL="745236" lvl="1" indent="-342900" fontAlgn="auto">
              <a:spcAft>
                <a:spcPts val="600"/>
              </a:spcAft>
              <a:defRPr/>
            </a:pPr>
            <a:r>
              <a:rPr lang="en-US" sz="1400" dirty="0" smtClean="0"/>
              <a:t>Air Quality Index</a:t>
            </a:r>
          </a:p>
          <a:p>
            <a:pPr marL="745236" lvl="1" indent="-342900" fontAlgn="auto">
              <a:spcAft>
                <a:spcPts val="600"/>
              </a:spcAft>
              <a:defRPr/>
            </a:pPr>
            <a:r>
              <a:rPr lang="en-US" sz="1400" dirty="0" smtClean="0"/>
              <a:t>Number of potential hazardous waste sites</a:t>
            </a:r>
          </a:p>
          <a:p>
            <a:pPr marL="745236" lvl="1" indent="-342900" fontAlgn="auto">
              <a:spcAft>
                <a:spcPts val="600"/>
              </a:spcAft>
              <a:defRPr/>
            </a:pPr>
            <a:r>
              <a:rPr lang="en-US" sz="1400" dirty="0" smtClean="0"/>
              <a:t>Particulate Matter (PM2.5)</a:t>
            </a:r>
          </a:p>
          <a:p>
            <a:pPr marL="745236" lvl="1" indent="-342900" fontAlgn="auto">
              <a:spcAft>
                <a:spcPts val="600"/>
              </a:spcAft>
              <a:defRPr/>
            </a:pPr>
            <a:r>
              <a:rPr lang="en-US" sz="1400" dirty="0" smtClean="0"/>
              <a:t>Nitrogen Dioxide (NO2)</a:t>
            </a:r>
          </a:p>
          <a:p>
            <a:pPr marL="745236" lvl="1" indent="-342900" fontAlgn="auto">
              <a:spcAft>
                <a:spcPts val="600"/>
              </a:spcAft>
              <a:defRPr/>
            </a:pPr>
            <a:r>
              <a:rPr lang="en-US" sz="1400" dirty="0" smtClean="0"/>
              <a:t>Carbon Monoxide (CO)</a:t>
            </a:r>
          </a:p>
          <a:p>
            <a:pPr marL="745236" lvl="1" indent="-342900" fontAlgn="auto">
              <a:spcAft>
                <a:spcPts val="600"/>
              </a:spcAft>
              <a:defRPr/>
            </a:pPr>
            <a:r>
              <a:rPr lang="en-US" sz="1400" dirty="0" smtClean="0"/>
              <a:t>Sulfur Dioxide (SO2)</a:t>
            </a:r>
          </a:p>
          <a:p>
            <a:pPr marL="745236" lvl="1" indent="-342900" fontAlgn="auto">
              <a:spcAft>
                <a:spcPts val="600"/>
              </a:spcAft>
              <a:defRPr/>
            </a:pPr>
            <a:r>
              <a:rPr lang="en-US" sz="1400" dirty="0" smtClean="0"/>
              <a:t>Ozone (O3) - Number of Days above the standard</a:t>
            </a:r>
          </a:p>
          <a:p>
            <a:pPr marL="640080" lvl="1" indent="-237744" fontAlgn="auto">
              <a:spcAft>
                <a:spcPts val="0"/>
              </a:spcAft>
              <a:buFont typeface="Verdana"/>
              <a:buChar char="◦"/>
              <a:defRPr/>
            </a:pPr>
            <a:endParaRPr lang="en-US" dirty="0" smtClean="0"/>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9</a:t>
            </a:fld>
            <a:endParaRPr lang="en-US" sz="1400">
              <a:solidFill>
                <a:srgbClr val="FFFFFF"/>
              </a:solidFill>
            </a:endParaRPr>
          </a:p>
        </p:txBody>
      </p:sp>
    </p:spTree>
    <p:extLst>
      <p:ext uri="{BB962C8B-B14F-4D97-AF65-F5344CB8AC3E}">
        <p14:creationId xmlns:p14="http://schemas.microsoft.com/office/powerpoint/2010/main" val="3188330851"/>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15370</TotalTime>
  <Words>1205</Words>
  <Application>Microsoft Office PowerPoint</Application>
  <PresentationFormat>On-screen Show (4:3)</PresentationFormat>
  <Paragraphs>182</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PowerPoint Presentation</vt:lpstr>
      <vt:lpstr>Strategic Directions </vt:lpstr>
      <vt:lpstr>BNIA-JFI: Vital Signs, 2000-2010</vt:lpstr>
      <vt:lpstr>PowerPoint Presentation</vt:lpstr>
      <vt:lpstr>Development of Sustainability Section</vt:lpstr>
      <vt:lpstr>Development of Sustainability Section</vt:lpstr>
      <vt:lpstr>Data Sources</vt:lpstr>
      <vt:lpstr>Sustainability</vt:lpstr>
      <vt:lpstr>Sustainability</vt:lpstr>
      <vt:lpstr>Sustainability</vt:lpstr>
      <vt:lpstr>PowerPoint Presentation</vt:lpstr>
      <vt:lpstr>PowerPoint Presentation</vt:lpstr>
      <vt:lpstr>PowerPoint Presentation</vt:lpstr>
      <vt:lpstr>PowerPoint Presentation</vt:lpstr>
      <vt:lpstr>http://www.bniajfi.org/</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Devil Presentation</dc:title>
  <dc:creator>eclipse</dc:creator>
  <cp:lastModifiedBy>Losoya, Brianna</cp:lastModifiedBy>
  <cp:revision>195</cp:revision>
  <cp:lastPrinted>2012-04-11T18:49:48Z</cp:lastPrinted>
  <dcterms:created xsi:type="dcterms:W3CDTF">2002-10-29T16:53:47Z</dcterms:created>
  <dcterms:modified xsi:type="dcterms:W3CDTF">2013-06-18T12:57:59Z</dcterms:modified>
</cp:coreProperties>
</file>