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9" r:id="rId1"/>
  </p:sldMasterIdLst>
  <p:notesMasterIdLst>
    <p:notesMasterId r:id="rId18"/>
  </p:notesMasterIdLst>
  <p:handoutMasterIdLst>
    <p:handoutMasterId r:id="rId19"/>
  </p:handoutMasterIdLst>
  <p:sldIdLst>
    <p:sldId id="266" r:id="rId2"/>
    <p:sldId id="278" r:id="rId3"/>
    <p:sldId id="280" r:id="rId4"/>
    <p:sldId id="338" r:id="rId5"/>
    <p:sldId id="336" r:id="rId6"/>
    <p:sldId id="334" r:id="rId7"/>
    <p:sldId id="329" r:id="rId8"/>
    <p:sldId id="331" r:id="rId9"/>
    <p:sldId id="330" r:id="rId10"/>
    <p:sldId id="340" r:id="rId11"/>
    <p:sldId id="312" r:id="rId12"/>
    <p:sldId id="333" r:id="rId13"/>
    <p:sldId id="332" r:id="rId14"/>
    <p:sldId id="335" r:id="rId15"/>
    <p:sldId id="339" r:id="rId16"/>
    <p:sldId id="268"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3838"/>
    <a:srgbClr val="A8EEFE"/>
    <a:srgbClr val="96EAFE"/>
    <a:srgbClr val="7C5989"/>
    <a:srgbClr val="000066"/>
    <a:srgbClr val="4D6B89"/>
    <a:srgbClr val="384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5887" autoAdjust="0"/>
  </p:normalViewPr>
  <p:slideViewPr>
    <p:cSldViewPr>
      <p:cViewPr>
        <p:scale>
          <a:sx n="113" d="100"/>
          <a:sy n="113" d="100"/>
        </p:scale>
        <p:origin x="-96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ABC98B-F29D-4B88-891C-E349CCB85DC0}" type="datetimeFigureOut">
              <a:rPr lang="en-US" smtClean="0"/>
              <a:pPr/>
              <a:t>11/14/2012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C4FA53-A3C7-4B01-ACCF-A931E63720D3}" type="slidenum">
              <a:rPr lang="en-US" smtClean="0"/>
              <a:pPr/>
              <a:t>‹#›</a:t>
            </a:fld>
            <a:endParaRPr lang="en-US"/>
          </a:p>
        </p:txBody>
      </p:sp>
    </p:spTree>
    <p:extLst>
      <p:ext uri="{BB962C8B-B14F-4D97-AF65-F5344CB8AC3E}">
        <p14:creationId xmlns:p14="http://schemas.microsoft.com/office/powerpoint/2010/main" val="293143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E931A75A-D3B5-429B-AB6C-6C3C6D876AA0}" type="datetimeFigureOut">
              <a:rPr lang="en-US"/>
              <a:pPr>
                <a:defRPr/>
              </a:pPr>
              <a:t>11/14/2012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0342CB45-934A-4B4B-B402-DAAF4DBD357A}" type="slidenum">
              <a:rPr lang="en-US"/>
              <a:pPr>
                <a:defRPr/>
              </a:pPr>
              <a:t>‹#›</a:t>
            </a:fld>
            <a:endParaRPr lang="en-US"/>
          </a:p>
        </p:txBody>
      </p:sp>
    </p:spTree>
    <p:extLst>
      <p:ext uri="{BB962C8B-B14F-4D97-AF65-F5344CB8AC3E}">
        <p14:creationId xmlns:p14="http://schemas.microsoft.com/office/powerpoint/2010/main" val="353526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a:latin typeface="Arial" charset="0"/>
                <a:cs typeface="Arial" charset="0"/>
              </a:rPr>
              <a:t>Most persons know BNIA for producing Vital Signs. The continued support we have received from the Annie E. Casey Foundation allows for us to provide the Vital Signs data for Baltimore’s neighborhoods. We currently track </a:t>
            </a:r>
            <a:r>
              <a:rPr lang="en-US" sz="1400" dirty="0" smtClean="0">
                <a:latin typeface="Arial" charset="0"/>
                <a:cs typeface="Arial" charset="0"/>
              </a:rPr>
              <a:t>over 110 indicators </a:t>
            </a:r>
            <a:r>
              <a:rPr lang="en-US" sz="1400" dirty="0">
                <a:latin typeface="Arial" charset="0"/>
                <a:cs typeface="Arial" charset="0"/>
              </a:rPr>
              <a:t>of neighborhood vitality  that we believe are important to understand and plan for the future of the City and its neighborhoods.  </a:t>
            </a:r>
          </a:p>
          <a:p>
            <a:pPr eaLnBrk="1" hangingPunct="1">
              <a:spcBef>
                <a:spcPct val="0"/>
              </a:spcBef>
            </a:pPr>
            <a:r>
              <a:rPr lang="en-US" sz="1400" dirty="0">
                <a:latin typeface="Arial" charset="0"/>
                <a:cs typeface="Arial" charset="0"/>
              </a:rPr>
              <a:t>These indicators cut across subject areas – ranging from housing, to health, to education, to safety, to sanitation.  </a:t>
            </a:r>
          </a:p>
          <a:p>
            <a:pPr eaLnBrk="1" hangingPunct="1">
              <a:spcBef>
                <a:spcPct val="0"/>
              </a:spcBef>
            </a:pPr>
            <a:endParaRPr lang="en-US" sz="1400" dirty="0">
              <a:latin typeface="Arial" charset="0"/>
              <a:cs typeface="Arial" charset="0"/>
            </a:endParaRPr>
          </a:p>
          <a:p>
            <a:pPr eaLnBrk="1" hangingPunct="1">
              <a:spcBef>
                <a:spcPct val="0"/>
              </a:spcBef>
            </a:pPr>
            <a:r>
              <a:rPr lang="en-US" sz="1400" dirty="0">
                <a:latin typeface="Arial" charset="0"/>
                <a:cs typeface="Arial" charset="0"/>
              </a:rPr>
              <a:t>While we make these indicators available for free at the Community Statistical Area, most of the indicators are available for customized analyses at other geographies – including neighborhood, census tract, </a:t>
            </a:r>
            <a:r>
              <a:rPr lang="en-US" sz="1400" dirty="0" err="1">
                <a:latin typeface="Arial" charset="0"/>
                <a:cs typeface="Arial" charset="0"/>
              </a:rPr>
              <a:t>councilmanic</a:t>
            </a:r>
            <a:r>
              <a:rPr lang="en-US" sz="1400" dirty="0">
                <a:latin typeface="Arial" charset="0"/>
                <a:cs typeface="Arial" charset="0"/>
              </a:rPr>
              <a:t> district, and zip code.  </a:t>
            </a:r>
          </a:p>
          <a:p>
            <a:pPr eaLnBrk="1" hangingPunct="1">
              <a:spcBef>
                <a:spcPct val="0"/>
              </a:spcBef>
            </a:pPr>
            <a:endParaRPr lang="en-US" sz="1400" dirty="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a:latin typeface="Arial" charset="0"/>
                <a:cs typeface="Arial" charset="0"/>
              </a:rPr>
              <a:pPr eaLnBrk="1" hangingPunct="1"/>
              <a:t>2</a:t>
            </a:fld>
            <a:endParaRPr lang="en-US" sz="12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Here are the boundaries of the CSAs moving from 2010 forward.  While the number remains the same, 5 CSAs have changed due to Census changes – all around the central part of the City.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D873901-86C4-47C1-B4B8-7630BFA9C989}" type="slidenum">
              <a:rPr lang="en-US" sz="1200">
                <a:latin typeface="Arial" charset="0"/>
                <a:cs typeface="Arial" charset="0"/>
              </a:rPr>
              <a:pPr eaLnBrk="1" hangingPunct="1"/>
              <a:t>3</a:t>
            </a:fld>
            <a:endParaRPr lang="en-US" sz="12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charset="0"/>
              <a:cs typeface="Arial"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D873901-86C4-47C1-B4B8-7630BFA9C989}" type="slidenum">
              <a:rPr lang="en-US" sz="1200">
                <a:latin typeface="Arial" charset="0"/>
                <a:cs typeface="Arial" charset="0"/>
              </a:rPr>
              <a:pPr eaLnBrk="1" hangingPunct="1"/>
              <a:t>4</a:t>
            </a:fld>
            <a:endParaRPr lang="en-US" sz="12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13</a:t>
            </a:fld>
            <a:endParaRPr lang="en-US"/>
          </a:p>
        </p:txBody>
      </p:sp>
    </p:spTree>
    <p:extLst>
      <p:ext uri="{BB962C8B-B14F-4D97-AF65-F5344CB8AC3E}">
        <p14:creationId xmlns:p14="http://schemas.microsoft.com/office/powerpoint/2010/main" val="29478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3FD3286-3E45-457D-AFCC-961E94D4B92D}" type="slidenum">
              <a:rPr lang="en-US"/>
              <a:pPr>
                <a:defRPr/>
              </a:pPr>
              <a:t>‹#›</a:t>
            </a:fld>
            <a:endParaRPr lang="en-US"/>
          </a:p>
        </p:txBody>
      </p:sp>
    </p:spTree>
    <p:extLst>
      <p:ext uri="{BB962C8B-B14F-4D97-AF65-F5344CB8AC3E}">
        <p14:creationId xmlns:p14="http://schemas.microsoft.com/office/powerpoint/2010/main" val="73478243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6DD6E98-9BCF-4D77-ABD1-9901A87EB10D}" type="slidenum">
              <a:rPr lang="en-US"/>
              <a:pPr>
                <a:defRPr/>
              </a:pPr>
              <a:t>‹#›</a:t>
            </a:fld>
            <a:endParaRPr lang="en-US"/>
          </a:p>
        </p:txBody>
      </p:sp>
    </p:spTree>
    <p:extLst>
      <p:ext uri="{BB962C8B-B14F-4D97-AF65-F5344CB8AC3E}">
        <p14:creationId xmlns:p14="http://schemas.microsoft.com/office/powerpoint/2010/main" val="277213135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C91029-21DE-45B5-8141-6B7ACDD6F76D}" type="slidenum">
              <a:rPr lang="en-US"/>
              <a:pPr>
                <a:defRPr/>
              </a:pPr>
              <a:t>‹#›</a:t>
            </a:fld>
            <a:endParaRPr lang="en-US"/>
          </a:p>
        </p:txBody>
      </p:sp>
    </p:spTree>
    <p:extLst>
      <p:ext uri="{BB962C8B-B14F-4D97-AF65-F5344CB8AC3E}">
        <p14:creationId xmlns:p14="http://schemas.microsoft.com/office/powerpoint/2010/main" val="238258425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B249F4D2-BEC3-49D0-9484-00112C1ACAD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007871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3B92D264-711C-4244-9C95-53326CBEB3A5}" type="slidenum">
              <a:rPr lang="en-US"/>
              <a:pPr>
                <a:defRPr/>
              </a:pPr>
              <a:t>‹#›</a:t>
            </a:fld>
            <a:endParaRPr lang="en-US"/>
          </a:p>
        </p:txBody>
      </p:sp>
    </p:spTree>
    <p:extLst>
      <p:ext uri="{BB962C8B-B14F-4D97-AF65-F5344CB8AC3E}">
        <p14:creationId xmlns:p14="http://schemas.microsoft.com/office/powerpoint/2010/main" val="1767310"/>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7EF5BBB-07C5-4183-9290-1EE3D79A81CA}" type="slidenum">
              <a:rPr lang="en-US"/>
              <a:pPr>
                <a:defRPr/>
              </a:pPr>
              <a:t>‹#›</a:t>
            </a:fld>
            <a:endParaRPr lang="en-US"/>
          </a:p>
        </p:txBody>
      </p:sp>
    </p:spTree>
    <p:extLst>
      <p:ext uri="{BB962C8B-B14F-4D97-AF65-F5344CB8AC3E}">
        <p14:creationId xmlns:p14="http://schemas.microsoft.com/office/powerpoint/2010/main" val="111316911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587449E-F27D-4702-AECA-9718A99C1B3C}" type="slidenum">
              <a:rPr lang="en-US"/>
              <a:pPr>
                <a:defRPr/>
              </a:pPr>
              <a:t>‹#›</a:t>
            </a:fld>
            <a:endParaRPr lang="en-US"/>
          </a:p>
        </p:txBody>
      </p:sp>
    </p:spTree>
    <p:extLst>
      <p:ext uri="{BB962C8B-B14F-4D97-AF65-F5344CB8AC3E}">
        <p14:creationId xmlns:p14="http://schemas.microsoft.com/office/powerpoint/2010/main" val="163036594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C6476FBB-C7B5-45DF-B490-C9546D8DAB9A}"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3667474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53DEC74-9BEB-4718-AAF0-7400CBA6D58B}" type="slidenum">
              <a:rPr lang="en-US"/>
              <a:pPr>
                <a:defRPr/>
              </a:pPr>
              <a:t>‹#›</a:t>
            </a:fld>
            <a:endParaRPr lang="en-US"/>
          </a:p>
        </p:txBody>
      </p:sp>
    </p:spTree>
    <p:extLst>
      <p:ext uri="{BB962C8B-B14F-4D97-AF65-F5344CB8AC3E}">
        <p14:creationId xmlns:p14="http://schemas.microsoft.com/office/powerpoint/2010/main" val="382691246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AAE3FCC5-0A79-4DD9-979B-80B915EB2E90}"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2575222"/>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3982F777-0F7E-4027-B5A0-30D32A592EE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1378052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68E53AC1-F8B9-41C0-A589-CEBA42F614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67" r:id="rId4"/>
    <p:sldLayoutId id="2147484368" r:id="rId5"/>
    <p:sldLayoutId id="2147484375" r:id="rId6"/>
    <p:sldLayoutId id="2147484369" r:id="rId7"/>
    <p:sldLayoutId id="2147484376" r:id="rId8"/>
    <p:sldLayoutId id="2147484377" r:id="rId9"/>
    <p:sldLayoutId id="2147484370" r:id="rId10"/>
    <p:sldLayoutId id="2147484371" r:id="rId11"/>
  </p:sldLayoutIdLst>
  <p:transition>
    <p:fade thruBlk="1"/>
  </p:transition>
  <p:timing>
    <p:tnLst>
      <p:par>
        <p:cTn id="1" dur="indefinite" restart="never" nodeType="tmRoot"/>
      </p:par>
    </p:tnLst>
  </p:timing>
  <p:hf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0" y="304800"/>
            <a:ext cx="7467600" cy="1981200"/>
          </a:xfrm>
        </p:spPr>
        <p:txBody>
          <a:bodyPr>
            <a:normAutofit fontScale="90000"/>
          </a:bodyPr>
          <a:lstStyle/>
          <a:p>
            <a:r>
              <a:rPr lang="en-US" b="0" dirty="0"/>
              <a:t/>
            </a:r>
            <a:br>
              <a:rPr lang="en-US" b="0" dirty="0"/>
            </a:br>
            <a:r>
              <a:rPr lang="en-US" sz="3600" dirty="0" smtClean="0"/>
              <a:t>Baltimore City’s </a:t>
            </a:r>
            <a:br>
              <a:rPr lang="en-US" sz="3600" dirty="0" smtClean="0"/>
            </a:br>
            <a:r>
              <a:rPr lang="en-US" sz="3600" dirty="0" smtClean="0"/>
              <a:t>Interactive Foreclosure Map and Community Partnerships</a:t>
            </a:r>
            <a:endParaRPr lang="en-US" sz="3600" dirty="0"/>
          </a:p>
        </p:txBody>
      </p:sp>
      <p:sp>
        <p:nvSpPr>
          <p:cNvPr id="3075" name="Rectangle 3"/>
          <p:cNvSpPr>
            <a:spLocks noGrp="1" noChangeArrowheads="1"/>
          </p:cNvSpPr>
          <p:nvPr>
            <p:ph type="subTitle" idx="1"/>
          </p:nvPr>
        </p:nvSpPr>
        <p:spPr>
          <a:xfrm>
            <a:off x="1066800" y="2590800"/>
            <a:ext cx="8077200" cy="838200"/>
          </a:xfrm>
        </p:spPr>
        <p:txBody>
          <a:bodyPr>
            <a:normAutofit/>
          </a:bodyPr>
          <a:lstStyle/>
          <a:p>
            <a:pPr algn="ctr"/>
            <a:r>
              <a:rPr lang="en-US" sz="2400" dirty="0"/>
              <a:t>Baltimore Neighborhood </a:t>
            </a:r>
            <a:r>
              <a:rPr lang="en-US" sz="2400" dirty="0" smtClean="0"/>
              <a:t>Indicators Alliance</a:t>
            </a:r>
            <a:endParaRPr lang="en-US" sz="2400" dirty="0"/>
          </a:p>
        </p:txBody>
      </p:sp>
      <p:pic>
        <p:nvPicPr>
          <p:cNvPr id="8196" name="Picture 10" descr="R:\BNIA\Logos\BNIA Logo Black.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9800" y="5562600"/>
            <a:ext cx="3014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R:\BNIA\Logos\jfilogo.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5486400"/>
            <a:ext cx="178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80EFB7-281B-4685-903E-DF0AFC9BB10B}" type="slidenum">
              <a:rPr lang="en-US" sz="1400">
                <a:solidFill>
                  <a:srgbClr val="FFFFFF"/>
                </a:solidFill>
              </a:rPr>
              <a:pPr eaLnBrk="1" hangingPunct="1"/>
              <a:t>1</a:t>
            </a:fld>
            <a:endParaRPr lang="en-US" sz="1400">
              <a:solidFill>
                <a:srgbClr val="FFFFFF"/>
              </a:solidFill>
            </a:endParaRPr>
          </a:p>
        </p:txBody>
      </p:sp>
      <p:sp>
        <p:nvSpPr>
          <p:cNvPr id="8" name="TextBox 12"/>
          <p:cNvSpPr txBox="1">
            <a:spLocks noChangeArrowheads="1"/>
          </p:cNvSpPr>
          <p:nvPr/>
        </p:nvSpPr>
        <p:spPr bwMode="auto">
          <a:xfrm>
            <a:off x="3429000" y="4051300"/>
            <a:ext cx="31242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i="1" dirty="0" smtClean="0"/>
              <a:t>Matthew Kachura.</a:t>
            </a:r>
            <a:endParaRPr lang="en-US" sz="1800" b="1" dirty="0"/>
          </a:p>
          <a:p>
            <a:pPr algn="ctr" eaLnBrk="1" hangingPunct="1"/>
            <a:r>
              <a:rPr lang="en-US" sz="1800" dirty="0" smtClean="0"/>
              <a:t>Program Manager</a:t>
            </a:r>
            <a:endParaRPr lang="en-US" sz="1800" dirty="0"/>
          </a:p>
          <a:p>
            <a:pPr algn="ctr" eaLnBrk="1" hangingPunct="1"/>
            <a:r>
              <a:rPr lang="en-US" sz="1800" dirty="0"/>
              <a:t>Jacob France Institute</a:t>
            </a:r>
          </a:p>
          <a:p>
            <a:pPr algn="ctr" eaLnBrk="1" hangingPunct="1"/>
            <a:r>
              <a:rPr lang="en-US" sz="1800" dirty="0"/>
              <a:t>University of Baltimore</a:t>
            </a:r>
          </a:p>
          <a:p>
            <a:pPr algn="ctr" eaLnBrk="1" hangingPunct="1"/>
            <a:r>
              <a:rPr lang="en-US" sz="1800" dirty="0"/>
              <a:t> </a:t>
            </a:r>
            <a:r>
              <a:rPr lang="en-US" sz="1800" u="sng" dirty="0" smtClean="0"/>
              <a:t>mkachura@ubalt.edu</a:t>
            </a:r>
            <a:endParaRPr lang="en-US" sz="1800" dirty="0"/>
          </a:p>
          <a:p>
            <a:pPr eaLnBrk="1" hangingPunct="1"/>
            <a:endParaRPr lang="en-US" sz="16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30" y="0"/>
            <a:ext cx="8107939" cy="6858000"/>
          </a:xfrm>
          <a:prstGeom prst="rect">
            <a:avLst/>
          </a:prstGeom>
        </p:spPr>
      </p:pic>
    </p:spTree>
    <p:extLst>
      <p:ext uri="{BB962C8B-B14F-4D97-AF65-F5344CB8AC3E}">
        <p14:creationId xmlns:p14="http://schemas.microsoft.com/office/powerpoint/2010/main" val="267135707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2800" b="1" dirty="0" smtClean="0"/>
              <a:t>Foreclosure Data</a:t>
            </a:r>
            <a:endParaRPr lang="en-US" sz="2800" b="1" dirty="0"/>
          </a:p>
        </p:txBody>
      </p:sp>
      <p:sp>
        <p:nvSpPr>
          <p:cNvPr id="3" name="Content Placeholder 2"/>
          <p:cNvSpPr>
            <a:spLocks noGrp="1"/>
          </p:cNvSpPr>
          <p:nvPr>
            <p:ph sz="quarter" idx="1"/>
          </p:nvPr>
        </p:nvSpPr>
        <p:spPr>
          <a:xfrm>
            <a:off x="152400" y="914400"/>
            <a:ext cx="3962400" cy="5257800"/>
          </a:xfrm>
        </p:spPr>
        <p:txBody>
          <a:bodyPr/>
          <a:lstStyle/>
          <a:p>
            <a:pPr>
              <a:spcAft>
                <a:spcPts val="600"/>
              </a:spcAft>
            </a:pPr>
            <a:r>
              <a:rPr lang="en-US" dirty="0" smtClean="0"/>
              <a:t>Uses:</a:t>
            </a:r>
          </a:p>
          <a:p>
            <a:pPr lvl="1">
              <a:spcAft>
                <a:spcPts val="600"/>
              </a:spcAft>
            </a:pPr>
            <a:r>
              <a:rPr lang="en-US" sz="2000" dirty="0" smtClean="0"/>
              <a:t>Program planning</a:t>
            </a:r>
          </a:p>
          <a:p>
            <a:pPr lvl="1">
              <a:spcAft>
                <a:spcPts val="600"/>
              </a:spcAft>
            </a:pPr>
            <a:r>
              <a:rPr lang="en-US" sz="2000" dirty="0" smtClean="0"/>
              <a:t>Targeted intervention</a:t>
            </a:r>
          </a:p>
          <a:p>
            <a:pPr lvl="2">
              <a:spcAft>
                <a:spcPts val="600"/>
              </a:spcAft>
            </a:pPr>
            <a:r>
              <a:rPr lang="en-US" sz="2000" dirty="0" smtClean="0"/>
              <a:t>Emails to service providers</a:t>
            </a:r>
          </a:p>
          <a:p>
            <a:pPr lvl="2">
              <a:spcAft>
                <a:spcPts val="600"/>
              </a:spcAft>
            </a:pPr>
            <a:r>
              <a:rPr lang="en-US" sz="2000" dirty="0" smtClean="0"/>
              <a:t>Door knocking/hangers</a:t>
            </a:r>
          </a:p>
          <a:p>
            <a:pPr lvl="1">
              <a:spcAft>
                <a:spcPts val="600"/>
              </a:spcAft>
            </a:pPr>
            <a:r>
              <a:rPr lang="en-US" sz="2000" dirty="0" smtClean="0"/>
              <a:t>Monitor trends</a:t>
            </a:r>
          </a:p>
          <a:p>
            <a:pPr lvl="1">
              <a:spcAft>
                <a:spcPts val="600"/>
              </a:spcAft>
            </a:pPr>
            <a:r>
              <a:rPr lang="en-US" sz="2000" dirty="0" smtClean="0"/>
              <a:t>Community outreach</a:t>
            </a:r>
          </a:p>
          <a:p>
            <a:pPr lvl="1">
              <a:spcAft>
                <a:spcPts val="600"/>
              </a:spcAft>
            </a:pPr>
            <a:r>
              <a:rPr lang="en-US" sz="2000" dirty="0" smtClean="0"/>
              <a:t>Research</a:t>
            </a:r>
          </a:p>
          <a:p>
            <a:pPr lvl="1">
              <a:spcAft>
                <a:spcPts val="600"/>
              </a:spcAft>
            </a:pPr>
            <a:r>
              <a:rPr lang="en-US" sz="2000" dirty="0" smtClean="0"/>
              <a:t>Proposal writing</a:t>
            </a:r>
          </a:p>
          <a:p>
            <a:pPr lvl="1">
              <a:spcAft>
                <a:spcPts val="600"/>
              </a:spcAft>
            </a:pPr>
            <a:r>
              <a:rPr lang="en-US" sz="2000" dirty="0" smtClean="0"/>
              <a:t>Newsletters</a:t>
            </a:r>
          </a:p>
          <a:p>
            <a:endParaRPr lang="en-US" dirty="0"/>
          </a:p>
        </p:txBody>
      </p:sp>
      <p:sp>
        <p:nvSpPr>
          <p:cNvPr id="5" name="Content Placeholder 4"/>
          <p:cNvSpPr>
            <a:spLocks noGrp="1"/>
          </p:cNvSpPr>
          <p:nvPr>
            <p:ph sz="quarter" idx="2"/>
          </p:nvPr>
        </p:nvSpPr>
        <p:spPr>
          <a:xfrm>
            <a:off x="4270248" y="914400"/>
            <a:ext cx="4416552" cy="5257800"/>
          </a:xfrm>
        </p:spPr>
        <p:txBody>
          <a:bodyPr/>
          <a:lstStyle/>
          <a:p>
            <a:r>
              <a:rPr lang="en-US" dirty="0" smtClean="0"/>
              <a:t>Users:</a:t>
            </a:r>
          </a:p>
          <a:p>
            <a:pPr lvl="1"/>
            <a:r>
              <a:rPr lang="en-US" sz="2000" dirty="0" smtClean="0"/>
              <a:t>Community groups/orgs</a:t>
            </a:r>
          </a:p>
          <a:p>
            <a:pPr lvl="1"/>
            <a:r>
              <a:rPr lang="en-US" sz="2000" dirty="0" smtClean="0"/>
              <a:t>Non-profits</a:t>
            </a:r>
          </a:p>
          <a:p>
            <a:pPr lvl="1"/>
            <a:r>
              <a:rPr lang="en-US" sz="2000" dirty="0" smtClean="0"/>
              <a:t>Counseling agencies</a:t>
            </a:r>
          </a:p>
          <a:p>
            <a:pPr lvl="1"/>
            <a:r>
              <a:rPr lang="en-US" sz="2000" dirty="0" smtClean="0"/>
              <a:t>Local government agencies</a:t>
            </a:r>
          </a:p>
          <a:p>
            <a:pPr lvl="2"/>
            <a:r>
              <a:rPr lang="en-US" sz="1700" dirty="0" smtClean="0"/>
              <a:t>Housing</a:t>
            </a:r>
          </a:p>
          <a:p>
            <a:pPr lvl="2"/>
            <a:r>
              <a:rPr lang="en-US" sz="1700" dirty="0" smtClean="0"/>
              <a:t>Neighborhoods</a:t>
            </a:r>
          </a:p>
          <a:p>
            <a:pPr lvl="2"/>
            <a:r>
              <a:rPr lang="en-US" sz="1700" dirty="0" smtClean="0"/>
              <a:t>Planning</a:t>
            </a:r>
          </a:p>
          <a:p>
            <a:pPr lvl="2"/>
            <a:r>
              <a:rPr lang="en-US" sz="1700" dirty="0" smtClean="0"/>
              <a:t>Schools</a:t>
            </a:r>
          </a:p>
          <a:p>
            <a:pPr lvl="2"/>
            <a:r>
              <a:rPr lang="en-US" sz="1700" dirty="0" smtClean="0"/>
              <a:t>Sanitation</a:t>
            </a:r>
          </a:p>
          <a:p>
            <a:pPr lvl="2"/>
            <a:r>
              <a:rPr lang="en-US" sz="1700" dirty="0" smtClean="0"/>
              <a:t>Police</a:t>
            </a:r>
          </a:p>
          <a:p>
            <a:pPr lvl="1"/>
            <a:r>
              <a:rPr lang="en-US" sz="2000" dirty="0" smtClean="0"/>
              <a:t>Students/researchers</a:t>
            </a:r>
          </a:p>
          <a:p>
            <a:pPr lvl="1"/>
            <a:r>
              <a:rPr lang="en-US" sz="2000" dirty="0" smtClean="0"/>
              <a:t>Media</a:t>
            </a:r>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B249F4D2-BEC3-49D0-9484-00112C1ACAD1}" type="slidenum">
              <a:rPr lang="en-US" smtClean="0"/>
              <a:pPr>
                <a:defRPr/>
              </a:pPr>
              <a:t>11</a:t>
            </a:fld>
            <a:endParaRPr lang="en-US"/>
          </a:p>
        </p:txBody>
      </p:sp>
    </p:spTree>
    <p:extLst>
      <p:ext uri="{BB962C8B-B14F-4D97-AF65-F5344CB8AC3E}">
        <p14:creationId xmlns:p14="http://schemas.microsoft.com/office/powerpoint/2010/main" val="221986840"/>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533400"/>
            <a:ext cx="3657600" cy="5638800"/>
          </a:xfrm>
        </p:spPr>
        <p:txBody>
          <a:bodyPr/>
          <a:lstStyle/>
          <a:p>
            <a:pPr marL="0" indent="0">
              <a:buNone/>
            </a:pPr>
            <a:r>
              <a:rPr lang="en-US" dirty="0" smtClean="0"/>
              <a:t>Example of a targeted area door hanger being used in Southeast Baltimore</a:t>
            </a:r>
            <a:endParaRPr lang="en-US" dirty="0"/>
          </a:p>
        </p:txBody>
      </p:sp>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12</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5476"/>
          <a:stretch/>
        </p:blipFill>
        <p:spPr>
          <a:xfrm>
            <a:off x="4343400" y="0"/>
            <a:ext cx="3565256" cy="6858000"/>
          </a:xfrm>
          <a:prstGeom prst="rect">
            <a:avLst/>
          </a:prstGeom>
        </p:spPr>
      </p:pic>
    </p:spTree>
    <p:extLst>
      <p:ext uri="{BB962C8B-B14F-4D97-AF65-F5344CB8AC3E}">
        <p14:creationId xmlns:p14="http://schemas.microsoft.com/office/powerpoint/2010/main" val="390849189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13</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3167"/>
          <a:stretch/>
        </p:blipFill>
        <p:spPr>
          <a:xfrm>
            <a:off x="1055077" y="0"/>
            <a:ext cx="6107723" cy="6858000"/>
          </a:xfrm>
          <a:prstGeom prst="rect">
            <a:avLst/>
          </a:prstGeom>
        </p:spPr>
      </p:pic>
    </p:spTree>
    <p:extLst>
      <p:ext uri="{BB962C8B-B14F-4D97-AF65-F5344CB8AC3E}">
        <p14:creationId xmlns:p14="http://schemas.microsoft.com/office/powerpoint/2010/main" val="23894281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380" y="0"/>
            <a:ext cx="5349240" cy="6858000"/>
          </a:xfrm>
          <a:prstGeom prst="rect">
            <a:avLst/>
          </a:prstGeom>
        </p:spPr>
      </p:pic>
    </p:spTree>
    <p:extLst>
      <p:ext uri="{BB962C8B-B14F-4D97-AF65-F5344CB8AC3E}">
        <p14:creationId xmlns:p14="http://schemas.microsoft.com/office/powerpoint/2010/main" val="242625318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2800" b="1" dirty="0" smtClean="0"/>
              <a:t>Home Sales </a:t>
            </a:r>
            <a:r>
              <a:rPr lang="en-US" sz="2800" b="1" dirty="0" smtClean="0"/>
              <a:t>Data – </a:t>
            </a:r>
            <a:endParaRPr lang="en-US" sz="2800" b="1" dirty="0"/>
          </a:p>
        </p:txBody>
      </p:sp>
      <p:sp>
        <p:nvSpPr>
          <p:cNvPr id="3" name="Content Placeholder 2"/>
          <p:cNvSpPr>
            <a:spLocks noGrp="1"/>
          </p:cNvSpPr>
          <p:nvPr>
            <p:ph sz="quarter" idx="1"/>
          </p:nvPr>
        </p:nvSpPr>
        <p:spPr>
          <a:xfrm>
            <a:off x="152400" y="914400"/>
            <a:ext cx="4267200" cy="5791200"/>
          </a:xfrm>
        </p:spPr>
        <p:txBody>
          <a:bodyPr/>
          <a:lstStyle/>
          <a:p>
            <a:pPr>
              <a:spcAft>
                <a:spcPts val="600"/>
              </a:spcAft>
            </a:pPr>
            <a:r>
              <a:rPr lang="en-US" dirty="0" smtClean="0"/>
              <a:t>Uses:</a:t>
            </a:r>
          </a:p>
          <a:p>
            <a:pPr lvl="1">
              <a:spcAft>
                <a:spcPts val="600"/>
              </a:spcAft>
            </a:pPr>
            <a:r>
              <a:rPr lang="en-US" sz="2000" dirty="0" smtClean="0"/>
              <a:t>Aggregate </a:t>
            </a:r>
            <a:r>
              <a:rPr lang="en-US" sz="1600" dirty="0" smtClean="0"/>
              <a:t>(available on site)</a:t>
            </a:r>
            <a:r>
              <a:rPr lang="en-US" sz="2000" dirty="0" smtClean="0"/>
              <a:t>:</a:t>
            </a:r>
          </a:p>
          <a:p>
            <a:pPr lvl="2">
              <a:spcAft>
                <a:spcPts val="600"/>
              </a:spcAft>
            </a:pPr>
            <a:r>
              <a:rPr lang="en-US" sz="1700" dirty="0" smtClean="0"/>
              <a:t>Monitor trends</a:t>
            </a:r>
          </a:p>
          <a:p>
            <a:pPr lvl="2">
              <a:spcAft>
                <a:spcPts val="600"/>
              </a:spcAft>
            </a:pPr>
            <a:r>
              <a:rPr lang="en-US" sz="1700" dirty="0" smtClean="0"/>
              <a:t>Research</a:t>
            </a:r>
          </a:p>
          <a:p>
            <a:pPr lvl="2">
              <a:spcAft>
                <a:spcPts val="600"/>
              </a:spcAft>
            </a:pPr>
            <a:r>
              <a:rPr lang="en-US" sz="1700" dirty="0" smtClean="0"/>
              <a:t>Proposal writing</a:t>
            </a:r>
          </a:p>
          <a:p>
            <a:pPr lvl="2">
              <a:spcAft>
                <a:spcPts val="600"/>
              </a:spcAft>
            </a:pPr>
            <a:r>
              <a:rPr lang="en-US" sz="1700" dirty="0" smtClean="0"/>
              <a:t>Often </a:t>
            </a:r>
            <a:r>
              <a:rPr lang="en-US" sz="1700" dirty="0" smtClean="0"/>
              <a:t>used in combination with foreclosure </a:t>
            </a:r>
            <a:r>
              <a:rPr lang="en-US" sz="1700" dirty="0" smtClean="0"/>
              <a:t>data</a:t>
            </a:r>
          </a:p>
          <a:p>
            <a:pPr lvl="1">
              <a:spcAft>
                <a:spcPts val="600"/>
              </a:spcAft>
            </a:pPr>
            <a:r>
              <a:rPr lang="en-US" sz="2000" dirty="0" smtClean="0"/>
              <a:t>Point-level </a:t>
            </a:r>
            <a:r>
              <a:rPr lang="en-US" sz="1600" dirty="0" smtClean="0"/>
              <a:t>(provided to BHPC)</a:t>
            </a:r>
            <a:r>
              <a:rPr lang="en-US" sz="2000" dirty="0" smtClean="0"/>
              <a:t>:</a:t>
            </a:r>
          </a:p>
          <a:p>
            <a:pPr lvl="2">
              <a:spcAft>
                <a:spcPts val="600"/>
              </a:spcAft>
            </a:pPr>
            <a:r>
              <a:rPr lang="en-US" dirty="0" smtClean="0"/>
              <a:t>Targeted outreach</a:t>
            </a:r>
          </a:p>
          <a:p>
            <a:pPr lvl="2">
              <a:spcAft>
                <a:spcPts val="600"/>
              </a:spcAft>
            </a:pPr>
            <a:r>
              <a:rPr lang="en-US" sz="1700" dirty="0" smtClean="0"/>
              <a:t>Monitor trends</a:t>
            </a:r>
          </a:p>
          <a:p>
            <a:pPr lvl="2">
              <a:spcAft>
                <a:spcPts val="600"/>
              </a:spcAft>
            </a:pPr>
            <a:r>
              <a:rPr lang="en-US" dirty="0" smtClean="0"/>
              <a:t>Research</a:t>
            </a:r>
          </a:p>
          <a:p>
            <a:pPr lvl="2">
              <a:spcAft>
                <a:spcPts val="600"/>
              </a:spcAft>
            </a:pPr>
            <a:r>
              <a:rPr lang="en-US" dirty="0" smtClean="0"/>
              <a:t>Often used in combination with foreclosure data.</a:t>
            </a:r>
            <a:endParaRPr lang="en-US" dirty="0"/>
          </a:p>
        </p:txBody>
      </p:sp>
      <p:sp>
        <p:nvSpPr>
          <p:cNvPr id="5" name="Content Placeholder 4"/>
          <p:cNvSpPr>
            <a:spLocks noGrp="1"/>
          </p:cNvSpPr>
          <p:nvPr>
            <p:ph sz="quarter" idx="2"/>
          </p:nvPr>
        </p:nvSpPr>
        <p:spPr>
          <a:xfrm>
            <a:off x="4572000" y="914400"/>
            <a:ext cx="4114800" cy="5257800"/>
          </a:xfrm>
        </p:spPr>
        <p:txBody>
          <a:bodyPr/>
          <a:lstStyle/>
          <a:p>
            <a:r>
              <a:rPr lang="en-US" dirty="0" smtClean="0"/>
              <a:t>Users:</a:t>
            </a:r>
          </a:p>
          <a:p>
            <a:pPr lvl="1"/>
            <a:r>
              <a:rPr lang="en-US" sz="2000" dirty="0"/>
              <a:t>Community groups/orgs</a:t>
            </a:r>
          </a:p>
          <a:p>
            <a:pPr lvl="1"/>
            <a:r>
              <a:rPr lang="en-US" sz="2000" dirty="0"/>
              <a:t>Non-profits</a:t>
            </a:r>
          </a:p>
          <a:p>
            <a:pPr lvl="1"/>
            <a:r>
              <a:rPr lang="en-US" sz="2000" dirty="0" smtClean="0"/>
              <a:t>Local </a:t>
            </a:r>
            <a:r>
              <a:rPr lang="en-US" sz="2000" dirty="0"/>
              <a:t>government </a:t>
            </a:r>
            <a:r>
              <a:rPr lang="en-US" sz="2000" dirty="0" smtClean="0"/>
              <a:t>agencies</a:t>
            </a:r>
          </a:p>
          <a:p>
            <a:pPr lvl="2"/>
            <a:r>
              <a:rPr lang="en-US" sz="1700" dirty="0" smtClean="0"/>
              <a:t>Planning</a:t>
            </a:r>
          </a:p>
          <a:p>
            <a:pPr lvl="2"/>
            <a:r>
              <a:rPr lang="en-US" sz="1700" dirty="0" smtClean="0"/>
              <a:t>Housing</a:t>
            </a:r>
            <a:endParaRPr lang="en-US" sz="1700" dirty="0"/>
          </a:p>
          <a:p>
            <a:pPr lvl="1"/>
            <a:r>
              <a:rPr lang="en-US" sz="2000" dirty="0"/>
              <a:t>Students/researchers</a:t>
            </a:r>
          </a:p>
          <a:p>
            <a:pPr lvl="1"/>
            <a:r>
              <a:rPr lang="en-US" sz="2000" dirty="0"/>
              <a:t>Media</a:t>
            </a:r>
          </a:p>
          <a:p>
            <a:pPr lvl="1"/>
            <a:endParaRPr lang="en-US" sz="2000" dirty="0"/>
          </a:p>
        </p:txBody>
      </p:sp>
      <p:sp>
        <p:nvSpPr>
          <p:cNvPr id="4" name="Slide Number Placeholder 3"/>
          <p:cNvSpPr>
            <a:spLocks noGrp="1"/>
          </p:cNvSpPr>
          <p:nvPr>
            <p:ph type="sldNum" sz="quarter" idx="12"/>
          </p:nvPr>
        </p:nvSpPr>
        <p:spPr/>
        <p:txBody>
          <a:bodyPr/>
          <a:lstStyle/>
          <a:p>
            <a:pPr>
              <a:defRPr/>
            </a:pPr>
            <a:fld id="{B249F4D2-BEC3-49D0-9484-00112C1ACAD1}" type="slidenum">
              <a:rPr lang="en-US" smtClean="0"/>
              <a:pPr>
                <a:defRPr/>
              </a:pPr>
              <a:t>15</a:t>
            </a:fld>
            <a:endParaRPr lang="en-US"/>
          </a:p>
        </p:txBody>
      </p:sp>
    </p:spTree>
    <p:extLst>
      <p:ext uri="{BB962C8B-B14F-4D97-AF65-F5344CB8AC3E}">
        <p14:creationId xmlns:p14="http://schemas.microsoft.com/office/powerpoint/2010/main" val="208693719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676400"/>
            <a:ext cx="9144000" cy="914400"/>
          </a:xfrm>
        </p:spPr>
        <p:txBody>
          <a:bodyPr>
            <a:noAutofit/>
          </a:bodyPr>
          <a:lstStyle/>
          <a:p>
            <a:pPr algn="ctr" fontAlgn="auto">
              <a:spcAft>
                <a:spcPts val="0"/>
              </a:spcAft>
              <a:defRPr/>
            </a:pPr>
            <a:r>
              <a:rPr lang="en-US" sz="5400" dirty="0" smtClean="0">
                <a:solidFill>
                  <a:schemeClr val="tx2">
                    <a:satMod val="130000"/>
                  </a:schemeClr>
                </a:solidFill>
              </a:rPr>
              <a:t>Thank</a:t>
            </a:r>
            <a:r>
              <a:rPr lang="en-US" sz="6000" dirty="0" smtClean="0">
                <a:solidFill>
                  <a:schemeClr val="tx2">
                    <a:satMod val="130000"/>
                  </a:schemeClr>
                </a:solidFill>
              </a:rPr>
              <a:t> you </a:t>
            </a:r>
          </a:p>
        </p:txBody>
      </p:sp>
      <p:pic>
        <p:nvPicPr>
          <p:cNvPr id="20484" name="Picture 10" descr="R:\BNIA\Logos\BNIA Logo Black.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86138" y="5473700"/>
            <a:ext cx="30146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R:\BNIA\Logos\jfilogo.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75" y="5410200"/>
            <a:ext cx="178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R:\BNIA\Logos\UB logo.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200" y="5867400"/>
            <a:ext cx="2576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2137B7-B08E-470D-821A-35DFADCE96E4}" type="slidenum">
              <a:rPr lang="en-US" sz="1400">
                <a:solidFill>
                  <a:srgbClr val="FFFFFF"/>
                </a:solidFill>
              </a:rPr>
              <a:pPr eaLnBrk="1" hangingPunct="1"/>
              <a:t>16</a:t>
            </a:fld>
            <a:endParaRPr lang="en-US" sz="140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788" y="122238"/>
            <a:ext cx="8761412" cy="868362"/>
          </a:xfrm>
        </p:spPr>
        <p:txBody>
          <a:bodyPr/>
          <a:lstStyle/>
          <a:p>
            <a:pPr fontAlgn="auto">
              <a:spcAft>
                <a:spcPts val="0"/>
              </a:spcAft>
              <a:defRPr/>
            </a:pPr>
            <a:r>
              <a:rPr lang="en-US" b="1" dirty="0" smtClean="0">
                <a:solidFill>
                  <a:schemeClr val="tx2">
                    <a:satMod val="130000"/>
                  </a:schemeClr>
                </a:solidFill>
              </a:rPr>
              <a:t>BNIA-JFI: Vital Signs</a:t>
            </a:r>
            <a:endParaRPr lang="en-US" b="1" dirty="0" smtClean="0">
              <a:solidFill>
                <a:srgbClr val="FFFF00"/>
              </a:solidFill>
            </a:endParaRPr>
          </a:p>
        </p:txBody>
      </p:sp>
      <p:sp>
        <p:nvSpPr>
          <p:cNvPr id="8195" name="Rectangle 3"/>
          <p:cNvSpPr>
            <a:spLocks noGrp="1" noChangeArrowheads="1"/>
          </p:cNvSpPr>
          <p:nvPr>
            <p:ph sz="quarter" idx="1"/>
          </p:nvPr>
        </p:nvSpPr>
        <p:spPr>
          <a:xfrm>
            <a:off x="304800" y="1295400"/>
            <a:ext cx="7848600" cy="5105400"/>
          </a:xfrm>
        </p:spPr>
        <p:txBody>
          <a:bodyPr>
            <a:normAutofit/>
          </a:bodyPr>
          <a:lstStyle/>
          <a:p>
            <a:pPr marL="640080" lvl="1" indent="-237744" fontAlgn="auto">
              <a:spcAft>
                <a:spcPts val="0"/>
              </a:spcAft>
              <a:buFont typeface="Verdana"/>
              <a:buChar char="◦"/>
              <a:defRPr/>
            </a:pPr>
            <a:r>
              <a:rPr lang="en-US" sz="1800" dirty="0" smtClean="0"/>
              <a:t>Project funded by the Annie E. Casey Foundation</a:t>
            </a:r>
          </a:p>
          <a:p>
            <a:pPr marL="640080" lvl="1" indent="-237744" fontAlgn="auto">
              <a:spcAft>
                <a:spcPts val="0"/>
              </a:spcAft>
              <a:buFont typeface="Verdana"/>
              <a:buChar char="◦"/>
              <a:defRPr/>
            </a:pPr>
            <a:r>
              <a:rPr lang="en-US" sz="1800" dirty="0" smtClean="0"/>
              <a:t>Longitudinal database of </a:t>
            </a:r>
            <a:r>
              <a:rPr lang="en-US" sz="1800" u="sng" dirty="0" smtClean="0"/>
              <a:t>110 indicators</a:t>
            </a:r>
          </a:p>
          <a:p>
            <a:pPr marL="1200150" lvl="2" indent="-342900" fontAlgn="auto">
              <a:spcAft>
                <a:spcPts val="400"/>
              </a:spcAft>
              <a:buClr>
                <a:schemeClr val="accent1">
                  <a:shade val="75000"/>
                </a:schemeClr>
              </a:buClr>
              <a:buFont typeface="Arial" pitchFamily="34" charset="0"/>
              <a:buChar char="•"/>
              <a:defRPr/>
            </a:pPr>
            <a:r>
              <a:rPr lang="en-US" dirty="0"/>
              <a:t>US Census &amp; American Community Survey</a:t>
            </a:r>
          </a:p>
          <a:p>
            <a:pPr marL="1200150" lvl="2" indent="-342900" fontAlgn="auto">
              <a:spcAft>
                <a:spcPts val="400"/>
              </a:spcAft>
              <a:buClr>
                <a:schemeClr val="accent1">
                  <a:shade val="75000"/>
                </a:schemeClr>
              </a:buClr>
              <a:buFont typeface="Arial" pitchFamily="34" charset="0"/>
              <a:buChar char="•"/>
              <a:defRPr/>
            </a:pPr>
            <a:r>
              <a:rPr lang="en-US" sz="2000" i="1" dirty="0" smtClean="0"/>
              <a:t>Housing &amp; Community Development</a:t>
            </a:r>
          </a:p>
          <a:p>
            <a:pPr marL="1200150" lvl="2" indent="-342900" fontAlgn="auto">
              <a:spcAft>
                <a:spcPts val="400"/>
              </a:spcAft>
              <a:buClr>
                <a:schemeClr val="accent1">
                  <a:shade val="75000"/>
                </a:schemeClr>
              </a:buClr>
              <a:buFont typeface="Arial" pitchFamily="34" charset="0"/>
              <a:buChar char="•"/>
              <a:defRPr/>
            </a:pPr>
            <a:r>
              <a:rPr lang="en-US" dirty="0" smtClean="0"/>
              <a:t>Children and Family Health &amp; Wellbeing</a:t>
            </a:r>
          </a:p>
          <a:p>
            <a:pPr marL="1200150" lvl="2" indent="-342900" fontAlgn="auto">
              <a:spcAft>
                <a:spcPts val="400"/>
              </a:spcAft>
              <a:buClr>
                <a:schemeClr val="accent1">
                  <a:shade val="75000"/>
                </a:schemeClr>
              </a:buClr>
              <a:buFont typeface="Arial" pitchFamily="34" charset="0"/>
              <a:buChar char="•"/>
              <a:defRPr/>
            </a:pPr>
            <a:r>
              <a:rPr lang="en-US" dirty="0" smtClean="0"/>
              <a:t>Crime and Safety</a:t>
            </a:r>
          </a:p>
          <a:p>
            <a:pPr marL="1200150" lvl="2" indent="-342900" fontAlgn="auto">
              <a:spcAft>
                <a:spcPts val="400"/>
              </a:spcAft>
              <a:buClr>
                <a:schemeClr val="accent1">
                  <a:shade val="75000"/>
                </a:schemeClr>
              </a:buClr>
              <a:buFont typeface="Arial" pitchFamily="34" charset="0"/>
              <a:buChar char="•"/>
              <a:defRPr/>
            </a:pPr>
            <a:r>
              <a:rPr lang="en-US" dirty="0" smtClean="0"/>
              <a:t>Workforce &amp; Economic Development</a:t>
            </a:r>
          </a:p>
          <a:p>
            <a:pPr marL="1200150" lvl="2" indent="-342900" fontAlgn="auto">
              <a:spcAft>
                <a:spcPts val="400"/>
              </a:spcAft>
              <a:buClr>
                <a:schemeClr val="accent1">
                  <a:shade val="75000"/>
                </a:schemeClr>
              </a:buClr>
              <a:buFont typeface="Arial" pitchFamily="34" charset="0"/>
              <a:buChar char="•"/>
              <a:defRPr/>
            </a:pPr>
            <a:r>
              <a:rPr lang="en-US" dirty="0" smtClean="0"/>
              <a:t>Sanitation</a:t>
            </a:r>
          </a:p>
          <a:p>
            <a:pPr marL="1200150" lvl="2" indent="-342900" fontAlgn="auto">
              <a:spcAft>
                <a:spcPts val="400"/>
              </a:spcAft>
              <a:buClr>
                <a:schemeClr val="accent1">
                  <a:shade val="75000"/>
                </a:schemeClr>
              </a:buClr>
              <a:buFont typeface="Arial" pitchFamily="34" charset="0"/>
              <a:buChar char="•"/>
              <a:defRPr/>
            </a:pPr>
            <a:r>
              <a:rPr lang="en-US" dirty="0" smtClean="0"/>
              <a:t>Urban Environment &amp; Transit</a:t>
            </a:r>
          </a:p>
          <a:p>
            <a:pPr marL="1200150" lvl="2" indent="-342900" fontAlgn="auto">
              <a:spcAft>
                <a:spcPts val="400"/>
              </a:spcAft>
              <a:buClr>
                <a:schemeClr val="accent1">
                  <a:shade val="75000"/>
                </a:schemeClr>
              </a:buClr>
              <a:buFont typeface="Arial" pitchFamily="34" charset="0"/>
              <a:buChar char="•"/>
              <a:defRPr/>
            </a:pPr>
            <a:r>
              <a:rPr lang="en-US" dirty="0" smtClean="0"/>
              <a:t>Education &amp; Youth</a:t>
            </a:r>
          </a:p>
          <a:p>
            <a:pPr marL="1200150" lvl="2" indent="-342900" fontAlgn="auto">
              <a:spcAft>
                <a:spcPts val="400"/>
              </a:spcAft>
              <a:buClr>
                <a:schemeClr val="accent1">
                  <a:shade val="75000"/>
                </a:schemeClr>
              </a:buClr>
              <a:buFont typeface="Arial" pitchFamily="34" charset="0"/>
              <a:buChar char="•"/>
              <a:defRPr/>
            </a:pPr>
            <a:r>
              <a:rPr lang="en-US" dirty="0" smtClean="0"/>
              <a:t>Neighborhood Action &amp; Sense of Community</a:t>
            </a:r>
          </a:p>
          <a:p>
            <a:pPr marL="457200" lvl="1" indent="0" fontAlgn="auto">
              <a:spcAft>
                <a:spcPts val="0"/>
              </a:spcAft>
              <a:buFont typeface="Verdana"/>
              <a:buChar char="◦"/>
              <a:defRPr/>
            </a:pPr>
            <a:r>
              <a:rPr lang="en-US" dirty="0" smtClean="0"/>
              <a:t>Available at the CSA data </a:t>
            </a:r>
            <a:r>
              <a:rPr lang="en-US" u="sng" dirty="0" smtClean="0"/>
              <a:t>FREE</a:t>
            </a:r>
            <a:r>
              <a:rPr lang="en-US" dirty="0" smtClean="0"/>
              <a:t> on BNIA-JFI website</a:t>
            </a:r>
          </a:p>
          <a:p>
            <a:pPr marL="640080" lvl="1" indent="-237744" fontAlgn="auto">
              <a:spcAft>
                <a:spcPts val="0"/>
              </a:spcAft>
              <a:buFont typeface="Verdana"/>
              <a:buChar char="◦"/>
              <a:defRPr/>
            </a:pPr>
            <a:endParaRPr lang="en-US" sz="1800" dirty="0" smtClean="0"/>
          </a:p>
          <a:p>
            <a:pPr marL="640080" lvl="1" indent="-237744" fontAlgn="auto">
              <a:spcAft>
                <a:spcPts val="0"/>
              </a:spcAft>
              <a:buFont typeface="Verdana"/>
              <a:buChar char="◦"/>
              <a:defRPr/>
            </a:pPr>
            <a:endParaRPr lang="en-US" dirty="0" smtClean="0"/>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2</a:t>
            </a:fld>
            <a:endParaRPr lang="en-US" sz="1400">
              <a:solidFill>
                <a:srgbClr val="FFFFF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0450" r="1982" b="4546"/>
          <a:stretch/>
        </p:blipFill>
        <p:spPr>
          <a:xfrm>
            <a:off x="6934200" y="76200"/>
            <a:ext cx="1606378" cy="1414231"/>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3810000" cy="5486400"/>
          </a:xfrm>
        </p:spPr>
        <p:txBody>
          <a:bodyPr/>
          <a:lstStyle/>
          <a:p>
            <a:pPr fontAlgn="auto">
              <a:spcAft>
                <a:spcPts val="0"/>
              </a:spcAft>
              <a:defRPr/>
            </a:pPr>
            <a:r>
              <a:rPr lang="en-US" b="1" dirty="0" smtClean="0">
                <a:solidFill>
                  <a:schemeClr val="tx2">
                    <a:satMod val="130000"/>
                  </a:schemeClr>
                </a:solidFill>
              </a:rPr>
              <a:t>Baltimore City CSAs</a:t>
            </a: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a:solidFill>
                  <a:schemeClr val="tx2">
                    <a:satMod val="130000"/>
                  </a:schemeClr>
                </a:solidFill>
              </a:rPr>
              <a:t/>
            </a:r>
            <a:br>
              <a:rPr lang="en-US" sz="2000" b="1" dirty="0">
                <a:solidFill>
                  <a:schemeClr val="tx2">
                    <a:satMod val="130000"/>
                  </a:schemeClr>
                </a:solidFill>
              </a:rPr>
            </a:br>
            <a:r>
              <a:rPr lang="en-US" sz="1800" dirty="0" smtClean="0">
                <a:solidFill>
                  <a:schemeClr val="tx1"/>
                </a:solidFill>
              </a:rPr>
              <a:t>2000 to 2009 - 55</a:t>
            </a:r>
            <a:br>
              <a:rPr lang="en-US" sz="1800" dirty="0" smtClean="0">
                <a:solidFill>
                  <a:schemeClr val="tx1"/>
                </a:solidFill>
              </a:rPr>
            </a:br>
            <a:r>
              <a:rPr lang="en-US" sz="1800" dirty="0">
                <a:solidFill>
                  <a:schemeClr val="tx1"/>
                </a:solidFill>
              </a:rPr>
              <a:t>2</a:t>
            </a:r>
            <a:r>
              <a:rPr lang="en-US" sz="1800" dirty="0" smtClean="0">
                <a:solidFill>
                  <a:schemeClr val="tx1"/>
                </a:solidFill>
              </a:rPr>
              <a:t>010 to .… - 55</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Based on Census boundaries</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Aggregations of Census tracts (respectful of neighborhoods)</a:t>
            </a:r>
          </a:p>
        </p:txBody>
      </p:sp>
      <p:pic>
        <p:nvPicPr>
          <p:cNvPr id="13315" name="Picture 3" descr="CSA Map 201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625" y="0"/>
            <a:ext cx="5159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5992FD-D092-4BF1-9B8D-3E28E7B44046}" type="slidenum">
              <a:rPr lang="en-US" sz="1400">
                <a:solidFill>
                  <a:srgbClr val="FFFFFF"/>
                </a:solidFill>
              </a:rPr>
              <a:pPr eaLnBrk="1" hangingPunct="1"/>
              <a:t>3</a:t>
            </a:fld>
            <a:endParaRPr lang="en-US" sz="140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066800"/>
            <a:ext cx="3657600" cy="4419600"/>
          </a:xfrm>
        </p:spPr>
        <p:txBody>
          <a:bodyPr>
            <a:normAutofit fontScale="90000"/>
          </a:bodyPr>
          <a:lstStyle/>
          <a:p>
            <a:pPr fontAlgn="auto">
              <a:spcAft>
                <a:spcPts val="0"/>
              </a:spcAft>
              <a:defRPr/>
            </a:pPr>
            <a:r>
              <a:rPr lang="en-US" b="1" dirty="0" smtClean="0">
                <a:solidFill>
                  <a:schemeClr val="tx2">
                    <a:satMod val="130000"/>
                  </a:schemeClr>
                </a:solidFill>
              </a:rPr>
              <a:t>Baltimore City Foreclosures</a:t>
            </a:r>
            <a:br>
              <a:rPr lang="en-US" b="1" dirty="0" smtClean="0">
                <a:solidFill>
                  <a:schemeClr val="tx2">
                    <a:satMod val="130000"/>
                  </a:schemeClr>
                </a:solidFill>
              </a:rPr>
            </a:br>
            <a:r>
              <a:rPr lang="en-US" b="1" dirty="0">
                <a:solidFill>
                  <a:schemeClr val="tx2">
                    <a:satMod val="130000"/>
                  </a:schemeClr>
                </a:solidFill>
              </a:rPr>
              <a:t/>
            </a:r>
            <a:br>
              <a:rPr lang="en-US" b="1" dirty="0">
                <a:solidFill>
                  <a:schemeClr val="tx2">
                    <a:satMod val="130000"/>
                  </a:schemeClr>
                </a:solidFill>
              </a:rPr>
            </a:br>
            <a:r>
              <a:rPr lang="en-US" sz="2200" b="1" dirty="0" smtClean="0">
                <a:solidFill>
                  <a:schemeClr val="tx2">
                    <a:satMod val="130000"/>
                  </a:schemeClr>
                </a:solidFill>
              </a:rPr>
              <a:t>2008 – 3,790 filings (1.9%)</a:t>
            </a:r>
            <a:br>
              <a:rPr lang="en-US" sz="2200" b="1" dirty="0" smtClean="0">
                <a:solidFill>
                  <a:schemeClr val="tx2">
                    <a:satMod val="130000"/>
                  </a:schemeClr>
                </a:solidFill>
              </a:rPr>
            </a:br>
            <a:r>
              <a:rPr lang="en-US" sz="2200" b="1" dirty="0" smtClean="0">
                <a:solidFill>
                  <a:schemeClr val="tx2">
                    <a:satMod val="130000"/>
                  </a:schemeClr>
                </a:solidFill>
              </a:rPr>
              <a:t>2009 – 6,138 filings (3.0%)</a:t>
            </a:r>
            <a:br>
              <a:rPr lang="en-US" sz="2200" b="1" dirty="0" smtClean="0">
                <a:solidFill>
                  <a:schemeClr val="tx2">
                    <a:satMod val="130000"/>
                  </a:schemeClr>
                </a:solidFill>
              </a:rPr>
            </a:br>
            <a:r>
              <a:rPr lang="en-US" sz="2200" b="1" dirty="0" smtClean="0">
                <a:solidFill>
                  <a:schemeClr val="tx2">
                    <a:satMod val="130000"/>
                  </a:schemeClr>
                </a:solidFill>
              </a:rPr>
              <a:t>2010 – 4,503 filings (2.2%)</a:t>
            </a:r>
            <a:br>
              <a:rPr lang="en-US" sz="2200" b="1" dirty="0" smtClean="0">
                <a:solidFill>
                  <a:schemeClr val="tx2">
                    <a:satMod val="130000"/>
                  </a:schemeClr>
                </a:solidFill>
              </a:rPr>
            </a:br>
            <a:r>
              <a:rPr lang="en-US" sz="2200" b="1" dirty="0" smtClean="0">
                <a:solidFill>
                  <a:schemeClr val="tx2">
                    <a:satMod val="130000"/>
                  </a:schemeClr>
                </a:solidFill>
              </a:rPr>
              <a:t>…</a:t>
            </a:r>
            <a:br>
              <a:rPr lang="en-US" sz="2200" b="1" dirty="0" smtClean="0">
                <a:solidFill>
                  <a:schemeClr val="tx2">
                    <a:satMod val="130000"/>
                  </a:schemeClr>
                </a:solidFill>
              </a:rPr>
            </a:br>
            <a:r>
              <a:rPr lang="en-US" sz="2200" b="1" dirty="0" smtClean="0">
                <a:solidFill>
                  <a:schemeClr val="tx2">
                    <a:satMod val="130000"/>
                  </a:schemeClr>
                </a:solidFill>
              </a:rPr>
              <a:t>2012 – 2,336 Filings</a:t>
            </a:r>
            <a:br>
              <a:rPr lang="en-US" sz="2200" b="1" dirty="0" smtClean="0">
                <a:solidFill>
                  <a:schemeClr val="tx2">
                    <a:satMod val="130000"/>
                  </a:schemeClr>
                </a:solidFill>
              </a:rPr>
            </a:br>
            <a:r>
              <a:rPr lang="en-US" sz="2200" b="1" dirty="0" smtClean="0">
                <a:solidFill>
                  <a:schemeClr val="tx2">
                    <a:satMod val="130000"/>
                  </a:schemeClr>
                </a:solidFill>
              </a:rPr>
              <a:t>(through Nov 13)</a:t>
            </a:r>
            <a:br>
              <a:rPr lang="en-US" sz="22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a:solidFill>
                  <a:schemeClr val="tx2">
                    <a:satMod val="130000"/>
                  </a:schemeClr>
                </a:solidFill>
              </a:rPr>
              <a:t/>
            </a:r>
            <a:br>
              <a:rPr lang="en-US" sz="2000" b="1" dirty="0">
                <a:solidFill>
                  <a:schemeClr val="tx2">
                    <a:satMod val="130000"/>
                  </a:schemeClr>
                </a:solidFill>
              </a:rPr>
            </a:br>
            <a:endParaRPr lang="en-US" sz="1800" dirty="0" smtClean="0">
              <a:solidFill>
                <a:schemeClr val="tx1"/>
              </a:solidFill>
            </a:endParaRP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5992FD-D092-4BF1-9B8D-3E28E7B44046}" type="slidenum">
              <a:rPr lang="en-US" sz="1400">
                <a:solidFill>
                  <a:srgbClr val="FFFFFF"/>
                </a:solidFill>
              </a:rPr>
              <a:pPr eaLnBrk="1" hangingPunct="1"/>
              <a:t>4</a:t>
            </a:fld>
            <a:endParaRPr lang="en-US" sz="1400">
              <a:solidFill>
                <a:srgbClr val="FFFFFF"/>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8360"/>
          <a:stretch/>
        </p:blipFill>
        <p:spPr>
          <a:xfrm>
            <a:off x="3886200" y="0"/>
            <a:ext cx="4931833" cy="6734175"/>
          </a:xfrm>
          <a:prstGeom prst="rect">
            <a:avLst/>
          </a:prstGeom>
        </p:spPr>
      </p:pic>
    </p:spTree>
    <p:extLst>
      <p:ext uri="{BB962C8B-B14F-4D97-AF65-F5344CB8AC3E}">
        <p14:creationId xmlns:p14="http://schemas.microsoft.com/office/powerpoint/2010/main" val="170501182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001000" cy="2209800"/>
          </a:xfrm>
        </p:spPr>
        <p:txBody>
          <a:bodyPr>
            <a:normAutofit/>
          </a:bodyPr>
          <a:lstStyle/>
          <a:p>
            <a:pPr algn="ctr"/>
            <a:r>
              <a:rPr lang="en-US" sz="3200" b="1" dirty="0" smtClean="0"/>
              <a:t>Baltimore City Interactive Foreclosure Map </a:t>
            </a:r>
            <a:br>
              <a:rPr lang="en-US" sz="3200" b="1" dirty="0" smtClean="0"/>
            </a:br>
            <a:r>
              <a:rPr lang="en-US" sz="3200" b="1" dirty="0"/>
              <a:t/>
            </a:r>
            <a:br>
              <a:rPr lang="en-US" sz="3200" b="1" dirty="0"/>
            </a:br>
            <a:r>
              <a:rPr lang="en-US" sz="3200" b="1" dirty="0" smtClean="0">
                <a:solidFill>
                  <a:schemeClr val="accent2">
                    <a:lumMod val="75000"/>
                  </a:schemeClr>
                </a:solidFill>
              </a:rPr>
              <a:t>http</a:t>
            </a:r>
            <a:r>
              <a:rPr lang="en-US" sz="3200" b="1" dirty="0">
                <a:solidFill>
                  <a:schemeClr val="accent2">
                    <a:lumMod val="75000"/>
                  </a:schemeClr>
                </a:solidFill>
              </a:rPr>
              <a:t>://foreclosures.bniajfi.org</a:t>
            </a:r>
            <a:r>
              <a:rPr lang="en-US" sz="3200" b="1" dirty="0" smtClean="0">
                <a:solidFill>
                  <a:schemeClr val="accent2">
                    <a:lumMod val="75000"/>
                  </a:schemeClr>
                </a:solidFill>
              </a:rPr>
              <a:t>/</a:t>
            </a:r>
            <a:endParaRPr lang="en-US" sz="3200" b="1" dirty="0">
              <a:solidFill>
                <a:schemeClr val="accent2">
                  <a:lumMod val="75000"/>
                </a:schemeClr>
              </a:solidFill>
            </a:endParaRPr>
          </a:p>
        </p:txBody>
      </p:sp>
      <p:sp>
        <p:nvSpPr>
          <p:cNvPr id="3" name="Slide Number Placeholder 2"/>
          <p:cNvSpPr>
            <a:spLocks noGrp="1"/>
          </p:cNvSpPr>
          <p:nvPr>
            <p:ph type="sldNum" sz="quarter" idx="11"/>
          </p:nvPr>
        </p:nvSpPr>
        <p:spPr/>
        <p:txBody>
          <a:bodyPr/>
          <a:lstStyle/>
          <a:p>
            <a:pPr>
              <a:defRPr/>
            </a:pPr>
            <a:fld id="{C6476FBB-C7B5-45DF-B490-C9546D8DAB9A}" type="slidenum">
              <a:rPr lang="en-US" smtClean="0"/>
              <a:pPr>
                <a:defRPr/>
              </a:pPr>
              <a:t>5</a:t>
            </a:fld>
            <a:endParaRPr lang="en-US"/>
          </a:p>
        </p:txBody>
      </p:sp>
    </p:spTree>
    <p:extLst>
      <p:ext uri="{BB962C8B-B14F-4D97-AF65-F5344CB8AC3E}">
        <p14:creationId xmlns:p14="http://schemas.microsoft.com/office/powerpoint/2010/main" val="74648122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17" y="0"/>
            <a:ext cx="8145966" cy="6858000"/>
          </a:xfrm>
          <a:prstGeom prst="rect">
            <a:avLst/>
          </a:prstGeom>
        </p:spPr>
      </p:pic>
    </p:spTree>
    <p:extLst>
      <p:ext uri="{BB962C8B-B14F-4D97-AF65-F5344CB8AC3E}">
        <p14:creationId xmlns:p14="http://schemas.microsoft.com/office/powerpoint/2010/main" val="1769040228"/>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7</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3353"/>
          <a:stretch/>
        </p:blipFill>
        <p:spPr>
          <a:xfrm>
            <a:off x="976045" y="0"/>
            <a:ext cx="6231579" cy="6858000"/>
          </a:xfrm>
          <a:prstGeom prst="rect">
            <a:avLst/>
          </a:prstGeom>
        </p:spPr>
      </p:pic>
    </p:spTree>
    <p:extLst>
      <p:ext uri="{BB962C8B-B14F-4D97-AF65-F5344CB8AC3E}">
        <p14:creationId xmlns:p14="http://schemas.microsoft.com/office/powerpoint/2010/main" val="191580461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8</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2994"/>
          <a:stretch/>
        </p:blipFill>
        <p:spPr>
          <a:xfrm>
            <a:off x="1059366" y="0"/>
            <a:ext cx="6112399" cy="6858000"/>
          </a:xfrm>
          <a:prstGeom prst="rect">
            <a:avLst/>
          </a:prstGeom>
        </p:spPr>
      </p:pic>
    </p:spTree>
    <p:extLst>
      <p:ext uri="{BB962C8B-B14F-4D97-AF65-F5344CB8AC3E}">
        <p14:creationId xmlns:p14="http://schemas.microsoft.com/office/powerpoint/2010/main" val="23894281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29239" cy="6858000"/>
          </a:xfrm>
          <a:prstGeom prst="rect">
            <a:avLst/>
          </a:prstGeom>
        </p:spPr>
      </p:pic>
    </p:spTree>
    <p:extLst>
      <p:ext uri="{BB962C8B-B14F-4D97-AF65-F5344CB8AC3E}">
        <p14:creationId xmlns:p14="http://schemas.microsoft.com/office/powerpoint/2010/main" val="238942815"/>
      </p:ext>
    </p:extLst>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15791</TotalTime>
  <Words>384</Words>
  <Application>Microsoft Office PowerPoint</Application>
  <PresentationFormat>On-screen Show (4:3)</PresentationFormat>
  <Paragraphs>94</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 Baltimore City’s  Interactive Foreclosure Map and Community Partnerships</vt:lpstr>
      <vt:lpstr>BNIA-JFI: Vital Signs</vt:lpstr>
      <vt:lpstr>Baltimore City CSAs    2000 to 2009 - 55 2010 to .… - 55  Based on Census boundaries  Aggregations of Census tracts (respectful of neighborhoods)</vt:lpstr>
      <vt:lpstr>Baltimore City Foreclosures  2008 – 3,790 filings (1.9%) 2009 – 6,138 filings (3.0%) 2010 – 4,503 filings (2.2%) … 2012 – 2,336 Filings (through Nov 13)     </vt:lpstr>
      <vt:lpstr>Baltimore City Interactive Foreclosure Map   http://foreclosures.bniajfi.org/</vt:lpstr>
      <vt:lpstr>PowerPoint Presentation</vt:lpstr>
      <vt:lpstr>PowerPoint Presentation</vt:lpstr>
      <vt:lpstr>PowerPoint Presentation</vt:lpstr>
      <vt:lpstr>PowerPoint Presentation</vt:lpstr>
      <vt:lpstr>PowerPoint Presentation</vt:lpstr>
      <vt:lpstr>Foreclosure Data</vt:lpstr>
      <vt:lpstr>PowerPoint Presentation</vt:lpstr>
      <vt:lpstr>PowerPoint Presentation</vt:lpstr>
      <vt:lpstr>PowerPoint Presentation</vt:lpstr>
      <vt:lpstr>Home Sales Data – </vt:lpstr>
      <vt:lpstr>Thank you </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Devil Presentation</dc:title>
  <dc:creator>eclipse</dc:creator>
  <cp:lastModifiedBy>ntaskach</cp:lastModifiedBy>
  <cp:revision>205</cp:revision>
  <cp:lastPrinted>2012-04-11T18:49:48Z</cp:lastPrinted>
  <dcterms:created xsi:type="dcterms:W3CDTF">2002-10-29T16:53:47Z</dcterms:created>
  <dcterms:modified xsi:type="dcterms:W3CDTF">2012-11-14T17:36:43Z</dcterms:modified>
</cp:coreProperties>
</file>