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1" r:id="rId4"/>
    <p:sldId id="257" r:id="rId5"/>
    <p:sldId id="263" r:id="rId6"/>
    <p:sldId id="260" r:id="rId7"/>
    <p:sldId id="262" r:id="rId8"/>
    <p:sldId id="266" r:id="rId9"/>
    <p:sldId id="25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35B02-7ECD-42F0-9C61-52F732D551A6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7CCE31C2-F729-4DC9-987B-6A1ACA2012A3}">
      <dgm:prSet phldrT="[Text]" custT="1"/>
      <dgm:spPr>
        <a:scene3d>
          <a:camera prst="orthographicFront"/>
          <a:lightRig rig="threePt" dir="t"/>
        </a:scene3d>
        <a:sp3d>
          <a:bevelT w="107950"/>
        </a:sp3d>
      </dgm:spPr>
      <dgm:t>
        <a:bodyPr/>
        <a:lstStyle/>
        <a:p>
          <a:r>
            <a:rPr lang="en-US" sz="3600" dirty="0" smtClean="0"/>
            <a:t>PCS</a:t>
          </a:r>
        </a:p>
      </dgm:t>
    </dgm:pt>
    <dgm:pt modelId="{795C0F96-DDFD-4C77-825E-7E88D8F136ED}" type="parTrans" cxnId="{9DE407CC-83D0-46E0-A0A9-ABBF5C182805}">
      <dgm:prSet/>
      <dgm:spPr/>
      <dgm:t>
        <a:bodyPr/>
        <a:lstStyle/>
        <a:p>
          <a:endParaRPr lang="en-US"/>
        </a:p>
      </dgm:t>
    </dgm:pt>
    <dgm:pt modelId="{683FF6B2-B73D-4E65-8C09-466C20AC6E6A}" type="sibTrans" cxnId="{9DE407CC-83D0-46E0-A0A9-ABBF5C182805}">
      <dgm:prSet/>
      <dgm:spPr/>
      <dgm:t>
        <a:bodyPr/>
        <a:lstStyle/>
        <a:p>
          <a:endParaRPr lang="en-US"/>
        </a:p>
      </dgm:t>
    </dgm:pt>
    <dgm:pt modelId="{8864E3BC-4E15-4F99-A149-A6290E267C62}">
      <dgm:prSet phldrT="[Text]" custT="1"/>
      <dgm:spPr>
        <a:scene3d>
          <a:camera prst="orthographicFront"/>
          <a:lightRig rig="threePt" dir="t"/>
        </a:scene3d>
        <a:sp3d>
          <a:bevelT w="107950"/>
        </a:sp3d>
      </dgm:spPr>
      <dgm:t>
        <a:bodyPr/>
        <a:lstStyle/>
        <a:p>
          <a:r>
            <a:rPr lang="en-US" sz="3600" dirty="0" smtClean="0"/>
            <a:t>JWB</a:t>
          </a:r>
          <a:endParaRPr lang="en-US" sz="3600" dirty="0"/>
        </a:p>
      </dgm:t>
    </dgm:pt>
    <dgm:pt modelId="{C99F30B6-1802-48D1-86EB-356847B000B6}" type="parTrans" cxnId="{8F61F238-91B6-4AAB-AE67-7F93315286E9}">
      <dgm:prSet/>
      <dgm:spPr/>
      <dgm:t>
        <a:bodyPr/>
        <a:lstStyle/>
        <a:p>
          <a:endParaRPr lang="en-US"/>
        </a:p>
      </dgm:t>
    </dgm:pt>
    <dgm:pt modelId="{2B465EE3-D985-48BE-BF94-3BEADF702E82}" type="sibTrans" cxnId="{8F61F238-91B6-4AAB-AE67-7F93315286E9}">
      <dgm:prSet/>
      <dgm:spPr/>
      <dgm:t>
        <a:bodyPr/>
        <a:lstStyle/>
        <a:p>
          <a:endParaRPr lang="en-US"/>
        </a:p>
      </dgm:t>
    </dgm:pt>
    <dgm:pt modelId="{7808D679-FFEC-47BB-994F-7ADFE75304D0}">
      <dgm:prSet phldrT="[Text]" custT="1"/>
      <dgm:spPr>
        <a:scene3d>
          <a:camera prst="orthographicFront"/>
          <a:lightRig rig="threePt" dir="t"/>
        </a:scene3d>
        <a:sp3d>
          <a:bevelT w="107950"/>
        </a:sp3d>
      </dgm:spPr>
      <dgm:t>
        <a:bodyPr/>
        <a:lstStyle/>
        <a:p>
          <a:r>
            <a:rPr lang="en-US" sz="3600" dirty="0" smtClean="0"/>
            <a:t>PSRDC</a:t>
          </a:r>
        </a:p>
      </dgm:t>
    </dgm:pt>
    <dgm:pt modelId="{4DCB4E4A-7071-4868-A683-D46F1819878C}" type="parTrans" cxnId="{6027ADE3-9465-4646-A2C5-072D99060727}">
      <dgm:prSet/>
      <dgm:spPr/>
      <dgm:t>
        <a:bodyPr/>
        <a:lstStyle/>
        <a:p>
          <a:endParaRPr lang="en-US"/>
        </a:p>
      </dgm:t>
    </dgm:pt>
    <dgm:pt modelId="{58F3B4D3-0B7D-482C-B466-68C86E696948}" type="sibTrans" cxnId="{6027ADE3-9465-4646-A2C5-072D99060727}">
      <dgm:prSet/>
      <dgm:spPr/>
      <dgm:t>
        <a:bodyPr/>
        <a:lstStyle/>
        <a:p>
          <a:endParaRPr lang="en-US"/>
        </a:p>
      </dgm:t>
    </dgm:pt>
    <dgm:pt modelId="{858FC1E2-F424-43F6-97A2-6EC2E31540E9}" type="pres">
      <dgm:prSet presAssocID="{14A35B02-7ECD-42F0-9C61-52F732D551A6}" presName="Name0" presStyleCnt="0">
        <dgm:presLayoutVars>
          <dgm:chMax val="7"/>
          <dgm:dir/>
          <dgm:resizeHandles val="exact"/>
        </dgm:presLayoutVars>
      </dgm:prSet>
      <dgm:spPr/>
    </dgm:pt>
    <dgm:pt modelId="{378404A1-6F8B-45E2-8D16-85F48E1FC272}" type="pres">
      <dgm:prSet presAssocID="{14A35B02-7ECD-42F0-9C61-52F732D551A6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45197-8A76-468D-A49B-4A64E63AA522}" type="pres">
      <dgm:prSet presAssocID="{14A35B02-7ECD-42F0-9C61-52F732D551A6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56D7C-B3F2-4A46-A588-2B9E95DC072D}" type="pres">
      <dgm:prSet presAssocID="{14A35B02-7ECD-42F0-9C61-52F732D551A6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D1D15B-90F1-4F1D-A00D-22FB4145653D}" type="presOf" srcId="{7808D679-FFEC-47BB-994F-7ADFE75304D0}" destId="{26C56D7C-B3F2-4A46-A588-2B9E95DC072D}" srcOrd="0" destOrd="0" presId="urn:microsoft.com/office/officeart/2005/8/layout/rings+Icon"/>
    <dgm:cxn modelId="{F86E93F8-C819-4655-8B1C-482D7C79854E}" type="presOf" srcId="{14A35B02-7ECD-42F0-9C61-52F732D551A6}" destId="{858FC1E2-F424-43F6-97A2-6EC2E31540E9}" srcOrd="0" destOrd="0" presId="urn:microsoft.com/office/officeart/2005/8/layout/rings+Icon"/>
    <dgm:cxn modelId="{3C4B07F0-AF5D-4D78-BB4B-05616368C47B}" type="presOf" srcId="{8864E3BC-4E15-4F99-A149-A6290E267C62}" destId="{29B45197-8A76-468D-A49B-4A64E63AA522}" srcOrd="0" destOrd="0" presId="urn:microsoft.com/office/officeart/2005/8/layout/rings+Icon"/>
    <dgm:cxn modelId="{8F61F238-91B6-4AAB-AE67-7F93315286E9}" srcId="{14A35B02-7ECD-42F0-9C61-52F732D551A6}" destId="{8864E3BC-4E15-4F99-A149-A6290E267C62}" srcOrd="1" destOrd="0" parTransId="{C99F30B6-1802-48D1-86EB-356847B000B6}" sibTransId="{2B465EE3-D985-48BE-BF94-3BEADF702E82}"/>
    <dgm:cxn modelId="{9DE407CC-83D0-46E0-A0A9-ABBF5C182805}" srcId="{14A35B02-7ECD-42F0-9C61-52F732D551A6}" destId="{7CCE31C2-F729-4DC9-987B-6A1ACA2012A3}" srcOrd="0" destOrd="0" parTransId="{795C0F96-DDFD-4C77-825E-7E88D8F136ED}" sibTransId="{683FF6B2-B73D-4E65-8C09-466C20AC6E6A}"/>
    <dgm:cxn modelId="{6027ADE3-9465-4646-A2C5-072D99060727}" srcId="{14A35B02-7ECD-42F0-9C61-52F732D551A6}" destId="{7808D679-FFEC-47BB-994F-7ADFE75304D0}" srcOrd="2" destOrd="0" parTransId="{4DCB4E4A-7071-4868-A683-D46F1819878C}" sibTransId="{58F3B4D3-0B7D-482C-B466-68C86E696948}"/>
    <dgm:cxn modelId="{BE1DA236-BB74-43C0-B0E7-BE430843B6A6}" type="presOf" srcId="{7CCE31C2-F729-4DC9-987B-6A1ACA2012A3}" destId="{378404A1-6F8B-45E2-8D16-85F48E1FC272}" srcOrd="0" destOrd="0" presId="urn:microsoft.com/office/officeart/2005/8/layout/rings+Icon"/>
    <dgm:cxn modelId="{06992BF2-D414-4E35-8506-49D9333D0DC0}" type="presParOf" srcId="{858FC1E2-F424-43F6-97A2-6EC2E31540E9}" destId="{378404A1-6F8B-45E2-8D16-85F48E1FC272}" srcOrd="0" destOrd="0" presId="urn:microsoft.com/office/officeart/2005/8/layout/rings+Icon"/>
    <dgm:cxn modelId="{53C1FC9F-C8A3-4E11-BC6E-81DE86DB555D}" type="presParOf" srcId="{858FC1E2-F424-43F6-97A2-6EC2E31540E9}" destId="{29B45197-8A76-468D-A49B-4A64E63AA522}" srcOrd="1" destOrd="0" presId="urn:microsoft.com/office/officeart/2005/8/layout/rings+Icon"/>
    <dgm:cxn modelId="{5ADC8E02-CEC9-4A09-83AF-561B0A0B870E}" type="presParOf" srcId="{858FC1E2-F424-43F6-97A2-6EC2E31540E9}" destId="{26C56D7C-B3F2-4A46-A588-2B9E95DC072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A35B02-7ECD-42F0-9C61-52F732D551A6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7CCE31C2-F729-4DC9-987B-6A1ACA2012A3}">
      <dgm:prSet phldrT="[Text]" custT="1"/>
      <dgm:spPr>
        <a:scene3d>
          <a:camera prst="orthographicFront"/>
          <a:lightRig rig="threePt" dir="t"/>
        </a:scene3d>
        <a:sp3d>
          <a:bevelT w="107950"/>
        </a:sp3d>
      </dgm:spPr>
      <dgm:t>
        <a:bodyPr/>
        <a:lstStyle/>
        <a:p>
          <a:r>
            <a:rPr lang="en-US" sz="3600" dirty="0" smtClean="0"/>
            <a:t>PCS</a:t>
          </a:r>
          <a:endParaRPr lang="en-US" sz="3600" dirty="0"/>
        </a:p>
      </dgm:t>
    </dgm:pt>
    <dgm:pt modelId="{795C0F96-DDFD-4C77-825E-7E88D8F136ED}" type="parTrans" cxnId="{9DE407CC-83D0-46E0-A0A9-ABBF5C182805}">
      <dgm:prSet/>
      <dgm:spPr/>
      <dgm:t>
        <a:bodyPr/>
        <a:lstStyle/>
        <a:p>
          <a:endParaRPr lang="en-US"/>
        </a:p>
      </dgm:t>
    </dgm:pt>
    <dgm:pt modelId="{683FF6B2-B73D-4E65-8C09-466C20AC6E6A}" type="sibTrans" cxnId="{9DE407CC-83D0-46E0-A0A9-ABBF5C182805}">
      <dgm:prSet/>
      <dgm:spPr/>
      <dgm:t>
        <a:bodyPr/>
        <a:lstStyle/>
        <a:p>
          <a:endParaRPr lang="en-US"/>
        </a:p>
      </dgm:t>
    </dgm:pt>
    <dgm:pt modelId="{8864E3BC-4E15-4F99-A149-A6290E267C62}">
      <dgm:prSet phldrT="[Text]" custT="1"/>
      <dgm:spPr>
        <a:scene3d>
          <a:camera prst="orthographicFront"/>
          <a:lightRig rig="threePt" dir="t"/>
        </a:scene3d>
        <a:sp3d>
          <a:bevelT w="107950"/>
        </a:sp3d>
      </dgm:spPr>
      <dgm:t>
        <a:bodyPr/>
        <a:lstStyle/>
        <a:p>
          <a:r>
            <a:rPr lang="en-US" sz="3600" dirty="0" smtClean="0"/>
            <a:t>JWB</a:t>
          </a:r>
          <a:endParaRPr lang="en-US" sz="3600" dirty="0"/>
        </a:p>
      </dgm:t>
    </dgm:pt>
    <dgm:pt modelId="{C99F30B6-1802-48D1-86EB-356847B000B6}" type="parTrans" cxnId="{8F61F238-91B6-4AAB-AE67-7F93315286E9}">
      <dgm:prSet/>
      <dgm:spPr/>
      <dgm:t>
        <a:bodyPr/>
        <a:lstStyle/>
        <a:p>
          <a:endParaRPr lang="en-US"/>
        </a:p>
      </dgm:t>
    </dgm:pt>
    <dgm:pt modelId="{2B465EE3-D985-48BE-BF94-3BEADF702E82}" type="sibTrans" cxnId="{8F61F238-91B6-4AAB-AE67-7F93315286E9}">
      <dgm:prSet/>
      <dgm:spPr/>
      <dgm:t>
        <a:bodyPr/>
        <a:lstStyle/>
        <a:p>
          <a:endParaRPr lang="en-US"/>
        </a:p>
      </dgm:t>
    </dgm:pt>
    <dgm:pt modelId="{7808D679-FFEC-47BB-994F-7ADFE75304D0}">
      <dgm:prSet phldrT="[Text]" custT="1"/>
      <dgm:spPr>
        <a:scene3d>
          <a:camera prst="orthographicFront"/>
          <a:lightRig rig="threePt" dir="t"/>
        </a:scene3d>
        <a:sp3d>
          <a:bevelT w="107950"/>
        </a:sp3d>
      </dgm:spPr>
      <dgm:t>
        <a:bodyPr/>
        <a:lstStyle/>
        <a:p>
          <a:r>
            <a:rPr lang="en-US" sz="3600" dirty="0" smtClean="0"/>
            <a:t>PSRSC</a:t>
          </a:r>
        </a:p>
      </dgm:t>
    </dgm:pt>
    <dgm:pt modelId="{4DCB4E4A-7071-4868-A683-D46F1819878C}" type="parTrans" cxnId="{6027ADE3-9465-4646-A2C5-072D99060727}">
      <dgm:prSet/>
      <dgm:spPr/>
      <dgm:t>
        <a:bodyPr/>
        <a:lstStyle/>
        <a:p>
          <a:endParaRPr lang="en-US"/>
        </a:p>
      </dgm:t>
    </dgm:pt>
    <dgm:pt modelId="{58F3B4D3-0B7D-482C-B466-68C86E696948}" type="sibTrans" cxnId="{6027ADE3-9465-4646-A2C5-072D99060727}">
      <dgm:prSet/>
      <dgm:spPr/>
      <dgm:t>
        <a:bodyPr/>
        <a:lstStyle/>
        <a:p>
          <a:endParaRPr lang="en-US"/>
        </a:p>
      </dgm:t>
    </dgm:pt>
    <dgm:pt modelId="{858FC1E2-F424-43F6-97A2-6EC2E31540E9}" type="pres">
      <dgm:prSet presAssocID="{14A35B02-7ECD-42F0-9C61-52F732D551A6}" presName="Name0" presStyleCnt="0">
        <dgm:presLayoutVars>
          <dgm:chMax val="7"/>
          <dgm:dir/>
          <dgm:resizeHandles val="exact"/>
        </dgm:presLayoutVars>
      </dgm:prSet>
      <dgm:spPr/>
    </dgm:pt>
    <dgm:pt modelId="{378404A1-6F8B-45E2-8D16-85F48E1FC272}" type="pres">
      <dgm:prSet presAssocID="{14A35B02-7ECD-42F0-9C61-52F732D551A6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45197-8A76-468D-A49B-4A64E63AA522}" type="pres">
      <dgm:prSet presAssocID="{14A35B02-7ECD-42F0-9C61-52F732D551A6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56D7C-B3F2-4A46-A588-2B9E95DC072D}" type="pres">
      <dgm:prSet presAssocID="{14A35B02-7ECD-42F0-9C61-52F732D551A6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718C0-1E9E-484D-8557-BEE2F28FF016}" type="presOf" srcId="{7CCE31C2-F729-4DC9-987B-6A1ACA2012A3}" destId="{378404A1-6F8B-45E2-8D16-85F48E1FC272}" srcOrd="0" destOrd="0" presId="urn:microsoft.com/office/officeart/2005/8/layout/rings+Icon"/>
    <dgm:cxn modelId="{6027ADE3-9465-4646-A2C5-072D99060727}" srcId="{14A35B02-7ECD-42F0-9C61-52F732D551A6}" destId="{7808D679-FFEC-47BB-994F-7ADFE75304D0}" srcOrd="2" destOrd="0" parTransId="{4DCB4E4A-7071-4868-A683-D46F1819878C}" sibTransId="{58F3B4D3-0B7D-482C-B466-68C86E696948}"/>
    <dgm:cxn modelId="{8F61F238-91B6-4AAB-AE67-7F93315286E9}" srcId="{14A35B02-7ECD-42F0-9C61-52F732D551A6}" destId="{8864E3BC-4E15-4F99-A149-A6290E267C62}" srcOrd="1" destOrd="0" parTransId="{C99F30B6-1802-48D1-86EB-356847B000B6}" sibTransId="{2B465EE3-D985-48BE-BF94-3BEADF702E82}"/>
    <dgm:cxn modelId="{F0C87F7B-B424-469E-B1FE-FF65C5833B14}" type="presOf" srcId="{14A35B02-7ECD-42F0-9C61-52F732D551A6}" destId="{858FC1E2-F424-43F6-97A2-6EC2E31540E9}" srcOrd="0" destOrd="0" presId="urn:microsoft.com/office/officeart/2005/8/layout/rings+Icon"/>
    <dgm:cxn modelId="{9DE407CC-83D0-46E0-A0A9-ABBF5C182805}" srcId="{14A35B02-7ECD-42F0-9C61-52F732D551A6}" destId="{7CCE31C2-F729-4DC9-987B-6A1ACA2012A3}" srcOrd="0" destOrd="0" parTransId="{795C0F96-DDFD-4C77-825E-7E88D8F136ED}" sibTransId="{683FF6B2-B73D-4E65-8C09-466C20AC6E6A}"/>
    <dgm:cxn modelId="{EEB47FED-C7E3-4E6F-A749-C3C6EF42C60A}" type="presOf" srcId="{8864E3BC-4E15-4F99-A149-A6290E267C62}" destId="{29B45197-8A76-468D-A49B-4A64E63AA522}" srcOrd="0" destOrd="0" presId="urn:microsoft.com/office/officeart/2005/8/layout/rings+Icon"/>
    <dgm:cxn modelId="{3857DFF2-B4BF-4A44-A75D-F7EFB69EB493}" type="presOf" srcId="{7808D679-FFEC-47BB-994F-7ADFE75304D0}" destId="{26C56D7C-B3F2-4A46-A588-2B9E95DC072D}" srcOrd="0" destOrd="0" presId="urn:microsoft.com/office/officeart/2005/8/layout/rings+Icon"/>
    <dgm:cxn modelId="{1B9C1F1E-D644-44FF-B724-367CB3254E8A}" type="presParOf" srcId="{858FC1E2-F424-43F6-97A2-6EC2E31540E9}" destId="{378404A1-6F8B-45E2-8D16-85F48E1FC272}" srcOrd="0" destOrd="0" presId="urn:microsoft.com/office/officeart/2005/8/layout/rings+Icon"/>
    <dgm:cxn modelId="{98793A2C-C870-4834-990C-E7D797A564AC}" type="presParOf" srcId="{858FC1E2-F424-43F6-97A2-6EC2E31540E9}" destId="{29B45197-8A76-468D-A49B-4A64E63AA522}" srcOrd="1" destOrd="0" presId="urn:microsoft.com/office/officeart/2005/8/layout/rings+Icon"/>
    <dgm:cxn modelId="{E7D98FE7-FC64-4C19-9CA9-35DD50577F2F}" type="presParOf" srcId="{858FC1E2-F424-43F6-97A2-6EC2E31540E9}" destId="{26C56D7C-B3F2-4A46-A588-2B9E95DC072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404A1-6F8B-45E2-8D16-85F48E1FC272}">
      <dsp:nvSpPr>
        <dsp:cNvPr id="0" name=""/>
        <dsp:cNvSpPr/>
      </dsp:nvSpPr>
      <dsp:spPr>
        <a:xfrm>
          <a:off x="780665" y="0"/>
          <a:ext cx="3314230" cy="33141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79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PCS</a:t>
          </a:r>
        </a:p>
      </dsp:txBody>
      <dsp:txXfrm>
        <a:off x="1266023" y="485351"/>
        <a:ext cx="2343514" cy="2343480"/>
      </dsp:txXfrm>
    </dsp:sp>
    <dsp:sp modelId="{29B45197-8A76-468D-A49B-4A64E63AA522}">
      <dsp:nvSpPr>
        <dsp:cNvPr id="0" name=""/>
        <dsp:cNvSpPr/>
      </dsp:nvSpPr>
      <dsp:spPr>
        <a:xfrm>
          <a:off x="2486529" y="2210376"/>
          <a:ext cx="3314230" cy="33141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79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JWB</a:t>
          </a:r>
          <a:endParaRPr lang="en-US" sz="3600" kern="1200" dirty="0"/>
        </a:p>
      </dsp:txBody>
      <dsp:txXfrm>
        <a:off x="2971887" y="2695727"/>
        <a:ext cx="2343514" cy="2343480"/>
      </dsp:txXfrm>
    </dsp:sp>
    <dsp:sp modelId="{26C56D7C-B3F2-4A46-A588-2B9E95DC072D}">
      <dsp:nvSpPr>
        <dsp:cNvPr id="0" name=""/>
        <dsp:cNvSpPr/>
      </dsp:nvSpPr>
      <dsp:spPr>
        <a:xfrm>
          <a:off x="4190375" y="0"/>
          <a:ext cx="3314230" cy="33141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79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PSRDC</a:t>
          </a:r>
        </a:p>
      </dsp:txBody>
      <dsp:txXfrm>
        <a:off x="4675733" y="485351"/>
        <a:ext cx="2343514" cy="2343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404A1-6F8B-45E2-8D16-85F48E1FC272}">
      <dsp:nvSpPr>
        <dsp:cNvPr id="0" name=""/>
        <dsp:cNvSpPr/>
      </dsp:nvSpPr>
      <dsp:spPr>
        <a:xfrm>
          <a:off x="780665" y="0"/>
          <a:ext cx="3314230" cy="33141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79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PCS</a:t>
          </a:r>
          <a:endParaRPr lang="en-US" sz="3600" kern="1200" dirty="0"/>
        </a:p>
      </dsp:txBody>
      <dsp:txXfrm>
        <a:off x="1266023" y="485351"/>
        <a:ext cx="2343514" cy="2343480"/>
      </dsp:txXfrm>
    </dsp:sp>
    <dsp:sp modelId="{29B45197-8A76-468D-A49B-4A64E63AA522}">
      <dsp:nvSpPr>
        <dsp:cNvPr id="0" name=""/>
        <dsp:cNvSpPr/>
      </dsp:nvSpPr>
      <dsp:spPr>
        <a:xfrm>
          <a:off x="2486529" y="2210376"/>
          <a:ext cx="3314230" cy="33141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79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JWB</a:t>
          </a:r>
          <a:endParaRPr lang="en-US" sz="3600" kern="1200" dirty="0"/>
        </a:p>
      </dsp:txBody>
      <dsp:txXfrm>
        <a:off x="2971887" y="2695727"/>
        <a:ext cx="2343514" cy="2343480"/>
      </dsp:txXfrm>
    </dsp:sp>
    <dsp:sp modelId="{26C56D7C-B3F2-4A46-A588-2B9E95DC072D}">
      <dsp:nvSpPr>
        <dsp:cNvPr id="0" name=""/>
        <dsp:cNvSpPr/>
      </dsp:nvSpPr>
      <dsp:spPr>
        <a:xfrm>
          <a:off x="4190375" y="0"/>
          <a:ext cx="3314230" cy="33141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79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PSRSC</a:t>
          </a:r>
        </a:p>
      </dsp:txBody>
      <dsp:txXfrm>
        <a:off x="4675733" y="485351"/>
        <a:ext cx="2343514" cy="234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Juvenile Welfare Board of Pinellas County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JWB IDS + PCS + PSRDC </a:t>
            </a:r>
            <a:r>
              <a:rPr lang="en-US" dirty="0" smtClean="0"/>
              <a:t>IDS= </a:t>
            </a:r>
            <a:r>
              <a:rPr lang="en-US" dirty="0" smtClean="0"/>
              <a:t>T</a:t>
            </a:r>
            <a:r>
              <a:rPr lang="en-US" baseline="30000" dirty="0"/>
              <a:t>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456" y="4834843"/>
            <a:ext cx="2203106" cy="16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76" y="443220"/>
            <a:ext cx="9302958" cy="5938576"/>
          </a:xfrm>
          <a:ln w="15875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54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069" y="-409427"/>
            <a:ext cx="10018713" cy="1752599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baseline="30000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874" y="-331597"/>
            <a:ext cx="10018713" cy="72850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600" dirty="0" smtClean="0"/>
              <a:t>Trust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Turf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Time</a:t>
            </a:r>
          </a:p>
          <a:p>
            <a:endParaRPr lang="en-US" sz="3600" dirty="0" smtClean="0"/>
          </a:p>
          <a:p>
            <a:r>
              <a:rPr lang="en-US" sz="3600" dirty="0"/>
              <a:t>T</a:t>
            </a:r>
            <a:r>
              <a:rPr lang="en-US" sz="3600" dirty="0" smtClean="0"/>
              <a:t>echnology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635" y="763633"/>
            <a:ext cx="2155590" cy="741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75" y="1665503"/>
            <a:ext cx="2081313" cy="1813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44" y="3234029"/>
            <a:ext cx="1828571" cy="182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30" y="4871400"/>
            <a:ext cx="1724558" cy="18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834" y="588723"/>
            <a:ext cx="4807923" cy="166038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Juvenile Welfare Board</a:t>
            </a:r>
            <a:r>
              <a:rPr lang="en-US" dirty="0"/>
              <a:t> invests in partnerships, innovation and advocacy to strengthen Pinellas County children and families.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517" y="478088"/>
            <a:ext cx="4754027" cy="5666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34" y="2509493"/>
            <a:ext cx="4807923" cy="3502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69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894" y="-13545"/>
            <a:ext cx="6420897" cy="12334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University of South Florida Policy</a:t>
            </a:r>
            <a:br>
              <a:rPr lang="en-US" sz="3200" dirty="0" smtClean="0"/>
            </a:br>
            <a:r>
              <a:rPr lang="en-US" sz="3200" dirty="0" smtClean="0"/>
              <a:t> &amp; Services Research Data Center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4408" y="1040070"/>
            <a:ext cx="4607188" cy="576262"/>
          </a:xfrm>
        </p:spPr>
        <p:txBody>
          <a:bodyPr/>
          <a:lstStyle/>
          <a:p>
            <a:r>
              <a:rPr lang="en-US" dirty="0" smtClean="0"/>
              <a:t>Integrated Data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4408" y="1616332"/>
            <a:ext cx="4895056" cy="3352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pinellasindicators.org</a:t>
            </a:r>
          </a:p>
          <a:p>
            <a:r>
              <a:rPr lang="en-US" sz="2400" dirty="0" smtClean="0"/>
              <a:t>JWB Funded Program Client</a:t>
            </a:r>
          </a:p>
          <a:p>
            <a:r>
              <a:rPr lang="en-US" sz="2400" dirty="0" smtClean="0"/>
              <a:t>Pinellas Juvenile Assessment Center</a:t>
            </a:r>
          </a:p>
          <a:p>
            <a:r>
              <a:rPr lang="en-US" sz="2400" dirty="0" smtClean="0"/>
              <a:t>Pinellas County Schools</a:t>
            </a:r>
          </a:p>
          <a:p>
            <a:r>
              <a:rPr lang="en-US" sz="2400" dirty="0" smtClean="0"/>
              <a:t>Tampa Bay Information Network</a:t>
            </a:r>
          </a:p>
          <a:p>
            <a:r>
              <a:rPr lang="en-US" sz="2400" dirty="0" smtClean="0"/>
              <a:t>Eckerd Community Alternatives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38325" y="1040070"/>
            <a:ext cx="5584033" cy="576262"/>
          </a:xfrm>
        </p:spPr>
        <p:txBody>
          <a:bodyPr/>
          <a:lstStyle/>
          <a:p>
            <a:pPr algn="ctr"/>
            <a:r>
              <a:rPr lang="en-US" dirty="0"/>
              <a:t>Integrated Data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8866" y="1614879"/>
            <a:ext cx="6193134" cy="5010703"/>
          </a:xfrm>
        </p:spPr>
        <p:txBody>
          <a:bodyPr>
            <a:noAutofit/>
          </a:bodyPr>
          <a:lstStyle/>
          <a:p>
            <a:r>
              <a:rPr lang="en-US" sz="2400" dirty="0"/>
              <a:t>Mental Health </a:t>
            </a:r>
            <a:r>
              <a:rPr lang="en-US" sz="2400" dirty="0" smtClean="0"/>
              <a:t>System IDS</a:t>
            </a:r>
            <a:endParaRPr lang="en-US" sz="2400" dirty="0"/>
          </a:p>
          <a:p>
            <a:r>
              <a:rPr lang="en-US" sz="2400" dirty="0" smtClean="0"/>
              <a:t>Baker </a:t>
            </a:r>
            <a:r>
              <a:rPr lang="en-US" sz="2400" dirty="0"/>
              <a:t>Act - </a:t>
            </a:r>
            <a:r>
              <a:rPr lang="en-US" sz="2400" dirty="0" smtClean="0"/>
              <a:t>Behavior/issues/concern resulting </a:t>
            </a:r>
            <a:r>
              <a:rPr lang="en-US" sz="2400" dirty="0"/>
              <a:t>in </a:t>
            </a:r>
            <a:r>
              <a:rPr lang="en-US" sz="2400" dirty="0" smtClean="0"/>
              <a:t>the initiation</a:t>
            </a:r>
            <a:endParaRPr lang="en-US" sz="2400" dirty="0"/>
          </a:p>
          <a:p>
            <a:r>
              <a:rPr lang="en-US" sz="2400" dirty="0" smtClean="0"/>
              <a:t>Criminal </a:t>
            </a:r>
            <a:r>
              <a:rPr lang="en-US" sz="2400" dirty="0"/>
              <a:t>Justice Information Systems of Pinellas </a:t>
            </a:r>
            <a:r>
              <a:rPr lang="en-US" sz="2400" dirty="0" smtClean="0"/>
              <a:t>County</a:t>
            </a:r>
          </a:p>
          <a:p>
            <a:r>
              <a:rPr lang="en-US" sz="2400" dirty="0" smtClean="0"/>
              <a:t>Florida </a:t>
            </a:r>
            <a:r>
              <a:rPr lang="en-US" sz="2400" dirty="0"/>
              <a:t>Department of Law </a:t>
            </a:r>
            <a:r>
              <a:rPr lang="en-US" sz="2400" dirty="0" smtClean="0"/>
              <a:t>Enforcement.</a:t>
            </a:r>
            <a:endParaRPr lang="en-US" sz="2400" dirty="0"/>
          </a:p>
          <a:p>
            <a:r>
              <a:rPr lang="en-US" sz="2400" dirty="0" smtClean="0"/>
              <a:t>Florida </a:t>
            </a:r>
            <a:r>
              <a:rPr lang="en-US" sz="2400" dirty="0"/>
              <a:t>Department of </a:t>
            </a:r>
            <a:r>
              <a:rPr lang="en-US" sz="2400" dirty="0" smtClean="0"/>
              <a:t>Corrections</a:t>
            </a:r>
          </a:p>
          <a:p>
            <a:r>
              <a:rPr lang="en-US" sz="2400" dirty="0" smtClean="0"/>
              <a:t>Florida </a:t>
            </a:r>
            <a:r>
              <a:rPr lang="en-US" sz="2400" dirty="0"/>
              <a:t>Department of Juvenile </a:t>
            </a:r>
            <a:r>
              <a:rPr lang="en-US" sz="2400" dirty="0" smtClean="0"/>
              <a:t>Justice</a:t>
            </a:r>
          </a:p>
          <a:p>
            <a:r>
              <a:rPr lang="en-US" sz="2400" dirty="0" smtClean="0"/>
              <a:t>Florida Health &amp; Human Service</a:t>
            </a:r>
          </a:p>
          <a:p>
            <a:r>
              <a:rPr lang="en-US" sz="2400" dirty="0" smtClean="0"/>
              <a:t>Florida </a:t>
            </a:r>
            <a:r>
              <a:rPr lang="en-US" sz="2400" dirty="0"/>
              <a:t>Department of Children and Families Child Protective </a:t>
            </a:r>
            <a:r>
              <a:rPr lang="en-US" sz="2400" dirty="0" smtClean="0"/>
              <a:t>Services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9092" y="1381"/>
            <a:ext cx="5456341" cy="12334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Juvenile Welfare Board</a:t>
            </a:r>
          </a:p>
          <a:p>
            <a:r>
              <a:rPr lang="en-US" sz="3200" dirty="0" smtClean="0"/>
              <a:t>of Pinellas County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181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76845013"/>
              </p:ext>
            </p:extLst>
          </p:nvPr>
        </p:nvGraphicFramePr>
        <p:xfrm>
          <a:off x="1816274" y="1152395"/>
          <a:ext cx="8285272" cy="552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p Arrow 6"/>
          <p:cNvSpPr/>
          <p:nvPr/>
        </p:nvSpPr>
        <p:spPr>
          <a:xfrm rot="13243576">
            <a:off x="6425853" y="3394434"/>
            <a:ext cx="538619" cy="97703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8512085">
            <a:off x="4912290" y="3406241"/>
            <a:ext cx="538619" cy="97703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21950" y="237373"/>
            <a:ext cx="6748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Lealman: T</a:t>
            </a:r>
            <a:r>
              <a:rPr lang="en-US" sz="4000" baseline="30000" dirty="0" smtClean="0"/>
              <a:t>4</a:t>
            </a:r>
            <a:r>
              <a:rPr lang="en-US" sz="4000" dirty="0" smtClean="0"/>
              <a:t> Effect Minimized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72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98" y="-198455"/>
            <a:ext cx="10018713" cy="1752599"/>
          </a:xfrm>
        </p:spPr>
        <p:txBody>
          <a:bodyPr/>
          <a:lstStyle/>
          <a:p>
            <a:r>
              <a:rPr lang="en-US" dirty="0" smtClean="0"/>
              <a:t>Lealman: T</a:t>
            </a:r>
            <a:r>
              <a:rPr lang="en-US" baseline="30000" dirty="0" smtClean="0"/>
              <a:t>4</a:t>
            </a:r>
            <a:r>
              <a:rPr lang="en-US" dirty="0" smtClean="0"/>
              <a:t> Impact Minimized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16" y="1121351"/>
            <a:ext cx="8500906" cy="5471421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dist="381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803" y="-454069"/>
            <a:ext cx="10889250" cy="1752599"/>
          </a:xfrm>
        </p:spPr>
        <p:txBody>
          <a:bodyPr>
            <a:normAutofit/>
          </a:bodyPr>
          <a:lstStyle/>
          <a:p>
            <a:r>
              <a:rPr lang="en-US" sz="3600" dirty="0"/>
              <a:t>Nested </a:t>
            </a:r>
            <a:r>
              <a:rPr lang="en-US" sz="3600" dirty="0" smtClean="0"/>
              <a:t>Domains Impacting Student </a:t>
            </a:r>
            <a:r>
              <a:rPr lang="en-US" sz="3600" dirty="0"/>
              <a:t>Absenteeism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304" y="848043"/>
            <a:ext cx="7578247" cy="57875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33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278704"/>
            <a:ext cx="10018713" cy="1752599"/>
          </a:xfrm>
        </p:spPr>
        <p:txBody>
          <a:bodyPr/>
          <a:lstStyle/>
          <a:p>
            <a:r>
              <a:rPr lang="en-US" dirty="0" smtClean="0"/>
              <a:t>A Priori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456" y="1802703"/>
            <a:ext cx="10294331" cy="4147160"/>
          </a:xfrm>
        </p:spPr>
        <p:txBody>
          <a:bodyPr>
            <a:noAutofit/>
          </a:bodyPr>
          <a:lstStyle/>
          <a:p>
            <a:r>
              <a:rPr lang="en-US" sz="3200" dirty="0"/>
              <a:t>Which domains have the greatest influence on absenteeism: child, home/family, school </a:t>
            </a:r>
            <a:r>
              <a:rPr lang="en-US" sz="3200" dirty="0" smtClean="0"/>
              <a:t>or community</a:t>
            </a:r>
            <a:r>
              <a:rPr lang="en-US" sz="3200" dirty="0"/>
              <a:t>?</a:t>
            </a:r>
          </a:p>
          <a:p>
            <a:r>
              <a:rPr lang="en-US" sz="3200" dirty="0" smtClean="0"/>
              <a:t>Which </a:t>
            </a:r>
            <a:r>
              <a:rPr lang="en-US" sz="3200" dirty="0"/>
              <a:t>variables in each domain are the greatest contributors to absenteeism?</a:t>
            </a:r>
          </a:p>
          <a:p>
            <a:r>
              <a:rPr lang="en-US" sz="3200" dirty="0" smtClean="0"/>
              <a:t>Is </a:t>
            </a:r>
            <a:r>
              <a:rPr lang="en-US" sz="3200" dirty="0"/>
              <a:t>there a temporal relationship between factors that contribute to absenteeism and </a:t>
            </a:r>
            <a:r>
              <a:rPr lang="en-US" sz="3200" dirty="0" smtClean="0"/>
              <a:t>episodes of </a:t>
            </a:r>
            <a:r>
              <a:rPr lang="en-US" sz="3200" dirty="0"/>
              <a:t>absenteeism?</a:t>
            </a:r>
          </a:p>
          <a:p>
            <a:r>
              <a:rPr lang="en-US" sz="3200" dirty="0" smtClean="0"/>
              <a:t>Are </a:t>
            </a:r>
            <a:r>
              <a:rPr lang="en-US" sz="3200" dirty="0"/>
              <a:t>there clusters of absentee students in at-risk neighborhoods? If so, why?</a:t>
            </a:r>
          </a:p>
        </p:txBody>
      </p:sp>
    </p:spTree>
    <p:extLst>
      <p:ext uri="{BB962C8B-B14F-4D97-AF65-F5344CB8AC3E}">
        <p14:creationId xmlns:p14="http://schemas.microsoft.com/office/powerpoint/2010/main" val="39739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11823096"/>
              </p:ext>
            </p:extLst>
          </p:nvPr>
        </p:nvGraphicFramePr>
        <p:xfrm>
          <a:off x="1816274" y="1152395"/>
          <a:ext cx="8285272" cy="552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p Arrow 6"/>
          <p:cNvSpPr/>
          <p:nvPr/>
        </p:nvSpPr>
        <p:spPr>
          <a:xfrm rot="2319420">
            <a:off x="6388275" y="3281700"/>
            <a:ext cx="538619" cy="97703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9002925">
            <a:off x="5096646" y="3347779"/>
            <a:ext cx="538619" cy="97703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9902751">
            <a:off x="4525356" y="3524527"/>
            <a:ext cx="538619" cy="977030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5400000">
            <a:off x="5768237" y="2308196"/>
            <a:ext cx="538619" cy="97703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2936543">
            <a:off x="6780823" y="3643326"/>
            <a:ext cx="538619" cy="977030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3474" y="212321"/>
            <a:ext cx="7688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Absenteeism: T</a:t>
            </a:r>
            <a:r>
              <a:rPr lang="en-US" sz="4000" baseline="30000" dirty="0" smtClean="0"/>
              <a:t>4</a:t>
            </a:r>
            <a:r>
              <a:rPr lang="en-US" sz="4000" dirty="0" smtClean="0"/>
              <a:t> </a:t>
            </a:r>
            <a:r>
              <a:rPr lang="en-US" sz="4000" dirty="0"/>
              <a:t>Impact </a:t>
            </a:r>
            <a:r>
              <a:rPr lang="en-US" sz="4000" dirty="0" smtClean="0"/>
              <a:t>Maximized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5748043" y="777087"/>
            <a:ext cx="5790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44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196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Parallax</vt:lpstr>
      <vt:lpstr>Juvenile Welfare Board of Pinellas County</vt:lpstr>
      <vt:lpstr>T4</vt:lpstr>
      <vt:lpstr>PowerPoint Presentation</vt:lpstr>
      <vt:lpstr>University of South Florida Policy  &amp; Services Research Data Center</vt:lpstr>
      <vt:lpstr>PowerPoint Presentation</vt:lpstr>
      <vt:lpstr>Lealman: T4 Impact Minimized</vt:lpstr>
      <vt:lpstr>Nested Domains Impacting Student Absenteeism</vt:lpstr>
      <vt:lpstr>A Priori Research Questions</vt:lpstr>
      <vt:lpstr>PowerPoint Presentation</vt:lpstr>
      <vt:lpstr>PowerPoint Presentation</vt:lpstr>
    </vt:vector>
  </TitlesOfParts>
  <Company>Pinellas County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Juvenile Welfare Board of Pinellas County</dc:title>
  <dc:creator>Joe Baldwin</dc:creator>
  <cp:lastModifiedBy>Leah Hendey</cp:lastModifiedBy>
  <cp:revision>17</cp:revision>
  <dcterms:created xsi:type="dcterms:W3CDTF">2014-03-27T20:16:53Z</dcterms:created>
  <dcterms:modified xsi:type="dcterms:W3CDTF">2014-03-28T21:12:03Z</dcterms:modified>
</cp:coreProperties>
</file>