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91" r:id="rId4"/>
    <p:sldId id="304" r:id="rId5"/>
    <p:sldId id="293" r:id="rId6"/>
    <p:sldId id="298" r:id="rId7"/>
    <p:sldId id="292" r:id="rId8"/>
    <p:sldId id="294" r:id="rId9"/>
    <p:sldId id="296" r:id="rId10"/>
    <p:sldId id="295" r:id="rId11"/>
    <p:sldId id="297" r:id="rId12"/>
    <p:sldId id="303" r:id="rId13"/>
    <p:sldId id="270" r:id="rId14"/>
    <p:sldId id="269" r:id="rId15"/>
    <p:sldId id="277" r:id="rId16"/>
    <p:sldId id="278" r:id="rId17"/>
    <p:sldId id="307" r:id="rId18"/>
    <p:sldId id="279" r:id="rId19"/>
    <p:sldId id="309" r:id="rId20"/>
    <p:sldId id="280" r:id="rId21"/>
    <p:sldId id="308" r:id="rId22"/>
    <p:sldId id="281" r:id="rId23"/>
    <p:sldId id="310" r:id="rId24"/>
    <p:sldId id="282" r:id="rId25"/>
    <p:sldId id="311" r:id="rId26"/>
    <p:sldId id="283" r:id="rId27"/>
    <p:sldId id="312" r:id="rId28"/>
    <p:sldId id="284" r:id="rId29"/>
    <p:sldId id="275" r:id="rId30"/>
    <p:sldId id="286" r:id="rId31"/>
    <p:sldId id="306" r:id="rId32"/>
    <p:sldId id="301" r:id="rId33"/>
    <p:sldId id="285" r:id="rId34"/>
    <p:sldId id="287" r:id="rId35"/>
    <p:sldId id="288" r:id="rId36"/>
    <p:sldId id="289" r:id="rId37"/>
    <p:sldId id="302" r:id="rId38"/>
    <p:sldId id="290"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4603" autoAdjust="0"/>
  </p:normalViewPr>
  <p:slideViewPr>
    <p:cSldViewPr>
      <p:cViewPr varScale="1">
        <p:scale>
          <a:sx n="80" d="100"/>
          <a:sy n="80" d="100"/>
        </p:scale>
        <p:origin x="-8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1" d="100"/>
          <a:sy n="81" d="100"/>
        </p:scale>
        <p:origin x="-20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1BBDA5-C3B8-4B87-B6D0-4DE596531099}" type="slidenum">
              <a:rPr lang="en-US" smtClean="0"/>
              <a:t>‹#›</a:t>
            </a:fld>
            <a:endParaRPr lang="en-US"/>
          </a:p>
        </p:txBody>
      </p:sp>
    </p:spTree>
    <p:extLst>
      <p:ext uri="{BB962C8B-B14F-4D97-AF65-F5344CB8AC3E}">
        <p14:creationId xmlns:p14="http://schemas.microsoft.com/office/powerpoint/2010/main" val="188313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Thank you for coming to data day and welcome</a:t>
            </a:r>
            <a:r>
              <a:rPr lang="en-US" baseline="0" dirty="0" smtClean="0"/>
              <a:t> to </a:t>
            </a:r>
            <a:r>
              <a:rPr lang="en-US" dirty="0" smtClean="0"/>
              <a:t>this</a:t>
            </a:r>
            <a:r>
              <a:rPr lang="en-US" baseline="0" dirty="0" smtClean="0"/>
              <a:t> afternoon</a:t>
            </a:r>
            <a:r>
              <a:rPr lang="en-US" dirty="0" smtClean="0"/>
              <a:t> workshop</a:t>
            </a:r>
            <a:r>
              <a:rPr lang="en-US" baseline="0" dirty="0" smtClean="0"/>
              <a:t>, the purpose of which is to exhibit how the Boston Indicators Project can be a useful tool for accessing data and information about Boston and the region in a way that can support all of your work.  </a:t>
            </a:r>
            <a:r>
              <a:rPr lang="en-US" dirty="0" smtClean="0"/>
              <a:t>My name is Jessica Martin and I and the research manager for the Boston Indicators</a:t>
            </a:r>
            <a:r>
              <a:rPr lang="en-US" baseline="0" dirty="0" smtClean="0"/>
              <a:t> Project.  </a:t>
            </a:r>
          </a:p>
          <a:p>
            <a:endParaRPr lang="en-US" baseline="0" dirty="0" smtClean="0"/>
          </a:p>
        </p:txBody>
      </p:sp>
      <p:sp>
        <p:nvSpPr>
          <p:cNvPr id="4" name="Slide Number Placeholder 3"/>
          <p:cNvSpPr>
            <a:spLocks noGrp="1"/>
          </p:cNvSpPr>
          <p:nvPr>
            <p:ph type="sldNum" sz="quarter" idx="10"/>
          </p:nvPr>
        </p:nvSpPr>
        <p:spPr/>
        <p:txBody>
          <a:bodyPr/>
          <a:lstStyle/>
          <a:p>
            <a:fld id="{511BBDA5-C3B8-4B87-B6D0-4DE596531099}" type="slidenum">
              <a:rPr lang="en-US" smtClean="0"/>
              <a:t>1</a:t>
            </a:fld>
            <a:endParaRPr lang="en-US"/>
          </a:p>
        </p:txBody>
      </p:sp>
    </p:spTree>
    <p:extLst>
      <p:ext uri="{BB962C8B-B14F-4D97-AF65-F5344CB8AC3E}">
        <p14:creationId xmlns:p14="http://schemas.microsoft.com/office/powerpoint/2010/main" val="279677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fairmount</a:t>
            </a:r>
            <a:r>
              <a:rPr lang="en-US" baseline="0" dirty="0" smtClean="0"/>
              <a:t> line currently runs through but does not stop in these neighborhoods, but w</a:t>
            </a:r>
            <a:r>
              <a:rPr lang="en-US" dirty="0" smtClean="0"/>
              <a:t>ith the coming development of the new</a:t>
            </a:r>
            <a:r>
              <a:rPr lang="en-US" baseline="0" dirty="0" smtClean="0"/>
              <a:t> transit stops along the Fairmount line</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10</a:t>
            </a:fld>
            <a:endParaRPr lang="en-US"/>
          </a:p>
        </p:txBody>
      </p:sp>
    </p:spTree>
    <p:extLst>
      <p:ext uri="{BB962C8B-B14F-4D97-AF65-F5344CB8AC3E}">
        <p14:creationId xmlns:p14="http://schemas.microsoft.com/office/powerpoint/2010/main" val="11856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modes of transit for health and access</a:t>
            </a:r>
          </a:p>
          <a:p>
            <a:endParaRPr lang="en-US" dirty="0" smtClean="0"/>
          </a:p>
          <a:p>
            <a:endParaRPr lang="en-US" dirty="0" smtClean="0"/>
          </a:p>
          <a:p>
            <a:r>
              <a:rPr lang="en-US" dirty="0" smtClean="0"/>
              <a:t>I’m</a:t>
            </a:r>
            <a:r>
              <a:rPr lang="en-US" baseline="0" dirty="0" smtClean="0"/>
              <a:t> just going to PAUSE for a moment to see if you have any thoughts of questions about data and </a:t>
            </a:r>
            <a:r>
              <a:rPr lang="en-US" baseline="0" dirty="0" err="1" smtClean="0"/>
              <a:t>indiators</a:t>
            </a:r>
            <a:r>
              <a:rPr lang="en-US" baseline="0" dirty="0" smtClean="0"/>
              <a:t>?</a:t>
            </a:r>
          </a:p>
          <a:p>
            <a:endParaRPr lang="en-US" baseline="0" dirty="0" smtClean="0"/>
          </a:p>
          <a:p>
            <a:endParaRPr lang="en-US" baseline="0" dirty="0" smtClean="0"/>
          </a:p>
          <a:p>
            <a:endParaRPr lang="en-US" baseline="0" dirty="0" smtClean="0"/>
          </a:p>
          <a:p>
            <a:r>
              <a:rPr lang="en-US" baseline="0" dirty="0" smtClean="0"/>
              <a:t>OK, so mow I’m going to talk about the Boston indicators Project framework and how we use and make sense of all of this data.</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11</a:t>
            </a:fld>
            <a:endParaRPr lang="en-US"/>
          </a:p>
        </p:txBody>
      </p:sp>
    </p:spTree>
    <p:extLst>
      <p:ext uri="{BB962C8B-B14F-4D97-AF65-F5344CB8AC3E}">
        <p14:creationId xmlns:p14="http://schemas.microsoft.com/office/powerpoint/2010/main" val="376383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Framework of the Boston Indicators Project is </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12</a:t>
            </a:fld>
            <a:endParaRPr lang="en-US"/>
          </a:p>
        </p:txBody>
      </p:sp>
    </p:spTree>
    <p:extLst>
      <p:ext uri="{BB962C8B-B14F-4D97-AF65-F5344CB8AC3E}">
        <p14:creationId xmlns:p14="http://schemas.microsoft.com/office/powerpoint/2010/main" val="38116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usual suspects as well as unusual ones</a:t>
            </a:r>
          </a:p>
          <a:p>
            <a:endParaRPr lang="en-US" dirty="0" smtClean="0"/>
          </a:p>
          <a:p>
            <a:r>
              <a:rPr lang="en-US" dirty="0" smtClean="0"/>
              <a:t>The reason why we have some unusual ones is because of the hundreds</a:t>
            </a:r>
            <a:r>
              <a:rPr lang="en-US" baseline="0" dirty="0" smtClean="0"/>
              <a:t> of people who </a:t>
            </a:r>
            <a:r>
              <a:rPr lang="en-US" baseline="0" dirty="0" err="1" smtClean="0"/>
              <a:t>canem</a:t>
            </a:r>
            <a:r>
              <a:rPr lang="en-US" baseline="0" dirty="0" smtClean="0"/>
              <a:t> to </a:t>
            </a:r>
            <a:r>
              <a:rPr lang="en-US" baseline="0" dirty="0" err="1" smtClean="0"/>
              <a:t>convenings</a:t>
            </a:r>
            <a:r>
              <a:rPr lang="en-US" baseline="0" dirty="0" smtClean="0"/>
              <a:t> to inform the </a:t>
            </a:r>
            <a:r>
              <a:rPr lang="en-US" baseline="0" dirty="0" err="1" smtClean="0"/>
              <a:t>proces</a:t>
            </a:r>
            <a:endParaRPr lang="en-US" baseline="0" dirty="0" smtClean="0"/>
          </a:p>
          <a:p>
            <a:endParaRPr lang="en-US" baseline="0" dirty="0" smtClean="0"/>
          </a:p>
          <a:p>
            <a:r>
              <a:rPr lang="en-US" baseline="0" dirty="0" smtClean="0"/>
              <a:t>First to include arts</a:t>
            </a:r>
          </a:p>
          <a:p>
            <a:endParaRPr lang="en-US" baseline="0" dirty="0" smtClean="0"/>
          </a:p>
          <a:p>
            <a:r>
              <a:rPr lang="en-US" baseline="0" dirty="0" smtClean="0"/>
              <a:t>Civic vitality as a comprehensive of measure so race/ethnicity, the strength of the nonprofit sector, </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13</a:t>
            </a:fld>
            <a:endParaRPr lang="en-US"/>
          </a:p>
        </p:txBody>
      </p:sp>
    </p:spTree>
    <p:extLst>
      <p:ext uri="{BB962C8B-B14F-4D97-AF65-F5344CB8AC3E}">
        <p14:creationId xmlns:p14="http://schemas.microsoft.com/office/powerpoint/2010/main" val="184093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Before we move on PAUSE FOR QUESTIONS</a:t>
            </a:r>
          </a:p>
          <a:p>
            <a:endParaRPr lang="en-US" dirty="0" smtClean="0"/>
          </a:p>
        </p:txBody>
      </p:sp>
      <p:sp>
        <p:nvSpPr>
          <p:cNvPr id="4" name="Slide Number Placeholder 3"/>
          <p:cNvSpPr>
            <a:spLocks noGrp="1"/>
          </p:cNvSpPr>
          <p:nvPr>
            <p:ph type="sldNum" sz="quarter" idx="10"/>
          </p:nvPr>
        </p:nvSpPr>
        <p:spPr/>
        <p:txBody>
          <a:bodyPr/>
          <a:lstStyle/>
          <a:p>
            <a:fld id="{511BBDA5-C3B8-4B87-B6D0-4DE596531099}" type="slidenum">
              <a:rPr lang="en-US" smtClean="0"/>
              <a:t>14</a:t>
            </a:fld>
            <a:endParaRPr lang="en-US"/>
          </a:p>
        </p:txBody>
      </p:sp>
    </p:spTree>
    <p:extLst>
      <p:ext uri="{BB962C8B-B14F-4D97-AF65-F5344CB8AC3E}">
        <p14:creationId xmlns:p14="http://schemas.microsoft.com/office/powerpoint/2010/main" val="208586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itchFamily="34" charset="0"/>
              </a:rPr>
              <a:t>The 2000 report, released at the height of the dot.com boom, warned of our vulnerability to a downturn and of the effects of the two-tiered knowledge economy on those without a good education.</a:t>
            </a:r>
          </a:p>
          <a:p>
            <a:endParaRPr lang="en-US" dirty="0" smtClean="0"/>
          </a:p>
          <a:p>
            <a:r>
              <a:rPr lang="en-US" dirty="0" smtClean="0"/>
              <a:t>Set the stage for measuring Boston’s progress through 2030</a:t>
            </a:r>
          </a:p>
          <a:p>
            <a:endParaRPr lang="en-US" dirty="0" smtClean="0"/>
          </a:p>
          <a:p>
            <a:r>
              <a:rPr lang="en-US" dirty="0" smtClean="0"/>
              <a:t>Identified city and regional strengths and challenges</a:t>
            </a:r>
          </a:p>
          <a:p>
            <a:pPr marL="291179" indent="-291179">
              <a:buFont typeface="Arial" pitchFamily="34" charset="0"/>
              <a:buChar char="•"/>
            </a:pPr>
            <a:r>
              <a:rPr lang="en-US" dirty="0" smtClean="0"/>
              <a:t>Diversity of people and economy</a:t>
            </a:r>
          </a:p>
          <a:p>
            <a:pPr marL="291179" indent="-291179">
              <a:buFont typeface="Arial" pitchFamily="34" charset="0"/>
              <a:buChar char="•"/>
            </a:pPr>
            <a:r>
              <a:rPr lang="en-US" dirty="0" smtClean="0"/>
              <a:t>Vibrant cultural institutions and neighborhoods</a:t>
            </a:r>
          </a:p>
          <a:p>
            <a:pPr marL="291179" indent="-291179">
              <a:buFont typeface="Arial" pitchFamily="34" charset="0"/>
              <a:buChar char="•"/>
            </a:pPr>
            <a:r>
              <a:rPr lang="en-US" dirty="0" smtClean="0"/>
              <a:t>World-class built and natural environment</a:t>
            </a:r>
          </a:p>
          <a:p>
            <a:pPr marL="291179" indent="-291179">
              <a:buFont typeface="Arial" pitchFamily="34" charset="0"/>
              <a:buChar char="•"/>
            </a:pPr>
            <a:r>
              <a:rPr lang="en-US" dirty="0" smtClean="0"/>
              <a:t>Growing income inequality</a:t>
            </a:r>
          </a:p>
          <a:p>
            <a:pPr marL="291179" indent="-291179">
              <a:buFont typeface="Arial" pitchFamily="34" charset="0"/>
              <a:buChar char="•"/>
            </a:pPr>
            <a:r>
              <a:rPr lang="en-US" dirty="0" smtClean="0"/>
              <a:t>Vulnerability of “new economy” jobs</a:t>
            </a:r>
          </a:p>
          <a:p>
            <a:pPr marL="291179" indent="-291179">
              <a:buFont typeface="Arial" pitchFamily="34" charset="0"/>
              <a:buChar char="•"/>
            </a:pPr>
            <a:r>
              <a:rPr lang="en-US" dirty="0" smtClean="0"/>
              <a:t>High cost of living</a:t>
            </a:r>
          </a:p>
        </p:txBody>
      </p:sp>
      <p:sp>
        <p:nvSpPr>
          <p:cNvPr id="4" name="Slide Number Placeholder 3"/>
          <p:cNvSpPr>
            <a:spLocks noGrp="1"/>
          </p:cNvSpPr>
          <p:nvPr>
            <p:ph type="sldNum" sz="quarter" idx="10"/>
          </p:nvPr>
        </p:nvSpPr>
        <p:spPr/>
        <p:txBody>
          <a:bodyPr/>
          <a:lstStyle/>
          <a:p>
            <a:fld id="{511BBDA5-C3B8-4B87-B6D0-4DE596531099}" type="slidenum">
              <a:rPr lang="en-US" smtClean="0"/>
              <a:t>15</a:t>
            </a:fld>
            <a:endParaRPr lang="en-US"/>
          </a:p>
        </p:txBody>
      </p:sp>
    </p:spTree>
    <p:extLst>
      <p:ext uri="{BB962C8B-B14F-4D97-AF65-F5344CB8AC3E}">
        <p14:creationId xmlns:p14="http://schemas.microsoft.com/office/powerpoint/2010/main" val="73070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itchFamily="34" charset="0"/>
              </a:rPr>
              <a:t>Two years later, after the high tech bust, we pointed to talent retention as a major challenge in a cold region with a high cost of living and declining jobs.</a:t>
            </a:r>
          </a:p>
          <a:p>
            <a:r>
              <a:rPr lang="en-US" dirty="0" smtClean="0"/>
              <a:t>Found Boston’s competitive advantage lies in three areas:</a:t>
            </a:r>
          </a:p>
          <a:p>
            <a:pPr marL="291179" indent="-291179">
              <a:buFont typeface="Arial" pitchFamily="34" charset="0"/>
              <a:buChar char="•"/>
            </a:pPr>
            <a:r>
              <a:rPr lang="en-US" dirty="0" smtClean="0"/>
              <a:t>A strong physical and institutional infrastructure</a:t>
            </a:r>
          </a:p>
          <a:p>
            <a:pPr marL="291179" indent="-291179">
              <a:buFont typeface="Arial" pitchFamily="34" charset="0"/>
              <a:buChar char="•"/>
            </a:pPr>
            <a:r>
              <a:rPr lang="en-US" dirty="0" smtClean="0"/>
              <a:t>A Culture of Practice and innovation</a:t>
            </a:r>
          </a:p>
          <a:p>
            <a:pPr marL="291179" indent="-291179">
              <a:buFont typeface="Arial" pitchFamily="34" charset="0"/>
              <a:buChar char="•"/>
            </a:pPr>
            <a:r>
              <a:rPr lang="en-US" dirty="0" smtClean="0"/>
              <a:t>Human capital: skills, talents and </a:t>
            </a:r>
            <a:r>
              <a:rPr lang="en-US" dirty="0" err="1" smtClean="0"/>
              <a:t>aspriations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16</a:t>
            </a:fld>
            <a:endParaRPr lang="en-US"/>
          </a:p>
        </p:txBody>
      </p:sp>
    </p:spTree>
    <p:extLst>
      <p:ext uri="{BB962C8B-B14F-4D97-AF65-F5344CB8AC3E}">
        <p14:creationId xmlns:p14="http://schemas.microsoft.com/office/powerpoint/2010/main" val="2035983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that Boston was losing younger</a:t>
            </a:r>
            <a:r>
              <a:rPr lang="en-US" baseline="0" dirty="0" smtClean="0"/>
              <a:t> residents faster than many other cities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17</a:t>
            </a:fld>
            <a:endParaRPr lang="en-US"/>
          </a:p>
        </p:txBody>
      </p:sp>
    </p:spTree>
    <p:extLst>
      <p:ext uri="{BB962C8B-B14F-4D97-AF65-F5344CB8AC3E}">
        <p14:creationId xmlns:p14="http://schemas.microsoft.com/office/powerpoint/2010/main" val="72540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itchFamily="34" charset="0"/>
              </a:rPr>
              <a:t>The 3</a:t>
            </a:r>
            <a:r>
              <a:rPr lang="en-US" b="1" baseline="30000" dirty="0" smtClean="0">
                <a:latin typeface="Arial" pitchFamily="34" charset="0"/>
              </a:rPr>
              <a:t>rd</a:t>
            </a:r>
            <a:r>
              <a:rPr lang="en-US" b="1" dirty="0" smtClean="0">
                <a:latin typeface="Arial" pitchFamily="34" charset="0"/>
              </a:rPr>
              <a:t> report centered on the growing competition for jobs and talent from other US regions and globally, as well as on unmet local challenges.</a:t>
            </a:r>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18</a:t>
            </a:fld>
            <a:endParaRPr lang="en-US"/>
          </a:p>
        </p:txBody>
      </p:sp>
    </p:spTree>
    <p:extLst>
      <p:ext uri="{BB962C8B-B14F-4D97-AF65-F5344CB8AC3E}">
        <p14:creationId xmlns:p14="http://schemas.microsoft.com/office/powerpoint/2010/main" val="2674433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19</a:t>
            </a:fld>
            <a:endParaRPr lang="en-US"/>
          </a:p>
        </p:txBody>
      </p:sp>
    </p:spTree>
    <p:extLst>
      <p:ext uri="{BB962C8B-B14F-4D97-AF65-F5344CB8AC3E}">
        <p14:creationId xmlns:p14="http://schemas.microsoft.com/office/powerpoint/2010/main" val="423870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brief overview of today’s workshop:</a:t>
            </a:r>
          </a:p>
          <a:p>
            <a:endParaRPr lang="en-US" dirty="0" smtClean="0"/>
          </a:p>
          <a:p>
            <a:r>
              <a:rPr lang="en-US" dirty="0" smtClean="0"/>
              <a:t>Of</a:t>
            </a:r>
            <a:r>
              <a:rPr lang="en-US" baseline="0" dirty="0" smtClean="0"/>
              <a:t> course, I would like to start by getting to know each of you and what brings you to data day and this workshop today</a:t>
            </a:r>
          </a:p>
          <a:p>
            <a:endParaRPr lang="en-US" baseline="0" dirty="0" smtClean="0"/>
          </a:p>
          <a:p>
            <a:r>
              <a:rPr lang="en-US" baseline="0" dirty="0" smtClean="0"/>
              <a:t>I’ll follow up with a primer on the Boston Indicators Project, the trends we are tracking in Boston and the region, and how the project can be a resource for data and information as well as community engagement</a:t>
            </a:r>
          </a:p>
          <a:p>
            <a:endParaRPr lang="en-US" baseline="0" dirty="0" smtClean="0"/>
          </a:p>
          <a:p>
            <a:r>
              <a:rPr lang="en-US" baseline="0" dirty="0" smtClean="0"/>
              <a:t>We’ll also spend some time working through how to answer questions and address issues using community and neighborhood data, talk about barriers to using data and, hopefully, identify some solutions</a:t>
            </a:r>
          </a:p>
          <a:p>
            <a:endParaRPr lang="en-US" baseline="0" dirty="0" smtClean="0"/>
          </a:p>
          <a:p>
            <a:r>
              <a:rPr lang="en-US" baseline="0" dirty="0" smtClean="0"/>
              <a:t>It would be great to start by turning to your immediate neighbor, introduce yourself and talk for a moment about how you currently use data and what brings you to data day and this session</a:t>
            </a:r>
          </a:p>
          <a:p>
            <a:endParaRPr lang="en-US" baseline="0" dirty="0" smtClean="0"/>
          </a:p>
          <a:p>
            <a:r>
              <a:rPr lang="en-US" baseline="0" dirty="0" smtClean="0"/>
              <a:t>Now, as we go around the room, rather than reporting your own answers I would like you to introduce your partner to the group and share what brings him or her here today.</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a:t>
            </a:fld>
            <a:endParaRPr lang="en-US"/>
          </a:p>
        </p:txBody>
      </p:sp>
    </p:spTree>
    <p:extLst>
      <p:ext uri="{BB962C8B-B14F-4D97-AF65-F5344CB8AC3E}">
        <p14:creationId xmlns:p14="http://schemas.microsoft.com/office/powerpoint/2010/main" val="140011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b="1" dirty="0" smtClean="0">
              <a:latin typeface="Arial" pitchFamily="34" charset="0"/>
            </a:endParaRPr>
          </a:p>
          <a:p>
            <a:pPr eaLnBrk="1" hangingPunct="1">
              <a:lnSpc>
                <a:spcPct val="90000"/>
              </a:lnSpc>
            </a:pPr>
            <a:r>
              <a:rPr lang="en-US" b="1" dirty="0" smtClean="0">
                <a:latin typeface="Arial" pitchFamily="34" charset="0"/>
              </a:rPr>
              <a:t>Our 4</a:t>
            </a:r>
            <a:r>
              <a:rPr lang="en-US" b="1" baseline="30000" dirty="0" smtClean="0">
                <a:latin typeface="Arial" pitchFamily="34" charset="0"/>
              </a:rPr>
              <a:t>th</a:t>
            </a:r>
            <a:r>
              <a:rPr lang="en-US" b="1" dirty="0" smtClean="0">
                <a:latin typeface="Arial" pitchFamily="34" charset="0"/>
              </a:rPr>
              <a:t> report named this as a period of great crisis and opportunity, with emphasis on intensifying global forces buffeting the region and city, and proposed 7 areas for focus and action. </a:t>
            </a:r>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20</a:t>
            </a:fld>
            <a:endParaRPr lang="en-US"/>
          </a:p>
        </p:txBody>
      </p:sp>
    </p:spTree>
    <p:extLst>
      <p:ext uri="{BB962C8B-B14F-4D97-AF65-F5344CB8AC3E}">
        <p14:creationId xmlns:p14="http://schemas.microsoft.com/office/powerpoint/2010/main" val="82473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21</a:t>
            </a:fld>
            <a:endParaRPr lang="en-US"/>
          </a:p>
        </p:txBody>
      </p:sp>
    </p:spTree>
    <p:extLst>
      <p:ext uri="{BB962C8B-B14F-4D97-AF65-F5344CB8AC3E}">
        <p14:creationId xmlns:p14="http://schemas.microsoft.com/office/powerpoint/2010/main" val="212218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Risks of growing</a:t>
            </a:r>
            <a:r>
              <a:rPr lang="en-US" baseline="0" dirty="0" smtClean="0"/>
              <a:t> income inequality</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22</a:t>
            </a:fld>
            <a:endParaRPr lang="en-US"/>
          </a:p>
        </p:txBody>
      </p:sp>
    </p:spTree>
    <p:extLst>
      <p:ext uri="{BB962C8B-B14F-4D97-AF65-F5344CB8AC3E}">
        <p14:creationId xmlns:p14="http://schemas.microsoft.com/office/powerpoint/2010/main" val="260045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23</a:t>
            </a:fld>
            <a:endParaRPr lang="en-US"/>
          </a:p>
        </p:txBody>
      </p:sp>
    </p:spTree>
    <p:extLst>
      <p:ext uri="{BB962C8B-B14F-4D97-AF65-F5344CB8AC3E}">
        <p14:creationId xmlns:p14="http://schemas.microsoft.com/office/powerpoint/2010/main" val="407815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measures</a:t>
            </a:r>
            <a:r>
              <a:rPr lang="en-US" baseline="0" dirty="0" smtClean="0"/>
              <a:t> of opportunity and preparedness from cradle to career with a focus in input measures—quality of schools, teachers, curriculum, facilities—as well as the typical output measures of proficiency, graduation </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24</a:t>
            </a:fld>
            <a:endParaRPr lang="en-US"/>
          </a:p>
        </p:txBody>
      </p:sp>
    </p:spTree>
    <p:extLst>
      <p:ext uri="{BB962C8B-B14F-4D97-AF65-F5344CB8AC3E}">
        <p14:creationId xmlns:p14="http://schemas.microsoft.com/office/powerpoint/2010/main" val="622261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25</a:t>
            </a:fld>
            <a:endParaRPr lang="en-US"/>
          </a:p>
        </p:txBody>
      </p:sp>
    </p:spTree>
    <p:extLst>
      <p:ext uri="{BB962C8B-B14F-4D97-AF65-F5344CB8AC3E}">
        <p14:creationId xmlns:p14="http://schemas.microsoft.com/office/powerpoint/2010/main" val="344115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26</a:t>
            </a:fld>
            <a:endParaRPr lang="en-US"/>
          </a:p>
        </p:txBody>
      </p:sp>
    </p:spTree>
    <p:extLst>
      <p:ext uri="{BB962C8B-B14F-4D97-AF65-F5344CB8AC3E}">
        <p14:creationId xmlns:p14="http://schemas.microsoft.com/office/powerpoint/2010/main" val="622261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27</a:t>
            </a:fld>
            <a:endParaRPr lang="en-US"/>
          </a:p>
        </p:txBody>
      </p:sp>
    </p:spTree>
    <p:extLst>
      <p:ext uri="{BB962C8B-B14F-4D97-AF65-F5344CB8AC3E}">
        <p14:creationId xmlns:p14="http://schemas.microsoft.com/office/powerpoint/2010/main" val="169881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been tracking change through one of the most volatile decades in history</a:t>
            </a:r>
            <a:endParaRPr lang="en-US" dirty="0" smtClean="0"/>
          </a:p>
          <a:p>
            <a:endParaRPr lang="en-US" dirty="0" smtClean="0"/>
          </a:p>
          <a:p>
            <a:r>
              <a:rPr lang="en-US" dirty="0" smtClean="0"/>
              <a:t>What we saw</a:t>
            </a:r>
            <a:r>
              <a:rPr lang="en-US" baseline="0" dirty="0" smtClean="0"/>
              <a:t> in each of the last reports was the rapid [ace of change, but in this report it all kind of comes together</a:t>
            </a:r>
            <a:endParaRPr lang="en-US" dirty="0" smtClean="0"/>
          </a:p>
          <a:p>
            <a:endParaRPr lang="en-US" dirty="0" smtClean="0"/>
          </a:p>
          <a:p>
            <a:r>
              <a:rPr lang="en-US" dirty="0" smtClean="0"/>
              <a:t>Following</a:t>
            </a:r>
            <a:r>
              <a:rPr lang="en-US" baseline="0" dirty="0" smtClean="0"/>
              <a:t> </a:t>
            </a:r>
            <a:r>
              <a:rPr lang="en-US" baseline="0" dirty="0" smtClean="0"/>
              <a:t>thirty years of stagnation </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28</a:t>
            </a:fld>
            <a:endParaRPr lang="en-US"/>
          </a:p>
        </p:txBody>
      </p:sp>
    </p:spTree>
    <p:extLst>
      <p:ext uri="{BB962C8B-B14F-4D97-AF65-F5344CB8AC3E}">
        <p14:creationId xmlns:p14="http://schemas.microsoft.com/office/powerpoint/2010/main" val="622261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Needs to Be Done Locally? Identifying the right data to answer questions</a:t>
            </a:r>
          </a:p>
          <a:p>
            <a:pPr lvl="0"/>
            <a:r>
              <a:rPr lang="en-US" dirty="0" smtClean="0"/>
              <a:t>Transforming raw data into information </a:t>
            </a:r>
          </a:p>
          <a:p>
            <a:pPr lvl="0"/>
            <a:r>
              <a:rPr lang="en-US" dirty="0" smtClean="0"/>
              <a:t>Communicating findings and insights</a:t>
            </a:r>
          </a:p>
          <a:p>
            <a:pPr lvl="0"/>
            <a:r>
              <a:rPr lang="en-US" dirty="0" smtClean="0"/>
              <a:t>Advocating for effective &amp; informed policies </a:t>
            </a:r>
          </a:p>
          <a:p>
            <a:pPr lvl="0"/>
            <a:r>
              <a:rPr lang="en-US" dirty="0" smtClean="0"/>
              <a:t>Implementing the right programs to help residents and neighborhoods </a:t>
            </a:r>
          </a:p>
          <a:p>
            <a:r>
              <a:rPr lang="en-US" dirty="0" smtClean="0"/>
              <a:t>All of that momentum is not enough…. LOTS OF WORK TO BE DONE LOCALLY</a:t>
            </a:r>
          </a:p>
          <a:p>
            <a:r>
              <a:rPr lang="en-US" dirty="0" smtClean="0"/>
              <a:t>This is why all of you are needed....</a:t>
            </a:r>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29</a:t>
            </a:fld>
            <a:endParaRPr lang="en-US"/>
          </a:p>
        </p:txBody>
      </p:sp>
    </p:spTree>
    <p:extLst>
      <p:ext uri="{BB962C8B-B14F-4D97-AF65-F5344CB8AC3E}">
        <p14:creationId xmlns:p14="http://schemas.microsoft.com/office/powerpoint/2010/main" val="121065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many of you are familiar with the Project?</a:t>
            </a:r>
          </a:p>
          <a:p>
            <a:endParaRPr lang="en-US" baseline="0" dirty="0" smtClean="0"/>
          </a:p>
          <a:p>
            <a:r>
              <a:rPr lang="en-US" baseline="0" dirty="0" smtClean="0"/>
              <a:t>We will get into the details in a moment, but just as a </a:t>
            </a:r>
            <a:r>
              <a:rPr lang="en-US" baseline="0" dirty="0" smtClean="0"/>
              <a:t>primer to get us all up to speed, </a:t>
            </a:r>
            <a:r>
              <a:rPr lang="en-US" baseline="0" dirty="0" smtClean="0"/>
              <a:t>the Boston Indicators Project is jointly supported by the Boston Foundation, the Metropolitan Area Planning Council and the City of Boston to a collaborative project of Boston’s civic community</a:t>
            </a:r>
            <a:endParaRPr lang="en-US" dirty="0" smtClean="0"/>
          </a:p>
          <a:p>
            <a:endParaRPr lang="en-US" dirty="0" smtClean="0"/>
          </a:p>
          <a:p>
            <a:r>
              <a:rPr lang="en-US" dirty="0" smtClean="0"/>
              <a:t>The primary</a:t>
            </a:r>
            <a:r>
              <a:rPr lang="en-US" baseline="0" dirty="0" smtClean="0"/>
              <a:t> goals are to : democratize access to data, foster informed public discourse and track progress on shared civic goals through the year 2030, Boston’s 400</a:t>
            </a:r>
            <a:r>
              <a:rPr lang="en-US" baseline="30000" dirty="0" smtClean="0"/>
              <a:t>th</a:t>
            </a:r>
            <a:r>
              <a:rPr lang="en-US" baseline="0" dirty="0" smtClean="0"/>
              <a:t> anniversary as a city.</a:t>
            </a:r>
          </a:p>
        </p:txBody>
      </p:sp>
      <p:sp>
        <p:nvSpPr>
          <p:cNvPr id="4" name="Slide Number Placeholder 3"/>
          <p:cNvSpPr>
            <a:spLocks noGrp="1"/>
          </p:cNvSpPr>
          <p:nvPr>
            <p:ph type="sldNum" sz="quarter" idx="10"/>
          </p:nvPr>
        </p:nvSpPr>
        <p:spPr/>
        <p:txBody>
          <a:bodyPr/>
          <a:lstStyle/>
          <a:p>
            <a:fld id="{511BBDA5-C3B8-4B87-B6D0-4DE596531099}" type="slidenum">
              <a:rPr lang="en-US" smtClean="0"/>
              <a:t>3</a:t>
            </a:fld>
            <a:endParaRPr lang="en-US"/>
          </a:p>
        </p:txBody>
      </p:sp>
    </p:spTree>
    <p:extLst>
      <p:ext uri="{BB962C8B-B14F-4D97-AF65-F5344CB8AC3E}">
        <p14:creationId xmlns:p14="http://schemas.microsoft.com/office/powerpoint/2010/main" val="1966198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Arial" pitchFamily="34" charset="0"/>
            </a:endParaRPr>
          </a:p>
          <a:p>
            <a:pPr eaLnBrk="1" hangingPunct="1"/>
            <a:r>
              <a:rPr lang="en-US" sz="1200" dirty="0" smtClean="0">
                <a:latin typeface="Arial" pitchFamily="34" charset="0"/>
              </a:rPr>
              <a:t>The bottom line is that our indicators and the data behind them have given us the confidence to develop and track progress on a shared civic agenda in the following 4 categories: </a:t>
            </a:r>
          </a:p>
          <a:p>
            <a:pPr eaLnBrk="1" hangingPunct="1"/>
            <a:endParaRPr lang="en-US" sz="1200" dirty="0" smtClean="0">
              <a:latin typeface="Arial" pitchFamily="34" charset="0"/>
            </a:endParaRPr>
          </a:p>
          <a:p>
            <a:pPr eaLnBrk="1" hangingPunct="1"/>
            <a:r>
              <a:rPr lang="en-US" sz="1200" dirty="0" smtClean="0">
                <a:latin typeface="Arial" pitchFamily="34" charset="0"/>
              </a:rPr>
              <a:t>This agenda creates a shared frame of reference and focus on key challenges and opportunities</a:t>
            </a:r>
          </a:p>
          <a:p>
            <a:pPr eaLnBrk="1" hangingPunct="1"/>
            <a:endParaRPr lang="en-US" sz="1200" dirty="0" smtClean="0">
              <a:latin typeface="Arial" pitchFamily="34" charset="0"/>
            </a:endParaRPr>
          </a:p>
          <a:p>
            <a:pPr eaLnBrk="1" hangingPunct="1"/>
            <a:r>
              <a:rPr lang="en-US" sz="1200" dirty="0" smtClean="0">
                <a:latin typeface="Arial" pitchFamily="34" charset="0"/>
              </a:rPr>
              <a:t>And it uses data to create “civic common ground”   -- greater collaboration, data-driven policies, informed action and aligned resources</a:t>
            </a:r>
          </a:p>
          <a:p>
            <a:pPr eaLnBrk="1" hangingPunct="1"/>
            <a:r>
              <a:rPr lang="en-US" sz="1200" dirty="0" smtClean="0">
                <a:latin typeface="Arial" pitchFamily="34" charset="0"/>
              </a:rPr>
              <a:t>  </a:t>
            </a:r>
          </a:p>
          <a:p>
            <a:pPr eaLnBrk="1" hangingPunct="1"/>
            <a:endParaRPr lang="en-US" sz="1200" dirty="0" smtClean="0">
              <a:latin typeface="Arial" pitchFamily="34" charset="0"/>
            </a:endParaRPr>
          </a:p>
          <a:p>
            <a:r>
              <a:rPr lang="en-US" sz="1200" b="1" kern="1200" dirty="0" smtClean="0">
                <a:solidFill>
                  <a:schemeClr val="tx1"/>
                </a:solidFill>
                <a:effectLst/>
                <a:latin typeface="+mn-lt"/>
                <a:ea typeface="+mn-ea"/>
                <a:cs typeface="+mn-cs"/>
              </a:rPr>
              <a:t>Direct and Indirect Impacts  (for which we can take partial credit)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eaLnBrk="0" fontAlgn="base" hangingPunct="0"/>
            <a:r>
              <a:rPr lang="en-US" sz="1200" kern="1200" dirty="0" smtClean="0">
                <a:solidFill>
                  <a:schemeClr val="tx1"/>
                </a:solidFill>
                <a:effectLst/>
                <a:latin typeface="+mn-lt"/>
                <a:ea typeface="+mn-ea"/>
                <a:cs typeface="+mn-cs"/>
              </a:rPr>
              <a:t>Smart growth housing legislation passed </a:t>
            </a:r>
          </a:p>
          <a:p>
            <a:pPr lvl="0" eaLnBrk="0" fontAlgn="base" hangingPunct="0"/>
            <a:r>
              <a:rPr lang="en-US" sz="1200" kern="1200" dirty="0" smtClean="0">
                <a:solidFill>
                  <a:schemeClr val="tx1"/>
                </a:solidFill>
                <a:effectLst/>
                <a:latin typeface="+mn-lt"/>
                <a:ea typeface="+mn-ea"/>
                <a:cs typeface="+mn-cs"/>
              </a:rPr>
              <a:t>A comprehensive Healthy People/Healthy Economy Initiative</a:t>
            </a:r>
          </a:p>
          <a:p>
            <a:pPr lvl="0" eaLnBrk="0" fontAlgn="base" hangingPunct="0"/>
            <a:r>
              <a:rPr lang="en-US" sz="1200" kern="1200" dirty="0" smtClean="0">
                <a:solidFill>
                  <a:schemeClr val="tx1"/>
                </a:solidFill>
                <a:effectLst/>
                <a:latin typeface="+mn-lt"/>
                <a:ea typeface="+mn-ea"/>
                <a:cs typeface="+mn-cs"/>
              </a:rPr>
              <a:t>A new “Food and Fuel Fund” at the Boston Foundation</a:t>
            </a:r>
          </a:p>
          <a:p>
            <a:pPr lvl="0" eaLnBrk="0" fontAlgn="base" hangingPunct="0"/>
            <a:r>
              <a:rPr lang="en-US" sz="1200" kern="1200" dirty="0" smtClean="0">
                <a:solidFill>
                  <a:schemeClr val="tx1"/>
                </a:solidFill>
                <a:effectLst/>
                <a:latin typeface="+mn-lt"/>
                <a:ea typeface="+mn-ea"/>
                <a:cs typeface="+mn-cs"/>
              </a:rPr>
              <a:t>A seamless “pipeline” or life course, approach to education reform</a:t>
            </a:r>
          </a:p>
          <a:p>
            <a:pPr lvl="0" eaLnBrk="0" fontAlgn="base" hangingPunct="0"/>
            <a:r>
              <a:rPr lang="en-US" sz="1200" kern="1200" dirty="0" smtClean="0">
                <a:solidFill>
                  <a:schemeClr val="tx1"/>
                </a:solidFill>
                <a:effectLst/>
                <a:latin typeface="+mn-lt"/>
                <a:ea typeface="+mn-ea"/>
                <a:cs typeface="+mn-cs"/>
              </a:rPr>
              <a:t>Better understanding and greater strategic traction on ways to address racial/ethnic disparities </a:t>
            </a:r>
          </a:p>
          <a:p>
            <a:pPr eaLnBrk="0" fontAlgn="base" hangingPunct="0"/>
            <a:r>
              <a:rPr lang="en-US" sz="1200" b="1" kern="1200" dirty="0" smtClean="0">
                <a:solidFill>
                  <a:schemeClr val="tx1"/>
                </a:solidFill>
                <a:effectLst/>
                <a:latin typeface="+mn-lt"/>
                <a:ea typeface="+mn-ea"/>
                <a:cs typeface="+mn-cs"/>
              </a:rPr>
              <a:t>THE BOTTOM LINE: </a:t>
            </a:r>
            <a:endParaRPr lang="en-US"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Shared understanding, a shared civic agenda and one conversation about the key challenges and opportunities facing Boston and the Greater Boston region</a:t>
            </a:r>
          </a:p>
          <a:p>
            <a:pPr eaLnBrk="1" hangingPunct="1"/>
            <a:endParaRPr lang="en-US" sz="12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30</a:t>
            </a:fld>
            <a:endParaRPr lang="en-US"/>
          </a:p>
        </p:txBody>
      </p:sp>
    </p:spTree>
    <p:extLst>
      <p:ext uri="{BB962C8B-B14F-4D97-AF65-F5344CB8AC3E}">
        <p14:creationId xmlns:p14="http://schemas.microsoft.com/office/powerpoint/2010/main" val="1898197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31</a:t>
            </a:fld>
            <a:endParaRPr lang="en-US"/>
          </a:p>
        </p:txBody>
      </p:sp>
    </p:spTree>
    <p:extLst>
      <p:ext uri="{BB962C8B-B14F-4D97-AF65-F5344CB8AC3E}">
        <p14:creationId xmlns:p14="http://schemas.microsoft.com/office/powerpoint/2010/main" val="3387663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shot of our current website</a:t>
            </a:r>
            <a:r>
              <a:rPr lang="en-US" baseline="0" dirty="0" smtClean="0"/>
              <a:t> where provide access to each of the 10 sectors, 6 cross cut filters and data profiles of Boston and its 16 neighborhoods.  We also provide access to our latest reports as well as new research that helps to inform the project</a:t>
            </a:r>
          </a:p>
          <a:p>
            <a:endParaRPr lang="en-US" baseline="0" dirty="0" smtClean="0"/>
          </a:p>
          <a:p>
            <a:r>
              <a:rPr lang="en-US" baseline="0" dirty="0" smtClean="0"/>
              <a:t>But we have been working on a new website design over the last year and I would like to give you a quick preview into some of the design changes and new features that will, hopefully, make it easier for you to find the data and information that you need.</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32</a:t>
            </a:fld>
            <a:endParaRPr lang="en-US"/>
          </a:p>
        </p:txBody>
      </p:sp>
    </p:spTree>
    <p:extLst>
      <p:ext uri="{BB962C8B-B14F-4D97-AF65-F5344CB8AC3E}">
        <p14:creationId xmlns:p14="http://schemas.microsoft.com/office/powerpoint/2010/main" val="2218872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33</a:t>
            </a:fld>
            <a:endParaRPr lang="en-US"/>
          </a:p>
        </p:txBody>
      </p:sp>
    </p:spTree>
    <p:extLst>
      <p:ext uri="{BB962C8B-B14F-4D97-AF65-F5344CB8AC3E}">
        <p14:creationId xmlns:p14="http://schemas.microsoft.com/office/powerpoint/2010/main" val="2064052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34</a:t>
            </a:fld>
            <a:endParaRPr lang="en-US"/>
          </a:p>
        </p:txBody>
      </p:sp>
    </p:spTree>
    <p:extLst>
      <p:ext uri="{BB962C8B-B14F-4D97-AF65-F5344CB8AC3E}">
        <p14:creationId xmlns:p14="http://schemas.microsoft.com/office/powerpoint/2010/main" val="2121913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35</a:t>
            </a:fld>
            <a:endParaRPr lang="en-US"/>
          </a:p>
        </p:txBody>
      </p:sp>
    </p:spTree>
    <p:extLst>
      <p:ext uri="{BB962C8B-B14F-4D97-AF65-F5344CB8AC3E}">
        <p14:creationId xmlns:p14="http://schemas.microsoft.com/office/powerpoint/2010/main" val="4103631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36</a:t>
            </a:fld>
            <a:endParaRPr lang="en-US"/>
          </a:p>
        </p:txBody>
      </p:sp>
    </p:spTree>
    <p:extLst>
      <p:ext uri="{BB962C8B-B14F-4D97-AF65-F5344CB8AC3E}">
        <p14:creationId xmlns:p14="http://schemas.microsoft.com/office/powerpoint/2010/main" val="3972048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37</a:t>
            </a:fld>
            <a:endParaRPr lang="en-US"/>
          </a:p>
        </p:txBody>
      </p:sp>
    </p:spTree>
    <p:extLst>
      <p:ext uri="{BB962C8B-B14F-4D97-AF65-F5344CB8AC3E}">
        <p14:creationId xmlns:p14="http://schemas.microsoft.com/office/powerpoint/2010/main" val="1569396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BBDA5-C3B8-4B87-B6D0-4DE596531099}" type="slidenum">
              <a:rPr lang="en-US" smtClean="0"/>
              <a:t>38</a:t>
            </a:fld>
            <a:endParaRPr lang="en-US"/>
          </a:p>
        </p:txBody>
      </p:sp>
    </p:spTree>
    <p:extLst>
      <p:ext uri="{BB962C8B-B14F-4D97-AF65-F5344CB8AC3E}">
        <p14:creationId xmlns:p14="http://schemas.microsoft.com/office/powerpoint/2010/main" val="199654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These are two quotes from the landmark report often referred to as the “</a:t>
            </a:r>
            <a:r>
              <a:rPr lang="en-US" b="0" baseline="0" dirty="0" err="1" smtClean="0"/>
              <a:t>stiglitz</a:t>
            </a:r>
            <a:r>
              <a:rPr lang="en-US" b="0" baseline="0" dirty="0" smtClean="0"/>
              <a:t>” report which called for more comprehensive economic measures of quality of life in addition to growth.</a:t>
            </a:r>
          </a:p>
          <a:p>
            <a:endParaRPr lang="en-US" b="0" baseline="0" dirty="0" smtClean="0"/>
          </a:p>
          <a:p>
            <a:r>
              <a:rPr lang="en-US" b="0" baseline="0" dirty="0" smtClean="0"/>
              <a:t>Indeed, the information society is around us.  We have access to a profound amount of data and now have the tools to analyze it for decision making in all sectors of life.  But as the report warns, if we have the wrong metrics, we will strive for the wrong things.</a:t>
            </a:r>
          </a:p>
          <a:p>
            <a:endParaRPr lang="en-US" b="0" baseline="0" dirty="0" smtClean="0"/>
          </a:p>
          <a:p>
            <a:r>
              <a:rPr lang="en-US" b="0" baseline="0" dirty="0" smtClean="0"/>
              <a:t>So while data </a:t>
            </a:r>
          </a:p>
          <a:p>
            <a:endParaRPr lang="en-US" b="0" baseline="0" dirty="0" smtClean="0"/>
          </a:p>
          <a:p>
            <a:pPr eaLnBrk="1" hangingPunct="1">
              <a:lnSpc>
                <a:spcPct val="100000"/>
              </a:lnSpc>
              <a:spcBef>
                <a:spcPct val="0"/>
              </a:spcBef>
            </a:pPr>
            <a:r>
              <a:rPr lang="en-US" sz="1400" b="0" dirty="0" smtClean="0">
                <a:solidFill>
                  <a:schemeClr val="accent2"/>
                </a:solidFill>
              </a:rPr>
              <a:t>Indicators are measures selected for their special meaning in that they:</a:t>
            </a:r>
            <a:r>
              <a:rPr lang="en-US" sz="1400" b="0" dirty="0" smtClean="0"/>
              <a:t> </a:t>
            </a:r>
          </a:p>
          <a:p>
            <a:pPr eaLnBrk="1" hangingPunct="1">
              <a:lnSpc>
                <a:spcPct val="100000"/>
              </a:lnSpc>
              <a:spcBef>
                <a:spcPct val="0"/>
              </a:spcBef>
            </a:pPr>
            <a:endParaRPr lang="en-US" sz="1400" b="0" dirty="0" smtClean="0"/>
          </a:p>
          <a:p>
            <a:pPr eaLnBrk="1" hangingPunct="1">
              <a:lnSpc>
                <a:spcPct val="100000"/>
              </a:lnSpc>
              <a:spcBef>
                <a:spcPct val="0"/>
              </a:spcBef>
              <a:buFontTx/>
              <a:buChar char="•"/>
            </a:pPr>
            <a:r>
              <a:rPr lang="en-US" b="0" dirty="0" smtClean="0">
                <a:solidFill>
                  <a:schemeClr val="tx1"/>
                </a:solidFill>
              </a:rPr>
              <a:t> Reflect and express community values, interests, goals</a:t>
            </a:r>
          </a:p>
          <a:p>
            <a:pPr eaLnBrk="1" hangingPunct="1">
              <a:lnSpc>
                <a:spcPct val="100000"/>
              </a:lnSpc>
              <a:spcBef>
                <a:spcPct val="0"/>
              </a:spcBef>
              <a:buFontTx/>
              <a:buChar char="•"/>
            </a:pPr>
            <a:endParaRPr lang="en-US" b="0" dirty="0" smtClean="0">
              <a:solidFill>
                <a:schemeClr val="tx1"/>
              </a:solidFill>
            </a:endParaRPr>
          </a:p>
          <a:p>
            <a:pPr eaLnBrk="1" hangingPunct="1">
              <a:lnSpc>
                <a:spcPct val="100000"/>
              </a:lnSpc>
              <a:spcBef>
                <a:spcPct val="0"/>
              </a:spcBef>
              <a:buFontTx/>
              <a:buChar char="•"/>
            </a:pPr>
            <a:r>
              <a:rPr lang="en-US" b="0" dirty="0" smtClean="0">
                <a:solidFill>
                  <a:schemeClr val="tx1"/>
                </a:solidFill>
              </a:rPr>
              <a:t> Create common ground for dialogue and discourse</a:t>
            </a:r>
          </a:p>
          <a:p>
            <a:pPr eaLnBrk="1" hangingPunct="1">
              <a:lnSpc>
                <a:spcPct val="100000"/>
              </a:lnSpc>
              <a:spcBef>
                <a:spcPct val="0"/>
              </a:spcBef>
              <a:buFontTx/>
              <a:buChar char="•"/>
            </a:pPr>
            <a:endParaRPr lang="en-US" b="0" dirty="0" smtClean="0">
              <a:solidFill>
                <a:schemeClr val="tx1"/>
              </a:solidFill>
            </a:endParaRPr>
          </a:p>
          <a:p>
            <a:pPr eaLnBrk="1" hangingPunct="1">
              <a:lnSpc>
                <a:spcPct val="100000"/>
              </a:lnSpc>
              <a:spcBef>
                <a:spcPct val="0"/>
              </a:spcBef>
              <a:buFontTx/>
              <a:buChar char="•"/>
            </a:pPr>
            <a:r>
              <a:rPr lang="en-US" b="0" dirty="0" smtClean="0">
                <a:solidFill>
                  <a:schemeClr val="tx1"/>
                </a:solidFill>
              </a:rPr>
              <a:t> Provide a shared “container” for community information, research and knowledge</a:t>
            </a:r>
          </a:p>
          <a:p>
            <a:pPr eaLnBrk="1" hangingPunct="1">
              <a:lnSpc>
                <a:spcPct val="100000"/>
              </a:lnSpc>
              <a:spcBef>
                <a:spcPct val="0"/>
              </a:spcBef>
            </a:pPr>
            <a:endParaRPr lang="en-US" b="0" dirty="0" smtClean="0">
              <a:solidFill>
                <a:schemeClr val="tx1"/>
              </a:solidFill>
            </a:endParaRPr>
          </a:p>
          <a:p>
            <a:pPr eaLnBrk="1" hangingPunct="1">
              <a:lnSpc>
                <a:spcPct val="100000"/>
              </a:lnSpc>
              <a:spcBef>
                <a:spcPct val="0"/>
              </a:spcBef>
              <a:buFontTx/>
              <a:buChar char="•"/>
            </a:pPr>
            <a:r>
              <a:rPr lang="en-US" b="0" dirty="0" smtClean="0">
                <a:solidFill>
                  <a:schemeClr val="tx1"/>
                </a:solidFill>
              </a:rPr>
              <a:t> Foster systemic thinking and strategies</a:t>
            </a:r>
          </a:p>
          <a:p>
            <a:endParaRPr lang="en-US" b="0" dirty="0"/>
          </a:p>
        </p:txBody>
      </p:sp>
      <p:sp>
        <p:nvSpPr>
          <p:cNvPr id="4" name="Slide Number Placeholder 3"/>
          <p:cNvSpPr>
            <a:spLocks noGrp="1"/>
          </p:cNvSpPr>
          <p:nvPr>
            <p:ph type="sldNum" sz="quarter" idx="10"/>
          </p:nvPr>
        </p:nvSpPr>
        <p:spPr/>
        <p:txBody>
          <a:bodyPr/>
          <a:lstStyle/>
          <a:p>
            <a:fld id="{511BBDA5-C3B8-4B87-B6D0-4DE596531099}" type="slidenum">
              <a:rPr lang="en-US" smtClean="0"/>
              <a:t>4</a:t>
            </a:fld>
            <a:endParaRPr lang="en-US"/>
          </a:p>
        </p:txBody>
      </p:sp>
    </p:spTree>
    <p:extLst>
      <p:ext uri="{BB962C8B-B14F-4D97-AF65-F5344CB8AC3E}">
        <p14:creationId xmlns:p14="http://schemas.microsoft.com/office/powerpoint/2010/main" val="125515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this is Boston’s Child Population.</a:t>
            </a:r>
          </a:p>
          <a:p>
            <a:endParaRPr lang="en-US" baseline="0" dirty="0" smtClean="0"/>
          </a:p>
          <a:p>
            <a:r>
              <a:rPr lang="en-US" baseline="0" dirty="0" smtClean="0"/>
              <a:t>Here, we are looking at a bar chart of a single data point: </a:t>
            </a:r>
            <a:r>
              <a:rPr lang="en-US" baseline="0" dirty="0" err="1" smtClean="0"/>
              <a:t>boston’s</a:t>
            </a:r>
            <a:r>
              <a:rPr lang="en-US" baseline="0" dirty="0" smtClean="0"/>
              <a:t> child population in the year 2000</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5</a:t>
            </a:fld>
            <a:endParaRPr lang="en-US"/>
          </a:p>
        </p:txBody>
      </p:sp>
    </p:spTree>
    <p:extLst>
      <p:ext uri="{BB962C8B-B14F-4D97-AF65-F5344CB8AC3E}">
        <p14:creationId xmlns:p14="http://schemas.microsoft.com/office/powerpoint/2010/main" val="40747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a:t>
            </a:r>
            <a:r>
              <a:rPr lang="en-US" baseline="0" dirty="0" smtClean="0"/>
              <a:t> 2010.  We can see that the number of 15 to 19 year olds has increased while the numbers of younger children have declined over the decade.</a:t>
            </a:r>
          </a:p>
          <a:p>
            <a:endParaRPr lang="en-US" baseline="0" dirty="0" smtClean="0"/>
          </a:p>
          <a:p>
            <a:r>
              <a:rPr lang="en-US" baseline="0" dirty="0" smtClean="0"/>
              <a:t>But what does this data point tell us about how Boston is doing?  While data can show a snapshot or a trend, or lead to further questions, indicators help to provide the context in which the data exist</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6</a:t>
            </a:fld>
            <a:endParaRPr lang="en-US"/>
          </a:p>
        </p:txBody>
      </p:sp>
    </p:spTree>
    <p:extLst>
      <p:ext uri="{BB962C8B-B14F-4D97-AF65-F5344CB8AC3E}">
        <p14:creationId xmlns:p14="http://schemas.microsoft.com/office/powerpoint/2010/main" val="423621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get further information, we may start by looking at the child population where they live.  Here’s a map of Boston and the immediate surrounding communities by census tract.  The darker blue ones have the largest number of children—in Boston, these tracts are largely in the neighborhoods of Roxbury, Dorchester and Mattapan.</a:t>
            </a:r>
          </a:p>
          <a:p>
            <a:endParaRPr lang="en-US" baseline="0" dirty="0" smtClean="0"/>
          </a:p>
          <a:p>
            <a:r>
              <a:rPr lang="en-US" baseline="0" dirty="0" smtClean="0"/>
              <a:t>But even this does little to highlight the conditions of the neighborhoods where children live.  This is, again, where the use of Indicators can drive deeper understanding.</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7</a:t>
            </a:fld>
            <a:endParaRPr lang="en-US"/>
          </a:p>
        </p:txBody>
      </p:sp>
    </p:spTree>
    <p:extLst>
      <p:ext uri="{BB962C8B-B14F-4D97-AF65-F5344CB8AC3E}">
        <p14:creationId xmlns:p14="http://schemas.microsoft.com/office/powerpoint/2010/main" val="47309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Indicators are designed</a:t>
            </a:r>
            <a:r>
              <a:rPr lang="en-US" baseline="0" dirty="0" smtClean="0"/>
              <a:t> to be asset-oriented, such as access to arts facilities, which are represented as the purple points on the map.  This allows us to see the general accessibility of arts facilities for Boston’s children.  While Boston is clearly not lacking in this area, we can see that a majority of facilities are located outside of the areas with a high number of children.</a:t>
            </a:r>
          </a:p>
          <a:p>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8</a:t>
            </a:fld>
            <a:endParaRPr lang="en-US"/>
          </a:p>
        </p:txBody>
      </p:sp>
    </p:spTree>
    <p:extLst>
      <p:ext uri="{BB962C8B-B14F-4D97-AF65-F5344CB8AC3E}">
        <p14:creationId xmlns:p14="http://schemas.microsoft.com/office/powerpoint/2010/main" val="69610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may lead us toward</a:t>
            </a:r>
            <a:r>
              <a:rPr lang="en-US" baseline="0" dirty="0" smtClean="0"/>
              <a:t> wanting to know how Boston’s children might access the full menu of arts and culture.  Another indicators, access to Here we see a map of the T, which converges in the center of Boston that is dense with arts facilities.  However, we can see that the swathe of the city with the most children has virtually no access to high-speed transit</a:t>
            </a:r>
            <a:endParaRPr lang="en-US" dirty="0"/>
          </a:p>
        </p:txBody>
      </p:sp>
      <p:sp>
        <p:nvSpPr>
          <p:cNvPr id="4" name="Slide Number Placeholder 3"/>
          <p:cNvSpPr>
            <a:spLocks noGrp="1"/>
          </p:cNvSpPr>
          <p:nvPr>
            <p:ph type="sldNum" sz="quarter" idx="10"/>
          </p:nvPr>
        </p:nvSpPr>
        <p:spPr/>
        <p:txBody>
          <a:bodyPr/>
          <a:lstStyle/>
          <a:p>
            <a:fld id="{511BBDA5-C3B8-4B87-B6D0-4DE596531099}" type="slidenum">
              <a:rPr lang="en-US" smtClean="0"/>
              <a:t>9</a:t>
            </a:fld>
            <a:endParaRPr lang="en-US"/>
          </a:p>
        </p:txBody>
      </p:sp>
    </p:spTree>
    <p:extLst>
      <p:ext uri="{BB962C8B-B14F-4D97-AF65-F5344CB8AC3E}">
        <p14:creationId xmlns:p14="http://schemas.microsoft.com/office/powerpoint/2010/main" val="237205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195049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0887CB-EF18-4BD0-9350-72862E32BB66}" type="datetimeFigureOut">
              <a:rPr lang="en-US" smtClean="0"/>
              <a:t>1/26/2012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CA72A-A79C-44F0-89E5-11EB689CC1F3}" type="slidenum">
              <a:rPr lang="en-US" smtClean="0"/>
              <a:t>‹#›</a:t>
            </a:fld>
            <a:endParaRPr lang="en-US"/>
          </a:p>
        </p:txBody>
      </p:sp>
    </p:spTree>
    <p:extLst>
      <p:ext uri="{BB962C8B-B14F-4D97-AF65-F5344CB8AC3E}">
        <p14:creationId xmlns:p14="http://schemas.microsoft.com/office/powerpoint/2010/main" val="42162775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0887CB-EF18-4BD0-9350-72862E32BB66}" type="datetimeFigureOut">
              <a:rPr lang="en-US" smtClean="0"/>
              <a:t>1/26/2012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ECA72A-A79C-44F0-89E5-11EB689CC1F3}" type="slidenum">
              <a:rPr lang="en-US" smtClean="0"/>
              <a:t>‹#›</a:t>
            </a:fld>
            <a:endParaRPr lang="en-US"/>
          </a:p>
        </p:txBody>
      </p:sp>
    </p:spTree>
    <p:extLst>
      <p:ext uri="{BB962C8B-B14F-4D97-AF65-F5344CB8AC3E}">
        <p14:creationId xmlns:p14="http://schemas.microsoft.com/office/powerpoint/2010/main" val="1045656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706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18059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277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38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510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040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40730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0806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82"/>
            <a:ext cx="8229600" cy="98611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6000" y="6124730"/>
            <a:ext cx="2631140" cy="733269"/>
          </a:xfrm>
          <a:prstGeom prst="rect">
            <a:avLst/>
          </a:prstGeom>
        </p:spPr>
      </p:pic>
      <p:cxnSp>
        <p:nvCxnSpPr>
          <p:cNvPr id="15" name="Straight Connector 14"/>
          <p:cNvCxnSpPr/>
          <p:nvPr userDrawn="1"/>
        </p:nvCxnSpPr>
        <p:spPr>
          <a:xfrm>
            <a:off x="416860" y="6172200"/>
            <a:ext cx="826994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8191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accent5">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 Id="rId22"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image" Target="../media/image52.gif"/></Relationships>
</file>

<file path=ppt/slides/_rels/slide2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Journey Through the </a:t>
            </a:r>
            <a:br>
              <a:rPr lang="en-US" dirty="0" smtClean="0"/>
            </a:br>
            <a:r>
              <a:rPr lang="en-US" dirty="0" smtClean="0"/>
              <a:t>Boston Indicators Project</a:t>
            </a:r>
            <a:endParaRPr lang="en-US" dirty="0"/>
          </a:p>
        </p:txBody>
      </p:sp>
      <p:sp>
        <p:nvSpPr>
          <p:cNvPr id="3" name="Subtitle 2"/>
          <p:cNvSpPr>
            <a:spLocks noGrp="1"/>
          </p:cNvSpPr>
          <p:nvPr>
            <p:ph type="subTitle" idx="1"/>
          </p:nvPr>
        </p:nvSpPr>
        <p:spPr/>
        <p:txBody>
          <a:bodyPr/>
          <a:lstStyle/>
          <a:p>
            <a:r>
              <a:rPr lang="en-US" dirty="0" smtClean="0"/>
              <a:t>Data Day 2012</a:t>
            </a:r>
          </a:p>
          <a:p>
            <a:r>
              <a:rPr lang="en-US" dirty="0" smtClean="0"/>
              <a:t>Northeastern University</a:t>
            </a:r>
            <a:endParaRPr lang="en-US" dirty="0"/>
          </a:p>
        </p:txBody>
      </p:sp>
    </p:spTree>
    <p:extLst>
      <p:ext uri="{BB962C8B-B14F-4D97-AF65-F5344CB8AC3E}">
        <p14:creationId xmlns:p14="http://schemas.microsoft.com/office/powerpoint/2010/main" val="56900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833718"/>
          </a:xfrm>
        </p:spPr>
        <p:txBody>
          <a:bodyPr>
            <a:normAutofit/>
          </a:bodyPr>
          <a:lstStyle/>
          <a:p>
            <a:r>
              <a:rPr lang="en-US" dirty="0" smtClean="0"/>
              <a:t>Progress on this indicator</a:t>
            </a:r>
            <a:endParaRPr lang="en-US"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715000" cy="4209020"/>
          </a:xfrm>
          <a:prstGeom prst="rect">
            <a:avLst/>
          </a:prstGeom>
        </p:spPr>
      </p:pic>
    </p:spTree>
    <p:extLst>
      <p:ext uri="{BB962C8B-B14F-4D97-AF65-F5344CB8AC3E}">
        <p14:creationId xmlns:p14="http://schemas.microsoft.com/office/powerpoint/2010/main" val="98456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82"/>
            <a:ext cx="8229600" cy="986118"/>
          </a:xfrm>
        </p:spPr>
        <p:txBody>
          <a:bodyPr>
            <a:noAutofit/>
          </a:bodyPr>
          <a:lstStyle/>
          <a:p>
            <a:pPr algn="l"/>
            <a:r>
              <a:rPr lang="en-US" sz="2800" dirty="0" smtClean="0"/>
              <a:t>GOAL: </a:t>
            </a:r>
            <a:r>
              <a:rPr lang="en-US" sz="2800" dirty="0">
                <a:solidFill>
                  <a:schemeClr val="accent5">
                    <a:lumMod val="75000"/>
                  </a:schemeClr>
                </a:solidFill>
              </a:rPr>
              <a:t>All children have access to </a:t>
            </a:r>
            <a:r>
              <a:rPr lang="en-US" sz="2800" dirty="0" smtClean="0">
                <a:solidFill>
                  <a:schemeClr val="accent5">
                    <a:lumMod val="75000"/>
                  </a:schemeClr>
                </a:solidFill>
              </a:rPr>
              <a:t>safe pedestrian walkways and bikeways</a:t>
            </a:r>
            <a:br>
              <a:rPr lang="en-US" sz="2800" dirty="0" smtClean="0">
                <a:solidFill>
                  <a:schemeClr val="accent5">
                    <a:lumMod val="75000"/>
                  </a:schemeClr>
                </a:solidFill>
              </a:rPr>
            </a:br>
            <a:r>
              <a:rPr lang="en-US" sz="2800" dirty="0" smtClean="0"/>
              <a:t>INDICATOR: </a:t>
            </a:r>
            <a:r>
              <a:rPr lang="en-US" sz="2800" dirty="0" smtClean="0">
                <a:solidFill>
                  <a:schemeClr val="accent5">
                    <a:lumMod val="75000"/>
                  </a:schemeClr>
                </a:solidFill>
              </a:rPr>
              <a:t>Children within a ¼ mile of a bike lane</a:t>
            </a:r>
            <a:endParaRPr lang="en-US" sz="2800"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715000" cy="4209021"/>
          </a:xfrm>
          <a:prstGeom prst="rect">
            <a:avLst/>
          </a:prstGeom>
        </p:spPr>
      </p:pic>
    </p:spTree>
    <p:extLst>
      <p:ext uri="{BB962C8B-B14F-4D97-AF65-F5344CB8AC3E}">
        <p14:creationId xmlns:p14="http://schemas.microsoft.com/office/powerpoint/2010/main" val="519910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5135563"/>
          </a:xfrm>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96862" y="168275"/>
            <a:ext cx="7932738" cy="1660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a:solidFill>
                  <a:schemeClr val="tx1"/>
                </a:solidFill>
                <a:latin typeface="Arial" pitchFamily="34" charset="0"/>
              </a:defRPr>
            </a:lvl1pPr>
            <a:lvl2pPr marL="742950" indent="-285750" defTabSz="1019175" eaLnBrk="0" hangingPunct="0">
              <a:defRPr>
                <a:solidFill>
                  <a:schemeClr val="tx1"/>
                </a:solidFill>
                <a:latin typeface="Arial" pitchFamily="34" charset="0"/>
              </a:defRPr>
            </a:lvl2pPr>
            <a:lvl3pPr marL="1143000" indent="-228600" defTabSz="1019175" eaLnBrk="0" hangingPunct="0">
              <a:defRPr>
                <a:solidFill>
                  <a:schemeClr val="tx1"/>
                </a:solidFill>
                <a:latin typeface="Arial" pitchFamily="34" charset="0"/>
              </a:defRPr>
            </a:lvl3pPr>
            <a:lvl4pPr marL="1600200" indent="-228600" defTabSz="1019175" eaLnBrk="0" hangingPunct="0">
              <a:defRPr>
                <a:solidFill>
                  <a:schemeClr val="tx1"/>
                </a:solidFill>
                <a:latin typeface="Arial" pitchFamily="34" charset="0"/>
              </a:defRPr>
            </a:lvl4pPr>
            <a:lvl5pPr marL="2057400" indent="-228600" defTabSz="1019175" eaLnBrk="0" hangingPunct="0">
              <a:defRPr>
                <a:solidFill>
                  <a:schemeClr val="tx1"/>
                </a:solidFill>
                <a:latin typeface="Arial" pitchFamily="34" charset="0"/>
              </a:defRPr>
            </a:lvl5pPr>
            <a:lvl6pPr marL="2514600" indent="-228600" defTabSz="1019175" eaLnBrk="0" fontAlgn="base" hangingPunct="0">
              <a:spcBef>
                <a:spcPct val="0"/>
              </a:spcBef>
              <a:spcAft>
                <a:spcPct val="0"/>
              </a:spcAft>
              <a:defRPr>
                <a:solidFill>
                  <a:schemeClr val="tx1"/>
                </a:solidFill>
                <a:latin typeface="Arial" pitchFamily="34" charset="0"/>
              </a:defRPr>
            </a:lvl6pPr>
            <a:lvl7pPr marL="2971800" indent="-228600" defTabSz="1019175" eaLnBrk="0" fontAlgn="base" hangingPunct="0">
              <a:spcBef>
                <a:spcPct val="0"/>
              </a:spcBef>
              <a:spcAft>
                <a:spcPct val="0"/>
              </a:spcAft>
              <a:defRPr>
                <a:solidFill>
                  <a:schemeClr val="tx1"/>
                </a:solidFill>
                <a:latin typeface="Arial" pitchFamily="34" charset="0"/>
              </a:defRPr>
            </a:lvl7pPr>
            <a:lvl8pPr marL="3429000" indent="-228600" defTabSz="1019175" eaLnBrk="0" fontAlgn="base" hangingPunct="0">
              <a:spcBef>
                <a:spcPct val="0"/>
              </a:spcBef>
              <a:spcAft>
                <a:spcPct val="0"/>
              </a:spcAft>
              <a:defRPr>
                <a:solidFill>
                  <a:schemeClr val="tx1"/>
                </a:solidFill>
                <a:latin typeface="Arial" pitchFamily="34" charset="0"/>
              </a:defRPr>
            </a:lvl8pPr>
            <a:lvl9pPr marL="3886200" indent="-228600" defTabSz="1019175"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folHlink"/>
              </a:buClr>
              <a:buFont typeface="Wingdings" pitchFamily="2" charset="2"/>
              <a:buNone/>
            </a:pPr>
            <a:r>
              <a:rPr lang="en-US" sz="3200" b="1" dirty="0">
                <a:solidFill>
                  <a:schemeClr val="bg1"/>
                </a:solidFill>
              </a:rPr>
              <a:t>The Project has a long time frame—through 2030—and two tracks: </a:t>
            </a:r>
          </a:p>
          <a:p>
            <a:pPr eaLnBrk="1" hangingPunct="1">
              <a:spcBef>
                <a:spcPct val="20000"/>
              </a:spcBef>
              <a:buClr>
                <a:schemeClr val="folHlink"/>
              </a:buClr>
              <a:buFont typeface="Wingdings" pitchFamily="2" charset="2"/>
              <a:buNone/>
            </a:pPr>
            <a:r>
              <a:rPr lang="en-US" sz="3200" b="1" dirty="0">
                <a:solidFill>
                  <a:schemeClr val="bg1"/>
                </a:solidFill>
              </a:rPr>
              <a:t>1) Data   2) Civic Agenda</a:t>
            </a:r>
          </a:p>
        </p:txBody>
      </p:sp>
      <p:sp>
        <p:nvSpPr>
          <p:cNvPr id="6" name="Rectangle 4"/>
          <p:cNvSpPr>
            <a:spLocks noChangeArrowheads="1"/>
          </p:cNvSpPr>
          <p:nvPr/>
        </p:nvSpPr>
        <p:spPr bwMode="auto">
          <a:xfrm>
            <a:off x="228600" y="1828800"/>
            <a:ext cx="8686800" cy="4800600"/>
          </a:xfrm>
          <a:prstGeom prst="rect">
            <a:avLst/>
          </a:prstGeom>
          <a:solidFill>
            <a:srgbClr val="102244"/>
          </a:solidFill>
          <a:ln>
            <a:noFill/>
          </a:ln>
          <a:extLst>
            <a:ext uri="{91240B29-F687-4F45-9708-019B960494DF}">
              <a14:hiddenLine xmlns:a14="http://schemas.microsoft.com/office/drawing/2010/main" w="9525">
                <a:solidFill>
                  <a:srgbClr val="000000"/>
                </a:solidFill>
                <a:prstDash val="sysDot"/>
                <a:miter lim="800000"/>
                <a:headEnd/>
                <a:tailEnd/>
              </a14:hiddenLine>
            </a:ext>
          </a:extLst>
        </p:spPr>
        <p:txBody>
          <a:bodyPr wrap="none" anchor="ctr"/>
          <a:lstStyle/>
          <a:p>
            <a:endParaRPr lang="en-US"/>
          </a:p>
        </p:txBody>
      </p:sp>
      <p:sp>
        <p:nvSpPr>
          <p:cNvPr id="7" name="Text Box 5"/>
          <p:cNvSpPr txBox="1">
            <a:spLocks noChangeArrowheads="1"/>
          </p:cNvSpPr>
          <p:nvPr/>
        </p:nvSpPr>
        <p:spPr bwMode="auto">
          <a:xfrm>
            <a:off x="563563" y="3648075"/>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solidFill>
                  <a:srgbClr val="102244"/>
                </a:solidFill>
                <a:latin typeface="Times" charset="0"/>
              </a:rPr>
              <a:t>1997</a:t>
            </a:r>
          </a:p>
        </p:txBody>
      </p:sp>
      <p:sp>
        <p:nvSpPr>
          <p:cNvPr id="8" name="Text Box 6"/>
          <p:cNvSpPr txBox="1">
            <a:spLocks noChangeArrowheads="1"/>
          </p:cNvSpPr>
          <p:nvPr/>
        </p:nvSpPr>
        <p:spPr bwMode="auto">
          <a:xfrm>
            <a:off x="1668463" y="3641725"/>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2000                     </a:t>
            </a:r>
          </a:p>
        </p:txBody>
      </p:sp>
      <p:sp>
        <p:nvSpPr>
          <p:cNvPr id="9" name="Line 7"/>
          <p:cNvSpPr>
            <a:spLocks noChangeShapeType="1"/>
          </p:cNvSpPr>
          <p:nvPr/>
        </p:nvSpPr>
        <p:spPr bwMode="auto">
          <a:xfrm>
            <a:off x="1209675" y="3836988"/>
            <a:ext cx="42545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2312988" y="3821113"/>
            <a:ext cx="5207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flipV="1">
            <a:off x="2833688" y="3284538"/>
            <a:ext cx="536575" cy="5365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0"/>
          <p:cNvSpPr txBox="1">
            <a:spLocks noChangeArrowheads="1"/>
          </p:cNvSpPr>
          <p:nvPr/>
        </p:nvSpPr>
        <p:spPr bwMode="auto">
          <a:xfrm>
            <a:off x="5853113" y="4200525"/>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2006                     </a:t>
            </a:r>
          </a:p>
        </p:txBody>
      </p:sp>
      <p:sp>
        <p:nvSpPr>
          <p:cNvPr id="13" name="Text Box 11"/>
          <p:cNvSpPr txBox="1">
            <a:spLocks noChangeArrowheads="1"/>
          </p:cNvSpPr>
          <p:nvPr/>
        </p:nvSpPr>
        <p:spPr bwMode="auto">
          <a:xfrm>
            <a:off x="4941888" y="4200525"/>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2004                     </a:t>
            </a:r>
          </a:p>
        </p:txBody>
      </p:sp>
      <p:sp>
        <p:nvSpPr>
          <p:cNvPr id="14" name="Text Box 12"/>
          <p:cNvSpPr txBox="1">
            <a:spLocks noChangeArrowheads="1"/>
          </p:cNvSpPr>
          <p:nvPr/>
        </p:nvSpPr>
        <p:spPr bwMode="auto">
          <a:xfrm>
            <a:off x="4030663" y="4200525"/>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2002                      </a:t>
            </a:r>
          </a:p>
        </p:txBody>
      </p:sp>
      <p:sp>
        <p:nvSpPr>
          <p:cNvPr id="15" name="Text Box 13"/>
          <p:cNvSpPr txBox="1">
            <a:spLocks noChangeArrowheads="1"/>
          </p:cNvSpPr>
          <p:nvPr/>
        </p:nvSpPr>
        <p:spPr bwMode="auto">
          <a:xfrm>
            <a:off x="7310438" y="3435350"/>
            <a:ext cx="1109662" cy="1327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75000"/>
              </a:lnSpc>
              <a:spcBef>
                <a:spcPct val="50000"/>
              </a:spcBef>
            </a:pPr>
            <a:r>
              <a:rPr lang="en-US" sz="2000" b="1">
                <a:solidFill>
                  <a:srgbClr val="A4CB00"/>
                </a:solidFill>
                <a:latin typeface="Times" charset="0"/>
              </a:rPr>
              <a:t>2030</a:t>
            </a:r>
          </a:p>
          <a:p>
            <a:pPr algn="ctr">
              <a:lnSpc>
                <a:spcPct val="75000"/>
              </a:lnSpc>
              <a:spcBef>
                <a:spcPct val="50000"/>
              </a:spcBef>
            </a:pPr>
            <a:r>
              <a:rPr lang="en-US" sz="2400" b="1">
                <a:latin typeface="Times" charset="0"/>
              </a:rPr>
              <a:t>L</a:t>
            </a:r>
            <a:r>
              <a:rPr lang="en-US" sz="2400">
                <a:latin typeface="Times" charset="0"/>
              </a:rPr>
              <a:t>ong Term Vision</a:t>
            </a:r>
          </a:p>
        </p:txBody>
      </p:sp>
      <p:sp>
        <p:nvSpPr>
          <p:cNvPr id="16" name="Line 14"/>
          <p:cNvSpPr>
            <a:spLocks noChangeShapeType="1"/>
          </p:cNvSpPr>
          <p:nvPr/>
        </p:nvSpPr>
        <p:spPr bwMode="auto">
          <a:xfrm>
            <a:off x="6497638" y="4343400"/>
            <a:ext cx="5969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4583113" y="4384675"/>
            <a:ext cx="5207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5491163" y="4379913"/>
            <a:ext cx="5207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2833688" y="3836988"/>
            <a:ext cx="536575" cy="5365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3362881" y="4383881"/>
            <a:ext cx="65722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3381375" y="3279775"/>
            <a:ext cx="65722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20"/>
          <p:cNvSpPr txBox="1">
            <a:spLocks noChangeArrowheads="1"/>
          </p:cNvSpPr>
          <p:nvPr/>
        </p:nvSpPr>
        <p:spPr bwMode="auto">
          <a:xfrm>
            <a:off x="3733800" y="4724400"/>
            <a:ext cx="3424238" cy="17774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75000"/>
              </a:lnSpc>
              <a:spcBef>
                <a:spcPct val="50000"/>
              </a:spcBef>
            </a:pPr>
            <a:r>
              <a:rPr lang="en-US" dirty="0">
                <a:solidFill>
                  <a:srgbClr val="102244"/>
                </a:solidFill>
                <a:latin typeface="Times" charset="0"/>
              </a:rPr>
              <a:t> </a:t>
            </a:r>
            <a:r>
              <a:rPr lang="en-US" sz="2400" b="1" dirty="0">
                <a:solidFill>
                  <a:srgbClr val="102244"/>
                </a:solidFill>
                <a:latin typeface="Times" charset="0"/>
              </a:rPr>
              <a:t>Indicators Data &amp; Reports</a:t>
            </a:r>
            <a:r>
              <a:rPr lang="en-US" dirty="0">
                <a:solidFill>
                  <a:srgbClr val="A4CB00"/>
                </a:solidFill>
                <a:latin typeface="Times" charset="0"/>
              </a:rPr>
              <a:t> </a:t>
            </a:r>
          </a:p>
          <a:p>
            <a:pPr algn="ctr">
              <a:lnSpc>
                <a:spcPct val="85000"/>
              </a:lnSpc>
              <a:spcBef>
                <a:spcPct val="50000"/>
              </a:spcBef>
            </a:pPr>
            <a:r>
              <a:rPr lang="en-US" sz="1400" b="1" dirty="0">
                <a:solidFill>
                  <a:srgbClr val="A4CB00"/>
                </a:solidFill>
              </a:rPr>
              <a:t>…updated website, report every two years to measure progress towards a vision for 2030</a:t>
            </a:r>
          </a:p>
          <a:p>
            <a:pPr algn="ctr">
              <a:lnSpc>
                <a:spcPct val="85000"/>
              </a:lnSpc>
              <a:spcBef>
                <a:spcPct val="50000"/>
              </a:spcBef>
            </a:pPr>
            <a:r>
              <a:rPr lang="en-US" sz="1400" b="1" dirty="0">
                <a:solidFill>
                  <a:srgbClr val="A4CB00"/>
                </a:solidFill>
              </a:rPr>
              <a:t>---deepening data, creating tools for access to data, training and education</a:t>
            </a:r>
          </a:p>
        </p:txBody>
      </p:sp>
      <p:sp>
        <p:nvSpPr>
          <p:cNvPr id="23" name="Text Box 21"/>
          <p:cNvSpPr txBox="1">
            <a:spLocks noChangeArrowheads="1"/>
          </p:cNvSpPr>
          <p:nvPr/>
        </p:nvSpPr>
        <p:spPr bwMode="auto">
          <a:xfrm>
            <a:off x="3505200" y="1981200"/>
            <a:ext cx="36957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75000"/>
              </a:lnSpc>
              <a:spcBef>
                <a:spcPct val="50000"/>
              </a:spcBef>
            </a:pPr>
            <a:r>
              <a:rPr lang="en-US" sz="2400" b="1" dirty="0">
                <a:solidFill>
                  <a:srgbClr val="102244"/>
                </a:solidFill>
                <a:latin typeface="Times" charset="0"/>
              </a:rPr>
              <a:t>Civic Agenda</a:t>
            </a:r>
            <a:endParaRPr lang="en-US" sz="2400" b="1" dirty="0">
              <a:solidFill>
                <a:srgbClr val="A4CB00"/>
              </a:solidFill>
              <a:latin typeface="Times" charset="0"/>
            </a:endParaRPr>
          </a:p>
          <a:p>
            <a:pPr algn="ctr">
              <a:lnSpc>
                <a:spcPct val="85000"/>
              </a:lnSpc>
              <a:spcBef>
                <a:spcPct val="50000"/>
              </a:spcBef>
            </a:pPr>
            <a:r>
              <a:rPr lang="en-US" sz="1400" b="1" dirty="0">
                <a:solidFill>
                  <a:srgbClr val="A4CB00"/>
                </a:solidFill>
              </a:rPr>
              <a:t>civic leadership, </a:t>
            </a:r>
            <a:br>
              <a:rPr lang="en-US" sz="1400" b="1" dirty="0">
                <a:solidFill>
                  <a:srgbClr val="A4CB00"/>
                </a:solidFill>
              </a:rPr>
            </a:br>
            <a:r>
              <a:rPr lang="en-US" sz="1400" b="1" dirty="0">
                <a:solidFill>
                  <a:srgbClr val="A4CB00"/>
                </a:solidFill>
              </a:rPr>
              <a:t>deliberation, and action on </a:t>
            </a:r>
            <a:br>
              <a:rPr lang="en-US" sz="1400" b="1" dirty="0">
                <a:solidFill>
                  <a:srgbClr val="A4CB00"/>
                </a:solidFill>
              </a:rPr>
            </a:br>
            <a:r>
              <a:rPr lang="en-US" sz="1400" b="1" dirty="0">
                <a:solidFill>
                  <a:srgbClr val="A4CB00"/>
                </a:solidFill>
              </a:rPr>
              <a:t>a high-leverage civic agenda</a:t>
            </a:r>
            <a:endParaRPr lang="en-US" sz="1400" b="1" dirty="0">
              <a:solidFill>
                <a:srgbClr val="A4CB00"/>
              </a:solidFill>
              <a:latin typeface="Times" charset="0"/>
            </a:endParaRPr>
          </a:p>
        </p:txBody>
      </p:sp>
      <p:sp>
        <p:nvSpPr>
          <p:cNvPr id="24" name="Line 22"/>
          <p:cNvSpPr>
            <a:spLocks noChangeShapeType="1"/>
          </p:cNvSpPr>
          <p:nvPr/>
        </p:nvSpPr>
        <p:spPr bwMode="auto">
          <a:xfrm flipV="1">
            <a:off x="7096125" y="4137025"/>
            <a:ext cx="200025" cy="2000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23"/>
          <p:cNvSpPr txBox="1">
            <a:spLocks noChangeArrowheads="1"/>
          </p:cNvSpPr>
          <p:nvPr/>
        </p:nvSpPr>
        <p:spPr bwMode="auto">
          <a:xfrm>
            <a:off x="5853113" y="3124200"/>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solidFill>
                  <a:srgbClr val="102244"/>
                </a:solidFill>
                <a:latin typeface="Times" charset="0"/>
              </a:rPr>
              <a:t>2006                     </a:t>
            </a:r>
          </a:p>
        </p:txBody>
      </p:sp>
      <p:sp>
        <p:nvSpPr>
          <p:cNvPr id="26" name="Text Box 24"/>
          <p:cNvSpPr txBox="1">
            <a:spLocks noChangeArrowheads="1"/>
          </p:cNvSpPr>
          <p:nvPr/>
        </p:nvSpPr>
        <p:spPr bwMode="auto">
          <a:xfrm>
            <a:off x="4941888" y="3124200"/>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2004                     </a:t>
            </a:r>
          </a:p>
        </p:txBody>
      </p:sp>
      <p:sp>
        <p:nvSpPr>
          <p:cNvPr id="27" name="Text Box 25"/>
          <p:cNvSpPr txBox="1">
            <a:spLocks noChangeArrowheads="1"/>
          </p:cNvSpPr>
          <p:nvPr/>
        </p:nvSpPr>
        <p:spPr bwMode="auto">
          <a:xfrm>
            <a:off x="4030663" y="3124200"/>
            <a:ext cx="66198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solidFill>
                  <a:srgbClr val="102244"/>
                </a:solidFill>
                <a:latin typeface="Times" charset="0"/>
              </a:rPr>
              <a:t>2002                      </a:t>
            </a:r>
          </a:p>
        </p:txBody>
      </p:sp>
      <p:sp>
        <p:nvSpPr>
          <p:cNvPr id="28" name="Line 26"/>
          <p:cNvSpPr>
            <a:spLocks noChangeShapeType="1"/>
          </p:cNvSpPr>
          <p:nvPr/>
        </p:nvSpPr>
        <p:spPr bwMode="auto">
          <a:xfrm>
            <a:off x="6497638" y="3267075"/>
            <a:ext cx="5969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7"/>
          <p:cNvSpPr>
            <a:spLocks noChangeShapeType="1"/>
          </p:cNvSpPr>
          <p:nvPr/>
        </p:nvSpPr>
        <p:spPr bwMode="auto">
          <a:xfrm>
            <a:off x="4583113" y="3308350"/>
            <a:ext cx="5207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8"/>
          <p:cNvSpPr>
            <a:spLocks noChangeShapeType="1"/>
          </p:cNvSpPr>
          <p:nvPr/>
        </p:nvSpPr>
        <p:spPr bwMode="auto">
          <a:xfrm>
            <a:off x="5491163" y="3303588"/>
            <a:ext cx="520700" cy="0"/>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9"/>
          <p:cNvSpPr>
            <a:spLocks noChangeShapeType="1"/>
          </p:cNvSpPr>
          <p:nvPr/>
        </p:nvSpPr>
        <p:spPr bwMode="auto">
          <a:xfrm>
            <a:off x="7096125" y="3270250"/>
            <a:ext cx="200025" cy="2000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3829050" y="3479800"/>
            <a:ext cx="310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400">
                <a:solidFill>
                  <a:srgbClr val="A4CB00"/>
                </a:solidFill>
                <a:latin typeface="Times" charset="0"/>
              </a:rPr>
              <a:t>Benchmarks aligned to vision for 2030</a:t>
            </a:r>
          </a:p>
        </p:txBody>
      </p:sp>
      <p:sp>
        <p:nvSpPr>
          <p:cNvPr id="33" name="Text Box 31"/>
          <p:cNvSpPr txBox="1">
            <a:spLocks noChangeArrowheads="1"/>
          </p:cNvSpPr>
          <p:nvPr/>
        </p:nvSpPr>
        <p:spPr bwMode="auto">
          <a:xfrm>
            <a:off x="323850" y="4117975"/>
            <a:ext cx="1143000" cy="132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102244"/>
                </a:solidFill>
                <a:latin typeface="Times New Roman" pitchFamily="18" charset="0"/>
              </a:rPr>
              <a:t>Project Launch</a:t>
            </a:r>
          </a:p>
          <a:p>
            <a:pPr algn="ctr">
              <a:spcBef>
                <a:spcPct val="50000"/>
              </a:spcBef>
            </a:pPr>
            <a:r>
              <a:rPr lang="en-US" sz="1400" b="1">
                <a:solidFill>
                  <a:srgbClr val="A4CB00"/>
                </a:solidFill>
              </a:rPr>
              <a:t>Identifying  indicators framework</a:t>
            </a:r>
          </a:p>
        </p:txBody>
      </p:sp>
      <p:sp>
        <p:nvSpPr>
          <p:cNvPr id="34" name="Text Box 32"/>
          <p:cNvSpPr txBox="1">
            <a:spLocks noChangeArrowheads="1"/>
          </p:cNvSpPr>
          <p:nvPr/>
        </p:nvSpPr>
        <p:spPr bwMode="auto">
          <a:xfrm>
            <a:off x="1504950" y="4133850"/>
            <a:ext cx="1104900" cy="129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a:solidFill>
                  <a:srgbClr val="102244"/>
                </a:solidFill>
                <a:latin typeface="Times New Roman" pitchFamily="18" charset="0"/>
              </a:rPr>
              <a:t>1</a:t>
            </a:r>
            <a:r>
              <a:rPr lang="en-US" sz="1600" baseline="30000">
                <a:solidFill>
                  <a:srgbClr val="102244"/>
                </a:solidFill>
                <a:latin typeface="Times New Roman" pitchFamily="18" charset="0"/>
              </a:rPr>
              <a:t>st</a:t>
            </a:r>
            <a:r>
              <a:rPr lang="en-US" sz="1600">
                <a:solidFill>
                  <a:srgbClr val="102244"/>
                </a:solidFill>
                <a:latin typeface="Times New Roman" pitchFamily="18" charset="0"/>
              </a:rPr>
              <a:t> Report</a:t>
            </a:r>
          </a:p>
          <a:p>
            <a:pPr algn="ctr">
              <a:spcBef>
                <a:spcPct val="50000"/>
              </a:spcBef>
            </a:pPr>
            <a:r>
              <a:rPr lang="en-US" sz="1400" b="1">
                <a:solidFill>
                  <a:srgbClr val="A4CB00"/>
                </a:solidFill>
              </a:rPr>
              <a:t>The Wisdom of Our Choices</a:t>
            </a:r>
          </a:p>
        </p:txBody>
      </p:sp>
    </p:spTree>
    <p:extLst>
      <p:ext uri="{BB962C8B-B14F-4D97-AF65-F5344CB8AC3E}">
        <p14:creationId xmlns:p14="http://schemas.microsoft.com/office/powerpoint/2010/main" val="192381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Measures progress across 10 sectors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01615"/>
            <a:ext cx="1207348" cy="8033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78" y="2100938"/>
            <a:ext cx="1207349" cy="80489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502" y="3110971"/>
            <a:ext cx="1207348" cy="82356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546" y="4150686"/>
            <a:ext cx="1219088" cy="84607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868" y="5255384"/>
            <a:ext cx="1214730" cy="84730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278" y="2065110"/>
            <a:ext cx="1248251" cy="830603"/>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2094" y="1101615"/>
            <a:ext cx="1248251" cy="80338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202" y="3087648"/>
            <a:ext cx="1248251" cy="852487"/>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0200" y="4177532"/>
            <a:ext cx="1225179" cy="814983"/>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3630" y="5251302"/>
            <a:ext cx="1236715" cy="862856"/>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3616" y="1408903"/>
            <a:ext cx="266808" cy="266808"/>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8800" y="2404292"/>
            <a:ext cx="266808" cy="276337"/>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8724" y="3434093"/>
            <a:ext cx="266808" cy="257279"/>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28800" y="4473125"/>
            <a:ext cx="266808" cy="257279"/>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28800" y="5577238"/>
            <a:ext cx="266808" cy="285866"/>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49589" y="1416023"/>
            <a:ext cx="285866" cy="276337"/>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68552" y="2394168"/>
            <a:ext cx="285866" cy="285866"/>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48400" y="3371521"/>
            <a:ext cx="266808" cy="285866"/>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52897" y="4488945"/>
            <a:ext cx="276337" cy="276337"/>
          </a:xfrm>
          <a:prstGeom prst="rect">
            <a:avLst/>
          </a:prstGeom>
        </p:spPr>
      </p:pic>
      <p:pic>
        <p:nvPicPr>
          <p:cNvPr id="22" name="Picture 2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52897" y="5543522"/>
            <a:ext cx="276337" cy="285866"/>
          </a:xfrm>
          <a:prstGeom prst="rect">
            <a:avLst/>
          </a:prstGeom>
        </p:spPr>
      </p:pic>
      <p:sp>
        <p:nvSpPr>
          <p:cNvPr id="23" name="TextBox 22"/>
          <p:cNvSpPr txBox="1"/>
          <p:nvPr/>
        </p:nvSpPr>
        <p:spPr>
          <a:xfrm>
            <a:off x="2079755" y="1323028"/>
            <a:ext cx="1495025" cy="400110"/>
          </a:xfrm>
          <a:prstGeom prst="rect">
            <a:avLst/>
          </a:prstGeom>
          <a:noFill/>
        </p:spPr>
        <p:txBody>
          <a:bodyPr wrap="none" rtlCol="0">
            <a:spAutoFit/>
          </a:bodyPr>
          <a:lstStyle/>
          <a:p>
            <a:r>
              <a:rPr lang="en-US" sz="2000" b="1" dirty="0" smtClean="0">
                <a:solidFill>
                  <a:schemeClr val="accent5">
                    <a:lumMod val="50000"/>
                  </a:schemeClr>
                </a:solidFill>
              </a:rPr>
              <a:t>Civic Vitality</a:t>
            </a:r>
            <a:endParaRPr lang="en-US" sz="2000" b="1" dirty="0">
              <a:solidFill>
                <a:schemeClr val="accent5">
                  <a:lumMod val="50000"/>
                </a:schemeClr>
              </a:solidFill>
            </a:endParaRPr>
          </a:p>
        </p:txBody>
      </p:sp>
      <p:sp>
        <p:nvSpPr>
          <p:cNvPr id="24" name="TextBox 23"/>
          <p:cNvSpPr txBox="1"/>
          <p:nvPr/>
        </p:nvSpPr>
        <p:spPr>
          <a:xfrm>
            <a:off x="2131376" y="2332965"/>
            <a:ext cx="2606291" cy="400110"/>
          </a:xfrm>
          <a:prstGeom prst="rect">
            <a:avLst/>
          </a:prstGeom>
          <a:noFill/>
        </p:spPr>
        <p:txBody>
          <a:bodyPr wrap="none" rtlCol="0">
            <a:spAutoFit/>
          </a:bodyPr>
          <a:lstStyle/>
          <a:p>
            <a:r>
              <a:rPr lang="en-US" sz="2000" b="1" dirty="0" smtClean="0">
                <a:solidFill>
                  <a:schemeClr val="accent5">
                    <a:lumMod val="50000"/>
                  </a:schemeClr>
                </a:solidFill>
              </a:rPr>
              <a:t>Cultural Life &amp; the Arts</a:t>
            </a:r>
            <a:endParaRPr lang="en-US" sz="2000" b="1" dirty="0">
              <a:solidFill>
                <a:schemeClr val="accent5">
                  <a:lumMod val="50000"/>
                </a:schemeClr>
              </a:solidFill>
            </a:endParaRPr>
          </a:p>
        </p:txBody>
      </p:sp>
      <p:sp>
        <p:nvSpPr>
          <p:cNvPr id="25" name="TextBox 24"/>
          <p:cNvSpPr txBox="1"/>
          <p:nvPr/>
        </p:nvSpPr>
        <p:spPr>
          <a:xfrm>
            <a:off x="2129076" y="3362677"/>
            <a:ext cx="1151854" cy="400110"/>
          </a:xfrm>
          <a:prstGeom prst="rect">
            <a:avLst/>
          </a:prstGeom>
          <a:noFill/>
        </p:spPr>
        <p:txBody>
          <a:bodyPr wrap="none" rtlCol="0">
            <a:spAutoFit/>
          </a:bodyPr>
          <a:lstStyle/>
          <a:p>
            <a:r>
              <a:rPr lang="en-US" sz="2000" b="1" dirty="0" smtClean="0">
                <a:solidFill>
                  <a:schemeClr val="accent5">
                    <a:lumMod val="50000"/>
                  </a:schemeClr>
                </a:solidFill>
              </a:rPr>
              <a:t>Economy</a:t>
            </a:r>
            <a:endParaRPr lang="en-US" sz="2000" b="1" dirty="0">
              <a:solidFill>
                <a:schemeClr val="accent5">
                  <a:lumMod val="50000"/>
                </a:schemeClr>
              </a:solidFill>
            </a:endParaRPr>
          </a:p>
        </p:txBody>
      </p:sp>
      <p:sp>
        <p:nvSpPr>
          <p:cNvPr id="26" name="TextBox 25"/>
          <p:cNvSpPr txBox="1"/>
          <p:nvPr/>
        </p:nvSpPr>
        <p:spPr>
          <a:xfrm>
            <a:off x="2095608" y="4414743"/>
            <a:ext cx="1238224" cy="400110"/>
          </a:xfrm>
          <a:prstGeom prst="rect">
            <a:avLst/>
          </a:prstGeom>
          <a:noFill/>
        </p:spPr>
        <p:txBody>
          <a:bodyPr wrap="none" rtlCol="0">
            <a:spAutoFit/>
          </a:bodyPr>
          <a:lstStyle/>
          <a:p>
            <a:r>
              <a:rPr lang="en-US" sz="2000" b="1" dirty="0" smtClean="0">
                <a:solidFill>
                  <a:schemeClr val="accent5">
                    <a:lumMod val="50000"/>
                  </a:schemeClr>
                </a:solidFill>
              </a:rPr>
              <a:t>Education</a:t>
            </a:r>
            <a:endParaRPr lang="en-US" sz="2000" b="1" dirty="0">
              <a:solidFill>
                <a:schemeClr val="accent5">
                  <a:lumMod val="50000"/>
                </a:schemeClr>
              </a:solidFill>
            </a:endParaRPr>
          </a:p>
        </p:txBody>
      </p:sp>
      <p:sp>
        <p:nvSpPr>
          <p:cNvPr id="27" name="TextBox 26"/>
          <p:cNvSpPr txBox="1"/>
          <p:nvPr/>
        </p:nvSpPr>
        <p:spPr>
          <a:xfrm>
            <a:off x="2104939" y="5520116"/>
            <a:ext cx="2575385" cy="400110"/>
          </a:xfrm>
          <a:prstGeom prst="rect">
            <a:avLst/>
          </a:prstGeom>
          <a:noFill/>
        </p:spPr>
        <p:txBody>
          <a:bodyPr wrap="none" rtlCol="0">
            <a:spAutoFit/>
          </a:bodyPr>
          <a:lstStyle/>
          <a:p>
            <a:r>
              <a:rPr lang="en-US" sz="2000" b="1" dirty="0" smtClean="0">
                <a:solidFill>
                  <a:schemeClr val="accent5">
                    <a:lumMod val="50000"/>
                  </a:schemeClr>
                </a:solidFill>
              </a:rPr>
              <a:t>Environment &amp; Energy</a:t>
            </a:r>
            <a:endParaRPr lang="en-US" sz="2000" b="1" dirty="0">
              <a:solidFill>
                <a:schemeClr val="accent5">
                  <a:lumMod val="50000"/>
                </a:schemeClr>
              </a:solidFill>
            </a:endParaRPr>
          </a:p>
        </p:txBody>
      </p:sp>
      <p:sp>
        <p:nvSpPr>
          <p:cNvPr id="28" name="TextBox 27"/>
          <p:cNvSpPr txBox="1"/>
          <p:nvPr/>
        </p:nvSpPr>
        <p:spPr>
          <a:xfrm>
            <a:off x="6615479" y="1354137"/>
            <a:ext cx="891591" cy="400110"/>
          </a:xfrm>
          <a:prstGeom prst="rect">
            <a:avLst/>
          </a:prstGeom>
          <a:noFill/>
        </p:spPr>
        <p:txBody>
          <a:bodyPr wrap="none" rtlCol="0">
            <a:spAutoFit/>
          </a:bodyPr>
          <a:lstStyle/>
          <a:p>
            <a:r>
              <a:rPr lang="en-US" sz="2000" b="1" dirty="0" smtClean="0">
                <a:solidFill>
                  <a:schemeClr val="accent5">
                    <a:lumMod val="50000"/>
                  </a:schemeClr>
                </a:solidFill>
              </a:rPr>
              <a:t>Health</a:t>
            </a:r>
            <a:endParaRPr lang="en-US" sz="2000" b="1" dirty="0">
              <a:solidFill>
                <a:schemeClr val="accent5">
                  <a:lumMod val="50000"/>
                </a:schemeClr>
              </a:solidFill>
            </a:endParaRPr>
          </a:p>
        </p:txBody>
      </p:sp>
      <p:sp>
        <p:nvSpPr>
          <p:cNvPr id="29" name="TextBox 28"/>
          <p:cNvSpPr txBox="1"/>
          <p:nvPr/>
        </p:nvSpPr>
        <p:spPr>
          <a:xfrm>
            <a:off x="6608006" y="2332965"/>
            <a:ext cx="1047082" cy="400110"/>
          </a:xfrm>
          <a:prstGeom prst="rect">
            <a:avLst/>
          </a:prstGeom>
          <a:noFill/>
        </p:spPr>
        <p:txBody>
          <a:bodyPr wrap="none" rtlCol="0">
            <a:spAutoFit/>
          </a:bodyPr>
          <a:lstStyle/>
          <a:p>
            <a:r>
              <a:rPr lang="en-US" sz="2000" b="1" dirty="0" smtClean="0">
                <a:solidFill>
                  <a:schemeClr val="accent5">
                    <a:lumMod val="50000"/>
                  </a:schemeClr>
                </a:solidFill>
              </a:rPr>
              <a:t>Housing</a:t>
            </a:r>
            <a:endParaRPr lang="en-US" sz="2000" b="1" dirty="0">
              <a:solidFill>
                <a:schemeClr val="accent5">
                  <a:lumMod val="50000"/>
                </a:schemeClr>
              </a:solidFill>
            </a:endParaRPr>
          </a:p>
        </p:txBody>
      </p:sp>
      <p:sp>
        <p:nvSpPr>
          <p:cNvPr id="30" name="TextBox 29"/>
          <p:cNvSpPr txBox="1"/>
          <p:nvPr/>
        </p:nvSpPr>
        <p:spPr>
          <a:xfrm>
            <a:off x="6550563" y="3282951"/>
            <a:ext cx="1549270" cy="400110"/>
          </a:xfrm>
          <a:prstGeom prst="rect">
            <a:avLst/>
          </a:prstGeom>
          <a:noFill/>
        </p:spPr>
        <p:txBody>
          <a:bodyPr wrap="none" rtlCol="0">
            <a:spAutoFit/>
          </a:bodyPr>
          <a:lstStyle/>
          <a:p>
            <a:r>
              <a:rPr lang="en-US" sz="2000" b="1" dirty="0" smtClean="0">
                <a:solidFill>
                  <a:schemeClr val="accent5">
                    <a:lumMod val="50000"/>
                  </a:schemeClr>
                </a:solidFill>
              </a:rPr>
              <a:t>Public Safety</a:t>
            </a:r>
            <a:endParaRPr lang="en-US" sz="2000" b="1" dirty="0">
              <a:solidFill>
                <a:schemeClr val="accent5">
                  <a:lumMod val="50000"/>
                </a:schemeClr>
              </a:solidFill>
            </a:endParaRPr>
          </a:p>
        </p:txBody>
      </p:sp>
      <p:sp>
        <p:nvSpPr>
          <p:cNvPr id="31" name="TextBox 30"/>
          <p:cNvSpPr txBox="1"/>
          <p:nvPr/>
        </p:nvSpPr>
        <p:spPr>
          <a:xfrm>
            <a:off x="6554418" y="4401709"/>
            <a:ext cx="1383969" cy="400110"/>
          </a:xfrm>
          <a:prstGeom prst="rect">
            <a:avLst/>
          </a:prstGeom>
          <a:noFill/>
        </p:spPr>
        <p:txBody>
          <a:bodyPr wrap="none" rtlCol="0">
            <a:spAutoFit/>
          </a:bodyPr>
          <a:lstStyle/>
          <a:p>
            <a:r>
              <a:rPr lang="en-US" sz="2000" b="1" dirty="0" smtClean="0">
                <a:solidFill>
                  <a:schemeClr val="accent5">
                    <a:lumMod val="50000"/>
                  </a:schemeClr>
                </a:solidFill>
              </a:rPr>
              <a:t>Technology</a:t>
            </a:r>
            <a:endParaRPr lang="en-US" sz="2000" b="1" dirty="0">
              <a:solidFill>
                <a:schemeClr val="accent5">
                  <a:lumMod val="50000"/>
                </a:schemeClr>
              </a:solidFill>
            </a:endParaRPr>
          </a:p>
        </p:txBody>
      </p:sp>
      <p:sp>
        <p:nvSpPr>
          <p:cNvPr id="32" name="TextBox 31"/>
          <p:cNvSpPr txBox="1"/>
          <p:nvPr/>
        </p:nvSpPr>
        <p:spPr>
          <a:xfrm>
            <a:off x="6554418" y="5486400"/>
            <a:ext cx="1754391" cy="400110"/>
          </a:xfrm>
          <a:prstGeom prst="rect">
            <a:avLst/>
          </a:prstGeom>
          <a:noFill/>
        </p:spPr>
        <p:txBody>
          <a:bodyPr wrap="none" rtlCol="0">
            <a:spAutoFit/>
          </a:bodyPr>
          <a:lstStyle/>
          <a:p>
            <a:r>
              <a:rPr lang="en-US" sz="2000" b="1" dirty="0" smtClean="0">
                <a:solidFill>
                  <a:schemeClr val="accent5">
                    <a:lumMod val="50000"/>
                  </a:schemeClr>
                </a:solidFill>
              </a:rPr>
              <a:t>Transportation</a:t>
            </a:r>
            <a:endParaRPr lang="en-US" sz="2000" b="1" dirty="0">
              <a:solidFill>
                <a:schemeClr val="accent5">
                  <a:lumMod val="50000"/>
                </a:schemeClr>
              </a:solidFill>
            </a:endParaRPr>
          </a:p>
        </p:txBody>
      </p:sp>
    </p:spTree>
    <p:extLst>
      <p:ext uri="{BB962C8B-B14F-4D97-AF65-F5344CB8AC3E}">
        <p14:creationId xmlns:p14="http://schemas.microsoft.com/office/powerpoint/2010/main" val="49396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82" y="0"/>
            <a:ext cx="8229600" cy="1096962"/>
          </a:xfrm>
        </p:spPr>
        <p:txBody>
          <a:bodyPr/>
          <a:lstStyle/>
          <a:p>
            <a:pPr algn="l"/>
            <a:r>
              <a:rPr lang="en-US" dirty="0" smtClean="0"/>
              <a:t>Topics that “cross-cut” all of the sectors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1708437"/>
            <a:ext cx="2437108" cy="16216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7723" y="1720878"/>
            <a:ext cx="2438400" cy="161953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7184" y="1725543"/>
            <a:ext cx="2438400" cy="162127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4425428"/>
            <a:ext cx="2437108" cy="159437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498" y="4421435"/>
            <a:ext cx="2438184" cy="156930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7939" y="4419600"/>
            <a:ext cx="2503172" cy="1594372"/>
          </a:xfrm>
          <a:prstGeom prst="rect">
            <a:avLst/>
          </a:prstGeom>
        </p:spPr>
      </p:pic>
      <p:sp>
        <p:nvSpPr>
          <p:cNvPr id="9" name="TextBox 8"/>
          <p:cNvSpPr txBox="1"/>
          <p:nvPr/>
        </p:nvSpPr>
        <p:spPr>
          <a:xfrm>
            <a:off x="665584" y="1059785"/>
            <a:ext cx="2437108" cy="707886"/>
          </a:xfrm>
          <a:prstGeom prst="rect">
            <a:avLst/>
          </a:prstGeom>
          <a:noFill/>
        </p:spPr>
        <p:txBody>
          <a:bodyPr wrap="square" rtlCol="0">
            <a:spAutoFit/>
          </a:bodyPr>
          <a:lstStyle/>
          <a:p>
            <a:pPr algn="ctr"/>
            <a:r>
              <a:rPr lang="en-US" sz="2000" b="1" dirty="0" smtClean="0">
                <a:solidFill>
                  <a:schemeClr val="accent6">
                    <a:lumMod val="75000"/>
                  </a:schemeClr>
                </a:solidFill>
              </a:rPr>
              <a:t>Boston Neighborhoods</a:t>
            </a:r>
            <a:endParaRPr lang="en-US" sz="2000" b="1" dirty="0">
              <a:solidFill>
                <a:schemeClr val="accent6">
                  <a:lumMod val="75000"/>
                </a:schemeClr>
              </a:solidFill>
            </a:endParaRPr>
          </a:p>
        </p:txBody>
      </p:sp>
      <p:sp>
        <p:nvSpPr>
          <p:cNvPr id="10" name="TextBox 9"/>
          <p:cNvSpPr txBox="1"/>
          <p:nvPr/>
        </p:nvSpPr>
        <p:spPr>
          <a:xfrm>
            <a:off x="3255092" y="1300053"/>
            <a:ext cx="2437108" cy="400110"/>
          </a:xfrm>
          <a:prstGeom prst="rect">
            <a:avLst/>
          </a:prstGeom>
          <a:noFill/>
        </p:spPr>
        <p:txBody>
          <a:bodyPr wrap="square" rtlCol="0">
            <a:spAutoFit/>
          </a:bodyPr>
          <a:lstStyle/>
          <a:p>
            <a:pPr algn="ctr"/>
            <a:r>
              <a:rPr lang="en-US" sz="2000" b="1" dirty="0" smtClean="0">
                <a:solidFill>
                  <a:schemeClr val="accent6">
                    <a:lumMod val="75000"/>
                  </a:schemeClr>
                </a:solidFill>
              </a:rPr>
              <a:t>Children &amp; Youth</a:t>
            </a:r>
            <a:endParaRPr lang="en-US" sz="2000" b="1" dirty="0">
              <a:solidFill>
                <a:schemeClr val="accent6">
                  <a:lumMod val="75000"/>
                </a:schemeClr>
              </a:solidFill>
            </a:endParaRPr>
          </a:p>
        </p:txBody>
      </p:sp>
      <p:sp>
        <p:nvSpPr>
          <p:cNvPr id="11" name="TextBox 10"/>
          <p:cNvSpPr txBox="1"/>
          <p:nvPr/>
        </p:nvSpPr>
        <p:spPr>
          <a:xfrm>
            <a:off x="5844600" y="1300053"/>
            <a:ext cx="2437108" cy="400110"/>
          </a:xfrm>
          <a:prstGeom prst="rect">
            <a:avLst/>
          </a:prstGeom>
          <a:noFill/>
        </p:spPr>
        <p:txBody>
          <a:bodyPr wrap="square" rtlCol="0">
            <a:spAutoFit/>
          </a:bodyPr>
          <a:lstStyle/>
          <a:p>
            <a:pPr algn="ctr"/>
            <a:r>
              <a:rPr lang="en-US" sz="2000" b="1" dirty="0" smtClean="0">
                <a:solidFill>
                  <a:schemeClr val="accent6">
                    <a:lumMod val="75000"/>
                  </a:schemeClr>
                </a:solidFill>
              </a:rPr>
              <a:t>Competitive Edge</a:t>
            </a:r>
            <a:endParaRPr lang="en-US" sz="2000" b="1" dirty="0">
              <a:solidFill>
                <a:schemeClr val="accent6">
                  <a:lumMod val="75000"/>
                </a:schemeClr>
              </a:solidFill>
            </a:endParaRPr>
          </a:p>
        </p:txBody>
      </p:sp>
      <p:sp>
        <p:nvSpPr>
          <p:cNvPr id="12" name="TextBox 11"/>
          <p:cNvSpPr txBox="1"/>
          <p:nvPr/>
        </p:nvSpPr>
        <p:spPr>
          <a:xfrm>
            <a:off x="685800" y="3962400"/>
            <a:ext cx="2437108" cy="400110"/>
          </a:xfrm>
          <a:prstGeom prst="rect">
            <a:avLst/>
          </a:prstGeom>
          <a:noFill/>
        </p:spPr>
        <p:txBody>
          <a:bodyPr wrap="square" rtlCol="0">
            <a:spAutoFit/>
          </a:bodyPr>
          <a:lstStyle/>
          <a:p>
            <a:pPr algn="ctr"/>
            <a:r>
              <a:rPr lang="en-US" sz="2000" b="1" dirty="0" smtClean="0">
                <a:solidFill>
                  <a:schemeClr val="accent6">
                    <a:lumMod val="75000"/>
                  </a:schemeClr>
                </a:solidFill>
              </a:rPr>
              <a:t>Fiscal Health</a:t>
            </a:r>
            <a:endParaRPr lang="en-US" sz="2000" b="1" dirty="0">
              <a:solidFill>
                <a:schemeClr val="accent6">
                  <a:lumMod val="75000"/>
                </a:schemeClr>
              </a:solidFill>
            </a:endParaRPr>
          </a:p>
        </p:txBody>
      </p:sp>
      <p:sp>
        <p:nvSpPr>
          <p:cNvPr id="13" name="TextBox 12"/>
          <p:cNvSpPr txBox="1"/>
          <p:nvPr/>
        </p:nvSpPr>
        <p:spPr>
          <a:xfrm>
            <a:off x="3208981" y="3733800"/>
            <a:ext cx="2638203" cy="707886"/>
          </a:xfrm>
          <a:prstGeom prst="rect">
            <a:avLst/>
          </a:prstGeom>
          <a:noFill/>
        </p:spPr>
        <p:txBody>
          <a:bodyPr wrap="square" rtlCol="0">
            <a:spAutoFit/>
          </a:bodyPr>
          <a:lstStyle/>
          <a:p>
            <a:pPr algn="ctr"/>
            <a:r>
              <a:rPr lang="en-US" sz="2000" b="1" dirty="0" smtClean="0">
                <a:solidFill>
                  <a:schemeClr val="accent6">
                    <a:lumMod val="75000"/>
                  </a:schemeClr>
                </a:solidFill>
              </a:rPr>
              <a:t>Sustainable Development</a:t>
            </a:r>
            <a:endParaRPr lang="en-US" sz="2000" b="1" dirty="0">
              <a:solidFill>
                <a:schemeClr val="accent6">
                  <a:lumMod val="75000"/>
                </a:schemeClr>
              </a:solidFill>
            </a:endParaRPr>
          </a:p>
        </p:txBody>
      </p:sp>
      <p:sp>
        <p:nvSpPr>
          <p:cNvPr id="14" name="TextBox 13"/>
          <p:cNvSpPr txBox="1"/>
          <p:nvPr/>
        </p:nvSpPr>
        <p:spPr>
          <a:xfrm>
            <a:off x="5899794" y="3962400"/>
            <a:ext cx="2437108" cy="400110"/>
          </a:xfrm>
          <a:prstGeom prst="rect">
            <a:avLst/>
          </a:prstGeom>
          <a:noFill/>
        </p:spPr>
        <p:txBody>
          <a:bodyPr wrap="square" rtlCol="0">
            <a:spAutoFit/>
          </a:bodyPr>
          <a:lstStyle/>
          <a:p>
            <a:pPr algn="ctr"/>
            <a:r>
              <a:rPr lang="en-US" sz="2000" b="1" dirty="0" smtClean="0">
                <a:solidFill>
                  <a:schemeClr val="accent6">
                    <a:lumMod val="75000"/>
                  </a:schemeClr>
                </a:solidFill>
              </a:rPr>
              <a:t>Race &amp; Ethnicity</a:t>
            </a:r>
            <a:endParaRPr lang="en-US" sz="2000" b="1" dirty="0">
              <a:solidFill>
                <a:schemeClr val="accent6">
                  <a:lumMod val="75000"/>
                </a:schemeClr>
              </a:solidFill>
            </a:endParaRPr>
          </a:p>
        </p:txBody>
      </p:sp>
    </p:spTree>
    <p:extLst>
      <p:ext uri="{BB962C8B-B14F-4D97-AF65-F5344CB8AC3E}">
        <p14:creationId xmlns:p14="http://schemas.microsoft.com/office/powerpoint/2010/main" val="333710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2000: The </a:t>
            </a:r>
            <a:r>
              <a:rPr lang="en-US" i="1" dirty="0" smtClean="0"/>
              <a:t>Wisdom of Our </a:t>
            </a:r>
            <a:r>
              <a:rPr lang="en-US" i="1" dirty="0" smtClean="0"/>
              <a:t>Choices</a:t>
            </a:r>
            <a:endParaRPr lang="en-US" i="1" dirty="0"/>
          </a:p>
        </p:txBody>
      </p:sp>
      <p:pic>
        <p:nvPicPr>
          <p:cNvPr id="4" name="Picture 9" descr="Indicators Rpt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71600"/>
            <a:ext cx="2131522" cy="301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967376912"/>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b="1" dirty="0" smtClean="0">
                          <a:solidFill>
                            <a:schemeClr val="tx2"/>
                          </a:solidFill>
                        </a:rPr>
                        <a:t>2001</a:t>
                      </a:r>
                      <a:endParaRPr lang="en-US" b="1" dirty="0">
                        <a:solidFill>
                          <a:schemeClr val="tx2"/>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sp>
        <p:nvSpPr>
          <p:cNvPr id="16" name="TextBox 15"/>
          <p:cNvSpPr txBox="1"/>
          <p:nvPr/>
        </p:nvSpPr>
        <p:spPr>
          <a:xfrm>
            <a:off x="495300" y="1591806"/>
            <a:ext cx="4572000" cy="2677656"/>
          </a:xfrm>
          <a:prstGeom prst="rect">
            <a:avLst/>
          </a:prstGeom>
          <a:noFill/>
        </p:spPr>
        <p:txBody>
          <a:bodyPr wrap="square" rtlCol="0">
            <a:spAutoFit/>
          </a:bodyPr>
          <a:lstStyle/>
          <a:p>
            <a:pPr marL="342900" indent="-342900">
              <a:buFont typeface="Arial" pitchFamily="34" charset="0"/>
              <a:buChar char="•"/>
              <a:defRPr/>
            </a:pPr>
            <a:r>
              <a:rPr lang="en-US" sz="2400" b="1" i="1" dirty="0" smtClean="0">
                <a:solidFill>
                  <a:schemeClr val="accent5">
                    <a:lumMod val="50000"/>
                  </a:schemeClr>
                </a:solidFill>
                <a:latin typeface="Arial" pitchFamily="34" charset="0"/>
              </a:rPr>
              <a:t>Baseline Report</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Warned of vulnerability to a down-turn</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Impact of a two-tiered knowledge economy</a:t>
            </a:r>
            <a:endParaRPr lang="en-US" sz="2400" b="1"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1323462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2001-2002: Creativity </a:t>
            </a:r>
            <a:r>
              <a:rPr lang="en-US" i="1" dirty="0" smtClean="0"/>
              <a:t>&amp; Innovation: </a:t>
            </a:r>
            <a:br>
              <a:rPr lang="en-US" i="1" dirty="0" smtClean="0"/>
            </a:br>
            <a:r>
              <a:rPr lang="en-US" i="1" dirty="0" smtClean="0"/>
              <a:t> </a:t>
            </a:r>
            <a:r>
              <a:rPr lang="en-US" i="1" dirty="0" smtClean="0">
                <a:solidFill>
                  <a:schemeClr val="accent5">
                    <a:lumMod val="50000"/>
                  </a:schemeClr>
                </a:solidFill>
              </a:rPr>
              <a:t>A </a:t>
            </a:r>
            <a:r>
              <a:rPr lang="en-US" i="1" dirty="0" smtClean="0">
                <a:solidFill>
                  <a:schemeClr val="accent5">
                    <a:lumMod val="50000"/>
                  </a:schemeClr>
                </a:solidFill>
              </a:rPr>
              <a:t>Bridge to the </a:t>
            </a:r>
            <a:r>
              <a:rPr lang="en-US" i="1" dirty="0" smtClean="0">
                <a:solidFill>
                  <a:schemeClr val="accent5">
                    <a:lumMod val="50000"/>
                  </a:schemeClr>
                </a:solidFill>
              </a:rPr>
              <a:t>Future </a:t>
            </a:r>
            <a:endParaRPr lang="en-US"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30637054"/>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b="1" dirty="0" smtClean="0">
                          <a:solidFill>
                            <a:schemeClr val="tx2"/>
                          </a:solidFill>
                        </a:rPr>
                        <a:t>2003</a:t>
                      </a:r>
                      <a:endParaRPr lang="en-US" b="1" dirty="0">
                        <a:solidFill>
                          <a:schemeClr val="tx2"/>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pic>
        <p:nvPicPr>
          <p:cNvPr id="4" name="Picture 8" descr="Indicators Rp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86172"/>
            <a:ext cx="2220125" cy="304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300" y="1591806"/>
            <a:ext cx="4572000" cy="3046988"/>
          </a:xfrm>
          <a:prstGeom prst="rect">
            <a:avLst/>
          </a:prstGeom>
          <a:noFill/>
        </p:spPr>
        <p:txBody>
          <a:bodyPr wrap="square" rtlCol="0">
            <a:spAutoFit/>
          </a:bodyPr>
          <a:lstStyle/>
          <a:p>
            <a:pPr marL="342900" indent="-342900">
              <a:buFont typeface="Arial" pitchFamily="34" charset="0"/>
              <a:buChar char="•"/>
              <a:defRPr/>
            </a:pPr>
            <a:r>
              <a:rPr lang="en-US" sz="2400" b="1" i="1" dirty="0" smtClean="0">
                <a:solidFill>
                  <a:schemeClr val="accent5">
                    <a:lumMod val="50000"/>
                  </a:schemeClr>
                </a:solidFill>
                <a:latin typeface="Arial" pitchFamily="34" charset="0"/>
              </a:rPr>
              <a:t>Followed dot.com bust</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Challenge of talent retention in a cold, high-cost city</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Identified Boston’s Competitive Advantage</a:t>
            </a:r>
            <a:endParaRPr lang="en-US" sz="2400" b="1"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3894206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Talent Retention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61" y="1219200"/>
            <a:ext cx="2624667" cy="4572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016330"/>
            <a:ext cx="2838450" cy="5179719"/>
          </a:xfrm>
          <a:prstGeom prst="rect">
            <a:avLst/>
          </a:prstGeom>
        </p:spPr>
      </p:pic>
    </p:spTree>
    <p:extLst>
      <p:ext uri="{BB962C8B-B14F-4D97-AF65-F5344CB8AC3E}">
        <p14:creationId xmlns:p14="http://schemas.microsoft.com/office/powerpoint/2010/main" val="416315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86118"/>
          </a:xfrm>
        </p:spPr>
        <p:txBody>
          <a:bodyPr>
            <a:normAutofit fontScale="90000"/>
          </a:bodyPr>
          <a:lstStyle/>
          <a:p>
            <a:r>
              <a:rPr lang="en-US" i="1" dirty="0" smtClean="0"/>
              <a:t>2003-2004: Thinking </a:t>
            </a:r>
            <a:r>
              <a:rPr lang="en-US" i="1" dirty="0" smtClean="0"/>
              <a:t>Globally/Acting Locally: </a:t>
            </a:r>
            <a:br>
              <a:rPr lang="en-US" i="1" dirty="0" smtClean="0"/>
            </a:br>
            <a:r>
              <a:rPr lang="en-US" i="1" dirty="0" smtClean="0">
                <a:solidFill>
                  <a:schemeClr val="accent5">
                    <a:lumMod val="50000"/>
                  </a:schemeClr>
                </a:solidFill>
              </a:rPr>
              <a:t>A Regional Wake Up Call</a:t>
            </a:r>
            <a:r>
              <a:rPr lang="en-US" i="1" dirty="0" smtClean="0"/>
              <a:t/>
            </a:r>
            <a:br>
              <a:rPr lang="en-US" i="1"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40451066"/>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b="1" dirty="0" smtClean="0">
                          <a:solidFill>
                            <a:schemeClr val="tx2"/>
                          </a:solidFill>
                        </a:rPr>
                        <a:t>2005</a:t>
                      </a:r>
                      <a:endParaRPr lang="en-US" b="1" dirty="0">
                        <a:solidFill>
                          <a:schemeClr val="tx2"/>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pic>
        <p:nvPicPr>
          <p:cNvPr id="4" name="Picture 7" descr="Indicators Rpt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8" y="1366837"/>
            <a:ext cx="221672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300" y="1591806"/>
            <a:ext cx="4572000" cy="3046988"/>
          </a:xfrm>
          <a:prstGeom prst="rect">
            <a:avLst/>
          </a:prstGeom>
          <a:noFill/>
        </p:spPr>
        <p:txBody>
          <a:bodyPr wrap="square" rtlCol="0">
            <a:spAutoFit/>
          </a:bodyPr>
          <a:lstStyle/>
          <a:p>
            <a:pPr marL="342900" indent="-342900">
              <a:buFont typeface="Arial" pitchFamily="34" charset="0"/>
              <a:buChar char="•"/>
              <a:defRPr/>
            </a:pPr>
            <a:r>
              <a:rPr lang="en-US" sz="2400" b="1" i="1" dirty="0" smtClean="0">
                <a:solidFill>
                  <a:schemeClr val="accent5">
                    <a:lumMod val="50000"/>
                  </a:schemeClr>
                </a:solidFill>
                <a:latin typeface="Arial" pitchFamily="34" charset="0"/>
              </a:rPr>
              <a:t>Growing global competition as well as other US regions</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Regionalism as a solution to challenges</a:t>
            </a:r>
          </a:p>
          <a:p>
            <a:pP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400" b="1" i="1" dirty="0" smtClean="0">
                <a:solidFill>
                  <a:schemeClr val="accent5">
                    <a:lumMod val="50000"/>
                  </a:schemeClr>
                </a:solidFill>
                <a:latin typeface="Arial" pitchFamily="34" charset="0"/>
              </a:rPr>
              <a:t>Greater Boston’s Emerging Civic Agenda</a:t>
            </a:r>
            <a:endParaRPr lang="en-US" sz="2400" b="1"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694170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Risk of job loss &amp; competition, </a:t>
            </a:r>
            <a:br>
              <a:rPr lang="en-US" sz="2800" dirty="0" smtClean="0"/>
            </a:br>
            <a:r>
              <a:rPr lang="en-US" sz="2800" dirty="0" smtClean="0"/>
              <a:t>Education: the greatest asset</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3895725" cy="3390900"/>
          </a:xfrm>
          <a:prstGeom prst="rect">
            <a:avLst/>
          </a:prstGeom>
        </p:spPr>
      </p:pic>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00600" y="1601190"/>
            <a:ext cx="3829050" cy="3762375"/>
          </a:xfrm>
        </p:spPr>
      </p:pic>
    </p:spTree>
    <p:extLst>
      <p:ext uri="{BB962C8B-B14F-4D97-AF65-F5344CB8AC3E}">
        <p14:creationId xmlns:p14="http://schemas.microsoft.com/office/powerpoint/2010/main" val="330170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pPr marL="0" indent="0">
              <a:buNone/>
            </a:pPr>
            <a:endParaRPr lang="en-US" b="1" dirty="0"/>
          </a:p>
          <a:p>
            <a:r>
              <a:rPr lang="en-US" b="1" dirty="0" smtClean="0"/>
              <a:t>Introductions</a:t>
            </a:r>
            <a:r>
              <a:rPr lang="en-US" dirty="0" smtClean="0"/>
              <a:t>: </a:t>
            </a:r>
            <a:r>
              <a:rPr lang="en-US" dirty="0" smtClean="0"/>
              <a:t>What brings you here today?</a:t>
            </a:r>
          </a:p>
          <a:p>
            <a:pPr marL="0" indent="0">
              <a:buNone/>
            </a:pPr>
            <a:endParaRPr lang="en-US" dirty="0" smtClean="0"/>
          </a:p>
          <a:p>
            <a:r>
              <a:rPr lang="en-US" b="1" dirty="0" smtClean="0"/>
              <a:t>Presentation: </a:t>
            </a:r>
            <a:r>
              <a:rPr lang="en-US" dirty="0" smtClean="0"/>
              <a:t>Boston Indicators Project as a resource for information</a:t>
            </a:r>
          </a:p>
          <a:p>
            <a:pPr marL="0" indent="0">
              <a:buNone/>
            </a:pPr>
            <a:endParaRPr lang="en-US" dirty="0" smtClean="0"/>
          </a:p>
          <a:p>
            <a:r>
              <a:rPr lang="en-US" b="1" dirty="0" smtClean="0"/>
              <a:t>Exercise: </a:t>
            </a:r>
            <a:r>
              <a:rPr lang="en-US" dirty="0" smtClean="0"/>
              <a:t>How you use data</a:t>
            </a:r>
            <a:endParaRPr lang="en-US" dirty="0"/>
          </a:p>
        </p:txBody>
      </p:sp>
    </p:spTree>
    <p:extLst>
      <p:ext uri="{BB962C8B-B14F-4D97-AF65-F5344CB8AC3E}">
        <p14:creationId xmlns:p14="http://schemas.microsoft.com/office/powerpoint/2010/main" val="1807598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86118"/>
          </a:xfrm>
        </p:spPr>
        <p:txBody>
          <a:bodyPr>
            <a:normAutofit fontScale="90000"/>
          </a:bodyPr>
          <a:lstStyle/>
          <a:p>
            <a:r>
              <a:rPr lang="en-US" i="1" dirty="0" smtClean="0"/>
              <a:t>2005-2007: A </a:t>
            </a:r>
            <a:r>
              <a:rPr lang="en-US" i="1" dirty="0" smtClean="0"/>
              <a:t>Time Like No Other: </a:t>
            </a:r>
            <a:br>
              <a:rPr lang="en-US" i="1" dirty="0" smtClean="0"/>
            </a:br>
            <a:r>
              <a:rPr lang="en-US" i="1" dirty="0" smtClean="0">
                <a:solidFill>
                  <a:schemeClr val="accent5">
                    <a:lumMod val="50000"/>
                  </a:schemeClr>
                </a:solidFill>
              </a:rPr>
              <a:t>Charting the Course of the Next Revolution</a:t>
            </a:r>
            <a:r>
              <a:rPr lang="en-US" i="1" dirty="0" smtClean="0"/>
              <a:t/>
            </a:r>
            <a:br>
              <a:rPr lang="en-US" i="1"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5495997"/>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b="1" dirty="0" smtClean="0">
                          <a:solidFill>
                            <a:schemeClr val="tx2"/>
                          </a:solidFill>
                        </a:rPr>
                        <a:t>2007</a:t>
                      </a:r>
                      <a:endParaRPr lang="en-US" b="1" dirty="0">
                        <a:solidFill>
                          <a:schemeClr val="tx2"/>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pic>
        <p:nvPicPr>
          <p:cNvPr id="4" name="Picture 10" descr="Indicator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2119548" cy="290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5300" y="1591806"/>
            <a:ext cx="4572000" cy="3046988"/>
          </a:xfrm>
          <a:prstGeom prst="rect">
            <a:avLst/>
          </a:prstGeom>
          <a:noFill/>
        </p:spPr>
        <p:txBody>
          <a:bodyPr wrap="square" rtlCol="0">
            <a:spAutoFit/>
          </a:bodyPr>
          <a:lstStyle/>
          <a:p>
            <a:pPr marL="342900" indent="-342900">
              <a:buFont typeface="Arial" pitchFamily="34" charset="0"/>
              <a:buChar char="•"/>
              <a:defRPr/>
            </a:pPr>
            <a:r>
              <a:rPr lang="en-US" sz="2400" i="1" dirty="0" smtClean="0">
                <a:solidFill>
                  <a:schemeClr val="accent5">
                    <a:lumMod val="50000"/>
                  </a:schemeClr>
                </a:solidFill>
                <a:latin typeface="Arial" pitchFamily="34" charset="0"/>
              </a:rPr>
              <a:t>Bottleneck for Humanity: Boston at the center of global, historical change</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Points of crisis and opportunity for the region</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605039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605118"/>
          </a:xfrm>
        </p:spPr>
        <p:txBody>
          <a:bodyPr>
            <a:normAutofit/>
          </a:bodyPr>
          <a:lstStyle/>
          <a:p>
            <a:r>
              <a:rPr lang="en-US" sz="2800" dirty="0" smtClean="0"/>
              <a:t>Bottleneck for Humanity</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609600"/>
            <a:ext cx="3576143" cy="2566286"/>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22858" y="685800"/>
            <a:ext cx="4034349" cy="2728265"/>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429000"/>
            <a:ext cx="3581400" cy="2654210"/>
          </a:xfrm>
          <a:prstGeom prst="rect">
            <a:avLst/>
          </a:prstGeom>
        </p:spPr>
      </p:pic>
    </p:spTree>
    <p:extLst>
      <p:ext uri="{BB962C8B-B14F-4D97-AF65-F5344CB8AC3E}">
        <p14:creationId xmlns:p14="http://schemas.microsoft.com/office/powerpoint/2010/main" val="369650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2008-2009: A </a:t>
            </a:r>
            <a:r>
              <a:rPr lang="en-US" i="1" dirty="0" smtClean="0"/>
              <a:t>Great Reckoning: </a:t>
            </a:r>
            <a:br>
              <a:rPr lang="en-US" i="1" dirty="0" smtClean="0"/>
            </a:br>
            <a:r>
              <a:rPr lang="en-US" i="1" dirty="0" smtClean="0">
                <a:solidFill>
                  <a:schemeClr val="accent5">
                    <a:lumMod val="50000"/>
                  </a:schemeClr>
                </a:solidFill>
              </a:rPr>
              <a:t>Healing a Growing Divide</a:t>
            </a:r>
            <a:endParaRPr lang="en-US"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07990286"/>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b="1" dirty="0" smtClean="0">
                          <a:solidFill>
                            <a:schemeClr val="tx2"/>
                          </a:solidFill>
                        </a:rPr>
                        <a:t>2009</a:t>
                      </a:r>
                      <a:endParaRPr lang="en-US" b="1" dirty="0">
                        <a:solidFill>
                          <a:schemeClr val="tx2"/>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pic>
        <p:nvPicPr>
          <p:cNvPr id="5" name="Picture 6" descr="Indicators2009Cover_final_r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295" y="1447800"/>
            <a:ext cx="2092995" cy="290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300" y="1591806"/>
            <a:ext cx="4686300" cy="4524315"/>
          </a:xfrm>
          <a:prstGeom prst="rect">
            <a:avLst/>
          </a:prstGeom>
          <a:noFill/>
        </p:spPr>
        <p:txBody>
          <a:bodyPr wrap="square" rtlCol="0">
            <a:spAutoFit/>
          </a:bodyPr>
          <a:lstStyle/>
          <a:p>
            <a:pPr marL="342900" indent="-342900">
              <a:buFont typeface="Arial" pitchFamily="34" charset="0"/>
              <a:buChar char="•"/>
              <a:defRPr/>
            </a:pPr>
            <a:r>
              <a:rPr lang="en-US" sz="2400" i="1" dirty="0" smtClean="0">
                <a:solidFill>
                  <a:schemeClr val="accent5">
                    <a:lumMod val="50000"/>
                  </a:schemeClr>
                </a:solidFill>
                <a:latin typeface="Arial" pitchFamily="34" charset="0"/>
              </a:rPr>
              <a:t>Foretold the growing challenge of income inequality</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Highlight the region’s “trickle down demographics”</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Detailed profiles of Boston’s sub-city regions</a:t>
            </a: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307381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Inequality at the breaking point</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838200"/>
            <a:ext cx="3084523" cy="268286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47" y="2590800"/>
            <a:ext cx="2996431" cy="33964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701" y="685800"/>
            <a:ext cx="3094163" cy="3429000"/>
          </a:xfrm>
          <a:prstGeom prst="rect">
            <a:avLst/>
          </a:prstGeom>
        </p:spPr>
      </p:pic>
    </p:spTree>
    <p:extLst>
      <p:ext uri="{BB962C8B-B14F-4D97-AF65-F5344CB8AC3E}">
        <p14:creationId xmlns:p14="http://schemas.microsoft.com/office/powerpoint/2010/main" val="55020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 </a:t>
            </a:r>
            <a:br>
              <a:rPr lang="en-US" dirty="0" smtClean="0">
                <a:solidFill>
                  <a:schemeClr val="accent6">
                    <a:lumMod val="75000"/>
                  </a:schemeClr>
                </a:solidFill>
              </a:rPr>
            </a:br>
            <a:r>
              <a:rPr lang="en-US" dirty="0" smtClean="0"/>
              <a:t>2008: </a:t>
            </a:r>
            <a:r>
              <a:rPr lang="en-US" i="1" dirty="0" smtClean="0"/>
              <a:t>Boston’s </a:t>
            </a:r>
            <a:r>
              <a:rPr lang="en-US" i="1" dirty="0" smtClean="0"/>
              <a:t>Education Pipeline: A Report Card</a:t>
            </a:r>
            <a:br>
              <a:rPr lang="en-US" i="1" dirty="0" smtClean="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28061077"/>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b="1" dirty="0" smtClean="0">
                          <a:solidFill>
                            <a:schemeClr val="tx2"/>
                          </a:solidFill>
                        </a:rPr>
                        <a:t>2008</a:t>
                      </a:r>
                      <a:endParaRPr lang="en-US" b="1" dirty="0">
                        <a:solidFill>
                          <a:schemeClr val="tx2"/>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2011</a:t>
                      </a:r>
                      <a:endParaRPr lang="en-US" dirty="0">
                        <a:solidFill>
                          <a:schemeClr val="bg1">
                            <a:lumMod val="75000"/>
                          </a:schemeClr>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295" y="1447800"/>
            <a:ext cx="2122492" cy="2752165"/>
          </a:xfrm>
          <a:prstGeom prst="rect">
            <a:avLst/>
          </a:prstGeom>
          <a:ln>
            <a:solidFill>
              <a:schemeClr val="tx2"/>
            </a:solidFill>
          </a:ln>
        </p:spPr>
      </p:pic>
      <p:sp>
        <p:nvSpPr>
          <p:cNvPr id="5" name="TextBox 4"/>
          <p:cNvSpPr txBox="1"/>
          <p:nvPr/>
        </p:nvSpPr>
        <p:spPr>
          <a:xfrm>
            <a:off x="495300" y="1591806"/>
            <a:ext cx="4686300" cy="4524315"/>
          </a:xfrm>
          <a:prstGeom prst="rect">
            <a:avLst/>
          </a:prstGeom>
          <a:noFill/>
        </p:spPr>
        <p:txBody>
          <a:bodyPr wrap="square" rtlCol="0">
            <a:spAutoFit/>
          </a:bodyPr>
          <a:lstStyle/>
          <a:p>
            <a:pPr marL="342900" indent="-342900">
              <a:buFont typeface="Arial" pitchFamily="34" charset="0"/>
              <a:buChar char="•"/>
              <a:defRPr/>
            </a:pPr>
            <a:r>
              <a:rPr lang="en-US" sz="2400" i="1" dirty="0" smtClean="0">
                <a:solidFill>
                  <a:schemeClr val="accent5">
                    <a:lumMod val="50000"/>
                  </a:schemeClr>
                </a:solidFill>
                <a:latin typeface="Arial" pitchFamily="34" charset="0"/>
              </a:rPr>
              <a:t>Baseline measures of opportunity &amp; preparedness from cradle to career</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Inputs as well as outcomes</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Reprised as a 2.0 presentation in 2011</a:t>
            </a: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a:solidFill>
                <a:schemeClr val="accent5">
                  <a:lumMod val="50000"/>
                </a:schemeClr>
              </a:solidFill>
              <a:latin typeface="Arial" pitchFamily="34" charset="0"/>
            </a:endParaRPr>
          </a:p>
        </p:txBody>
      </p:sp>
    </p:spTree>
    <p:extLst>
      <p:ext uri="{BB962C8B-B14F-4D97-AF65-F5344CB8AC3E}">
        <p14:creationId xmlns:p14="http://schemas.microsoft.com/office/powerpoint/2010/main" val="3863515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605118"/>
          </a:xfrm>
        </p:spPr>
        <p:txBody>
          <a:bodyPr>
            <a:normAutofit/>
          </a:bodyPr>
          <a:lstStyle/>
          <a:p>
            <a:r>
              <a:rPr lang="en-US" sz="2800" dirty="0" smtClean="0"/>
              <a:t>Outcomes are not binary, most kids are “side-tracked”</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990600"/>
            <a:ext cx="7002286" cy="5135563"/>
          </a:xfrm>
        </p:spPr>
      </p:pic>
    </p:spTree>
    <p:extLst>
      <p:ext uri="{BB962C8B-B14F-4D97-AF65-F5344CB8AC3E}">
        <p14:creationId xmlns:p14="http://schemas.microsoft.com/office/powerpoint/2010/main" val="67344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a:t>
            </a:r>
            <a:r>
              <a:rPr lang="en-US" i="1" dirty="0" smtClean="0"/>
              <a:t>The </a:t>
            </a:r>
            <a:r>
              <a:rPr lang="en-US" i="1" dirty="0" smtClean="0"/>
              <a:t>Measure of Poverty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71576009"/>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75000"/>
                            </a:schemeClr>
                          </a:solidFill>
                        </a:rPr>
                        <a:t>2001</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2003</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2005</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dirty="0" smtClean="0">
                          <a:solidFill>
                            <a:schemeClr val="bg1">
                              <a:lumMod val="75000"/>
                            </a:schemeClr>
                          </a:solidFill>
                        </a:rPr>
                        <a:t>2007</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2008</a:t>
                      </a:r>
                      <a:endParaRPr lang="en-US" dirty="0">
                        <a:solidFill>
                          <a:schemeClr val="bg1">
                            <a:lumMod val="75000"/>
                          </a:schemeClr>
                        </a:solidFill>
                      </a:endParaRPr>
                    </a:p>
                  </a:txBody>
                  <a:tcPr/>
                </a:tc>
                <a:tc>
                  <a:txBody>
                    <a:bodyPr/>
                    <a:lstStyle/>
                    <a:p>
                      <a:r>
                        <a:rPr lang="en-US" dirty="0" smtClean="0">
                          <a:solidFill>
                            <a:schemeClr val="bg1">
                              <a:lumMod val="75000"/>
                            </a:schemeClr>
                          </a:solidFill>
                        </a:rPr>
                        <a:t>2009</a:t>
                      </a:r>
                      <a:endParaRPr lang="en-US" dirty="0">
                        <a:solidFill>
                          <a:schemeClr val="bg1">
                            <a:lumMod val="75000"/>
                          </a:schemeClr>
                        </a:solidFill>
                      </a:endParaRPr>
                    </a:p>
                  </a:txBody>
                  <a:tcPr/>
                </a:tc>
                <a:tc>
                  <a:txBody>
                    <a:bodyPr/>
                    <a:lstStyle/>
                    <a:p>
                      <a:endParaRPr lang="en-US" dirty="0">
                        <a:solidFill>
                          <a:schemeClr val="bg1">
                            <a:lumMod val="75000"/>
                          </a:schemeClr>
                        </a:solidFill>
                      </a:endParaRPr>
                    </a:p>
                  </a:txBody>
                  <a:tcPr/>
                </a:tc>
                <a:tc>
                  <a:txBody>
                    <a:bodyPr/>
                    <a:lstStyle/>
                    <a:p>
                      <a:r>
                        <a:rPr lang="en-US" b="1" dirty="0" smtClean="0">
                          <a:solidFill>
                            <a:schemeClr val="tx2"/>
                          </a:solidFill>
                        </a:rPr>
                        <a:t>2011</a:t>
                      </a:r>
                      <a:endParaRPr lang="en-US" b="1" dirty="0">
                        <a:solidFill>
                          <a:schemeClr val="tx2"/>
                        </a:solidFill>
                      </a:endParaRPr>
                    </a:p>
                  </a:txBody>
                  <a:tcPr/>
                </a:tc>
                <a:tc>
                  <a:txBody>
                    <a:bodyPr/>
                    <a:lstStyle/>
                    <a:p>
                      <a:r>
                        <a:rPr lang="en-US" dirty="0" smtClean="0">
                          <a:solidFill>
                            <a:schemeClr val="bg1">
                              <a:lumMod val="75000"/>
                            </a:schemeClr>
                          </a:solidFill>
                        </a:rPr>
                        <a:t>2012</a:t>
                      </a:r>
                      <a:endParaRPr lang="en-US" dirty="0">
                        <a:solidFill>
                          <a:schemeClr val="bg1">
                            <a:lumMod val="75000"/>
                          </a:schemeClr>
                        </a:solidFill>
                      </a:endParaRPr>
                    </a:p>
                  </a:txBody>
                  <a:tcPr/>
                </a:tc>
              </a:tr>
            </a:tbl>
          </a:graphicData>
        </a:graphic>
      </p:graphicFrame>
      <p:sp>
        <p:nvSpPr>
          <p:cNvPr id="5" name="TextBox 4"/>
          <p:cNvSpPr txBox="1"/>
          <p:nvPr/>
        </p:nvSpPr>
        <p:spPr>
          <a:xfrm>
            <a:off x="495300" y="1591806"/>
            <a:ext cx="4686300" cy="4893647"/>
          </a:xfrm>
          <a:prstGeom prst="rect">
            <a:avLst/>
          </a:prstGeom>
          <a:noFill/>
        </p:spPr>
        <p:txBody>
          <a:bodyPr wrap="square" rtlCol="0">
            <a:spAutoFit/>
          </a:bodyPr>
          <a:lstStyle/>
          <a:p>
            <a:pPr marL="342900" indent="-342900">
              <a:buFont typeface="Arial" pitchFamily="34" charset="0"/>
              <a:buChar char="•"/>
              <a:defRPr/>
            </a:pPr>
            <a:r>
              <a:rPr lang="en-US" sz="2400" i="1" dirty="0" smtClean="0">
                <a:solidFill>
                  <a:schemeClr val="accent5">
                    <a:lumMod val="50000"/>
                  </a:schemeClr>
                </a:solidFill>
                <a:latin typeface="Arial" pitchFamily="34" charset="0"/>
              </a:rPr>
              <a:t>The profile of poverty in Boston has changed little in the last twenty years</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Great “hidden poverty” from high costs and cliff effect</a:t>
            </a: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r>
              <a:rPr lang="en-US" sz="2400" i="1" dirty="0" smtClean="0">
                <a:solidFill>
                  <a:schemeClr val="accent5">
                    <a:lumMod val="50000"/>
                  </a:schemeClr>
                </a:solidFill>
                <a:latin typeface="Arial" pitchFamily="34" charset="0"/>
              </a:rPr>
              <a:t>Cuts to programs that mitigate the effects of poverty</a:t>
            </a: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a:solidFill>
                <a:schemeClr val="accent5">
                  <a:lumMod val="50000"/>
                </a:schemeClr>
              </a:solidFill>
              <a:latin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828800"/>
            <a:ext cx="2133600" cy="2795016"/>
          </a:xfrm>
          <a:prstGeom prst="rect">
            <a:avLst/>
          </a:prstGeom>
        </p:spPr>
      </p:pic>
    </p:spTree>
    <p:extLst>
      <p:ext uri="{BB962C8B-B14F-4D97-AF65-F5344CB8AC3E}">
        <p14:creationId xmlns:p14="http://schemas.microsoft.com/office/powerpoint/2010/main" val="1720091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605118"/>
          </a:xfrm>
        </p:spPr>
        <p:txBody>
          <a:bodyPr>
            <a:noAutofit/>
          </a:bodyPr>
          <a:lstStyle/>
          <a:p>
            <a:r>
              <a:rPr lang="en-US" sz="2800" dirty="0" smtClean="0"/>
              <a:t>Poverty is linked to family structure, educational attainment and is highly concentrated</a:t>
            </a:r>
            <a:endParaRPr lang="en-US" sz="2800" dirty="0"/>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11" y="867335"/>
            <a:ext cx="2895089" cy="2055932"/>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867334"/>
            <a:ext cx="2570913" cy="186476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2098381"/>
            <a:ext cx="3147951" cy="4073819"/>
          </a:xfrm>
          <a:prstGeom prst="rect">
            <a:avLst/>
          </a:prstGeom>
        </p:spPr>
      </p:pic>
    </p:spTree>
    <p:extLst>
      <p:ext uri="{BB962C8B-B14F-4D97-AF65-F5344CB8AC3E}">
        <p14:creationId xmlns:p14="http://schemas.microsoft.com/office/powerpoint/2010/main" val="353317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6118"/>
          </a:xfrm>
        </p:spPr>
        <p:txBody>
          <a:bodyPr>
            <a:normAutofit fontScale="90000"/>
          </a:bodyPr>
          <a:lstStyle/>
          <a:p>
            <a:r>
              <a:rPr lang="en-US" i="1" dirty="0">
                <a:solidFill>
                  <a:srgbClr val="006600"/>
                </a:solidFill>
              </a:rPr>
              <a:t/>
            </a:r>
            <a:br>
              <a:rPr lang="en-US" i="1" dirty="0">
                <a:solidFill>
                  <a:srgbClr val="006600"/>
                </a:solidFill>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84514601"/>
              </p:ext>
            </p:extLst>
          </p:nvPr>
        </p:nvGraphicFramePr>
        <p:xfrm>
          <a:off x="457200" y="5486400"/>
          <a:ext cx="8229600" cy="370840"/>
        </p:xfrm>
        <a:graphic>
          <a:graphicData uri="http://schemas.openxmlformats.org/drawingml/2006/table">
            <a:tbl>
              <a:tblPr firstRow="1" bandRow="1">
                <a:tableStyleId>{2D5ABB26-0587-4C30-8999-92F81FD0307C}</a:tableStyleId>
              </a:tblPr>
              <a:tblGrid>
                <a:gridCol w="685800"/>
                <a:gridCol w="685800"/>
                <a:gridCol w="685800"/>
                <a:gridCol w="685800"/>
                <a:gridCol w="685800"/>
                <a:gridCol w="685800"/>
                <a:gridCol w="685800"/>
                <a:gridCol w="685800"/>
                <a:gridCol w="685800"/>
                <a:gridCol w="685800"/>
                <a:gridCol w="685800"/>
                <a:gridCol w="685800"/>
              </a:tblGrid>
              <a:tr h="370840">
                <a:tc>
                  <a:txBody>
                    <a:bodyPr/>
                    <a:lstStyle/>
                    <a:p>
                      <a:r>
                        <a:rPr lang="en-US" dirty="0" smtClean="0">
                          <a:solidFill>
                            <a:schemeClr val="bg1">
                              <a:lumMod val="85000"/>
                            </a:schemeClr>
                          </a:solidFill>
                        </a:rPr>
                        <a:t>2001</a:t>
                      </a:r>
                      <a:endParaRPr lang="en-US" dirty="0">
                        <a:solidFill>
                          <a:schemeClr val="bg1">
                            <a:lumMod val="85000"/>
                          </a:schemeClr>
                        </a:solidFill>
                      </a:endParaRPr>
                    </a:p>
                  </a:txBody>
                  <a:tcPr/>
                </a:tc>
                <a:tc>
                  <a:txBody>
                    <a:bodyPr/>
                    <a:lstStyle/>
                    <a:p>
                      <a:endParaRPr lang="en-US" dirty="0">
                        <a:solidFill>
                          <a:schemeClr val="bg1">
                            <a:lumMod val="85000"/>
                          </a:schemeClr>
                        </a:solidFill>
                      </a:endParaRPr>
                    </a:p>
                  </a:txBody>
                  <a:tcPr/>
                </a:tc>
                <a:tc>
                  <a:txBody>
                    <a:bodyPr/>
                    <a:lstStyle/>
                    <a:p>
                      <a:r>
                        <a:rPr lang="en-US" dirty="0" smtClean="0">
                          <a:solidFill>
                            <a:schemeClr val="bg1">
                              <a:lumMod val="85000"/>
                            </a:schemeClr>
                          </a:solidFill>
                        </a:rPr>
                        <a:t>2003</a:t>
                      </a:r>
                      <a:endParaRPr lang="en-US" dirty="0">
                        <a:solidFill>
                          <a:schemeClr val="bg1">
                            <a:lumMod val="85000"/>
                          </a:schemeClr>
                        </a:solidFill>
                      </a:endParaRPr>
                    </a:p>
                  </a:txBody>
                  <a:tcPr/>
                </a:tc>
                <a:tc>
                  <a:txBody>
                    <a:bodyPr/>
                    <a:lstStyle/>
                    <a:p>
                      <a:endParaRPr lang="en-US" dirty="0">
                        <a:solidFill>
                          <a:schemeClr val="bg1">
                            <a:lumMod val="85000"/>
                          </a:schemeClr>
                        </a:solidFill>
                      </a:endParaRPr>
                    </a:p>
                  </a:txBody>
                  <a:tcPr/>
                </a:tc>
                <a:tc>
                  <a:txBody>
                    <a:bodyPr/>
                    <a:lstStyle/>
                    <a:p>
                      <a:r>
                        <a:rPr lang="en-US" dirty="0" smtClean="0">
                          <a:solidFill>
                            <a:schemeClr val="bg1">
                              <a:lumMod val="85000"/>
                            </a:schemeClr>
                          </a:solidFill>
                        </a:rPr>
                        <a:t>2005</a:t>
                      </a:r>
                      <a:endParaRPr lang="en-US" dirty="0">
                        <a:solidFill>
                          <a:schemeClr val="bg1">
                            <a:lumMod val="85000"/>
                          </a:schemeClr>
                        </a:solidFill>
                      </a:endParaRPr>
                    </a:p>
                  </a:txBody>
                  <a:tcPr/>
                </a:tc>
                <a:tc>
                  <a:txBody>
                    <a:bodyPr/>
                    <a:lstStyle/>
                    <a:p>
                      <a:endParaRPr lang="en-US" dirty="0">
                        <a:solidFill>
                          <a:schemeClr val="bg1">
                            <a:lumMod val="85000"/>
                          </a:schemeClr>
                        </a:solidFill>
                      </a:endParaRPr>
                    </a:p>
                  </a:txBody>
                  <a:tcPr/>
                </a:tc>
                <a:tc>
                  <a:txBody>
                    <a:bodyPr/>
                    <a:lstStyle/>
                    <a:p>
                      <a:r>
                        <a:rPr lang="en-US" dirty="0" smtClean="0">
                          <a:solidFill>
                            <a:schemeClr val="bg1">
                              <a:lumMod val="85000"/>
                            </a:schemeClr>
                          </a:solidFill>
                        </a:rPr>
                        <a:t>2007</a:t>
                      </a:r>
                      <a:endParaRPr lang="en-US" dirty="0">
                        <a:solidFill>
                          <a:schemeClr val="bg1">
                            <a:lumMod val="85000"/>
                          </a:schemeClr>
                        </a:solidFill>
                      </a:endParaRPr>
                    </a:p>
                  </a:txBody>
                  <a:tcPr/>
                </a:tc>
                <a:tc>
                  <a:txBody>
                    <a:bodyPr/>
                    <a:lstStyle/>
                    <a:p>
                      <a:r>
                        <a:rPr lang="en-US" dirty="0" smtClean="0">
                          <a:solidFill>
                            <a:schemeClr val="bg1">
                              <a:lumMod val="85000"/>
                            </a:schemeClr>
                          </a:solidFill>
                        </a:rPr>
                        <a:t>2008</a:t>
                      </a:r>
                      <a:endParaRPr lang="en-US" dirty="0">
                        <a:solidFill>
                          <a:schemeClr val="bg1">
                            <a:lumMod val="85000"/>
                          </a:schemeClr>
                        </a:solidFill>
                      </a:endParaRPr>
                    </a:p>
                  </a:txBody>
                  <a:tcPr/>
                </a:tc>
                <a:tc>
                  <a:txBody>
                    <a:bodyPr/>
                    <a:lstStyle/>
                    <a:p>
                      <a:r>
                        <a:rPr lang="en-US" dirty="0" smtClean="0">
                          <a:solidFill>
                            <a:schemeClr val="bg1">
                              <a:lumMod val="85000"/>
                            </a:schemeClr>
                          </a:solidFill>
                        </a:rPr>
                        <a:t>2009</a:t>
                      </a:r>
                      <a:endParaRPr lang="en-US" dirty="0">
                        <a:solidFill>
                          <a:schemeClr val="bg1">
                            <a:lumMod val="85000"/>
                          </a:schemeClr>
                        </a:solidFill>
                      </a:endParaRPr>
                    </a:p>
                  </a:txBody>
                  <a:tcPr/>
                </a:tc>
                <a:tc>
                  <a:txBody>
                    <a:bodyPr/>
                    <a:lstStyle/>
                    <a:p>
                      <a:endParaRPr lang="en-US" dirty="0">
                        <a:solidFill>
                          <a:schemeClr val="bg1">
                            <a:lumMod val="85000"/>
                          </a:schemeClr>
                        </a:solidFill>
                      </a:endParaRPr>
                    </a:p>
                  </a:txBody>
                  <a:tcPr/>
                </a:tc>
                <a:tc>
                  <a:txBody>
                    <a:bodyPr/>
                    <a:lstStyle/>
                    <a:p>
                      <a:r>
                        <a:rPr lang="en-US" dirty="0" smtClean="0">
                          <a:solidFill>
                            <a:schemeClr val="bg1">
                              <a:lumMod val="85000"/>
                            </a:schemeClr>
                          </a:solidFill>
                        </a:rPr>
                        <a:t>2011</a:t>
                      </a:r>
                      <a:endParaRPr lang="en-US" dirty="0">
                        <a:solidFill>
                          <a:schemeClr val="bg1">
                            <a:lumMod val="85000"/>
                          </a:schemeClr>
                        </a:solidFill>
                      </a:endParaRPr>
                    </a:p>
                  </a:txBody>
                  <a:tcPr/>
                </a:tc>
                <a:tc>
                  <a:txBody>
                    <a:bodyPr/>
                    <a:lstStyle/>
                    <a:p>
                      <a:r>
                        <a:rPr lang="en-US" sz="1800" b="1" dirty="0" smtClean="0">
                          <a:solidFill>
                            <a:schemeClr val="tx2"/>
                          </a:solidFill>
                        </a:rPr>
                        <a:t>2012</a:t>
                      </a:r>
                      <a:endParaRPr lang="en-US" sz="1800" b="1" dirty="0">
                        <a:solidFill>
                          <a:schemeClr val="tx2"/>
                        </a:solidFill>
                      </a:endParaRPr>
                    </a:p>
                  </a:txBody>
                  <a:tcPr/>
                </a:tc>
              </a:tr>
            </a:tbl>
          </a:graphicData>
        </a:graphic>
      </p:graphicFrame>
      <p:sp>
        <p:nvSpPr>
          <p:cNvPr id="4" name="TextBox 3"/>
          <p:cNvSpPr txBox="1"/>
          <p:nvPr/>
        </p:nvSpPr>
        <p:spPr>
          <a:xfrm>
            <a:off x="381000" y="923865"/>
            <a:ext cx="8077200" cy="5324535"/>
          </a:xfrm>
          <a:prstGeom prst="rect">
            <a:avLst/>
          </a:prstGeom>
          <a:noFill/>
        </p:spPr>
        <p:txBody>
          <a:bodyPr wrap="square" rtlCol="0">
            <a:spAutoFit/>
          </a:bodyPr>
          <a:lstStyle/>
          <a:p>
            <a:pPr algn="ctr">
              <a:defRPr/>
            </a:pPr>
            <a:r>
              <a:rPr lang="en-US" sz="2400" b="1" i="1" dirty="0">
                <a:solidFill>
                  <a:srgbClr val="006600"/>
                </a:solidFill>
              </a:rPr>
              <a:t>City of Ideas: Reinventing Boston’s Innovation </a:t>
            </a:r>
            <a:r>
              <a:rPr lang="en-US" sz="2400" b="1" i="1" dirty="0" smtClean="0">
                <a:solidFill>
                  <a:srgbClr val="006600"/>
                </a:solidFill>
              </a:rPr>
              <a:t>Economy</a:t>
            </a:r>
          </a:p>
          <a:p>
            <a:pPr algn="ctr">
              <a:defRPr/>
            </a:pPr>
            <a:endParaRPr lang="en-US" sz="2400" b="1" i="1" dirty="0" smtClean="0">
              <a:solidFill>
                <a:schemeClr val="accent5">
                  <a:lumMod val="50000"/>
                </a:schemeClr>
              </a:solidFill>
              <a:latin typeface="Arial" pitchFamily="34" charset="0"/>
            </a:endParaRPr>
          </a:p>
          <a:p>
            <a:pPr marL="342900" indent="-342900">
              <a:buFont typeface="Arial" pitchFamily="34" charset="0"/>
              <a:buChar char="•"/>
              <a:defRPr/>
            </a:pPr>
            <a:r>
              <a:rPr lang="en-US" sz="2000" i="1" dirty="0" smtClean="0">
                <a:solidFill>
                  <a:schemeClr val="accent5">
                    <a:lumMod val="50000"/>
                  </a:schemeClr>
                </a:solidFill>
                <a:latin typeface="Arial" pitchFamily="34" charset="0"/>
              </a:rPr>
              <a:t>Nothing </a:t>
            </a:r>
            <a:r>
              <a:rPr lang="en-US" sz="2000" i="1" dirty="0" smtClean="0">
                <a:solidFill>
                  <a:schemeClr val="accent5">
                    <a:lumMod val="50000"/>
                  </a:schemeClr>
                </a:solidFill>
                <a:latin typeface="Arial" pitchFamily="34" charset="0"/>
              </a:rPr>
              <a:t>will ever be the same</a:t>
            </a:r>
          </a:p>
          <a:p>
            <a:pPr>
              <a:defRPr/>
            </a:pPr>
            <a:endParaRPr lang="en-US" sz="2000" i="1" dirty="0" smtClean="0">
              <a:solidFill>
                <a:schemeClr val="accent5">
                  <a:lumMod val="50000"/>
                </a:schemeClr>
              </a:solidFill>
              <a:latin typeface="Arial" pitchFamily="34" charset="0"/>
            </a:endParaRPr>
          </a:p>
          <a:p>
            <a:pPr marL="342900" indent="-342900">
              <a:buFont typeface="Arial" pitchFamily="34" charset="0"/>
              <a:buChar char="•"/>
              <a:defRPr/>
            </a:pPr>
            <a:r>
              <a:rPr lang="en-US" sz="2000" i="1" dirty="0" smtClean="0">
                <a:solidFill>
                  <a:schemeClr val="accent5">
                    <a:lumMod val="50000"/>
                  </a:schemeClr>
                </a:solidFill>
                <a:latin typeface="Arial" pitchFamily="34" charset="0"/>
              </a:rPr>
              <a:t>Boston is a resilient, 21</a:t>
            </a:r>
            <a:r>
              <a:rPr lang="en-US" sz="2000" i="1" baseline="30000" dirty="0" smtClean="0">
                <a:solidFill>
                  <a:schemeClr val="accent5">
                    <a:lumMod val="50000"/>
                  </a:schemeClr>
                </a:solidFill>
                <a:latin typeface="Arial" pitchFamily="34" charset="0"/>
              </a:rPr>
              <a:t>st</a:t>
            </a:r>
            <a:r>
              <a:rPr lang="en-US" sz="2000" i="1" dirty="0" smtClean="0">
                <a:solidFill>
                  <a:schemeClr val="accent5">
                    <a:lumMod val="50000"/>
                  </a:schemeClr>
                </a:solidFill>
                <a:latin typeface="Arial" pitchFamily="34" charset="0"/>
              </a:rPr>
              <a:t> century city &amp; economy</a:t>
            </a:r>
          </a:p>
          <a:p>
            <a:pPr>
              <a:defRPr/>
            </a:pPr>
            <a:endParaRPr lang="en-US" sz="2000" i="1" dirty="0" smtClean="0">
              <a:solidFill>
                <a:schemeClr val="accent5">
                  <a:lumMod val="50000"/>
                </a:schemeClr>
              </a:solidFill>
              <a:latin typeface="Arial" pitchFamily="34" charset="0"/>
            </a:endParaRPr>
          </a:p>
          <a:p>
            <a:pPr marL="342900" indent="-342900">
              <a:buFont typeface="Arial" pitchFamily="34" charset="0"/>
              <a:buChar char="•"/>
              <a:defRPr/>
            </a:pPr>
            <a:r>
              <a:rPr lang="en-US" sz="2000" i="1" dirty="0" smtClean="0">
                <a:solidFill>
                  <a:schemeClr val="accent5">
                    <a:lumMod val="50000"/>
                  </a:schemeClr>
                </a:solidFill>
                <a:latin typeface="Arial" pitchFamily="34" charset="0"/>
              </a:rPr>
              <a:t>“Under the hood” of the Innovation Economy</a:t>
            </a:r>
          </a:p>
          <a:p>
            <a:pPr marL="800100" lvl="1" indent="-342900">
              <a:buFont typeface="Arial" pitchFamily="34" charset="0"/>
              <a:buChar char="•"/>
              <a:defRPr/>
            </a:pPr>
            <a:r>
              <a:rPr lang="en-US" sz="2000" i="1" dirty="0" smtClean="0">
                <a:solidFill>
                  <a:schemeClr val="accent6">
                    <a:lumMod val="50000"/>
                  </a:schemeClr>
                </a:solidFill>
                <a:latin typeface="Arial" pitchFamily="34" charset="0"/>
              </a:rPr>
              <a:t>Standard measures don’t tell us everything</a:t>
            </a:r>
          </a:p>
          <a:p>
            <a:pPr marL="800100" lvl="1" indent="-342900">
              <a:buFont typeface="Arial" pitchFamily="34" charset="0"/>
              <a:buChar char="•"/>
              <a:defRPr/>
            </a:pPr>
            <a:r>
              <a:rPr lang="en-US" sz="2000" i="1" dirty="0" smtClean="0">
                <a:solidFill>
                  <a:schemeClr val="accent6">
                    <a:lumMod val="50000"/>
                  </a:schemeClr>
                </a:solidFill>
                <a:latin typeface="Arial" pitchFamily="34" charset="0"/>
              </a:rPr>
              <a:t>It is not </a:t>
            </a:r>
            <a:r>
              <a:rPr lang="en-US" sz="2000" i="1" dirty="0">
                <a:solidFill>
                  <a:schemeClr val="accent6">
                    <a:lumMod val="50000"/>
                  </a:schemeClr>
                </a:solidFill>
                <a:latin typeface="Arial" pitchFamily="34" charset="0"/>
              </a:rPr>
              <a:t>w</a:t>
            </a:r>
            <a:r>
              <a:rPr lang="en-US" sz="2000" i="1" dirty="0" smtClean="0">
                <a:solidFill>
                  <a:schemeClr val="accent6">
                    <a:lumMod val="50000"/>
                  </a:schemeClr>
                </a:solidFill>
                <a:latin typeface="Arial" pitchFamily="34" charset="0"/>
              </a:rPr>
              <a:t>orking for everyone</a:t>
            </a:r>
          </a:p>
          <a:p>
            <a:pPr marL="800100" lvl="1" indent="-342900">
              <a:buFont typeface="Arial" pitchFamily="34" charset="0"/>
              <a:buChar char="•"/>
              <a:defRPr/>
            </a:pPr>
            <a:r>
              <a:rPr lang="en-US" sz="2000" i="1" dirty="0" smtClean="0">
                <a:solidFill>
                  <a:schemeClr val="accent6">
                    <a:lumMod val="50000"/>
                  </a:schemeClr>
                </a:solidFill>
                <a:latin typeface="Arial" pitchFamily="34" charset="0"/>
              </a:rPr>
              <a:t>It is more vulnerable than we think</a:t>
            </a:r>
          </a:p>
          <a:p>
            <a:pPr>
              <a:defRPr/>
            </a:pPr>
            <a:endParaRPr lang="en-US" sz="2000" i="1" dirty="0" smtClean="0">
              <a:solidFill>
                <a:schemeClr val="accent5">
                  <a:lumMod val="50000"/>
                </a:schemeClr>
              </a:solidFill>
              <a:latin typeface="Arial" pitchFamily="34" charset="0"/>
            </a:endParaRPr>
          </a:p>
          <a:p>
            <a:pPr marL="342900" indent="-342900">
              <a:buFont typeface="Arial" pitchFamily="34" charset="0"/>
              <a:buChar char="•"/>
              <a:defRPr/>
            </a:pPr>
            <a:r>
              <a:rPr lang="en-US" sz="2000" i="1" dirty="0" smtClean="0">
                <a:solidFill>
                  <a:schemeClr val="accent5">
                    <a:lumMod val="50000"/>
                  </a:schemeClr>
                </a:solidFill>
                <a:latin typeface="Arial" pitchFamily="34" charset="0"/>
              </a:rPr>
              <a:t>New Paradigm: </a:t>
            </a:r>
            <a:r>
              <a:rPr lang="en-US" sz="2000" i="1" dirty="0" smtClean="0">
                <a:solidFill>
                  <a:schemeClr val="accent6">
                    <a:lumMod val="50000"/>
                  </a:schemeClr>
                </a:solidFill>
                <a:latin typeface="Arial" pitchFamily="34" charset="0"/>
              </a:rPr>
              <a:t>Innovate Locally, Exchange Regionally, Export Globally</a:t>
            </a:r>
          </a:p>
          <a:p>
            <a:pPr marL="342900" indent="-342900">
              <a:buFont typeface="Arial" pitchFamily="34" charset="0"/>
              <a:buChar char="•"/>
              <a:defRPr/>
            </a:pPr>
            <a:endParaRPr lang="en-US" sz="2400" i="1" dirty="0" smtClean="0">
              <a:solidFill>
                <a:schemeClr val="accent5">
                  <a:lumMod val="50000"/>
                </a:schemeClr>
              </a:solidFill>
              <a:latin typeface="Arial" pitchFamily="34" charset="0"/>
            </a:endParaRPr>
          </a:p>
          <a:p>
            <a:pPr>
              <a:defRPr/>
            </a:pPr>
            <a:endParaRPr lang="en-US" sz="2400" i="1" dirty="0" smtClean="0">
              <a:solidFill>
                <a:schemeClr val="accent5">
                  <a:lumMod val="50000"/>
                </a:schemeClr>
              </a:solidFill>
              <a:latin typeface="Arial" pitchFamily="34" charset="0"/>
            </a:endParaRPr>
          </a:p>
          <a:p>
            <a:pPr marL="342900" indent="-342900">
              <a:buFont typeface="Arial" pitchFamily="34" charset="0"/>
              <a:buChar char="•"/>
              <a:defRPr/>
            </a:pPr>
            <a:endParaRPr lang="en-US" sz="2400" i="1" dirty="0">
              <a:solidFill>
                <a:schemeClr val="accent5">
                  <a:lumMod val="50000"/>
                </a:schemeClr>
              </a:solidFill>
              <a:latin typeface="Arial" pitchFamily="34" charset="0"/>
            </a:endParaRPr>
          </a:p>
        </p:txBody>
      </p:sp>
      <p:sp>
        <p:nvSpPr>
          <p:cNvPr id="6" name="Title 1"/>
          <p:cNvSpPr txBox="1">
            <a:spLocks/>
          </p:cNvSpPr>
          <p:nvPr/>
        </p:nvSpPr>
        <p:spPr>
          <a:xfrm>
            <a:off x="457200" y="4482"/>
            <a:ext cx="8229600" cy="9861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2"/>
                </a:solidFill>
                <a:latin typeface="+mj-lt"/>
                <a:ea typeface="+mj-ea"/>
                <a:cs typeface="+mj-cs"/>
              </a:defRPr>
            </a:lvl1pPr>
          </a:lstStyle>
          <a:p>
            <a:r>
              <a:rPr lang="en-US" dirty="0" smtClean="0"/>
              <a:t>2010-2011: Where are we now?</a:t>
            </a:r>
            <a:endParaRPr lang="en-US" dirty="0"/>
          </a:p>
        </p:txBody>
      </p:sp>
    </p:spTree>
    <p:extLst>
      <p:ext uri="{BB962C8B-B14F-4D97-AF65-F5344CB8AC3E}">
        <p14:creationId xmlns:p14="http://schemas.microsoft.com/office/powerpoint/2010/main" val="332790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Indicators to Action</a:t>
            </a:r>
            <a:endParaRPr lang="en-US" dirty="0"/>
          </a:p>
        </p:txBody>
      </p:sp>
      <p:sp>
        <p:nvSpPr>
          <p:cNvPr id="4" name="Rectangle 3"/>
          <p:cNvSpPr/>
          <p:nvPr/>
        </p:nvSpPr>
        <p:spPr>
          <a:xfrm>
            <a:off x="152400" y="1219200"/>
            <a:ext cx="9067800" cy="3933384"/>
          </a:xfrm>
          <a:prstGeom prst="rect">
            <a:avLst/>
          </a:prstGeom>
        </p:spPr>
        <p:txBody>
          <a:bodyPr wrap="square">
            <a:spAutoFit/>
          </a:bodyPr>
          <a:lstStyle/>
          <a:p>
            <a:pPr>
              <a:lnSpc>
                <a:spcPct val="80000"/>
              </a:lnSpc>
            </a:pPr>
            <a:r>
              <a:rPr lang="en-US" sz="3200" b="1" dirty="0" smtClean="0">
                <a:solidFill>
                  <a:schemeClr val="accent6">
                    <a:lumMod val="75000"/>
                  </a:schemeClr>
                </a:solidFill>
              </a:rPr>
              <a:t>Data</a:t>
            </a:r>
          </a:p>
          <a:p>
            <a:pPr>
              <a:lnSpc>
                <a:spcPct val="80000"/>
              </a:lnSpc>
            </a:pPr>
            <a:endParaRPr lang="en-US" sz="1000" b="1" dirty="0">
              <a:solidFill>
                <a:srgbClr val="FF0000"/>
              </a:solidFill>
            </a:endParaRPr>
          </a:p>
          <a:p>
            <a:pPr>
              <a:lnSpc>
                <a:spcPct val="80000"/>
              </a:lnSpc>
            </a:pPr>
            <a:r>
              <a:rPr lang="en-US" sz="2400" b="1" dirty="0">
                <a:solidFill>
                  <a:schemeClr val="hlink"/>
                </a:solidFill>
              </a:rPr>
              <a:t> </a:t>
            </a:r>
            <a:r>
              <a:rPr lang="en-US" sz="2400" b="1" dirty="0" smtClean="0">
                <a:solidFill>
                  <a:schemeClr val="hlink"/>
                </a:solidFill>
              </a:rPr>
              <a:t>       </a:t>
            </a:r>
            <a:r>
              <a:rPr lang="en-US" sz="2400" b="1" dirty="0" smtClean="0">
                <a:solidFill>
                  <a:schemeClr val="accent3">
                    <a:lumMod val="75000"/>
                  </a:schemeClr>
                </a:solidFill>
              </a:rPr>
              <a:t>Indicators</a:t>
            </a:r>
          </a:p>
          <a:p>
            <a:pPr>
              <a:lnSpc>
                <a:spcPct val="80000"/>
              </a:lnSpc>
            </a:pPr>
            <a:endParaRPr lang="en-US" sz="1000" b="1" dirty="0">
              <a:solidFill>
                <a:schemeClr val="accent3">
                  <a:lumMod val="75000"/>
                </a:schemeClr>
              </a:solidFill>
            </a:endParaRPr>
          </a:p>
          <a:p>
            <a:pPr>
              <a:lnSpc>
                <a:spcPct val="80000"/>
              </a:lnSpc>
            </a:pPr>
            <a:r>
              <a:rPr lang="en-US" sz="2400" b="1" dirty="0">
                <a:solidFill>
                  <a:schemeClr val="accent3">
                    <a:lumMod val="75000"/>
                  </a:schemeClr>
                </a:solidFill>
              </a:rPr>
              <a:t>	</a:t>
            </a:r>
            <a:r>
              <a:rPr lang="en-US" sz="2400" b="1" dirty="0" smtClean="0">
                <a:solidFill>
                  <a:schemeClr val="accent3">
                    <a:lumMod val="75000"/>
                  </a:schemeClr>
                </a:solidFill>
              </a:rPr>
              <a:t>      Goals </a:t>
            </a:r>
          </a:p>
          <a:p>
            <a:pPr>
              <a:lnSpc>
                <a:spcPct val="80000"/>
              </a:lnSpc>
            </a:pPr>
            <a:endParaRPr lang="en-US" sz="1000" b="1" dirty="0">
              <a:solidFill>
                <a:schemeClr val="accent3">
                  <a:lumMod val="75000"/>
                </a:schemeClr>
              </a:solidFill>
            </a:endParaRPr>
          </a:p>
          <a:p>
            <a:pPr>
              <a:lnSpc>
                <a:spcPct val="80000"/>
              </a:lnSpc>
            </a:pPr>
            <a:r>
              <a:rPr lang="en-US" sz="2400" b="1" dirty="0">
                <a:solidFill>
                  <a:schemeClr val="accent3">
                    <a:lumMod val="75000"/>
                  </a:schemeClr>
                </a:solidFill>
              </a:rPr>
              <a:t>		</a:t>
            </a:r>
            <a:r>
              <a:rPr lang="en-US" sz="2400" b="1" dirty="0" smtClean="0">
                <a:solidFill>
                  <a:schemeClr val="accent3">
                    <a:lumMod val="75000"/>
                  </a:schemeClr>
                </a:solidFill>
              </a:rPr>
              <a:t>Milestones</a:t>
            </a:r>
          </a:p>
          <a:p>
            <a:pPr>
              <a:lnSpc>
                <a:spcPct val="80000"/>
              </a:lnSpc>
            </a:pPr>
            <a:endParaRPr lang="en-US" sz="1000" b="1" dirty="0">
              <a:solidFill>
                <a:srgbClr val="008000"/>
              </a:solidFill>
            </a:endParaRPr>
          </a:p>
          <a:p>
            <a:pPr>
              <a:lnSpc>
                <a:spcPct val="80000"/>
              </a:lnSpc>
            </a:pPr>
            <a:r>
              <a:rPr lang="en-US" sz="2400" b="1" dirty="0">
                <a:solidFill>
                  <a:srgbClr val="008000"/>
                </a:solidFill>
              </a:rPr>
              <a:t>	</a:t>
            </a:r>
            <a:r>
              <a:rPr lang="en-US" sz="2400" b="1" dirty="0" smtClean="0">
                <a:solidFill>
                  <a:schemeClr val="accent2"/>
                </a:solidFill>
              </a:rPr>
              <a:t>                 Analysis </a:t>
            </a:r>
            <a:r>
              <a:rPr lang="en-US" sz="2400" b="1" dirty="0">
                <a:solidFill>
                  <a:schemeClr val="accent2"/>
                </a:solidFill>
              </a:rPr>
              <a:t>&amp; reports that “tell a story” </a:t>
            </a:r>
            <a:endParaRPr lang="en-US" sz="2400" b="1" dirty="0" smtClean="0">
              <a:solidFill>
                <a:schemeClr val="accent2"/>
              </a:solidFill>
            </a:endParaRPr>
          </a:p>
          <a:p>
            <a:pPr>
              <a:lnSpc>
                <a:spcPct val="80000"/>
              </a:lnSpc>
            </a:pPr>
            <a:endParaRPr lang="en-US" sz="1000" b="1" dirty="0">
              <a:solidFill>
                <a:schemeClr val="accent2"/>
              </a:solidFill>
            </a:endParaRPr>
          </a:p>
          <a:p>
            <a:pPr>
              <a:lnSpc>
                <a:spcPct val="80000"/>
              </a:lnSpc>
            </a:pPr>
            <a:r>
              <a:rPr lang="en-US" sz="2400" b="1" dirty="0">
                <a:solidFill>
                  <a:schemeClr val="hlink"/>
                </a:solidFill>
              </a:rPr>
              <a:t>					</a:t>
            </a:r>
            <a:r>
              <a:rPr lang="en-US" sz="2400" b="1" dirty="0" smtClean="0">
                <a:solidFill>
                  <a:schemeClr val="hlink"/>
                </a:solidFill>
              </a:rPr>
              <a:t> </a:t>
            </a:r>
            <a:r>
              <a:rPr lang="en-US" sz="2400" b="1" dirty="0" smtClean="0">
                <a:solidFill>
                  <a:schemeClr val="accent5">
                    <a:lumMod val="75000"/>
                  </a:schemeClr>
                </a:solidFill>
              </a:rPr>
              <a:t>Strategies/Agenda</a:t>
            </a:r>
          </a:p>
          <a:p>
            <a:pPr>
              <a:lnSpc>
                <a:spcPct val="80000"/>
              </a:lnSpc>
            </a:pPr>
            <a:endParaRPr lang="en-US" sz="1000" b="1" dirty="0">
              <a:solidFill>
                <a:schemeClr val="accent5">
                  <a:lumMod val="75000"/>
                </a:schemeClr>
              </a:solidFill>
            </a:endParaRPr>
          </a:p>
          <a:p>
            <a:pPr>
              <a:lnSpc>
                <a:spcPct val="80000"/>
              </a:lnSpc>
            </a:pPr>
            <a:r>
              <a:rPr lang="en-US" sz="2400" b="1" dirty="0">
                <a:solidFill>
                  <a:schemeClr val="accent5">
                    <a:lumMod val="75000"/>
                  </a:schemeClr>
                </a:solidFill>
              </a:rPr>
              <a:t>						</a:t>
            </a:r>
            <a:r>
              <a:rPr lang="en-US" sz="2400" b="1" dirty="0" smtClean="0">
                <a:solidFill>
                  <a:schemeClr val="accent5">
                    <a:lumMod val="75000"/>
                  </a:schemeClr>
                </a:solidFill>
              </a:rPr>
              <a:t>        Alignment</a:t>
            </a:r>
          </a:p>
          <a:p>
            <a:pPr>
              <a:lnSpc>
                <a:spcPct val="80000"/>
              </a:lnSpc>
            </a:pPr>
            <a:endParaRPr lang="en-US" sz="1000" b="1" dirty="0">
              <a:solidFill>
                <a:schemeClr val="accent5">
                  <a:lumMod val="75000"/>
                </a:schemeClr>
              </a:solidFill>
            </a:endParaRPr>
          </a:p>
          <a:p>
            <a:pPr>
              <a:lnSpc>
                <a:spcPct val="80000"/>
              </a:lnSpc>
            </a:pPr>
            <a:r>
              <a:rPr lang="en-US" sz="2400" b="1" dirty="0">
                <a:solidFill>
                  <a:schemeClr val="accent5">
                    <a:lumMod val="75000"/>
                  </a:schemeClr>
                </a:solidFill>
              </a:rPr>
              <a:t>							</a:t>
            </a:r>
            <a:r>
              <a:rPr lang="en-US" sz="2400" b="1" dirty="0" smtClean="0">
                <a:solidFill>
                  <a:schemeClr val="accent5">
                    <a:lumMod val="75000"/>
                  </a:schemeClr>
                </a:solidFill>
              </a:rPr>
              <a:t>      Action</a:t>
            </a:r>
          </a:p>
          <a:p>
            <a:pPr>
              <a:lnSpc>
                <a:spcPct val="80000"/>
              </a:lnSpc>
            </a:pPr>
            <a:endParaRPr lang="en-US" sz="1000" b="1" dirty="0">
              <a:solidFill>
                <a:srgbClr val="0099CC"/>
              </a:solidFill>
            </a:endParaRPr>
          </a:p>
          <a:p>
            <a:pPr>
              <a:lnSpc>
                <a:spcPct val="80000"/>
              </a:lnSpc>
            </a:pPr>
            <a:r>
              <a:rPr lang="en-US" sz="2400" b="1" dirty="0">
                <a:solidFill>
                  <a:srgbClr val="003399"/>
                </a:solidFill>
              </a:rPr>
              <a:t>							      </a:t>
            </a:r>
            <a:r>
              <a:rPr lang="en-US" sz="2400" b="1" dirty="0" smtClean="0">
                <a:solidFill>
                  <a:srgbClr val="003399"/>
                </a:solidFill>
              </a:rPr>
              <a:t>      </a:t>
            </a:r>
            <a:r>
              <a:rPr lang="en-US" sz="3200" b="1" dirty="0" smtClean="0">
                <a:solidFill>
                  <a:schemeClr val="accent6">
                    <a:lumMod val="75000"/>
                  </a:schemeClr>
                </a:solidFill>
              </a:rPr>
              <a:t>Impact</a:t>
            </a:r>
            <a:endParaRPr lang="en-US" sz="3200" b="1" dirty="0">
              <a:solidFill>
                <a:schemeClr val="accent6">
                  <a:lumMod val="75000"/>
                </a:schemeClr>
              </a:solidFill>
            </a:endParaRPr>
          </a:p>
        </p:txBody>
      </p:sp>
    </p:spTree>
    <p:extLst>
      <p:ext uri="{BB962C8B-B14F-4D97-AF65-F5344CB8AC3E}">
        <p14:creationId xmlns:p14="http://schemas.microsoft.com/office/powerpoint/2010/main" val="75942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Boston Indicators Project?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7787" y="2438400"/>
            <a:ext cx="2181225" cy="14668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371600"/>
            <a:ext cx="2200275" cy="7143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857" y="4101919"/>
            <a:ext cx="1608818" cy="1608818"/>
          </a:xfrm>
          <a:prstGeom prst="rect">
            <a:avLst/>
          </a:prstGeom>
        </p:spPr>
      </p:pic>
      <p:sp>
        <p:nvSpPr>
          <p:cNvPr id="4" name="Rectangle 3"/>
          <p:cNvSpPr/>
          <p:nvPr/>
        </p:nvSpPr>
        <p:spPr>
          <a:xfrm>
            <a:off x="381000" y="1120676"/>
            <a:ext cx="4572000" cy="3785652"/>
          </a:xfrm>
          <a:prstGeom prst="rect">
            <a:avLst/>
          </a:prstGeom>
        </p:spPr>
        <p:txBody>
          <a:bodyPr>
            <a:spAutoFit/>
          </a:bodyPr>
          <a:lstStyle/>
          <a:p>
            <a:r>
              <a:rPr lang="en-US" sz="2400" dirty="0">
                <a:solidFill>
                  <a:schemeClr val="accent5">
                    <a:lumMod val="50000"/>
                  </a:schemeClr>
                </a:solidFill>
                <a:latin typeface="Arial" pitchFamily="34" charset="0"/>
              </a:rPr>
              <a:t>Its</a:t>
            </a:r>
            <a:r>
              <a:rPr lang="en-US" sz="2400" b="1" dirty="0">
                <a:solidFill>
                  <a:schemeClr val="accent5">
                    <a:lumMod val="50000"/>
                  </a:schemeClr>
                </a:solidFill>
                <a:latin typeface="Arial" pitchFamily="34" charset="0"/>
              </a:rPr>
              <a:t> </a:t>
            </a:r>
            <a:r>
              <a:rPr lang="en-US" sz="2400" dirty="0">
                <a:solidFill>
                  <a:schemeClr val="accent5">
                    <a:lumMod val="50000"/>
                  </a:schemeClr>
                </a:solidFill>
                <a:latin typeface="Arial" pitchFamily="34" charset="0"/>
              </a:rPr>
              <a:t>goals are to:</a:t>
            </a:r>
          </a:p>
          <a:p>
            <a:endParaRPr lang="en-US" sz="2400" dirty="0">
              <a:solidFill>
                <a:schemeClr val="accent5">
                  <a:lumMod val="50000"/>
                </a:schemeClr>
              </a:solidFill>
              <a:latin typeface="Arial" pitchFamily="34" charset="0"/>
            </a:endParaRPr>
          </a:p>
          <a:p>
            <a:pPr>
              <a:buFontTx/>
              <a:buChar char="•"/>
            </a:pPr>
            <a:r>
              <a:rPr lang="en-US" sz="2400" dirty="0">
                <a:solidFill>
                  <a:schemeClr val="accent5">
                    <a:lumMod val="50000"/>
                  </a:schemeClr>
                </a:solidFill>
                <a:latin typeface="Arial" pitchFamily="34" charset="0"/>
              </a:rPr>
              <a:t> Democratize access to data &amp; information; </a:t>
            </a:r>
          </a:p>
          <a:p>
            <a:pPr>
              <a:buFontTx/>
              <a:buChar char="•"/>
            </a:pPr>
            <a:endParaRPr lang="en-US" sz="2400" dirty="0">
              <a:solidFill>
                <a:schemeClr val="accent5">
                  <a:lumMod val="50000"/>
                </a:schemeClr>
              </a:solidFill>
              <a:latin typeface="Arial" pitchFamily="34" charset="0"/>
            </a:endParaRPr>
          </a:p>
          <a:p>
            <a:pPr>
              <a:buFontTx/>
              <a:buChar char="•"/>
            </a:pPr>
            <a:r>
              <a:rPr lang="en-US" sz="2400" dirty="0">
                <a:solidFill>
                  <a:schemeClr val="accent5">
                    <a:lumMod val="50000"/>
                  </a:schemeClr>
                </a:solidFill>
                <a:latin typeface="Arial" pitchFamily="34" charset="0"/>
              </a:rPr>
              <a:t> Foster informed public discourse; and </a:t>
            </a:r>
          </a:p>
          <a:p>
            <a:pPr>
              <a:buFontTx/>
              <a:buChar char="•"/>
            </a:pPr>
            <a:endParaRPr lang="en-US" sz="2400" dirty="0">
              <a:solidFill>
                <a:schemeClr val="accent5">
                  <a:lumMod val="50000"/>
                </a:schemeClr>
              </a:solidFill>
              <a:latin typeface="Arial" pitchFamily="34" charset="0"/>
            </a:endParaRPr>
          </a:p>
          <a:p>
            <a:pPr>
              <a:buFontTx/>
              <a:buChar char="•"/>
            </a:pPr>
            <a:r>
              <a:rPr lang="en-US" sz="2400" dirty="0">
                <a:solidFill>
                  <a:schemeClr val="accent5">
                    <a:lumMod val="50000"/>
                  </a:schemeClr>
                </a:solidFill>
                <a:latin typeface="Arial" pitchFamily="34" charset="0"/>
              </a:rPr>
              <a:t> Track progress on shared civic goals.</a:t>
            </a:r>
          </a:p>
        </p:txBody>
      </p:sp>
    </p:spTree>
    <p:extLst>
      <p:ext uri="{BB962C8B-B14F-4D97-AF65-F5344CB8AC3E}">
        <p14:creationId xmlns:p14="http://schemas.microsoft.com/office/powerpoint/2010/main" val="3735491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Greater Boston’s Emerging Civic Agenda</a:t>
            </a:r>
            <a:endParaRPr lang="en-US" dirty="0"/>
          </a:p>
        </p:txBody>
      </p:sp>
      <p:pic>
        <p:nvPicPr>
          <p:cNvPr id="4" name="Picture 4" descr="Civic-Agenda-Pix-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432" y="2133600"/>
            <a:ext cx="40576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44944" y="2133599"/>
            <a:ext cx="1610249" cy="646331"/>
          </a:xfrm>
          <a:prstGeom prst="rect">
            <a:avLst/>
          </a:prstGeom>
          <a:noFill/>
        </p:spPr>
        <p:txBody>
          <a:bodyPr wrap="none" rtlCol="0">
            <a:spAutoFit/>
          </a:bodyPr>
          <a:lstStyle/>
          <a:p>
            <a:pPr algn="ctr"/>
            <a:r>
              <a:rPr lang="en-US" b="1" i="1" dirty="0" smtClean="0">
                <a:solidFill>
                  <a:schemeClr val="tx2">
                    <a:lumMod val="50000"/>
                  </a:schemeClr>
                </a:solidFill>
              </a:rPr>
              <a:t>World Class</a:t>
            </a:r>
          </a:p>
          <a:p>
            <a:pPr algn="ctr"/>
            <a:r>
              <a:rPr lang="en-US" b="1" i="1" dirty="0" smtClean="0">
                <a:solidFill>
                  <a:schemeClr val="tx2">
                    <a:lumMod val="50000"/>
                  </a:schemeClr>
                </a:solidFill>
              </a:rPr>
              <a:t>Human Capital</a:t>
            </a:r>
            <a:endParaRPr lang="en-US" b="1" i="1" dirty="0">
              <a:solidFill>
                <a:schemeClr val="tx2">
                  <a:lumMod val="50000"/>
                </a:schemeClr>
              </a:solidFill>
            </a:endParaRPr>
          </a:p>
        </p:txBody>
      </p:sp>
      <p:sp>
        <p:nvSpPr>
          <p:cNvPr id="6" name="TextBox 5"/>
          <p:cNvSpPr txBox="1"/>
          <p:nvPr/>
        </p:nvSpPr>
        <p:spPr>
          <a:xfrm>
            <a:off x="6676457" y="4853542"/>
            <a:ext cx="2243243" cy="646331"/>
          </a:xfrm>
          <a:prstGeom prst="rect">
            <a:avLst/>
          </a:prstGeom>
          <a:noFill/>
        </p:spPr>
        <p:txBody>
          <a:bodyPr wrap="none" rtlCol="0">
            <a:spAutoFit/>
          </a:bodyPr>
          <a:lstStyle/>
          <a:p>
            <a:pPr algn="ctr"/>
            <a:r>
              <a:rPr lang="en-US" b="1" i="1" dirty="0" smtClean="0">
                <a:solidFill>
                  <a:schemeClr val="tx2">
                    <a:lumMod val="50000"/>
                  </a:schemeClr>
                </a:solidFill>
              </a:rPr>
              <a:t>Open, Dynamic &amp;</a:t>
            </a:r>
          </a:p>
          <a:p>
            <a:pPr algn="ctr"/>
            <a:r>
              <a:rPr lang="en-US" b="1" i="1" dirty="0" smtClean="0">
                <a:solidFill>
                  <a:schemeClr val="tx2">
                    <a:lumMod val="50000"/>
                  </a:schemeClr>
                </a:solidFill>
              </a:rPr>
              <a:t>Effective Civic Culture</a:t>
            </a:r>
            <a:endParaRPr lang="en-US" b="1" i="1" dirty="0">
              <a:solidFill>
                <a:schemeClr val="tx2">
                  <a:lumMod val="50000"/>
                </a:schemeClr>
              </a:solidFill>
            </a:endParaRPr>
          </a:p>
        </p:txBody>
      </p:sp>
      <p:sp>
        <p:nvSpPr>
          <p:cNvPr id="7" name="TextBox 6"/>
          <p:cNvSpPr txBox="1"/>
          <p:nvPr/>
        </p:nvSpPr>
        <p:spPr>
          <a:xfrm>
            <a:off x="6467082" y="2956956"/>
            <a:ext cx="2709075" cy="646331"/>
          </a:xfrm>
          <a:prstGeom prst="rect">
            <a:avLst/>
          </a:prstGeom>
          <a:noFill/>
        </p:spPr>
        <p:txBody>
          <a:bodyPr wrap="none" rtlCol="0">
            <a:spAutoFit/>
          </a:bodyPr>
          <a:lstStyle/>
          <a:p>
            <a:pPr algn="ctr"/>
            <a:r>
              <a:rPr lang="en-US" b="1" i="1" dirty="0" smtClean="0">
                <a:solidFill>
                  <a:schemeClr val="tx2">
                    <a:lumMod val="50000"/>
                  </a:schemeClr>
                </a:solidFill>
              </a:rPr>
              <a:t>21</a:t>
            </a:r>
            <a:r>
              <a:rPr lang="en-US" b="1" i="1" baseline="30000" dirty="0" smtClean="0">
                <a:solidFill>
                  <a:schemeClr val="tx2">
                    <a:lumMod val="50000"/>
                  </a:schemeClr>
                </a:solidFill>
              </a:rPr>
              <a:t>st</a:t>
            </a:r>
            <a:r>
              <a:rPr lang="en-US" b="1" i="1" dirty="0" smtClean="0">
                <a:solidFill>
                  <a:schemeClr val="tx2">
                    <a:lumMod val="50000"/>
                  </a:schemeClr>
                </a:solidFill>
              </a:rPr>
              <a:t> Century Infrastructure</a:t>
            </a:r>
          </a:p>
          <a:p>
            <a:pPr algn="ctr"/>
            <a:r>
              <a:rPr lang="en-US" b="1" i="1" dirty="0" smtClean="0">
                <a:solidFill>
                  <a:schemeClr val="tx2">
                    <a:lumMod val="50000"/>
                  </a:schemeClr>
                </a:solidFill>
              </a:rPr>
              <a:t>&amp; Sustainability</a:t>
            </a:r>
          </a:p>
        </p:txBody>
      </p:sp>
      <p:sp>
        <p:nvSpPr>
          <p:cNvPr id="8" name="TextBox 7"/>
          <p:cNvSpPr txBox="1"/>
          <p:nvPr/>
        </p:nvSpPr>
        <p:spPr>
          <a:xfrm>
            <a:off x="280733" y="3832134"/>
            <a:ext cx="2107052" cy="646331"/>
          </a:xfrm>
          <a:prstGeom prst="rect">
            <a:avLst/>
          </a:prstGeom>
          <a:noFill/>
        </p:spPr>
        <p:txBody>
          <a:bodyPr wrap="none" rtlCol="0">
            <a:spAutoFit/>
          </a:bodyPr>
          <a:lstStyle/>
          <a:p>
            <a:pPr algn="ctr"/>
            <a:r>
              <a:rPr lang="en-US" b="1" i="1" dirty="0" smtClean="0">
                <a:solidFill>
                  <a:schemeClr val="tx2">
                    <a:lumMod val="50000"/>
                  </a:schemeClr>
                </a:solidFill>
              </a:rPr>
              <a:t>21</a:t>
            </a:r>
            <a:r>
              <a:rPr lang="en-US" b="1" i="1" baseline="30000" dirty="0" smtClean="0">
                <a:solidFill>
                  <a:schemeClr val="tx2">
                    <a:lumMod val="50000"/>
                  </a:schemeClr>
                </a:solidFill>
              </a:rPr>
              <a:t>st</a:t>
            </a:r>
            <a:r>
              <a:rPr lang="en-US" b="1" i="1" dirty="0" smtClean="0">
                <a:solidFill>
                  <a:schemeClr val="tx2">
                    <a:lumMod val="50000"/>
                  </a:schemeClr>
                </a:solidFill>
              </a:rPr>
              <a:t> Century </a:t>
            </a:r>
          </a:p>
          <a:p>
            <a:pPr algn="ctr"/>
            <a:r>
              <a:rPr lang="en-US" b="1" i="1" dirty="0" smtClean="0">
                <a:solidFill>
                  <a:schemeClr val="tx2">
                    <a:lumMod val="50000"/>
                  </a:schemeClr>
                </a:solidFill>
              </a:rPr>
              <a:t>Economic Strategies</a:t>
            </a:r>
          </a:p>
        </p:txBody>
      </p:sp>
    </p:spTree>
    <p:extLst>
      <p:ext uri="{BB962C8B-B14F-4D97-AF65-F5344CB8AC3E}">
        <p14:creationId xmlns:p14="http://schemas.microsoft.com/office/powerpoint/2010/main" val="1835572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Agenda </a:t>
            </a:r>
            <a:r>
              <a:rPr lang="en-US" dirty="0"/>
              <a:t>p</a:t>
            </a:r>
            <a:r>
              <a:rPr lang="en-US" dirty="0" smtClean="0"/>
              <a:t>rogress through 2011</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84" y="1295400"/>
            <a:ext cx="5912632" cy="4717914"/>
          </a:xfrm>
          <a:prstGeom prst="rect">
            <a:avLst/>
          </a:prstGeom>
        </p:spPr>
      </p:pic>
    </p:spTree>
    <p:extLst>
      <p:ext uri="{BB962C8B-B14F-4D97-AF65-F5344CB8AC3E}">
        <p14:creationId xmlns:p14="http://schemas.microsoft.com/office/powerpoint/2010/main" val="615724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Boston Indicators Project Website:</a:t>
            </a:r>
            <a:br>
              <a:rPr lang="en-US" dirty="0" smtClean="0"/>
            </a:br>
            <a:r>
              <a:rPr lang="en-US" dirty="0" smtClean="0">
                <a:solidFill>
                  <a:schemeClr val="accent5">
                    <a:lumMod val="75000"/>
                  </a:schemeClr>
                </a:solidFill>
              </a:rPr>
              <a:t>Tool for Accessing Data &amp; Information</a:t>
            </a:r>
            <a:endParaRPr lang="en-US" dirty="0">
              <a:solidFill>
                <a:schemeClr val="accent5">
                  <a:lumMod val="75000"/>
                </a:schemeClr>
              </a:solidFill>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134" t="18434" r="13961" b="14993"/>
          <a:stretch/>
        </p:blipFill>
        <p:spPr bwMode="auto">
          <a:xfrm>
            <a:off x="1371600" y="1219200"/>
            <a:ext cx="6492017"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654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605118"/>
          </a:xfrm>
        </p:spPr>
        <p:txBody>
          <a:bodyPr>
            <a:normAutofit/>
          </a:bodyPr>
          <a:lstStyle/>
          <a:p>
            <a:r>
              <a:rPr lang="en-US" sz="2800" dirty="0" smtClean="0">
                <a:solidFill>
                  <a:schemeClr val="accent6">
                    <a:lumMod val="50000"/>
                  </a:schemeClr>
                </a:solidFill>
              </a:rPr>
              <a:t>PREVIEW: </a:t>
            </a:r>
            <a:r>
              <a:rPr lang="en-US" sz="2800" dirty="0" smtClean="0"/>
              <a:t>The new Boston Indicators Project Website</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4400"/>
            <a:ext cx="8324429" cy="5046023"/>
          </a:xfrm>
          <a:prstGeom prst="rect">
            <a:avLst/>
          </a:prstGeom>
        </p:spPr>
      </p:pic>
    </p:spTree>
    <p:extLst>
      <p:ext uri="{BB962C8B-B14F-4D97-AF65-F5344CB8AC3E}">
        <p14:creationId xmlns:p14="http://schemas.microsoft.com/office/powerpoint/2010/main" val="1209542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528918"/>
          </a:xfrm>
        </p:spPr>
        <p:txBody>
          <a:bodyPr>
            <a:normAutofit/>
          </a:bodyPr>
          <a:lstStyle/>
          <a:p>
            <a:r>
              <a:rPr lang="en-US" sz="2800" dirty="0">
                <a:solidFill>
                  <a:schemeClr val="accent6">
                    <a:lumMod val="50000"/>
                  </a:schemeClr>
                </a:solidFill>
              </a:rPr>
              <a:t>PREVIEW: </a:t>
            </a:r>
            <a:r>
              <a:rPr lang="en-US" sz="2800" dirty="0"/>
              <a:t>The new Boston Indicators </a:t>
            </a:r>
            <a:r>
              <a:rPr lang="en-US" sz="2800" dirty="0" smtClean="0"/>
              <a:t>Project  Website</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609599"/>
            <a:ext cx="7391400" cy="5540197"/>
          </a:xfrm>
        </p:spPr>
      </p:pic>
    </p:spTree>
    <p:extLst>
      <p:ext uri="{BB962C8B-B14F-4D97-AF65-F5344CB8AC3E}">
        <p14:creationId xmlns:p14="http://schemas.microsoft.com/office/powerpoint/2010/main" val="1144365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
            <a:ext cx="8229600" cy="563088"/>
          </a:xfrm>
        </p:spPr>
        <p:txBody>
          <a:bodyPr>
            <a:normAutofit/>
          </a:bodyPr>
          <a:lstStyle/>
          <a:p>
            <a:r>
              <a:rPr lang="en-US" sz="2800" dirty="0">
                <a:solidFill>
                  <a:schemeClr val="accent6">
                    <a:lumMod val="50000"/>
                  </a:schemeClr>
                </a:solidFill>
              </a:rPr>
              <a:t>PREVIEW: </a:t>
            </a:r>
            <a:r>
              <a:rPr lang="en-US" sz="2800" dirty="0"/>
              <a:t>The new Boston Indicators Project Website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5455" y="685800"/>
            <a:ext cx="7816543" cy="5397814"/>
          </a:xfrm>
        </p:spPr>
      </p:pic>
    </p:spTree>
    <p:extLst>
      <p:ext uri="{BB962C8B-B14F-4D97-AF65-F5344CB8AC3E}">
        <p14:creationId xmlns:p14="http://schemas.microsoft.com/office/powerpoint/2010/main" val="3146451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
            <a:ext cx="8229600" cy="757518"/>
          </a:xfrm>
        </p:spPr>
        <p:txBody>
          <a:bodyPr>
            <a:normAutofit/>
          </a:bodyPr>
          <a:lstStyle/>
          <a:p>
            <a:r>
              <a:rPr lang="en-US" sz="2800" dirty="0">
                <a:solidFill>
                  <a:schemeClr val="accent6">
                    <a:lumMod val="50000"/>
                  </a:schemeClr>
                </a:solidFill>
              </a:rPr>
              <a:t>PREVIEW: </a:t>
            </a:r>
            <a:r>
              <a:rPr lang="en-US" sz="2800" dirty="0"/>
              <a:t>The new Boston Indicators Project Website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836805"/>
            <a:ext cx="8305800" cy="5248401"/>
          </a:xfrm>
        </p:spPr>
      </p:pic>
    </p:spTree>
    <p:extLst>
      <p:ext uri="{BB962C8B-B14F-4D97-AF65-F5344CB8AC3E}">
        <p14:creationId xmlns:p14="http://schemas.microsoft.com/office/powerpoint/2010/main" val="669070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828100"/>
            <a:ext cx="7458038" cy="5191699"/>
            <a:chOff x="228600" y="304799"/>
            <a:chExt cx="8610600" cy="6263109"/>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35" t="19585" r="11489" b="10156"/>
            <a:stretch/>
          </p:blipFill>
          <p:spPr bwMode="auto">
            <a:xfrm>
              <a:off x="228600" y="304799"/>
              <a:ext cx="8610600" cy="626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33800" y="42672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txBox="1">
            <a:spLocks/>
          </p:cNvSpPr>
          <p:nvPr/>
        </p:nvSpPr>
        <p:spPr>
          <a:xfrm>
            <a:off x="457200" y="59377"/>
            <a:ext cx="8458200" cy="7687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2"/>
                </a:solidFill>
                <a:latin typeface="+mj-lt"/>
                <a:ea typeface="+mj-ea"/>
                <a:cs typeface="+mj-cs"/>
              </a:defRPr>
            </a:lvl1pPr>
          </a:lstStyle>
          <a:p>
            <a:r>
              <a:rPr lang="en-US" sz="2800" dirty="0" smtClean="0">
                <a:solidFill>
                  <a:schemeClr val="accent6">
                    <a:lumMod val="50000"/>
                  </a:schemeClr>
                </a:solidFill>
              </a:rPr>
              <a:t>PREVIEW: </a:t>
            </a:r>
            <a:r>
              <a:rPr lang="en-US" sz="2800" dirty="0" smtClean="0"/>
              <a:t>The new Boston Indicators Project Website</a:t>
            </a:r>
            <a:endParaRPr lang="en-US" sz="2800" dirty="0"/>
          </a:p>
        </p:txBody>
      </p:sp>
    </p:spTree>
    <p:extLst>
      <p:ext uri="{BB962C8B-B14F-4D97-AF65-F5344CB8AC3E}">
        <p14:creationId xmlns:p14="http://schemas.microsoft.com/office/powerpoint/2010/main" val="3287918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t>
            </a:r>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do you use data?</a:t>
            </a:r>
          </a:p>
          <a:p>
            <a:r>
              <a:rPr lang="en-US" dirty="0" smtClean="0"/>
              <a:t>What are your biggest needs when it comes to data?</a:t>
            </a:r>
          </a:p>
          <a:p>
            <a:r>
              <a:rPr lang="en-US" dirty="0" smtClean="0"/>
              <a:t>How can you envision using the Boston Indicators Project as a tool in your work?</a:t>
            </a:r>
            <a:endParaRPr lang="en-US" dirty="0"/>
          </a:p>
        </p:txBody>
      </p:sp>
    </p:spTree>
    <p:extLst>
      <p:ext uri="{BB962C8B-B14F-4D97-AF65-F5344CB8AC3E}">
        <p14:creationId xmlns:p14="http://schemas.microsoft.com/office/powerpoint/2010/main" val="404636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an Indicator?</a:t>
            </a:r>
            <a:endParaRPr lang="en-US" dirty="0"/>
          </a:p>
        </p:txBody>
      </p:sp>
      <p:sp>
        <p:nvSpPr>
          <p:cNvPr id="3" name="Content Placeholder 2"/>
          <p:cNvSpPr>
            <a:spLocks noGrp="1"/>
          </p:cNvSpPr>
          <p:nvPr>
            <p:ph idx="1"/>
          </p:nvPr>
        </p:nvSpPr>
        <p:spPr/>
        <p:txBody>
          <a:bodyPr/>
          <a:lstStyle/>
          <a:p>
            <a:pPr marL="0" indent="0" algn="ctr">
              <a:buNone/>
            </a:pPr>
            <a:r>
              <a:rPr lang="en-US" i="1" dirty="0" smtClean="0"/>
              <a:t>“In </a:t>
            </a:r>
            <a:r>
              <a:rPr lang="en-US" i="1" dirty="0"/>
              <a:t>the </a:t>
            </a:r>
            <a:r>
              <a:rPr lang="en-US" i="1" dirty="0" smtClean="0"/>
              <a:t>‘information society’, </a:t>
            </a:r>
            <a:r>
              <a:rPr lang="en-US" i="1" dirty="0"/>
              <a:t>access to data, including statistical data, </a:t>
            </a:r>
            <a:r>
              <a:rPr lang="en-US" i="1" dirty="0" smtClean="0"/>
              <a:t>is much </a:t>
            </a:r>
            <a:r>
              <a:rPr lang="en-US" i="1" dirty="0"/>
              <a:t>easier. More and more people look at statistics to be better informed or to </a:t>
            </a:r>
            <a:r>
              <a:rPr lang="en-US" i="1" dirty="0" smtClean="0"/>
              <a:t>make decisions.”</a:t>
            </a:r>
          </a:p>
          <a:p>
            <a:pPr marL="0" indent="0" algn="ctr">
              <a:buNone/>
            </a:pPr>
            <a:endParaRPr lang="en-US" dirty="0"/>
          </a:p>
          <a:p>
            <a:pPr marL="0" indent="0" algn="ctr">
              <a:buNone/>
            </a:pPr>
            <a:r>
              <a:rPr lang="en-US" b="1" dirty="0" smtClean="0">
                <a:solidFill>
                  <a:schemeClr val="accent6">
                    <a:lumMod val="50000"/>
                  </a:schemeClr>
                </a:solidFill>
              </a:rPr>
              <a:t>BUT</a:t>
            </a:r>
          </a:p>
          <a:p>
            <a:pPr marL="0" indent="0" algn="ctr">
              <a:buNone/>
            </a:pPr>
            <a:endParaRPr lang="en-US" dirty="0"/>
          </a:p>
          <a:p>
            <a:pPr marL="0" indent="0" algn="ctr">
              <a:buNone/>
            </a:pPr>
            <a:r>
              <a:rPr lang="en-US" i="1" dirty="0" smtClean="0"/>
              <a:t>“If we have the wrong metrics, we will strive for the wrong things”</a:t>
            </a:r>
          </a:p>
          <a:p>
            <a:pPr marL="0" indent="0" algn="ctr">
              <a:buNone/>
            </a:pPr>
            <a:endParaRPr lang="en-US" i="1" dirty="0"/>
          </a:p>
          <a:p>
            <a:pPr marL="0" indent="0" algn="r">
              <a:buNone/>
            </a:pPr>
            <a:r>
              <a:rPr lang="en-US" sz="1600" i="1" dirty="0" err="1" smtClean="0">
                <a:solidFill>
                  <a:schemeClr val="tx2"/>
                </a:solidFill>
              </a:rPr>
              <a:t>Stiglitz</a:t>
            </a:r>
            <a:r>
              <a:rPr lang="en-US" sz="1600" i="1" dirty="0" smtClean="0">
                <a:solidFill>
                  <a:schemeClr val="tx2"/>
                </a:solidFill>
              </a:rPr>
              <a:t>, </a:t>
            </a:r>
            <a:r>
              <a:rPr lang="en-US" sz="1600" i="1" dirty="0" err="1" smtClean="0">
                <a:solidFill>
                  <a:schemeClr val="tx2"/>
                </a:solidFill>
              </a:rPr>
              <a:t>Sen</a:t>
            </a:r>
            <a:r>
              <a:rPr lang="en-US" sz="1600" i="1" dirty="0">
                <a:solidFill>
                  <a:schemeClr val="tx2"/>
                </a:solidFill>
              </a:rPr>
              <a:t> </a:t>
            </a:r>
            <a:r>
              <a:rPr lang="en-US" sz="1600" i="1" dirty="0" smtClean="0">
                <a:solidFill>
                  <a:schemeClr val="tx2"/>
                </a:solidFill>
              </a:rPr>
              <a:t>&amp; </a:t>
            </a:r>
            <a:r>
              <a:rPr lang="en-US" sz="1600" i="1" dirty="0" err="1" smtClean="0">
                <a:solidFill>
                  <a:schemeClr val="tx2"/>
                </a:solidFill>
              </a:rPr>
              <a:t>Fitoussi</a:t>
            </a:r>
            <a:r>
              <a:rPr lang="en-US" sz="1600" i="1" dirty="0" smtClean="0">
                <a:solidFill>
                  <a:schemeClr val="tx2"/>
                </a:solidFill>
              </a:rPr>
              <a:t>, Mismeasuring Our Lives: Why GDP Doesn’t Add Up</a:t>
            </a:r>
            <a:endParaRPr lang="en-US" sz="1600" i="1" dirty="0">
              <a:solidFill>
                <a:schemeClr val="tx2"/>
              </a:solidFill>
            </a:endParaRPr>
          </a:p>
        </p:txBody>
      </p:sp>
    </p:spTree>
    <p:extLst>
      <p:ext uri="{BB962C8B-B14F-4D97-AF65-F5344CB8AC3E}">
        <p14:creationId xmlns:p14="http://schemas.microsoft.com/office/powerpoint/2010/main" val="113867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86118"/>
          </a:xfrm>
        </p:spPr>
        <p:txBody>
          <a:bodyPr/>
          <a:lstStyle/>
          <a:p>
            <a:r>
              <a:rPr lang="en-US" dirty="0" smtClean="0"/>
              <a:t>Data: </a:t>
            </a:r>
            <a:r>
              <a:rPr lang="en-US" dirty="0" smtClean="0">
                <a:solidFill>
                  <a:schemeClr val="accent5">
                    <a:lumMod val="75000"/>
                  </a:schemeClr>
                </a:solidFill>
              </a:rPr>
              <a:t>Boston’s Child Population: 2000</a:t>
            </a:r>
            <a:endParaRPr lang="en-US" dirty="0">
              <a:solidFill>
                <a:schemeClr val="accent5">
                  <a:lumMod val="75000"/>
                </a:schemeClr>
              </a:solidFill>
            </a:endParaRPr>
          </a:p>
        </p:txBody>
      </p:sp>
      <p:sp>
        <p:nvSpPr>
          <p:cNvPr id="8" name="Rectangle 7"/>
          <p:cNvSpPr/>
          <p:nvPr/>
        </p:nvSpPr>
        <p:spPr>
          <a:xfrm>
            <a:off x="1752600" y="2895600"/>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79371" y="1611868"/>
            <a:ext cx="652743" cy="369332"/>
          </a:xfrm>
          <a:prstGeom prst="rect">
            <a:avLst/>
          </a:prstGeom>
          <a:noFill/>
        </p:spPr>
        <p:txBody>
          <a:bodyPr wrap="none" rtlCol="0">
            <a:spAutoFit/>
          </a:bodyPr>
          <a:lstStyle/>
          <a:p>
            <a:r>
              <a:rPr lang="en-US" dirty="0" smtClean="0">
                <a:solidFill>
                  <a:schemeClr val="tx2"/>
                </a:solidFill>
              </a:rPr>
              <a:t>2000</a:t>
            </a:r>
            <a:endParaRPr lang="en-US" dirty="0">
              <a:solidFill>
                <a:schemeClr val="tx2"/>
              </a:solidFill>
            </a:endParaRPr>
          </a:p>
        </p:txBody>
      </p:sp>
      <p:sp>
        <p:nvSpPr>
          <p:cNvPr id="13" name="TextBox 12"/>
          <p:cNvSpPr txBox="1"/>
          <p:nvPr/>
        </p:nvSpPr>
        <p:spPr>
          <a:xfrm>
            <a:off x="6781800" y="1611868"/>
            <a:ext cx="652743" cy="369332"/>
          </a:xfrm>
          <a:prstGeom prst="rect">
            <a:avLst/>
          </a:prstGeom>
          <a:noFill/>
        </p:spPr>
        <p:txBody>
          <a:bodyPr wrap="none" rtlCol="0">
            <a:spAutoFit/>
          </a:bodyPr>
          <a:lstStyle/>
          <a:p>
            <a:r>
              <a:rPr lang="en-US" dirty="0" smtClean="0">
                <a:solidFill>
                  <a:schemeClr val="tx2"/>
                </a:solidFill>
              </a:rPr>
              <a:t>2010</a:t>
            </a:r>
            <a:endParaRPr lang="en-US" dirty="0">
              <a:solidFill>
                <a:schemeClr val="tx2"/>
              </a:solidFill>
            </a:endParaRPr>
          </a:p>
        </p:txBody>
      </p:sp>
      <p:pic>
        <p:nvPicPr>
          <p:cNvPr id="20"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471" y="990600"/>
            <a:ext cx="6973058" cy="5135563"/>
          </a:xfrm>
        </p:spPr>
      </p:pic>
    </p:spTree>
    <p:extLst>
      <p:ext uri="{BB962C8B-B14F-4D97-AF65-F5344CB8AC3E}">
        <p14:creationId xmlns:p14="http://schemas.microsoft.com/office/powerpoint/2010/main" val="155051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0"/>
            <a:ext cx="8229600" cy="9861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2"/>
                </a:solidFill>
                <a:latin typeface="+mj-lt"/>
                <a:ea typeface="+mj-ea"/>
                <a:cs typeface="+mj-cs"/>
              </a:defRPr>
            </a:lvl1pPr>
          </a:lstStyle>
          <a:p>
            <a:r>
              <a:rPr lang="en-US" dirty="0" smtClean="0"/>
              <a:t>Data: </a:t>
            </a:r>
            <a:r>
              <a:rPr lang="en-US" dirty="0" smtClean="0">
                <a:solidFill>
                  <a:schemeClr val="accent5">
                    <a:lumMod val="75000"/>
                  </a:schemeClr>
                </a:solidFill>
              </a:rPr>
              <a:t>Boston’s Child Population: 2010</a:t>
            </a:r>
            <a:endParaRPr lang="en-US" dirty="0">
              <a:solidFill>
                <a:schemeClr val="accent5">
                  <a:lumMod val="75000"/>
                </a:schemeClr>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471" y="990600"/>
            <a:ext cx="6973058" cy="5135563"/>
          </a:xfrm>
        </p:spPr>
      </p:pic>
    </p:spTree>
    <p:extLst>
      <p:ext uri="{BB962C8B-B14F-4D97-AF65-F5344CB8AC3E}">
        <p14:creationId xmlns:p14="http://schemas.microsoft.com/office/powerpoint/2010/main" val="380907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24000"/>
            <a:ext cx="5696329" cy="4195269"/>
          </a:xfrm>
        </p:spPr>
      </p:pic>
      <p:sp>
        <p:nvSpPr>
          <p:cNvPr id="5" name="Title 1"/>
          <p:cNvSpPr txBox="1">
            <a:spLocks/>
          </p:cNvSpPr>
          <p:nvPr/>
        </p:nvSpPr>
        <p:spPr>
          <a:xfrm>
            <a:off x="533400" y="152400"/>
            <a:ext cx="8229600" cy="98611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3600" b="1" kern="1200">
                <a:solidFill>
                  <a:schemeClr val="tx2"/>
                </a:solidFill>
                <a:latin typeface="+mj-lt"/>
                <a:ea typeface="+mj-ea"/>
                <a:cs typeface="+mj-cs"/>
              </a:defRPr>
            </a:lvl1pPr>
          </a:lstStyle>
          <a:p>
            <a:r>
              <a:rPr lang="en-US" dirty="0" smtClean="0"/>
              <a:t>Data: </a:t>
            </a:r>
            <a:r>
              <a:rPr lang="en-US" dirty="0" smtClean="0">
                <a:solidFill>
                  <a:schemeClr val="accent5">
                    <a:lumMod val="75000"/>
                  </a:schemeClr>
                </a:solidFill>
              </a:rPr>
              <a:t>Boston’s Child </a:t>
            </a:r>
            <a:r>
              <a:rPr lang="en-US" dirty="0" smtClean="0">
                <a:solidFill>
                  <a:schemeClr val="accent5">
                    <a:lumMod val="75000"/>
                  </a:schemeClr>
                </a:solidFill>
              </a:rPr>
              <a:t>Population </a:t>
            </a:r>
          </a:p>
          <a:p>
            <a:r>
              <a:rPr lang="en-US" dirty="0" smtClean="0">
                <a:solidFill>
                  <a:schemeClr val="accent5">
                    <a:lumMod val="75000"/>
                  </a:schemeClr>
                </a:solidFill>
              </a:rPr>
              <a:t>by Census Tract</a:t>
            </a:r>
            <a:endParaRPr lang="en-US" dirty="0">
              <a:solidFill>
                <a:schemeClr val="accent5">
                  <a:lumMod val="75000"/>
                </a:schemeClr>
              </a:solidFill>
            </a:endParaRPr>
          </a:p>
        </p:txBody>
      </p:sp>
    </p:spTree>
    <p:extLst>
      <p:ext uri="{BB962C8B-B14F-4D97-AF65-F5344CB8AC3E}">
        <p14:creationId xmlns:p14="http://schemas.microsoft.com/office/powerpoint/2010/main" val="4091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82"/>
            <a:ext cx="9144000" cy="986118"/>
          </a:xfrm>
        </p:spPr>
        <p:txBody>
          <a:bodyPr>
            <a:noAutofit/>
          </a:bodyPr>
          <a:lstStyle/>
          <a:p>
            <a:pPr algn="l"/>
            <a:r>
              <a:rPr lang="en-US" sz="2800" dirty="0" smtClean="0"/>
              <a:t>GOAL: </a:t>
            </a:r>
            <a:r>
              <a:rPr lang="en-US" sz="2800" dirty="0" smtClean="0">
                <a:solidFill>
                  <a:schemeClr val="accent5">
                    <a:lumMod val="75000"/>
                  </a:schemeClr>
                </a:solidFill>
              </a:rPr>
              <a:t>All </a:t>
            </a:r>
            <a:r>
              <a:rPr lang="en-US" sz="2800" dirty="0">
                <a:solidFill>
                  <a:schemeClr val="accent5">
                    <a:lumMod val="75000"/>
                  </a:schemeClr>
                </a:solidFill>
              </a:rPr>
              <a:t>c</a:t>
            </a:r>
            <a:r>
              <a:rPr lang="en-US" sz="2800" dirty="0" smtClean="0">
                <a:solidFill>
                  <a:schemeClr val="accent5">
                    <a:lumMod val="75000"/>
                  </a:schemeClr>
                </a:solidFill>
              </a:rPr>
              <a:t>hildren have access to arts facilities</a:t>
            </a:r>
            <a:br>
              <a:rPr lang="en-US" sz="2800" dirty="0" smtClean="0">
                <a:solidFill>
                  <a:schemeClr val="accent5">
                    <a:lumMod val="75000"/>
                  </a:schemeClr>
                </a:solidFill>
              </a:rPr>
            </a:br>
            <a:r>
              <a:rPr lang="en-US" sz="2800" dirty="0" smtClean="0"/>
              <a:t>INDICATOR</a:t>
            </a:r>
            <a:r>
              <a:rPr lang="en-US" sz="2800" dirty="0" smtClean="0">
                <a:solidFill>
                  <a:schemeClr val="accent5">
                    <a:lumMod val="75000"/>
                  </a:schemeClr>
                </a:solidFill>
              </a:rPr>
              <a:t>: share of Boston’s children &amp; cultural facilities by neighborhood</a:t>
            </a:r>
            <a:endParaRPr lang="en-US" sz="2800" dirty="0">
              <a:solidFill>
                <a:schemeClr val="accent5">
                  <a:lumMod val="75000"/>
                </a:schemeClr>
              </a:solidFill>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715000" cy="4209020"/>
          </a:xfrm>
          <a:prstGeom prst="rect">
            <a:avLst/>
          </a:prstGeom>
        </p:spPr>
      </p:pic>
    </p:spTree>
    <p:extLst>
      <p:ext uri="{BB962C8B-B14F-4D97-AF65-F5344CB8AC3E}">
        <p14:creationId xmlns:p14="http://schemas.microsoft.com/office/powerpoint/2010/main" val="192743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GOAL: </a:t>
            </a:r>
            <a:r>
              <a:rPr lang="en-US" sz="2800" dirty="0" smtClean="0">
                <a:solidFill>
                  <a:schemeClr val="accent5">
                    <a:lumMod val="75000"/>
                  </a:schemeClr>
                </a:solidFill>
              </a:rPr>
              <a:t>All children have access to transportation</a:t>
            </a:r>
            <a:br>
              <a:rPr lang="en-US" sz="2800" dirty="0" smtClean="0">
                <a:solidFill>
                  <a:schemeClr val="accent5">
                    <a:lumMod val="75000"/>
                  </a:schemeClr>
                </a:solidFill>
              </a:rPr>
            </a:br>
            <a:r>
              <a:rPr lang="en-US" sz="2800" dirty="0" smtClean="0"/>
              <a:t>INDICATOR: </a:t>
            </a:r>
            <a:r>
              <a:rPr lang="en-US" sz="2800" dirty="0" smtClean="0">
                <a:solidFill>
                  <a:schemeClr val="accent5">
                    <a:lumMod val="75000"/>
                  </a:schemeClr>
                </a:solidFill>
              </a:rPr>
              <a:t>Children within a ¼ mile of MBTA station</a:t>
            </a:r>
            <a:endParaRPr lang="en-US" sz="28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715000" cy="4209020"/>
          </a:xfrm>
          <a:prstGeom prst="rect">
            <a:avLst/>
          </a:prstGeom>
        </p:spPr>
      </p:pic>
    </p:spTree>
    <p:extLst>
      <p:ext uri="{BB962C8B-B14F-4D97-AF65-F5344CB8AC3E}">
        <p14:creationId xmlns:p14="http://schemas.microsoft.com/office/powerpoint/2010/main" val="260452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2383</Words>
  <Application>Microsoft Office PowerPoint</Application>
  <PresentationFormat>On-screen Show (4:3)</PresentationFormat>
  <Paragraphs>404</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 Journey Through the  Boston Indicators Project</vt:lpstr>
      <vt:lpstr>Workshop Overview</vt:lpstr>
      <vt:lpstr>What is the Boston Indicators Project?</vt:lpstr>
      <vt:lpstr>What is an Indicator?</vt:lpstr>
      <vt:lpstr>Data: Boston’s Child Population: 2000</vt:lpstr>
      <vt:lpstr>PowerPoint Presentation</vt:lpstr>
      <vt:lpstr>PowerPoint Presentation</vt:lpstr>
      <vt:lpstr>GOAL: All children have access to arts facilities INDICATOR: share of Boston’s children &amp; cultural facilities by neighborhood</vt:lpstr>
      <vt:lpstr>GOAL: All children have access to transportation INDICATOR: Children within a ¼ mile of MBTA station</vt:lpstr>
      <vt:lpstr>Progress on this indicator</vt:lpstr>
      <vt:lpstr>GOAL: All children have access to safe pedestrian walkways and bikeways INDICATOR: Children within a ¼ mile of a bike lane</vt:lpstr>
      <vt:lpstr>PowerPoint Presentation</vt:lpstr>
      <vt:lpstr>Measures progress across 10 sectors</vt:lpstr>
      <vt:lpstr>Topics that “cross-cut” all of the sectors</vt:lpstr>
      <vt:lpstr>2000: The Wisdom of Our Choices</vt:lpstr>
      <vt:lpstr>2001-2002: Creativity &amp; Innovation:   A Bridge to the Future </vt:lpstr>
      <vt:lpstr>Challenge: Talent Retention</vt:lpstr>
      <vt:lpstr>2003-2004: Thinking Globally/Acting Locally:  A Regional Wake Up Call </vt:lpstr>
      <vt:lpstr>Risk of job loss &amp; competition,  Education: the greatest asset</vt:lpstr>
      <vt:lpstr>2005-2007: A Time Like No Other:  Charting the Course of the Next Revolution </vt:lpstr>
      <vt:lpstr>Bottleneck for Humanity</vt:lpstr>
      <vt:lpstr>2008-2009: A Great Reckoning:  Healing a Growing Divide</vt:lpstr>
      <vt:lpstr>Inequality at the breaking point</vt:lpstr>
      <vt:lpstr>  2008: Boston’s Education Pipeline: A Report Card </vt:lpstr>
      <vt:lpstr>Outcomes are not binary, most kids are “side-tracked”</vt:lpstr>
      <vt:lpstr>2011: The Measure of Poverty</vt:lpstr>
      <vt:lpstr>Poverty is linked to family structure, educational attainment and is highly concentrated</vt:lpstr>
      <vt:lpstr> </vt:lpstr>
      <vt:lpstr>Putting Indicators to Action</vt:lpstr>
      <vt:lpstr>Greater Boston’s Emerging Civic Agenda</vt:lpstr>
      <vt:lpstr>Civic Agenda progress through 2011</vt:lpstr>
      <vt:lpstr>Boston Indicators Project Website: Tool for Accessing Data &amp; Information</vt:lpstr>
      <vt:lpstr>PREVIEW: The new Boston Indicators Project Website</vt:lpstr>
      <vt:lpstr>PREVIEW: The new Boston Indicators Project  Website</vt:lpstr>
      <vt:lpstr>PREVIEW: The new Boston Indicators Project Website</vt:lpstr>
      <vt:lpstr>PREVIEW: The new Boston Indicators Project Website</vt:lpstr>
      <vt:lpstr>PowerPoint Presentation</vt:lpstr>
      <vt:lpstr>Group Discussion</vt:lpstr>
    </vt:vector>
  </TitlesOfParts>
  <Company>The Boston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Jessica</dc:creator>
  <cp:lastModifiedBy>Martin, Jessica</cp:lastModifiedBy>
  <cp:revision>58</cp:revision>
  <cp:lastPrinted>2012-01-25T16:05:26Z</cp:lastPrinted>
  <dcterms:created xsi:type="dcterms:W3CDTF">2012-01-24T18:06:04Z</dcterms:created>
  <dcterms:modified xsi:type="dcterms:W3CDTF">2012-01-26T21:22:30Z</dcterms:modified>
</cp:coreProperties>
</file>