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2.xml" ContentType="application/vnd.openxmlformats-officedocument.presentationml.notesSlide+xml"/>
  <Override PartName="/ppt/charts/chart3.xml" ContentType="application/vnd.openxmlformats-officedocument.drawingml.chart+xml"/>
  <Override PartName="/ppt/theme/themeOverride1.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56" r:id="rId2"/>
    <p:sldId id="337" r:id="rId3"/>
    <p:sldId id="343" r:id="rId4"/>
    <p:sldId id="344" r:id="rId5"/>
    <p:sldId id="345" r:id="rId6"/>
    <p:sldId id="346" r:id="rId7"/>
    <p:sldId id="348" r:id="rId8"/>
    <p:sldId id="349" r:id="rId9"/>
    <p:sldId id="347" r:id="rId10"/>
    <p:sldId id="342"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7B3C1"/>
    <a:srgbClr val="C3CF21"/>
    <a:srgbClr val="4A4A49"/>
    <a:srgbClr val="F2F2F1"/>
    <a:srgbClr val="FAC090"/>
    <a:srgbClr val="75E6D8"/>
    <a:srgbClr val="D3C0B1"/>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4" autoAdjust="0"/>
    <p:restoredTop sz="89600" autoAdjust="0"/>
  </p:normalViewPr>
  <p:slideViewPr>
    <p:cSldViewPr snapToGrid="0" snapToObjects="1">
      <p:cViewPr>
        <p:scale>
          <a:sx n="72" d="100"/>
          <a:sy n="72" d="100"/>
        </p:scale>
        <p:origin x="-1428" y="-3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jmcinchak\Desktop\Copy%20of%20UIX_KnightPresent_JESS_FINAL.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embeddings/oleObject1.bin"/></Relationships>
</file>

<file path=ppt/charts/_rels/chart3.xml.rels><?xml version="1.0" encoding="UTF-8" standalone="yes"?>
<Relationships xmlns="http://schemas.openxmlformats.org/package/2006/relationships"><Relationship Id="rId2" Type="http://schemas.openxmlformats.org/officeDocument/2006/relationships/oleObject" Target="file:///C:\Users\jmcinchak\Downloads\Survey%20monkey%20data%2010%2024%2013%20(2).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spPr>
            <a:solidFill>
              <a:srgbClr val="3EC3CF"/>
            </a:solidFill>
          </c:spPr>
          <c:invertIfNegative val="0"/>
          <c:dPt>
            <c:idx val="0"/>
            <c:invertIfNegative val="0"/>
            <c:bubble3D val="0"/>
            <c:spPr>
              <a:solidFill>
                <a:srgbClr val="3EC3CF"/>
              </a:solidFill>
              <a:ln w="57150">
                <a:solidFill>
                  <a:srgbClr val="C3CF21"/>
                </a:solidFill>
              </a:ln>
            </c:spPr>
          </c:dPt>
          <c:cat>
            <c:strRef>
              <c:f>graphs_bothsurveys!$A$32:$A$35</c:f>
              <c:strCache>
                <c:ptCount val="4"/>
                <c:pt idx="0">
                  <c:v>In Detroit</c:v>
                </c:pt>
                <c:pt idx="1">
                  <c:v>In Michigan</c:v>
                </c:pt>
                <c:pt idx="2">
                  <c:v>Outside of Michigan</c:v>
                </c:pt>
                <c:pt idx="3">
                  <c:v>Outside of U.S.A.</c:v>
                </c:pt>
              </c:strCache>
            </c:strRef>
          </c:cat>
          <c:val>
            <c:numRef>
              <c:f>graphs_bothsurveys!$B$32:$B$35</c:f>
              <c:numCache>
                <c:formatCode>0.00%</c:formatCode>
                <c:ptCount val="4"/>
                <c:pt idx="0">
                  <c:v>0.43137254901960786</c:v>
                </c:pt>
                <c:pt idx="1">
                  <c:v>0.21568627450980393</c:v>
                </c:pt>
                <c:pt idx="2">
                  <c:v>0.30392156862745096</c:v>
                </c:pt>
                <c:pt idx="3">
                  <c:v>4.9019607843137254E-2</c:v>
                </c:pt>
              </c:numCache>
            </c:numRef>
          </c:val>
        </c:ser>
        <c:dLbls>
          <c:showLegendKey val="0"/>
          <c:showVal val="0"/>
          <c:showCatName val="0"/>
          <c:showSerName val="0"/>
          <c:showPercent val="0"/>
          <c:showBubbleSize val="0"/>
        </c:dLbls>
        <c:gapWidth val="150"/>
        <c:axId val="144729984"/>
        <c:axId val="145199488"/>
      </c:barChart>
      <c:catAx>
        <c:axId val="144729984"/>
        <c:scaling>
          <c:orientation val="minMax"/>
        </c:scaling>
        <c:delete val="0"/>
        <c:axPos val="b"/>
        <c:majorTickMark val="out"/>
        <c:minorTickMark val="none"/>
        <c:tickLblPos val="nextTo"/>
        <c:txPr>
          <a:bodyPr/>
          <a:lstStyle/>
          <a:p>
            <a:pPr>
              <a:defRPr sz="1300">
                <a:latin typeface="Helvetica" panose="020B0604020202020204" pitchFamily="34" charset="0"/>
                <a:cs typeface="Helvetica" panose="020B0604020202020204" pitchFamily="34" charset="0"/>
              </a:defRPr>
            </a:pPr>
            <a:endParaRPr lang="en-US"/>
          </a:p>
        </c:txPr>
        <c:crossAx val="145199488"/>
        <c:crosses val="autoZero"/>
        <c:auto val="1"/>
        <c:lblAlgn val="ctr"/>
        <c:lblOffset val="100"/>
        <c:noMultiLvlLbl val="0"/>
      </c:catAx>
      <c:valAx>
        <c:axId val="145199488"/>
        <c:scaling>
          <c:orientation val="minMax"/>
        </c:scaling>
        <c:delete val="0"/>
        <c:axPos val="l"/>
        <c:majorGridlines/>
        <c:numFmt formatCode="0%" sourceLinked="0"/>
        <c:majorTickMark val="out"/>
        <c:minorTickMark val="none"/>
        <c:tickLblPos val="nextTo"/>
        <c:txPr>
          <a:bodyPr/>
          <a:lstStyle/>
          <a:p>
            <a:pPr>
              <a:defRPr sz="1300">
                <a:latin typeface="Helvetica" panose="020B0604020202020204" pitchFamily="34" charset="0"/>
                <a:cs typeface="Helvetica" panose="020B0604020202020204" pitchFamily="34" charset="0"/>
              </a:defRPr>
            </a:pPr>
            <a:endParaRPr lang="en-US"/>
          </a:p>
        </c:txPr>
        <c:crossAx val="144729984"/>
        <c:crosses val="autoZero"/>
        <c:crossBetween val="between"/>
      </c:valAx>
    </c:plotArea>
    <c:plotVisOnly val="1"/>
    <c:dispBlanksAs val="gap"/>
    <c:showDLblsOverMax val="0"/>
  </c:chart>
  <c:spPr>
    <a:solidFill>
      <a:srgbClr val="F2F2F1"/>
    </a:solidFill>
    <a:ln w="12700">
      <a:solidFill>
        <a:srgbClr val="4A4A49"/>
      </a:solid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percentStacked"/>
        <c:varyColors val="0"/>
        <c:ser>
          <c:idx val="0"/>
          <c:order val="0"/>
          <c:tx>
            <c:strRef>
              <c:f>graphs_bothsurveys!$F$64</c:f>
              <c:strCache>
                <c:ptCount val="1"/>
                <c:pt idx="0">
                  <c:v>Black/African Amer.</c:v>
                </c:pt>
              </c:strCache>
            </c:strRef>
          </c:tx>
          <c:spPr>
            <a:solidFill>
              <a:srgbClr val="3EC3CF"/>
            </a:solidFill>
          </c:spPr>
          <c:invertIfNegative val="0"/>
          <c:cat>
            <c:strRef>
              <c:f>graphs_bothsurveys!$A$65:$A$68</c:f>
              <c:strCache>
                <c:ptCount val="4"/>
                <c:pt idx="0">
                  <c:v>In Detroit</c:v>
                </c:pt>
                <c:pt idx="1">
                  <c:v>In Michigan</c:v>
                </c:pt>
                <c:pt idx="2">
                  <c:v>Outside of Michigan</c:v>
                </c:pt>
                <c:pt idx="3">
                  <c:v>Outside of U.S.A.</c:v>
                </c:pt>
              </c:strCache>
            </c:strRef>
          </c:cat>
          <c:val>
            <c:numRef>
              <c:f>graphs_bothsurveys!$F$65:$F$68</c:f>
              <c:numCache>
                <c:formatCode>0.0%</c:formatCode>
                <c:ptCount val="4"/>
                <c:pt idx="0">
                  <c:v>0.61363636363636365</c:v>
                </c:pt>
                <c:pt idx="1">
                  <c:v>9.0909090909090912E-2</c:v>
                </c:pt>
                <c:pt idx="2">
                  <c:v>0.35483870967741937</c:v>
                </c:pt>
                <c:pt idx="3">
                  <c:v>0.4</c:v>
                </c:pt>
              </c:numCache>
            </c:numRef>
          </c:val>
        </c:ser>
        <c:ser>
          <c:idx val="1"/>
          <c:order val="1"/>
          <c:tx>
            <c:strRef>
              <c:f>graphs_bothsurveys!$G$64</c:f>
              <c:strCache>
                <c:ptCount val="1"/>
                <c:pt idx="0">
                  <c:v>White</c:v>
                </c:pt>
              </c:strCache>
            </c:strRef>
          </c:tx>
          <c:spPr>
            <a:solidFill>
              <a:srgbClr val="C3CF21"/>
            </a:solidFill>
          </c:spPr>
          <c:invertIfNegative val="0"/>
          <c:cat>
            <c:strRef>
              <c:f>graphs_bothsurveys!$A$65:$A$68</c:f>
              <c:strCache>
                <c:ptCount val="4"/>
                <c:pt idx="0">
                  <c:v>In Detroit</c:v>
                </c:pt>
                <c:pt idx="1">
                  <c:v>In Michigan</c:v>
                </c:pt>
                <c:pt idx="2">
                  <c:v>Outside of Michigan</c:v>
                </c:pt>
                <c:pt idx="3">
                  <c:v>Outside of U.S.A.</c:v>
                </c:pt>
              </c:strCache>
            </c:strRef>
          </c:cat>
          <c:val>
            <c:numRef>
              <c:f>graphs_bothsurveys!$G$65:$G$68</c:f>
              <c:numCache>
                <c:formatCode>0.0%</c:formatCode>
                <c:ptCount val="4"/>
                <c:pt idx="0">
                  <c:v>0.18181818181818182</c:v>
                </c:pt>
                <c:pt idx="1">
                  <c:v>0.68181818181818177</c:v>
                </c:pt>
                <c:pt idx="2">
                  <c:v>0.4838709677419355</c:v>
                </c:pt>
                <c:pt idx="3">
                  <c:v>0</c:v>
                </c:pt>
              </c:numCache>
            </c:numRef>
          </c:val>
        </c:ser>
        <c:ser>
          <c:idx val="2"/>
          <c:order val="2"/>
          <c:tx>
            <c:strRef>
              <c:f>graphs_bothsurveys!$H$64</c:f>
              <c:strCache>
                <c:ptCount val="1"/>
                <c:pt idx="0">
                  <c:v>Other race</c:v>
                </c:pt>
              </c:strCache>
            </c:strRef>
          </c:tx>
          <c:spPr>
            <a:solidFill>
              <a:srgbClr val="676766"/>
            </a:solidFill>
          </c:spPr>
          <c:invertIfNegative val="0"/>
          <c:cat>
            <c:strRef>
              <c:f>graphs_bothsurveys!$A$65:$A$68</c:f>
              <c:strCache>
                <c:ptCount val="4"/>
                <c:pt idx="0">
                  <c:v>In Detroit</c:v>
                </c:pt>
                <c:pt idx="1">
                  <c:v>In Michigan</c:v>
                </c:pt>
                <c:pt idx="2">
                  <c:v>Outside of Michigan</c:v>
                </c:pt>
                <c:pt idx="3">
                  <c:v>Outside of U.S.A.</c:v>
                </c:pt>
              </c:strCache>
            </c:strRef>
          </c:cat>
          <c:val>
            <c:numRef>
              <c:f>graphs_bothsurveys!$H$65:$H$68</c:f>
              <c:numCache>
                <c:formatCode>0.0%</c:formatCode>
                <c:ptCount val="4"/>
                <c:pt idx="0">
                  <c:v>0.20454545454545456</c:v>
                </c:pt>
                <c:pt idx="1">
                  <c:v>0.22727272727272727</c:v>
                </c:pt>
                <c:pt idx="2">
                  <c:v>0.16129032258064516</c:v>
                </c:pt>
                <c:pt idx="3">
                  <c:v>0.6</c:v>
                </c:pt>
              </c:numCache>
            </c:numRef>
          </c:val>
        </c:ser>
        <c:dLbls>
          <c:showLegendKey val="0"/>
          <c:showVal val="0"/>
          <c:showCatName val="0"/>
          <c:showSerName val="0"/>
          <c:showPercent val="0"/>
          <c:showBubbleSize val="0"/>
        </c:dLbls>
        <c:gapWidth val="150"/>
        <c:overlap val="100"/>
        <c:axId val="146585856"/>
        <c:axId val="147796352"/>
      </c:barChart>
      <c:catAx>
        <c:axId val="146585856"/>
        <c:scaling>
          <c:orientation val="minMax"/>
        </c:scaling>
        <c:delete val="0"/>
        <c:axPos val="b"/>
        <c:majorTickMark val="out"/>
        <c:minorTickMark val="none"/>
        <c:tickLblPos val="nextTo"/>
        <c:txPr>
          <a:bodyPr/>
          <a:lstStyle/>
          <a:p>
            <a:pPr>
              <a:defRPr sz="1300">
                <a:latin typeface="Helvetica" panose="020B0604020202020204" pitchFamily="34" charset="0"/>
                <a:cs typeface="Helvetica" panose="020B0604020202020204" pitchFamily="34" charset="0"/>
              </a:defRPr>
            </a:pPr>
            <a:endParaRPr lang="en-US"/>
          </a:p>
        </c:txPr>
        <c:crossAx val="147796352"/>
        <c:crosses val="autoZero"/>
        <c:auto val="1"/>
        <c:lblAlgn val="ctr"/>
        <c:lblOffset val="100"/>
        <c:noMultiLvlLbl val="0"/>
      </c:catAx>
      <c:valAx>
        <c:axId val="147796352"/>
        <c:scaling>
          <c:orientation val="minMax"/>
        </c:scaling>
        <c:delete val="0"/>
        <c:axPos val="l"/>
        <c:majorGridlines/>
        <c:numFmt formatCode="0%" sourceLinked="1"/>
        <c:majorTickMark val="out"/>
        <c:minorTickMark val="none"/>
        <c:tickLblPos val="nextTo"/>
        <c:txPr>
          <a:bodyPr/>
          <a:lstStyle/>
          <a:p>
            <a:pPr>
              <a:defRPr sz="1200" b="0">
                <a:latin typeface="Helvetica" panose="020B0604020202020204" pitchFamily="34" charset="0"/>
                <a:cs typeface="Helvetica" panose="020B0604020202020204" pitchFamily="34" charset="0"/>
              </a:defRPr>
            </a:pPr>
            <a:endParaRPr lang="en-US"/>
          </a:p>
        </c:txPr>
        <c:crossAx val="146585856"/>
        <c:crosses val="autoZero"/>
        <c:crossBetween val="between"/>
      </c:valAx>
    </c:plotArea>
    <c:legend>
      <c:legendPos val="t"/>
      <c:layout/>
      <c:overlay val="0"/>
      <c:txPr>
        <a:bodyPr/>
        <a:lstStyle/>
        <a:p>
          <a:pPr>
            <a:defRPr sz="1400" b="0">
              <a:latin typeface="Helvetica" panose="020B0604020202020204" pitchFamily="34" charset="0"/>
              <a:cs typeface="Helvetica" panose="020B0604020202020204" pitchFamily="34" charset="0"/>
            </a:defRPr>
          </a:pPr>
          <a:endParaRPr lang="en-US"/>
        </a:p>
      </c:txPr>
    </c:legend>
    <c:plotVisOnly val="1"/>
    <c:dispBlanksAs val="gap"/>
    <c:showDLblsOverMax val="0"/>
  </c:chart>
  <c:spPr>
    <a:solidFill>
      <a:srgbClr val="F2F2F1"/>
    </a:solidFill>
    <a:ln w="12700">
      <a:solidFill>
        <a:srgbClr val="4A4A49"/>
      </a:solidFill>
    </a:ln>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percentStacked"/>
        <c:varyColors val="0"/>
        <c:ser>
          <c:idx val="0"/>
          <c:order val="0"/>
          <c:tx>
            <c:strRef>
              <c:f>'[Survey monkey data 10 24 13 (2).xlsx]stacked bar charts'!$B$241</c:f>
              <c:strCache>
                <c:ptCount val="1"/>
                <c:pt idx="0">
                  <c:v>Not at all</c:v>
                </c:pt>
              </c:strCache>
            </c:strRef>
          </c:tx>
          <c:spPr>
            <a:solidFill>
              <a:srgbClr val="D3C0B1"/>
            </a:solidFill>
          </c:spPr>
          <c:invertIfNegative val="0"/>
          <c:cat>
            <c:strRef>
              <c:f>'[Survey monkey data 10 24 13 (2).xlsx]stacked bar charts'!$A$242:$A$253</c:f>
              <c:strCache>
                <c:ptCount val="12"/>
                <c:pt idx="0">
                  <c:v>Building relationships</c:v>
                </c:pt>
                <c:pt idx="1">
                  <c:v>Networking </c:v>
                </c:pt>
                <c:pt idx="2">
                  <c:v>Fundraising</c:v>
                </c:pt>
                <c:pt idx="3">
                  <c:v>Managing others</c:v>
                </c:pt>
                <c:pt idx="4">
                  <c:v>Assessing market opportunities</c:v>
                </c:pt>
                <c:pt idx="5">
                  <c:v>Social media strategy</c:v>
                </c:pt>
                <c:pt idx="6">
                  <c:v>Leading meetings</c:v>
                </c:pt>
                <c:pt idx="7">
                  <c:v>Grant writing</c:v>
                </c:pt>
                <c:pt idx="8">
                  <c:v>Web design</c:v>
                </c:pt>
                <c:pt idx="9">
                  <c:v>Graphic design</c:v>
                </c:pt>
                <c:pt idx="10">
                  <c:v>Web development</c:v>
                </c:pt>
                <c:pt idx="11">
                  <c:v>Data analysis</c:v>
                </c:pt>
              </c:strCache>
            </c:strRef>
          </c:cat>
          <c:val>
            <c:numRef>
              <c:f>'[Survey monkey data 10 24 13 (2).xlsx]stacked bar charts'!$B$242:$B$253</c:f>
              <c:numCache>
                <c:formatCode>General</c:formatCode>
                <c:ptCount val="12"/>
                <c:pt idx="0">
                  <c:v>0</c:v>
                </c:pt>
                <c:pt idx="1">
                  <c:v>0</c:v>
                </c:pt>
                <c:pt idx="2">
                  <c:v>10</c:v>
                </c:pt>
                <c:pt idx="3">
                  <c:v>2</c:v>
                </c:pt>
                <c:pt idx="4">
                  <c:v>4</c:v>
                </c:pt>
                <c:pt idx="5">
                  <c:v>2</c:v>
                </c:pt>
                <c:pt idx="6">
                  <c:v>5</c:v>
                </c:pt>
                <c:pt idx="7">
                  <c:v>12</c:v>
                </c:pt>
                <c:pt idx="8">
                  <c:v>6</c:v>
                </c:pt>
                <c:pt idx="9">
                  <c:v>2</c:v>
                </c:pt>
                <c:pt idx="10">
                  <c:v>12</c:v>
                </c:pt>
                <c:pt idx="11">
                  <c:v>10</c:v>
                </c:pt>
              </c:numCache>
            </c:numRef>
          </c:val>
        </c:ser>
        <c:ser>
          <c:idx val="1"/>
          <c:order val="1"/>
          <c:tx>
            <c:strRef>
              <c:f>'[Survey monkey data 10 24 13 (2).xlsx]stacked bar charts'!$C$241</c:f>
              <c:strCache>
                <c:ptCount val="1"/>
                <c:pt idx="0">
                  <c:v>A little</c:v>
                </c:pt>
              </c:strCache>
            </c:strRef>
          </c:tx>
          <c:spPr>
            <a:solidFill>
              <a:srgbClr val="FAC090"/>
            </a:solidFill>
          </c:spPr>
          <c:invertIfNegative val="0"/>
          <c:cat>
            <c:strRef>
              <c:f>'[Survey monkey data 10 24 13 (2).xlsx]stacked bar charts'!$A$242:$A$253</c:f>
              <c:strCache>
                <c:ptCount val="12"/>
                <c:pt idx="0">
                  <c:v>Building relationships</c:v>
                </c:pt>
                <c:pt idx="1">
                  <c:v>Networking </c:v>
                </c:pt>
                <c:pt idx="2">
                  <c:v>Fundraising</c:v>
                </c:pt>
                <c:pt idx="3">
                  <c:v>Managing others</c:v>
                </c:pt>
                <c:pt idx="4">
                  <c:v>Assessing market opportunities</c:v>
                </c:pt>
                <c:pt idx="5">
                  <c:v>Social media strategy</c:v>
                </c:pt>
                <c:pt idx="6">
                  <c:v>Leading meetings</c:v>
                </c:pt>
                <c:pt idx="7">
                  <c:v>Grant writing</c:v>
                </c:pt>
                <c:pt idx="8">
                  <c:v>Web design</c:v>
                </c:pt>
                <c:pt idx="9">
                  <c:v>Graphic design</c:v>
                </c:pt>
                <c:pt idx="10">
                  <c:v>Web development</c:v>
                </c:pt>
                <c:pt idx="11">
                  <c:v>Data analysis</c:v>
                </c:pt>
              </c:strCache>
            </c:strRef>
          </c:cat>
          <c:val>
            <c:numRef>
              <c:f>'[Survey monkey data 10 24 13 (2).xlsx]stacked bar charts'!$C$242:$C$253</c:f>
              <c:numCache>
                <c:formatCode>General</c:formatCode>
                <c:ptCount val="12"/>
                <c:pt idx="0">
                  <c:v>0</c:v>
                </c:pt>
                <c:pt idx="1">
                  <c:v>2</c:v>
                </c:pt>
                <c:pt idx="2">
                  <c:v>1</c:v>
                </c:pt>
                <c:pt idx="3">
                  <c:v>7</c:v>
                </c:pt>
                <c:pt idx="4">
                  <c:v>6</c:v>
                </c:pt>
                <c:pt idx="5">
                  <c:v>1</c:v>
                </c:pt>
                <c:pt idx="6">
                  <c:v>9</c:v>
                </c:pt>
                <c:pt idx="7">
                  <c:v>7</c:v>
                </c:pt>
                <c:pt idx="8">
                  <c:v>7</c:v>
                </c:pt>
                <c:pt idx="9">
                  <c:v>7</c:v>
                </c:pt>
                <c:pt idx="10">
                  <c:v>12</c:v>
                </c:pt>
                <c:pt idx="11">
                  <c:v>7</c:v>
                </c:pt>
              </c:numCache>
            </c:numRef>
          </c:val>
        </c:ser>
        <c:ser>
          <c:idx val="2"/>
          <c:order val="2"/>
          <c:tx>
            <c:strRef>
              <c:f>'[Survey monkey data 10 24 13 (2).xlsx]stacked bar charts'!$D$241</c:f>
              <c:strCache>
                <c:ptCount val="1"/>
                <c:pt idx="0">
                  <c:v>Somewhat</c:v>
                </c:pt>
              </c:strCache>
            </c:strRef>
          </c:tx>
          <c:spPr>
            <a:solidFill>
              <a:schemeClr val="bg1">
                <a:lumMod val="65000"/>
              </a:schemeClr>
            </a:solidFill>
          </c:spPr>
          <c:invertIfNegative val="0"/>
          <c:cat>
            <c:strRef>
              <c:f>'[Survey monkey data 10 24 13 (2).xlsx]stacked bar charts'!$A$242:$A$253</c:f>
              <c:strCache>
                <c:ptCount val="12"/>
                <c:pt idx="0">
                  <c:v>Building relationships</c:v>
                </c:pt>
                <c:pt idx="1">
                  <c:v>Networking </c:v>
                </c:pt>
                <c:pt idx="2">
                  <c:v>Fundraising</c:v>
                </c:pt>
                <c:pt idx="3">
                  <c:v>Managing others</c:v>
                </c:pt>
                <c:pt idx="4">
                  <c:v>Assessing market opportunities</c:v>
                </c:pt>
                <c:pt idx="5">
                  <c:v>Social media strategy</c:v>
                </c:pt>
                <c:pt idx="6">
                  <c:v>Leading meetings</c:v>
                </c:pt>
                <c:pt idx="7">
                  <c:v>Grant writing</c:v>
                </c:pt>
                <c:pt idx="8">
                  <c:v>Web design</c:v>
                </c:pt>
                <c:pt idx="9">
                  <c:v>Graphic design</c:v>
                </c:pt>
                <c:pt idx="10">
                  <c:v>Web development</c:v>
                </c:pt>
                <c:pt idx="11">
                  <c:v>Data analysis</c:v>
                </c:pt>
              </c:strCache>
            </c:strRef>
          </c:cat>
          <c:val>
            <c:numRef>
              <c:f>'[Survey monkey data 10 24 13 (2).xlsx]stacked bar charts'!$D$242:$D$253</c:f>
              <c:numCache>
                <c:formatCode>General</c:formatCode>
                <c:ptCount val="12"/>
                <c:pt idx="0">
                  <c:v>2</c:v>
                </c:pt>
                <c:pt idx="1">
                  <c:v>2</c:v>
                </c:pt>
                <c:pt idx="2">
                  <c:v>6</c:v>
                </c:pt>
                <c:pt idx="3">
                  <c:v>9</c:v>
                </c:pt>
                <c:pt idx="4">
                  <c:v>9</c:v>
                </c:pt>
                <c:pt idx="5">
                  <c:v>11</c:v>
                </c:pt>
                <c:pt idx="6">
                  <c:v>6</c:v>
                </c:pt>
                <c:pt idx="7">
                  <c:v>7</c:v>
                </c:pt>
                <c:pt idx="8">
                  <c:v>14</c:v>
                </c:pt>
                <c:pt idx="9">
                  <c:v>12</c:v>
                </c:pt>
                <c:pt idx="10">
                  <c:v>10</c:v>
                </c:pt>
                <c:pt idx="11">
                  <c:v>14</c:v>
                </c:pt>
              </c:numCache>
            </c:numRef>
          </c:val>
        </c:ser>
        <c:ser>
          <c:idx val="3"/>
          <c:order val="3"/>
          <c:tx>
            <c:strRef>
              <c:f>'[Survey monkey data 10 24 13 (2).xlsx]stacked bar charts'!$E$241</c:f>
              <c:strCache>
                <c:ptCount val="1"/>
                <c:pt idx="0">
                  <c:v>Moderately</c:v>
                </c:pt>
              </c:strCache>
            </c:strRef>
          </c:tx>
          <c:spPr>
            <a:solidFill>
              <a:srgbClr val="C3CF21"/>
            </a:solidFill>
          </c:spPr>
          <c:invertIfNegative val="0"/>
          <c:cat>
            <c:strRef>
              <c:f>'[Survey monkey data 10 24 13 (2).xlsx]stacked bar charts'!$A$242:$A$253</c:f>
              <c:strCache>
                <c:ptCount val="12"/>
                <c:pt idx="0">
                  <c:v>Building relationships</c:v>
                </c:pt>
                <c:pt idx="1">
                  <c:v>Networking </c:v>
                </c:pt>
                <c:pt idx="2">
                  <c:v>Fundraising</c:v>
                </c:pt>
                <c:pt idx="3">
                  <c:v>Managing others</c:v>
                </c:pt>
                <c:pt idx="4">
                  <c:v>Assessing market opportunities</c:v>
                </c:pt>
                <c:pt idx="5">
                  <c:v>Social media strategy</c:v>
                </c:pt>
                <c:pt idx="6">
                  <c:v>Leading meetings</c:v>
                </c:pt>
                <c:pt idx="7">
                  <c:v>Grant writing</c:v>
                </c:pt>
                <c:pt idx="8">
                  <c:v>Web design</c:v>
                </c:pt>
                <c:pt idx="9">
                  <c:v>Graphic design</c:v>
                </c:pt>
                <c:pt idx="10">
                  <c:v>Web development</c:v>
                </c:pt>
                <c:pt idx="11">
                  <c:v>Data analysis</c:v>
                </c:pt>
              </c:strCache>
            </c:strRef>
          </c:cat>
          <c:val>
            <c:numRef>
              <c:f>'[Survey monkey data 10 24 13 (2).xlsx]stacked bar charts'!$E$242:$E$253</c:f>
              <c:numCache>
                <c:formatCode>General</c:formatCode>
                <c:ptCount val="12"/>
                <c:pt idx="0">
                  <c:v>9</c:v>
                </c:pt>
                <c:pt idx="1">
                  <c:v>14</c:v>
                </c:pt>
                <c:pt idx="2">
                  <c:v>7</c:v>
                </c:pt>
                <c:pt idx="3">
                  <c:v>17</c:v>
                </c:pt>
                <c:pt idx="4">
                  <c:v>15</c:v>
                </c:pt>
                <c:pt idx="5">
                  <c:v>21</c:v>
                </c:pt>
                <c:pt idx="6">
                  <c:v>19</c:v>
                </c:pt>
                <c:pt idx="7">
                  <c:v>13</c:v>
                </c:pt>
                <c:pt idx="8">
                  <c:v>15</c:v>
                </c:pt>
                <c:pt idx="9">
                  <c:v>21</c:v>
                </c:pt>
                <c:pt idx="10">
                  <c:v>16</c:v>
                </c:pt>
                <c:pt idx="11">
                  <c:v>18</c:v>
                </c:pt>
              </c:numCache>
            </c:numRef>
          </c:val>
        </c:ser>
        <c:ser>
          <c:idx val="4"/>
          <c:order val="4"/>
          <c:tx>
            <c:strRef>
              <c:f>'[Survey monkey data 10 24 13 (2).xlsx]stacked bar charts'!$F$241</c:f>
              <c:strCache>
                <c:ptCount val="1"/>
                <c:pt idx="0">
                  <c:v>Very</c:v>
                </c:pt>
              </c:strCache>
            </c:strRef>
          </c:tx>
          <c:spPr>
            <a:solidFill>
              <a:srgbClr val="3EC3CF"/>
            </a:solidFill>
          </c:spPr>
          <c:invertIfNegative val="0"/>
          <c:cat>
            <c:strRef>
              <c:f>'[Survey monkey data 10 24 13 (2).xlsx]stacked bar charts'!$A$242:$A$253</c:f>
              <c:strCache>
                <c:ptCount val="12"/>
                <c:pt idx="0">
                  <c:v>Building relationships</c:v>
                </c:pt>
                <c:pt idx="1">
                  <c:v>Networking </c:v>
                </c:pt>
                <c:pt idx="2">
                  <c:v>Fundraising</c:v>
                </c:pt>
                <c:pt idx="3">
                  <c:v>Managing others</c:v>
                </c:pt>
                <c:pt idx="4">
                  <c:v>Assessing market opportunities</c:v>
                </c:pt>
                <c:pt idx="5">
                  <c:v>Social media strategy</c:v>
                </c:pt>
                <c:pt idx="6">
                  <c:v>Leading meetings</c:v>
                </c:pt>
                <c:pt idx="7">
                  <c:v>Grant writing</c:v>
                </c:pt>
                <c:pt idx="8">
                  <c:v>Web design</c:v>
                </c:pt>
                <c:pt idx="9">
                  <c:v>Graphic design</c:v>
                </c:pt>
                <c:pt idx="10">
                  <c:v>Web development</c:v>
                </c:pt>
                <c:pt idx="11">
                  <c:v>Data analysis</c:v>
                </c:pt>
              </c:strCache>
            </c:strRef>
          </c:cat>
          <c:val>
            <c:numRef>
              <c:f>'[Survey monkey data 10 24 13 (2).xlsx]stacked bar charts'!$F$242:$F$253</c:f>
              <c:numCache>
                <c:formatCode>General</c:formatCode>
                <c:ptCount val="12"/>
                <c:pt idx="0">
                  <c:v>57</c:v>
                </c:pt>
                <c:pt idx="1">
                  <c:v>51</c:v>
                </c:pt>
                <c:pt idx="2">
                  <c:v>42</c:v>
                </c:pt>
                <c:pt idx="3">
                  <c:v>34</c:v>
                </c:pt>
                <c:pt idx="4">
                  <c:v>34</c:v>
                </c:pt>
                <c:pt idx="5">
                  <c:v>33</c:v>
                </c:pt>
                <c:pt idx="6">
                  <c:v>29</c:v>
                </c:pt>
                <c:pt idx="7">
                  <c:v>28</c:v>
                </c:pt>
                <c:pt idx="8">
                  <c:v>27</c:v>
                </c:pt>
                <c:pt idx="9">
                  <c:v>26</c:v>
                </c:pt>
                <c:pt idx="10">
                  <c:v>18</c:v>
                </c:pt>
                <c:pt idx="11">
                  <c:v>18</c:v>
                </c:pt>
              </c:numCache>
            </c:numRef>
          </c:val>
        </c:ser>
        <c:dLbls>
          <c:showLegendKey val="0"/>
          <c:showVal val="0"/>
          <c:showCatName val="0"/>
          <c:showSerName val="0"/>
          <c:showPercent val="0"/>
          <c:showBubbleSize val="0"/>
        </c:dLbls>
        <c:gapWidth val="150"/>
        <c:overlap val="100"/>
        <c:axId val="149263872"/>
        <c:axId val="149265408"/>
      </c:barChart>
      <c:catAx>
        <c:axId val="149263872"/>
        <c:scaling>
          <c:orientation val="maxMin"/>
        </c:scaling>
        <c:delete val="0"/>
        <c:axPos val="l"/>
        <c:majorTickMark val="out"/>
        <c:minorTickMark val="none"/>
        <c:tickLblPos val="nextTo"/>
        <c:txPr>
          <a:bodyPr/>
          <a:lstStyle/>
          <a:p>
            <a:pPr>
              <a:defRPr sz="1400" b="0" i="0">
                <a:latin typeface="Helvetica"/>
                <a:cs typeface="Helvetica"/>
              </a:defRPr>
            </a:pPr>
            <a:endParaRPr lang="en-US"/>
          </a:p>
        </c:txPr>
        <c:crossAx val="149265408"/>
        <c:crosses val="autoZero"/>
        <c:auto val="1"/>
        <c:lblAlgn val="ctr"/>
        <c:lblOffset val="100"/>
        <c:noMultiLvlLbl val="0"/>
      </c:catAx>
      <c:valAx>
        <c:axId val="149265408"/>
        <c:scaling>
          <c:orientation val="minMax"/>
        </c:scaling>
        <c:delete val="0"/>
        <c:axPos val="t"/>
        <c:majorGridlines/>
        <c:numFmt formatCode="0%" sourceLinked="1"/>
        <c:majorTickMark val="out"/>
        <c:minorTickMark val="none"/>
        <c:tickLblPos val="nextTo"/>
        <c:txPr>
          <a:bodyPr/>
          <a:lstStyle/>
          <a:p>
            <a:pPr>
              <a:defRPr sz="1200" b="0" i="0">
                <a:latin typeface="Helvetica Light"/>
                <a:cs typeface="Helvetica Light"/>
              </a:defRPr>
            </a:pPr>
            <a:endParaRPr lang="en-US"/>
          </a:p>
        </c:txPr>
        <c:crossAx val="149263872"/>
        <c:crosses val="autoZero"/>
        <c:crossBetween val="between"/>
      </c:valAx>
      <c:spPr>
        <a:solidFill>
          <a:srgbClr val="F2F2F1"/>
        </a:solidFill>
      </c:spPr>
    </c:plotArea>
    <c:legend>
      <c:legendPos val="t"/>
      <c:layout/>
      <c:overlay val="0"/>
      <c:txPr>
        <a:bodyPr/>
        <a:lstStyle/>
        <a:p>
          <a:pPr>
            <a:defRPr sz="1600" b="0" i="0">
              <a:latin typeface="Helvetica Light"/>
              <a:cs typeface="Helvetica Light"/>
            </a:defRPr>
          </a:pPr>
          <a:endParaRPr lang="en-US"/>
        </a:p>
      </c:txPr>
    </c:legend>
    <c:plotVisOnly val="1"/>
    <c:dispBlanksAs val="gap"/>
    <c:showDLblsOverMax val="0"/>
  </c:chart>
  <c:spPr>
    <a:solidFill>
      <a:srgbClr val="F2F2F1"/>
    </a:solidFill>
    <a:ln w="12700">
      <a:solidFill>
        <a:srgbClr val="4A4A49"/>
      </a:solidFill>
    </a:ln>
  </c:spPr>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DF6C04A-D428-43DF-B524-44D827F8EE5F}" type="datetimeFigureOut">
              <a:rPr lang="en-US" smtClean="0"/>
              <a:t>1/15/2015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FB8FE34-14E8-4F38-A747-046EF9215D13}" type="slidenum">
              <a:rPr lang="en-US" smtClean="0"/>
              <a:t>‹#›</a:t>
            </a:fld>
            <a:endParaRPr lang="en-US"/>
          </a:p>
        </p:txBody>
      </p:sp>
    </p:spTree>
    <p:extLst>
      <p:ext uri="{BB962C8B-B14F-4D97-AF65-F5344CB8AC3E}">
        <p14:creationId xmlns:p14="http://schemas.microsoft.com/office/powerpoint/2010/main" val="38553322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Through</a:t>
            </a:r>
            <a:r>
              <a:rPr lang="en-US" baseline="0" dirty="0" smtClean="0"/>
              <a:t> surveying, we learned more about the “who” of “urban innovators” and even refuted some common stereotypes, like the idea that most innovators are transplants to the city.  </a:t>
            </a:r>
          </a:p>
        </p:txBody>
      </p:sp>
      <p:sp>
        <p:nvSpPr>
          <p:cNvPr id="4" name="Slide Number Placeholder 3"/>
          <p:cNvSpPr>
            <a:spLocks noGrp="1"/>
          </p:cNvSpPr>
          <p:nvPr>
            <p:ph type="sldNum" sz="quarter" idx="10"/>
          </p:nvPr>
        </p:nvSpPr>
        <p:spPr/>
        <p:txBody>
          <a:bodyPr/>
          <a:lstStyle/>
          <a:p>
            <a:fld id="{6FB8FE34-14E8-4F38-A747-046EF9215D13}" type="slidenum">
              <a:rPr lang="en-US" smtClean="0"/>
              <a:t>4</a:t>
            </a:fld>
            <a:endParaRPr lang="en-US"/>
          </a:p>
        </p:txBody>
      </p:sp>
    </p:spTree>
    <p:extLst>
      <p:ext uri="{BB962C8B-B14F-4D97-AF65-F5344CB8AC3E}">
        <p14:creationId xmlns:p14="http://schemas.microsoft.com/office/powerpoint/2010/main" val="40102590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B8FE34-14E8-4F38-A747-046EF9215D13}" type="slidenum">
              <a:rPr lang="en-US" smtClean="0"/>
              <a:t>5</a:t>
            </a:fld>
            <a:endParaRPr lang="en-US"/>
          </a:p>
        </p:txBody>
      </p:sp>
    </p:spTree>
    <p:extLst>
      <p:ext uri="{BB962C8B-B14F-4D97-AF65-F5344CB8AC3E}">
        <p14:creationId xmlns:p14="http://schemas.microsoft.com/office/powerpoint/2010/main" val="22119725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after three years and a lot of data collection, we were left</a:t>
            </a:r>
            <a:r>
              <a:rPr lang="en-US" baseline="0" dirty="0" smtClean="0"/>
              <a:t> wondering-- </a:t>
            </a:r>
            <a:r>
              <a:rPr lang="en-US" dirty="0" smtClean="0"/>
              <a:t>what’s actually most important to share abou</a:t>
            </a:r>
            <a:r>
              <a:rPr lang="en-US" baseline="0" dirty="0" smtClean="0"/>
              <a:t>t “urban innovation” in Detroit</a:t>
            </a:r>
            <a:r>
              <a:rPr lang="en-US" dirty="0" smtClean="0"/>
              <a:t>?  We created</a:t>
            </a:r>
            <a:r>
              <a:rPr lang="en-US" baseline="0" dirty="0" smtClean="0"/>
              <a:t> a “data gallery” – with graphs to summarize our survey results, interview quotes, and network maps – and invited innovators and previous survey respondents themselves back to help us sift through the findings – by asking questions like, what resonates and stands out the most?  Which pieces are important to share with certain audiences?  Through this participatory analysis process we were able to identify the most compelling themes and craft meaningful messages to share</a:t>
            </a:r>
            <a:endParaRPr lang="en-US" dirty="0"/>
          </a:p>
        </p:txBody>
      </p:sp>
      <p:sp>
        <p:nvSpPr>
          <p:cNvPr id="4" name="Slide Number Placeholder 3"/>
          <p:cNvSpPr>
            <a:spLocks noGrp="1"/>
          </p:cNvSpPr>
          <p:nvPr>
            <p:ph type="sldNum" sz="quarter" idx="10"/>
          </p:nvPr>
        </p:nvSpPr>
        <p:spPr/>
        <p:txBody>
          <a:bodyPr/>
          <a:lstStyle/>
          <a:p>
            <a:fld id="{6FB8FE34-14E8-4F38-A747-046EF9215D13}" type="slidenum">
              <a:rPr lang="en-US" smtClean="0"/>
              <a:t>9</a:t>
            </a:fld>
            <a:endParaRPr lang="en-US"/>
          </a:p>
        </p:txBody>
      </p:sp>
    </p:spTree>
    <p:extLst>
      <p:ext uri="{BB962C8B-B14F-4D97-AF65-F5344CB8AC3E}">
        <p14:creationId xmlns:p14="http://schemas.microsoft.com/office/powerpoint/2010/main" val="20095464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And that is largely what shaped the recent release of our final report – Detroit Innovation Insights – that shares 5 key data insights, which UIX used to inform recommendations for supporting and growing the movement of “urban innovators” in Detroit, and hopefully beyond.  You can read the full blog series online at ______</a:t>
            </a:r>
            <a:endParaRPr lang="en-US" dirty="0"/>
          </a:p>
        </p:txBody>
      </p:sp>
      <p:sp>
        <p:nvSpPr>
          <p:cNvPr id="4" name="Slide Number Placeholder 3"/>
          <p:cNvSpPr>
            <a:spLocks noGrp="1"/>
          </p:cNvSpPr>
          <p:nvPr>
            <p:ph type="sldNum" sz="quarter" idx="10"/>
          </p:nvPr>
        </p:nvSpPr>
        <p:spPr/>
        <p:txBody>
          <a:bodyPr/>
          <a:lstStyle/>
          <a:p>
            <a:fld id="{6FB8FE34-14E8-4F38-A747-046EF9215D13}" type="slidenum">
              <a:rPr lang="en-US" smtClean="0"/>
              <a:t>10</a:t>
            </a:fld>
            <a:endParaRPr lang="en-US"/>
          </a:p>
        </p:txBody>
      </p:sp>
    </p:spTree>
    <p:extLst>
      <p:ext uri="{BB962C8B-B14F-4D97-AF65-F5344CB8AC3E}">
        <p14:creationId xmlns:p14="http://schemas.microsoft.com/office/powerpoint/2010/main" val="37624729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728B883-85FB-9342-B168-61F49CD29F3A}" type="datetimeFigureOut">
              <a:rPr lang="en-US" smtClean="0"/>
              <a:t>1/15/2015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3D3639-8B0E-2B4A-8A8B-C8A442696E89}" type="slidenum">
              <a:rPr lang="en-US" smtClean="0"/>
              <a:t>‹#›</a:t>
            </a:fld>
            <a:endParaRPr lang="en-US"/>
          </a:p>
        </p:txBody>
      </p:sp>
    </p:spTree>
    <p:extLst>
      <p:ext uri="{BB962C8B-B14F-4D97-AF65-F5344CB8AC3E}">
        <p14:creationId xmlns:p14="http://schemas.microsoft.com/office/powerpoint/2010/main" val="19310106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28B883-85FB-9342-B168-61F49CD29F3A}" type="datetimeFigureOut">
              <a:rPr lang="en-US" smtClean="0"/>
              <a:t>1/15/2015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3D3639-8B0E-2B4A-8A8B-C8A442696E89}" type="slidenum">
              <a:rPr lang="en-US" smtClean="0"/>
              <a:t>‹#›</a:t>
            </a:fld>
            <a:endParaRPr lang="en-US"/>
          </a:p>
        </p:txBody>
      </p:sp>
    </p:spTree>
    <p:extLst>
      <p:ext uri="{BB962C8B-B14F-4D97-AF65-F5344CB8AC3E}">
        <p14:creationId xmlns:p14="http://schemas.microsoft.com/office/powerpoint/2010/main" val="36362833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28B883-85FB-9342-B168-61F49CD29F3A}" type="datetimeFigureOut">
              <a:rPr lang="en-US" smtClean="0"/>
              <a:t>1/15/2015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3D3639-8B0E-2B4A-8A8B-C8A442696E89}" type="slidenum">
              <a:rPr lang="en-US" smtClean="0"/>
              <a:t>‹#›</a:t>
            </a:fld>
            <a:endParaRPr lang="en-US"/>
          </a:p>
        </p:txBody>
      </p:sp>
    </p:spTree>
    <p:extLst>
      <p:ext uri="{BB962C8B-B14F-4D97-AF65-F5344CB8AC3E}">
        <p14:creationId xmlns:p14="http://schemas.microsoft.com/office/powerpoint/2010/main" val="38826177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28B883-85FB-9342-B168-61F49CD29F3A}" type="datetimeFigureOut">
              <a:rPr lang="en-US" smtClean="0"/>
              <a:t>1/15/2015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3D3639-8B0E-2B4A-8A8B-C8A442696E89}" type="slidenum">
              <a:rPr lang="en-US" smtClean="0"/>
              <a:t>‹#›</a:t>
            </a:fld>
            <a:endParaRPr lang="en-US"/>
          </a:p>
        </p:txBody>
      </p:sp>
    </p:spTree>
    <p:extLst>
      <p:ext uri="{BB962C8B-B14F-4D97-AF65-F5344CB8AC3E}">
        <p14:creationId xmlns:p14="http://schemas.microsoft.com/office/powerpoint/2010/main" val="11188451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728B883-85FB-9342-B168-61F49CD29F3A}" type="datetimeFigureOut">
              <a:rPr lang="en-US" smtClean="0"/>
              <a:t>1/15/2015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3D3639-8B0E-2B4A-8A8B-C8A442696E89}" type="slidenum">
              <a:rPr lang="en-US" smtClean="0"/>
              <a:t>‹#›</a:t>
            </a:fld>
            <a:endParaRPr lang="en-US"/>
          </a:p>
        </p:txBody>
      </p:sp>
    </p:spTree>
    <p:extLst>
      <p:ext uri="{BB962C8B-B14F-4D97-AF65-F5344CB8AC3E}">
        <p14:creationId xmlns:p14="http://schemas.microsoft.com/office/powerpoint/2010/main" val="5429072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728B883-85FB-9342-B168-61F49CD29F3A}" type="datetimeFigureOut">
              <a:rPr lang="en-US" smtClean="0"/>
              <a:t>1/15/2015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3D3639-8B0E-2B4A-8A8B-C8A442696E89}" type="slidenum">
              <a:rPr lang="en-US" smtClean="0"/>
              <a:t>‹#›</a:t>
            </a:fld>
            <a:endParaRPr lang="en-US"/>
          </a:p>
        </p:txBody>
      </p:sp>
    </p:spTree>
    <p:extLst>
      <p:ext uri="{BB962C8B-B14F-4D97-AF65-F5344CB8AC3E}">
        <p14:creationId xmlns:p14="http://schemas.microsoft.com/office/powerpoint/2010/main" val="1680938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728B883-85FB-9342-B168-61F49CD29F3A}" type="datetimeFigureOut">
              <a:rPr lang="en-US" smtClean="0"/>
              <a:t>1/15/2015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3D3639-8B0E-2B4A-8A8B-C8A442696E89}" type="slidenum">
              <a:rPr lang="en-US" smtClean="0"/>
              <a:t>‹#›</a:t>
            </a:fld>
            <a:endParaRPr lang="en-US"/>
          </a:p>
        </p:txBody>
      </p:sp>
    </p:spTree>
    <p:extLst>
      <p:ext uri="{BB962C8B-B14F-4D97-AF65-F5344CB8AC3E}">
        <p14:creationId xmlns:p14="http://schemas.microsoft.com/office/powerpoint/2010/main" val="17678041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728B883-85FB-9342-B168-61F49CD29F3A}" type="datetimeFigureOut">
              <a:rPr lang="en-US" smtClean="0"/>
              <a:t>1/15/2015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3D3639-8B0E-2B4A-8A8B-C8A442696E89}" type="slidenum">
              <a:rPr lang="en-US" smtClean="0"/>
              <a:t>‹#›</a:t>
            </a:fld>
            <a:endParaRPr lang="en-US"/>
          </a:p>
        </p:txBody>
      </p:sp>
    </p:spTree>
    <p:extLst>
      <p:ext uri="{BB962C8B-B14F-4D97-AF65-F5344CB8AC3E}">
        <p14:creationId xmlns:p14="http://schemas.microsoft.com/office/powerpoint/2010/main" val="617979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28B883-85FB-9342-B168-61F49CD29F3A}" type="datetimeFigureOut">
              <a:rPr lang="en-US" smtClean="0"/>
              <a:t>1/15/2015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3D3639-8B0E-2B4A-8A8B-C8A442696E89}" type="slidenum">
              <a:rPr lang="en-US" smtClean="0"/>
              <a:t>‹#›</a:t>
            </a:fld>
            <a:endParaRPr lang="en-US"/>
          </a:p>
        </p:txBody>
      </p:sp>
    </p:spTree>
    <p:extLst>
      <p:ext uri="{BB962C8B-B14F-4D97-AF65-F5344CB8AC3E}">
        <p14:creationId xmlns:p14="http://schemas.microsoft.com/office/powerpoint/2010/main" val="28649437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28B883-85FB-9342-B168-61F49CD29F3A}" type="datetimeFigureOut">
              <a:rPr lang="en-US" smtClean="0"/>
              <a:t>1/15/2015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3D3639-8B0E-2B4A-8A8B-C8A442696E89}" type="slidenum">
              <a:rPr lang="en-US" smtClean="0"/>
              <a:t>‹#›</a:t>
            </a:fld>
            <a:endParaRPr lang="en-US"/>
          </a:p>
        </p:txBody>
      </p:sp>
    </p:spTree>
    <p:extLst>
      <p:ext uri="{BB962C8B-B14F-4D97-AF65-F5344CB8AC3E}">
        <p14:creationId xmlns:p14="http://schemas.microsoft.com/office/powerpoint/2010/main" val="20355220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28B883-85FB-9342-B168-61F49CD29F3A}" type="datetimeFigureOut">
              <a:rPr lang="en-US" smtClean="0"/>
              <a:t>1/15/2015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3D3639-8B0E-2B4A-8A8B-C8A442696E89}" type="slidenum">
              <a:rPr lang="en-US" smtClean="0"/>
              <a:t>‹#›</a:t>
            </a:fld>
            <a:endParaRPr lang="en-US"/>
          </a:p>
        </p:txBody>
      </p:sp>
    </p:spTree>
    <p:extLst>
      <p:ext uri="{BB962C8B-B14F-4D97-AF65-F5344CB8AC3E}">
        <p14:creationId xmlns:p14="http://schemas.microsoft.com/office/powerpoint/2010/main" val="36388850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2F2F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28B883-85FB-9342-B168-61F49CD29F3A}" type="datetimeFigureOut">
              <a:rPr lang="en-US" smtClean="0"/>
              <a:t>1/15/2015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3D3639-8B0E-2B4A-8A8B-C8A442696E89}" type="slidenum">
              <a:rPr lang="en-US" smtClean="0"/>
              <a:t>‹#›</a:t>
            </a:fld>
            <a:endParaRPr lang="en-US"/>
          </a:p>
        </p:txBody>
      </p:sp>
    </p:spTree>
    <p:extLst>
      <p:ext uri="{BB962C8B-B14F-4D97-AF65-F5344CB8AC3E}">
        <p14:creationId xmlns:p14="http://schemas.microsoft.com/office/powerpoint/2010/main" val="28985341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http://blog.datadrivendetroit.org/2014/12/18/detroit-innovation-insights/"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jpg"/><Relationship Id="rId4" Type="http://schemas.openxmlformats.org/officeDocument/2006/relationships/image" Target="../media/image1.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chart" Target="../charts/chart2.xml"/><Relationship Id="rId5" Type="http://schemas.openxmlformats.org/officeDocument/2006/relationships/chart" Target="../charts/chart1.xml"/><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chart" Target="../charts/chart3.xml"/><Relationship Id="rId4" Type="http://schemas.openxmlformats.org/officeDocument/2006/relationships/image" Target="../media/image2.jp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ded Corner 3"/>
          <p:cNvSpPr/>
          <p:nvPr/>
        </p:nvSpPr>
        <p:spPr>
          <a:xfrm>
            <a:off x="139171" y="172297"/>
            <a:ext cx="8837388" cy="6001904"/>
          </a:xfrm>
          <a:prstGeom prst="foldedCorner">
            <a:avLst/>
          </a:prstGeom>
          <a:solidFill>
            <a:srgbClr val="57B3C1">
              <a:alpha val="80000"/>
            </a:srgbClr>
          </a:solidFill>
          <a:ln>
            <a:solidFill>
              <a:srgbClr val="57B3C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0" name="Group 9"/>
          <p:cNvGrpSpPr/>
          <p:nvPr/>
        </p:nvGrpSpPr>
        <p:grpSpPr>
          <a:xfrm>
            <a:off x="192091" y="6361303"/>
            <a:ext cx="8731548" cy="346409"/>
            <a:chOff x="192091" y="6361303"/>
            <a:chExt cx="8731548" cy="346409"/>
          </a:xfrm>
        </p:grpSpPr>
        <p:pic>
          <p:nvPicPr>
            <p:cNvPr id="11" name="Picture 10" descr="UIX_LogoA.jpg"/>
            <p:cNvPicPr>
              <a:picLocks noChangeAspect="1"/>
            </p:cNvPicPr>
            <p:nvPr/>
          </p:nvPicPr>
          <p:blipFill rotWithShape="1">
            <a:blip r:embed="rId2">
              <a:extLst>
                <a:ext uri="{28A0092B-C50C-407E-A947-70E740481C1C}">
                  <a14:useLocalDpi xmlns:a14="http://schemas.microsoft.com/office/drawing/2010/main" val="0"/>
                </a:ext>
              </a:extLst>
            </a:blip>
            <a:srcRect t="34910"/>
            <a:stretch/>
          </p:blipFill>
          <p:spPr>
            <a:xfrm>
              <a:off x="192091" y="6361303"/>
              <a:ext cx="3565174" cy="346409"/>
            </a:xfrm>
            <a:prstGeom prst="rect">
              <a:avLst/>
            </a:prstGeom>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60034" y="6361303"/>
              <a:ext cx="3663605" cy="334918"/>
            </a:xfrm>
            <a:prstGeom prst="rect">
              <a:avLst/>
            </a:prstGeom>
          </p:spPr>
        </p:pic>
      </p:grpSp>
      <p:sp>
        <p:nvSpPr>
          <p:cNvPr id="13" name="TextBox 12"/>
          <p:cNvSpPr txBox="1"/>
          <p:nvPr/>
        </p:nvSpPr>
        <p:spPr>
          <a:xfrm>
            <a:off x="589739" y="1457737"/>
            <a:ext cx="7957914" cy="4204228"/>
          </a:xfrm>
          <a:prstGeom prst="rect">
            <a:avLst/>
          </a:prstGeom>
          <a:noFill/>
        </p:spPr>
        <p:txBody>
          <a:bodyPr wrap="square" rtlCol="0">
            <a:spAutoFit/>
          </a:bodyPr>
          <a:lstStyle/>
          <a:p>
            <a:pPr algn="ctr">
              <a:lnSpc>
                <a:spcPct val="80000"/>
              </a:lnSpc>
            </a:pPr>
            <a:r>
              <a:rPr lang="en-US" sz="12600" dirty="0" smtClean="0">
                <a:solidFill>
                  <a:schemeClr val="bg1"/>
                </a:solidFill>
                <a:latin typeface="Helvetica"/>
                <a:cs typeface="Helvetica"/>
              </a:rPr>
              <a:t>DETROIT</a:t>
            </a:r>
          </a:p>
          <a:p>
            <a:pPr algn="ctr">
              <a:lnSpc>
                <a:spcPct val="80000"/>
              </a:lnSpc>
            </a:pPr>
            <a:r>
              <a:rPr lang="en-US" sz="9000" b="1" dirty="0" smtClean="0">
                <a:solidFill>
                  <a:schemeClr val="tx1">
                    <a:lumMod val="85000"/>
                    <a:lumOff val="15000"/>
                  </a:schemeClr>
                </a:solidFill>
                <a:latin typeface="Helvetica"/>
                <a:cs typeface="Helvetica"/>
              </a:rPr>
              <a:t>INNOVATION</a:t>
            </a:r>
          </a:p>
          <a:p>
            <a:pPr algn="ctr">
              <a:lnSpc>
                <a:spcPct val="80000"/>
              </a:lnSpc>
            </a:pPr>
            <a:r>
              <a:rPr lang="en-US" sz="11800" dirty="0" smtClean="0">
                <a:solidFill>
                  <a:srgbClr val="FFFFFF"/>
                </a:solidFill>
                <a:latin typeface="Helvetica"/>
                <a:cs typeface="Helvetica"/>
              </a:rPr>
              <a:t>INSIGHTS</a:t>
            </a:r>
          </a:p>
        </p:txBody>
      </p:sp>
      <p:sp>
        <p:nvSpPr>
          <p:cNvPr id="2" name="TextBox 1"/>
          <p:cNvSpPr txBox="1"/>
          <p:nvPr/>
        </p:nvSpPr>
        <p:spPr>
          <a:xfrm>
            <a:off x="139170" y="172296"/>
            <a:ext cx="8837389" cy="584775"/>
          </a:xfrm>
          <a:prstGeom prst="rect">
            <a:avLst/>
          </a:prstGeom>
          <a:noFill/>
        </p:spPr>
        <p:txBody>
          <a:bodyPr wrap="square" rtlCol="0">
            <a:spAutoFit/>
          </a:bodyPr>
          <a:lstStyle/>
          <a:p>
            <a:pPr algn="r"/>
            <a:r>
              <a:rPr lang="en-US" sz="3200" b="1" dirty="0" smtClean="0">
                <a:latin typeface="Helvetica" panose="020B0604020202020204" pitchFamily="34" charset="0"/>
                <a:cs typeface="Helvetica" panose="020B0604020202020204" pitchFamily="34" charset="0"/>
              </a:rPr>
              <a:t>NNIP Ideas Showcase </a:t>
            </a:r>
          </a:p>
        </p:txBody>
      </p:sp>
    </p:spTree>
    <p:extLst>
      <p:ext uri="{BB962C8B-B14F-4D97-AF65-F5344CB8AC3E}">
        <p14:creationId xmlns:p14="http://schemas.microsoft.com/office/powerpoint/2010/main" val="42442332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b="1" dirty="0" smtClean="0">
                <a:latin typeface="Helvetica" panose="020B0604020202020204" pitchFamily="34" charset="0"/>
                <a:cs typeface="Helvetica" panose="020B0604020202020204" pitchFamily="34" charset="0"/>
              </a:rPr>
              <a:t>Detroit Innovation Insights </a:t>
            </a:r>
            <a:endParaRPr lang="en-US" b="1" dirty="0">
              <a:latin typeface="Helvetica" panose="020B0604020202020204" pitchFamily="34" charset="0"/>
              <a:cs typeface="Helvetica" panose="020B0604020202020204" pitchFamily="34" charset="0"/>
            </a:endParaRPr>
          </a:p>
        </p:txBody>
      </p:sp>
      <p:sp>
        <p:nvSpPr>
          <p:cNvPr id="3" name="Content Placeholder 2"/>
          <p:cNvSpPr>
            <a:spLocks noGrp="1"/>
          </p:cNvSpPr>
          <p:nvPr>
            <p:ph idx="1"/>
          </p:nvPr>
        </p:nvSpPr>
        <p:spPr/>
        <p:txBody>
          <a:bodyPr>
            <a:normAutofit/>
          </a:bodyPr>
          <a:lstStyle/>
          <a:p>
            <a:r>
              <a:rPr lang="en-US" dirty="0" smtClean="0">
                <a:latin typeface="Helvetica" panose="020B0604020202020204" pitchFamily="34" charset="0"/>
                <a:cs typeface="Helvetica" panose="020B0604020202020204" pitchFamily="34" charset="0"/>
              </a:rPr>
              <a:t>Recent report detailing key data insights paired with strategic recommendations from UIX for supporting this movement</a:t>
            </a:r>
          </a:p>
          <a:p>
            <a:r>
              <a:rPr lang="en-US" dirty="0" smtClean="0">
                <a:latin typeface="Helvetica" panose="020B0604020202020204" pitchFamily="34" charset="0"/>
                <a:cs typeface="Helvetica" panose="020B0604020202020204" pitchFamily="34" charset="0"/>
                <a:hlinkClick r:id="rId3"/>
              </a:rPr>
              <a:t>Start reading here</a:t>
            </a:r>
            <a:endParaRPr lang="en-US" dirty="0" smtClean="0">
              <a:latin typeface="Helvetica" panose="020B0604020202020204" pitchFamily="34" charset="0"/>
              <a:cs typeface="Helvetica" panose="020B0604020202020204" pitchFamily="34" charset="0"/>
            </a:endParaRPr>
          </a:p>
          <a:p>
            <a:endParaRPr lang="en-US" dirty="0">
              <a:latin typeface="Helvetica" panose="020B0604020202020204" pitchFamily="34" charset="0"/>
              <a:cs typeface="Helvetica" panose="020B0604020202020204" pitchFamily="34" charset="0"/>
            </a:endParaRPr>
          </a:p>
          <a:p>
            <a:endParaRPr lang="en-US" dirty="0" smtClean="0">
              <a:latin typeface="Helvetica" panose="020B0604020202020204" pitchFamily="34" charset="0"/>
              <a:cs typeface="Helvetica" panose="020B0604020202020204" pitchFamily="34" charset="0"/>
            </a:endParaRPr>
          </a:p>
          <a:p>
            <a:pPr marL="0" indent="0" algn="r">
              <a:buNone/>
            </a:pPr>
            <a:r>
              <a:rPr lang="en-US" sz="2800" b="1" dirty="0" smtClean="0">
                <a:latin typeface="Helvetica" panose="020B0604020202020204" pitchFamily="34" charset="0"/>
                <a:cs typeface="Helvetica" panose="020B0604020202020204" pitchFamily="34" charset="0"/>
              </a:rPr>
              <a:t>Questions? Feedback?</a:t>
            </a:r>
            <a:endParaRPr lang="en-US" sz="2800" b="1" dirty="0">
              <a:latin typeface="Helvetica" panose="020B0604020202020204" pitchFamily="34" charset="0"/>
              <a:cs typeface="Helvetica" panose="020B0604020202020204" pitchFamily="34" charset="0"/>
            </a:endParaRPr>
          </a:p>
          <a:p>
            <a:pPr marL="0" indent="0" algn="r">
              <a:buNone/>
            </a:pPr>
            <a:r>
              <a:rPr lang="en-US" sz="2800" dirty="0" smtClean="0">
                <a:latin typeface="Helvetica" panose="020B0604020202020204" pitchFamily="34" charset="0"/>
                <a:cs typeface="Helvetica" panose="020B0604020202020204" pitchFamily="34" charset="0"/>
              </a:rPr>
              <a:t>jessica@datadrivendetroit.org</a:t>
            </a:r>
          </a:p>
          <a:p>
            <a:pPr marL="0" indent="0">
              <a:buNone/>
            </a:pPr>
            <a:endParaRPr lang="en-US" dirty="0" smtClean="0"/>
          </a:p>
          <a:p>
            <a:pPr marL="0" indent="0">
              <a:buNone/>
            </a:pPr>
            <a:endParaRPr lang="en-US" dirty="0"/>
          </a:p>
        </p:txBody>
      </p:sp>
      <p:grpSp>
        <p:nvGrpSpPr>
          <p:cNvPr id="4" name="Group 3"/>
          <p:cNvGrpSpPr/>
          <p:nvPr/>
        </p:nvGrpSpPr>
        <p:grpSpPr>
          <a:xfrm>
            <a:off x="192091" y="6361303"/>
            <a:ext cx="8731548" cy="346409"/>
            <a:chOff x="192091" y="6361303"/>
            <a:chExt cx="8731548" cy="346409"/>
          </a:xfrm>
        </p:grpSpPr>
        <p:pic>
          <p:nvPicPr>
            <p:cNvPr id="5" name="Picture 4" descr="UIX_LogoA.jpg"/>
            <p:cNvPicPr>
              <a:picLocks noChangeAspect="1"/>
            </p:cNvPicPr>
            <p:nvPr/>
          </p:nvPicPr>
          <p:blipFill rotWithShape="1">
            <a:blip r:embed="rId4">
              <a:extLst>
                <a:ext uri="{28A0092B-C50C-407E-A947-70E740481C1C}">
                  <a14:useLocalDpi xmlns:a14="http://schemas.microsoft.com/office/drawing/2010/main" val="0"/>
                </a:ext>
              </a:extLst>
            </a:blip>
            <a:srcRect t="34910"/>
            <a:stretch/>
          </p:blipFill>
          <p:spPr>
            <a:xfrm>
              <a:off x="192091" y="6361303"/>
              <a:ext cx="3565174" cy="346409"/>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60034" y="6361303"/>
              <a:ext cx="3663605" cy="334918"/>
            </a:xfrm>
            <a:prstGeom prst="rect">
              <a:avLst/>
            </a:prstGeom>
          </p:spPr>
        </p:pic>
      </p:grpSp>
      <p:sp>
        <p:nvSpPr>
          <p:cNvPr id="7" name="Rectangle 6"/>
          <p:cNvSpPr/>
          <p:nvPr/>
        </p:nvSpPr>
        <p:spPr>
          <a:xfrm>
            <a:off x="192091" y="1351719"/>
            <a:ext cx="8731548" cy="125723"/>
          </a:xfrm>
          <a:prstGeom prst="rect">
            <a:avLst/>
          </a:prstGeom>
          <a:solidFill>
            <a:srgbClr val="57B3C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192091" y="6218752"/>
            <a:ext cx="8731548" cy="62862"/>
          </a:xfrm>
          <a:prstGeom prst="rect">
            <a:avLst/>
          </a:prstGeom>
          <a:solidFill>
            <a:srgbClr val="C3CF2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158399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latin typeface="Helvetica" panose="020B0604020202020204" pitchFamily="34" charset="0"/>
                <a:cs typeface="Helvetica" panose="020B0604020202020204" pitchFamily="34" charset="0"/>
              </a:rPr>
              <a:t>Overview</a:t>
            </a:r>
            <a:endParaRPr lang="en-US" dirty="0">
              <a:latin typeface="Helvetica" panose="020B0604020202020204" pitchFamily="34" charset="0"/>
              <a:cs typeface="Helvetica" panose="020B0604020202020204" pitchFamily="34" charset="0"/>
            </a:endParaRPr>
          </a:p>
        </p:txBody>
      </p:sp>
      <p:grpSp>
        <p:nvGrpSpPr>
          <p:cNvPr id="4" name="Group 3"/>
          <p:cNvGrpSpPr/>
          <p:nvPr/>
        </p:nvGrpSpPr>
        <p:grpSpPr>
          <a:xfrm>
            <a:off x="192091" y="6361303"/>
            <a:ext cx="8731548" cy="346409"/>
            <a:chOff x="192091" y="6361303"/>
            <a:chExt cx="8731548" cy="346409"/>
          </a:xfrm>
        </p:grpSpPr>
        <p:pic>
          <p:nvPicPr>
            <p:cNvPr id="5" name="Picture 4" descr="UIX_LogoA.jpg"/>
            <p:cNvPicPr>
              <a:picLocks noChangeAspect="1"/>
            </p:cNvPicPr>
            <p:nvPr/>
          </p:nvPicPr>
          <p:blipFill rotWithShape="1">
            <a:blip r:embed="rId2">
              <a:extLst>
                <a:ext uri="{28A0092B-C50C-407E-A947-70E740481C1C}">
                  <a14:useLocalDpi xmlns:a14="http://schemas.microsoft.com/office/drawing/2010/main" val="0"/>
                </a:ext>
              </a:extLst>
            </a:blip>
            <a:srcRect t="34910"/>
            <a:stretch/>
          </p:blipFill>
          <p:spPr>
            <a:xfrm>
              <a:off x="192091" y="6361303"/>
              <a:ext cx="3565174" cy="346409"/>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60034" y="6361303"/>
              <a:ext cx="3663605" cy="334918"/>
            </a:xfrm>
            <a:prstGeom prst="rect">
              <a:avLst/>
            </a:prstGeom>
          </p:spPr>
        </p:pic>
      </p:grpSp>
      <p:sp>
        <p:nvSpPr>
          <p:cNvPr id="8" name="Content Placeholder 7"/>
          <p:cNvSpPr>
            <a:spLocks noGrp="1"/>
          </p:cNvSpPr>
          <p:nvPr>
            <p:ph idx="1"/>
          </p:nvPr>
        </p:nvSpPr>
        <p:spPr>
          <a:solidFill>
            <a:srgbClr val="F2F2F1"/>
          </a:solidFill>
        </p:spPr>
        <p:txBody>
          <a:bodyPr/>
          <a:lstStyle/>
          <a:p>
            <a:r>
              <a:rPr lang="en-US" dirty="0" smtClean="0">
                <a:latin typeface="Helvetica" panose="020B0604020202020204" pitchFamily="34" charset="0"/>
                <a:cs typeface="Helvetica" panose="020B0604020202020204" pitchFamily="34" charset="0"/>
              </a:rPr>
              <a:t>3-year storytelling &amp; research initiative funded by the Knight Foundation</a:t>
            </a:r>
          </a:p>
          <a:p>
            <a:r>
              <a:rPr lang="en-US" dirty="0" smtClean="0">
                <a:latin typeface="Helvetica" panose="020B0604020202020204" pitchFamily="34" charset="0"/>
                <a:cs typeface="Helvetica" panose="020B0604020202020204" pitchFamily="34" charset="0"/>
              </a:rPr>
              <a:t>Engage, document, and better understand the ecosystem</a:t>
            </a:r>
          </a:p>
          <a:p>
            <a:pPr lvl="1">
              <a:buFont typeface="Arial" panose="020B0604020202020204" pitchFamily="34" charset="0"/>
              <a:buChar char="•"/>
            </a:pPr>
            <a:r>
              <a:rPr lang="en-US" dirty="0" smtClean="0">
                <a:latin typeface="Helvetica" panose="020B0604020202020204" pitchFamily="34" charset="0"/>
                <a:cs typeface="Helvetica" panose="020B0604020202020204" pitchFamily="34" charset="0"/>
              </a:rPr>
              <a:t>Who are “urban innovators” in Detroit?</a:t>
            </a:r>
          </a:p>
          <a:p>
            <a:pPr lvl="1">
              <a:buFont typeface="Arial" panose="020B0604020202020204" pitchFamily="34" charset="0"/>
              <a:buChar char="•"/>
            </a:pPr>
            <a:r>
              <a:rPr lang="en-US" dirty="0" smtClean="0">
                <a:latin typeface="Helvetica" panose="020B0604020202020204" pitchFamily="34" charset="0"/>
                <a:cs typeface="Helvetica" panose="020B0604020202020204" pitchFamily="34" charset="0"/>
              </a:rPr>
              <a:t>How are they doing this work?</a:t>
            </a:r>
          </a:p>
          <a:p>
            <a:pPr lvl="1">
              <a:buFont typeface="Arial" panose="020B0604020202020204" pitchFamily="34" charset="0"/>
              <a:buChar char="•"/>
            </a:pPr>
            <a:r>
              <a:rPr lang="en-US" dirty="0" smtClean="0">
                <a:latin typeface="Helvetica" panose="020B0604020202020204" pitchFamily="34" charset="0"/>
                <a:cs typeface="Helvetica" panose="020B0604020202020204" pitchFamily="34" charset="0"/>
              </a:rPr>
              <a:t>What’s changing?</a:t>
            </a:r>
          </a:p>
        </p:txBody>
      </p:sp>
      <p:sp>
        <p:nvSpPr>
          <p:cNvPr id="9" name="Rectangle 8"/>
          <p:cNvSpPr/>
          <p:nvPr/>
        </p:nvSpPr>
        <p:spPr>
          <a:xfrm>
            <a:off x="192091" y="1351719"/>
            <a:ext cx="8731548" cy="125723"/>
          </a:xfrm>
          <a:prstGeom prst="rect">
            <a:avLst/>
          </a:prstGeom>
          <a:solidFill>
            <a:srgbClr val="57B3C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192091" y="6218752"/>
            <a:ext cx="8731548" cy="62862"/>
          </a:xfrm>
          <a:prstGeom prst="rect">
            <a:avLst/>
          </a:prstGeom>
          <a:solidFill>
            <a:srgbClr val="C3CF2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327948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latin typeface="Helvetica" panose="020B0604020202020204" pitchFamily="34" charset="0"/>
                <a:cs typeface="Helvetica" panose="020B0604020202020204" pitchFamily="34" charset="0"/>
              </a:rPr>
              <a:t>Our methods &amp; tools</a:t>
            </a:r>
            <a:endParaRPr lang="en-US" dirty="0">
              <a:latin typeface="Helvetica" panose="020B0604020202020204" pitchFamily="34" charset="0"/>
              <a:cs typeface="Helvetica" panose="020B0604020202020204" pitchFamily="34" charset="0"/>
            </a:endParaRPr>
          </a:p>
        </p:txBody>
      </p:sp>
      <p:grpSp>
        <p:nvGrpSpPr>
          <p:cNvPr id="4" name="Group 3"/>
          <p:cNvGrpSpPr/>
          <p:nvPr/>
        </p:nvGrpSpPr>
        <p:grpSpPr>
          <a:xfrm>
            <a:off x="192091" y="6361303"/>
            <a:ext cx="8731548" cy="346409"/>
            <a:chOff x="192091" y="6361303"/>
            <a:chExt cx="8731548" cy="346409"/>
          </a:xfrm>
        </p:grpSpPr>
        <p:pic>
          <p:nvPicPr>
            <p:cNvPr id="5" name="Picture 4" descr="UIX_LogoA.jpg"/>
            <p:cNvPicPr>
              <a:picLocks noChangeAspect="1"/>
            </p:cNvPicPr>
            <p:nvPr/>
          </p:nvPicPr>
          <p:blipFill rotWithShape="1">
            <a:blip r:embed="rId2">
              <a:extLst>
                <a:ext uri="{28A0092B-C50C-407E-A947-70E740481C1C}">
                  <a14:useLocalDpi xmlns:a14="http://schemas.microsoft.com/office/drawing/2010/main" val="0"/>
                </a:ext>
              </a:extLst>
            </a:blip>
            <a:srcRect t="34910"/>
            <a:stretch/>
          </p:blipFill>
          <p:spPr>
            <a:xfrm>
              <a:off x="192091" y="6361303"/>
              <a:ext cx="3565174" cy="346409"/>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60034" y="6361303"/>
              <a:ext cx="3663605" cy="334918"/>
            </a:xfrm>
            <a:prstGeom prst="rect">
              <a:avLst/>
            </a:prstGeom>
          </p:spPr>
        </p:pic>
      </p:grpSp>
      <p:sp>
        <p:nvSpPr>
          <p:cNvPr id="8" name="Content Placeholder 7"/>
          <p:cNvSpPr>
            <a:spLocks noGrp="1"/>
          </p:cNvSpPr>
          <p:nvPr>
            <p:ph idx="1"/>
          </p:nvPr>
        </p:nvSpPr>
        <p:spPr>
          <a:solidFill>
            <a:srgbClr val="F2F2F1"/>
          </a:solidFill>
        </p:spPr>
        <p:txBody>
          <a:bodyPr/>
          <a:lstStyle/>
          <a:p>
            <a:pPr>
              <a:buFont typeface="Arial" panose="020B0604020202020204" pitchFamily="34" charset="0"/>
              <a:buChar char="•"/>
            </a:pPr>
            <a:r>
              <a:rPr lang="en-US" b="1" dirty="0" smtClean="0">
                <a:latin typeface="Helvetica" panose="020B0604020202020204" pitchFamily="34" charset="0"/>
                <a:cs typeface="Helvetica" panose="020B0604020202020204" pitchFamily="34" charset="0"/>
              </a:rPr>
              <a:t>Surveys</a:t>
            </a:r>
          </a:p>
          <a:p>
            <a:pPr lvl="1">
              <a:buFont typeface="Arial" panose="020B0604020202020204" pitchFamily="34" charset="0"/>
              <a:buChar char="•"/>
            </a:pPr>
            <a:r>
              <a:rPr lang="en-US" dirty="0" smtClean="0">
                <a:latin typeface="Helvetica" panose="020B0604020202020204" pitchFamily="34" charset="0"/>
                <a:cs typeface="Helvetica" panose="020B0604020202020204" pitchFamily="34" charset="0"/>
              </a:rPr>
              <a:t>Gathering data on demographics and perceptions</a:t>
            </a:r>
          </a:p>
          <a:p>
            <a:pPr>
              <a:buFont typeface="Arial" panose="020B0604020202020204" pitchFamily="34" charset="0"/>
              <a:buChar char="•"/>
            </a:pPr>
            <a:r>
              <a:rPr lang="en-US" b="1" dirty="0" smtClean="0">
                <a:latin typeface="Helvetica" panose="020B0604020202020204" pitchFamily="34" charset="0"/>
                <a:cs typeface="Helvetica" panose="020B0604020202020204" pitchFamily="34" charset="0"/>
              </a:rPr>
              <a:t>Network analysis</a:t>
            </a:r>
          </a:p>
          <a:p>
            <a:pPr lvl="1">
              <a:buFont typeface="Arial" panose="020B0604020202020204" pitchFamily="34" charset="0"/>
              <a:buChar char="•"/>
            </a:pPr>
            <a:r>
              <a:rPr lang="en-US" dirty="0" smtClean="0">
                <a:latin typeface="Helvetica" panose="020B0604020202020204" pitchFamily="34" charset="0"/>
                <a:cs typeface="Helvetica" panose="020B0604020202020204" pitchFamily="34" charset="0"/>
              </a:rPr>
              <a:t>Mapping support systems and exchanges</a:t>
            </a:r>
          </a:p>
          <a:p>
            <a:pPr>
              <a:buFont typeface="Arial" panose="020B0604020202020204" pitchFamily="34" charset="0"/>
              <a:buChar char="•"/>
            </a:pPr>
            <a:r>
              <a:rPr lang="en-US" b="1" dirty="0" smtClean="0">
                <a:latin typeface="Helvetica" panose="020B0604020202020204" pitchFamily="34" charset="0"/>
                <a:cs typeface="Helvetica" panose="020B0604020202020204" pitchFamily="34" charset="0"/>
              </a:rPr>
              <a:t>Interviews</a:t>
            </a:r>
          </a:p>
          <a:p>
            <a:pPr lvl="1">
              <a:buFont typeface="Arial" panose="020B0604020202020204" pitchFamily="34" charset="0"/>
              <a:buChar char="•"/>
            </a:pPr>
            <a:r>
              <a:rPr lang="en-US" dirty="0" smtClean="0">
                <a:latin typeface="Helvetica" panose="020B0604020202020204" pitchFamily="34" charset="0"/>
                <a:cs typeface="Helvetica" panose="020B0604020202020204" pitchFamily="34" charset="0"/>
              </a:rPr>
              <a:t>Checking back in about supporting, sustaining, and scaling this work</a:t>
            </a:r>
          </a:p>
        </p:txBody>
      </p:sp>
      <p:sp>
        <p:nvSpPr>
          <p:cNvPr id="7" name="Rectangle 6"/>
          <p:cNvSpPr/>
          <p:nvPr/>
        </p:nvSpPr>
        <p:spPr>
          <a:xfrm>
            <a:off x="192091" y="1351719"/>
            <a:ext cx="8731548" cy="125723"/>
          </a:xfrm>
          <a:prstGeom prst="rect">
            <a:avLst/>
          </a:prstGeom>
          <a:solidFill>
            <a:srgbClr val="57B3C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192091" y="6218752"/>
            <a:ext cx="8731548" cy="62862"/>
          </a:xfrm>
          <a:prstGeom prst="rect">
            <a:avLst/>
          </a:prstGeom>
          <a:solidFill>
            <a:srgbClr val="C3CF2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448293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4000" dirty="0" smtClean="0">
                <a:latin typeface="Helvetica" panose="020B0604020202020204" pitchFamily="34" charset="0"/>
                <a:cs typeface="Helvetica" panose="020B0604020202020204" pitchFamily="34" charset="0"/>
              </a:rPr>
              <a:t>Where are innovators born?</a:t>
            </a:r>
            <a:endParaRPr lang="en-US" sz="4000" dirty="0">
              <a:latin typeface="Helvetica" panose="020B0604020202020204" pitchFamily="34" charset="0"/>
              <a:cs typeface="Helvetica" panose="020B0604020202020204" pitchFamily="34" charset="0"/>
            </a:endParaRPr>
          </a:p>
        </p:txBody>
      </p:sp>
      <p:grpSp>
        <p:nvGrpSpPr>
          <p:cNvPr id="4" name="Group 3"/>
          <p:cNvGrpSpPr/>
          <p:nvPr/>
        </p:nvGrpSpPr>
        <p:grpSpPr>
          <a:xfrm>
            <a:off x="192091" y="6361303"/>
            <a:ext cx="8731548" cy="346409"/>
            <a:chOff x="192091" y="6361303"/>
            <a:chExt cx="8731548" cy="346409"/>
          </a:xfrm>
        </p:grpSpPr>
        <p:pic>
          <p:nvPicPr>
            <p:cNvPr id="5" name="Picture 4" descr="UIX_LogoA.jpg"/>
            <p:cNvPicPr>
              <a:picLocks noChangeAspect="1"/>
            </p:cNvPicPr>
            <p:nvPr/>
          </p:nvPicPr>
          <p:blipFill rotWithShape="1">
            <a:blip r:embed="rId3">
              <a:extLst>
                <a:ext uri="{28A0092B-C50C-407E-A947-70E740481C1C}">
                  <a14:useLocalDpi xmlns:a14="http://schemas.microsoft.com/office/drawing/2010/main" val="0"/>
                </a:ext>
              </a:extLst>
            </a:blip>
            <a:srcRect t="34910"/>
            <a:stretch/>
          </p:blipFill>
          <p:spPr>
            <a:xfrm>
              <a:off x="192091" y="6361303"/>
              <a:ext cx="3565174" cy="346409"/>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60034" y="6361303"/>
              <a:ext cx="3663605" cy="334918"/>
            </a:xfrm>
            <a:prstGeom prst="rect">
              <a:avLst/>
            </a:prstGeom>
          </p:spPr>
        </p:pic>
      </p:grpSp>
      <p:graphicFrame>
        <p:nvGraphicFramePr>
          <p:cNvPr id="11" name="Content Placeholder 9"/>
          <p:cNvGraphicFramePr>
            <a:graphicFrameLocks noGrp="1"/>
          </p:cNvGraphicFramePr>
          <p:nvPr>
            <p:ph sz="half" idx="1"/>
            <p:extLst>
              <p:ext uri="{D42A27DB-BD31-4B8C-83A1-F6EECF244321}">
                <p14:modId xmlns:p14="http://schemas.microsoft.com/office/powerpoint/2010/main" val="3693162762"/>
              </p:ext>
            </p:extLst>
          </p:nvPr>
        </p:nvGraphicFramePr>
        <p:xfrm>
          <a:off x="457200" y="1600200"/>
          <a:ext cx="4038600" cy="452596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2" name="Content Placeholder 10"/>
          <p:cNvGraphicFramePr>
            <a:graphicFrameLocks noGrp="1"/>
          </p:cNvGraphicFramePr>
          <p:nvPr>
            <p:ph sz="half" idx="2"/>
            <p:extLst>
              <p:ext uri="{D42A27DB-BD31-4B8C-83A1-F6EECF244321}">
                <p14:modId xmlns:p14="http://schemas.microsoft.com/office/powerpoint/2010/main" val="2544966927"/>
              </p:ext>
            </p:extLst>
          </p:nvPr>
        </p:nvGraphicFramePr>
        <p:xfrm>
          <a:off x="4648200" y="1600200"/>
          <a:ext cx="4038600" cy="4525963"/>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41150104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latin typeface="Helvetica" panose="020B0604020202020204" pitchFamily="34" charset="0"/>
                <a:cs typeface="Helvetica" panose="020B0604020202020204" pitchFamily="34" charset="0"/>
              </a:rPr>
              <a:t>How important are the following skill sets to your success?</a:t>
            </a:r>
            <a:endParaRPr lang="en-US" dirty="0">
              <a:latin typeface="Helvetica" panose="020B0604020202020204" pitchFamily="34" charset="0"/>
              <a:cs typeface="Helvetica" panose="020B0604020202020204" pitchFamily="34" charset="0"/>
            </a:endParaRPr>
          </a:p>
        </p:txBody>
      </p:sp>
      <p:grpSp>
        <p:nvGrpSpPr>
          <p:cNvPr id="4" name="Group 3"/>
          <p:cNvGrpSpPr/>
          <p:nvPr/>
        </p:nvGrpSpPr>
        <p:grpSpPr>
          <a:xfrm>
            <a:off x="192091" y="6361303"/>
            <a:ext cx="8731548" cy="346409"/>
            <a:chOff x="192091" y="6361303"/>
            <a:chExt cx="8731548" cy="346409"/>
          </a:xfrm>
        </p:grpSpPr>
        <p:pic>
          <p:nvPicPr>
            <p:cNvPr id="5" name="Picture 4" descr="UIX_LogoA.jpg"/>
            <p:cNvPicPr>
              <a:picLocks noChangeAspect="1"/>
            </p:cNvPicPr>
            <p:nvPr/>
          </p:nvPicPr>
          <p:blipFill rotWithShape="1">
            <a:blip r:embed="rId3">
              <a:extLst>
                <a:ext uri="{28A0092B-C50C-407E-A947-70E740481C1C}">
                  <a14:useLocalDpi xmlns:a14="http://schemas.microsoft.com/office/drawing/2010/main" val="0"/>
                </a:ext>
              </a:extLst>
            </a:blip>
            <a:srcRect t="34910"/>
            <a:stretch/>
          </p:blipFill>
          <p:spPr>
            <a:xfrm>
              <a:off x="192091" y="6361303"/>
              <a:ext cx="3565174" cy="346409"/>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60034" y="6361303"/>
              <a:ext cx="3663605" cy="334918"/>
            </a:xfrm>
            <a:prstGeom prst="rect">
              <a:avLst/>
            </a:prstGeom>
          </p:spPr>
        </p:pic>
      </p:grpSp>
      <p:graphicFrame>
        <p:nvGraphicFramePr>
          <p:cNvPr id="13" name="Content Placeholder 5"/>
          <p:cNvGraphicFramePr>
            <a:graphicFrameLocks noGrp="1"/>
          </p:cNvGraphicFramePr>
          <p:nvPr>
            <p:ph idx="1"/>
            <p:extLst>
              <p:ext uri="{D42A27DB-BD31-4B8C-83A1-F6EECF244321}">
                <p14:modId xmlns:p14="http://schemas.microsoft.com/office/powerpoint/2010/main" val="2264760579"/>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9411699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92091" y="6361303"/>
            <a:ext cx="8731548" cy="346409"/>
            <a:chOff x="192091" y="6361303"/>
            <a:chExt cx="8731548" cy="346409"/>
          </a:xfrm>
        </p:grpSpPr>
        <p:pic>
          <p:nvPicPr>
            <p:cNvPr id="5" name="Picture 4" descr="UIX_LogoA.jpg"/>
            <p:cNvPicPr>
              <a:picLocks noChangeAspect="1"/>
            </p:cNvPicPr>
            <p:nvPr/>
          </p:nvPicPr>
          <p:blipFill rotWithShape="1">
            <a:blip r:embed="rId2">
              <a:extLst>
                <a:ext uri="{28A0092B-C50C-407E-A947-70E740481C1C}">
                  <a14:useLocalDpi xmlns:a14="http://schemas.microsoft.com/office/drawing/2010/main" val="0"/>
                </a:ext>
              </a:extLst>
            </a:blip>
            <a:srcRect t="34910"/>
            <a:stretch/>
          </p:blipFill>
          <p:spPr>
            <a:xfrm>
              <a:off x="192091" y="6361303"/>
              <a:ext cx="3565174" cy="346409"/>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60034" y="6361303"/>
              <a:ext cx="3663605" cy="334918"/>
            </a:xfrm>
            <a:prstGeom prst="rect">
              <a:avLst/>
            </a:prstGeom>
          </p:spPr>
        </p:pic>
      </p:grpSp>
      <p:pic>
        <p:nvPicPr>
          <p:cNvPr id="8" name="Content Placeholder 7" descr="Screen Shot 2014-09-15 at 2.54.19 PM.png"/>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317946" y="197113"/>
            <a:ext cx="8512929" cy="5982059"/>
          </a:xfrm>
          <a:prstGeom prst="rect">
            <a:avLst/>
          </a:prstGeom>
          <a:ln w="6350">
            <a:solidFill>
              <a:schemeClr val="tx1"/>
            </a:solidFill>
          </a:ln>
        </p:spPr>
      </p:pic>
    </p:spTree>
    <p:extLst>
      <p:ext uri="{BB962C8B-B14F-4D97-AF65-F5344CB8AC3E}">
        <p14:creationId xmlns:p14="http://schemas.microsoft.com/office/powerpoint/2010/main" val="33917166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4000" dirty="0" smtClean="0">
                <a:latin typeface="Helvetica" panose="020B0604020202020204" pitchFamily="34" charset="0"/>
                <a:cs typeface="Helvetica" panose="020B0604020202020204" pitchFamily="34" charset="0"/>
              </a:rPr>
              <a:t>How has your work and your role changed since you’ve started?</a:t>
            </a:r>
            <a:endParaRPr lang="en-US" sz="4000" dirty="0">
              <a:latin typeface="Helvetica" panose="020B0604020202020204" pitchFamily="34" charset="0"/>
              <a:cs typeface="Helvetica" panose="020B0604020202020204" pitchFamily="34" charset="0"/>
            </a:endParaRPr>
          </a:p>
        </p:txBody>
      </p:sp>
      <p:grpSp>
        <p:nvGrpSpPr>
          <p:cNvPr id="4" name="Group 3"/>
          <p:cNvGrpSpPr/>
          <p:nvPr/>
        </p:nvGrpSpPr>
        <p:grpSpPr>
          <a:xfrm>
            <a:off x="192091" y="6361303"/>
            <a:ext cx="8731548" cy="346409"/>
            <a:chOff x="192091" y="6361303"/>
            <a:chExt cx="8731548" cy="346409"/>
          </a:xfrm>
        </p:grpSpPr>
        <p:pic>
          <p:nvPicPr>
            <p:cNvPr id="5" name="Picture 4" descr="UIX_LogoA.jpg"/>
            <p:cNvPicPr>
              <a:picLocks noChangeAspect="1"/>
            </p:cNvPicPr>
            <p:nvPr/>
          </p:nvPicPr>
          <p:blipFill rotWithShape="1">
            <a:blip r:embed="rId2">
              <a:extLst>
                <a:ext uri="{28A0092B-C50C-407E-A947-70E740481C1C}">
                  <a14:useLocalDpi xmlns:a14="http://schemas.microsoft.com/office/drawing/2010/main" val="0"/>
                </a:ext>
              </a:extLst>
            </a:blip>
            <a:srcRect t="34910"/>
            <a:stretch/>
          </p:blipFill>
          <p:spPr>
            <a:xfrm>
              <a:off x="192091" y="6361303"/>
              <a:ext cx="3565174" cy="346409"/>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60034" y="6361303"/>
              <a:ext cx="3663605" cy="334918"/>
            </a:xfrm>
            <a:prstGeom prst="rect">
              <a:avLst/>
            </a:prstGeom>
          </p:spPr>
        </p:pic>
      </p:grpSp>
      <p:sp>
        <p:nvSpPr>
          <p:cNvPr id="9" name="Content Placeholder 8"/>
          <p:cNvSpPr>
            <a:spLocks noGrp="1"/>
          </p:cNvSpPr>
          <p:nvPr>
            <p:ph sz="half" idx="2"/>
          </p:nvPr>
        </p:nvSpPr>
        <p:spPr>
          <a:xfrm>
            <a:off x="4648200" y="1600200"/>
            <a:ext cx="4038600" cy="3978965"/>
          </a:xfrm>
          <a:prstGeom prst="wedgeRectCallout">
            <a:avLst>
              <a:gd name="adj1" fmla="val -39449"/>
              <a:gd name="adj2" fmla="val 63229"/>
            </a:avLst>
          </a:prstGeom>
          <a:solidFill>
            <a:srgbClr val="57B3C1"/>
          </a:solidFill>
          <a:ln>
            <a:solidFill>
              <a:srgbClr val="57B3C1"/>
            </a:solid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sp>
        <p:nvSpPr>
          <p:cNvPr id="11" name="TextBox 10"/>
          <p:cNvSpPr txBox="1"/>
          <p:nvPr/>
        </p:nvSpPr>
        <p:spPr>
          <a:xfrm>
            <a:off x="4996068" y="2072312"/>
            <a:ext cx="3405809" cy="3046988"/>
          </a:xfrm>
          <a:prstGeom prst="rect">
            <a:avLst/>
          </a:prstGeom>
          <a:noFill/>
        </p:spPr>
        <p:txBody>
          <a:bodyPr wrap="square" rtlCol="0">
            <a:spAutoFit/>
          </a:bodyPr>
          <a:lstStyle/>
          <a:p>
            <a:r>
              <a:rPr lang="en-US" sz="2400" b="1" dirty="0">
                <a:solidFill>
                  <a:srgbClr val="000000"/>
                </a:solidFill>
                <a:latin typeface="Helvetica Neue"/>
                <a:cs typeface="Helvetica Neue"/>
              </a:rPr>
              <a:t>“I stopped doing </a:t>
            </a:r>
            <a:r>
              <a:rPr lang="en-US" sz="2400" b="1" dirty="0" smtClean="0">
                <a:solidFill>
                  <a:srgbClr val="000000"/>
                </a:solidFill>
                <a:latin typeface="Helvetica Neue"/>
                <a:cs typeface="Helvetica Neue"/>
              </a:rPr>
              <a:t>Detroit SOUP about </a:t>
            </a:r>
            <a:r>
              <a:rPr lang="en-US" sz="2400" b="1" dirty="0">
                <a:solidFill>
                  <a:srgbClr val="000000"/>
                </a:solidFill>
                <a:latin typeface="Helvetica Neue"/>
                <a:cs typeface="Helvetica Neue"/>
              </a:rPr>
              <a:t>six months </a:t>
            </a:r>
            <a:r>
              <a:rPr lang="en-US" sz="2400" b="1" dirty="0" smtClean="0">
                <a:solidFill>
                  <a:srgbClr val="000000"/>
                </a:solidFill>
                <a:latin typeface="Helvetica Neue"/>
                <a:cs typeface="Helvetica Neue"/>
              </a:rPr>
              <a:t>ago, </a:t>
            </a:r>
            <a:r>
              <a:rPr lang="en-US" sz="2400" b="1" dirty="0">
                <a:solidFill>
                  <a:srgbClr val="000000"/>
                </a:solidFill>
                <a:latin typeface="Helvetica Neue"/>
                <a:cs typeface="Helvetica Neue"/>
              </a:rPr>
              <a:t>and </a:t>
            </a:r>
            <a:r>
              <a:rPr lang="en-US" sz="2400" b="1" dirty="0" smtClean="0">
                <a:solidFill>
                  <a:srgbClr val="000000"/>
                </a:solidFill>
                <a:latin typeface="Helvetica Neue"/>
                <a:cs typeface="Helvetica Neue"/>
              </a:rPr>
              <a:t>I started selling SOUP.  I </a:t>
            </a:r>
            <a:r>
              <a:rPr lang="en-US" sz="2400" b="1" dirty="0">
                <a:solidFill>
                  <a:srgbClr val="000000"/>
                </a:solidFill>
                <a:latin typeface="Helvetica Neue"/>
                <a:cs typeface="Helvetica Neue"/>
              </a:rPr>
              <a:t>haven’t done any </a:t>
            </a:r>
            <a:r>
              <a:rPr lang="en-US" sz="2400" b="1" dirty="0" smtClean="0">
                <a:solidFill>
                  <a:srgbClr val="000000"/>
                </a:solidFill>
                <a:latin typeface="Helvetica Neue"/>
                <a:cs typeface="Helvetica Neue"/>
              </a:rPr>
              <a:t>work.  I’ve </a:t>
            </a:r>
            <a:r>
              <a:rPr lang="en-US" sz="2400" b="1" dirty="0">
                <a:solidFill>
                  <a:schemeClr val="bg1"/>
                </a:solidFill>
                <a:latin typeface="Helvetica Neue"/>
                <a:cs typeface="Helvetica Neue"/>
              </a:rPr>
              <a:t>got to sell </a:t>
            </a:r>
            <a:r>
              <a:rPr lang="en-US" sz="2400" b="1" dirty="0">
                <a:solidFill>
                  <a:srgbClr val="000000"/>
                </a:solidFill>
                <a:latin typeface="Helvetica Neue"/>
                <a:cs typeface="Helvetica Neue"/>
              </a:rPr>
              <a:t>the project, I’ve got </a:t>
            </a:r>
            <a:r>
              <a:rPr lang="en-US" sz="2400" b="1" dirty="0">
                <a:latin typeface="Helvetica Neue"/>
                <a:cs typeface="Helvetica Neue"/>
              </a:rPr>
              <a:t>to sell the program.”</a:t>
            </a:r>
          </a:p>
        </p:txBody>
      </p:sp>
      <p:pic>
        <p:nvPicPr>
          <p:cNvPr id="1026" name="Picture 2"/>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bwMode="auto">
          <a:xfrm>
            <a:off x="795130" y="1610984"/>
            <a:ext cx="3419107" cy="429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ectangle 13"/>
          <p:cNvSpPr/>
          <p:nvPr/>
        </p:nvSpPr>
        <p:spPr>
          <a:xfrm>
            <a:off x="795130" y="5367130"/>
            <a:ext cx="3422903" cy="762899"/>
          </a:xfrm>
          <a:prstGeom prst="rect">
            <a:avLst/>
          </a:prstGeom>
          <a:solidFill>
            <a:srgbClr val="57B3C1"/>
          </a:solidFill>
          <a:ln>
            <a:solidFill>
              <a:srgbClr val="57B3C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smtClean="0">
                <a:solidFill>
                  <a:srgbClr val="000000"/>
                </a:solidFill>
                <a:latin typeface="Helvetica Neue"/>
                <a:cs typeface="Helvetica Neue"/>
              </a:rPr>
              <a:t>AMY KAHERL</a:t>
            </a:r>
          </a:p>
          <a:p>
            <a:pPr algn="ctr"/>
            <a:r>
              <a:rPr lang="en-US" sz="1400" b="1" dirty="0" smtClean="0">
                <a:solidFill>
                  <a:srgbClr val="000000"/>
                </a:solidFill>
                <a:latin typeface="Helvetica Neue"/>
                <a:cs typeface="Helvetica Neue"/>
              </a:rPr>
              <a:t>Detroit SOUP</a:t>
            </a:r>
          </a:p>
          <a:p>
            <a:pPr algn="ctr"/>
            <a:r>
              <a:rPr lang="en-US" sz="1400" b="1" dirty="0" smtClean="0">
                <a:solidFill>
                  <a:srgbClr val="000000"/>
                </a:solidFill>
                <a:latin typeface="Helvetica Neue"/>
                <a:cs typeface="Helvetica Neue"/>
              </a:rPr>
              <a:t>Founded 2010</a:t>
            </a:r>
            <a:endParaRPr lang="en-US" sz="1400" b="1" dirty="0">
              <a:solidFill>
                <a:srgbClr val="000000"/>
              </a:solidFill>
              <a:latin typeface="Helvetica Neue"/>
              <a:cs typeface="Helvetica Neue"/>
            </a:endParaRPr>
          </a:p>
        </p:txBody>
      </p:sp>
    </p:spTree>
    <p:extLst>
      <p:ext uri="{BB962C8B-B14F-4D97-AF65-F5344CB8AC3E}">
        <p14:creationId xmlns:p14="http://schemas.microsoft.com/office/powerpoint/2010/main" val="2909629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latin typeface="Helvetica" panose="020B0604020202020204" pitchFamily="34" charset="0"/>
                <a:cs typeface="Helvetica" panose="020B0604020202020204" pitchFamily="34" charset="0"/>
              </a:rPr>
              <a:t>Where do you need to build capacity to achieve your vision?</a:t>
            </a:r>
            <a:endParaRPr lang="en-US" dirty="0">
              <a:latin typeface="Helvetica" panose="020B0604020202020204" pitchFamily="34" charset="0"/>
              <a:cs typeface="Helvetica" panose="020B0604020202020204" pitchFamily="34" charset="0"/>
            </a:endParaRPr>
          </a:p>
        </p:txBody>
      </p:sp>
      <p:grpSp>
        <p:nvGrpSpPr>
          <p:cNvPr id="4" name="Group 3"/>
          <p:cNvGrpSpPr/>
          <p:nvPr/>
        </p:nvGrpSpPr>
        <p:grpSpPr>
          <a:xfrm>
            <a:off x="192091" y="6361303"/>
            <a:ext cx="8731548" cy="346409"/>
            <a:chOff x="192091" y="6361303"/>
            <a:chExt cx="8731548" cy="346409"/>
          </a:xfrm>
        </p:grpSpPr>
        <p:pic>
          <p:nvPicPr>
            <p:cNvPr id="5" name="Picture 4" descr="UIX_LogoA.jpg"/>
            <p:cNvPicPr>
              <a:picLocks noChangeAspect="1"/>
            </p:cNvPicPr>
            <p:nvPr/>
          </p:nvPicPr>
          <p:blipFill rotWithShape="1">
            <a:blip r:embed="rId2">
              <a:extLst>
                <a:ext uri="{28A0092B-C50C-407E-A947-70E740481C1C}">
                  <a14:useLocalDpi xmlns:a14="http://schemas.microsoft.com/office/drawing/2010/main" val="0"/>
                </a:ext>
              </a:extLst>
            </a:blip>
            <a:srcRect t="34910"/>
            <a:stretch/>
          </p:blipFill>
          <p:spPr>
            <a:xfrm>
              <a:off x="192091" y="6361303"/>
              <a:ext cx="3565174" cy="346409"/>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60034" y="6361303"/>
              <a:ext cx="3663605" cy="334918"/>
            </a:xfrm>
            <a:prstGeom prst="rect">
              <a:avLst/>
            </a:prstGeom>
          </p:spPr>
        </p:pic>
      </p:grpSp>
      <p:sp>
        <p:nvSpPr>
          <p:cNvPr id="9" name="Content Placeholder 8"/>
          <p:cNvSpPr>
            <a:spLocks noGrp="1"/>
          </p:cNvSpPr>
          <p:nvPr>
            <p:ph sz="half" idx="2"/>
          </p:nvPr>
        </p:nvSpPr>
        <p:spPr>
          <a:xfrm>
            <a:off x="4648200" y="1600200"/>
            <a:ext cx="4038600" cy="3978965"/>
          </a:xfrm>
          <a:prstGeom prst="wedgeRectCallout">
            <a:avLst>
              <a:gd name="adj1" fmla="val -39449"/>
              <a:gd name="adj2" fmla="val 63229"/>
            </a:avLst>
          </a:prstGeom>
          <a:solidFill>
            <a:srgbClr val="57B3C1"/>
          </a:solidFill>
          <a:ln>
            <a:solidFill>
              <a:srgbClr val="57B3C1"/>
            </a:solid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sp>
        <p:nvSpPr>
          <p:cNvPr id="11" name="TextBox 10"/>
          <p:cNvSpPr txBox="1"/>
          <p:nvPr/>
        </p:nvSpPr>
        <p:spPr>
          <a:xfrm>
            <a:off x="4996068" y="1701256"/>
            <a:ext cx="3405809" cy="3790205"/>
          </a:xfrm>
          <a:prstGeom prst="rect">
            <a:avLst/>
          </a:prstGeom>
          <a:noFill/>
        </p:spPr>
        <p:txBody>
          <a:bodyPr wrap="square" rtlCol="0">
            <a:spAutoFit/>
          </a:bodyPr>
          <a:lstStyle/>
          <a:p>
            <a:pPr>
              <a:lnSpc>
                <a:spcPct val="110000"/>
              </a:lnSpc>
            </a:pPr>
            <a:r>
              <a:rPr lang="en-US" sz="2000" b="1" dirty="0">
                <a:solidFill>
                  <a:srgbClr val="000000"/>
                </a:solidFill>
                <a:latin typeface="Helvetica Neue"/>
                <a:cs typeface="Helvetica Neue"/>
              </a:rPr>
              <a:t>“We’re dealing with a different kind of </a:t>
            </a:r>
            <a:r>
              <a:rPr lang="en-US" sz="2000" b="1" dirty="0">
                <a:solidFill>
                  <a:srgbClr val="FFFFFF"/>
                </a:solidFill>
                <a:latin typeface="Helvetica Neue"/>
                <a:cs typeface="Helvetica Neue"/>
              </a:rPr>
              <a:t>reward</a:t>
            </a:r>
            <a:r>
              <a:rPr lang="en-US" sz="2000" b="1" dirty="0">
                <a:solidFill>
                  <a:srgbClr val="000000"/>
                </a:solidFill>
                <a:latin typeface="Helvetica Neue"/>
                <a:cs typeface="Helvetica Neue"/>
              </a:rPr>
              <a:t> that’s not financial and it lasts for a certain amount of time. But we’re getting to that point where we have to </a:t>
            </a:r>
            <a:r>
              <a:rPr lang="en-US" sz="2000" b="1" dirty="0">
                <a:solidFill>
                  <a:srgbClr val="FFFFFF"/>
                </a:solidFill>
                <a:latin typeface="Helvetica Neue"/>
                <a:cs typeface="Helvetica Neue"/>
              </a:rPr>
              <a:t>compensate</a:t>
            </a:r>
            <a:r>
              <a:rPr lang="en-US" sz="2000" b="1" dirty="0">
                <a:solidFill>
                  <a:srgbClr val="000000"/>
                </a:solidFill>
                <a:latin typeface="Helvetica Neue"/>
                <a:cs typeface="Helvetica Neue"/>
              </a:rPr>
              <a:t> and the money has to come in. Then we can really </a:t>
            </a:r>
          </a:p>
          <a:p>
            <a:pPr>
              <a:lnSpc>
                <a:spcPct val="110000"/>
              </a:lnSpc>
            </a:pPr>
            <a:r>
              <a:rPr lang="en-US" sz="2000" b="1" dirty="0">
                <a:solidFill>
                  <a:srgbClr val="000000"/>
                </a:solidFill>
                <a:latin typeface="Helvetica Neue"/>
                <a:cs typeface="Helvetica Neue"/>
              </a:rPr>
              <a:t>engage people in feeling </a:t>
            </a:r>
            <a:r>
              <a:rPr lang="en-US" sz="2000" b="1" dirty="0">
                <a:solidFill>
                  <a:srgbClr val="FFFFFF"/>
                </a:solidFill>
                <a:latin typeface="Helvetica Neue"/>
                <a:cs typeface="Helvetica Neue"/>
              </a:rPr>
              <a:t>ownership</a:t>
            </a:r>
            <a:r>
              <a:rPr lang="en-US" sz="2000" b="1" dirty="0">
                <a:solidFill>
                  <a:srgbClr val="000000"/>
                </a:solidFill>
                <a:latin typeface="Helvetica Neue"/>
                <a:cs typeface="Helvetica Neue"/>
              </a:rPr>
              <a:t> over it.”</a:t>
            </a:r>
          </a:p>
        </p:txBody>
      </p:sp>
      <p:pic>
        <p:nvPicPr>
          <p:cNvPr id="10" name="Picture 9" descr="Noam_Kimelman.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5130" y="1616514"/>
            <a:ext cx="3436902" cy="4386721"/>
          </a:xfrm>
          <a:prstGeom prst="rect">
            <a:avLst/>
          </a:prstGeom>
        </p:spPr>
      </p:pic>
      <p:sp>
        <p:nvSpPr>
          <p:cNvPr id="12" name="Rectangle 11"/>
          <p:cNvSpPr/>
          <p:nvPr/>
        </p:nvSpPr>
        <p:spPr>
          <a:xfrm>
            <a:off x="795130" y="5389586"/>
            <a:ext cx="3423650" cy="746170"/>
          </a:xfrm>
          <a:prstGeom prst="rect">
            <a:avLst/>
          </a:prstGeom>
          <a:solidFill>
            <a:srgbClr val="57B3C1"/>
          </a:solidFill>
          <a:ln>
            <a:solidFill>
              <a:srgbClr val="57B3C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smtClean="0">
                <a:solidFill>
                  <a:srgbClr val="000000"/>
                </a:solidFill>
                <a:latin typeface="Helvetica Neue"/>
                <a:cs typeface="Helvetica Neue"/>
              </a:rPr>
              <a:t>NOAM KIMELMAN</a:t>
            </a:r>
          </a:p>
          <a:p>
            <a:pPr algn="ctr"/>
            <a:r>
              <a:rPr lang="en-US" sz="1400" b="1" dirty="0" smtClean="0">
                <a:solidFill>
                  <a:srgbClr val="000000"/>
                </a:solidFill>
                <a:latin typeface="Helvetica Neue"/>
                <a:cs typeface="Helvetica Neue"/>
              </a:rPr>
              <a:t>Fresh Corner Café</a:t>
            </a:r>
          </a:p>
          <a:p>
            <a:pPr algn="ctr"/>
            <a:r>
              <a:rPr lang="en-US" sz="1400" b="1" dirty="0" smtClean="0">
                <a:solidFill>
                  <a:srgbClr val="000000"/>
                </a:solidFill>
                <a:latin typeface="Helvetica Neue"/>
                <a:cs typeface="Helvetica Neue"/>
              </a:rPr>
              <a:t>Founded 2010</a:t>
            </a:r>
            <a:endParaRPr lang="en-US" sz="1400" b="1" dirty="0">
              <a:solidFill>
                <a:srgbClr val="000000"/>
              </a:solidFill>
              <a:latin typeface="Helvetica Neue"/>
              <a:cs typeface="Helvetica Neue"/>
            </a:endParaRPr>
          </a:p>
        </p:txBody>
      </p:sp>
    </p:spTree>
    <p:extLst>
      <p:ext uri="{BB962C8B-B14F-4D97-AF65-F5344CB8AC3E}">
        <p14:creationId xmlns:p14="http://schemas.microsoft.com/office/powerpoint/2010/main" val="32951666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smtClean="0">
                <a:latin typeface="Helvetica" panose="020B0604020202020204" pitchFamily="34" charset="0"/>
                <a:cs typeface="Helvetica" panose="020B0604020202020204" pitchFamily="34" charset="0"/>
              </a:rPr>
              <a:t>Participatory analysis</a:t>
            </a:r>
            <a:endParaRPr lang="en-US" dirty="0">
              <a:latin typeface="Helvetica" panose="020B0604020202020204" pitchFamily="34" charset="0"/>
              <a:cs typeface="Helvetica" panose="020B0604020202020204" pitchFamily="34" charset="0"/>
            </a:endParaRPr>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US" dirty="0" smtClean="0">
                <a:latin typeface="Helvetica" panose="020B0604020202020204" pitchFamily="34" charset="0"/>
                <a:cs typeface="Helvetica" panose="020B0604020202020204" pitchFamily="34" charset="0"/>
              </a:rPr>
              <a:t>Inviting innovators themselves to help us sift through our findings and craft meaningful messages to share out</a:t>
            </a:r>
          </a:p>
          <a:p>
            <a:pPr lvl="1">
              <a:buFont typeface="Arial" panose="020B0604020202020204" pitchFamily="34" charset="0"/>
              <a:buChar char="•"/>
            </a:pPr>
            <a:r>
              <a:rPr lang="en-US" dirty="0" smtClean="0">
                <a:latin typeface="Helvetica" panose="020B0604020202020204" pitchFamily="34" charset="0"/>
                <a:cs typeface="Helvetica" panose="020B0604020202020204" pitchFamily="34" charset="0"/>
              </a:rPr>
              <a:t>What resonates? Is anything still missing?</a:t>
            </a:r>
          </a:p>
          <a:p>
            <a:pPr lvl="1">
              <a:buFont typeface="Arial" panose="020B0604020202020204" pitchFamily="34" charset="0"/>
              <a:buChar char="•"/>
            </a:pPr>
            <a:r>
              <a:rPr lang="en-US" dirty="0" smtClean="0">
                <a:latin typeface="Helvetica" panose="020B0604020202020204" pitchFamily="34" charset="0"/>
                <a:cs typeface="Helvetica" panose="020B0604020202020204" pitchFamily="34" charset="0"/>
              </a:rPr>
              <a:t>What needs to be shared with the funding community? With innovators in other cities? With Detroiters?</a:t>
            </a:r>
            <a:endParaRPr lang="en-US" dirty="0">
              <a:latin typeface="Helvetica" panose="020B0604020202020204" pitchFamily="34" charset="0"/>
              <a:cs typeface="Helvetica" panose="020B0604020202020204" pitchFamily="34" charset="0"/>
            </a:endParaRPr>
          </a:p>
        </p:txBody>
      </p:sp>
      <p:grpSp>
        <p:nvGrpSpPr>
          <p:cNvPr id="4" name="Group 3"/>
          <p:cNvGrpSpPr/>
          <p:nvPr/>
        </p:nvGrpSpPr>
        <p:grpSpPr>
          <a:xfrm>
            <a:off x="192091" y="6361303"/>
            <a:ext cx="8731548" cy="346409"/>
            <a:chOff x="192091" y="6361303"/>
            <a:chExt cx="8731548" cy="346409"/>
          </a:xfrm>
        </p:grpSpPr>
        <p:pic>
          <p:nvPicPr>
            <p:cNvPr id="5" name="Picture 4" descr="UIX_LogoA.jpg"/>
            <p:cNvPicPr>
              <a:picLocks noChangeAspect="1"/>
            </p:cNvPicPr>
            <p:nvPr/>
          </p:nvPicPr>
          <p:blipFill rotWithShape="1">
            <a:blip r:embed="rId3">
              <a:extLst>
                <a:ext uri="{28A0092B-C50C-407E-A947-70E740481C1C}">
                  <a14:useLocalDpi xmlns:a14="http://schemas.microsoft.com/office/drawing/2010/main" val="0"/>
                </a:ext>
              </a:extLst>
            </a:blip>
            <a:srcRect t="34910"/>
            <a:stretch/>
          </p:blipFill>
          <p:spPr>
            <a:xfrm>
              <a:off x="192091" y="6361303"/>
              <a:ext cx="3565174" cy="346409"/>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60034" y="6361303"/>
              <a:ext cx="3663605" cy="334918"/>
            </a:xfrm>
            <a:prstGeom prst="rect">
              <a:avLst/>
            </a:prstGeom>
          </p:spPr>
        </p:pic>
      </p:grpSp>
      <p:sp>
        <p:nvSpPr>
          <p:cNvPr id="7" name="Rectangle 6"/>
          <p:cNvSpPr/>
          <p:nvPr/>
        </p:nvSpPr>
        <p:spPr>
          <a:xfrm>
            <a:off x="192091" y="1351719"/>
            <a:ext cx="8731548" cy="125723"/>
          </a:xfrm>
          <a:prstGeom prst="rect">
            <a:avLst/>
          </a:prstGeom>
          <a:solidFill>
            <a:srgbClr val="57B3C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192091" y="6218752"/>
            <a:ext cx="8731548" cy="62862"/>
          </a:xfrm>
          <a:prstGeom prst="rect">
            <a:avLst/>
          </a:prstGeom>
          <a:solidFill>
            <a:srgbClr val="C3CF2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953460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1090</TotalTime>
  <Words>504</Words>
  <Application>Microsoft Office PowerPoint</Application>
  <PresentationFormat>On-screen Show (4:3)</PresentationFormat>
  <Paragraphs>48</Paragraphs>
  <Slides>10</Slides>
  <Notes>4</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PowerPoint Presentation</vt:lpstr>
      <vt:lpstr>Overview</vt:lpstr>
      <vt:lpstr>Our methods &amp; tools</vt:lpstr>
      <vt:lpstr>Where are innovators born?</vt:lpstr>
      <vt:lpstr>How important are the following skill sets to your success?</vt:lpstr>
      <vt:lpstr>PowerPoint Presentation</vt:lpstr>
      <vt:lpstr>How has your work and your role changed since you’ve started?</vt:lpstr>
      <vt:lpstr>Where do you need to build capacity to achieve your vision?</vt:lpstr>
      <vt:lpstr>Participatory analysis</vt:lpstr>
      <vt:lpstr>Detroit Innovation Insights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Jessica McInchak</dc:creator>
  <cp:lastModifiedBy>Woluchem, Maia</cp:lastModifiedBy>
  <cp:revision>167</cp:revision>
  <dcterms:created xsi:type="dcterms:W3CDTF">2014-09-10T20:07:36Z</dcterms:created>
  <dcterms:modified xsi:type="dcterms:W3CDTF">2015-01-15T16:41:48Z</dcterms:modified>
</cp:coreProperties>
</file>