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4"/>
  </p:notesMasterIdLst>
  <p:handoutMasterIdLst>
    <p:handoutMasterId r:id="rId25"/>
  </p:handoutMasterIdLst>
  <p:sldIdLst>
    <p:sldId id="282" r:id="rId5"/>
    <p:sldId id="314" r:id="rId6"/>
    <p:sldId id="329" r:id="rId7"/>
    <p:sldId id="283" r:id="rId8"/>
    <p:sldId id="315" r:id="rId9"/>
    <p:sldId id="338" r:id="rId10"/>
    <p:sldId id="318" r:id="rId11"/>
    <p:sldId id="319" r:id="rId12"/>
    <p:sldId id="339" r:id="rId13"/>
    <p:sldId id="320" r:id="rId14"/>
    <p:sldId id="316" r:id="rId15"/>
    <p:sldId id="341" r:id="rId16"/>
    <p:sldId id="340" r:id="rId17"/>
    <p:sldId id="327" r:id="rId18"/>
    <p:sldId id="330" r:id="rId19"/>
    <p:sldId id="332" r:id="rId20"/>
    <p:sldId id="311" r:id="rId21"/>
    <p:sldId id="310" r:id="rId22"/>
    <p:sldId id="313" r:id="rId2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
          <p15:clr>
            <a:srgbClr val="A4A3A4"/>
          </p15:clr>
        </p15:guide>
        <p15:guide id="2" pos="115">
          <p15:clr>
            <a:srgbClr val="A4A3A4"/>
          </p15:clr>
        </p15:guide>
      </p15:sldGuideLst>
    </p:ext>
    <p:ext uri="{2D200454-40CA-4A62-9FC3-DE9A4176ACB9}">
      <p15:notesGuideLst xmlns:p15="http://schemas.microsoft.com/office/powerpoint/2012/main">
        <p15:guide id="1" orient="horz" pos="3123" userDrawn="1">
          <p15:clr>
            <a:srgbClr val="A4A3A4"/>
          </p15:clr>
        </p15:guide>
        <p15:guide id="2" pos="2404" userDrawn="1">
          <p15:clr>
            <a:srgbClr val="A4A3A4"/>
          </p15:clr>
        </p15:guide>
        <p15:guide id="3" orient="horz" pos="3024" userDrawn="1">
          <p15:clr>
            <a:srgbClr val="A4A3A4"/>
          </p15:clr>
        </p15:guide>
        <p15:guide id="4"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Hendey" initials="L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62" autoAdjust="0"/>
    <p:restoredTop sz="84192" autoAdjust="0"/>
  </p:normalViewPr>
  <p:slideViewPr>
    <p:cSldViewPr snapToGrid="0" snapToObjects="1">
      <p:cViewPr>
        <p:scale>
          <a:sx n="90" d="100"/>
          <a:sy n="90" d="100"/>
        </p:scale>
        <p:origin x="2388" y="144"/>
      </p:cViewPr>
      <p:guideLst>
        <p:guide orient="horz" pos="72"/>
        <p:guide pos="115"/>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87" d="100"/>
          <a:sy n="87" d="100"/>
        </p:scale>
        <p:origin x="-3600" y="-72"/>
      </p:cViewPr>
      <p:guideLst>
        <p:guide orient="horz" pos="3123"/>
        <p:guide pos="2404"/>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ah\AppData\Local\Microsoft\Windows\INetCache\Content.Outlook\7H6XLD5G\institutional%20framework.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i="0" u="none" strike="noStrike" baseline="0">
                <a:solidFill>
                  <a:srgbClr val="000000"/>
                </a:solidFill>
                <a:latin typeface="Calibri"/>
                <a:ea typeface="Calibri"/>
                <a:cs typeface="Calibri"/>
              </a:defRPr>
            </a:pPr>
            <a:r>
              <a:rPr lang="en-US" sz="1920" b="1" i="0" u="none" strike="noStrike" baseline="0">
                <a:solidFill>
                  <a:srgbClr val="000000"/>
                </a:solidFill>
                <a:latin typeface="Calibri"/>
              </a:rPr>
              <a:t>Institutional Arrangements of NNIP Partners</a:t>
            </a:r>
          </a:p>
          <a:p>
            <a:pPr>
              <a:defRPr sz="1600" b="0" i="0" u="none" strike="noStrike" baseline="0">
                <a:solidFill>
                  <a:srgbClr val="000000"/>
                </a:solidFill>
                <a:latin typeface="Calibri"/>
                <a:ea typeface="Calibri"/>
                <a:cs typeface="Calibri"/>
              </a:defRPr>
            </a:pPr>
            <a:r>
              <a:rPr lang="en-US" sz="1920" b="1" i="0" u="none" strike="noStrike" baseline="0">
                <a:solidFill>
                  <a:srgbClr val="000000"/>
                </a:solidFill>
                <a:latin typeface="Calibri"/>
              </a:rPr>
              <a:t>May 2016</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293611904"/>
        <c:axId val="293617392"/>
      </c:barChart>
      <c:catAx>
        <c:axId val="293611904"/>
        <c:scaling>
          <c:orientation val="minMax"/>
        </c:scaling>
        <c:delete val="0"/>
        <c:axPos val="b"/>
        <c:title>
          <c:tx>
            <c:rich>
              <a:bodyPr/>
              <a:lstStyle/>
              <a:p>
                <a:pPr>
                  <a:defRPr sz="1600" b="1" i="0" u="none" strike="noStrike" baseline="0">
                    <a:solidFill>
                      <a:srgbClr val="000000"/>
                    </a:solidFill>
                    <a:latin typeface="Calibri"/>
                    <a:ea typeface="Calibri"/>
                    <a:cs typeface="Calibri"/>
                  </a:defRPr>
                </a:pPr>
                <a:r>
                  <a:rPr lang="en-US"/>
                  <a:t>Type of Institution</a:t>
                </a:r>
              </a:p>
            </c:rich>
          </c:tx>
          <c:layout>
            <c:manualLayout>
              <c:xMode val="edge"/>
              <c:yMode val="edge"/>
              <c:x val="0.42822277540168685"/>
              <c:y val="0.93244663704561048"/>
            </c:manualLayout>
          </c:layout>
          <c:overlay val="0"/>
        </c:title>
        <c:numFmt formatCode="General" sourceLinked="1"/>
        <c:majorTickMark val="out"/>
        <c:minorTickMark val="none"/>
        <c:tickLblPos val="nextTo"/>
        <c:txPr>
          <a:bodyPr rot="-1260000" vert="horz"/>
          <a:lstStyle/>
          <a:p>
            <a:pPr>
              <a:defRPr sz="1400" b="1" i="0" u="none" strike="noStrike" baseline="0">
                <a:solidFill>
                  <a:srgbClr val="000000"/>
                </a:solidFill>
                <a:latin typeface="Calibri"/>
                <a:ea typeface="Calibri"/>
                <a:cs typeface="Calibri"/>
              </a:defRPr>
            </a:pPr>
            <a:endParaRPr lang="en-US"/>
          </a:p>
        </c:txPr>
        <c:crossAx val="293617392"/>
        <c:crosses val="autoZero"/>
        <c:auto val="0"/>
        <c:lblAlgn val="ctr"/>
        <c:lblOffset val="100"/>
        <c:noMultiLvlLbl val="0"/>
      </c:catAx>
      <c:valAx>
        <c:axId val="293617392"/>
        <c:scaling>
          <c:orientation val="minMax"/>
        </c:scaling>
        <c:delete val="0"/>
        <c:axPos val="l"/>
        <c:title>
          <c:tx>
            <c:rich>
              <a:bodyPr/>
              <a:lstStyle/>
              <a:p>
                <a:pPr>
                  <a:defRPr sz="1600" b="1" i="0" u="none" strike="noStrike" baseline="0">
                    <a:solidFill>
                      <a:srgbClr val="000000"/>
                    </a:solidFill>
                    <a:latin typeface="Calibri"/>
                    <a:ea typeface="Calibri"/>
                    <a:cs typeface="Calibri"/>
                  </a:defRPr>
                </a:pPr>
                <a:r>
                  <a:rPr lang="en-US"/>
                  <a:t>Number of NNIP Partner Sites</a:t>
                </a:r>
              </a:p>
            </c:rich>
          </c:tx>
          <c:layout>
            <c:manualLayout>
              <c:xMode val="edge"/>
              <c:yMode val="edge"/>
              <c:x val="3.4369885433715219E-2"/>
              <c:y val="7.4426100815947874E-2"/>
            </c:manualLayout>
          </c:layout>
          <c:overlay val="0"/>
        </c:title>
        <c:numFmt formatCode="General" sourceLinked="1"/>
        <c:majorTickMark val="out"/>
        <c:minorTickMark val="none"/>
        <c:tickLblPos val="nextTo"/>
        <c:txPr>
          <a:bodyPr rot="0" vert="horz"/>
          <a:lstStyle/>
          <a:p>
            <a:pPr>
              <a:defRPr sz="1600" b="0" i="0" u="none" strike="noStrike" baseline="0">
                <a:solidFill>
                  <a:srgbClr val="000000"/>
                </a:solidFill>
                <a:latin typeface="Calibri"/>
                <a:ea typeface="Calibri"/>
                <a:cs typeface="Calibri"/>
              </a:defRPr>
            </a:pPr>
            <a:endParaRPr lang="en-US"/>
          </a:p>
        </c:txPr>
        <c:crossAx val="293611904"/>
        <c:crosses val="autoZero"/>
        <c:crossBetween val="between"/>
      </c:valAx>
      <c:spPr>
        <a:noFill/>
        <a:ln w="25400">
          <a:noFill/>
        </a:ln>
      </c:spPr>
    </c:plotArea>
    <c:plotVisOnly val="1"/>
    <c:dispBlanksAs val="gap"/>
    <c:showDLblsOverMax val="0"/>
  </c:chart>
  <c:txPr>
    <a:bodyPr/>
    <a:lstStyle/>
    <a:p>
      <a:pPr>
        <a:defRPr sz="1600" b="0" i="0" u="none" strike="noStrike" baseline="0">
          <a:solidFill>
            <a:srgbClr val="000000"/>
          </a:solidFill>
          <a:latin typeface="Calibri"/>
          <a:ea typeface="Calibri"/>
          <a:cs typeface="Calibri"/>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47" tIns="48324" rIns="96647" bIns="48324" rtlCol="0" anchor="b"/>
          <a:lstStyle>
            <a:lvl1pPr algn="r">
              <a:defRPr sz="1300"/>
            </a:lvl1pPr>
          </a:lstStyle>
          <a:p>
            <a:fld id="{E4B01E6D-0FBA-4E90-8FBA-C7BCE8130135}" type="slidenum">
              <a:rPr lang="en-US" smtClean="0"/>
              <a:t>‹#›</a:t>
            </a:fld>
            <a:endParaRPr lang="en-US" dirty="0"/>
          </a:p>
        </p:txBody>
      </p:sp>
    </p:spTree>
    <p:extLst>
      <p:ext uri="{BB962C8B-B14F-4D97-AF65-F5344CB8AC3E}">
        <p14:creationId xmlns:p14="http://schemas.microsoft.com/office/powerpoint/2010/main" val="2940414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6F5ED001-8E4F-41BA-B339-E1E7E3327FC9}" type="datetimeFigureOut">
              <a:rPr lang="en-US" smtClean="0"/>
              <a:t>10/4/2017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91C0A19E-F03E-4439-8473-00B692EFD32E}" type="slidenum">
              <a:rPr lang="en-US" smtClean="0"/>
              <a:t>‹#›</a:t>
            </a:fld>
            <a:endParaRPr lang="en-US" dirty="0"/>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 this is just to get you oriented before the full meeting starts and have you know some friendly faces. </a:t>
            </a:r>
          </a:p>
          <a:p>
            <a:endParaRPr lang="en-US" dirty="0"/>
          </a:p>
          <a:p>
            <a:pPr defTabSz="948507">
              <a:defRPr/>
            </a:pPr>
            <a:r>
              <a:rPr lang="en-US" dirty="0"/>
              <a:t>As this is a working meeting for the partners we don’t do a lot of explaining about</a:t>
            </a:r>
            <a:r>
              <a:rPr lang="en-US" baseline="0" dirty="0"/>
              <a:t> NNIP or our partners – we have this session to give you a chance to learn more about the network and ask questions. </a:t>
            </a:r>
            <a:r>
              <a:rPr lang="en-US" dirty="0"/>
              <a:t>Much</a:t>
            </a:r>
            <a:r>
              <a:rPr lang="en-US" baseline="0" dirty="0"/>
              <a:t> of this will sound familiar to those of you who are staff in NNIP partner organizations since this is your day-to-day work.</a:t>
            </a:r>
          </a:p>
          <a:p>
            <a:endParaRPr lang="en-US" baseline="0" dirty="0"/>
          </a:p>
          <a:p>
            <a:endParaRPr lang="en-US" dirty="0"/>
          </a:p>
          <a:p>
            <a:r>
              <a:rPr lang="en-US" dirty="0"/>
              <a:t>Introductions</a:t>
            </a:r>
          </a:p>
          <a:p>
            <a:endParaRPr lang="en-US"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a:t>
            </a:fld>
            <a:endParaRPr lang="en-US" dirty="0"/>
          </a:p>
        </p:txBody>
      </p:sp>
    </p:spTree>
    <p:extLst>
      <p:ext uri="{BB962C8B-B14F-4D97-AF65-F5344CB8AC3E}">
        <p14:creationId xmlns:p14="http://schemas.microsoft.com/office/powerpoint/2010/main" val="175170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The founding NNIP partners recognized that not everyone had equal access to information</a:t>
            </a:r>
            <a:r>
              <a:rPr lang="en-US" baseline="0" dirty="0"/>
              <a:t> and believed their was a need to democratize information. </a:t>
            </a:r>
          </a:p>
          <a:p>
            <a:pPr eaLnBrk="1" hangingPunct="1">
              <a:defRPr/>
            </a:pPr>
            <a:endParaRPr lang="en-US" dirty="0"/>
          </a:p>
          <a:p>
            <a:pPr marL="171425" indent="-171425">
              <a:buFont typeface="Arial" panose="020B0604020202020204" pitchFamily="34" charset="0"/>
              <a:buChar char="•"/>
              <a:defRPr/>
            </a:pPr>
            <a:r>
              <a:rPr lang="en-US" dirty="0"/>
              <a:t>Focus started on and still in on low-income nghs that have traditionally not had access to data or skills to use it.</a:t>
            </a:r>
          </a:p>
          <a:p>
            <a:pPr marL="181199" indent="-181199">
              <a:buFont typeface="Arial" pitchFamily="34" charset="0"/>
              <a:buChar char="•"/>
              <a:defRPr/>
            </a:pPr>
            <a:r>
              <a:rPr lang="en-US" dirty="0"/>
              <a:t>We found NNIP partners are a central resource and can serve multiple audiences and purposes at the same</a:t>
            </a:r>
            <a:r>
              <a:rPr lang="en-US" baseline="0" dirty="0"/>
              <a:t> time – such as working with </a:t>
            </a:r>
            <a:r>
              <a:rPr lang="en-US" dirty="0"/>
              <a:t>citywide nonprofits and even gov’t agencies find and use the data in their work.</a:t>
            </a:r>
          </a:p>
          <a:p>
            <a:pPr eaLnBrk="1" hangingPunct="1">
              <a:defRPr/>
            </a:pPr>
            <a:endParaRPr lang="en-US" dirty="0"/>
          </a:p>
          <a:p>
            <a:pPr eaLnBrk="1" hangingPunct="1">
              <a:defRPr/>
            </a:pPr>
            <a:endParaRPr lang="en-US" dirty="0"/>
          </a:p>
          <a:p>
            <a:pPr eaLnBrk="1" hangingPunct="1">
              <a:defRPr/>
            </a:pPr>
            <a:r>
              <a:rPr lang="en-US" dirty="0"/>
              <a:t>Some of the most compelling stories are where data has been used to break down silos – among agencies, sectors, geographies.</a:t>
            </a:r>
          </a:p>
          <a:p>
            <a:pPr marL="181199" indent="-181199">
              <a:buFont typeface="Arial" pitchFamily="34" charset="0"/>
              <a:buChar char="•"/>
              <a:defRPr/>
            </a:pPr>
            <a:r>
              <a:rPr lang="en-US" dirty="0"/>
              <a:t>Data brings people to the table to develop a common understanding of the issues, and new solutions emerge.</a:t>
            </a:r>
          </a:p>
          <a:p>
            <a:pPr marL="181199" indent="-181199">
              <a:buFont typeface="Arial" pitchFamily="34" charset="0"/>
              <a:buChar char="•"/>
              <a:defRPr/>
            </a:pPr>
            <a:r>
              <a:rPr lang="en-US" dirty="0"/>
              <a:t>Example: School Readiness project – documented</a:t>
            </a:r>
            <a:r>
              <a:rPr lang="en-US" baseline="0" dirty="0"/>
              <a:t> all the systems that work with young kids:  </a:t>
            </a:r>
            <a:r>
              <a:rPr lang="en-US" dirty="0"/>
              <a:t>health care providers , day care and early education providers, public school system, child advocates, family support services. Gather data and indicators about young children in the community and bring everyone to the same table to help improve outcomes for the kids.</a:t>
            </a:r>
          </a:p>
          <a:p>
            <a:pPr marL="181199" indent="-181199">
              <a:buFont typeface="Arial"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10</a:t>
            </a:fld>
            <a:endParaRPr lang="en-US" dirty="0"/>
          </a:p>
        </p:txBody>
      </p:sp>
    </p:spTree>
    <p:extLst>
      <p:ext uri="{BB962C8B-B14F-4D97-AF65-F5344CB8AC3E}">
        <p14:creationId xmlns:p14="http://schemas.microsoft.com/office/powerpoint/2010/main" val="2352838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500" dirty="0"/>
              <a:t>Because it is easy to get wrapped up in the numbers and colorful maps, we always emphasize that all of these qualities we’ve talked about are needed for NNIP’s success</a:t>
            </a:r>
          </a:p>
          <a:p>
            <a:pPr eaLnBrk="1" hangingPunct="1"/>
            <a:endParaRPr lang="en-US" sz="1500" dirty="0"/>
          </a:p>
          <a:p>
            <a:pPr eaLnBrk="1" hangingPunct="1"/>
            <a:r>
              <a:rPr lang="en-US" sz="1500" dirty="0"/>
              <a:t>To recap some of the things I’ve just shared, to be successful as local data intermediaries NNIP partners need to: </a:t>
            </a:r>
          </a:p>
          <a:p>
            <a:pPr eaLnBrk="1" hangingPunct="1"/>
            <a:endParaRPr lang="en-US" sz="1500" dirty="0"/>
          </a:p>
          <a:p>
            <a:pPr eaLnBrk="1" hangingPunct="1"/>
            <a:endParaRPr lang="en-US" sz="1500" dirty="0"/>
          </a:p>
          <a:p>
            <a:pPr eaLnBrk="1" hangingPunct="1"/>
            <a:r>
              <a:rPr lang="en-US" sz="1500" dirty="0"/>
              <a:t>I have just a few brief examples to share with you.</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11</a:t>
            </a:fld>
            <a:endParaRPr lang="en-US" dirty="0"/>
          </a:p>
        </p:txBody>
      </p:sp>
    </p:spTree>
    <p:extLst>
      <p:ext uri="{BB962C8B-B14F-4D97-AF65-F5344CB8AC3E}">
        <p14:creationId xmlns:p14="http://schemas.microsoft.com/office/powerpoint/2010/main" val="704518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8284"/>
            <a:endParaRPr lang="en-US" dirty="0">
              <a:latin typeface="Times New Roman" pitchFamily="18" charset="0"/>
            </a:endParaRPr>
          </a:p>
          <a:p>
            <a:r>
              <a:rPr lang="en-US" dirty="0"/>
              <a:t>Here’s an example of how partners use neighborhood-level</a:t>
            </a:r>
            <a:r>
              <a:rPr lang="en-US" baseline="0" dirty="0"/>
              <a:t> data – D3 analyzed a number of different indicators and compiled a food insecurity index, which identifies where people are at greatest risk of potentially facing food insecurity in Southeast Michigan.  You can see that a lot of patterns come out, both in the central city, as well as in some of the outlying regions that are often considered to be more affluent.</a:t>
            </a:r>
            <a:endParaRPr lang="en-US" dirty="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747" eaLnBrk="0" hangingPunct="0">
              <a:defRPr>
                <a:solidFill>
                  <a:schemeClr val="tx1"/>
                </a:solidFill>
                <a:latin typeface="Arial" charset="0"/>
              </a:defRPr>
            </a:lvl1pPr>
            <a:lvl2pPr marL="770481" indent="-296338" defTabSz="964747" eaLnBrk="0" hangingPunct="0">
              <a:defRPr>
                <a:solidFill>
                  <a:schemeClr val="tx1"/>
                </a:solidFill>
                <a:latin typeface="Arial" charset="0"/>
              </a:defRPr>
            </a:lvl2pPr>
            <a:lvl3pPr marL="1185354" indent="-237071" defTabSz="964747" eaLnBrk="0" hangingPunct="0">
              <a:defRPr>
                <a:solidFill>
                  <a:schemeClr val="tx1"/>
                </a:solidFill>
                <a:latin typeface="Arial" charset="0"/>
              </a:defRPr>
            </a:lvl3pPr>
            <a:lvl4pPr marL="1659495" indent="-237071" defTabSz="964747" eaLnBrk="0" hangingPunct="0">
              <a:defRPr>
                <a:solidFill>
                  <a:schemeClr val="tx1"/>
                </a:solidFill>
                <a:latin typeface="Arial" charset="0"/>
              </a:defRPr>
            </a:lvl4pPr>
            <a:lvl5pPr marL="2133638" indent="-237071" defTabSz="964747" eaLnBrk="0" hangingPunct="0">
              <a:defRPr>
                <a:solidFill>
                  <a:schemeClr val="tx1"/>
                </a:solidFill>
                <a:latin typeface="Arial" charset="0"/>
              </a:defRPr>
            </a:lvl5pPr>
            <a:lvl6pPr marL="2607780" indent="-237071" defTabSz="964747" eaLnBrk="0" fontAlgn="base" hangingPunct="0">
              <a:spcBef>
                <a:spcPct val="0"/>
              </a:spcBef>
              <a:spcAft>
                <a:spcPct val="0"/>
              </a:spcAft>
              <a:defRPr>
                <a:solidFill>
                  <a:schemeClr val="tx1"/>
                </a:solidFill>
                <a:latin typeface="Arial" charset="0"/>
              </a:defRPr>
            </a:lvl6pPr>
            <a:lvl7pPr marL="3081922" indent="-237071" defTabSz="964747" eaLnBrk="0" fontAlgn="base" hangingPunct="0">
              <a:spcBef>
                <a:spcPct val="0"/>
              </a:spcBef>
              <a:spcAft>
                <a:spcPct val="0"/>
              </a:spcAft>
              <a:defRPr>
                <a:solidFill>
                  <a:schemeClr val="tx1"/>
                </a:solidFill>
                <a:latin typeface="Arial" charset="0"/>
              </a:defRPr>
            </a:lvl7pPr>
            <a:lvl8pPr marL="3556064" indent="-237071" defTabSz="964747" eaLnBrk="0" fontAlgn="base" hangingPunct="0">
              <a:spcBef>
                <a:spcPct val="0"/>
              </a:spcBef>
              <a:spcAft>
                <a:spcPct val="0"/>
              </a:spcAft>
              <a:defRPr>
                <a:solidFill>
                  <a:schemeClr val="tx1"/>
                </a:solidFill>
                <a:latin typeface="Arial" charset="0"/>
              </a:defRPr>
            </a:lvl8pPr>
            <a:lvl9pPr marL="4030205" indent="-237071" defTabSz="964747" eaLnBrk="0" fontAlgn="base" hangingPunct="0">
              <a:spcBef>
                <a:spcPct val="0"/>
              </a:spcBef>
              <a:spcAft>
                <a:spcPct val="0"/>
              </a:spcAft>
              <a:defRPr>
                <a:solidFill>
                  <a:schemeClr val="tx1"/>
                </a:solidFill>
                <a:latin typeface="Arial" charset="0"/>
              </a:defRPr>
            </a:lvl9pPr>
          </a:lstStyle>
          <a:p>
            <a:pPr eaLnBrk="1" hangingPunct="1"/>
            <a:fld id="{923BAC34-2DA7-43D4-A256-83337ABB9E11}" type="slidenum">
              <a:rPr lang="en-US" smtClean="0"/>
              <a:pPr eaLnBrk="1" hangingPunct="1"/>
              <a:t>12</a:t>
            </a:fld>
            <a:endParaRPr lang="en-US" dirty="0"/>
          </a:p>
        </p:txBody>
      </p:sp>
    </p:spTree>
    <p:extLst>
      <p:ext uri="{BB962C8B-B14F-4D97-AF65-F5344CB8AC3E}">
        <p14:creationId xmlns:p14="http://schemas.microsoft.com/office/powerpoint/2010/main" val="1325580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13</a:t>
            </a:fld>
            <a:endParaRPr lang="en-US" dirty="0"/>
          </a:p>
        </p:txBody>
      </p:sp>
    </p:spTree>
    <p:extLst>
      <p:ext uri="{BB962C8B-B14F-4D97-AF65-F5344CB8AC3E}">
        <p14:creationId xmlns:p14="http://schemas.microsoft.com/office/powerpoint/2010/main" val="3531550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14</a:t>
            </a:fld>
            <a:endParaRPr lang="en-US" dirty="0"/>
          </a:p>
        </p:txBody>
      </p:sp>
    </p:spTree>
    <p:extLst>
      <p:ext uri="{BB962C8B-B14F-4D97-AF65-F5344CB8AC3E}">
        <p14:creationId xmlns:p14="http://schemas.microsoft.com/office/powerpoint/2010/main" val="3292604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15</a:t>
            </a:fld>
            <a:endParaRPr lang="en-US" dirty="0"/>
          </a:p>
        </p:txBody>
      </p:sp>
    </p:spTree>
    <p:extLst>
      <p:ext uri="{BB962C8B-B14F-4D97-AF65-F5344CB8AC3E}">
        <p14:creationId xmlns:p14="http://schemas.microsoft.com/office/powerpoint/2010/main" val="1783042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Our network’s strategic goals are to…</a:t>
            </a:r>
          </a:p>
        </p:txBody>
      </p:sp>
      <p:sp>
        <p:nvSpPr>
          <p:cNvPr id="4" name="Slide Number Placeholder 3"/>
          <p:cNvSpPr>
            <a:spLocks noGrp="1"/>
          </p:cNvSpPr>
          <p:nvPr>
            <p:ph type="sldNum" sz="quarter" idx="10"/>
          </p:nvPr>
        </p:nvSpPr>
        <p:spPr/>
        <p:txBody>
          <a:bodyPr/>
          <a:lstStyle/>
          <a:p>
            <a:fld id="{91C0A19E-F03E-4439-8473-00B692EFD32E}" type="slidenum">
              <a:rPr lang="en-US" smtClean="0"/>
              <a:t>16</a:t>
            </a:fld>
            <a:endParaRPr lang="en-US" dirty="0"/>
          </a:p>
        </p:txBody>
      </p:sp>
    </p:spTree>
    <p:extLst>
      <p:ext uri="{BB962C8B-B14F-4D97-AF65-F5344CB8AC3E}">
        <p14:creationId xmlns:p14="http://schemas.microsoft.com/office/powerpoint/2010/main" val="2834492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266825" y="727075"/>
            <a:ext cx="4783138" cy="3586163"/>
          </a:xfrm>
          <a:ln/>
        </p:spPr>
      </p:sp>
      <p:sp>
        <p:nvSpPr>
          <p:cNvPr id="63491" name="Rectangle 3"/>
          <p:cNvSpPr>
            <a:spLocks noGrp="1" noChangeArrowheads="1"/>
          </p:cNvSpPr>
          <p:nvPr>
            <p:ph type="body" idx="1"/>
          </p:nvPr>
        </p:nvSpPr>
        <p:spPr>
          <a:xfrm>
            <a:off x="975692" y="4562867"/>
            <a:ext cx="5363818" cy="4318572"/>
          </a:xfrm>
          <a:noFill/>
          <a:extLst>
            <a:ext uri="{91240B29-F687-4F45-9708-019B960494DF}">
              <a14:hiddenLine xmlns:a14="http://schemas.microsoft.com/office/drawing/2010/main" w="9525">
                <a:solidFill>
                  <a:srgbClr val="000000"/>
                </a:solidFill>
                <a:miter lim="800000"/>
                <a:headEnd/>
                <a:tailEnd/>
              </a14:hiddenLine>
            </a:ext>
          </a:extLst>
        </p:spPr>
        <p:txBody>
          <a:bodyPr lIns="95391" tIns="46862" rIns="95391" bIns="46862"/>
          <a:lstStyle/>
          <a:p>
            <a:r>
              <a:rPr lang="en-US" dirty="0"/>
              <a:t>Casey has been our funder since the beginning.</a:t>
            </a:r>
            <a:r>
              <a:rPr lang="en-US" baseline="0" dirty="0"/>
              <a:t>  Both of these funders also fund cross site projects… turn to next page.</a:t>
            </a:r>
            <a:endParaRPr lang="en-US" dirty="0"/>
          </a:p>
        </p:txBody>
      </p:sp>
      <p:sp>
        <p:nvSpPr>
          <p:cNvPr id="63492" name="Rectangle 4"/>
          <p:cNvSpPr>
            <a:spLocks noChangeArrowheads="1"/>
          </p:cNvSpPr>
          <p:nvPr/>
        </p:nvSpPr>
        <p:spPr bwMode="auto">
          <a:xfrm>
            <a:off x="1134718" y="4720264"/>
            <a:ext cx="5363818" cy="431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91" tIns="46862" rIns="95391" bIns="46862"/>
          <a:lstStyle/>
          <a:p>
            <a:pPr>
              <a:spcBef>
                <a:spcPct val="30000"/>
              </a:spcBef>
            </a:pPr>
            <a:endParaRPr lang="en-US" sz="1500" dirty="0"/>
          </a:p>
        </p:txBody>
      </p:sp>
    </p:spTree>
    <p:extLst>
      <p:ext uri="{BB962C8B-B14F-4D97-AF65-F5344CB8AC3E}">
        <p14:creationId xmlns:p14="http://schemas.microsoft.com/office/powerpoint/2010/main" val="435026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Rot="1" noChangeAspect="1" noChangeArrowheads="1" noTextEdit="1"/>
          </p:cNvSpPr>
          <p:nvPr>
            <p:ph type="sldImg"/>
          </p:nvPr>
        </p:nvSpPr>
        <p:spPr>
          <a:xfrm>
            <a:off x="1266825" y="727075"/>
            <a:ext cx="4783138" cy="3586163"/>
          </a:xfrm>
          <a:ln/>
        </p:spPr>
      </p:sp>
      <p:sp>
        <p:nvSpPr>
          <p:cNvPr id="62467" name="Rectangle 6"/>
          <p:cNvSpPr>
            <a:spLocks noGrp="1" noChangeArrowheads="1"/>
          </p:cNvSpPr>
          <p:nvPr>
            <p:ph type="body" idx="1"/>
          </p:nvPr>
        </p:nvSpPr>
        <p:spPr>
          <a:xfrm>
            <a:off x="975692" y="4562867"/>
            <a:ext cx="5363818" cy="4318572"/>
          </a:xfrm>
          <a:noFill/>
          <a:extLst>
            <a:ext uri="{91240B29-F687-4F45-9708-019B960494DF}">
              <a14:hiddenLine xmlns:a14="http://schemas.microsoft.com/office/drawing/2010/main" w="9525">
                <a:solidFill>
                  <a:srgbClr val="000000"/>
                </a:solidFill>
                <a:miter lim="800000"/>
                <a:headEnd/>
                <a:tailEnd/>
              </a14:hiddenLine>
            </a:ext>
          </a:extLst>
        </p:spPr>
        <p:txBody>
          <a:bodyPr lIns="95391" tIns="46862" rIns="95391" bIns="46862"/>
          <a:lstStyle/>
          <a:p>
            <a:r>
              <a:rPr lang="en-US" dirty="0"/>
              <a:t>Don’t talk through individual....</a:t>
            </a:r>
          </a:p>
          <a:p>
            <a:endParaRPr lang="en-US" dirty="0"/>
          </a:p>
          <a:p>
            <a:r>
              <a:rPr lang="en-US" dirty="0"/>
              <a:t>One of the ways</a:t>
            </a:r>
            <a:r>
              <a:rPr lang="en-US" baseline="0" dirty="0"/>
              <a:t> we hope to influence local policy is through cross-site projects </a:t>
            </a:r>
          </a:p>
          <a:p>
            <a:endParaRPr lang="en-US" baseline="0" dirty="0"/>
          </a:p>
          <a:p>
            <a:r>
              <a:rPr lang="en-US" baseline="0" dirty="0"/>
              <a:t>Note – OMH not mentioned…  I extended the IDS years to 2017.</a:t>
            </a:r>
          </a:p>
          <a:p>
            <a:endParaRPr lang="en-US" baseline="0" dirty="0"/>
          </a:p>
        </p:txBody>
      </p:sp>
      <p:sp>
        <p:nvSpPr>
          <p:cNvPr id="62468" name="Rectangle 7"/>
          <p:cNvSpPr>
            <a:spLocks noChangeArrowheads="1"/>
          </p:cNvSpPr>
          <p:nvPr/>
        </p:nvSpPr>
        <p:spPr bwMode="auto">
          <a:xfrm>
            <a:off x="1134718" y="4720264"/>
            <a:ext cx="5363818" cy="431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91" tIns="46862" rIns="95391" bIns="46862"/>
          <a:lstStyle/>
          <a:p>
            <a:pPr>
              <a:spcBef>
                <a:spcPct val="30000"/>
              </a:spcBef>
            </a:pPr>
            <a:endParaRPr lang="en-US" sz="1500" dirty="0"/>
          </a:p>
        </p:txBody>
      </p:sp>
    </p:spTree>
    <p:extLst>
      <p:ext uri="{BB962C8B-B14F-4D97-AF65-F5344CB8AC3E}">
        <p14:creationId xmlns:p14="http://schemas.microsoft.com/office/powerpoint/2010/main" val="2328943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Visit our website to sign up for our NNIPNews –</a:t>
            </a:r>
            <a:r>
              <a:rPr lang="en-US" baseline="0" dirty="0"/>
              <a:t> and get updates from NNIP on our quarterly newsletter. There are also Twitter lists to follow our partners and you can follow the Network on Twitter @NNIPHQ </a:t>
            </a:r>
            <a:endParaRPr lang="en-US" dirty="0"/>
          </a:p>
          <a:p>
            <a:pPr defTabSz="914266">
              <a:defRPr/>
            </a:pPr>
            <a:endParaRPr lang="en-US" dirty="0"/>
          </a:p>
          <a:p>
            <a:pPr defTabSz="914266">
              <a:defRPr/>
            </a:pPr>
            <a:r>
              <a:rPr lang="en-US" dirty="0"/>
              <a:t>You have your packets</a:t>
            </a:r>
            <a:r>
              <a:rPr lang="en-US" baseline="0" dirty="0"/>
              <a:t> which has the agenda for the next three days.  Note code of conduct.  The sessions are a mix of topical and technical. We encourage active participation – that’s what makes it such a great peer learning network. So don’t be afraid to jump in. Or propose an NNIP Camp session!</a:t>
            </a:r>
          </a:p>
          <a:p>
            <a:pPr defTabSz="914266">
              <a:defRPr/>
            </a:pPr>
            <a:br>
              <a:rPr lang="en-US" baseline="0" dirty="0"/>
            </a:br>
            <a:r>
              <a:rPr lang="en-US" baseline="0" dirty="0"/>
              <a:t>Mention buddies / Executive committee-  people to go to ask questions. </a:t>
            </a:r>
            <a:endParaRPr lang="en-US" dirty="0"/>
          </a:p>
          <a:p>
            <a:endParaRPr lang="en-US" dirty="0"/>
          </a:p>
          <a:p>
            <a:r>
              <a:rPr lang="en-US" dirty="0"/>
              <a:t>Feel free to ask any questions.</a:t>
            </a:r>
          </a:p>
        </p:txBody>
      </p:sp>
      <p:sp>
        <p:nvSpPr>
          <p:cNvPr id="4" name="Slide Number Placeholder 3"/>
          <p:cNvSpPr>
            <a:spLocks noGrp="1"/>
          </p:cNvSpPr>
          <p:nvPr>
            <p:ph type="sldNum" sz="quarter" idx="10"/>
          </p:nvPr>
        </p:nvSpPr>
        <p:spPr/>
        <p:txBody>
          <a:bodyPr/>
          <a:lstStyle/>
          <a:p>
            <a:fld id="{91C0A19E-F03E-4439-8473-00B692EFD32E}" type="slidenum">
              <a:rPr lang="en-US" smtClean="0"/>
              <a:t>19</a:t>
            </a:fld>
            <a:endParaRPr lang="en-US" dirty="0"/>
          </a:p>
        </p:txBody>
      </p:sp>
    </p:spTree>
    <p:extLst>
      <p:ext uri="{BB962C8B-B14F-4D97-AF65-F5344CB8AC3E}">
        <p14:creationId xmlns:p14="http://schemas.microsoft.com/office/powerpoint/2010/main" val="246541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5855" lvl="1" indent="-402661">
              <a:spcAft>
                <a:spcPct val="20000"/>
              </a:spcAft>
            </a:pPr>
            <a:r>
              <a:rPr lang="en-US" dirty="0"/>
              <a:t>We hav</a:t>
            </a:r>
            <a:r>
              <a:rPr lang="en-US" baseline="0" dirty="0"/>
              <a:t>e a long </a:t>
            </a:r>
            <a:r>
              <a:rPr lang="en-US" dirty="0"/>
              <a:t>history</a:t>
            </a:r>
            <a:r>
              <a:rPr lang="en-US" baseline="0" dirty="0"/>
              <a:t> and have grown over time, but what we all have in common is… walk through slide.</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2</a:t>
            </a:fld>
            <a:endParaRPr lang="en-US" dirty="0"/>
          </a:p>
        </p:txBody>
      </p:sp>
    </p:spTree>
    <p:extLst>
      <p:ext uri="{BB962C8B-B14F-4D97-AF65-F5344CB8AC3E}">
        <p14:creationId xmlns:p14="http://schemas.microsoft.com/office/powerpoint/2010/main" val="704518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Urban</a:t>
            </a:r>
            <a:r>
              <a:rPr lang="en-US" baseline="0" dirty="0"/>
              <a:t> was started in 1968 to be an outside evaluator for War on Poverty programs.  Today, we do a broader array of research for governments and foundations - our work is grounded in our original research.</a:t>
            </a:r>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3</a:t>
            </a:fld>
            <a:endParaRPr lang="en-US" dirty="0"/>
          </a:p>
        </p:txBody>
      </p:sp>
    </p:spTree>
    <p:extLst>
      <p:ext uri="{BB962C8B-B14F-4D97-AF65-F5344CB8AC3E}">
        <p14:creationId xmlns:p14="http://schemas.microsoft.com/office/powerpoint/2010/main" val="219536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NNIP was not conceived</a:t>
            </a:r>
            <a:r>
              <a:rPr lang="en-US" baseline="0" dirty="0"/>
              <a:t> of by Urban, but by local partners.</a:t>
            </a:r>
          </a:p>
          <a:p>
            <a:endParaRPr lang="en-US" baseline="0" dirty="0"/>
          </a:p>
          <a:p>
            <a:r>
              <a:rPr lang="en-US" baseline="0" dirty="0"/>
              <a:t>Started with.. Community Planning and Action Program (CPAP)_ - local groups funded by the Rockefeller Foundation to develop local solutions to emerging concerns about concentrated urban poverty in several US cities</a:t>
            </a:r>
          </a:p>
          <a:p>
            <a:endParaRPr lang="en-US" baseline="0" dirty="0"/>
          </a:p>
          <a:p>
            <a:r>
              <a:rPr lang="en-US" baseline="0" dirty="0"/>
              <a:t>NNIP model created by Claudia Coulton in 1992 in Cleveland</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4</a:t>
            </a:fld>
            <a:endParaRPr lang="en-US" dirty="0"/>
          </a:p>
        </p:txBody>
      </p:sp>
    </p:spTree>
    <p:extLst>
      <p:ext uri="{BB962C8B-B14F-4D97-AF65-F5344CB8AC3E}">
        <p14:creationId xmlns:p14="http://schemas.microsoft.com/office/powerpoint/2010/main" val="379466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Grown from 6 founding partners to 32</a:t>
            </a:r>
            <a:r>
              <a:rPr lang="en-US" baseline="0" dirty="0"/>
              <a:t> </a:t>
            </a:r>
            <a:r>
              <a:rPr lang="en-US" dirty="0"/>
              <a:t>and more on the way.</a:t>
            </a:r>
            <a:r>
              <a:rPr lang="en-US" baseline="0" dirty="0"/>
              <a:t> </a:t>
            </a:r>
          </a:p>
          <a:p>
            <a:pPr defTabSz="914266">
              <a:defRPr/>
            </a:pPr>
            <a:endParaRPr lang="en-US" baseline="0" dirty="0"/>
          </a:p>
        </p:txBody>
      </p:sp>
      <p:sp>
        <p:nvSpPr>
          <p:cNvPr id="4" name="Slide Number Placeholder 3"/>
          <p:cNvSpPr>
            <a:spLocks noGrp="1"/>
          </p:cNvSpPr>
          <p:nvPr>
            <p:ph type="sldNum" sz="quarter" idx="10"/>
          </p:nvPr>
        </p:nvSpPr>
        <p:spPr/>
        <p:txBody>
          <a:bodyPr/>
          <a:lstStyle/>
          <a:p>
            <a:fld id="{9509C1CF-0B05-42BA-A122-7F697B58632C}" type="slidenum">
              <a:rPr lang="en-US" smtClean="0"/>
              <a:t>5</a:t>
            </a:fld>
            <a:endParaRPr lang="en-US" dirty="0"/>
          </a:p>
        </p:txBody>
      </p:sp>
    </p:spTree>
    <p:extLst>
      <p:ext uri="{BB962C8B-B14F-4D97-AF65-F5344CB8AC3E}">
        <p14:creationId xmlns:p14="http://schemas.microsoft.com/office/powerpoint/2010/main" val="11177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we’ll come back to these three</a:t>
            </a:r>
            <a:r>
              <a:rPr lang="en-US" baseline="0" dirty="0"/>
              <a:t> ideas in more detail</a:t>
            </a:r>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6</a:t>
            </a:fld>
            <a:endParaRPr lang="en-US" dirty="0"/>
          </a:p>
        </p:txBody>
      </p:sp>
    </p:spTree>
    <p:extLst>
      <p:ext uri="{BB962C8B-B14F-4D97-AF65-F5344CB8AC3E}">
        <p14:creationId xmlns:p14="http://schemas.microsoft.com/office/powerpoint/2010/main" val="376454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a:p>
            <a:pPr eaLnBrk="1" hangingPunct="1">
              <a:defRPr/>
            </a:pPr>
            <a:r>
              <a:rPr lang="en-US" dirty="0"/>
              <a:t>The partners are housed in various types of institutions –universities, independent nonprofits, local funders</a:t>
            </a:r>
            <a:r>
              <a:rPr lang="en-US" baseline="0" dirty="0"/>
              <a:t> –Six of them have more than 1 organization, so there are 38 institutions for our 32 partner cities. </a:t>
            </a:r>
            <a:r>
              <a:rPr lang="en-US" dirty="0"/>
              <a:t> (40% universities, </a:t>
            </a:r>
            <a:r>
              <a:rPr lang="en-US" baseline="0" dirty="0"/>
              <a:t>25% nonprofits, one-third other).  6 of them </a:t>
            </a:r>
            <a:endParaRPr lang="en-US" dirty="0"/>
          </a:p>
          <a:p>
            <a:pPr eaLnBrk="1" hangingPunct="1">
              <a:defRPr/>
            </a:pPr>
            <a:endParaRPr lang="en-US" dirty="0"/>
          </a:p>
          <a:p>
            <a:pPr eaLnBrk="1" hangingPunct="1">
              <a:defRPr/>
            </a:pPr>
            <a:r>
              <a:rPr lang="en-US" dirty="0"/>
              <a:t>What we’ve found is that more important</a:t>
            </a:r>
            <a:r>
              <a:rPr lang="en-US" baseline="0" dirty="0"/>
              <a:t> than the time of institution is that</a:t>
            </a:r>
            <a:r>
              <a:rPr lang="en-US" dirty="0"/>
              <a:t> they are all respected organizations with a long-term stake in their community.   </a:t>
            </a:r>
          </a:p>
          <a:p>
            <a:pPr marL="181199" indent="-181199">
              <a:buFont typeface="Arial" pitchFamily="34" charset="0"/>
              <a:buChar char="•"/>
              <a:defRPr/>
            </a:pPr>
            <a:r>
              <a:rPr lang="en-US" dirty="0"/>
              <a:t>They are viewed as neutral - not tied to any one political agenda or issue area.  Meant to last beyond</a:t>
            </a:r>
            <a:r>
              <a:rPr lang="en-US" baseline="0" dirty="0"/>
              <a:t> any particular mayor’s term.</a:t>
            </a:r>
            <a:endParaRPr lang="en-US" dirty="0"/>
          </a:p>
          <a:p>
            <a:pPr marL="181199" indent="-181199">
              <a:buFont typeface="Arial" pitchFamily="34" charset="0"/>
              <a:buChar char="•"/>
              <a:defRPr/>
            </a:pPr>
            <a:r>
              <a:rPr lang="en-US" dirty="0"/>
              <a:t>Data providers are confident that confidential data will be handled properly, and audiences are confident of the rigor of the analysis.  </a:t>
            </a:r>
          </a:p>
          <a:p>
            <a:pPr marL="181199" indent="-181199">
              <a:buFont typeface="Arial" pitchFamily="34" charset="0"/>
              <a:buChar char="•"/>
              <a:defRPr/>
            </a:pPr>
            <a:r>
              <a:rPr lang="en-US" dirty="0"/>
              <a:t>They display</a:t>
            </a:r>
            <a:r>
              <a:rPr lang="en-US" baseline="0" dirty="0"/>
              <a:t> flexibility -</a:t>
            </a:r>
            <a:r>
              <a:rPr lang="en-US" dirty="0"/>
              <a:t>Since they are on the ground, they can be responsive to community needs and emerging issues [give example] [when the foreclosure crisis hit</a:t>
            </a:r>
            <a:r>
              <a:rPr lang="en-US" baseline="0" dirty="0"/>
              <a:t> many partners, including here in Cleveland, had already been tracking the data. </a:t>
            </a:r>
            <a:endParaRPr lang="en-US" dirty="0"/>
          </a:p>
          <a:p>
            <a:pPr eaLnBrk="1" hangingPunct="1">
              <a:defRPr/>
            </a:pPr>
            <a:endParaRPr lang="en-US" dirty="0"/>
          </a:p>
          <a:p>
            <a:pPr eaLnBrk="1" hangingPunct="1">
              <a:defRPr/>
            </a:pPr>
            <a:r>
              <a:rPr lang="en-US" dirty="0"/>
              <a:t>Together, the partners are an amazing network for peer learning.  Rich base of knowledge to draw from - allows new partners or existing partners tackling new issues to get a jump start from others’ past experiences.</a:t>
            </a:r>
          </a:p>
        </p:txBody>
      </p:sp>
      <p:sp>
        <p:nvSpPr>
          <p:cNvPr id="4" name="Slide Number Placeholder 3"/>
          <p:cNvSpPr>
            <a:spLocks noGrp="1"/>
          </p:cNvSpPr>
          <p:nvPr>
            <p:ph type="sldNum" sz="quarter" idx="10"/>
          </p:nvPr>
        </p:nvSpPr>
        <p:spPr/>
        <p:txBody>
          <a:bodyPr/>
          <a:lstStyle/>
          <a:p>
            <a:fld id="{9509C1CF-0B05-42BA-A122-7F697B58632C}" type="slidenum">
              <a:rPr lang="en-US" smtClean="0"/>
              <a:t>7</a:t>
            </a:fld>
            <a:endParaRPr lang="en-US" dirty="0"/>
          </a:p>
        </p:txBody>
      </p:sp>
    </p:spTree>
    <p:extLst>
      <p:ext uri="{BB962C8B-B14F-4D97-AF65-F5344CB8AC3E}">
        <p14:creationId xmlns:p14="http://schemas.microsoft.com/office/powerpoint/2010/main" val="11177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87">
              <a:defRPr/>
            </a:pPr>
            <a:r>
              <a:rPr lang="en-US" altLang="en-US" sz="900" dirty="0">
                <a:solidFill>
                  <a:srgbClr val="336699"/>
                </a:solidFill>
                <a:latin typeface="Arial" panose="020B0604020202020204" pitchFamily="34" charset="0"/>
                <a:cs typeface="Arial" panose="020B0604020202020204" pitchFamily="34" charset="0"/>
              </a:rPr>
              <a:t>One of the major categories of activities that NNIP Partners perform is to - Assemble, transform and maintain data. What is more unique about NNIP partners is that they focus on collecting administrative data</a:t>
            </a:r>
          </a:p>
          <a:p>
            <a:pPr defTabSz="966387">
              <a:defRPr/>
            </a:pPr>
            <a:endParaRPr lang="en-US" sz="900" dirty="0">
              <a:latin typeface="Arial" pitchFamily="34" charset="0"/>
              <a:cs typeface="Arial" pitchFamily="34" charset="0"/>
            </a:endParaRPr>
          </a:p>
          <a:p>
            <a:pPr marL="181199" indent="-181199">
              <a:buFont typeface="Arial" pitchFamily="34" charset="0"/>
              <a:buChar char="•"/>
              <a:defRPr/>
            </a:pPr>
            <a:r>
              <a:rPr lang="en-US" sz="900" dirty="0">
                <a:latin typeface="Arial" pitchFamily="34" charset="0"/>
                <a:cs typeface="Arial" pitchFamily="34" charset="0"/>
              </a:rPr>
              <a:t>The partners collect data once from police, schools, health department; and </a:t>
            </a:r>
            <a:r>
              <a:rPr lang="en-US" sz="900" b="1" dirty="0">
                <a:latin typeface="Arial" pitchFamily="34" charset="0"/>
                <a:cs typeface="Arial" pitchFamily="34" charset="0"/>
              </a:rPr>
              <a:t>add value by cleaning the data</a:t>
            </a:r>
            <a:r>
              <a:rPr lang="en-US" sz="900" dirty="0">
                <a:latin typeface="Arial" pitchFamily="34" charset="0"/>
                <a:cs typeface="Arial" pitchFamily="34" charset="0"/>
              </a:rPr>
              <a:t>; and develop ngh-level indicators.</a:t>
            </a:r>
          </a:p>
          <a:p>
            <a:pPr marL="181199" indent="-181199">
              <a:buFont typeface="Arial" pitchFamily="34" charset="0"/>
              <a:buChar char="•"/>
              <a:defRPr/>
            </a:pPr>
            <a:endParaRPr lang="en-US" sz="900" dirty="0">
              <a:latin typeface="Arial" pitchFamily="34" charset="0"/>
              <a:cs typeface="Arial" pitchFamily="34" charset="0"/>
            </a:endParaRPr>
          </a:p>
          <a:p>
            <a:pPr marL="181199" indent="-181199">
              <a:buFont typeface="Arial" pitchFamily="34" charset="0"/>
              <a:buChar char="•"/>
              <a:defRPr/>
            </a:pPr>
            <a:r>
              <a:rPr lang="en-US" sz="900" dirty="0">
                <a:latin typeface="Arial" pitchFamily="34" charset="0"/>
                <a:cs typeface="Arial" pitchFamily="34" charset="0"/>
              </a:rPr>
              <a:t>The 3 key aspects of the data that partners maintain as we described in the NNIP model earlier – are: </a:t>
            </a:r>
          </a:p>
          <a:p>
            <a:pPr marL="181199" indent="-181199" defTabSz="914266">
              <a:buFont typeface="Arial" pitchFamily="34" charset="0"/>
              <a:buChar char="•"/>
              <a:defRPr/>
            </a:pPr>
            <a:r>
              <a:rPr lang="en-US" sz="900" b="1" u="sng" dirty="0">
                <a:latin typeface="Arial" pitchFamily="34" charset="0"/>
                <a:cs typeface="Arial" pitchFamily="34" charset="0"/>
              </a:rPr>
              <a:t>Neighborhood-level</a:t>
            </a:r>
            <a:r>
              <a:rPr lang="en-US" sz="900" dirty="0">
                <a:latin typeface="Arial" pitchFamily="34" charset="0"/>
                <a:cs typeface="Arial" pitchFamily="34" charset="0"/>
              </a:rPr>
              <a:t> is key since problems are not evenly distributed across cities and priority issues vary across neighborhoods.</a:t>
            </a:r>
          </a:p>
          <a:p>
            <a:pPr marL="181199" indent="-181199" defTabSz="914266">
              <a:buFont typeface="Arial" pitchFamily="34" charset="0"/>
              <a:buChar char="•"/>
              <a:defRPr/>
            </a:pPr>
            <a:r>
              <a:rPr lang="en-US" sz="900" b="1" u="sng" dirty="0">
                <a:latin typeface="Arial" pitchFamily="34" charset="0"/>
                <a:cs typeface="Arial" pitchFamily="34" charset="0"/>
              </a:rPr>
              <a:t>Multiple topics:  </a:t>
            </a:r>
            <a:r>
              <a:rPr lang="en-US" sz="900" dirty="0">
                <a:latin typeface="Arial" pitchFamily="34" charset="0"/>
                <a:cs typeface="Arial" pitchFamily="34" charset="0"/>
              </a:rPr>
              <a:t>the ability to cover many issues is critical: residents don’t experience their community in silos and the solutions aren’t siloed either. I think you’ll see examples of this through out the meeting.</a:t>
            </a:r>
          </a:p>
          <a:p>
            <a:pPr marL="181199" indent="-181199" defTabSz="914266">
              <a:buFont typeface="Arial" pitchFamily="34" charset="0"/>
              <a:buChar char="•"/>
              <a:defRPr/>
            </a:pPr>
            <a:r>
              <a:rPr lang="en-US" sz="900" b="1" u="sng" dirty="0">
                <a:latin typeface="Arial" pitchFamily="34" charset="0"/>
                <a:cs typeface="Arial" pitchFamily="34" charset="0"/>
              </a:rPr>
              <a:t>Recurrent:  </a:t>
            </a:r>
            <a:r>
              <a:rPr lang="en-US" sz="900" dirty="0">
                <a:latin typeface="Arial" pitchFamily="34" charset="0"/>
                <a:cs typeface="Arial" pitchFamily="34" charset="0"/>
              </a:rPr>
              <a:t>Not just one-time project, but formal agreements to get the data every year or sometimes every day to be ready when need for data arise</a:t>
            </a:r>
          </a:p>
          <a:p>
            <a:pPr marL="181199" indent="-181199" defTabSz="914266">
              <a:buFont typeface="Arial" pitchFamily="34" charset="0"/>
              <a:buChar char="•"/>
              <a:defRPr/>
            </a:pPr>
            <a:endParaRPr lang="en-US" sz="900" dirty="0">
              <a:latin typeface="Arial" pitchFamily="34" charset="0"/>
              <a:cs typeface="Arial" pitchFamily="34" charset="0"/>
            </a:endParaRPr>
          </a:p>
          <a:p>
            <a:pPr defTabSz="914266">
              <a:defRPr/>
            </a:pPr>
            <a:r>
              <a:rPr lang="en-US" sz="900" dirty="0">
                <a:latin typeface="Arial" pitchFamily="34" charset="0"/>
                <a:cs typeface="Arial" pitchFamily="34" charset="0"/>
              </a:rPr>
              <a:t>Result is a one-stop shop that is a </a:t>
            </a:r>
            <a:r>
              <a:rPr lang="en-US" sz="900" u="sng" dirty="0">
                <a:latin typeface="Arial" pitchFamily="34" charset="0"/>
                <a:cs typeface="Arial" pitchFamily="34" charset="0"/>
              </a:rPr>
              <a:t>flexible resource </a:t>
            </a:r>
            <a:r>
              <a:rPr lang="en-US" sz="900" dirty="0">
                <a:latin typeface="Arial" pitchFamily="34" charset="0"/>
                <a:cs typeface="Arial" pitchFamily="34" charset="0"/>
              </a:rPr>
              <a:t>for the whole community – much more cost-effective than each nonprofit group trying to do it themselves. There is an economy of scale.</a:t>
            </a:r>
          </a:p>
          <a:p>
            <a:pPr marL="181199" indent="-181199">
              <a:buFont typeface="Arial" pitchFamily="34" charset="0"/>
              <a:buChar char="•"/>
              <a:defRPr/>
            </a:pPr>
            <a:endParaRPr lang="en-US" sz="900" dirty="0">
              <a:latin typeface="Arial" pitchFamily="34" charset="0"/>
              <a:cs typeface="Arial" pitchFamily="34" charset="0"/>
            </a:endParaRPr>
          </a:p>
          <a:p>
            <a:pPr eaLnBrk="1" hangingPunct="1">
              <a:buFont typeface="Arial" pitchFamily="34" charset="0"/>
              <a:buNone/>
              <a:defRPr/>
            </a:pPr>
            <a:r>
              <a:rPr lang="en-US" sz="900" dirty="0">
                <a:latin typeface="Arial" pitchFamily="34" charset="0"/>
                <a:cs typeface="Arial" pitchFamily="34" charset="0"/>
              </a:rPr>
              <a:t>This part is hard work and the systems are built </a:t>
            </a:r>
            <a:r>
              <a:rPr lang="en-US" sz="900" u="sng" dirty="0">
                <a:latin typeface="Arial" pitchFamily="34" charset="0"/>
                <a:cs typeface="Arial" pitchFamily="34" charset="0"/>
              </a:rPr>
              <a:t>incrementally</a:t>
            </a:r>
            <a:r>
              <a:rPr lang="en-US" sz="900" dirty="0">
                <a:latin typeface="Arial" pitchFamily="34" charset="0"/>
                <a:cs typeface="Arial" pitchFamily="34" charset="0"/>
              </a:rPr>
              <a:t>.  Perspective of investment in infrastructure – which requires commitment from partner org and their funders to grow and support the systems over time.</a:t>
            </a:r>
          </a:p>
          <a:p>
            <a:pPr defTabSz="966387">
              <a:defRPr/>
            </a:pPr>
            <a:endParaRPr lang="en-US" altLang="en-US" sz="900" dirty="0">
              <a:solidFill>
                <a:srgbClr val="336699"/>
              </a:solidFill>
              <a:latin typeface="Arial" panose="020B0604020202020204" pitchFamily="34" charset="0"/>
              <a:cs typeface="Arial" panose="020B0604020202020204" pitchFamily="34" charset="0"/>
            </a:endParaRPr>
          </a:p>
          <a:p>
            <a:pPr defTabSz="966387">
              <a:defRPr/>
            </a:pPr>
            <a:r>
              <a:rPr lang="en-US" altLang="en-US" sz="900" b="1" dirty="0">
                <a:solidFill>
                  <a:srgbClr val="336699"/>
                </a:solidFill>
                <a:latin typeface="Arial" panose="020B0604020202020204" pitchFamily="34" charset="0"/>
                <a:cs typeface="Arial" panose="020B0604020202020204" pitchFamily="34" charset="0"/>
              </a:rPr>
              <a:t>End with</a:t>
            </a:r>
            <a:r>
              <a:rPr lang="en-US" altLang="en-US" sz="900" dirty="0">
                <a:solidFill>
                  <a:srgbClr val="336699"/>
                </a:solidFill>
                <a:latin typeface="Arial" panose="020B0604020202020204" pitchFamily="34" charset="0"/>
                <a:cs typeface="Arial" panose="020B0604020202020204" pitchFamily="34" charset="0"/>
              </a:rPr>
              <a:t>: </a:t>
            </a:r>
            <a:r>
              <a:rPr lang="en-US" sz="900" dirty="0">
                <a:solidFill>
                  <a:schemeClr val="accent4">
                    <a:lumMod val="10000"/>
                  </a:schemeClr>
                </a:solidFill>
              </a:rPr>
              <a:t>Building and operating information systems with integrated and recurrently updated data on neighborhood conditions</a:t>
            </a:r>
          </a:p>
          <a:p>
            <a:pPr defTabSz="966387">
              <a:defRPr/>
            </a:pPr>
            <a:endParaRPr lang="en-US" altLang="en-US" sz="900" dirty="0">
              <a:solidFill>
                <a:srgbClr val="336699"/>
              </a:solidFill>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1C0A19E-F03E-4439-8473-00B692EFD32E}" type="slidenum">
              <a:rPr lang="en-US" smtClean="0"/>
              <a:t>8</a:t>
            </a:fld>
            <a:endParaRPr lang="en-US" dirty="0"/>
          </a:p>
        </p:txBody>
      </p:sp>
    </p:spTree>
    <p:extLst>
      <p:ext uri="{BB962C8B-B14F-4D97-AF65-F5344CB8AC3E}">
        <p14:creationId xmlns:p14="http://schemas.microsoft.com/office/powerpoint/2010/main" val="2568291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a:t>
            </a:r>
            <a:r>
              <a:rPr lang="en-US" baseline="0" dirty="0"/>
              <a:t> the data is necessary and hard work to accomplish, the most important set of activities that partners take on are to disseminate information and apply the data to achieve impact. These activities take on a variety of forms – from the more passive dissemination of data in neighborhood profiles on a website to conducting in-depth analyses of local conditions and programs. To truly get the data out there and used NNIP Partners need to be actively engaging will local stakeholders..</a:t>
            </a:r>
          </a:p>
          <a:p>
            <a:endParaRPr lang="en-US" baseline="0" dirty="0"/>
          </a:p>
          <a:p>
            <a:r>
              <a:rPr lang="en-US" baseline="0" dirty="0"/>
              <a:t>The other set of activities is about increasing the capacity of the community to use data through training and education and to advocate for or collaborate in ways the strengthen local data capacity and use of data. You’ll hear from our partners on how they’ve done some of this tomorrow through their involvement with the open data efforts in their cities. </a:t>
            </a:r>
            <a:endParaRPr lang="en-US" dirty="0"/>
          </a:p>
          <a:p>
            <a:endParaRPr lang="en-US" dirty="0"/>
          </a:p>
          <a:p>
            <a:r>
              <a:rPr lang="en-US" dirty="0"/>
              <a:t>***Reference*****************************</a:t>
            </a:r>
          </a:p>
          <a:p>
            <a:r>
              <a:rPr lang="en-US" dirty="0"/>
              <a:t>Disseminate information and apply the data to achieve impact.</a:t>
            </a:r>
          </a:p>
          <a:p>
            <a:pPr lvl="1"/>
            <a:r>
              <a:rPr lang="en-US" dirty="0"/>
              <a:t>Maintain a website with static neighborhood data and/or interactive tools</a:t>
            </a:r>
          </a:p>
          <a:p>
            <a:pPr lvl="1"/>
            <a:r>
              <a:rPr lang="en-US" dirty="0"/>
              <a:t>Prepare data products for local clients (maps, fact sheets, data excerpts) </a:t>
            </a:r>
          </a:p>
          <a:p>
            <a:pPr lvl="1"/>
            <a:r>
              <a:rPr lang="en-US" dirty="0"/>
              <a:t>Conduct analyses of local conditions, programs, and policies </a:t>
            </a:r>
          </a:p>
          <a:p>
            <a:pPr lvl="1"/>
            <a:r>
              <a:rPr lang="en-US" dirty="0"/>
              <a:t>Present data and results of local analyses at public forums</a:t>
            </a:r>
          </a:p>
          <a:p>
            <a:pPr lvl="1"/>
            <a:r>
              <a:rPr lang="en-US" dirty="0"/>
              <a:t>Provide ad hoc help and technical assistance to local groups on how to access/use data</a:t>
            </a:r>
          </a:p>
          <a:p>
            <a:pPr lvl="1"/>
            <a:r>
              <a:rPr lang="en-US" dirty="0"/>
              <a:t>Work one-on-one with organizations or foundations on using data for program planning and design</a:t>
            </a:r>
          </a:p>
          <a:p>
            <a:endParaRPr lang="en-US" dirty="0"/>
          </a:p>
          <a:p>
            <a:pPr lvl="0"/>
            <a:r>
              <a:rPr lang="en-US" dirty="0"/>
              <a:t>Use data to strengthen civic capacity and governance.</a:t>
            </a:r>
          </a:p>
          <a:p>
            <a:pPr lvl="1"/>
            <a:r>
              <a:rPr lang="en-US" dirty="0"/>
              <a:t>Provide training to local groups on how to access and use data</a:t>
            </a:r>
          </a:p>
          <a:p>
            <a:pPr lvl="1"/>
            <a:r>
              <a:rPr lang="en-US" dirty="0"/>
              <a:t>Conduct public education on issues related to strengthening local data capacity</a:t>
            </a:r>
          </a:p>
          <a:p>
            <a:pPr lvl="1"/>
            <a:r>
              <a:rPr lang="en-US" dirty="0"/>
              <a:t>Collaborate with others to strengthen local data capacity (serving on civic committees, encouraging open data, etc.)</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9</a:t>
            </a:fld>
            <a:endParaRPr lang="en-US" dirty="0"/>
          </a:p>
        </p:txBody>
      </p:sp>
    </p:spTree>
    <p:extLst>
      <p:ext uri="{BB962C8B-B14F-4D97-AF65-F5344CB8AC3E}">
        <p14:creationId xmlns:p14="http://schemas.microsoft.com/office/powerpoint/2010/main" val="2325315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24"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5" name="Text Placeholder 14"/>
          <p:cNvSpPr>
            <a:spLocks noGrp="1"/>
          </p:cNvSpPr>
          <p:nvPr>
            <p:ph type="body" sz="quarter" idx="10"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62000" y="1914292"/>
            <a:ext cx="7924800" cy="1920286"/>
          </a:xfrm>
          <a:prstGeom prst="rect">
            <a:avLst/>
          </a:prstGeom>
          <a:ln>
            <a:noFill/>
          </a:ln>
        </p:spPr>
        <p:txBody>
          <a:bodyPr vert="horz"/>
          <a:lstStyle>
            <a:lvl1pPr algn="l">
              <a:defRPr sz="4000" b="1" baseline="0">
                <a:solidFill>
                  <a:srgbClr val="FFFFFF"/>
                </a:solidFill>
              </a:defRPr>
            </a:lvl1pPr>
          </a:lstStyle>
          <a:p>
            <a:r>
              <a:rPr lang="en-US" dirty="0"/>
              <a:t>CLICK HERE TO ADD</a:t>
            </a:r>
            <a:br>
              <a:rPr lang="en-US" dirty="0"/>
            </a:br>
            <a:r>
              <a:rPr lang="en-US" dirty="0"/>
              <a:t>TRANSITION SLIDE TITLE</a:t>
            </a:r>
            <a:br>
              <a:rPr lang="en-US" dirty="0"/>
            </a:br>
            <a:r>
              <a:rPr lang="en-US" dirty="0"/>
              <a:t>THIRD LINE IF NEEDED</a:t>
            </a:r>
          </a:p>
        </p:txBody>
      </p:sp>
      <p:sp>
        <p:nvSpPr>
          <p:cNvPr id="5" name="Text Placeholder 4"/>
          <p:cNvSpPr>
            <a:spLocks noGrp="1"/>
          </p:cNvSpPr>
          <p:nvPr>
            <p:ph type="body" sz="quarter" idx="10" hasCustomPrompt="1"/>
          </p:nvPr>
        </p:nvSpPr>
        <p:spPr>
          <a:xfrm>
            <a:off x="762000" y="3932375"/>
            <a:ext cx="7924800" cy="1054344"/>
          </a:xfrm>
          <a:prstGeom prst="rect">
            <a:avLst/>
          </a:prstGeom>
        </p:spPr>
        <p:txBody>
          <a:bodyPr vert="horz"/>
          <a:lstStyle>
            <a:lvl1pPr marL="0" indent="0">
              <a:buNone/>
              <a:defRPr sz="2800">
                <a:solidFill>
                  <a:srgbClr val="FFFFFF"/>
                </a:solidFill>
              </a:defRPr>
            </a:lvl1pPr>
          </a:lstStyle>
          <a:p>
            <a:pPr lvl="0"/>
            <a:r>
              <a:rPr lang="en-US" dirty="0"/>
              <a:t>CLICK HERE TO ADD SUBTITLE</a:t>
            </a:r>
            <a:br>
              <a:rPr lang="en-US" dirty="0"/>
            </a:br>
            <a:r>
              <a:rPr lang="en-US" dirty="0"/>
              <a:t>SECOND LINE IF NEEDED</a:t>
            </a:r>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itable Closing Slide">
    <p:spTree>
      <p:nvGrpSpPr>
        <p:cNvPr id="1" name=""/>
        <p:cNvGrpSpPr/>
        <p:nvPr/>
      </p:nvGrpSpPr>
      <p:grpSpPr>
        <a:xfrm>
          <a:off x="0" y="0"/>
          <a:ext cx="0" cy="0"/>
          <a:chOff x="0" y="0"/>
          <a:chExt cx="0" cy="0"/>
        </a:xfrm>
      </p:grpSpPr>
      <p:pic>
        <p:nvPicPr>
          <p:cNvPr id="6" name="Picture 5" descr="ThankYou_Slide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427019" y="2133455"/>
            <a:ext cx="7035799" cy="787545"/>
          </a:xfrm>
          <a:prstGeom prst="rect">
            <a:avLst/>
          </a:prstGeom>
          <a:noFill/>
          <a:ln>
            <a:noFill/>
          </a:ln>
        </p:spPr>
        <p:txBody>
          <a:bodyPr vert="horz"/>
          <a:lstStyle>
            <a:lvl1pPr algn="l">
              <a:defRPr sz="4000" b="1">
                <a:solidFill>
                  <a:srgbClr val="273691"/>
                </a:solidFill>
              </a:defRPr>
            </a:lvl1pPr>
          </a:lstStyle>
          <a:p>
            <a:r>
              <a:rPr lang="en-US" dirty="0"/>
              <a:t>CLICK TO EDIT CLOSING</a:t>
            </a:r>
          </a:p>
        </p:txBody>
      </p:sp>
      <p:pic>
        <p:nvPicPr>
          <p:cNvPr id="5" name="Picture 4" descr="NNIP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5197" y="3266096"/>
            <a:ext cx="3090672" cy="1112520"/>
          </a:xfrm>
          <a:prstGeom prst="rect">
            <a:avLst/>
          </a:prstGeom>
        </p:spPr>
      </p:pic>
      <p:sp>
        <p:nvSpPr>
          <p:cNvPr id="8" name="Text Placeholder 4"/>
          <p:cNvSpPr>
            <a:spLocks noGrp="1"/>
          </p:cNvSpPr>
          <p:nvPr>
            <p:ph type="body" sz="quarter" idx="10" hasCustomPrompt="1"/>
          </p:nvPr>
        </p:nvSpPr>
        <p:spPr>
          <a:xfrm>
            <a:off x="1427019" y="4810387"/>
            <a:ext cx="7035799" cy="696795"/>
          </a:xfrm>
          <a:prstGeom prst="rect">
            <a:avLst/>
          </a:prstGeom>
        </p:spPr>
        <p:txBody>
          <a:bodyPr vert="horz"/>
          <a:lstStyle>
            <a:lvl1pPr marL="0" indent="0">
              <a:buNone/>
              <a:defRPr sz="1600" baseline="0">
                <a:solidFill>
                  <a:srgbClr val="00B6DE"/>
                </a:solidFill>
              </a:defRPr>
            </a:lvl1pPr>
          </a:lstStyle>
          <a:p>
            <a:pPr lvl="0"/>
            <a:r>
              <a:rPr lang="en-US" dirty="0"/>
              <a:t>Click to add custom contact information</a:t>
            </a:r>
          </a:p>
        </p:txBody>
      </p:sp>
    </p:spTree>
    <p:extLst>
      <p:ext uri="{BB962C8B-B14F-4D97-AF65-F5344CB8AC3E}">
        <p14:creationId xmlns:p14="http://schemas.microsoft.com/office/powerpoint/2010/main" val="202951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772400" cy="990600"/>
          </a:xfrm>
          <a:prstGeom prst="rect">
            <a:avLst/>
          </a:prstGeom>
        </p:spPr>
        <p:txBody>
          <a:bodyPr/>
          <a:lstStyle>
            <a:lvl1pPr>
              <a:defRPr>
                <a:solidFill>
                  <a:schemeClr val="accent4">
                    <a:lumMod val="10000"/>
                  </a:schemeClr>
                </a:solidFill>
              </a:defRPr>
            </a:lvl1pPr>
          </a:lstStyle>
          <a:p>
            <a:r>
              <a:rPr lang="en-US" dirty="0"/>
              <a:t>Click to edit Master title style</a:t>
            </a:r>
          </a:p>
        </p:txBody>
      </p:sp>
      <p:sp>
        <p:nvSpPr>
          <p:cNvPr id="3" name="Content Placeholder 2"/>
          <p:cNvSpPr>
            <a:spLocks noGrp="1"/>
          </p:cNvSpPr>
          <p:nvPr>
            <p:ph sz="half" idx="1"/>
          </p:nvPr>
        </p:nvSpPr>
        <p:spPr>
          <a:xfrm>
            <a:off x="990600" y="1524000"/>
            <a:ext cx="3787775" cy="4800600"/>
          </a:xfrm>
          <a:prstGeom prst="rect">
            <a:avLst/>
          </a:prstGeom>
        </p:spPr>
        <p:txBody>
          <a:bodyPr/>
          <a:lstStyle>
            <a:lvl1pPr>
              <a:buClrTx/>
              <a:defRPr sz="2800">
                <a:solidFill>
                  <a:schemeClr val="accent4">
                    <a:lumMod val="10000"/>
                  </a:schemeClr>
                </a:solidFill>
              </a:defRPr>
            </a:lvl1pPr>
            <a:lvl2pPr>
              <a:buClrTx/>
              <a:defRPr sz="2400">
                <a:solidFill>
                  <a:schemeClr val="accent4">
                    <a:lumMod val="10000"/>
                  </a:schemeClr>
                </a:solidFill>
              </a:defRPr>
            </a:lvl2pPr>
            <a:lvl3pPr>
              <a:buClrTx/>
              <a:defRPr sz="2000">
                <a:solidFill>
                  <a:schemeClr val="accent4">
                    <a:lumMod val="10000"/>
                  </a:schemeClr>
                </a:solidFill>
              </a:defRPr>
            </a:lvl3pPr>
            <a:lvl4pPr>
              <a:buClrTx/>
              <a:defRPr sz="1800">
                <a:solidFill>
                  <a:schemeClr val="accent4">
                    <a:lumMod val="10000"/>
                  </a:schemeClr>
                </a:solidFill>
              </a:defRPr>
            </a:lvl4pPr>
            <a:lvl5pPr>
              <a:buClrTx/>
              <a:defRPr sz="1800">
                <a:solidFill>
                  <a:schemeClr val="accent4">
                    <a:lumMod val="1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30775" y="1524000"/>
            <a:ext cx="3787775" cy="4800600"/>
          </a:xfrm>
          <a:prstGeom prst="rect">
            <a:avLst/>
          </a:prstGeom>
        </p:spPr>
        <p:txBody>
          <a:bodyPr/>
          <a:lstStyle>
            <a:lvl1pPr>
              <a:buClrTx/>
              <a:defRPr sz="2800">
                <a:solidFill>
                  <a:schemeClr val="accent4">
                    <a:lumMod val="10000"/>
                  </a:schemeClr>
                </a:solidFill>
              </a:defRPr>
            </a:lvl1pPr>
            <a:lvl2pPr>
              <a:buClrTx/>
              <a:defRPr sz="2400">
                <a:solidFill>
                  <a:schemeClr val="accent4">
                    <a:lumMod val="10000"/>
                  </a:schemeClr>
                </a:solidFill>
              </a:defRPr>
            </a:lvl2pPr>
            <a:lvl3pPr>
              <a:buClrTx/>
              <a:defRPr sz="2000">
                <a:solidFill>
                  <a:schemeClr val="accent4">
                    <a:lumMod val="10000"/>
                  </a:schemeClr>
                </a:solidFill>
              </a:defRPr>
            </a:lvl3pPr>
            <a:lvl4pPr>
              <a:buClrTx/>
              <a:defRPr sz="1800">
                <a:solidFill>
                  <a:schemeClr val="accent4">
                    <a:lumMod val="10000"/>
                  </a:schemeClr>
                </a:solidFill>
              </a:defRPr>
            </a:lvl4pPr>
            <a:lvl5pPr>
              <a:buClrTx/>
              <a:defRPr sz="1800">
                <a:solidFill>
                  <a:schemeClr val="accent4">
                    <a:lumMod val="1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683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28781D3-79C9-49DF-9C26-97F10AEE587B}" type="datetimeFigureOut">
              <a:rPr lang="en-US" smtClean="0"/>
              <a:t>10/4/2017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F216EE8-E3BB-4EF1-AF58-0C01075511C9}" type="slidenum">
              <a:rPr lang="en-US" smtClean="0"/>
              <a:t>‹#›</a:t>
            </a:fld>
            <a:endParaRPr lang="en-US" dirty="0"/>
          </a:p>
        </p:txBody>
      </p:sp>
    </p:spTree>
    <p:extLst>
      <p:ext uri="{BB962C8B-B14F-4D97-AF65-F5344CB8AC3E}">
        <p14:creationId xmlns:p14="http://schemas.microsoft.com/office/powerpoint/2010/main" val="1480116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8781D3-79C9-49DF-9C26-97F10AEE587B}" type="datetimeFigureOut">
              <a:rPr lang="en-US" smtClean="0"/>
              <a:t>10/4/2017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216EE8-E3BB-4EF1-AF58-0C01075511C9}" type="slidenum">
              <a:rPr lang="en-US" smtClean="0"/>
              <a:t>‹#›</a:t>
            </a:fld>
            <a:endParaRPr lang="en-US" dirty="0"/>
          </a:p>
        </p:txBody>
      </p:sp>
    </p:spTree>
    <p:extLst>
      <p:ext uri="{BB962C8B-B14F-4D97-AF65-F5344CB8AC3E}">
        <p14:creationId xmlns:p14="http://schemas.microsoft.com/office/powerpoint/2010/main" val="211932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pic>
        <p:nvPicPr>
          <p:cNvPr id="2" name="Picture 1" descr="TitlePage_Header_Img_v2-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Picture Placeholder 13"/>
          <p:cNvSpPr>
            <a:spLocks noGrp="1"/>
          </p:cNvSpPr>
          <p:nvPr>
            <p:ph type="pic" sz="quarter" idx="10"/>
          </p:nvPr>
        </p:nvSpPr>
        <p:spPr>
          <a:xfrm>
            <a:off x="0" y="0"/>
            <a:ext cx="2403231" cy="1392238"/>
          </a:xfrm>
          <a:prstGeom prst="rect">
            <a:avLst/>
          </a:prstGeom>
          <a:ln>
            <a:noFill/>
          </a:ln>
        </p:spPr>
        <p:txBody>
          <a:bodyPr vert="horz"/>
          <a:lstStyle>
            <a:lvl1pPr marL="0" indent="0">
              <a:buNone/>
              <a:defRPr sz="1200"/>
            </a:lvl1pPr>
          </a:lstStyle>
          <a:p>
            <a:endParaRPr lang="en-US" dirty="0"/>
          </a:p>
        </p:txBody>
      </p:sp>
      <p:sp>
        <p:nvSpPr>
          <p:cNvPr id="13" name="Subtitle 2"/>
          <p:cNvSpPr>
            <a:spLocks noGrp="1"/>
          </p:cNvSpPr>
          <p:nvPr>
            <p:ph type="subTitle" idx="1" hasCustomPrompt="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5" name="Title 1"/>
          <p:cNvSpPr>
            <a:spLocks noGrp="1"/>
          </p:cNvSpPr>
          <p:nvPr>
            <p:ph type="ctrTitle" hasCustomPrompt="1"/>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6" name="Text Placeholder 14"/>
          <p:cNvSpPr>
            <a:spLocks noGrp="1"/>
          </p:cNvSpPr>
          <p:nvPr>
            <p:ph type="body" sz="quarter" idx="11" hasCustomPrompt="1"/>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chemeClr val="bg1"/>
                </a:solidFill>
              </a:defRPr>
            </a:lvl1pPr>
          </a:lstStyle>
          <a:p>
            <a:r>
              <a:rPr lang="en-US" dirty="0"/>
              <a:t>CLICK HERE TO EDIT SLIDE TITLE</a:t>
            </a:r>
            <a:br>
              <a:rPr lang="en-US" dirty="0"/>
            </a:br>
            <a:r>
              <a:rPr lang="en-US" dirty="0"/>
              <a:t>SECOND LINE IF NEEDED</a:t>
            </a:r>
          </a:p>
        </p:txBody>
      </p:sp>
      <p:sp>
        <p:nvSpPr>
          <p:cNvPr id="4"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5"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txBox="1">
            <a:spLocks/>
          </p:cNvSpPr>
          <p:nvPr userDrawn="1"/>
        </p:nvSpPr>
        <p:spPr>
          <a:xfrm>
            <a:off x="641350" y="1863119"/>
            <a:ext cx="4115377" cy="4203573"/>
          </a:xfrm>
          <a:prstGeom prst="rect">
            <a:avLst/>
          </a:prstGeom>
        </p:spPr>
        <p:txBody>
          <a:bodyPr numCol="1" spcCol="228600"/>
          <a:lstStyle>
            <a:lvl1pPr marL="342900" indent="-3429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1pPr>
            <a:lvl2pPr marL="742950" indent="-28575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2pPr>
            <a:lvl3pPr marL="11430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3pPr>
            <a:lvl4pPr marL="16002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4pPr>
            <a:lvl5pPr marL="2057400" indent="-228600" algn="l" defTabSz="457200" rtl="0" eaLnBrk="1" latinLnBrk="0" hangingPunct="1">
              <a:spcBef>
                <a:spcPct val="20000"/>
              </a:spcBef>
              <a:buClr>
                <a:srgbClr val="00B6DE"/>
              </a:buClr>
              <a:buFont typeface="Arial"/>
              <a:buChar char="»"/>
              <a:defRPr sz="2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8"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193430" y="128099"/>
            <a:ext cx="7589856" cy="1060258"/>
          </a:xfrm>
          <a:prstGeom prst="rect">
            <a:avLst/>
          </a:prstGeom>
        </p:spPr>
        <p:txBody>
          <a:bodyPr vert="horz"/>
          <a:lstStyle>
            <a:lvl1pPr algn="l">
              <a:defRPr sz="3400">
                <a:solidFill>
                  <a:srgbClr val="FFFFFF"/>
                </a:solidFill>
              </a:defRPr>
            </a:lvl1pPr>
          </a:lstStyle>
          <a:p>
            <a:r>
              <a:rPr lang="en-US" dirty="0"/>
              <a:t>CLICK HERE TO EDIT SLIDE TITLE</a:t>
            </a:r>
            <a:br>
              <a:rPr lang="en-US" dirty="0"/>
            </a:br>
            <a:r>
              <a:rPr lang="en-US" dirty="0"/>
              <a:t>SECOND LINE IF NEEDED</a:t>
            </a:r>
          </a:p>
        </p:txBody>
      </p:sp>
      <p:sp>
        <p:nvSpPr>
          <p:cNvPr id="10"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pic>
        <p:nvPicPr>
          <p:cNvPr id="3" name="Picture 2"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hasCustomPrompt="1"/>
          </p:nvPr>
        </p:nvSpPr>
        <p:spPr>
          <a:xfrm>
            <a:off x="193430" y="128099"/>
            <a:ext cx="758985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pic>
        <p:nvPicPr>
          <p:cNvPr id="6" name="Picture 5"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9" name="Content Placeholder 2"/>
          <p:cNvSpPr>
            <a:spLocks noGrp="1"/>
          </p:cNvSpPr>
          <p:nvPr>
            <p:ph idx="1" hasCustomPrompt="1"/>
          </p:nvPr>
        </p:nvSpPr>
        <p:spPr>
          <a:xfrm>
            <a:off x="641350" y="1863119"/>
            <a:ext cx="7760188" cy="4203573"/>
          </a:xfrm>
          <a:prstGeom prst="rect">
            <a:avLst/>
          </a:prstGeom>
        </p:spPr>
        <p:txBody>
          <a:bodyPr numCol="2" spcCol="228600"/>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pic>
        <p:nvPicPr>
          <p:cNvPr id="3" name="Picture 2" descr="Content_Slide_w_Logo_v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10" name="Content Placeholder 2"/>
          <p:cNvSpPr>
            <a:spLocks noGrp="1"/>
          </p:cNvSpPr>
          <p:nvPr>
            <p:ph idx="1"/>
          </p:nvPr>
        </p:nvSpPr>
        <p:spPr>
          <a:xfrm>
            <a:off x="641350" y="1863119"/>
            <a:ext cx="4114800"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193430" y="128099"/>
            <a:ext cx="8769605" cy="1073516"/>
          </a:xfrm>
          <a:prstGeom prst="rect">
            <a:avLst/>
          </a:prstGeom>
          <a:ln>
            <a:noFill/>
          </a:ln>
        </p:spPr>
        <p:txBody>
          <a:bodyPr/>
          <a:lstStyle>
            <a:lvl1pPr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8" name="Picture Placeholder 9"/>
          <p:cNvSpPr>
            <a:spLocks noGrp="1"/>
          </p:cNvSpPr>
          <p:nvPr>
            <p:ph type="pic" sz="quarter" idx="13"/>
          </p:nvPr>
        </p:nvSpPr>
        <p:spPr>
          <a:xfrm>
            <a:off x="5052786" y="1863725"/>
            <a:ext cx="3629252" cy="4203700"/>
          </a:xfrm>
          <a:prstGeom prst="rect">
            <a:avLst/>
          </a:prstGeom>
        </p:spPr>
        <p:txBody>
          <a:bodyPr vert="horz"/>
          <a:lstStyle>
            <a:lvl1pPr marL="0" indent="0">
              <a:buNone/>
              <a:defRPr sz="2500"/>
            </a:lvl1pPr>
          </a:lstStyle>
          <a:p>
            <a:endParaRPr lang="en-US" dirty="0"/>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 id="2147493487" r:id="rId14"/>
    <p:sldLayoutId id="2147493489" r:id="rId15"/>
    <p:sldLayoutId id="2147493490"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neighborhoodindicators.org/get-involved/listservs"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mailto:lhendey@urban.org" TargetMode="External"/><Relationship Id="rId5" Type="http://schemas.openxmlformats.org/officeDocument/2006/relationships/hyperlink" Target="mailto:kpettit@urban.org" TargetMode="External"/><Relationship Id="rId4" Type="http://schemas.openxmlformats.org/officeDocument/2006/relationships/hyperlink" Target="https://twitter.com/nniphq"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An Introduction to the </a:t>
            </a:r>
            <a:br>
              <a:rPr lang="en-US" dirty="0"/>
            </a:br>
            <a:r>
              <a:rPr lang="en-US" dirty="0"/>
              <a:t>National Neighborhood Indicators Partnership </a:t>
            </a:r>
            <a:br>
              <a:rPr lang="en-US" dirty="0"/>
            </a:br>
            <a:r>
              <a:rPr lang="en-US" dirty="0"/>
              <a:t>(NNIP)</a:t>
            </a:r>
          </a:p>
        </p:txBody>
      </p:sp>
      <p:sp>
        <p:nvSpPr>
          <p:cNvPr id="7" name="Text Placeholder 6"/>
          <p:cNvSpPr>
            <a:spLocks noGrp="1"/>
          </p:cNvSpPr>
          <p:nvPr>
            <p:ph type="body" sz="quarter" idx="10"/>
          </p:nvPr>
        </p:nvSpPr>
        <p:spPr/>
        <p:txBody>
          <a:bodyPr/>
          <a:lstStyle/>
          <a:p>
            <a:endParaRPr lang="en-US" dirty="0"/>
          </a:p>
          <a:p>
            <a:r>
              <a:rPr lang="en-US" dirty="0"/>
              <a:t>INDIANAPOLIS, IN</a:t>
            </a:r>
          </a:p>
          <a:p>
            <a:r>
              <a:rPr lang="en-US" dirty="0"/>
              <a:t>OCTOBER 11, 2017</a:t>
            </a:r>
          </a:p>
        </p:txBody>
      </p:sp>
    </p:spTree>
    <p:extLst>
      <p:ext uri="{BB962C8B-B14F-4D97-AF65-F5344CB8AC3E}">
        <p14:creationId xmlns:p14="http://schemas.microsoft.com/office/powerpoint/2010/main" val="307720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Why Are Local Data Intermediaries Important? </a:t>
            </a:r>
            <a:br>
              <a:rPr lang="en-US" dirty="0"/>
            </a:br>
            <a:endParaRPr lang="en-US" dirty="0"/>
          </a:p>
        </p:txBody>
      </p:sp>
      <p:sp>
        <p:nvSpPr>
          <p:cNvPr id="7" name="Content Placeholder 6"/>
          <p:cNvSpPr>
            <a:spLocks noGrp="1"/>
          </p:cNvSpPr>
          <p:nvPr>
            <p:ph idx="1"/>
          </p:nvPr>
        </p:nvSpPr>
        <p:spPr>
          <a:xfrm>
            <a:off x="641350" y="1746913"/>
            <a:ext cx="7760188" cy="4319779"/>
          </a:xfrm>
          <a:prstGeom prst="rect">
            <a:avLst/>
          </a:prstGeom>
        </p:spPr>
        <p:txBody>
          <a:bodyPr/>
          <a:lstStyle/>
          <a:p>
            <a:pPr>
              <a:spcBef>
                <a:spcPct val="5000"/>
              </a:spcBef>
              <a:spcAft>
                <a:spcPct val="20000"/>
              </a:spcAft>
            </a:pPr>
            <a:r>
              <a:rPr lang="en-US" altLang="en-US" sz="2800" dirty="0"/>
              <a:t>Democratize Information</a:t>
            </a:r>
          </a:p>
          <a:p>
            <a:pPr lvl="1">
              <a:spcBef>
                <a:spcPct val="5000"/>
              </a:spcBef>
              <a:spcAft>
                <a:spcPts val="1800"/>
              </a:spcAft>
            </a:pPr>
            <a:r>
              <a:rPr lang="en-US" altLang="en-US" sz="2400" dirty="0"/>
              <a:t>Facilitate the direct use of data by stakeholders</a:t>
            </a:r>
          </a:p>
          <a:p>
            <a:pPr>
              <a:spcBef>
                <a:spcPct val="5000"/>
              </a:spcBef>
              <a:spcAft>
                <a:spcPts val="1200"/>
              </a:spcAft>
            </a:pPr>
            <a:r>
              <a:rPr lang="en-US" altLang="en-US" sz="2800" dirty="0"/>
              <a:t>Serve multiple audiences and purposes </a:t>
            </a:r>
          </a:p>
          <a:p>
            <a:pPr lvl="1">
              <a:spcBef>
                <a:spcPct val="5000"/>
              </a:spcBef>
              <a:spcAft>
                <a:spcPts val="1800"/>
              </a:spcAft>
            </a:pPr>
            <a:r>
              <a:rPr lang="en-US" altLang="en-US" sz="2400" dirty="0"/>
              <a:t>But a central focus on strengthening and empowering low-income neighborhoods</a:t>
            </a:r>
          </a:p>
          <a:p>
            <a:pPr>
              <a:spcBef>
                <a:spcPct val="5000"/>
              </a:spcBef>
              <a:spcAft>
                <a:spcPts val="1200"/>
              </a:spcAft>
            </a:pPr>
            <a:r>
              <a:rPr lang="en-US" altLang="en-US" sz="2800" dirty="0"/>
              <a:t>Use information to promote collaboration</a:t>
            </a:r>
          </a:p>
          <a:p>
            <a:pPr lvl="1">
              <a:spcBef>
                <a:spcPct val="5000"/>
              </a:spcBef>
              <a:spcAft>
                <a:spcPts val="1200"/>
              </a:spcAft>
            </a:pPr>
            <a:r>
              <a:rPr lang="en-US" altLang="en-US" sz="2400" dirty="0"/>
              <a:t>Acts as a bridge among public agencies, nonprofits, businesses, resident groups</a:t>
            </a:r>
          </a:p>
        </p:txBody>
      </p:sp>
    </p:spTree>
    <p:extLst>
      <p:ext uri="{BB962C8B-B14F-4D97-AF65-F5344CB8AC3E}">
        <p14:creationId xmlns:p14="http://schemas.microsoft.com/office/powerpoint/2010/main" val="1202570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Makes NNIP Partners Successful? </a:t>
            </a:r>
          </a:p>
        </p:txBody>
      </p:sp>
      <p:sp>
        <p:nvSpPr>
          <p:cNvPr id="7" name="Content Placeholder 6"/>
          <p:cNvSpPr>
            <a:spLocks noGrp="1"/>
          </p:cNvSpPr>
          <p:nvPr>
            <p:ph idx="1"/>
          </p:nvPr>
        </p:nvSpPr>
        <p:spPr/>
        <p:txBody>
          <a:bodyPr/>
          <a:lstStyle/>
          <a:p>
            <a:pPr>
              <a:lnSpc>
                <a:spcPct val="150000"/>
              </a:lnSpc>
            </a:pPr>
            <a:r>
              <a:rPr lang="en-US" altLang="en-US" dirty="0"/>
              <a:t>Trusted and engaged institutions</a:t>
            </a:r>
          </a:p>
          <a:p>
            <a:pPr>
              <a:lnSpc>
                <a:spcPct val="150000"/>
              </a:lnSpc>
            </a:pPr>
            <a:r>
              <a:rPr lang="en-US" altLang="en-US" dirty="0"/>
              <a:t>Relevant and high-quality data and analysis</a:t>
            </a:r>
          </a:p>
          <a:p>
            <a:pPr>
              <a:lnSpc>
                <a:spcPct val="150000"/>
              </a:lnSpc>
            </a:pPr>
            <a:r>
              <a:rPr lang="en-US" altLang="en-US" dirty="0"/>
              <a:t>Collaborative working relationships with a wide range of local institutions</a:t>
            </a:r>
          </a:p>
          <a:p>
            <a:pPr>
              <a:lnSpc>
                <a:spcPct val="150000"/>
              </a:lnSpc>
            </a:pPr>
            <a:r>
              <a:rPr lang="en-US" altLang="en-US" dirty="0"/>
              <a:t>Mission to support use of data for action</a:t>
            </a:r>
          </a:p>
          <a:p>
            <a:endParaRPr lang="en-US" altLang="en-US" dirty="0"/>
          </a:p>
          <a:p>
            <a:pPr lvl="2"/>
            <a:endParaRPr lang="en-US" altLang="en-US" dirty="0"/>
          </a:p>
          <a:p>
            <a:pPr lvl="2"/>
            <a:endParaRPr lang="en-US" altLang="en-US" dirty="0"/>
          </a:p>
          <a:p>
            <a:endParaRPr lang="en-US" dirty="0"/>
          </a:p>
        </p:txBody>
      </p:sp>
    </p:spTree>
    <p:extLst>
      <p:ext uri="{BB962C8B-B14F-4D97-AF65-F5344CB8AC3E}">
        <p14:creationId xmlns:p14="http://schemas.microsoft.com/office/powerpoint/2010/main" val="4212082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pPr>
              <a:defRPr/>
            </a:pPr>
            <a:fld id="{D76FA794-62CC-4972-9D24-8760D2712548}" type="slidenum">
              <a:rPr lang="en-US" altLang="en-US" smtClean="0"/>
              <a:pPr>
                <a:defRPr/>
              </a:pPr>
              <a:t>12</a:t>
            </a:fld>
            <a:endParaRPr lang="en-US" altLang="en-US" dirty="0"/>
          </a:p>
        </p:txBody>
      </p:sp>
      <p:pic>
        <p:nvPicPr>
          <p:cNvPr id="8" name="Picture 3" descr="P:\D3_projects\FHAFAS\Development\Working\MXDsAndMaps\Maps_for_Analysis\Food_Insecurity_Index_NoFHBounda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279" y="-572303"/>
            <a:ext cx="5799111" cy="75047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1" y="3875420"/>
            <a:ext cx="3742660" cy="1371600"/>
          </a:xfrm>
          <a:prstGeom prst="rect">
            <a:avLst/>
          </a:prstGeom>
          <a:solidFill>
            <a:schemeClr val="bg1"/>
          </a:solidFill>
          <a:ln w="3175">
            <a:solidFill>
              <a:srgbClr val="000000"/>
            </a:solidFill>
          </a:ln>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ts val="1200"/>
              </a:spcBef>
              <a:defRPr/>
            </a:pPr>
            <a:r>
              <a:rPr lang="en-US" sz="3000" i="1" dirty="0">
                <a:solidFill>
                  <a:schemeClr val="tx2"/>
                </a:solidFill>
                <a:latin typeface="+mn-lt"/>
              </a:rPr>
              <a:t>Inform community development decisions</a:t>
            </a:r>
            <a:endParaRPr lang="en-US" dirty="0"/>
          </a:p>
          <a:p>
            <a:pPr algn="ctr" eaLnBrk="1" hangingPunct="1">
              <a:defRPr/>
            </a:pPr>
            <a:endParaRPr lang="en-US" b="1" dirty="0">
              <a:solidFill>
                <a:srgbClr val="5285B8"/>
              </a:solidFill>
            </a:endParaRPr>
          </a:p>
        </p:txBody>
      </p:sp>
    </p:spTree>
    <p:extLst>
      <p:ext uri="{BB962C8B-B14F-4D97-AF65-F5344CB8AC3E}">
        <p14:creationId xmlns:p14="http://schemas.microsoft.com/office/powerpoint/2010/main" val="2149941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3373" y="586596"/>
            <a:ext cx="8910911" cy="5745193"/>
          </a:xfrm>
          <a:prstGeom prst="rect">
            <a:avLst/>
          </a:prstGeom>
        </p:spPr>
      </p:pic>
      <p:pic>
        <p:nvPicPr>
          <p:cNvPr id="1026" name="Picture 2" descr="https://lh5.googleusercontent.com/smYcIKYvbdsqaVNb7Pps70mwf3FMrS5ZT1Y1uvIptBjooDC6wx_8Pbv7acaS_JFMFtXEzQRjFHM0wBrIuyDy5VafZ9RZN4DaWlcHGcOgZnSXx38tlLY_mOucKSJ-eAyBbA74zfewAG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482" y="5266337"/>
            <a:ext cx="1511524" cy="6378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2199793" y="5275267"/>
            <a:ext cx="1048154" cy="628892"/>
          </a:xfrm>
          <a:prstGeom prst="rect">
            <a:avLst/>
          </a:prstGeom>
        </p:spPr>
      </p:pic>
      <p:pic>
        <p:nvPicPr>
          <p:cNvPr id="1028" name="Picture 4" descr="https://lh5.googleusercontent.com/I287EkTV3xvpTZ2ahrOzeV_v1-38RiUG0v135U4zcfDMUOem54SjkjSK30h_HaBXIbutSQa-hRFxUcC48hliy1Mk6fG-GCybKzGKGn5SU_j7-uA32lbWSWW5uW0bZ6sinvJfPS7Dlv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481" y="4799347"/>
            <a:ext cx="2581466" cy="430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603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NNIP Network</a:t>
            </a:r>
          </a:p>
        </p:txBody>
      </p:sp>
      <p:sp>
        <p:nvSpPr>
          <p:cNvPr id="5" name="Text Placeholder 4"/>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702048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Roles</a:t>
            </a:r>
          </a:p>
        </p:txBody>
      </p:sp>
      <p:sp>
        <p:nvSpPr>
          <p:cNvPr id="3" name="Content Placeholder 2"/>
          <p:cNvSpPr>
            <a:spLocks noGrp="1"/>
          </p:cNvSpPr>
          <p:nvPr>
            <p:ph idx="1"/>
          </p:nvPr>
        </p:nvSpPr>
        <p:spPr/>
        <p:txBody>
          <a:bodyPr/>
          <a:lstStyle/>
          <a:p>
            <a:r>
              <a:rPr lang="en-US" b="1" dirty="0"/>
              <a:t>Partners: </a:t>
            </a:r>
            <a:r>
              <a:rPr lang="en-US" dirty="0"/>
              <a:t>Commit to carrying out the NNIP model at home, share knowledge, and participate in network activities. </a:t>
            </a:r>
          </a:p>
          <a:p>
            <a:r>
              <a:rPr lang="en-US" b="1" dirty="0"/>
              <a:t>Urban: </a:t>
            </a:r>
            <a:r>
              <a:rPr lang="en-US" dirty="0"/>
              <a:t>coordinates the network, organizes and plans meetings, raises funding for and manage cross-site projects, broader outreach and communication. </a:t>
            </a:r>
          </a:p>
          <a:p>
            <a:r>
              <a:rPr lang="en-US" b="1" dirty="0"/>
              <a:t>Executive Committee</a:t>
            </a:r>
            <a:r>
              <a:rPr lang="en-US" dirty="0"/>
              <a:t>: Elected staff members from partner organizations helps govern NNIP. </a:t>
            </a:r>
          </a:p>
        </p:txBody>
      </p:sp>
    </p:spTree>
    <p:extLst>
      <p:ext uri="{BB962C8B-B14F-4D97-AF65-F5344CB8AC3E}">
        <p14:creationId xmlns:p14="http://schemas.microsoft.com/office/powerpoint/2010/main" val="1511406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NNIP Work Plan Components</a:t>
            </a:r>
            <a:endParaRPr lang="en-US" dirty="0"/>
          </a:p>
        </p:txBody>
      </p:sp>
      <p:sp>
        <p:nvSpPr>
          <p:cNvPr id="5" name="Content Placeholder 4"/>
          <p:cNvSpPr>
            <a:spLocks noGrp="1"/>
          </p:cNvSpPr>
          <p:nvPr>
            <p:ph idx="1"/>
          </p:nvPr>
        </p:nvSpPr>
        <p:spPr>
          <a:xfrm>
            <a:off x="641350" y="1863119"/>
            <a:ext cx="8059888" cy="4203573"/>
          </a:xfrm>
        </p:spPr>
        <p:txBody>
          <a:bodyPr/>
          <a:lstStyle/>
          <a:p>
            <a:r>
              <a:rPr lang="en-US" altLang="en-US" dirty="0"/>
              <a:t>Build and strengthen local capacity</a:t>
            </a:r>
          </a:p>
          <a:p>
            <a:pPr lvl="1"/>
            <a:r>
              <a:rPr lang="en-US" altLang="en-US" dirty="0"/>
              <a:t>Support current partners</a:t>
            </a:r>
          </a:p>
          <a:p>
            <a:pPr lvl="1"/>
            <a:r>
              <a:rPr lang="en-US" altLang="en-US" dirty="0"/>
              <a:t>Support potential partners</a:t>
            </a:r>
          </a:p>
          <a:p>
            <a:r>
              <a:rPr lang="en-US" dirty="0"/>
              <a:t>Inform local and national policy </a:t>
            </a:r>
          </a:p>
          <a:p>
            <a:r>
              <a:rPr lang="en-US" altLang="en-US" dirty="0"/>
              <a:t>Build support for community information field</a:t>
            </a:r>
          </a:p>
          <a:p>
            <a:endParaRPr lang="en-US" dirty="0"/>
          </a:p>
        </p:txBody>
      </p:sp>
    </p:spTree>
    <p:extLst>
      <p:ext uri="{BB962C8B-B14F-4D97-AF65-F5344CB8AC3E}">
        <p14:creationId xmlns:p14="http://schemas.microsoft.com/office/powerpoint/2010/main" val="2124939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Current General Network Funding</a:t>
            </a:r>
          </a:p>
        </p:txBody>
      </p:sp>
      <p:sp>
        <p:nvSpPr>
          <p:cNvPr id="30723" name="Rectangle 3"/>
          <p:cNvSpPr>
            <a:spLocks noGrp="1" noChangeArrowheads="1"/>
          </p:cNvSpPr>
          <p:nvPr>
            <p:ph idx="1"/>
          </p:nvPr>
        </p:nvSpPr>
        <p:spPr/>
        <p:txBody>
          <a:bodyPr/>
          <a:lstStyle/>
          <a:p>
            <a:r>
              <a:rPr lang="en-US" dirty="0"/>
              <a:t>Annie E. Casey Foundation</a:t>
            </a:r>
          </a:p>
          <a:p>
            <a:r>
              <a:rPr lang="en-US" dirty="0"/>
              <a:t>John D. and Catherine T. MacArthur Foundation</a:t>
            </a:r>
          </a:p>
        </p:txBody>
      </p:sp>
    </p:spTree>
    <p:extLst>
      <p:ext uri="{BB962C8B-B14F-4D97-AF65-F5344CB8AC3E}">
        <p14:creationId xmlns:p14="http://schemas.microsoft.com/office/powerpoint/2010/main" val="905009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NNIP Cross-site Projects</a:t>
            </a:r>
          </a:p>
        </p:txBody>
      </p:sp>
      <p:graphicFrame>
        <p:nvGraphicFramePr>
          <p:cNvPr id="7" name="Table 6"/>
          <p:cNvGraphicFramePr>
            <a:graphicFrameLocks noGrp="1"/>
          </p:cNvGraphicFramePr>
          <p:nvPr>
            <p:extLst>
              <p:ext uri="{D42A27DB-BD31-4B8C-83A1-F6EECF244321}">
                <p14:modId xmlns:p14="http://schemas.microsoft.com/office/powerpoint/2010/main" val="439068427"/>
              </p:ext>
            </p:extLst>
          </p:nvPr>
        </p:nvGraphicFramePr>
        <p:xfrm>
          <a:off x="1028700" y="1503635"/>
          <a:ext cx="7181850" cy="4499458"/>
        </p:xfrm>
        <a:graphic>
          <a:graphicData uri="http://schemas.openxmlformats.org/drawingml/2006/table">
            <a:tbl>
              <a:tblPr firstRow="1" bandRow="1">
                <a:tableStyleId>{5C22544A-7EE6-4342-B048-85BDC9FD1C3A}</a:tableStyleId>
              </a:tblPr>
              <a:tblGrid>
                <a:gridCol w="2393950">
                  <a:extLst>
                    <a:ext uri="{9D8B030D-6E8A-4147-A177-3AD203B41FA5}">
                      <a16:colId xmlns:a16="http://schemas.microsoft.com/office/drawing/2014/main" val="20000"/>
                    </a:ext>
                  </a:extLst>
                </a:gridCol>
                <a:gridCol w="958850">
                  <a:extLst>
                    <a:ext uri="{9D8B030D-6E8A-4147-A177-3AD203B41FA5}">
                      <a16:colId xmlns:a16="http://schemas.microsoft.com/office/drawing/2014/main" val="20001"/>
                    </a:ext>
                  </a:extLst>
                </a:gridCol>
                <a:gridCol w="3829050">
                  <a:extLst>
                    <a:ext uri="{9D8B030D-6E8A-4147-A177-3AD203B41FA5}">
                      <a16:colId xmlns:a16="http://schemas.microsoft.com/office/drawing/2014/main" val="20002"/>
                    </a:ext>
                  </a:extLst>
                </a:gridCol>
              </a:tblGrid>
              <a:tr h="434225">
                <a:tc>
                  <a:txBody>
                    <a:bodyPr/>
                    <a:lstStyle/>
                    <a:p>
                      <a:pPr algn="l" fontAlgn="b"/>
                      <a:r>
                        <a:rPr lang="en-US" sz="1400" b="1" i="0" u="none" strike="noStrike" dirty="0">
                          <a:solidFill>
                            <a:srgbClr val="000000"/>
                          </a:solidFill>
                          <a:effectLst/>
                          <a:latin typeface="Century Gothic" panose="020B0502020202020204" pitchFamily="34" charset="0"/>
                        </a:rPr>
                        <a:t>Topic</a:t>
                      </a:r>
                    </a:p>
                  </a:txBody>
                  <a:tcPr marL="9525" marR="9525" marT="9525" marB="0" anchor="ctr"/>
                </a:tc>
                <a:tc>
                  <a:txBody>
                    <a:bodyPr/>
                    <a:lstStyle/>
                    <a:p>
                      <a:pPr algn="ctr" fontAlgn="b"/>
                      <a:r>
                        <a:rPr lang="en-US" sz="1400" b="1" i="0" u="none" strike="noStrike" dirty="0">
                          <a:solidFill>
                            <a:srgbClr val="000000"/>
                          </a:solidFill>
                          <a:effectLst/>
                          <a:latin typeface="Century Gothic" panose="020B0502020202020204" pitchFamily="34" charset="0"/>
                        </a:rPr>
                        <a:t>Years</a:t>
                      </a:r>
                    </a:p>
                  </a:txBody>
                  <a:tcPr marL="9525" marR="9525" marT="9525" marB="0" anchor="ctr"/>
                </a:tc>
                <a:tc>
                  <a:txBody>
                    <a:bodyPr/>
                    <a:lstStyle/>
                    <a:p>
                      <a:pPr algn="l" fontAlgn="b"/>
                      <a:r>
                        <a:rPr lang="en-US" sz="1400" b="1" i="0" u="none" strike="noStrike" dirty="0">
                          <a:solidFill>
                            <a:srgbClr val="000000"/>
                          </a:solidFill>
                          <a:effectLst/>
                          <a:latin typeface="Century Gothic" panose="020B0502020202020204" pitchFamily="34" charset="0"/>
                        </a:rPr>
                        <a:t>Funder</a:t>
                      </a:r>
                    </a:p>
                  </a:txBody>
                  <a:tcPr marL="9525" marR="9525" marT="9525" marB="0" anchor="ctr"/>
                </a:tc>
                <a:extLst>
                  <a:ext uri="{0D108BD9-81ED-4DB2-BD59-A6C34878D82A}">
                    <a16:rowId xmlns:a16="http://schemas.microsoft.com/office/drawing/2014/main" val="10000"/>
                  </a:ext>
                </a:extLst>
              </a:tr>
              <a:tr h="434225">
                <a:tc>
                  <a:txBody>
                    <a:bodyPr/>
                    <a:lstStyle/>
                    <a:p>
                      <a:pPr algn="l" fontAlgn="ctr"/>
                      <a:r>
                        <a:rPr lang="en-US" sz="1400" b="0" i="0" u="none" strike="noStrike" dirty="0">
                          <a:solidFill>
                            <a:srgbClr val="000000"/>
                          </a:solidFill>
                          <a:effectLst/>
                          <a:latin typeface="Century Gothic" panose="020B0502020202020204" pitchFamily="34" charset="0"/>
                        </a:rPr>
                        <a:t>Data and Tech Training</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2016-17</a:t>
                      </a:r>
                    </a:p>
                  </a:txBody>
                  <a:tcPr marL="9525" marR="9525" marT="9525"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entury Gothic" panose="020B0502020202020204" pitchFamily="34" charset="0"/>
                        </a:rPr>
                        <a:t>Microsoft</a:t>
                      </a:r>
                    </a:p>
                  </a:txBody>
                  <a:tcPr marL="9525" marR="9525" marT="9525" marB="0" anchor="ctr"/>
                </a:tc>
                <a:extLst>
                  <a:ext uri="{0D108BD9-81ED-4DB2-BD59-A6C34878D82A}">
                    <a16:rowId xmlns:a16="http://schemas.microsoft.com/office/drawing/2014/main" val="939115277"/>
                  </a:ext>
                </a:extLst>
              </a:tr>
              <a:tr h="434225">
                <a:tc>
                  <a:txBody>
                    <a:bodyPr/>
                    <a:lstStyle/>
                    <a:p>
                      <a:pPr algn="l" fontAlgn="ctr"/>
                      <a:r>
                        <a:rPr lang="en-US" sz="1400" b="0" i="0" u="none" strike="noStrike" dirty="0">
                          <a:solidFill>
                            <a:srgbClr val="000000"/>
                          </a:solidFill>
                          <a:effectLst/>
                          <a:latin typeface="Century Gothic" panose="020B0502020202020204" pitchFamily="34" charset="0"/>
                        </a:rPr>
                        <a:t>Neighborhood</a:t>
                      </a:r>
                      <a:r>
                        <a:rPr lang="en-US" sz="1400" b="0" i="0" u="none" strike="noStrike" baseline="0" dirty="0">
                          <a:solidFill>
                            <a:srgbClr val="000000"/>
                          </a:solidFill>
                          <a:effectLst/>
                          <a:latin typeface="Century Gothic" panose="020B0502020202020204" pitchFamily="34" charset="0"/>
                        </a:rPr>
                        <a:t> Change</a:t>
                      </a:r>
                      <a:endParaRPr lang="en-US"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2015-17</a:t>
                      </a:r>
                    </a:p>
                  </a:txBody>
                  <a:tcPr marL="9525" marR="9525" marT="9525"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Century Gothic" panose="020B0502020202020204" pitchFamily="34" charset="0"/>
                        </a:rPr>
                        <a:t>Kresge</a:t>
                      </a:r>
                      <a:r>
                        <a:rPr lang="en-US" sz="1400" b="0" i="0" u="none" strike="noStrike" dirty="0">
                          <a:solidFill>
                            <a:srgbClr val="000000"/>
                          </a:solidFill>
                          <a:effectLst/>
                          <a:latin typeface="Century Gothic" panose="020B0502020202020204" pitchFamily="34" charset="0"/>
                        </a:rPr>
                        <a:t> Foundation and</a:t>
                      </a:r>
                      <a:r>
                        <a:rPr lang="en-US" sz="1400" b="0" i="0" u="none" strike="noStrike" baseline="0" dirty="0">
                          <a:solidFill>
                            <a:srgbClr val="000000"/>
                          </a:solidFill>
                          <a:effectLst/>
                          <a:latin typeface="Century Gothic" panose="020B0502020202020204" pitchFamily="34" charset="0"/>
                        </a:rPr>
                        <a:t> local funders</a:t>
                      </a:r>
                      <a:endParaRPr lang="en-US" sz="14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1"/>
                  </a:ext>
                </a:extLst>
              </a:tr>
              <a:tr h="434225">
                <a:tc>
                  <a:txBody>
                    <a:bodyPr/>
                    <a:lstStyle/>
                    <a:p>
                      <a:pPr algn="l" fontAlgn="ctr"/>
                      <a:r>
                        <a:rPr lang="en-US" sz="1400" b="0" i="0" u="none" strike="noStrike" dirty="0">
                          <a:solidFill>
                            <a:srgbClr val="000000"/>
                          </a:solidFill>
                          <a:effectLst/>
                          <a:latin typeface="Century Gothic" panose="020B0502020202020204" pitchFamily="34" charset="0"/>
                        </a:rPr>
                        <a:t>Civic Tech and Data</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2015-18</a:t>
                      </a:r>
                    </a:p>
                  </a:txBody>
                  <a:tcPr marL="9525" marR="9525" marT="9525"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entury Gothic" panose="020B0502020202020204" pitchFamily="34" charset="0"/>
                        </a:rPr>
                        <a:t>John D. and Catherine T. MacArthur Foundation</a:t>
                      </a:r>
                    </a:p>
                  </a:txBody>
                  <a:tcPr marL="9525" marR="9525" marT="9525" marB="0" anchor="ctr"/>
                </a:tc>
                <a:extLst>
                  <a:ext uri="{0D108BD9-81ED-4DB2-BD59-A6C34878D82A}">
                    <a16:rowId xmlns:a16="http://schemas.microsoft.com/office/drawing/2014/main" val="10002"/>
                  </a:ext>
                </a:extLst>
              </a:tr>
              <a:tr h="434225">
                <a:tc>
                  <a:txBody>
                    <a:bodyPr/>
                    <a:lstStyle/>
                    <a:p>
                      <a:pPr algn="l" fontAlgn="ctr"/>
                      <a:r>
                        <a:rPr lang="en-US" sz="1400" b="0" i="0" u="none" strike="noStrike" dirty="0">
                          <a:solidFill>
                            <a:srgbClr val="000000"/>
                          </a:solidFill>
                          <a:effectLst/>
                          <a:latin typeface="Century Gothic" panose="020B0502020202020204" pitchFamily="34" charset="0"/>
                        </a:rPr>
                        <a:t>Integrated Data Systems</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2013-17</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Annie E. Casey Foundation</a:t>
                      </a:r>
                    </a:p>
                  </a:txBody>
                  <a:tcPr marL="9525" marR="9525" marT="9525" marB="0" anchor="ctr"/>
                </a:tc>
                <a:extLst>
                  <a:ext uri="{0D108BD9-81ED-4DB2-BD59-A6C34878D82A}">
                    <a16:rowId xmlns:a16="http://schemas.microsoft.com/office/drawing/2014/main" val="10003"/>
                  </a:ext>
                </a:extLst>
              </a:tr>
              <a:tr h="510809">
                <a:tc>
                  <a:txBody>
                    <a:bodyPr/>
                    <a:lstStyle/>
                    <a:p>
                      <a:pPr algn="l" fontAlgn="ctr"/>
                      <a:r>
                        <a:rPr lang="en-US" sz="1400" b="0" i="0" u="none" strike="noStrike" dirty="0">
                          <a:solidFill>
                            <a:srgbClr val="000000"/>
                          </a:solidFill>
                          <a:effectLst/>
                          <a:latin typeface="Century Gothic" panose="020B0502020202020204" pitchFamily="34" charset="0"/>
                        </a:rPr>
                        <a:t>NNIP and Open Data</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2012-14</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John D. and Catherine T. MacArthur Foundation</a:t>
                      </a:r>
                    </a:p>
                  </a:txBody>
                  <a:tcPr marL="9525" marR="9525" marT="9525" marB="0" anchor="ctr"/>
                </a:tc>
                <a:extLst>
                  <a:ext uri="{0D108BD9-81ED-4DB2-BD59-A6C34878D82A}">
                    <a16:rowId xmlns:a16="http://schemas.microsoft.com/office/drawing/2014/main" val="10004"/>
                  </a:ext>
                </a:extLst>
              </a:tr>
              <a:tr h="510809">
                <a:tc>
                  <a:txBody>
                    <a:bodyPr/>
                    <a:lstStyle/>
                    <a:p>
                      <a:pPr algn="l" fontAlgn="ctr"/>
                      <a:r>
                        <a:rPr lang="en-US" sz="1400" b="0" i="0" u="none" strike="noStrike" dirty="0">
                          <a:solidFill>
                            <a:srgbClr val="000000"/>
                          </a:solidFill>
                          <a:effectLst/>
                          <a:latin typeface="Century Gothic" panose="020B0502020202020204" pitchFamily="34" charset="0"/>
                        </a:rPr>
                        <a:t>Kids and Foreclosure</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2009-12</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Open Society Foundation</a:t>
                      </a:r>
                      <a:br>
                        <a:rPr lang="en-US" sz="1400" b="0" i="0" u="none" strike="noStrike" dirty="0">
                          <a:solidFill>
                            <a:srgbClr val="000000"/>
                          </a:solidFill>
                          <a:effectLst/>
                          <a:latin typeface="Century Gothic" panose="020B0502020202020204" pitchFamily="34" charset="0"/>
                        </a:rPr>
                      </a:br>
                      <a:r>
                        <a:rPr lang="en-US" sz="1400" b="0" i="0" u="none" strike="noStrike" dirty="0">
                          <a:solidFill>
                            <a:srgbClr val="000000"/>
                          </a:solidFill>
                          <a:effectLst/>
                          <a:latin typeface="Century Gothic" panose="020B0502020202020204" pitchFamily="34" charset="0"/>
                        </a:rPr>
                        <a:t>Annie E. Casey Foundation</a:t>
                      </a:r>
                    </a:p>
                  </a:txBody>
                  <a:tcPr marL="9525" marR="9525" marT="9525" marB="0" anchor="ctr"/>
                </a:tc>
                <a:extLst>
                  <a:ext uri="{0D108BD9-81ED-4DB2-BD59-A6C34878D82A}">
                    <a16:rowId xmlns:a16="http://schemas.microsoft.com/office/drawing/2014/main" val="10005"/>
                  </a:ext>
                </a:extLst>
              </a:tr>
              <a:tr h="434225">
                <a:tc>
                  <a:txBody>
                    <a:bodyPr/>
                    <a:lstStyle/>
                    <a:p>
                      <a:pPr algn="l" fontAlgn="ctr"/>
                      <a:r>
                        <a:rPr lang="en-US" sz="1400" b="0" i="0" u="none" strike="noStrike" dirty="0">
                          <a:solidFill>
                            <a:srgbClr val="000000"/>
                          </a:solidFill>
                          <a:effectLst/>
                          <a:latin typeface="Century Gothic" panose="020B0502020202020204" pitchFamily="34" charset="0"/>
                        </a:rPr>
                        <a:t>School Readiness</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2007-10</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Annie E. Casey Foundation</a:t>
                      </a:r>
                    </a:p>
                  </a:txBody>
                  <a:tcPr marL="9525" marR="9525" marT="9525" marB="0" anchor="ctr"/>
                </a:tc>
                <a:extLst>
                  <a:ext uri="{0D108BD9-81ED-4DB2-BD59-A6C34878D82A}">
                    <a16:rowId xmlns:a16="http://schemas.microsoft.com/office/drawing/2014/main" val="10006"/>
                  </a:ext>
                </a:extLst>
              </a:tr>
              <a:tr h="434225">
                <a:tc>
                  <a:txBody>
                    <a:bodyPr/>
                    <a:lstStyle/>
                    <a:p>
                      <a:pPr algn="l" fontAlgn="ctr"/>
                      <a:r>
                        <a:rPr lang="en-US" sz="1400" b="0" i="0" u="none" strike="noStrike" dirty="0">
                          <a:solidFill>
                            <a:srgbClr val="000000"/>
                          </a:solidFill>
                          <a:effectLst/>
                          <a:latin typeface="Century Gothic" panose="020B0502020202020204" pitchFamily="34" charset="0"/>
                        </a:rPr>
                        <a:t>Foreclosure Crisis</a:t>
                      </a:r>
                    </a:p>
                  </a:txBody>
                  <a:tcPr marL="9525" marR="9525" marT="9525" marB="0" anchor="ctr"/>
                </a:tc>
                <a:tc>
                  <a:txBody>
                    <a:bodyPr/>
                    <a:lstStyle/>
                    <a:p>
                      <a:pPr algn="ctr" fontAlgn="ctr"/>
                      <a:r>
                        <a:rPr lang="en-US" sz="1400" b="0" i="0" u="none" strike="noStrike" dirty="0">
                          <a:solidFill>
                            <a:srgbClr val="000000"/>
                          </a:solidFill>
                          <a:effectLst/>
                          <a:latin typeface="Century Gothic" panose="020B0502020202020204" pitchFamily="34" charset="0"/>
                        </a:rPr>
                        <a:t>2008-09</a:t>
                      </a:r>
                    </a:p>
                  </a:txBody>
                  <a:tcPr marL="9525" marR="9525" marT="9525" marB="0" anchor="ctr"/>
                </a:tc>
                <a:tc>
                  <a:txBody>
                    <a:bodyPr/>
                    <a:lstStyle/>
                    <a:p>
                      <a:pPr algn="l" fontAlgn="ctr"/>
                      <a:r>
                        <a:rPr lang="en-US" sz="1400" b="0" i="0" u="none" strike="noStrike" dirty="0">
                          <a:solidFill>
                            <a:srgbClr val="000000"/>
                          </a:solidFill>
                          <a:effectLst/>
                          <a:latin typeface="Century Gothic" panose="020B0502020202020204" pitchFamily="34" charset="0"/>
                        </a:rPr>
                        <a:t>Fannie Mae</a:t>
                      </a:r>
                    </a:p>
                  </a:txBody>
                  <a:tcPr marL="9525" marR="9525" marT="9525" marB="0" anchor="ctr"/>
                </a:tc>
                <a:extLst>
                  <a:ext uri="{0D108BD9-81ED-4DB2-BD59-A6C34878D82A}">
                    <a16:rowId xmlns:a16="http://schemas.microsoft.com/office/drawing/2014/main" val="10007"/>
                  </a:ext>
                </a:extLst>
              </a:tr>
              <a:tr h="434225">
                <a:tc gridSpan="3">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entury Gothic" panose="020B0502020202020204" pitchFamily="34" charset="0"/>
                        </a:rPr>
                        <a:t>Older:</a:t>
                      </a:r>
                      <a:r>
                        <a:rPr lang="en-US" sz="1400" b="0" i="0" u="none" strike="noStrike" baseline="0" dirty="0">
                          <a:solidFill>
                            <a:srgbClr val="000000"/>
                          </a:solidFill>
                          <a:effectLst/>
                          <a:latin typeface="Century Gothic" panose="020B0502020202020204" pitchFamily="34" charset="0"/>
                        </a:rPr>
                        <a:t> </a:t>
                      </a:r>
                      <a:r>
                        <a:rPr lang="en-US" sz="1400" b="0" i="0" u="none" strike="noStrike" dirty="0">
                          <a:solidFill>
                            <a:srgbClr val="000000"/>
                          </a:solidFill>
                          <a:effectLst/>
                          <a:latin typeface="Century Gothic" panose="020B0502020202020204" pitchFamily="34" charset="0"/>
                        </a:rPr>
                        <a:t>Guiding Land Markets, Reentry Mapping Network,</a:t>
                      </a:r>
                      <a:r>
                        <a:rPr lang="en-US" sz="1400" b="0" i="0" u="none" strike="noStrike" baseline="0" dirty="0">
                          <a:solidFill>
                            <a:srgbClr val="000000"/>
                          </a:solidFill>
                          <a:effectLst/>
                          <a:latin typeface="Century Gothic" panose="020B0502020202020204" pitchFamily="34" charset="0"/>
                        </a:rPr>
                        <a:t> </a:t>
                      </a:r>
                      <a:r>
                        <a:rPr lang="en-US" sz="1400" b="0" i="0" u="none" strike="noStrike" dirty="0">
                          <a:solidFill>
                            <a:srgbClr val="000000"/>
                          </a:solidFill>
                          <a:effectLst/>
                          <a:latin typeface="Century Gothic" panose="020B0502020202020204" pitchFamily="34" charset="0"/>
                        </a:rPr>
                        <a:t>Neighborhoods and Health, Welfare-to-Work</a:t>
                      </a:r>
                    </a:p>
                  </a:txBody>
                  <a:tcPr marL="9525" marR="9525" marT="9525" marB="0" anchor="ctr"/>
                </a:tc>
                <a:tc hMerge="1">
                  <a:txBody>
                    <a:bodyPr/>
                    <a:lstStyle/>
                    <a:p>
                      <a:pPr algn="ctr"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tc>
                <a:tc hMerge="1">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35709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15" y="1450075"/>
            <a:ext cx="8352430" cy="1552433"/>
          </a:xfrm>
        </p:spPr>
        <p:txBody>
          <a:bodyPr/>
          <a:lstStyle/>
          <a:p>
            <a:pPr>
              <a:lnSpc>
                <a:spcPct val="150000"/>
              </a:lnSpc>
              <a:spcAft>
                <a:spcPts val="1200"/>
              </a:spcAft>
            </a:pPr>
            <a:r>
              <a:rPr lang="en-US" sz="2800" dirty="0"/>
              <a:t>Stay in Touch! </a:t>
            </a:r>
            <a:br>
              <a:rPr lang="en-US" sz="2800" dirty="0"/>
            </a:br>
            <a:r>
              <a:rPr lang="en-US" sz="1800" dirty="0">
                <a:hlinkClick r:id="rId3"/>
              </a:rPr>
              <a:t>http://www.neighborhoodindicators.org/get-involved/listservs</a:t>
            </a:r>
            <a:br>
              <a:rPr lang="en-US" sz="2800" dirty="0"/>
            </a:br>
            <a:r>
              <a:rPr lang="en-US" sz="2800" dirty="0"/>
              <a:t> or Follow Us </a:t>
            </a:r>
            <a:r>
              <a:rPr lang="en-US" sz="2800" dirty="0">
                <a:hlinkClick r:id="rId4"/>
              </a:rPr>
              <a:t>@NNIPHQ </a:t>
            </a:r>
            <a:endParaRPr lang="en-US" sz="2800" dirty="0"/>
          </a:p>
        </p:txBody>
      </p:sp>
      <p:sp>
        <p:nvSpPr>
          <p:cNvPr id="3" name="Text Placeholder 2"/>
          <p:cNvSpPr>
            <a:spLocks noGrp="1"/>
          </p:cNvSpPr>
          <p:nvPr>
            <p:ph type="body" sz="quarter" idx="10"/>
          </p:nvPr>
        </p:nvSpPr>
        <p:spPr/>
        <p:txBody>
          <a:bodyPr/>
          <a:lstStyle/>
          <a:p>
            <a:r>
              <a:rPr lang="en-US" dirty="0"/>
              <a:t>Kathy Pettit:  </a:t>
            </a:r>
            <a:r>
              <a:rPr lang="en-US" dirty="0">
                <a:hlinkClick r:id="rId5"/>
              </a:rPr>
              <a:t>kpettit@urban.org</a:t>
            </a:r>
            <a:r>
              <a:rPr lang="en-US" dirty="0"/>
              <a:t>; 202-261-5670</a:t>
            </a:r>
          </a:p>
          <a:p>
            <a:r>
              <a:rPr lang="en-US" dirty="0"/>
              <a:t>Leah Hendey:  </a:t>
            </a:r>
            <a:r>
              <a:rPr lang="en-US" dirty="0">
                <a:solidFill>
                  <a:schemeClr val="bg2"/>
                </a:solidFill>
                <a:hlinkClick r:id="rId6"/>
              </a:rPr>
              <a:t>lhendey@urban.org</a:t>
            </a:r>
            <a:r>
              <a:rPr lang="en-US" dirty="0">
                <a:solidFill>
                  <a:srgbClr val="00B0F0"/>
                </a:solidFill>
              </a:rPr>
              <a:t>;</a:t>
            </a:r>
            <a:r>
              <a:rPr lang="en-US" dirty="0">
                <a:solidFill>
                  <a:schemeClr val="bg2"/>
                </a:solidFill>
              </a:rPr>
              <a:t> </a:t>
            </a:r>
            <a:r>
              <a:rPr lang="en-US" dirty="0"/>
              <a:t>202-261-5856</a:t>
            </a:r>
          </a:p>
        </p:txBody>
      </p:sp>
    </p:spTree>
    <p:extLst>
      <p:ext uri="{BB962C8B-B14F-4D97-AF65-F5344CB8AC3E}">
        <p14:creationId xmlns:p14="http://schemas.microsoft.com/office/powerpoint/2010/main" val="3231354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National Neighborhood</a:t>
            </a:r>
            <a:br>
              <a:rPr lang="en-US" dirty="0"/>
            </a:br>
            <a:r>
              <a:rPr lang="en-US" dirty="0"/>
              <a:t>Indicators Partnership (NNIP)</a:t>
            </a:r>
          </a:p>
        </p:txBody>
      </p:sp>
      <p:sp>
        <p:nvSpPr>
          <p:cNvPr id="7" name="Content Placeholder 6"/>
          <p:cNvSpPr>
            <a:spLocks noGrp="1"/>
          </p:cNvSpPr>
          <p:nvPr>
            <p:ph idx="1"/>
          </p:nvPr>
        </p:nvSpPr>
        <p:spPr>
          <a:prstGeom prst="rect">
            <a:avLst/>
          </a:prstGeom>
        </p:spPr>
        <p:txBody>
          <a:bodyPr/>
          <a:lstStyle/>
          <a:p>
            <a:pPr marL="438150" indent="-381000">
              <a:spcBef>
                <a:spcPts val="1200"/>
              </a:spcBef>
              <a:spcAft>
                <a:spcPts val="1200"/>
              </a:spcAft>
            </a:pPr>
            <a:r>
              <a:rPr lang="en-US" altLang="en-US" sz="2800" dirty="0"/>
              <a:t>Collaborative effort between the Urban Institute &amp; local partners in 32 cities</a:t>
            </a:r>
          </a:p>
          <a:p>
            <a:pPr marL="438150" indent="-381000">
              <a:spcBef>
                <a:spcPts val="1200"/>
              </a:spcBef>
              <a:spcAft>
                <a:spcPts val="1200"/>
              </a:spcAft>
            </a:pPr>
            <a:r>
              <a:rPr lang="en-US" altLang="en-US" sz="2800" dirty="0"/>
              <a:t>NNIP partners help residents and institutions use data to improve neighborhoods in advocacy, planning, and policymaking.</a:t>
            </a:r>
          </a:p>
          <a:p>
            <a:pPr marL="1133475" lvl="2" indent="-381000">
              <a:spcBef>
                <a:spcPts val="1200"/>
              </a:spcBef>
              <a:spcAft>
                <a:spcPts val="1200"/>
              </a:spcAft>
            </a:pPr>
            <a:endParaRPr lang="en-US" altLang="en-US" sz="2800" dirty="0"/>
          </a:p>
          <a:p>
            <a:pPr marL="1133475" lvl="2" indent="-381000">
              <a:spcBef>
                <a:spcPts val="1200"/>
              </a:spcBef>
              <a:spcAft>
                <a:spcPts val="1200"/>
              </a:spcAft>
            </a:pPr>
            <a:endParaRPr lang="en-US" altLang="en-US" dirty="0"/>
          </a:p>
          <a:p>
            <a:pPr>
              <a:spcBef>
                <a:spcPts val="1200"/>
              </a:spcBef>
              <a:spcAft>
                <a:spcPts val="1200"/>
              </a:spcAft>
            </a:pPr>
            <a:endParaRPr lang="en-US" dirty="0"/>
          </a:p>
        </p:txBody>
      </p:sp>
    </p:spTree>
    <p:extLst>
      <p:ext uri="{BB962C8B-B14F-4D97-AF65-F5344CB8AC3E}">
        <p14:creationId xmlns:p14="http://schemas.microsoft.com/office/powerpoint/2010/main" val="1641302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Urban Institute</a:t>
            </a:r>
          </a:p>
        </p:txBody>
      </p:sp>
      <p:sp>
        <p:nvSpPr>
          <p:cNvPr id="3" name="Content Placeholder 2"/>
          <p:cNvSpPr>
            <a:spLocks noGrp="1"/>
          </p:cNvSpPr>
          <p:nvPr>
            <p:ph idx="1"/>
          </p:nvPr>
        </p:nvSpPr>
        <p:spPr/>
        <p:txBody>
          <a:bodyPr/>
          <a:lstStyle/>
          <a:p>
            <a:pPr marL="0" indent="0" algn="ctr">
              <a:spcAft>
                <a:spcPts val="0"/>
              </a:spcAft>
              <a:buNone/>
            </a:pPr>
            <a:r>
              <a:rPr lang="en-US" i="1" dirty="0"/>
              <a:t>Urban is dedicated to elevating the debate </a:t>
            </a:r>
          </a:p>
          <a:p>
            <a:pPr marL="0" indent="0" algn="ctr">
              <a:spcBef>
                <a:spcPts val="0"/>
              </a:spcBef>
              <a:spcAft>
                <a:spcPts val="0"/>
              </a:spcAft>
              <a:buNone/>
            </a:pPr>
            <a:r>
              <a:rPr lang="en-US" i="1" dirty="0"/>
              <a:t>on social and economic policy through </a:t>
            </a:r>
          </a:p>
          <a:p>
            <a:pPr marL="0" indent="0" algn="ctr">
              <a:spcBef>
                <a:spcPts val="0"/>
              </a:spcBef>
              <a:spcAft>
                <a:spcPts val="1800"/>
              </a:spcAft>
              <a:buNone/>
            </a:pPr>
            <a:r>
              <a:rPr lang="en-US" i="1" dirty="0"/>
              <a:t>rigorous research and engagement.</a:t>
            </a:r>
          </a:p>
          <a:p>
            <a:r>
              <a:rPr lang="en-US" dirty="0"/>
              <a:t>We believe in the power of evidence to improve lives by</a:t>
            </a:r>
          </a:p>
          <a:p>
            <a:pPr marL="565150" lvl="1"/>
            <a:r>
              <a:rPr lang="en-US" dirty="0"/>
              <a:t>Reducing hardship amongst the most vulnerable</a:t>
            </a:r>
          </a:p>
          <a:p>
            <a:pPr marL="565150" lvl="1"/>
            <a:r>
              <a:rPr lang="en-US" dirty="0"/>
              <a:t>Expanding opportunities for all people</a:t>
            </a:r>
          </a:p>
          <a:p>
            <a:pPr marL="565150" lvl="1"/>
            <a:r>
              <a:rPr lang="en-US" dirty="0"/>
              <a:t>Strengthening the effectiveness of the public sector</a:t>
            </a:r>
          </a:p>
        </p:txBody>
      </p:sp>
      <p:pic>
        <p:nvPicPr>
          <p:cNvPr id="3074" name="Picture 2" descr="http://uint.urban.org/UrbanInstituteBrandIdentity/img/LOGOS/grid/without-elevate/white_bg/urban_grid_blue_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430" y="128099"/>
            <a:ext cx="1767097" cy="106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98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NNIP History</a:t>
            </a:r>
          </a:p>
        </p:txBody>
      </p:sp>
      <p:sp>
        <p:nvSpPr>
          <p:cNvPr id="9" name="Content Placeholder 8"/>
          <p:cNvSpPr>
            <a:spLocks noGrp="1"/>
          </p:cNvSpPr>
          <p:nvPr>
            <p:ph idx="1"/>
          </p:nvPr>
        </p:nvSpPr>
        <p:spPr/>
        <p:txBody>
          <a:bodyPr/>
          <a:lstStyle/>
          <a:p>
            <a:pPr marL="457200" lvl="1" indent="-457200">
              <a:buClrTx/>
              <a:buFont typeface="Arial"/>
              <a:buChar char="•"/>
              <a:defRPr/>
            </a:pPr>
            <a:r>
              <a:rPr lang="en-US" sz="2500" dirty="0">
                <a:solidFill>
                  <a:schemeClr val="accent4">
                    <a:lumMod val="10000"/>
                  </a:schemeClr>
                </a:solidFill>
              </a:rPr>
              <a:t>1980s/1990s: local organizations funded by Jim Gibson through Rockefeller Foundation begin to use data in community organizing</a:t>
            </a:r>
          </a:p>
          <a:p>
            <a:pPr marL="457200" indent="-457200">
              <a:buClrTx/>
              <a:defRPr/>
            </a:pPr>
            <a:r>
              <a:rPr lang="en-US" dirty="0">
                <a:solidFill>
                  <a:schemeClr val="accent4">
                    <a:lumMod val="10000"/>
                  </a:schemeClr>
                </a:solidFill>
              </a:rPr>
              <a:t>June 1995</a:t>
            </a:r>
          </a:p>
          <a:p>
            <a:pPr marL="838200" lvl="1" indent="-381000">
              <a:spcBef>
                <a:spcPts val="0"/>
              </a:spcBef>
              <a:spcAft>
                <a:spcPts val="1200"/>
              </a:spcAft>
              <a:defRPr/>
            </a:pPr>
            <a:r>
              <a:rPr lang="en-US" dirty="0">
                <a:solidFill>
                  <a:schemeClr val="accent4">
                    <a:lumMod val="10000"/>
                  </a:schemeClr>
                </a:solidFill>
              </a:rPr>
              <a:t>First meeting of Urban and first six local intermediaries to discuss partnership</a:t>
            </a:r>
          </a:p>
          <a:p>
            <a:pPr marL="838200" lvl="1" indent="-381000">
              <a:spcBef>
                <a:spcPts val="0"/>
              </a:spcBef>
              <a:spcAft>
                <a:spcPts val="1200"/>
              </a:spcAft>
              <a:defRPr/>
            </a:pPr>
            <a:r>
              <a:rPr lang="en-US" dirty="0">
                <a:solidFill>
                  <a:schemeClr val="accent4">
                    <a:lumMod val="10000"/>
                  </a:schemeClr>
                </a:solidFill>
              </a:rPr>
              <a:t>Atlanta, Boston, Cleveland, Denver, Oakland, Providence</a:t>
            </a:r>
          </a:p>
          <a:p>
            <a:pPr marL="457200" indent="-457200">
              <a:spcAft>
                <a:spcPct val="70000"/>
              </a:spcAft>
              <a:buClrTx/>
              <a:defRPr/>
            </a:pPr>
            <a:r>
              <a:rPr lang="en-US" dirty="0">
                <a:solidFill>
                  <a:schemeClr val="accent4">
                    <a:lumMod val="10000"/>
                  </a:schemeClr>
                </a:solidFill>
              </a:rPr>
              <a:t>June 1996: Urban assessment completed, report published, partnership funded</a:t>
            </a:r>
          </a:p>
          <a:p>
            <a:endParaRPr lang="en-US" dirty="0"/>
          </a:p>
        </p:txBody>
      </p:sp>
    </p:spTree>
    <p:extLst>
      <p:ext uri="{BB962C8B-B14F-4D97-AF65-F5344CB8AC3E}">
        <p14:creationId xmlns:p14="http://schemas.microsoft.com/office/powerpoint/2010/main" val="860392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nvPr>
        </p:nvSpPr>
        <p:spPr/>
        <p:txBody>
          <a:bodyPr/>
          <a:lstStyle/>
          <a:p>
            <a:r>
              <a:rPr lang="en-US" dirty="0"/>
              <a:t>Better Data. Better Decisions. Better Communities.</a:t>
            </a:r>
          </a:p>
        </p:txBody>
      </p:sp>
      <p:grpSp>
        <p:nvGrpSpPr>
          <p:cNvPr id="42" name="Group 41"/>
          <p:cNvGrpSpPr/>
          <p:nvPr/>
        </p:nvGrpSpPr>
        <p:grpSpPr>
          <a:xfrm>
            <a:off x="1107439" y="1668967"/>
            <a:ext cx="7053922" cy="4663594"/>
            <a:chOff x="1798961" y="1779468"/>
            <a:chExt cx="5585058" cy="3361485"/>
          </a:xfrm>
        </p:grpSpPr>
        <p:grpSp>
          <p:nvGrpSpPr>
            <p:cNvPr id="44" name="Group 43"/>
            <p:cNvGrpSpPr/>
            <p:nvPr/>
          </p:nvGrpSpPr>
          <p:grpSpPr>
            <a:xfrm>
              <a:off x="1798961" y="1779468"/>
              <a:ext cx="5585058" cy="3361485"/>
              <a:chOff x="1798961" y="1779468"/>
              <a:chExt cx="5585058" cy="3361485"/>
            </a:xfrm>
          </p:grpSpPr>
          <p:pic>
            <p:nvPicPr>
              <p:cNvPr id="46" name="Picture 45" descr="Map.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8961" y="1779468"/>
                <a:ext cx="5585058" cy="3361485"/>
              </a:xfrm>
              <a:prstGeom prst="rect">
                <a:avLst/>
              </a:prstGeom>
            </p:spPr>
          </p:pic>
          <p:sp>
            <p:nvSpPr>
              <p:cNvPr id="47" name="Oval 46"/>
              <p:cNvSpPr/>
              <p:nvPr userDrawn="1"/>
            </p:nvSpPr>
            <p:spPr>
              <a:xfrm>
                <a:off x="2231019" y="196262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p:nvPr userDrawn="1"/>
            </p:nvSpPr>
            <p:spPr>
              <a:xfrm>
                <a:off x="2125806" y="221843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p:nvPr userDrawn="1"/>
            </p:nvSpPr>
            <p:spPr>
              <a:xfrm>
                <a:off x="1921452" y="324176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p:cNvSpPr/>
              <p:nvPr userDrawn="1"/>
            </p:nvSpPr>
            <p:spPr>
              <a:xfrm>
                <a:off x="3717295" y="333579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p:nvPr userDrawn="1"/>
            </p:nvSpPr>
            <p:spPr>
              <a:xfrm>
                <a:off x="4531790" y="420055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p:nvPr userDrawn="1"/>
            </p:nvSpPr>
            <p:spPr>
              <a:xfrm>
                <a:off x="4766269" y="336331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p:nvPr userDrawn="1"/>
            </p:nvSpPr>
            <p:spPr>
              <a:xfrm>
                <a:off x="4840419" y="254422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p:nvPr userDrawn="1"/>
            </p:nvSpPr>
            <p:spPr>
              <a:xfrm>
                <a:off x="5190276" y="3377265"/>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p:nvPr userDrawn="1"/>
            </p:nvSpPr>
            <p:spPr>
              <a:xfrm>
                <a:off x="5288111" y="38121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p:nvPr userDrawn="1"/>
            </p:nvSpPr>
            <p:spPr>
              <a:xfrm>
                <a:off x="5364314" y="275613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p:cNvSpPr/>
              <p:nvPr userDrawn="1"/>
            </p:nvSpPr>
            <p:spPr>
              <a:xfrm>
                <a:off x="5629484" y="274591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p:nvPr userDrawn="1"/>
            </p:nvSpPr>
            <p:spPr>
              <a:xfrm>
                <a:off x="5603940" y="323363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5897420" y="392910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userDrawn="1"/>
            </p:nvSpPr>
            <p:spPr>
              <a:xfrm>
                <a:off x="5937011" y="3102080"/>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p:cNvSpPr/>
              <p:nvPr userDrawn="1"/>
            </p:nvSpPr>
            <p:spPr>
              <a:xfrm>
                <a:off x="5835513" y="27847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p:cNvSpPr/>
              <p:nvPr userDrawn="1"/>
            </p:nvSpPr>
            <p:spPr>
              <a:xfrm>
                <a:off x="6034045" y="291237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Oval 63"/>
              <p:cNvSpPr/>
              <p:nvPr userDrawn="1"/>
            </p:nvSpPr>
            <p:spPr>
              <a:xfrm>
                <a:off x="6206042" y="296184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p:cNvSpPr/>
              <p:nvPr userDrawn="1"/>
            </p:nvSpPr>
            <p:spPr>
              <a:xfrm>
                <a:off x="6569921" y="307882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p:cNvSpPr/>
              <p:nvPr userDrawn="1"/>
            </p:nvSpPr>
            <p:spPr>
              <a:xfrm>
                <a:off x="6527622" y="310680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userDrawn="1"/>
            </p:nvSpPr>
            <p:spPr>
              <a:xfrm>
                <a:off x="6667559" y="2934098"/>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userDrawn="1"/>
            </p:nvSpPr>
            <p:spPr>
              <a:xfrm>
                <a:off x="6850496" y="2808526"/>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userDrawn="1"/>
            </p:nvSpPr>
            <p:spPr>
              <a:xfrm>
                <a:off x="6891969" y="2725582"/>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p:cNvSpPr/>
              <p:nvPr userDrawn="1"/>
            </p:nvSpPr>
            <p:spPr>
              <a:xfrm>
                <a:off x="7001392" y="2633524"/>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p:cNvSpPr/>
              <p:nvPr userDrawn="1"/>
            </p:nvSpPr>
            <p:spPr>
              <a:xfrm>
                <a:off x="7025627" y="254127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71"/>
              <p:cNvSpPr/>
              <p:nvPr userDrawn="1"/>
            </p:nvSpPr>
            <p:spPr>
              <a:xfrm>
                <a:off x="4453011" y="4461542"/>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Oval 72"/>
              <p:cNvSpPr/>
              <p:nvPr userDrawn="1"/>
            </p:nvSpPr>
            <p:spPr>
              <a:xfrm>
                <a:off x="4362512" y="4580223"/>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Oval 73"/>
              <p:cNvSpPr/>
              <p:nvPr userDrawn="1"/>
            </p:nvSpPr>
            <p:spPr>
              <a:xfrm>
                <a:off x="5364314" y="454328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Oval 74"/>
              <p:cNvSpPr/>
              <p:nvPr userDrawn="1"/>
            </p:nvSpPr>
            <p:spPr>
              <a:xfrm>
                <a:off x="6224124" y="4714747"/>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Oval 75"/>
              <p:cNvSpPr/>
              <p:nvPr userDrawn="1"/>
            </p:nvSpPr>
            <p:spPr>
              <a:xfrm>
                <a:off x="6532779" y="4936081"/>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5" name="Oval 44"/>
            <p:cNvSpPr/>
            <p:nvPr/>
          </p:nvSpPr>
          <p:spPr>
            <a:xfrm>
              <a:off x="6259006" y="3665579"/>
              <a:ext cx="82945" cy="8294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7" name="Oval 36"/>
          <p:cNvSpPr/>
          <p:nvPr/>
        </p:nvSpPr>
        <p:spPr>
          <a:xfrm>
            <a:off x="4763778" y="5497088"/>
            <a:ext cx="104759" cy="11507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a:off x="1653128" y="4423334"/>
            <a:ext cx="104759" cy="115075"/>
          </a:xfrm>
          <a:prstGeom prst="ellipse">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9274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NNIP Model of a Local Data Intermediary</a:t>
            </a:r>
          </a:p>
        </p:txBody>
      </p:sp>
      <p:sp>
        <p:nvSpPr>
          <p:cNvPr id="3" name="Content Placeholder 2"/>
          <p:cNvSpPr>
            <a:spLocks noGrp="1"/>
          </p:cNvSpPr>
          <p:nvPr>
            <p:ph idx="1"/>
          </p:nvPr>
        </p:nvSpPr>
        <p:spPr/>
        <p:txBody>
          <a:bodyPr/>
          <a:lstStyle/>
          <a:p>
            <a:r>
              <a:rPr lang="en-US" sz="2300" dirty="0"/>
              <a:t>Build and operate an information system with </a:t>
            </a:r>
            <a:r>
              <a:rPr lang="en-US" sz="2300" b="1" dirty="0"/>
              <a:t>recurrently updated data</a:t>
            </a:r>
            <a:r>
              <a:rPr lang="en-US" sz="2300" dirty="0"/>
              <a:t> on </a:t>
            </a:r>
            <a:r>
              <a:rPr lang="en-US" sz="2300" b="1" dirty="0"/>
              <a:t>neighborhood conditions across topics </a:t>
            </a:r>
            <a:r>
              <a:rPr lang="en-US" sz="2300" dirty="0"/>
              <a:t>in its local area; </a:t>
            </a:r>
          </a:p>
          <a:p>
            <a:r>
              <a:rPr lang="en-US" sz="2300" b="1" dirty="0"/>
              <a:t>Facilitate</a:t>
            </a:r>
            <a:r>
              <a:rPr lang="en-US" sz="2300" dirty="0"/>
              <a:t> and promote the </a:t>
            </a:r>
            <a:r>
              <a:rPr lang="en-US" sz="2300" b="1" dirty="0"/>
              <a:t>practical use of data </a:t>
            </a:r>
            <a:r>
              <a:rPr lang="en-US" sz="2300" dirty="0"/>
              <a:t>by community and government leaders in community building and local policymaking; and </a:t>
            </a:r>
          </a:p>
          <a:p>
            <a:r>
              <a:rPr lang="en-US" sz="2300" dirty="0"/>
              <a:t>Giving emphasis to using information to </a:t>
            </a:r>
            <a:r>
              <a:rPr lang="en-US" sz="2300" b="1" dirty="0"/>
              <a:t>build the capacities of institutions and residents in low-income neighborhoods</a:t>
            </a:r>
            <a:r>
              <a:rPr lang="en-US" sz="2300" dirty="0"/>
              <a:t>.</a:t>
            </a:r>
          </a:p>
          <a:p>
            <a:endParaRPr lang="en-US" dirty="0"/>
          </a:p>
        </p:txBody>
      </p:sp>
    </p:spTree>
    <p:extLst>
      <p:ext uri="{BB962C8B-B14F-4D97-AF65-F5344CB8AC3E}">
        <p14:creationId xmlns:p14="http://schemas.microsoft.com/office/powerpoint/2010/main" val="871405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nvPr>
        </p:nvSpPr>
        <p:spPr/>
        <p:txBody>
          <a:bodyPr/>
          <a:lstStyle/>
          <a:p>
            <a:r>
              <a:rPr lang="en-US" dirty="0"/>
              <a:t>Who Are NNIP Partners?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49880512"/>
              </p:ext>
            </p:extLst>
          </p:nvPr>
        </p:nvGraphicFramePr>
        <p:xfrm>
          <a:off x="641350" y="1863725"/>
          <a:ext cx="7759700" cy="42037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a:stretch>
            <a:fillRect/>
          </a:stretch>
        </p:blipFill>
        <p:spPr>
          <a:xfrm>
            <a:off x="1156136" y="1542420"/>
            <a:ext cx="6729227" cy="4882684"/>
          </a:xfrm>
          <a:prstGeom prst="rect">
            <a:avLst/>
          </a:prstGeom>
        </p:spPr>
      </p:pic>
    </p:spTree>
    <p:extLst>
      <p:ext uri="{BB962C8B-B14F-4D97-AF65-F5344CB8AC3E}">
        <p14:creationId xmlns:p14="http://schemas.microsoft.com/office/powerpoint/2010/main" val="352854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430" y="-109182"/>
            <a:ext cx="8769605" cy="1310797"/>
          </a:xfrm>
        </p:spPr>
        <p:txBody>
          <a:bodyPr/>
          <a:lstStyle/>
          <a:p>
            <a:pPr>
              <a:lnSpc>
                <a:spcPct val="150000"/>
              </a:lnSpc>
              <a:spcAft>
                <a:spcPts val="1200"/>
              </a:spcAft>
            </a:pPr>
            <a:r>
              <a:rPr lang="en-US" sz="3300" dirty="0"/>
              <a:t>What Activities Do NNIP Partners Perform? </a:t>
            </a:r>
            <a:br>
              <a:rPr lang="en-US" sz="3300" dirty="0"/>
            </a:br>
            <a:r>
              <a:rPr lang="en-US" sz="2800" i="1" dirty="0"/>
              <a:t>Assemble, Transform and Maintain Data</a:t>
            </a:r>
            <a:endParaRPr lang="en-US" sz="2800" dirty="0"/>
          </a:p>
        </p:txBody>
      </p:sp>
      <p:sp>
        <p:nvSpPr>
          <p:cNvPr id="2" name="Content Placeholder 1"/>
          <p:cNvSpPr>
            <a:spLocks noGrp="1"/>
          </p:cNvSpPr>
          <p:nvPr>
            <p:ph idx="1"/>
          </p:nvPr>
        </p:nvSpPr>
        <p:spPr/>
        <p:txBody>
          <a:bodyPr/>
          <a:lstStyle/>
          <a:p>
            <a:endParaRPr lang="en-US" dirty="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143827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7"/>
          <p:cNvGrpSpPr>
            <a:grpSpLocks/>
          </p:cNvGrpSpPr>
          <p:nvPr/>
        </p:nvGrpSpPr>
        <p:grpSpPr bwMode="auto">
          <a:xfrm>
            <a:off x="2447925" y="1757363"/>
            <a:ext cx="1862138" cy="1595437"/>
            <a:chOff x="258796" y="1330186"/>
            <a:chExt cx="1860986" cy="1595224"/>
          </a:xfrm>
        </p:grpSpPr>
        <p:pic>
          <p:nvPicPr>
            <p:cNvPr id="8" name="Picture 6" descr="citybasicplus_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96" y="1330186"/>
              <a:ext cx="1260442" cy="159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auto">
            <a:xfrm>
              <a:off x="1409730" y="2011132"/>
              <a:ext cx="710052" cy="36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CITY</a:t>
              </a:r>
            </a:p>
          </p:txBody>
        </p:sp>
      </p:grpSp>
      <p:sp>
        <p:nvSpPr>
          <p:cNvPr id="10" name="Rectangle 2"/>
          <p:cNvSpPr>
            <a:spLocks noChangeArrowheads="1"/>
          </p:cNvSpPr>
          <p:nvPr/>
        </p:nvSpPr>
        <p:spPr bwMode="auto">
          <a:xfrm>
            <a:off x="4876800" y="1600200"/>
            <a:ext cx="3962400" cy="4391025"/>
          </a:xfrm>
          <a:prstGeom prst="rect">
            <a:avLst/>
          </a:prstGeom>
          <a:solidFill>
            <a:srgbClr val="00679A"/>
          </a:solidFill>
          <a:ln>
            <a:noFill/>
          </a:ln>
          <a:extLst/>
        </p:spPr>
        <p:txBody>
          <a:bodyPr/>
          <a:lstStyle/>
          <a:p>
            <a:pPr>
              <a:spcAft>
                <a:spcPts val="600"/>
              </a:spcAft>
              <a:buClr>
                <a:schemeClr val="tx1"/>
              </a:buClr>
              <a:defRPr/>
            </a:pPr>
            <a:r>
              <a:rPr lang="en-US" sz="2600" u="sng" dirty="0">
                <a:solidFill>
                  <a:schemeClr val="bg1"/>
                </a:solidFill>
                <a:latin typeface="Calibri" pitchFamily="34" charset="0"/>
                <a:cs typeface="Calibri" pitchFamily="34" charset="0"/>
              </a:rPr>
              <a:t>Types of Data</a:t>
            </a:r>
          </a:p>
          <a:p>
            <a:pPr lvl="1">
              <a:spcAft>
                <a:spcPts val="600"/>
              </a:spcAft>
              <a:buClr>
                <a:schemeClr val="tx1"/>
              </a:buClr>
              <a:defRPr/>
            </a:pPr>
            <a:r>
              <a:rPr lang="en-US" sz="2600" dirty="0">
                <a:solidFill>
                  <a:schemeClr val="bg1"/>
                </a:solidFill>
                <a:latin typeface="Calibri" pitchFamily="34" charset="0"/>
                <a:cs typeface="Calibri" pitchFamily="34" charset="0"/>
              </a:rPr>
              <a:t>Education</a:t>
            </a:r>
          </a:p>
          <a:p>
            <a:pPr lvl="1">
              <a:spcAft>
                <a:spcPts val="600"/>
              </a:spcAft>
              <a:buClr>
                <a:schemeClr val="tx1"/>
              </a:buClr>
              <a:defRPr/>
            </a:pPr>
            <a:r>
              <a:rPr lang="en-US" sz="2600" dirty="0">
                <a:solidFill>
                  <a:schemeClr val="bg1"/>
                </a:solidFill>
                <a:latin typeface="Calibri" pitchFamily="34" charset="0"/>
                <a:cs typeface="Calibri" pitchFamily="34" charset="0"/>
              </a:rPr>
              <a:t>Child care</a:t>
            </a:r>
          </a:p>
          <a:p>
            <a:pPr lvl="1">
              <a:spcAft>
                <a:spcPts val="600"/>
              </a:spcAft>
              <a:buClr>
                <a:schemeClr val="tx1"/>
              </a:buClr>
              <a:defRPr/>
            </a:pPr>
            <a:r>
              <a:rPr lang="en-US" sz="2600" dirty="0">
                <a:solidFill>
                  <a:schemeClr val="bg1"/>
                </a:solidFill>
                <a:latin typeface="Calibri" pitchFamily="34" charset="0"/>
                <a:cs typeface="Calibri" pitchFamily="34" charset="0"/>
              </a:rPr>
              <a:t>Births, deaths</a:t>
            </a:r>
          </a:p>
          <a:p>
            <a:pPr lvl="1">
              <a:spcAft>
                <a:spcPts val="600"/>
              </a:spcAft>
              <a:buClr>
                <a:schemeClr val="tx1"/>
              </a:buClr>
              <a:defRPr/>
            </a:pPr>
            <a:r>
              <a:rPr lang="en-US" sz="2600" dirty="0">
                <a:solidFill>
                  <a:schemeClr val="bg1"/>
                </a:solidFill>
                <a:latin typeface="Calibri" pitchFamily="34" charset="0"/>
                <a:cs typeface="Calibri" pitchFamily="34" charset="0"/>
              </a:rPr>
              <a:t>TANF, Food Stamps</a:t>
            </a:r>
          </a:p>
          <a:p>
            <a:pPr lvl="1">
              <a:spcAft>
                <a:spcPts val="600"/>
              </a:spcAft>
              <a:buClr>
                <a:schemeClr val="tx1"/>
              </a:buClr>
              <a:defRPr/>
            </a:pPr>
            <a:r>
              <a:rPr lang="en-US" sz="2600" dirty="0">
                <a:solidFill>
                  <a:schemeClr val="bg1"/>
                </a:solidFill>
                <a:latin typeface="Calibri" pitchFamily="34" charset="0"/>
                <a:cs typeface="Calibri" pitchFamily="34" charset="0"/>
              </a:rPr>
              <a:t>Health</a:t>
            </a:r>
          </a:p>
          <a:p>
            <a:pPr lvl="1">
              <a:spcAft>
                <a:spcPts val="600"/>
              </a:spcAft>
              <a:buClr>
                <a:schemeClr val="tx1"/>
              </a:buClr>
              <a:defRPr/>
            </a:pPr>
            <a:r>
              <a:rPr lang="en-US" sz="2600" dirty="0">
                <a:solidFill>
                  <a:schemeClr val="bg1"/>
                </a:solidFill>
                <a:latin typeface="Calibri" pitchFamily="34" charset="0"/>
                <a:cs typeface="Calibri" pitchFamily="34" charset="0"/>
              </a:rPr>
              <a:t>Crime</a:t>
            </a:r>
          </a:p>
          <a:p>
            <a:pPr lvl="1">
              <a:spcAft>
                <a:spcPts val="600"/>
              </a:spcAft>
              <a:buClr>
                <a:schemeClr val="tx1"/>
              </a:buClr>
              <a:defRPr/>
            </a:pPr>
            <a:r>
              <a:rPr lang="en-US" sz="2600" dirty="0">
                <a:solidFill>
                  <a:schemeClr val="bg1"/>
                </a:solidFill>
                <a:latin typeface="Calibri" pitchFamily="34" charset="0"/>
                <a:cs typeface="Calibri" pitchFamily="34" charset="0"/>
              </a:rPr>
              <a:t>Property sales, prices</a:t>
            </a:r>
          </a:p>
          <a:p>
            <a:pPr lvl="1">
              <a:spcAft>
                <a:spcPts val="600"/>
              </a:spcAft>
              <a:buClr>
                <a:schemeClr val="tx1"/>
              </a:buClr>
              <a:defRPr/>
            </a:pPr>
            <a:r>
              <a:rPr lang="en-US" sz="2600" dirty="0">
                <a:solidFill>
                  <a:schemeClr val="bg1"/>
                </a:solidFill>
                <a:latin typeface="Calibri" pitchFamily="34" charset="0"/>
                <a:cs typeface="Calibri" pitchFamily="34" charset="0"/>
              </a:rPr>
              <a:t>Foreclosures</a:t>
            </a:r>
          </a:p>
        </p:txBody>
      </p:sp>
      <p:sp>
        <p:nvSpPr>
          <p:cNvPr id="11" name="Rectangle 3"/>
          <p:cNvSpPr>
            <a:spLocks noChangeArrowheads="1"/>
          </p:cNvSpPr>
          <p:nvPr/>
        </p:nvSpPr>
        <p:spPr bwMode="auto">
          <a:xfrm>
            <a:off x="-2971800" y="3473450"/>
            <a:ext cx="182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88" tIns="44450" rIns="90488" bIns="4445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grpSp>
        <p:nvGrpSpPr>
          <p:cNvPr id="13" name="Group 14"/>
          <p:cNvGrpSpPr>
            <a:grpSpLocks/>
          </p:cNvGrpSpPr>
          <p:nvPr/>
        </p:nvGrpSpPr>
        <p:grpSpPr bwMode="auto">
          <a:xfrm>
            <a:off x="1009650" y="3200400"/>
            <a:ext cx="3943350" cy="1524000"/>
            <a:chOff x="1056" y="1056"/>
            <a:chExt cx="2484" cy="960"/>
          </a:xfrm>
        </p:grpSpPr>
        <p:pic>
          <p:nvPicPr>
            <p:cNvPr id="14" name="Picture 15" descr="hoodbasicplus_lg"/>
            <p:cNvPicPr>
              <a:picLocks noChangeAspect="1" noChangeArrowheads="1"/>
            </p:cNvPicPr>
            <p:nvPr/>
          </p:nvPicPr>
          <p:blipFill>
            <a:blip r:embed="rId5">
              <a:extLst>
                <a:ext uri="{28A0092B-C50C-407E-A947-70E740481C1C}">
                  <a14:useLocalDpi xmlns:a14="http://schemas.microsoft.com/office/drawing/2010/main" val="0"/>
                </a:ext>
              </a:extLst>
            </a:blip>
            <a:srcRect l="4669" t="47896" r="43968" b="26215"/>
            <a:stretch>
              <a:fillRect/>
            </a:stretch>
          </p:blipFill>
          <p:spPr bwMode="auto">
            <a:xfrm>
              <a:off x="1056" y="1056"/>
              <a:ext cx="1584"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6"/>
            <p:cNvSpPr txBox="1">
              <a:spLocks noChangeArrowheads="1"/>
            </p:cNvSpPr>
            <p:nvPr/>
          </p:nvSpPr>
          <p:spPr bwMode="auto">
            <a:xfrm>
              <a:off x="1332" y="1123"/>
              <a:ext cx="22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b="1" dirty="0">
                  <a:solidFill>
                    <a:srgbClr val="CC3300"/>
                  </a:solidFill>
                </a:rPr>
                <a:t>NEIGHBORHOOD</a:t>
              </a:r>
            </a:p>
          </p:txBody>
        </p:sp>
      </p:grpSp>
      <p:grpSp>
        <p:nvGrpSpPr>
          <p:cNvPr id="16" name="Group 17"/>
          <p:cNvGrpSpPr>
            <a:grpSpLocks/>
          </p:cNvGrpSpPr>
          <p:nvPr/>
        </p:nvGrpSpPr>
        <p:grpSpPr bwMode="auto">
          <a:xfrm>
            <a:off x="2414588" y="4075113"/>
            <a:ext cx="1776412" cy="1925637"/>
            <a:chOff x="1599" y="1476"/>
            <a:chExt cx="1119" cy="1213"/>
          </a:xfrm>
        </p:grpSpPr>
        <p:pic>
          <p:nvPicPr>
            <p:cNvPr id="17" name="Picture 18" descr="cgd_tra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5" y="1476"/>
              <a:ext cx="983" cy="121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8" name="Text Box 19"/>
            <p:cNvSpPr txBox="1">
              <a:spLocks noChangeArrowheads="1"/>
            </p:cNvSpPr>
            <p:nvPr/>
          </p:nvSpPr>
          <p:spPr bwMode="auto">
            <a:xfrm>
              <a:off x="1599" y="2456"/>
              <a:ext cx="70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TRACTS</a:t>
              </a:r>
            </a:p>
          </p:txBody>
        </p:sp>
      </p:grpSp>
      <p:grpSp>
        <p:nvGrpSpPr>
          <p:cNvPr id="19" name="Group 11"/>
          <p:cNvGrpSpPr>
            <a:grpSpLocks/>
          </p:cNvGrpSpPr>
          <p:nvPr/>
        </p:nvGrpSpPr>
        <p:grpSpPr bwMode="auto">
          <a:xfrm>
            <a:off x="284163" y="4089400"/>
            <a:ext cx="1965325" cy="1901825"/>
            <a:chOff x="1552" y="2797"/>
            <a:chExt cx="1476" cy="1375"/>
          </a:xfrm>
        </p:grpSpPr>
        <p:pic>
          <p:nvPicPr>
            <p:cNvPr id="20" name="Picture 12" descr="seq_zoom"/>
            <p:cNvPicPr>
              <a:picLocks noChangeAspect="1" noChangeArrowheads="1"/>
            </p:cNvPicPr>
            <p:nvPr/>
          </p:nvPicPr>
          <p:blipFill>
            <a:blip r:embed="rId7">
              <a:extLst>
                <a:ext uri="{28A0092B-C50C-407E-A947-70E740481C1C}">
                  <a14:useLocalDpi xmlns:a14="http://schemas.microsoft.com/office/drawing/2010/main" val="0"/>
                </a:ext>
              </a:extLst>
            </a:blip>
            <a:srcRect l="39798" t="37718" r="39798" b="38121"/>
            <a:stretch>
              <a:fillRect/>
            </a:stretch>
          </p:blipFill>
          <p:spPr bwMode="auto">
            <a:xfrm>
              <a:off x="1777" y="3046"/>
              <a:ext cx="1251" cy="112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1" name="Text Box 13"/>
            <p:cNvSpPr txBox="1">
              <a:spLocks noChangeArrowheads="1"/>
            </p:cNvSpPr>
            <p:nvPr/>
          </p:nvSpPr>
          <p:spPr bwMode="auto">
            <a:xfrm>
              <a:off x="1552" y="2797"/>
              <a:ext cx="839"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PARCEL</a:t>
              </a:r>
            </a:p>
          </p:txBody>
        </p:sp>
      </p:grpSp>
      <p:sp>
        <p:nvSpPr>
          <p:cNvPr id="22" name="Rectangle 7"/>
          <p:cNvSpPr>
            <a:spLocks noChangeArrowheads="1"/>
          </p:cNvSpPr>
          <p:nvPr/>
        </p:nvSpPr>
        <p:spPr bwMode="auto">
          <a:xfrm>
            <a:off x="123825" y="2254250"/>
            <a:ext cx="109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CC0000"/>
                </a:solidFill>
              </a:rPr>
              <a:t>REGION</a:t>
            </a:r>
          </a:p>
        </p:txBody>
      </p:sp>
    </p:spTree>
    <p:extLst>
      <p:ext uri="{BB962C8B-B14F-4D97-AF65-F5344CB8AC3E}">
        <p14:creationId xmlns:p14="http://schemas.microsoft.com/office/powerpoint/2010/main" val="1676840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What Activities Do NNIP Partners Perform? </a:t>
            </a:r>
          </a:p>
        </p:txBody>
      </p:sp>
      <p:sp>
        <p:nvSpPr>
          <p:cNvPr id="3" name="Content Placeholder 2"/>
          <p:cNvSpPr>
            <a:spLocks noGrp="1"/>
          </p:cNvSpPr>
          <p:nvPr>
            <p:ph idx="1"/>
          </p:nvPr>
        </p:nvSpPr>
        <p:spPr>
          <a:xfrm>
            <a:off x="464024" y="1542197"/>
            <a:ext cx="8499010" cy="4524495"/>
          </a:xfrm>
        </p:spPr>
        <p:txBody>
          <a:bodyPr/>
          <a:lstStyle/>
          <a:p>
            <a:pPr>
              <a:spcAft>
                <a:spcPts val="0"/>
              </a:spcAft>
            </a:pPr>
            <a:r>
              <a:rPr lang="en-US" dirty="0"/>
              <a:t>Disseminate information and apply the data to achieve impact</a:t>
            </a:r>
          </a:p>
          <a:p>
            <a:pPr lvl="1"/>
            <a:r>
              <a:rPr lang="en-US" dirty="0"/>
              <a:t>Maintain website (neighborhood profiles, etc.)</a:t>
            </a:r>
          </a:p>
          <a:p>
            <a:pPr lvl="1"/>
            <a:r>
              <a:rPr lang="en-US" dirty="0"/>
              <a:t>Analyze local conditions, programs, and policies</a:t>
            </a:r>
          </a:p>
          <a:p>
            <a:pPr lvl="1"/>
            <a:r>
              <a:rPr lang="en-US" dirty="0"/>
              <a:t>Work 1-on-1 with groups on using data for program planning and design</a:t>
            </a:r>
          </a:p>
          <a:p>
            <a:pPr>
              <a:spcAft>
                <a:spcPts val="0"/>
              </a:spcAft>
            </a:pPr>
            <a:r>
              <a:rPr lang="en-US" dirty="0"/>
              <a:t>Use data to strengthen civic capacity and governance</a:t>
            </a:r>
          </a:p>
          <a:p>
            <a:pPr lvl="1"/>
            <a:r>
              <a:rPr lang="en-US" dirty="0"/>
              <a:t>Provide training on how to use data</a:t>
            </a:r>
          </a:p>
          <a:p>
            <a:pPr lvl="1"/>
            <a:r>
              <a:rPr lang="en-US" dirty="0"/>
              <a:t>Conduct public education on issues related to local capacity to use data</a:t>
            </a:r>
          </a:p>
          <a:p>
            <a:pPr lvl="1"/>
            <a:endParaRPr lang="en-US" dirty="0"/>
          </a:p>
        </p:txBody>
      </p:sp>
    </p:spTree>
    <p:extLst>
      <p:ext uri="{BB962C8B-B14F-4D97-AF65-F5344CB8AC3E}">
        <p14:creationId xmlns:p14="http://schemas.microsoft.com/office/powerpoint/2010/main" val="3039974007"/>
      </p:ext>
    </p:extLst>
  </p:cSld>
  <p:clrMapOvr>
    <a:masterClrMapping/>
  </p:clrMapOvr>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7505</TotalTime>
  <Words>2167</Words>
  <Application>Microsoft Office PowerPoint</Application>
  <PresentationFormat>On-screen Show (4:3)</PresentationFormat>
  <Paragraphs>219</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Times New Roman</vt:lpstr>
      <vt:lpstr>NNIP PPT Theme</vt:lpstr>
      <vt:lpstr>An Introduction to the  National Neighborhood Indicators Partnership  (NNIP)</vt:lpstr>
      <vt:lpstr>National Neighborhood Indicators Partnership (NNIP)</vt:lpstr>
      <vt:lpstr>    Urban Institute</vt:lpstr>
      <vt:lpstr>NNIP History</vt:lpstr>
      <vt:lpstr>Better Data. Better Decisions. Better Communities.</vt:lpstr>
      <vt:lpstr>The NNIP Model of a Local Data Intermediary</vt:lpstr>
      <vt:lpstr>Who Are NNIP Partners?</vt:lpstr>
      <vt:lpstr>What Activities Do NNIP Partners Perform?  Assemble, Transform and Maintain Data</vt:lpstr>
      <vt:lpstr>What Activities Do NNIP Partners Perform? </vt:lpstr>
      <vt:lpstr>Why Are Local Data Intermediaries Important?  </vt:lpstr>
      <vt:lpstr>What Makes NNIP Partners Successful? </vt:lpstr>
      <vt:lpstr>PowerPoint Presentation</vt:lpstr>
      <vt:lpstr>PowerPoint Presentation</vt:lpstr>
      <vt:lpstr>The NNIP Network</vt:lpstr>
      <vt:lpstr>Network Roles</vt:lpstr>
      <vt:lpstr>NNIP Work Plan Components</vt:lpstr>
      <vt:lpstr>Current General Network Funding</vt:lpstr>
      <vt:lpstr>NNIP Cross-site Projects</vt:lpstr>
      <vt:lpstr>Stay in Touch!  http://www.neighborhoodindicators.org/get-involved/listservs  or Follow Us @NNIPHQ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Hendey, Leah</cp:lastModifiedBy>
  <cp:revision>209</cp:revision>
  <cp:lastPrinted>2017-05-12T18:24:16Z</cp:lastPrinted>
  <dcterms:created xsi:type="dcterms:W3CDTF">2010-04-12T23:12:02Z</dcterms:created>
  <dcterms:modified xsi:type="dcterms:W3CDTF">2017-10-04T13:20:11Z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