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3"/>
  </p:notesMasterIdLst>
  <p:handoutMasterIdLst>
    <p:handoutMasterId r:id="rId24"/>
  </p:handoutMasterIdLst>
  <p:sldIdLst>
    <p:sldId id="282" r:id="rId5"/>
    <p:sldId id="314" r:id="rId6"/>
    <p:sldId id="329" r:id="rId7"/>
    <p:sldId id="283" r:id="rId8"/>
    <p:sldId id="315" r:id="rId9"/>
    <p:sldId id="316" r:id="rId10"/>
    <p:sldId id="318" r:id="rId11"/>
    <p:sldId id="319" r:id="rId12"/>
    <p:sldId id="320" r:id="rId13"/>
    <p:sldId id="334" r:id="rId14"/>
    <p:sldId id="335" r:id="rId15"/>
    <p:sldId id="337" r:id="rId16"/>
    <p:sldId id="327" r:id="rId17"/>
    <p:sldId id="330" r:id="rId18"/>
    <p:sldId id="311" r:id="rId19"/>
    <p:sldId id="332" r:id="rId20"/>
    <p:sldId id="310" r:id="rId21"/>
    <p:sldId id="313"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
          <p15:clr>
            <a:srgbClr val="A4A3A4"/>
          </p15:clr>
        </p15:guide>
        <p15:guide id="2" pos="115">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Hendey" initials="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2" autoAdjust="0"/>
    <p:restoredTop sz="60985" autoAdjust="0"/>
  </p:normalViewPr>
  <p:slideViewPr>
    <p:cSldViewPr snapToGrid="0" snapToObjects="1">
      <p:cViewPr>
        <p:scale>
          <a:sx n="70" d="100"/>
          <a:sy n="70" d="100"/>
        </p:scale>
        <p:origin x="-2958" y="-72"/>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7" d="100"/>
          <a:sy n="87" d="100"/>
        </p:scale>
        <p:origin x="-3600"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i="0" u="none" strike="noStrike" baseline="0">
                <a:solidFill>
                  <a:srgbClr val="000000"/>
                </a:solidFill>
                <a:latin typeface="Calibri"/>
                <a:ea typeface="Calibri"/>
                <a:cs typeface="Calibri"/>
              </a:defRPr>
            </a:pPr>
            <a:r>
              <a:rPr lang="en-US" sz="1920" b="1" i="0" u="none" strike="noStrike" baseline="0" dirty="0">
                <a:solidFill>
                  <a:srgbClr val="000000"/>
                </a:solidFill>
                <a:latin typeface="Calibri"/>
              </a:rPr>
              <a:t>Institutional Arrangements of NNIP </a:t>
            </a:r>
            <a:r>
              <a:rPr lang="en-US" sz="1920" b="1" i="0" u="none" strike="noStrike" baseline="0" dirty="0" smtClean="0">
                <a:solidFill>
                  <a:srgbClr val="000000"/>
                </a:solidFill>
                <a:latin typeface="Calibri"/>
              </a:rPr>
              <a:t>Partners</a:t>
            </a:r>
            <a:endParaRPr lang="en-US" sz="1920" b="1" i="0" u="none" strike="noStrike" baseline="0" dirty="0">
              <a:solidFill>
                <a:srgbClr val="000000"/>
              </a:solidFill>
              <a:latin typeface="Calibri"/>
            </a:endParaRPr>
          </a:p>
          <a:p>
            <a:pPr>
              <a:defRPr sz="1600" b="0" i="0" u="none" strike="noStrike" baseline="0">
                <a:solidFill>
                  <a:srgbClr val="000000"/>
                </a:solidFill>
                <a:latin typeface="Calibri"/>
                <a:ea typeface="Calibri"/>
                <a:cs typeface="Calibri"/>
              </a:defRPr>
            </a:pPr>
            <a:r>
              <a:rPr lang="en-US" sz="1920" b="1" i="0" u="none" strike="noStrike" baseline="0" dirty="0">
                <a:solidFill>
                  <a:srgbClr val="000000"/>
                </a:solidFill>
                <a:latin typeface="Calibri"/>
              </a:rPr>
              <a:t>October 2015</a:t>
            </a:r>
          </a:p>
        </c:rich>
      </c:tx>
      <c:layout/>
      <c:overlay val="0"/>
    </c:title>
    <c:autoTitleDeleted val="0"/>
    <c:plotArea>
      <c:layout/>
      <c:barChart>
        <c:barDir val="col"/>
        <c:grouping val="clustered"/>
        <c:varyColors val="0"/>
        <c:ser>
          <c:idx val="1"/>
          <c:order val="0"/>
          <c:tx>
            <c:v>Partners</c:v>
          </c:tx>
          <c:invertIfNegative val="0"/>
          <c:dLbls>
            <c:showLegendKey val="0"/>
            <c:showVal val="1"/>
            <c:showCatName val="0"/>
            <c:showSerName val="0"/>
            <c:showPercent val="0"/>
            <c:showBubbleSize val="0"/>
            <c:showLeaderLines val="0"/>
          </c:dLbls>
          <c:cat>
            <c:strRef>
              <c:f>summary!$D$3:$J$3</c:f>
              <c:strCache>
                <c:ptCount val="7"/>
                <c:pt idx="0">
                  <c:v>Nonprofit-broad mission</c:v>
                </c:pt>
                <c:pt idx="1">
                  <c:v>University</c:v>
                </c:pt>
                <c:pt idx="2">
                  <c:v>Partnerships</c:v>
                </c:pt>
                <c:pt idx="3">
                  <c:v>Funder</c:v>
                </c:pt>
                <c:pt idx="4">
                  <c:v>Local Govt. Agency</c:v>
                </c:pt>
                <c:pt idx="5">
                  <c:v>Nonprofit-info only</c:v>
                </c:pt>
                <c:pt idx="6">
                  <c:v>Corporation (social mission)</c:v>
                </c:pt>
              </c:strCache>
            </c:strRef>
          </c:cat>
          <c:val>
            <c:numRef>
              <c:f>summary!$D$7:$J$7</c:f>
              <c:numCache>
                <c:formatCode>General</c:formatCode>
                <c:ptCount val="7"/>
                <c:pt idx="0">
                  <c:v>6</c:v>
                </c:pt>
                <c:pt idx="1">
                  <c:v>9</c:v>
                </c:pt>
                <c:pt idx="2">
                  <c:v>6</c:v>
                </c:pt>
                <c:pt idx="3">
                  <c:v>3</c:v>
                </c:pt>
                <c:pt idx="4">
                  <c:v>1</c:v>
                </c:pt>
                <c:pt idx="5">
                  <c:v>5</c:v>
                </c:pt>
                <c:pt idx="6">
                  <c:v>1</c:v>
                </c:pt>
              </c:numCache>
            </c:numRef>
          </c:val>
        </c:ser>
        <c:dLbls>
          <c:showLegendKey val="0"/>
          <c:showVal val="0"/>
          <c:showCatName val="0"/>
          <c:showSerName val="0"/>
          <c:showPercent val="0"/>
          <c:showBubbleSize val="0"/>
        </c:dLbls>
        <c:gapWidth val="150"/>
        <c:axId val="43612032"/>
        <c:axId val="43614208"/>
      </c:barChart>
      <c:catAx>
        <c:axId val="43612032"/>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dirty="0"/>
                  <a:t>Type of Institution</a:t>
                </a:r>
              </a:p>
            </c:rich>
          </c:tx>
          <c:layout>
            <c:manualLayout>
              <c:xMode val="edge"/>
              <c:yMode val="edge"/>
              <c:x val="0.37003174706019842"/>
              <c:y val="0.90614415675297422"/>
            </c:manualLayout>
          </c:layout>
          <c:overlay val="0"/>
        </c:title>
        <c:numFmt formatCode="General" sourceLinked="1"/>
        <c:majorTickMark val="out"/>
        <c:minorTickMark val="none"/>
        <c:tickLblPos val="nextTo"/>
        <c:txPr>
          <a:bodyPr rot="-1260000" vert="horz"/>
          <a:lstStyle/>
          <a:p>
            <a:pPr>
              <a:defRPr sz="1400" b="1" i="0" u="none" strike="noStrike" baseline="0">
                <a:solidFill>
                  <a:srgbClr val="000000"/>
                </a:solidFill>
                <a:latin typeface="Calibri"/>
                <a:ea typeface="Calibri"/>
                <a:cs typeface="Calibri"/>
              </a:defRPr>
            </a:pPr>
            <a:endParaRPr lang="en-US"/>
          </a:p>
        </c:txPr>
        <c:crossAx val="43614208"/>
        <c:crosses val="autoZero"/>
        <c:auto val="0"/>
        <c:lblAlgn val="ctr"/>
        <c:lblOffset val="100"/>
        <c:noMultiLvlLbl val="0"/>
      </c:catAx>
      <c:valAx>
        <c:axId val="43614208"/>
        <c:scaling>
          <c:orientation val="minMax"/>
        </c:scaling>
        <c:delete val="0"/>
        <c:axPos val="l"/>
        <c:title>
          <c:tx>
            <c:rich>
              <a:bodyPr/>
              <a:lstStyle/>
              <a:p>
                <a:pPr>
                  <a:defRPr sz="1600" b="1" i="0" u="none" strike="noStrike" baseline="0">
                    <a:solidFill>
                      <a:srgbClr val="000000"/>
                    </a:solidFill>
                    <a:latin typeface="Calibri"/>
                    <a:ea typeface="Calibri"/>
                    <a:cs typeface="Calibri"/>
                  </a:defRPr>
                </a:pPr>
                <a:r>
                  <a:rPr lang="en-US" dirty="0"/>
                  <a:t>Number of NNIP Partner Sites</a:t>
                </a:r>
              </a:p>
            </c:rich>
          </c:tx>
          <c:layout>
            <c:manualLayout>
              <c:xMode val="edge"/>
              <c:yMode val="edge"/>
              <c:x val="1.8003273322422259E-2"/>
              <c:y val="7.4426100815947874E-2"/>
            </c:manualLayout>
          </c:layout>
          <c:overlay val="0"/>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43612032"/>
        <c:crosses val="autoZero"/>
        <c:crossBetween val="between"/>
      </c:valAx>
    </c:plotArea>
    <c:plotVisOnly val="1"/>
    <c:dispBlanksAs val="gap"/>
    <c:showDLblsOverMax val="0"/>
  </c:chart>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4B01E6D-0FBA-4E90-8FBA-C7BCE8130135}" type="slidenum">
              <a:rPr lang="en-US" smtClean="0"/>
              <a:t>‹#›</a:t>
            </a:fld>
            <a:endParaRPr lang="en-US" dirty="0"/>
          </a:p>
        </p:txBody>
      </p:sp>
    </p:spTree>
    <p:extLst>
      <p:ext uri="{BB962C8B-B14F-4D97-AF65-F5344CB8AC3E}">
        <p14:creationId xmlns:p14="http://schemas.microsoft.com/office/powerpoint/2010/main" val="294041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F5ED001-8E4F-41BA-B339-E1E7E3327FC9}" type="datetimeFigureOut">
              <a:rPr lang="en-US" smtClean="0"/>
              <a:t>10/16/2015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 this is just to get you oriented before the full meeting starts and have you know some friendly faces. </a:t>
            </a:r>
          </a:p>
          <a:p>
            <a:r>
              <a:rPr lang="en-US" dirty="0" smtClean="0"/>
              <a:t>Introductions</a:t>
            </a:r>
          </a:p>
          <a:p>
            <a:endParaRPr lang="en-US" dirty="0" smtClean="0"/>
          </a:p>
          <a:p>
            <a:r>
              <a:rPr lang="en-US" dirty="0" smtClean="0"/>
              <a:t>Much</a:t>
            </a:r>
            <a:r>
              <a:rPr lang="en-US" baseline="0" dirty="0" smtClean="0"/>
              <a:t> of this will sound familiar to those of you who are staff in NNIP partner organizations since this is your day-to-day.</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17517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423"/>
            <a:r>
              <a:rPr lang="en-US" dirty="0" smtClean="0"/>
              <a:t>This</a:t>
            </a:r>
            <a:r>
              <a:rPr lang="en-US" baseline="0" dirty="0" smtClean="0"/>
              <a:t> example is from one of our founding partners in Cleveland, the </a:t>
            </a:r>
            <a:r>
              <a:rPr lang="en-US" dirty="0">
                <a:latin typeface="Times New Roman" pitchFamily="18" charset="0"/>
              </a:rPr>
              <a:t>Center on Urban Poverty and Community Development at Case Western Reserve University. </a:t>
            </a:r>
          </a:p>
          <a:p>
            <a:pPr defTabSz="948423"/>
            <a:endParaRPr lang="en-US" dirty="0">
              <a:latin typeface="Times New Roman" pitchFamily="18" charset="0"/>
            </a:endParaRPr>
          </a:p>
          <a:p>
            <a:pPr marL="177830" indent="-177830">
              <a:buFont typeface="Arial" pitchFamily="34" charset="0"/>
              <a:buChar char="•"/>
            </a:pPr>
            <a:r>
              <a:rPr lang="en-US" dirty="0" smtClean="0"/>
              <a:t>The Neighborhood Stabilization Team in Cleveland</a:t>
            </a:r>
            <a:r>
              <a:rPr lang="en-US" baseline="0" dirty="0" smtClean="0"/>
              <a:t> makes use of data from Case Western’s </a:t>
            </a:r>
            <a:r>
              <a:rPr lang="en-US" dirty="0" smtClean="0"/>
              <a:t>NEO CANDO – North</a:t>
            </a:r>
            <a:r>
              <a:rPr lang="en-US" baseline="0" dirty="0" smtClean="0"/>
              <a:t> East Ohio Community and Neighborhood Data for Organizing – System. </a:t>
            </a:r>
          </a:p>
          <a:p>
            <a:pPr marL="177830" indent="-177830">
              <a:buFont typeface="Arial" pitchFamily="34" charset="0"/>
              <a:buChar char="•"/>
            </a:pPr>
            <a:r>
              <a:rPr lang="en-US" baseline="0" dirty="0" smtClean="0"/>
              <a:t>Pull together parcel level data from many different sources from the assessors office, the court system, vacancy data and blight surveys, neighborhood amenities, etc. </a:t>
            </a:r>
          </a:p>
          <a:p>
            <a:pPr marL="177830" indent="-177830">
              <a:buFont typeface="Arial" pitchFamily="34" charset="0"/>
              <a:buChar char="•"/>
            </a:pPr>
            <a:r>
              <a:rPr lang="en-US" baseline="0" dirty="0" smtClean="0"/>
              <a:t>This data can zoom down to the block and to the parcel and zoom up to look at trends and the bigger picture. </a:t>
            </a:r>
          </a:p>
          <a:p>
            <a:pPr marL="177830" indent="-177830">
              <a:buFont typeface="Arial" pitchFamily="34" charset="0"/>
              <a:buChar char="•"/>
            </a:pPr>
            <a:r>
              <a:rPr lang="en-US" baseline="0" dirty="0" smtClean="0"/>
              <a:t>It helps the team figure out which properties make for strategic interventions with their limited resources– whether helping homeowners to find foreclosure counseling or making sure vacant properties are maintained and boarded up to fight blight and cut down on spillover effects to other properties. </a:t>
            </a:r>
          </a:p>
          <a:p>
            <a:endParaRPr lang="en-US" baseline="0" dirty="0" smtClean="0"/>
          </a:p>
          <a:p>
            <a:pPr defTabSz="948423"/>
            <a:endParaRPr lang="en-US" dirty="0">
              <a:latin typeface="Times New Roman" pitchFamily="18" charset="0"/>
            </a:endParaRPr>
          </a:p>
          <a:p>
            <a:endParaRPr 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88" eaLnBrk="0" hangingPunct="0">
              <a:defRPr>
                <a:solidFill>
                  <a:schemeClr val="tx1"/>
                </a:solidFill>
                <a:latin typeface="Arial" charset="0"/>
              </a:defRPr>
            </a:lvl1pPr>
            <a:lvl2pPr marL="770593" indent="-296381" defTabSz="964888" eaLnBrk="0" hangingPunct="0">
              <a:defRPr>
                <a:solidFill>
                  <a:schemeClr val="tx1"/>
                </a:solidFill>
                <a:latin typeface="Arial" charset="0"/>
              </a:defRPr>
            </a:lvl2pPr>
            <a:lvl3pPr marL="1185528" indent="-237105" defTabSz="964888" eaLnBrk="0" hangingPunct="0">
              <a:defRPr>
                <a:solidFill>
                  <a:schemeClr val="tx1"/>
                </a:solidFill>
                <a:latin typeface="Arial" charset="0"/>
              </a:defRPr>
            </a:lvl3pPr>
            <a:lvl4pPr marL="1659739" indent="-237105" defTabSz="964888" eaLnBrk="0" hangingPunct="0">
              <a:defRPr>
                <a:solidFill>
                  <a:schemeClr val="tx1"/>
                </a:solidFill>
                <a:latin typeface="Arial" charset="0"/>
              </a:defRPr>
            </a:lvl4pPr>
            <a:lvl5pPr marL="2133951" indent="-237105" defTabSz="964888" eaLnBrk="0" hangingPunct="0">
              <a:defRPr>
                <a:solidFill>
                  <a:schemeClr val="tx1"/>
                </a:solidFill>
                <a:latin typeface="Arial" charset="0"/>
              </a:defRPr>
            </a:lvl5pPr>
            <a:lvl6pPr marL="2608163" indent="-237105" defTabSz="964888" eaLnBrk="0" fontAlgn="base" hangingPunct="0">
              <a:spcBef>
                <a:spcPct val="0"/>
              </a:spcBef>
              <a:spcAft>
                <a:spcPct val="0"/>
              </a:spcAft>
              <a:defRPr>
                <a:solidFill>
                  <a:schemeClr val="tx1"/>
                </a:solidFill>
                <a:latin typeface="Arial" charset="0"/>
              </a:defRPr>
            </a:lvl6pPr>
            <a:lvl7pPr marL="3082374" indent="-237105" defTabSz="964888" eaLnBrk="0" fontAlgn="base" hangingPunct="0">
              <a:spcBef>
                <a:spcPct val="0"/>
              </a:spcBef>
              <a:spcAft>
                <a:spcPct val="0"/>
              </a:spcAft>
              <a:defRPr>
                <a:solidFill>
                  <a:schemeClr val="tx1"/>
                </a:solidFill>
                <a:latin typeface="Arial" charset="0"/>
              </a:defRPr>
            </a:lvl7pPr>
            <a:lvl8pPr marL="3556585" indent="-237105" defTabSz="964888" eaLnBrk="0" fontAlgn="base" hangingPunct="0">
              <a:spcBef>
                <a:spcPct val="0"/>
              </a:spcBef>
              <a:spcAft>
                <a:spcPct val="0"/>
              </a:spcAft>
              <a:defRPr>
                <a:solidFill>
                  <a:schemeClr val="tx1"/>
                </a:solidFill>
                <a:latin typeface="Arial" charset="0"/>
              </a:defRPr>
            </a:lvl8pPr>
            <a:lvl9pPr marL="4030796" indent="-237105" defTabSz="964888" eaLnBrk="0" fontAlgn="base" hangingPunct="0">
              <a:spcBef>
                <a:spcPct val="0"/>
              </a:spcBef>
              <a:spcAft>
                <a:spcPct val="0"/>
              </a:spcAft>
              <a:defRPr>
                <a:solidFill>
                  <a:schemeClr val="tx1"/>
                </a:solidFill>
                <a:latin typeface="Arial" charset="0"/>
              </a:defRPr>
            </a:lvl9pPr>
          </a:lstStyle>
          <a:p>
            <a:pPr eaLnBrk="1" hangingPunct="1"/>
            <a:fld id="{923BAC34-2DA7-43D4-A256-83337ABB9E11}" type="slidenum">
              <a:rPr lang="en-US" smtClean="0"/>
              <a:pPr eaLnBrk="1" hangingPunct="1"/>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62" eaLnBrk="0" hangingPunct="0">
              <a:defRPr>
                <a:solidFill>
                  <a:schemeClr val="tx1"/>
                </a:solidFill>
                <a:latin typeface="Arial" pitchFamily="34" charset="0"/>
              </a:defRPr>
            </a:lvl1pPr>
            <a:lvl2pPr marL="770573" indent="-296374" defTabSz="964862" eaLnBrk="0" hangingPunct="0">
              <a:defRPr>
                <a:solidFill>
                  <a:schemeClr val="tx1"/>
                </a:solidFill>
                <a:latin typeface="Arial" pitchFamily="34" charset="0"/>
              </a:defRPr>
            </a:lvl2pPr>
            <a:lvl3pPr marL="1185497" indent="-237100" defTabSz="964862" eaLnBrk="0" hangingPunct="0">
              <a:defRPr>
                <a:solidFill>
                  <a:schemeClr val="tx1"/>
                </a:solidFill>
                <a:latin typeface="Arial" pitchFamily="34" charset="0"/>
              </a:defRPr>
            </a:lvl3pPr>
            <a:lvl4pPr marL="1659696" indent="-237100" defTabSz="964862" eaLnBrk="0" hangingPunct="0">
              <a:defRPr>
                <a:solidFill>
                  <a:schemeClr val="tx1"/>
                </a:solidFill>
                <a:latin typeface="Arial" pitchFamily="34" charset="0"/>
              </a:defRPr>
            </a:lvl4pPr>
            <a:lvl5pPr marL="2133895" indent="-237100" defTabSz="964862" eaLnBrk="0" hangingPunct="0">
              <a:defRPr>
                <a:solidFill>
                  <a:schemeClr val="tx1"/>
                </a:solidFill>
                <a:latin typeface="Arial" pitchFamily="34" charset="0"/>
              </a:defRPr>
            </a:lvl5pPr>
            <a:lvl6pPr marL="2608094" indent="-237100" defTabSz="964862" eaLnBrk="0" fontAlgn="base" hangingPunct="0">
              <a:spcBef>
                <a:spcPct val="0"/>
              </a:spcBef>
              <a:spcAft>
                <a:spcPct val="0"/>
              </a:spcAft>
              <a:defRPr>
                <a:solidFill>
                  <a:schemeClr val="tx1"/>
                </a:solidFill>
                <a:latin typeface="Arial" pitchFamily="34" charset="0"/>
              </a:defRPr>
            </a:lvl6pPr>
            <a:lvl7pPr marL="3082291" indent="-237100" defTabSz="964862" eaLnBrk="0" fontAlgn="base" hangingPunct="0">
              <a:spcBef>
                <a:spcPct val="0"/>
              </a:spcBef>
              <a:spcAft>
                <a:spcPct val="0"/>
              </a:spcAft>
              <a:defRPr>
                <a:solidFill>
                  <a:schemeClr val="tx1"/>
                </a:solidFill>
                <a:latin typeface="Arial" pitchFamily="34" charset="0"/>
              </a:defRPr>
            </a:lvl7pPr>
            <a:lvl8pPr marL="3556491" indent="-237100" defTabSz="964862" eaLnBrk="0" fontAlgn="base" hangingPunct="0">
              <a:spcBef>
                <a:spcPct val="0"/>
              </a:spcBef>
              <a:spcAft>
                <a:spcPct val="0"/>
              </a:spcAft>
              <a:defRPr>
                <a:solidFill>
                  <a:schemeClr val="tx1"/>
                </a:solidFill>
                <a:latin typeface="Arial" pitchFamily="34" charset="0"/>
              </a:defRPr>
            </a:lvl8pPr>
            <a:lvl9pPr marL="4030690" indent="-237100" defTabSz="964862" eaLnBrk="0" fontAlgn="base" hangingPunct="0">
              <a:spcBef>
                <a:spcPct val="0"/>
              </a:spcBef>
              <a:spcAft>
                <a:spcPct val="0"/>
              </a:spcAft>
              <a:defRPr>
                <a:solidFill>
                  <a:schemeClr val="tx1"/>
                </a:solidFill>
                <a:latin typeface="Arial" pitchFamily="34" charset="0"/>
              </a:defRPr>
            </a:lvl9pPr>
          </a:lstStyle>
          <a:p>
            <a:pPr eaLnBrk="1" hangingPunct="1"/>
            <a:fld id="{1D3CAD59-7864-48ED-83CC-C7C04A6B4DDF}" type="slidenum">
              <a:rPr lang="en-US" smtClean="0"/>
              <a:pPr eaLnBrk="1" hangingPunct="1"/>
              <a:t>11</a:t>
            </a:fld>
            <a:endParaRPr lang="en-US" dirty="0" smtClean="0"/>
          </a:p>
        </p:txBody>
      </p:sp>
      <p:sp>
        <p:nvSpPr>
          <p:cNvPr id="67587" name="Text Box 2"/>
          <p:cNvSpPr txBox="1">
            <a:spLocks noChangeArrowheads="1"/>
          </p:cNvSpPr>
          <p:nvPr/>
        </p:nvSpPr>
        <p:spPr bwMode="auto">
          <a:xfrm>
            <a:off x="4144619" y="9119175"/>
            <a:ext cx="3165614" cy="4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04" tIns="48167" rIns="96704" bIns="48167" anchor="b"/>
          <a:lstStyle>
            <a:lvl1pPr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1pPr>
            <a:lvl2pPr marL="742950" indent="-28575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2pPr>
            <a:lvl3pPr marL="11430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3pPr>
            <a:lvl4pPr marL="16002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4pPr>
            <a:lvl5pPr marL="20574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5pPr>
            <a:lvl6pPr marL="25146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6pPr>
            <a:lvl7pPr marL="29718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7pPr>
            <a:lvl8pPr marL="34290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8pPr>
            <a:lvl9pPr marL="38862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9pPr>
          </a:lstStyle>
          <a:p>
            <a:pPr algn="r" eaLnBrk="1" hangingPunct="1"/>
            <a:fld id="{6AD49A66-4F07-4DC3-A766-ABFE93762F34}" type="slidenum">
              <a:rPr lang="en-US" sz="1300">
                <a:solidFill>
                  <a:srgbClr val="000000"/>
                </a:solidFill>
                <a:latin typeface="Times New Roman" pitchFamily="18" charset="0"/>
                <a:ea typeface="Arial Unicode MS" pitchFamily="34" charset="-128"/>
                <a:cs typeface="Arial Unicode MS" pitchFamily="34" charset="-128"/>
              </a:rPr>
              <a:pPr algn="r" eaLnBrk="1" hangingPunct="1"/>
              <a:t>11</a:t>
            </a:fld>
            <a:endParaRPr lang="en-US" sz="1300" dirty="0">
              <a:solidFill>
                <a:srgbClr val="000000"/>
              </a:solidFill>
              <a:latin typeface="Times New Roman" pitchFamily="18" charset="0"/>
              <a:ea typeface="Arial Unicode MS" pitchFamily="34" charset="-128"/>
              <a:cs typeface="Arial Unicode MS" pitchFamily="34" charset="-128"/>
            </a:endParaRPr>
          </a:p>
        </p:txBody>
      </p:sp>
      <p:sp>
        <p:nvSpPr>
          <p:cNvPr id="67588" name="Text Box 3"/>
          <p:cNvSpPr txBox="1">
            <a:spLocks noChangeArrowheads="1"/>
          </p:cNvSpPr>
          <p:nvPr/>
        </p:nvSpPr>
        <p:spPr bwMode="auto">
          <a:xfrm>
            <a:off x="1232453" y="723042"/>
            <a:ext cx="4853609" cy="3600450"/>
          </a:xfrm>
          <a:prstGeom prst="rect">
            <a:avLst/>
          </a:prstGeom>
          <a:solidFill>
            <a:srgbClr val="FFFFFF"/>
          </a:solidFill>
          <a:ln w="9360">
            <a:solidFill>
              <a:srgbClr val="000000"/>
            </a:solidFill>
            <a:miter lim="800000"/>
            <a:headEnd/>
            <a:tailEnd/>
          </a:ln>
        </p:spPr>
        <p:txBody>
          <a:bodyPr wrap="none" lIns="91406" tIns="45704" rIns="91406" bIns="4570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900" dirty="0">
              <a:latin typeface="Times New Roman" pitchFamily="18" charset="0"/>
            </a:endParaRPr>
          </a:p>
        </p:txBody>
      </p:sp>
      <p:sp>
        <p:nvSpPr>
          <p:cNvPr id="49159" name="Text Box 4"/>
          <p:cNvSpPr txBox="1">
            <a:spLocks noGrp="1" noChangeArrowheads="1"/>
          </p:cNvSpPr>
          <p:nvPr>
            <p:ph type="body"/>
          </p:nvPr>
        </p:nvSpPr>
        <p:spPr>
          <a:xfrm>
            <a:off x="732183" y="4562868"/>
            <a:ext cx="5852492" cy="7045142"/>
          </a:xfrm>
          <a:ln/>
        </p:spPr>
        <p:txBody>
          <a:bodyPr lIns="96704" tIns="48167" rIns="96704" bIns="48167"/>
          <a:lstStyle/>
          <a:p>
            <a:r>
              <a:rPr lang="en-US" dirty="0" smtClean="0"/>
              <a:t>Map of the share of chronically absent elementary school students by census tract of where the student lived – not by school location.</a:t>
            </a:r>
          </a:p>
          <a:p>
            <a:endParaRPr lang="en-US" dirty="0" smtClean="0"/>
          </a:p>
          <a:p>
            <a:r>
              <a:rPr lang="en-US" dirty="0" smtClean="0"/>
              <a:t>Darkest shade had 20% of more of their children chronically absent in this school year.</a:t>
            </a:r>
          </a:p>
          <a:p>
            <a:endParaRPr lang="en-US" dirty="0" smtClean="0"/>
          </a:p>
          <a:p>
            <a:r>
              <a:rPr lang="en-US" dirty="0" smtClean="0"/>
              <a:t>Impt b/c Root of the problem may differ ngh by ngh.  By understanding the patterns, interventions can be tailored to fit the neighborhood context</a:t>
            </a:r>
            <a:r>
              <a:rPr lang="en-US" baseline="0" dirty="0" smtClean="0"/>
              <a:t> </a:t>
            </a:r>
            <a:r>
              <a:rPr lang="en-US" baseline="0" dirty="0" smtClean="0"/>
              <a:t>(transportation, </a:t>
            </a:r>
            <a:r>
              <a:rPr lang="en-US" baseline="0" dirty="0" smtClean="0"/>
              <a:t>childcare health)</a:t>
            </a:r>
            <a:endParaRPr lang="en-US" dirty="0" smtClean="0"/>
          </a:p>
          <a:p>
            <a:endParaRPr lang="en-US" dirty="0" smtClean="0"/>
          </a:p>
          <a:p>
            <a:r>
              <a:rPr lang="en-US" dirty="0" smtClean="0"/>
              <a:t>Developed weekly tools</a:t>
            </a:r>
          </a:p>
          <a:p>
            <a:r>
              <a:rPr lang="en-US" dirty="0" smtClean="0"/>
              <a:t>Action</a:t>
            </a:r>
            <a:r>
              <a:rPr lang="en-US" baseline="0" dirty="0" smtClean="0"/>
              <a:t> plan – parents, teachers, comm groups, service agencies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F6C90-C1AA-46C0-AB51-8C3BAA1D2B73}" type="slidenum">
              <a:rPr lang="en-US" smtClean="0"/>
              <a:pPr>
                <a:defRPr/>
              </a:pPr>
              <a:t>12</a:t>
            </a:fld>
            <a:endParaRPr lang="en-US" dirty="0"/>
          </a:p>
        </p:txBody>
      </p:sp>
    </p:spTree>
    <p:extLst>
      <p:ext uri="{BB962C8B-B14F-4D97-AF65-F5344CB8AC3E}">
        <p14:creationId xmlns:p14="http://schemas.microsoft.com/office/powerpoint/2010/main" val="405401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178304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66825" y="727075"/>
            <a:ext cx="4783138" cy="3586163"/>
          </a:xfrm>
          <a:ln/>
        </p:spPr>
      </p:sp>
      <p:sp>
        <p:nvSpPr>
          <p:cNvPr id="63491" name="Rectangle 3"/>
          <p:cNvSpPr>
            <a:spLocks noGrp="1" noChangeArrowheads="1"/>
          </p:cNvSpPr>
          <p:nvPr>
            <p:ph type="body" idx="1"/>
          </p:nvPr>
        </p:nvSpPr>
        <p:spPr>
          <a:xfrm>
            <a:off x="975692" y="4562867"/>
            <a:ext cx="5363818" cy="4318572"/>
          </a:xfrm>
          <a:noFill/>
          <a:extLst>
            <a:ext uri="{91240B29-F687-4F45-9708-019B960494DF}">
              <a14:hiddenLine xmlns:a14="http://schemas.microsoft.com/office/drawing/2010/main" w="9525">
                <a:solidFill>
                  <a:srgbClr val="000000"/>
                </a:solidFill>
                <a:miter lim="800000"/>
                <a:headEnd/>
                <a:tailEnd/>
              </a14:hiddenLine>
            </a:ext>
          </a:extLst>
        </p:spPr>
        <p:txBody>
          <a:bodyPr lIns="95405" tIns="46869" rIns="95405" bIns="46869"/>
          <a:lstStyle/>
          <a:p>
            <a:r>
              <a:rPr lang="en-US" dirty="0" smtClean="0"/>
              <a:t>[ADD SLIDE ON HOW</a:t>
            </a:r>
            <a:r>
              <a:rPr lang="en-US" baseline="0" dirty="0" smtClean="0"/>
              <a:t> TO STAY IN TOUCH – NNIPNews – other CIC, APDU, etc.)</a:t>
            </a:r>
            <a:endParaRPr lang="en-US" dirty="0" smtClean="0"/>
          </a:p>
        </p:txBody>
      </p:sp>
      <p:sp>
        <p:nvSpPr>
          <p:cNvPr id="63492" name="Rectangle 4"/>
          <p:cNvSpPr>
            <a:spLocks noChangeArrowheads="1"/>
          </p:cNvSpPr>
          <p:nvPr/>
        </p:nvSpPr>
        <p:spPr bwMode="auto">
          <a:xfrm>
            <a:off x="1134718" y="4720263"/>
            <a:ext cx="5363818" cy="431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405" tIns="46869" rIns="95405" bIns="46869"/>
          <a:lstStyle/>
          <a:p>
            <a:pPr>
              <a:spcBef>
                <a:spcPct val="30000"/>
              </a:spcBef>
            </a:pPr>
            <a:endParaRPr lang="en-US" sz="1500" dirty="0"/>
          </a:p>
        </p:txBody>
      </p:sp>
    </p:spTree>
    <p:extLst>
      <p:ext uri="{BB962C8B-B14F-4D97-AF65-F5344CB8AC3E}">
        <p14:creationId xmlns:p14="http://schemas.microsoft.com/office/powerpoint/2010/main" val="43502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 through these 1 by 1 - all interconnected.</a:t>
            </a:r>
          </a:p>
          <a:p>
            <a:r>
              <a:rPr lang="en-US" baseline="0" dirty="0" smtClean="0"/>
              <a:t>A lot of material here – but we wanted to include it for your reference and it will (is ) posted on the website. </a:t>
            </a:r>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283449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Rot="1" noChangeAspect="1" noChangeArrowheads="1" noTextEdit="1"/>
          </p:cNvSpPr>
          <p:nvPr>
            <p:ph type="sldImg"/>
          </p:nvPr>
        </p:nvSpPr>
        <p:spPr>
          <a:xfrm>
            <a:off x="1266825" y="727075"/>
            <a:ext cx="4783138" cy="3586163"/>
          </a:xfrm>
          <a:ln/>
        </p:spPr>
      </p:sp>
      <p:sp>
        <p:nvSpPr>
          <p:cNvPr id="62467" name="Rectangle 6"/>
          <p:cNvSpPr>
            <a:spLocks noGrp="1" noChangeArrowheads="1"/>
          </p:cNvSpPr>
          <p:nvPr>
            <p:ph type="body" idx="1"/>
          </p:nvPr>
        </p:nvSpPr>
        <p:spPr>
          <a:xfrm>
            <a:off x="975692" y="4562867"/>
            <a:ext cx="5363818" cy="4318572"/>
          </a:xfrm>
          <a:noFill/>
          <a:extLst>
            <a:ext uri="{91240B29-F687-4F45-9708-019B960494DF}">
              <a14:hiddenLine xmlns:a14="http://schemas.microsoft.com/office/drawing/2010/main" w="9525">
                <a:solidFill>
                  <a:srgbClr val="000000"/>
                </a:solidFill>
                <a:miter lim="800000"/>
                <a:headEnd/>
                <a:tailEnd/>
              </a14:hiddenLine>
            </a:ext>
          </a:extLst>
        </p:spPr>
        <p:txBody>
          <a:bodyPr lIns="95405" tIns="46869" rIns="95405" bIns="46869"/>
          <a:lstStyle/>
          <a:p>
            <a:r>
              <a:rPr lang="en-US" dirty="0" smtClean="0"/>
              <a:t>Don’t talk through individual....</a:t>
            </a:r>
          </a:p>
          <a:p>
            <a:endParaRPr lang="en-US" dirty="0" smtClean="0"/>
          </a:p>
          <a:p>
            <a:r>
              <a:rPr lang="en-US" dirty="0" smtClean="0"/>
              <a:t>One of the ways</a:t>
            </a:r>
            <a:r>
              <a:rPr lang="en-US" baseline="0" dirty="0" smtClean="0"/>
              <a:t> we hope to influence local policy is through cross-site projects </a:t>
            </a:r>
          </a:p>
          <a:p>
            <a:endParaRPr lang="en-US" baseline="0" dirty="0" smtClean="0"/>
          </a:p>
          <a:p>
            <a:r>
              <a:rPr lang="en-US" baseline="0" dirty="0" smtClean="0"/>
              <a:t>Note IDS session – often selected through competitive process</a:t>
            </a:r>
            <a:endParaRPr lang="en-US" dirty="0" smtClean="0"/>
          </a:p>
        </p:txBody>
      </p:sp>
      <p:sp>
        <p:nvSpPr>
          <p:cNvPr id="62468" name="Rectangle 7"/>
          <p:cNvSpPr>
            <a:spLocks noChangeArrowheads="1"/>
          </p:cNvSpPr>
          <p:nvPr/>
        </p:nvSpPr>
        <p:spPr bwMode="auto">
          <a:xfrm>
            <a:off x="1134718" y="4720263"/>
            <a:ext cx="5363818" cy="431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405" tIns="46869" rIns="95405" bIns="46869"/>
          <a:lstStyle/>
          <a:p>
            <a:pPr>
              <a:spcBef>
                <a:spcPct val="30000"/>
              </a:spcBef>
            </a:pPr>
            <a:endParaRPr lang="en-US" sz="1500" dirty="0"/>
          </a:p>
        </p:txBody>
      </p:sp>
    </p:spTree>
    <p:extLst>
      <p:ext uri="{BB962C8B-B14F-4D97-AF65-F5344CB8AC3E}">
        <p14:creationId xmlns:p14="http://schemas.microsoft.com/office/powerpoint/2010/main" val="232894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your packets</a:t>
            </a:r>
            <a:r>
              <a:rPr lang="en-US" baseline="0" dirty="0" smtClean="0"/>
              <a:t> which has the agenda for the next three days.</a:t>
            </a:r>
            <a:endParaRPr lang="en-US" dirty="0" smtClean="0"/>
          </a:p>
          <a:p>
            <a:endParaRPr lang="en-US" dirty="0" smtClean="0"/>
          </a:p>
          <a:p>
            <a:r>
              <a:rPr lang="en-US" dirty="0" smtClean="0"/>
              <a:t>Feel free to ask any questions.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dirty="0"/>
          </a:p>
        </p:txBody>
      </p:sp>
    </p:spTree>
    <p:extLst>
      <p:ext uri="{BB962C8B-B14F-4D97-AF65-F5344CB8AC3E}">
        <p14:creationId xmlns:p14="http://schemas.microsoft.com/office/powerpoint/2010/main" val="246541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985" lvl="1" indent="-402720">
              <a:spcAft>
                <a:spcPct val="20000"/>
              </a:spcAft>
            </a:pPr>
            <a:r>
              <a:rPr lang="en-US" dirty="0" smtClean="0"/>
              <a:t>We hav</a:t>
            </a:r>
            <a:r>
              <a:rPr lang="en-US" baseline="0" dirty="0" smtClean="0"/>
              <a:t>e a long </a:t>
            </a:r>
            <a:r>
              <a:rPr lang="en-US" dirty="0" smtClean="0"/>
              <a:t>history</a:t>
            </a:r>
            <a:r>
              <a:rPr lang="en-US" baseline="0" dirty="0" smtClean="0"/>
              <a:t> and have grown over time, but what we all have in common is… walk through slide.</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t>
            </a:r>
            <a:r>
              <a:rPr lang="en-US" baseline="0" dirty="0" smtClean="0"/>
              <a:t> was started in 1968 to be an outside evaluator for War on Poverty programs.  Today, we do a broader array of research for governments and foundations - our work is grounded in our original research.</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3</a:t>
            </a:fld>
            <a:endParaRPr lang="en-US" dirty="0"/>
          </a:p>
        </p:txBody>
      </p:sp>
    </p:spTree>
    <p:extLst>
      <p:ext uri="{BB962C8B-B14F-4D97-AF65-F5344CB8AC3E}">
        <p14:creationId xmlns:p14="http://schemas.microsoft.com/office/powerpoint/2010/main" val="219536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NNIP was not conceived</a:t>
            </a:r>
            <a:r>
              <a:rPr lang="en-US" baseline="0" dirty="0" smtClean="0"/>
              <a:t> of by Urban, but by local partners.</a:t>
            </a:r>
          </a:p>
          <a:p>
            <a:endParaRPr lang="en-US" baseline="0" dirty="0" smtClean="0"/>
          </a:p>
          <a:p>
            <a:r>
              <a:rPr lang="en-US" baseline="0" dirty="0" smtClean="0"/>
              <a:t>Started with.. Community Planning and Action Program (CPAP)_ - </a:t>
            </a:r>
            <a:r>
              <a:rPr lang="en-US" baseline="0" dirty="0" smtClean="0"/>
              <a:t>local </a:t>
            </a:r>
            <a:r>
              <a:rPr lang="en-US" baseline="0" dirty="0" smtClean="0"/>
              <a:t>groups funded by the Rockefeller Foundation to develop local solutions to emerging concerns about concentrated urban poverty in several US cities</a:t>
            </a:r>
          </a:p>
          <a:p>
            <a:endParaRPr lang="en-US" baseline="0" dirty="0" smtClean="0"/>
          </a:p>
          <a:p>
            <a:r>
              <a:rPr lang="en-US" baseline="0" dirty="0" smtClean="0"/>
              <a:t>NNIP model created by Claudia Coulton in 1992 in Cleveland</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3794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Grown from 6 founding partners to  31, and more on the way.</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Dallas joined in 2005.</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5</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500" dirty="0" smtClean="0"/>
              <a:t>Because it is easy to get wrapped up</a:t>
            </a:r>
            <a:r>
              <a:rPr lang="en-US" altLang="en-US" sz="1500" baseline="0" dirty="0" smtClean="0"/>
              <a:t> in the numbers and colorful maps, we always emphasize that there are </a:t>
            </a:r>
            <a:r>
              <a:rPr lang="en-US" altLang="en-US" sz="1500" dirty="0" smtClean="0"/>
              <a:t>three </a:t>
            </a:r>
            <a:r>
              <a:rPr lang="en-US" altLang="en-US" sz="1500" dirty="0"/>
              <a:t>necessary components to </a:t>
            </a:r>
            <a:r>
              <a:rPr lang="en-US" altLang="en-US" sz="1500" dirty="0" smtClean="0"/>
              <a:t>NNIP’s success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a:p>
            <a:pPr eaLnBrk="1" hangingPunct="1">
              <a:defRPr/>
            </a:pPr>
            <a:r>
              <a:rPr lang="en-US" dirty="0" smtClean="0"/>
              <a:t>The partners are housed in various types of institutions –universities, independent nonprofits, local funders.  (29% universities, </a:t>
            </a:r>
            <a:r>
              <a:rPr lang="en-US" baseline="0" dirty="0" smtClean="0"/>
              <a:t>24% broader mission NFP, </a:t>
            </a:r>
            <a:r>
              <a:rPr lang="en-US" dirty="0" smtClean="0"/>
              <a:t>21%</a:t>
            </a:r>
            <a:r>
              <a:rPr lang="en-US" baseline="0" dirty="0" smtClean="0"/>
              <a:t> partnerships, 15% Info only NFP, 9% funder, 3% local govt)</a:t>
            </a:r>
            <a:endParaRPr lang="en-US" dirty="0" smtClean="0"/>
          </a:p>
          <a:p>
            <a:pPr eaLnBrk="1" hangingPunct="1">
              <a:defRPr/>
            </a:pPr>
            <a:endParaRPr lang="en-US" dirty="0" smtClean="0"/>
          </a:p>
          <a:p>
            <a:pPr eaLnBrk="1" hangingPunct="1">
              <a:defRPr/>
            </a:pPr>
            <a:r>
              <a:rPr lang="en-US" dirty="0" smtClean="0"/>
              <a:t>But whatever the home, they are all respected organizations with a long-term stake in their community.   </a:t>
            </a:r>
          </a:p>
          <a:p>
            <a:pPr marL="181225" indent="-181225">
              <a:buFont typeface="Arial" pitchFamily="34" charset="0"/>
              <a:buChar char="•"/>
              <a:defRPr/>
            </a:pPr>
            <a:r>
              <a:rPr lang="en-US" dirty="0" smtClean="0"/>
              <a:t>They are viewed as neutral - not tied to any one political agenda or issue area.  Meant to last beyond</a:t>
            </a:r>
            <a:r>
              <a:rPr lang="en-US" baseline="0" dirty="0" smtClean="0"/>
              <a:t> any particular mayor’s term.</a:t>
            </a:r>
            <a:endParaRPr lang="en-US" dirty="0" smtClean="0"/>
          </a:p>
          <a:p>
            <a:pPr marL="181225" indent="-181225">
              <a:buFont typeface="Arial" pitchFamily="34" charset="0"/>
              <a:buChar char="•"/>
              <a:defRPr/>
            </a:pPr>
            <a:r>
              <a:rPr lang="en-US" dirty="0" smtClean="0"/>
              <a:t>Data providers are confident that confidential data will be handled properly, and audiences are confident of the rigor of the analysis.  </a:t>
            </a:r>
          </a:p>
          <a:p>
            <a:pPr marL="181225" indent="-181225">
              <a:buFont typeface="Arial" pitchFamily="34" charset="0"/>
              <a:buChar char="•"/>
              <a:defRPr/>
            </a:pPr>
            <a:r>
              <a:rPr lang="en-US" dirty="0" smtClean="0"/>
              <a:t>Since they are on the ground, they can be responsive to community needs and emerging issues [give example]</a:t>
            </a:r>
          </a:p>
          <a:p>
            <a:pPr eaLnBrk="1" hangingPunct="1">
              <a:defRPr/>
            </a:pPr>
            <a:endParaRPr lang="en-US" dirty="0" smtClean="0"/>
          </a:p>
          <a:p>
            <a:pPr eaLnBrk="1" hangingPunct="1">
              <a:defRPr/>
            </a:pPr>
            <a:r>
              <a:rPr lang="en-US" dirty="0" smtClean="0"/>
              <a:t>Together, the partners are an amazing network for peer learning.  Rich base of knowledge to draw from - allows new partners or existing partners tackling new issues to get a jump start from others’ past experiences.</a:t>
            </a:r>
          </a:p>
        </p:txBody>
      </p:sp>
      <p:sp>
        <p:nvSpPr>
          <p:cNvPr id="4" name="Slide Number Placeholder 3"/>
          <p:cNvSpPr>
            <a:spLocks noGrp="1"/>
          </p:cNvSpPr>
          <p:nvPr>
            <p:ph type="sldNum" sz="quarter" idx="10"/>
          </p:nvPr>
        </p:nvSpPr>
        <p:spPr/>
        <p:txBody>
          <a:bodyPr/>
          <a:lstStyle/>
          <a:p>
            <a:fld id="{9509C1CF-0B05-42BA-A122-7F697B58632C}" type="slidenum">
              <a:rPr lang="en-US" smtClean="0"/>
              <a:t>7</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altLang="en-US" sz="900" dirty="0">
                <a:solidFill>
                  <a:srgbClr val="336699"/>
                </a:solidFill>
                <a:latin typeface="Arial" panose="020B0604020202020204" pitchFamily="34" charset="0"/>
                <a:cs typeface="Arial" panose="020B0604020202020204" pitchFamily="34" charset="0"/>
              </a:rPr>
              <a:t>Basic requirement for partners - Assemble, transform and disseminate data </a:t>
            </a:r>
          </a:p>
          <a:p>
            <a:pPr eaLnBrk="1" hangingPunct="1">
              <a:defRPr/>
            </a:pPr>
            <a:endParaRPr lang="en-US" sz="900" dirty="0">
              <a:latin typeface="Arial" pitchFamily="34" charset="0"/>
              <a:cs typeface="Arial" pitchFamily="34" charset="0"/>
            </a:endParaRPr>
          </a:p>
          <a:p>
            <a:pPr marL="181225" indent="-181225">
              <a:buFont typeface="Arial" pitchFamily="34" charset="0"/>
              <a:buChar char="•"/>
              <a:defRPr/>
            </a:pPr>
            <a:r>
              <a:rPr lang="en-US" sz="900" dirty="0">
                <a:latin typeface="Arial" pitchFamily="34" charset="0"/>
                <a:cs typeface="Arial" pitchFamily="34" charset="0"/>
              </a:rPr>
              <a:t>The partners collect data once from police, schools, health department; and add value by clean the data; and develop ngh-level indicators</a:t>
            </a:r>
            <a:r>
              <a:rPr lang="en-US" sz="900" dirty="0" smtClean="0">
                <a:latin typeface="Arial" pitchFamily="34" charset="0"/>
                <a:cs typeface="Arial" pitchFamily="34" charset="0"/>
              </a:rPr>
              <a:t>.</a:t>
            </a:r>
          </a:p>
          <a:p>
            <a:pPr marL="181225" indent="-181225">
              <a:buFont typeface="Arial" pitchFamily="34" charset="0"/>
              <a:buChar char="•"/>
              <a:defRPr/>
            </a:pPr>
            <a:endParaRPr lang="en-US" sz="900" dirty="0">
              <a:latin typeface="Arial" pitchFamily="34" charset="0"/>
              <a:cs typeface="Arial" pitchFamily="34" charset="0"/>
            </a:endParaRPr>
          </a:p>
          <a:p>
            <a:pPr marL="181225" marR="0" indent="-1812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1" u="sng" dirty="0" smtClean="0">
                <a:latin typeface="Arial" pitchFamily="34" charset="0"/>
                <a:cs typeface="Arial" pitchFamily="34" charset="0"/>
              </a:rPr>
              <a:t>Neighborhood-level</a:t>
            </a:r>
            <a:r>
              <a:rPr lang="en-US" sz="900" dirty="0" smtClean="0">
                <a:latin typeface="Arial" pitchFamily="34" charset="0"/>
                <a:cs typeface="Arial" pitchFamily="34" charset="0"/>
              </a:rPr>
              <a:t> is key since problems are not evenly distributed across cities and priority issues vary across neighborhoods.</a:t>
            </a:r>
          </a:p>
          <a:p>
            <a:pPr marL="181225" marR="0" indent="-1812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1" u="sng" dirty="0" smtClean="0">
                <a:latin typeface="Arial" pitchFamily="34" charset="0"/>
                <a:cs typeface="Arial" pitchFamily="34" charset="0"/>
              </a:rPr>
              <a:t>Multiple</a:t>
            </a:r>
            <a:r>
              <a:rPr lang="en-US" sz="900" b="1" u="sng" baseline="0" dirty="0" smtClean="0">
                <a:latin typeface="Arial" pitchFamily="34" charset="0"/>
                <a:cs typeface="Arial" pitchFamily="34" charset="0"/>
              </a:rPr>
              <a:t> topics:  </a:t>
            </a:r>
            <a:r>
              <a:rPr lang="en-US" sz="900" dirty="0" smtClean="0">
                <a:latin typeface="Arial" pitchFamily="34" charset="0"/>
                <a:cs typeface="Arial" pitchFamily="34" charset="0"/>
              </a:rPr>
              <a:t>the ability to cover many issues is critical: residents don’t experience their community in silos and the solutions aren’t siloed either. (obesity example?)</a:t>
            </a:r>
          </a:p>
          <a:p>
            <a:pPr marL="181225" marR="0" indent="-1812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1" u="sng" dirty="0" smtClean="0">
                <a:latin typeface="Arial" pitchFamily="34" charset="0"/>
                <a:cs typeface="Arial" pitchFamily="34" charset="0"/>
              </a:rPr>
              <a:t>Recurrent: </a:t>
            </a:r>
            <a:r>
              <a:rPr lang="en-US" sz="900" b="1" u="sng" baseline="0" dirty="0" smtClean="0">
                <a:latin typeface="Arial" pitchFamily="34" charset="0"/>
                <a:cs typeface="Arial" pitchFamily="34" charset="0"/>
              </a:rPr>
              <a:t> </a:t>
            </a:r>
            <a:r>
              <a:rPr lang="en-US" sz="900" dirty="0" smtClean="0">
                <a:latin typeface="Arial" pitchFamily="34" charset="0"/>
                <a:cs typeface="Arial" pitchFamily="34" charset="0"/>
              </a:rPr>
              <a:t>Not </a:t>
            </a:r>
            <a:r>
              <a:rPr lang="en-US" sz="900" dirty="0">
                <a:latin typeface="Arial" pitchFamily="34" charset="0"/>
                <a:cs typeface="Arial" pitchFamily="34" charset="0"/>
              </a:rPr>
              <a:t>just one-time project, but formal agreements to get the data </a:t>
            </a:r>
            <a:r>
              <a:rPr lang="en-US" sz="900" dirty="0" smtClean="0">
                <a:latin typeface="Arial" pitchFamily="34" charset="0"/>
                <a:cs typeface="Arial" pitchFamily="34" charset="0"/>
              </a:rPr>
              <a:t>every year or sometimes every day to </a:t>
            </a:r>
            <a:r>
              <a:rPr lang="en-US" sz="900" dirty="0">
                <a:latin typeface="Arial" pitchFamily="34" charset="0"/>
                <a:cs typeface="Arial" pitchFamily="34" charset="0"/>
              </a:rPr>
              <a:t>be ready when need for data </a:t>
            </a:r>
            <a:r>
              <a:rPr lang="en-US" sz="900" dirty="0" smtClean="0">
                <a:latin typeface="Arial" pitchFamily="34" charset="0"/>
                <a:cs typeface="Arial" pitchFamily="34" charset="0"/>
              </a:rPr>
              <a:t>arise</a:t>
            </a:r>
          </a:p>
          <a:p>
            <a:pPr marL="181225" marR="0" indent="-1812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dirty="0" smtClean="0">
                <a:latin typeface="Arial" pitchFamily="34" charset="0"/>
                <a:cs typeface="Arial" pitchFamily="34" charset="0"/>
              </a:rPr>
              <a:t>Result </a:t>
            </a:r>
            <a:r>
              <a:rPr lang="en-US" sz="900" dirty="0">
                <a:latin typeface="Arial" pitchFamily="34" charset="0"/>
                <a:cs typeface="Arial" pitchFamily="34" charset="0"/>
              </a:rPr>
              <a:t>is a one-stop shop that is a </a:t>
            </a:r>
            <a:r>
              <a:rPr lang="en-US" sz="900" u="sng" dirty="0">
                <a:latin typeface="Arial" pitchFamily="34" charset="0"/>
                <a:cs typeface="Arial" pitchFamily="34" charset="0"/>
              </a:rPr>
              <a:t>flexible resource </a:t>
            </a:r>
            <a:r>
              <a:rPr lang="en-US" sz="900" dirty="0">
                <a:latin typeface="Arial" pitchFamily="34" charset="0"/>
                <a:cs typeface="Arial" pitchFamily="34" charset="0"/>
              </a:rPr>
              <a:t>for the whole community – much more cost-effective than each nonprofit group trying to do it themselves. There is an economy of scale.</a:t>
            </a:r>
          </a:p>
          <a:p>
            <a:pPr marL="181225" indent="-181225">
              <a:buFont typeface="Arial" pitchFamily="34" charset="0"/>
              <a:buChar char="•"/>
              <a:defRPr/>
            </a:pPr>
            <a:endParaRPr lang="en-US" sz="900" dirty="0">
              <a:latin typeface="Arial" pitchFamily="34" charset="0"/>
              <a:cs typeface="Arial" pitchFamily="34" charset="0"/>
            </a:endParaRPr>
          </a:p>
          <a:p>
            <a:pPr eaLnBrk="1" hangingPunct="1">
              <a:buFont typeface="Arial" pitchFamily="34" charset="0"/>
              <a:buNone/>
              <a:defRPr/>
            </a:pPr>
            <a:r>
              <a:rPr lang="en-US" sz="900" dirty="0">
                <a:latin typeface="Arial" pitchFamily="34" charset="0"/>
                <a:cs typeface="Arial" pitchFamily="34" charset="0"/>
              </a:rPr>
              <a:t>This part is hard work and the systems are built </a:t>
            </a:r>
            <a:r>
              <a:rPr lang="en-US" sz="900" u="sng" dirty="0">
                <a:latin typeface="Arial" pitchFamily="34" charset="0"/>
                <a:cs typeface="Arial" pitchFamily="34" charset="0"/>
              </a:rPr>
              <a:t>incrementally</a:t>
            </a:r>
            <a:r>
              <a:rPr lang="en-US" sz="900" dirty="0">
                <a:latin typeface="Arial" pitchFamily="34" charset="0"/>
                <a:cs typeface="Arial" pitchFamily="34" charset="0"/>
              </a:rPr>
              <a:t>.  Perspective of investment in infrastructure – which requires commitment from partner org and their funders to grow and support the systems over time.</a:t>
            </a:r>
          </a:p>
          <a:p>
            <a:pPr defTabSz="966529">
              <a:defRPr/>
            </a:pPr>
            <a:endParaRPr lang="en-US" altLang="en-US" sz="900" dirty="0">
              <a:solidFill>
                <a:srgbClr val="336699"/>
              </a:solidFill>
              <a:latin typeface="Arial" panose="020B0604020202020204" pitchFamily="34" charset="0"/>
              <a:cs typeface="Arial" panose="020B0604020202020204" pitchFamily="34" charset="0"/>
            </a:endParaRPr>
          </a:p>
          <a:p>
            <a:pPr marL="0" marR="0" indent="0" algn="l" defTabSz="966529" rtl="0" eaLnBrk="1" fontAlgn="auto" latinLnBrk="0" hangingPunct="1">
              <a:lnSpc>
                <a:spcPct val="100000"/>
              </a:lnSpc>
              <a:spcBef>
                <a:spcPts val="0"/>
              </a:spcBef>
              <a:spcAft>
                <a:spcPts val="0"/>
              </a:spcAft>
              <a:buClrTx/>
              <a:buSzTx/>
              <a:buFontTx/>
              <a:buNone/>
              <a:tabLst/>
              <a:defRPr/>
            </a:pPr>
            <a:r>
              <a:rPr lang="en-US" altLang="en-US" sz="900" b="1" dirty="0" smtClean="0">
                <a:solidFill>
                  <a:srgbClr val="336699"/>
                </a:solidFill>
                <a:latin typeface="Arial" panose="020B0604020202020204" pitchFamily="34" charset="0"/>
                <a:cs typeface="Arial" panose="020B0604020202020204" pitchFamily="34" charset="0"/>
              </a:rPr>
              <a:t>End with</a:t>
            </a:r>
            <a:r>
              <a:rPr lang="en-US" altLang="en-US" sz="900" dirty="0" smtClean="0">
                <a:solidFill>
                  <a:srgbClr val="336699"/>
                </a:solidFill>
                <a:latin typeface="Arial" panose="020B0604020202020204" pitchFamily="34" charset="0"/>
                <a:cs typeface="Arial" panose="020B0604020202020204" pitchFamily="34" charset="0"/>
              </a:rPr>
              <a:t>: </a:t>
            </a:r>
            <a:r>
              <a:rPr lang="en-US" sz="900" dirty="0" smtClean="0">
                <a:solidFill>
                  <a:schemeClr val="accent4">
                    <a:lumMod val="10000"/>
                  </a:schemeClr>
                </a:solidFill>
              </a:rPr>
              <a:t>Building and operating information systems with integrated and recurrently updated data on neighborhood conditions</a:t>
            </a:r>
          </a:p>
          <a:p>
            <a:pPr defTabSz="966529">
              <a:defRPr/>
            </a:pPr>
            <a:endParaRPr lang="en-US" altLang="en-US" sz="900" dirty="0">
              <a:solidFill>
                <a:srgbClr val="336699"/>
              </a:solidFill>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256829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Disseminate passively, but most imptly in partnership with local groups.</a:t>
            </a:r>
          </a:p>
          <a:p>
            <a:pPr eaLnBrk="1" hangingPunct="1">
              <a:defRPr/>
            </a:pPr>
            <a:endParaRPr lang="en-US" dirty="0" smtClean="0"/>
          </a:p>
          <a:p>
            <a:pPr eaLnBrk="1" hangingPunct="1">
              <a:defRPr/>
            </a:pPr>
            <a:r>
              <a:rPr lang="en-US" dirty="0" smtClean="0"/>
              <a:t>Principles </a:t>
            </a:r>
            <a:r>
              <a:rPr lang="en-US" dirty="0"/>
              <a:t>and values:  The motivation for all the hard work of compiling the data is to get it used  - whether for policymaking, community building, program </a:t>
            </a:r>
            <a:r>
              <a:rPr lang="en-US" dirty="0" smtClean="0"/>
              <a:t>planning.</a:t>
            </a:r>
          </a:p>
          <a:p>
            <a:pPr eaLnBrk="1" hangingPunct="1">
              <a:defRPr/>
            </a:pPr>
            <a:endParaRPr lang="en-US" dirty="0" smtClean="0"/>
          </a:p>
          <a:p>
            <a:pPr eaLnBrk="1" hangingPunct="1">
              <a:defRPr/>
            </a:pPr>
            <a:r>
              <a:rPr lang="en-US" dirty="0" smtClean="0"/>
              <a:t>The </a:t>
            </a:r>
            <a:r>
              <a:rPr lang="en-US" dirty="0"/>
              <a:t>founding NNIP partners recognized that not everyone had equal access to </a:t>
            </a:r>
            <a:r>
              <a:rPr lang="en-US" dirty="0" smtClean="0"/>
              <a:t>information.</a:t>
            </a:r>
          </a:p>
          <a:p>
            <a:pPr marL="171450" indent="-171450" eaLnBrk="1" hangingPunct="1">
              <a:buFont typeface="Arial" panose="020B0604020202020204" pitchFamily="34" charset="0"/>
              <a:buChar char="•"/>
              <a:defRPr/>
            </a:pPr>
            <a:r>
              <a:rPr lang="en-US" dirty="0" smtClean="0"/>
              <a:t>Focus </a:t>
            </a:r>
            <a:r>
              <a:rPr lang="en-US" dirty="0"/>
              <a:t>started on and still in on low-income nghs that have traditionally not had access to data or skills to use it.</a:t>
            </a:r>
          </a:p>
          <a:p>
            <a:pPr marL="181225" indent="-181225">
              <a:buFont typeface="Arial" pitchFamily="34" charset="0"/>
              <a:buChar char="•"/>
              <a:defRPr/>
            </a:pPr>
            <a:r>
              <a:rPr lang="en-US" dirty="0"/>
              <a:t>but we found that as NNIP partners matured they were also needed to help citywide nonprofits and even gov’t agencies find and use the data in their work.</a:t>
            </a:r>
          </a:p>
          <a:p>
            <a:pPr eaLnBrk="1" hangingPunct="1">
              <a:defRPr/>
            </a:pPr>
            <a:endParaRPr lang="en-US" dirty="0"/>
          </a:p>
          <a:p>
            <a:pPr eaLnBrk="1" hangingPunct="1">
              <a:defRPr/>
            </a:pPr>
            <a:endParaRPr lang="en-US" dirty="0"/>
          </a:p>
          <a:p>
            <a:pPr eaLnBrk="1" hangingPunct="1">
              <a:defRPr/>
            </a:pPr>
            <a:r>
              <a:rPr lang="en-US" dirty="0"/>
              <a:t>Some of the most compelling stories are where data has been used to break down silos – among agencies, sectors, geographies.</a:t>
            </a:r>
          </a:p>
          <a:p>
            <a:pPr marL="181225" indent="-181225">
              <a:buFont typeface="Arial" pitchFamily="34" charset="0"/>
              <a:buChar char="•"/>
              <a:defRPr/>
            </a:pPr>
            <a:r>
              <a:rPr lang="en-US" dirty="0"/>
              <a:t>Data brings people to the table to develop a common understanding of the issues, and new solutions emerge.</a:t>
            </a:r>
          </a:p>
          <a:p>
            <a:pPr marL="181225" indent="-181225">
              <a:buFont typeface="Arial" pitchFamily="34" charset="0"/>
              <a:buChar char="•"/>
              <a:defRPr/>
            </a:pPr>
            <a:r>
              <a:rPr lang="en-US" dirty="0"/>
              <a:t>Example: School Readiness project – </a:t>
            </a:r>
            <a:r>
              <a:rPr lang="en-US" dirty="0" smtClean="0"/>
              <a:t>documented</a:t>
            </a:r>
            <a:r>
              <a:rPr lang="en-US" baseline="0" dirty="0" smtClean="0"/>
              <a:t> all the systems that work with young kids:  </a:t>
            </a:r>
            <a:r>
              <a:rPr lang="en-US" dirty="0" smtClean="0"/>
              <a:t>health </a:t>
            </a:r>
            <a:r>
              <a:rPr lang="en-US" dirty="0"/>
              <a:t>care providers , day care and early education providers, public school system, child advocates, family support services. Gather data and indicators about young children in the community and bring everyone to the same table to help improve outcomes for the kids</a:t>
            </a:r>
            <a:r>
              <a:rPr lang="en-US" dirty="0" smtClean="0"/>
              <a:t>.</a:t>
            </a:r>
          </a:p>
          <a:p>
            <a:pPr marL="181225" indent="-181225">
              <a:buFont typeface="Arial" pitchFamily="34" charset="0"/>
              <a:buChar char="•"/>
              <a:defRPr/>
            </a:pPr>
            <a:endParaRPr lang="en-US" dirty="0" smtClean="0"/>
          </a:p>
          <a:p>
            <a:pPr marL="181225" indent="-181225">
              <a:buFont typeface="Arial" pitchFamily="34" charset="0"/>
              <a:buChar char="•"/>
              <a:defRPr/>
            </a:pPr>
            <a:r>
              <a:rPr lang="en-US" dirty="0" smtClean="0"/>
              <a:t>Civic capacity</a:t>
            </a:r>
            <a:r>
              <a:rPr lang="en-US" baseline="0" dirty="0" smtClean="0"/>
              <a:t> = raising the interest in using data among many types of groups</a:t>
            </a:r>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2352838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990600"/>
          </a:xfrm>
          <a:prstGeom prst="rect">
            <a:avLst/>
          </a:prstGeom>
        </p:spPr>
        <p:txBody>
          <a:bodyPr/>
          <a:lstStyle>
            <a:lvl1pPr>
              <a:defRPr>
                <a:solidFill>
                  <a:schemeClr val="accent4">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0775"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68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8781D3-79C9-49DF-9C26-97F10AEE587B}" type="datetimeFigureOut">
              <a:rPr lang="en-US" smtClean="0"/>
              <a:t>10/16/2015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2565164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781D3-79C9-49DF-9C26-97F10AEE587B}" type="datetimeFigureOut">
              <a:rPr lang="en-US" smtClean="0"/>
              <a:t>10/16/2015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148011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7" r:id="rId14"/>
    <p:sldLayoutId id="2147493488" r:id="rId15"/>
    <p:sldLayoutId id="214749348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1.gif"/><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mailto:lhendey@urban.org" TargetMode="External"/><Relationship Id="rId5" Type="http://schemas.openxmlformats.org/officeDocument/2006/relationships/hyperlink" Target="mailto:kpettit@urban.org" TargetMode="External"/><Relationship Id="rId4" Type="http://schemas.openxmlformats.org/officeDocument/2006/relationships/hyperlink" Target="https://twitter.com/nniph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 </a:t>
            </a:r>
            <a:r>
              <a:rPr lang="en-US" dirty="0"/>
              <a:t>Introduction to the </a:t>
            </a:r>
            <a:br>
              <a:rPr lang="en-US" dirty="0"/>
            </a:br>
            <a:r>
              <a:rPr lang="en-US" dirty="0"/>
              <a:t>National Neighborhood Indicators Partnership </a:t>
            </a:r>
            <a:br>
              <a:rPr lang="en-US" dirty="0"/>
            </a:br>
            <a:r>
              <a:rPr lang="en-US" dirty="0"/>
              <a:t>(NNIP)</a:t>
            </a:r>
          </a:p>
        </p:txBody>
      </p:sp>
      <p:sp>
        <p:nvSpPr>
          <p:cNvPr id="7" name="Text Placeholder 6"/>
          <p:cNvSpPr>
            <a:spLocks noGrp="1"/>
          </p:cNvSpPr>
          <p:nvPr>
            <p:ph type="body" sz="quarter" idx="10"/>
          </p:nvPr>
        </p:nvSpPr>
        <p:spPr/>
        <p:txBody>
          <a:bodyPr/>
          <a:lstStyle/>
          <a:p>
            <a:endParaRPr lang="en-US" dirty="0" smtClean="0"/>
          </a:p>
          <a:p>
            <a:r>
              <a:rPr lang="en-US" dirty="0" smtClean="0"/>
              <a:t>DALLAS, TX</a:t>
            </a:r>
          </a:p>
          <a:p>
            <a:r>
              <a:rPr lang="en-US" dirty="0" smtClean="0"/>
              <a:t>OCTOBER 21, 2015</a:t>
            </a:r>
            <a:endParaRPr lang="en-US" dirty="0"/>
          </a:p>
        </p:txBody>
      </p:sp>
    </p:spTree>
    <p:extLst>
      <p:ext uri="{BB962C8B-B14F-4D97-AF65-F5344CB8AC3E}">
        <p14:creationId xmlns:p14="http://schemas.microsoft.com/office/powerpoint/2010/main" val="307720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dirty="0" smtClean="0"/>
          </a:p>
        </p:txBody>
      </p:sp>
      <p:pic>
        <p:nvPicPr>
          <p:cNvPr id="1536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27038"/>
            <a:ext cx="5091113"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0" y="6400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Times New Roman" pitchFamily="18" charset="0"/>
              </a:rPr>
              <a:t>Source:  Center on Urban Poverty and Community Development, Case Western </a:t>
            </a:r>
            <a:r>
              <a:rPr lang="en-US" sz="1600" dirty="0" smtClean="0">
                <a:latin typeface="Times New Roman" pitchFamily="18" charset="0"/>
              </a:rPr>
              <a:t>Reserve University</a:t>
            </a:r>
            <a:endParaRPr lang="en-US" sz="1600" dirty="0">
              <a:latin typeface="Times New Roman" pitchFamily="18" charset="0"/>
            </a:endParaRPr>
          </a:p>
        </p:txBody>
      </p:sp>
      <p:sp>
        <p:nvSpPr>
          <p:cNvPr id="6" name="Rectangle 2"/>
          <p:cNvSpPr txBox="1">
            <a:spLocks noChangeArrowheads="1"/>
          </p:cNvSpPr>
          <p:nvPr/>
        </p:nvSpPr>
        <p:spPr bwMode="auto">
          <a:xfrm>
            <a:off x="4114800" y="4832350"/>
            <a:ext cx="4900246" cy="1371600"/>
          </a:xfrm>
          <a:prstGeom prst="rect">
            <a:avLst/>
          </a:prstGeom>
          <a:solidFill>
            <a:schemeClr val="bg1"/>
          </a:solidFill>
          <a:ln w="3175">
            <a:solidFill>
              <a:srgbClr val="000000"/>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sz="3600" i="1" dirty="0">
                <a:solidFill>
                  <a:schemeClr val="accent2"/>
                </a:solidFill>
                <a:latin typeface="Arial" charset="0"/>
              </a:rPr>
              <a:t>Inform community development decisions</a:t>
            </a:r>
          </a:p>
          <a:p>
            <a:pPr algn="ctr" eaLnBrk="1" hangingPunct="1">
              <a:defRPr/>
            </a:pPr>
            <a:endParaRPr lang="en-US" b="1" dirty="0" smtClean="0"/>
          </a:p>
          <a:p>
            <a:pPr algn="ctr" eaLnBrk="1" hangingPunct="1">
              <a:defRPr/>
            </a:pPr>
            <a:endParaRPr lang="en-US" b="1" dirty="0" smtClean="0">
              <a:solidFill>
                <a:srgbClr val="5285B8"/>
              </a:solidFill>
            </a:endParaRPr>
          </a:p>
        </p:txBody>
      </p:sp>
      <p:sp>
        <p:nvSpPr>
          <p:cNvPr id="3" name="Slide Number Placeholder 2"/>
          <p:cNvSpPr>
            <a:spLocks noGrp="1"/>
          </p:cNvSpPr>
          <p:nvPr>
            <p:ph type="sldNum" sz="quarter" idx="12"/>
          </p:nvPr>
        </p:nvSpPr>
        <p:spPr/>
        <p:txBody>
          <a:bodyPr/>
          <a:lstStyle/>
          <a:p>
            <a:pPr>
              <a:defRPr/>
            </a:pPr>
            <a:fld id="{D76FA794-62CC-4972-9D24-8760D2712548}" type="slidenum">
              <a:rPr lang="en-US" altLang="en-US" smtClean="0"/>
              <a:pPr>
                <a:defRPr/>
              </a:pPr>
              <a:t>10</a:t>
            </a:fld>
            <a:endParaRPr lang="en-US" altLang="en-US" dirty="0"/>
          </a:p>
        </p:txBody>
      </p:sp>
    </p:spTree>
    <p:extLst>
      <p:ext uri="{BB962C8B-B14F-4D97-AF65-F5344CB8AC3E}">
        <p14:creationId xmlns:p14="http://schemas.microsoft.com/office/powerpoint/2010/main" val="214994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152400" y="457200"/>
            <a:ext cx="38862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solidFill>
                  <a:schemeClr val="accent2"/>
                </a:solidFill>
              </a:rPr>
              <a:t>Highlight Effects of Foreclosure on Children</a:t>
            </a:r>
          </a:p>
          <a:p>
            <a:endParaRPr lang="en-US" sz="2400" dirty="0"/>
          </a:p>
          <a:p>
            <a:pPr>
              <a:spcAft>
                <a:spcPts val="1600"/>
              </a:spcAft>
            </a:pPr>
            <a:r>
              <a:rPr lang="en-US" sz="2300" dirty="0"/>
              <a:t>Forced mobility can put kids behind academically and socially.</a:t>
            </a:r>
          </a:p>
          <a:p>
            <a:pPr>
              <a:spcAft>
                <a:spcPts val="1600"/>
              </a:spcAft>
            </a:pPr>
            <a:r>
              <a:rPr lang="en-US" sz="2300" dirty="0"/>
              <a:t>Foreclosure prevention counselors should connect families to student services.</a:t>
            </a:r>
          </a:p>
          <a:p>
            <a:pPr>
              <a:spcAft>
                <a:spcPts val="1600"/>
              </a:spcAft>
            </a:pPr>
            <a:r>
              <a:rPr lang="en-US" sz="2300" dirty="0"/>
              <a:t>Schools need to understand the how their students are affected by foreclosure to design appropriate responses.</a:t>
            </a:r>
          </a:p>
          <a:p>
            <a:endParaRPr lang="en-US" sz="2400" i="1" dirty="0"/>
          </a:p>
          <a:p>
            <a:endParaRPr lang="en-US" sz="2400" i="1" dirty="0"/>
          </a:p>
          <a:p>
            <a:endParaRPr lang="en-US" sz="2400" i="1" dirty="0"/>
          </a:p>
          <a:p>
            <a:endParaRPr lang="en-US" sz="2400" dirty="0"/>
          </a:p>
        </p:txBody>
      </p:sp>
      <p:sp>
        <p:nvSpPr>
          <p:cNvPr id="16388" name="TextBox 3"/>
          <p:cNvSpPr txBox="1">
            <a:spLocks noChangeArrowheads="1"/>
          </p:cNvSpPr>
          <p:nvPr/>
        </p:nvSpPr>
        <p:spPr bwMode="auto">
          <a:xfrm>
            <a:off x="114300" y="6400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Times New Roman" pitchFamily="18" charset="0"/>
              </a:rPr>
              <a:t>Source:  NeighborhoodInfo DC</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26154" t="12462" r="25812" b="15742"/>
          <a:stretch>
            <a:fillRect/>
          </a:stretch>
        </p:blipFill>
        <p:spPr bwMode="auto">
          <a:xfrm>
            <a:off x="222250" y="561975"/>
            <a:ext cx="6588125" cy="615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375138" y="291611"/>
            <a:ext cx="8497522" cy="548511"/>
          </a:xfrm>
          <a:prstGeom prst="rect">
            <a:avLst/>
          </a:prstGeom>
          <a:solidFill>
            <a:schemeClr val="bg1"/>
          </a:solidFill>
        </p:spPr>
        <p:txBody>
          <a:bodyPr>
            <a:normAutofit fontScale="90000"/>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ctr" eaLnBrk="1" hangingPunct="1">
              <a:defRPr/>
            </a:pPr>
            <a:r>
              <a:rPr lang="en-US" sz="2400" b="0" i="1" kern="0" dirty="0" smtClean="0">
                <a:solidFill>
                  <a:srgbClr val="000000"/>
                </a:solidFill>
              </a:rPr>
              <a:t>Share of Elementary Students who Were Chronically Absent</a:t>
            </a:r>
          </a:p>
        </p:txBody>
      </p:sp>
      <p:pic>
        <p:nvPicPr>
          <p:cNvPr id="7" name="Picture 2" descr="http://www.urbanstrategies.org/images/USC%20Logo%20-%20Medium%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235" y="5061744"/>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867400" y="1660584"/>
            <a:ext cx="3276600" cy="1410862"/>
          </a:xfrm>
          <a:prstGeom prst="rect">
            <a:avLst/>
          </a:prstGeom>
          <a:solidFill>
            <a:schemeClr val="accent3"/>
          </a:solidFill>
          <a:ln w="3175">
            <a:solidFill>
              <a:schemeClr val="tx1"/>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b="1" i="1" dirty="0" smtClean="0">
                <a:solidFill>
                  <a:schemeClr val="accent2"/>
                </a:solidFill>
              </a:rPr>
              <a:t>Assist school district with analysis </a:t>
            </a:r>
          </a:p>
          <a:p>
            <a:pPr algn="ctr" eaLnBrk="1" hangingPunct="1">
              <a:defRPr/>
            </a:pPr>
            <a:r>
              <a:rPr lang="en-US" b="1" i="1" dirty="0" smtClean="0">
                <a:solidFill>
                  <a:schemeClr val="accent2"/>
                </a:solidFill>
              </a:rPr>
              <a:t>and operations</a:t>
            </a:r>
            <a:endParaRPr lang="en-US" b="1" dirty="0" smtClean="0"/>
          </a:p>
        </p:txBody>
      </p:sp>
    </p:spTree>
    <p:extLst>
      <p:ext uri="{BB962C8B-B14F-4D97-AF65-F5344CB8AC3E}">
        <p14:creationId xmlns:p14="http://schemas.microsoft.com/office/powerpoint/2010/main" val="36793417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17948"/>
          <a:stretch/>
        </p:blipFill>
        <p:spPr>
          <a:xfrm>
            <a:off x="152399" y="2581366"/>
            <a:ext cx="8886092" cy="3215425"/>
          </a:xfrm>
          <a:prstGeom prst="rect">
            <a:avLst/>
          </a:prstGeom>
        </p:spPr>
      </p:pic>
      <p:sp>
        <p:nvSpPr>
          <p:cNvPr id="7" name="Rectangle 4"/>
          <p:cNvSpPr>
            <a:spLocks noChangeArrowheads="1"/>
          </p:cNvSpPr>
          <p:nvPr/>
        </p:nvSpPr>
        <p:spPr bwMode="auto">
          <a:xfrm>
            <a:off x="152399" y="457201"/>
            <a:ext cx="86516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2400" i="1" dirty="0"/>
          </a:p>
          <a:p>
            <a:endParaRPr lang="en-US" sz="2400" i="1" dirty="0"/>
          </a:p>
          <a:p>
            <a:endParaRPr lang="en-US" sz="2400" dirty="0"/>
          </a:p>
        </p:txBody>
      </p:sp>
      <p:sp>
        <p:nvSpPr>
          <p:cNvPr id="8" name="Rectangle 2"/>
          <p:cNvSpPr txBox="1">
            <a:spLocks noChangeArrowheads="1"/>
          </p:cNvSpPr>
          <p:nvPr/>
        </p:nvSpPr>
        <p:spPr bwMode="auto">
          <a:xfrm>
            <a:off x="408843" y="617230"/>
            <a:ext cx="3276600" cy="1434308"/>
          </a:xfrm>
          <a:prstGeom prst="rect">
            <a:avLst/>
          </a:prstGeom>
          <a:solidFill>
            <a:schemeClr val="accent3"/>
          </a:solidFill>
          <a:ln w="3175">
            <a:no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b="1" i="1" dirty="0" smtClean="0">
                <a:solidFill>
                  <a:schemeClr val="accent2"/>
                </a:solidFill>
              </a:rPr>
              <a:t>Coordinate Collective Planning </a:t>
            </a:r>
            <a:r>
              <a:rPr lang="en-US" b="1" i="1" dirty="0">
                <a:solidFill>
                  <a:schemeClr val="accent2"/>
                </a:solidFill>
              </a:rPr>
              <a:t>and </a:t>
            </a:r>
            <a:r>
              <a:rPr lang="en-US" b="1" i="1" dirty="0" smtClean="0">
                <a:solidFill>
                  <a:schemeClr val="accent2"/>
                </a:solidFill>
              </a:rPr>
              <a:t>Action</a:t>
            </a:r>
            <a:endParaRPr lang="en-US" b="1" dirty="0" smtClean="0"/>
          </a:p>
          <a:p>
            <a:pPr algn="ctr" eaLnBrk="1" hangingPunct="1">
              <a:defRPr/>
            </a:pPr>
            <a:endParaRPr lang="en-US" b="1" dirty="0" smtClean="0">
              <a:solidFill>
                <a:srgbClr val="5285B8"/>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000" r="23900"/>
          <a:stretch/>
        </p:blipFill>
        <p:spPr>
          <a:xfrm>
            <a:off x="5779476" y="457201"/>
            <a:ext cx="1587109" cy="224167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32165"/>
          <a:stretch/>
        </p:blipFill>
        <p:spPr>
          <a:xfrm>
            <a:off x="124558" y="6154741"/>
            <a:ext cx="3845170" cy="542192"/>
          </a:xfrm>
          <a:prstGeom prst="rect">
            <a:avLst/>
          </a:prstGeom>
        </p:spPr>
      </p:pic>
    </p:spTree>
    <p:extLst>
      <p:ext uri="{BB962C8B-B14F-4D97-AF65-F5344CB8AC3E}">
        <p14:creationId xmlns:p14="http://schemas.microsoft.com/office/powerpoint/2010/main" val="289960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NNIP Network</a:t>
            </a:r>
            <a:endParaRPr lang="en-US" dirty="0"/>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0204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Roles</a:t>
            </a:r>
            <a:endParaRPr lang="en-US" dirty="0"/>
          </a:p>
        </p:txBody>
      </p:sp>
      <p:sp>
        <p:nvSpPr>
          <p:cNvPr id="3" name="Content Placeholder 2"/>
          <p:cNvSpPr>
            <a:spLocks noGrp="1"/>
          </p:cNvSpPr>
          <p:nvPr>
            <p:ph idx="1"/>
          </p:nvPr>
        </p:nvSpPr>
        <p:spPr/>
        <p:txBody>
          <a:bodyPr/>
          <a:lstStyle/>
          <a:p>
            <a:r>
              <a:rPr lang="en-US" b="1" dirty="0" smtClean="0"/>
              <a:t>Partners: </a:t>
            </a:r>
            <a:r>
              <a:rPr lang="en-US" dirty="0" smtClean="0"/>
              <a:t>Commit to carrying out the NNIP model at home, share knowledge, and participate in network activities. </a:t>
            </a:r>
          </a:p>
          <a:p>
            <a:r>
              <a:rPr lang="en-US" b="1" dirty="0" smtClean="0"/>
              <a:t>Urban: </a:t>
            </a:r>
            <a:r>
              <a:rPr lang="en-US" dirty="0" smtClean="0"/>
              <a:t>coordinates the network, organizes and plans meetings, raises funding for and manage cross-site projects, broader outreach and communication. </a:t>
            </a:r>
          </a:p>
          <a:p>
            <a:r>
              <a:rPr lang="en-US" b="1" dirty="0" smtClean="0"/>
              <a:t>Executive Committee</a:t>
            </a:r>
            <a:r>
              <a:rPr lang="en-US" dirty="0" smtClean="0"/>
              <a:t>: Elected staff members from partner organizations helps govern NNIP. </a:t>
            </a:r>
            <a:endParaRPr lang="en-US" dirty="0"/>
          </a:p>
        </p:txBody>
      </p:sp>
    </p:spTree>
    <p:extLst>
      <p:ext uri="{BB962C8B-B14F-4D97-AF65-F5344CB8AC3E}">
        <p14:creationId xmlns:p14="http://schemas.microsoft.com/office/powerpoint/2010/main" val="151140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Current Network Funding</a:t>
            </a:r>
          </a:p>
        </p:txBody>
      </p:sp>
      <p:sp>
        <p:nvSpPr>
          <p:cNvPr id="30723" name="Rectangle 3"/>
          <p:cNvSpPr>
            <a:spLocks noGrp="1" noChangeArrowheads="1"/>
          </p:cNvSpPr>
          <p:nvPr>
            <p:ph idx="1"/>
          </p:nvPr>
        </p:nvSpPr>
        <p:spPr/>
        <p:txBody>
          <a:bodyPr/>
          <a:lstStyle/>
          <a:p>
            <a:r>
              <a:rPr lang="en-US" dirty="0" smtClean="0"/>
              <a:t>Annie E. Casey Foundation</a:t>
            </a:r>
          </a:p>
          <a:p>
            <a:pPr lvl="1">
              <a:spcBef>
                <a:spcPts val="0"/>
              </a:spcBef>
            </a:pPr>
            <a:r>
              <a:rPr lang="en-US" dirty="0" smtClean="0"/>
              <a:t>General Support/Meeting Costs</a:t>
            </a:r>
          </a:p>
          <a:p>
            <a:pPr lvl="1">
              <a:spcBef>
                <a:spcPts val="0"/>
              </a:spcBef>
            </a:pPr>
            <a:r>
              <a:rPr lang="en-US" dirty="0" smtClean="0"/>
              <a:t>Cross-site project on Integrated Data Systems </a:t>
            </a:r>
          </a:p>
          <a:p>
            <a:r>
              <a:rPr lang="en-US" dirty="0" smtClean="0"/>
              <a:t>John D. and Catherine T. MacArthur Foundation</a:t>
            </a:r>
          </a:p>
          <a:p>
            <a:pPr lvl="1">
              <a:spcBef>
                <a:spcPts val="0"/>
              </a:spcBef>
            </a:pPr>
            <a:r>
              <a:rPr lang="en-US" dirty="0" smtClean="0"/>
              <a:t>General Support/Meeting Costs</a:t>
            </a:r>
          </a:p>
          <a:p>
            <a:pPr lvl="1">
              <a:spcBef>
                <a:spcPts val="0"/>
              </a:spcBef>
            </a:pPr>
            <a:r>
              <a:rPr lang="en-US" dirty="0" smtClean="0"/>
              <a:t>New project on civic data/tech</a:t>
            </a:r>
          </a:p>
        </p:txBody>
      </p:sp>
    </p:spTree>
    <p:extLst>
      <p:ext uri="{BB962C8B-B14F-4D97-AF65-F5344CB8AC3E}">
        <p14:creationId xmlns:p14="http://schemas.microsoft.com/office/powerpoint/2010/main" val="905009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NNIP Work Plan Components</a:t>
            </a:r>
            <a:endParaRPr lang="en-US" dirty="0"/>
          </a:p>
        </p:txBody>
      </p:sp>
      <p:sp>
        <p:nvSpPr>
          <p:cNvPr id="5" name="Content Placeholder 4"/>
          <p:cNvSpPr>
            <a:spLocks noGrp="1"/>
          </p:cNvSpPr>
          <p:nvPr>
            <p:ph idx="1"/>
          </p:nvPr>
        </p:nvSpPr>
        <p:spPr>
          <a:xfrm>
            <a:off x="641350" y="1863119"/>
            <a:ext cx="8059888" cy="4203573"/>
          </a:xfrm>
        </p:spPr>
        <p:txBody>
          <a:bodyPr/>
          <a:lstStyle/>
          <a:p>
            <a:r>
              <a:rPr lang="en-US" altLang="en-US" dirty="0" smtClean="0"/>
              <a:t>Build and strengthen local capacity</a:t>
            </a:r>
          </a:p>
          <a:p>
            <a:pPr lvl="1"/>
            <a:r>
              <a:rPr lang="en-US" altLang="en-US" dirty="0" smtClean="0"/>
              <a:t>Support current partners</a:t>
            </a:r>
          </a:p>
          <a:p>
            <a:pPr lvl="2"/>
            <a:r>
              <a:rPr lang="en-US" altLang="en-US" dirty="0"/>
              <a:t>Provide capacity-building opportunities </a:t>
            </a:r>
            <a:r>
              <a:rPr lang="en-US" altLang="en-US" dirty="0" smtClean="0"/>
              <a:t>&amp; materials</a:t>
            </a:r>
          </a:p>
          <a:p>
            <a:pPr lvl="2"/>
            <a:r>
              <a:rPr lang="en-US" altLang="en-US" dirty="0" smtClean="0"/>
              <a:t>Increase </a:t>
            </a:r>
            <a:r>
              <a:rPr lang="en-US" altLang="en-US" dirty="0"/>
              <a:t>network participation</a:t>
            </a:r>
          </a:p>
          <a:p>
            <a:pPr lvl="2"/>
            <a:r>
              <a:rPr lang="en-US" dirty="0" smtClean="0"/>
              <a:t>Increase </a:t>
            </a:r>
            <a:r>
              <a:rPr lang="en-US" dirty="0"/>
              <a:t>partner and network </a:t>
            </a:r>
            <a:r>
              <a:rPr lang="en-US" dirty="0" smtClean="0"/>
              <a:t>accountability</a:t>
            </a:r>
          </a:p>
          <a:p>
            <a:pPr lvl="1"/>
            <a:r>
              <a:rPr lang="en-US" altLang="en-US" dirty="0" smtClean="0"/>
              <a:t>Support potential partners</a:t>
            </a:r>
            <a:endParaRPr lang="en-US" altLang="en-US" dirty="0"/>
          </a:p>
          <a:p>
            <a:r>
              <a:rPr lang="en-US" dirty="0"/>
              <a:t>Inform local and national policy </a:t>
            </a:r>
          </a:p>
          <a:p>
            <a:r>
              <a:rPr lang="en-US" altLang="en-US" dirty="0" smtClean="0"/>
              <a:t>Build </a:t>
            </a:r>
            <a:r>
              <a:rPr lang="en-US" altLang="en-US" dirty="0"/>
              <a:t>support for community information </a:t>
            </a:r>
            <a:r>
              <a:rPr lang="en-US" altLang="en-US" dirty="0" smtClean="0"/>
              <a:t>field</a:t>
            </a:r>
          </a:p>
          <a:p>
            <a:endParaRPr lang="en-US" dirty="0"/>
          </a:p>
        </p:txBody>
      </p:sp>
    </p:spTree>
    <p:extLst>
      <p:ext uri="{BB962C8B-B14F-4D97-AF65-F5344CB8AC3E}">
        <p14:creationId xmlns:p14="http://schemas.microsoft.com/office/powerpoint/2010/main" val="2124939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NNIP Cross-site Projects</a:t>
            </a:r>
          </a:p>
        </p:txBody>
      </p:sp>
      <p:graphicFrame>
        <p:nvGraphicFramePr>
          <p:cNvPr id="7" name="Table 6"/>
          <p:cNvGraphicFramePr>
            <a:graphicFrameLocks noGrp="1"/>
          </p:cNvGraphicFramePr>
          <p:nvPr>
            <p:extLst>
              <p:ext uri="{D42A27DB-BD31-4B8C-83A1-F6EECF244321}">
                <p14:modId xmlns:p14="http://schemas.microsoft.com/office/powerpoint/2010/main" val="3322263471"/>
              </p:ext>
            </p:extLst>
          </p:nvPr>
        </p:nvGraphicFramePr>
        <p:xfrm>
          <a:off x="1028700" y="1619249"/>
          <a:ext cx="7181850" cy="4574022"/>
        </p:xfrm>
        <a:graphic>
          <a:graphicData uri="http://schemas.openxmlformats.org/drawingml/2006/table">
            <a:tbl>
              <a:tblPr firstRow="1" bandRow="1">
                <a:tableStyleId>{5C22544A-7EE6-4342-B048-85BDC9FD1C3A}</a:tableStyleId>
              </a:tblPr>
              <a:tblGrid>
                <a:gridCol w="2393950"/>
                <a:gridCol w="958850"/>
                <a:gridCol w="3829050"/>
              </a:tblGrid>
              <a:tr h="434225">
                <a:tc>
                  <a:txBody>
                    <a:bodyPr/>
                    <a:lstStyle/>
                    <a:p>
                      <a:pPr algn="l" fontAlgn="b"/>
                      <a:r>
                        <a:rPr lang="en-US" sz="1400" b="1" i="0" u="none" strike="noStrike" dirty="0">
                          <a:solidFill>
                            <a:srgbClr val="000000"/>
                          </a:solidFill>
                          <a:effectLst/>
                          <a:latin typeface="Century Gothic" panose="020B0502020202020204" pitchFamily="34" charset="0"/>
                        </a:rPr>
                        <a:t>Topic</a:t>
                      </a:r>
                    </a:p>
                  </a:txBody>
                  <a:tcPr marL="9525" marR="9525" marT="9525" marB="0" anchor="ctr"/>
                </a:tc>
                <a:tc>
                  <a:txBody>
                    <a:bodyPr/>
                    <a:lstStyle/>
                    <a:p>
                      <a:pPr algn="ctr" fontAlgn="b"/>
                      <a:r>
                        <a:rPr lang="en-US" sz="1400" b="1" i="0" u="none" strike="noStrike" dirty="0">
                          <a:solidFill>
                            <a:srgbClr val="000000"/>
                          </a:solidFill>
                          <a:effectLst/>
                          <a:latin typeface="Century Gothic" panose="020B0502020202020204" pitchFamily="34" charset="0"/>
                        </a:rPr>
                        <a:t>Years</a:t>
                      </a:r>
                    </a:p>
                  </a:txBody>
                  <a:tcPr marL="9525" marR="9525" marT="9525" marB="0" anchor="ctr"/>
                </a:tc>
                <a:tc>
                  <a:txBody>
                    <a:bodyPr/>
                    <a:lstStyle/>
                    <a:p>
                      <a:pPr algn="l" fontAlgn="b"/>
                      <a:r>
                        <a:rPr lang="en-US" sz="1400" b="1" i="0" u="none" strike="noStrike" dirty="0">
                          <a:solidFill>
                            <a:srgbClr val="000000"/>
                          </a:solidFill>
                          <a:effectLst/>
                          <a:latin typeface="Century Gothic" panose="020B0502020202020204" pitchFamily="34" charset="0"/>
                        </a:rPr>
                        <a:t>Funder</a:t>
                      </a:r>
                    </a:p>
                  </a:txBody>
                  <a:tcPr marL="9525" marR="9525" marT="9525" marB="0" anchor="ctr"/>
                </a:tc>
              </a:tr>
              <a:tr h="434225">
                <a:tc>
                  <a:txBody>
                    <a:bodyPr/>
                    <a:lstStyle/>
                    <a:p>
                      <a:pPr algn="l" fontAlgn="ctr"/>
                      <a:r>
                        <a:rPr lang="en-US" sz="1400" b="0" i="0" u="none" strike="noStrike" dirty="0" smtClean="0">
                          <a:solidFill>
                            <a:srgbClr val="000000"/>
                          </a:solidFill>
                          <a:effectLst/>
                          <a:latin typeface="Century Gothic" panose="020B0502020202020204" pitchFamily="34" charset="0"/>
                        </a:rPr>
                        <a:t>Civic Data &amp; Tech</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Century Gothic" panose="020B0502020202020204" pitchFamily="34" charset="0"/>
                        </a:rPr>
                        <a:t>2015-17</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entury Gothic" panose="020B0502020202020204" pitchFamily="34" charset="0"/>
                        </a:rPr>
                        <a:t>John D. and Catherine T. MacArthur Foundation</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Integrated Data Systems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2013-15</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510809">
                <a:tc>
                  <a:txBody>
                    <a:bodyPr/>
                    <a:lstStyle/>
                    <a:p>
                      <a:pPr algn="l" fontAlgn="ctr"/>
                      <a:r>
                        <a:rPr lang="en-US" sz="1400" b="0" i="0" u="none" strike="noStrike" dirty="0">
                          <a:solidFill>
                            <a:srgbClr val="000000"/>
                          </a:solidFill>
                          <a:effectLst/>
                          <a:latin typeface="Century Gothic" panose="020B0502020202020204" pitchFamily="34" charset="0"/>
                        </a:rPr>
                        <a:t>NNIP and Open Data</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2012-14</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John D. and Catherine T. MacArthur Foundation</a:t>
                      </a:r>
                    </a:p>
                  </a:txBody>
                  <a:tcPr marL="9525" marR="9525" marT="9525" marB="0" anchor="ctr"/>
                </a:tc>
              </a:tr>
              <a:tr h="510809">
                <a:tc>
                  <a:txBody>
                    <a:bodyPr/>
                    <a:lstStyle/>
                    <a:p>
                      <a:pPr algn="l" fontAlgn="ctr"/>
                      <a:r>
                        <a:rPr lang="en-US" sz="1400" b="0" i="0" u="none" strike="noStrike" dirty="0">
                          <a:solidFill>
                            <a:srgbClr val="000000"/>
                          </a:solidFill>
                          <a:effectLst/>
                          <a:latin typeface="Century Gothic" panose="020B0502020202020204" pitchFamily="34" charset="0"/>
                        </a:rPr>
                        <a:t>Kids and Foreclosure</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2009-12</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Open Society Foundation</a:t>
                      </a:r>
                      <a:br>
                        <a:rPr lang="en-US" sz="1400" b="0" i="0" u="none" strike="noStrike" dirty="0">
                          <a:solidFill>
                            <a:srgbClr val="000000"/>
                          </a:solidFill>
                          <a:effectLst/>
                          <a:latin typeface="Century Gothic" panose="020B0502020202020204" pitchFamily="34" charset="0"/>
                        </a:rPr>
                      </a:b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School Readiness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2007-10</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Foreclosure Crisis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2008-09</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Fannie Mae</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Guiding Land Markets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2004-08</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Brookings Institution</a:t>
                      </a:r>
                    </a:p>
                  </a:txBody>
                  <a:tcPr marL="9525" marR="9525" marT="9525" marB="0" anchor="ctr"/>
                </a:tc>
              </a:tr>
              <a:tr h="510809">
                <a:tc>
                  <a:txBody>
                    <a:bodyPr/>
                    <a:lstStyle/>
                    <a:p>
                      <a:pPr algn="l" fontAlgn="ctr"/>
                      <a:r>
                        <a:rPr lang="en-US" sz="1400" b="0" i="0" u="none" strike="noStrike" dirty="0">
                          <a:solidFill>
                            <a:srgbClr val="000000"/>
                          </a:solidFill>
                          <a:effectLst/>
                          <a:latin typeface="Century Gothic" panose="020B0502020202020204" pitchFamily="34" charset="0"/>
                        </a:rPr>
                        <a:t>Reentry Mapping Network</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2001-04</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br>
                        <a:rPr lang="en-US" sz="1400" b="0" i="0" u="none" strike="noStrike" dirty="0">
                          <a:solidFill>
                            <a:srgbClr val="000000"/>
                          </a:solidFill>
                          <a:effectLst/>
                          <a:latin typeface="Century Gothic" panose="020B0502020202020204" pitchFamily="34" charset="0"/>
                        </a:rPr>
                      </a:br>
                      <a:r>
                        <a:rPr lang="en-US" sz="1400" b="0" i="0" u="none" strike="noStrike" dirty="0">
                          <a:solidFill>
                            <a:srgbClr val="000000"/>
                          </a:solidFill>
                          <a:effectLst/>
                          <a:latin typeface="Century Gothic" panose="020B0502020202020204" pitchFamily="34" charset="0"/>
                        </a:rPr>
                        <a:t>National Institute of Justice</a:t>
                      </a:r>
                    </a:p>
                  </a:txBody>
                  <a:tcPr marL="9525" marR="9525" marT="9525" marB="0" anchor="ctr"/>
                </a:tc>
              </a:tr>
              <a:tr h="434225">
                <a:tc gridSpan="3">
                  <a:txBody>
                    <a:bodyPr/>
                    <a:lstStyle/>
                    <a:p>
                      <a:pPr algn="l" fontAlgn="ctr"/>
                      <a:r>
                        <a:rPr lang="en-US" sz="1400" b="0" i="0" u="none" strike="noStrike" dirty="0" smtClean="0">
                          <a:solidFill>
                            <a:srgbClr val="000000"/>
                          </a:solidFill>
                          <a:effectLst/>
                          <a:latin typeface="Century Gothic" panose="020B0502020202020204" pitchFamily="34" charset="0"/>
                        </a:rPr>
                        <a:t>Older:</a:t>
                      </a:r>
                      <a:r>
                        <a:rPr lang="en-US" sz="1400" b="0" i="0" u="none" strike="noStrike" baseline="0" dirty="0" smtClean="0">
                          <a:solidFill>
                            <a:srgbClr val="000000"/>
                          </a:solidFill>
                          <a:effectLst/>
                          <a:latin typeface="Century Gothic" panose="020B0502020202020204" pitchFamily="34" charset="0"/>
                        </a:rPr>
                        <a:t> </a:t>
                      </a:r>
                      <a:r>
                        <a:rPr lang="en-US" sz="1400" b="0" i="0" u="none" strike="noStrike" dirty="0" smtClean="0">
                          <a:solidFill>
                            <a:srgbClr val="000000"/>
                          </a:solidFill>
                          <a:effectLst/>
                          <a:latin typeface="Century Gothic" panose="020B0502020202020204" pitchFamily="34" charset="0"/>
                        </a:rPr>
                        <a:t>Neighborhoods </a:t>
                      </a:r>
                      <a:r>
                        <a:rPr lang="en-US" sz="1400" b="0" i="0" u="none" strike="noStrike" dirty="0">
                          <a:solidFill>
                            <a:srgbClr val="000000"/>
                          </a:solidFill>
                          <a:effectLst/>
                          <a:latin typeface="Century Gothic" panose="020B0502020202020204" pitchFamily="34" charset="0"/>
                        </a:rPr>
                        <a:t>and </a:t>
                      </a:r>
                      <a:r>
                        <a:rPr lang="en-US" sz="1400" b="0" i="0" u="none" strike="noStrike" dirty="0" smtClean="0">
                          <a:solidFill>
                            <a:srgbClr val="000000"/>
                          </a:solidFill>
                          <a:effectLst/>
                          <a:latin typeface="Century Gothic" panose="020B0502020202020204" pitchFamily="34" charset="0"/>
                        </a:rPr>
                        <a:t>Health, Welfare-to-Work</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hMerge="1">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tc hMerge="1">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935709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019" y="1600200"/>
            <a:ext cx="7035799" cy="1320801"/>
          </a:xfrm>
        </p:spPr>
        <p:txBody>
          <a:bodyPr/>
          <a:lstStyle/>
          <a:p>
            <a:r>
              <a:rPr lang="en-US" sz="2800" dirty="0" smtClean="0"/>
              <a:t>Connect at </a:t>
            </a:r>
            <a:r>
              <a:rPr lang="en-US" sz="2800" dirty="0" smtClean="0">
                <a:hlinkClick r:id="rId3"/>
              </a:rPr>
              <a:t>www.NeighborhoodIndicators.org</a:t>
            </a:r>
            <a:r>
              <a:rPr lang="en-US" sz="2800" dirty="0" smtClean="0"/>
              <a:t> or </a:t>
            </a:r>
            <a:r>
              <a:rPr lang="en-US" sz="2800" dirty="0" smtClean="0">
                <a:hlinkClick r:id="rId4"/>
              </a:rPr>
              <a:t>@NNIPHQ </a:t>
            </a:r>
            <a:endParaRPr lang="en-US" sz="2800" dirty="0"/>
          </a:p>
        </p:txBody>
      </p:sp>
      <p:sp>
        <p:nvSpPr>
          <p:cNvPr id="3" name="Text Placeholder 2"/>
          <p:cNvSpPr>
            <a:spLocks noGrp="1"/>
          </p:cNvSpPr>
          <p:nvPr>
            <p:ph type="body" sz="quarter" idx="10"/>
          </p:nvPr>
        </p:nvSpPr>
        <p:spPr/>
        <p:txBody>
          <a:bodyPr/>
          <a:lstStyle/>
          <a:p>
            <a:r>
              <a:rPr lang="en-US" dirty="0" smtClean="0"/>
              <a:t>Kathy Pettit:  </a:t>
            </a:r>
            <a:r>
              <a:rPr lang="en-US" dirty="0" smtClean="0">
                <a:hlinkClick r:id="rId5"/>
              </a:rPr>
              <a:t>kpettit@urban.org</a:t>
            </a:r>
            <a:r>
              <a:rPr lang="en-US" dirty="0" smtClean="0"/>
              <a:t>; 202-261-5670</a:t>
            </a:r>
          </a:p>
          <a:p>
            <a:r>
              <a:rPr lang="en-US" dirty="0" smtClean="0"/>
              <a:t>Leah Hendey:  </a:t>
            </a:r>
            <a:r>
              <a:rPr lang="en-US" dirty="0" smtClean="0">
                <a:solidFill>
                  <a:schemeClr val="bg2"/>
                </a:solidFill>
                <a:hlinkClick r:id="rId6"/>
              </a:rPr>
              <a:t>lhendey@urban.org</a:t>
            </a:r>
            <a:r>
              <a:rPr lang="en-US" dirty="0" smtClean="0">
                <a:solidFill>
                  <a:srgbClr val="00B0F0"/>
                </a:solidFill>
              </a:rPr>
              <a:t>;</a:t>
            </a:r>
            <a:r>
              <a:rPr lang="en-US" dirty="0" smtClean="0">
                <a:solidFill>
                  <a:schemeClr val="bg2"/>
                </a:solidFill>
              </a:rPr>
              <a:t> </a:t>
            </a:r>
            <a:r>
              <a:rPr lang="en-US" dirty="0" smtClean="0"/>
              <a:t>202-261-5856</a:t>
            </a:r>
            <a:endParaRPr lang="en-US" dirty="0"/>
          </a:p>
        </p:txBody>
      </p:sp>
    </p:spTree>
    <p:extLst>
      <p:ext uri="{BB962C8B-B14F-4D97-AF65-F5344CB8AC3E}">
        <p14:creationId xmlns:p14="http://schemas.microsoft.com/office/powerpoint/2010/main" val="323135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National Neighborhood</a:t>
            </a:r>
            <a:br>
              <a:rPr lang="en-US" dirty="0" smtClean="0"/>
            </a:br>
            <a:r>
              <a:rPr lang="en-US" dirty="0" smtClean="0"/>
              <a:t>Indicators Partnership (NNIP)</a:t>
            </a:r>
            <a:endParaRPr lang="en-US" dirty="0"/>
          </a:p>
        </p:txBody>
      </p:sp>
      <p:sp>
        <p:nvSpPr>
          <p:cNvPr id="7" name="Content Placeholder 6"/>
          <p:cNvSpPr>
            <a:spLocks noGrp="1"/>
          </p:cNvSpPr>
          <p:nvPr>
            <p:ph idx="1"/>
          </p:nvPr>
        </p:nvSpPr>
        <p:spPr>
          <a:prstGeom prst="rect">
            <a:avLst/>
          </a:prstGeom>
        </p:spPr>
        <p:txBody>
          <a:bodyPr/>
          <a:lstStyle/>
          <a:p>
            <a:pPr marL="438150" indent="-381000">
              <a:spcBef>
                <a:spcPts val="1200"/>
              </a:spcBef>
              <a:spcAft>
                <a:spcPts val="1200"/>
              </a:spcAft>
            </a:pPr>
            <a:r>
              <a:rPr lang="en-US" altLang="en-US" sz="2800" dirty="0" smtClean="0"/>
              <a:t>Collaborative effort between the Urban </a:t>
            </a:r>
            <a:r>
              <a:rPr lang="en-US" altLang="en-US" sz="2800" dirty="0"/>
              <a:t>Institute &amp; local partners in </a:t>
            </a:r>
            <a:r>
              <a:rPr lang="en-US" altLang="en-US" sz="2800" dirty="0" smtClean="0"/>
              <a:t>31 </a:t>
            </a:r>
            <a:r>
              <a:rPr lang="en-US" altLang="en-US" sz="2800" dirty="0"/>
              <a:t>cities</a:t>
            </a:r>
          </a:p>
          <a:p>
            <a:pPr marL="438150" indent="-381000">
              <a:spcBef>
                <a:spcPts val="1200"/>
              </a:spcBef>
              <a:spcAft>
                <a:spcPts val="1200"/>
              </a:spcAft>
            </a:pPr>
            <a:r>
              <a:rPr lang="en-US" altLang="en-US" sz="2800" dirty="0" smtClean="0"/>
              <a:t>NNIP partners help residents </a:t>
            </a:r>
            <a:r>
              <a:rPr lang="en-US" altLang="en-US" sz="2800" dirty="0"/>
              <a:t>and institutions </a:t>
            </a:r>
            <a:r>
              <a:rPr lang="en-US" altLang="en-US" sz="2800" dirty="0" smtClean="0"/>
              <a:t>use </a:t>
            </a:r>
            <a:r>
              <a:rPr lang="en-US" altLang="en-US" sz="2800" dirty="0"/>
              <a:t>data </a:t>
            </a:r>
            <a:r>
              <a:rPr lang="en-US" altLang="en-US" sz="2800" dirty="0" smtClean="0"/>
              <a:t>to </a:t>
            </a:r>
            <a:r>
              <a:rPr lang="en-US" altLang="en-US" sz="2800" dirty="0"/>
              <a:t>improve </a:t>
            </a:r>
            <a:r>
              <a:rPr lang="en-US" altLang="en-US" sz="2800" dirty="0" smtClean="0"/>
              <a:t>neighborhoods in advocacy</a:t>
            </a:r>
            <a:r>
              <a:rPr lang="en-US" altLang="en-US" sz="2800" dirty="0"/>
              <a:t>, planning</a:t>
            </a:r>
            <a:r>
              <a:rPr lang="en-US" altLang="en-US" sz="2800" dirty="0" smtClean="0"/>
              <a:t>, and policymaking.</a:t>
            </a:r>
            <a:endParaRPr lang="en-US" altLang="en-US" sz="2800" dirty="0"/>
          </a:p>
          <a:p>
            <a:pPr marL="1133475" lvl="2" indent="-381000">
              <a:spcBef>
                <a:spcPts val="1200"/>
              </a:spcBef>
              <a:spcAft>
                <a:spcPts val="1200"/>
              </a:spcAft>
            </a:pPr>
            <a:endParaRPr lang="en-US" altLang="en-US" sz="2800" dirty="0"/>
          </a:p>
          <a:p>
            <a:pPr marL="1133475" lvl="2" indent="-381000">
              <a:spcBef>
                <a:spcPts val="1200"/>
              </a:spcBef>
              <a:spcAft>
                <a:spcPts val="1200"/>
              </a:spcAft>
            </a:pPr>
            <a:endParaRPr lang="en-US" altLang="en-US" dirty="0"/>
          </a:p>
          <a:p>
            <a:pPr>
              <a:spcBef>
                <a:spcPts val="1200"/>
              </a:spcBef>
              <a:spcAft>
                <a:spcPts val="1200"/>
              </a:spcAft>
            </a:pPr>
            <a:endParaRPr lang="en-US" dirty="0"/>
          </a:p>
        </p:txBody>
      </p:sp>
    </p:spTree>
    <p:extLst>
      <p:ext uri="{BB962C8B-B14F-4D97-AF65-F5344CB8AC3E}">
        <p14:creationId xmlns:p14="http://schemas.microsoft.com/office/powerpoint/2010/main" val="164130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Urban Institute</a:t>
            </a:r>
            <a:endParaRPr lang="en-US" dirty="0"/>
          </a:p>
        </p:txBody>
      </p:sp>
      <p:sp>
        <p:nvSpPr>
          <p:cNvPr id="3" name="Content Placeholder 2"/>
          <p:cNvSpPr>
            <a:spLocks noGrp="1"/>
          </p:cNvSpPr>
          <p:nvPr>
            <p:ph idx="1"/>
          </p:nvPr>
        </p:nvSpPr>
        <p:spPr/>
        <p:txBody>
          <a:bodyPr/>
          <a:lstStyle/>
          <a:p>
            <a:pPr marL="0" indent="0" algn="ctr">
              <a:spcAft>
                <a:spcPts val="0"/>
              </a:spcAft>
              <a:buNone/>
            </a:pPr>
            <a:r>
              <a:rPr lang="en-US" i="1" dirty="0" smtClean="0"/>
              <a:t>Urban is dedicated </a:t>
            </a:r>
            <a:r>
              <a:rPr lang="en-US" i="1" dirty="0"/>
              <a:t>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800"/>
              </a:spcAft>
              <a:buNone/>
            </a:pPr>
            <a:r>
              <a:rPr lang="en-US" i="1" dirty="0"/>
              <a:t>rigorous research and </a:t>
            </a:r>
            <a:r>
              <a:rPr lang="en-US" i="1" dirty="0" smtClean="0"/>
              <a:t>engagement.</a:t>
            </a:r>
          </a:p>
          <a:p>
            <a:r>
              <a:rPr lang="en-US" dirty="0" smtClean="0"/>
              <a:t>We believe in the power of evidence to improve lives by</a:t>
            </a:r>
          </a:p>
          <a:p>
            <a:pPr marL="565150" lvl="1"/>
            <a:r>
              <a:rPr lang="en-US" dirty="0" smtClean="0"/>
              <a:t>Reducing hardship amongst the most vulnerable</a:t>
            </a:r>
          </a:p>
          <a:p>
            <a:pPr marL="565150" lvl="1"/>
            <a:r>
              <a:rPr lang="en-US" dirty="0" smtClean="0"/>
              <a:t>Expanding opportunities for all people</a:t>
            </a:r>
          </a:p>
          <a:p>
            <a:pPr marL="565150" lvl="1"/>
            <a:r>
              <a:rPr lang="en-US" dirty="0" smtClean="0"/>
              <a:t>Strengthening the effectiveness of the public sector</a:t>
            </a:r>
            <a:endParaRPr lang="en-US" dirty="0"/>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30" y="128099"/>
            <a:ext cx="1767097" cy="10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8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NNIP History</a:t>
            </a:r>
            <a:endParaRPr lang="en-US" dirty="0"/>
          </a:p>
        </p:txBody>
      </p:sp>
      <p:sp>
        <p:nvSpPr>
          <p:cNvPr id="9" name="Content Placeholder 8"/>
          <p:cNvSpPr>
            <a:spLocks noGrp="1"/>
          </p:cNvSpPr>
          <p:nvPr>
            <p:ph idx="1"/>
          </p:nvPr>
        </p:nvSpPr>
        <p:spPr/>
        <p:txBody>
          <a:bodyPr/>
          <a:lstStyle/>
          <a:p>
            <a:pPr marL="457200" lvl="1" indent="-457200">
              <a:buClrTx/>
              <a:buFont typeface="Arial"/>
              <a:buChar char="•"/>
              <a:defRPr/>
            </a:pPr>
            <a:r>
              <a:rPr lang="en-US" sz="2500" dirty="0" smtClean="0">
                <a:solidFill>
                  <a:schemeClr val="accent4">
                    <a:lumMod val="10000"/>
                  </a:schemeClr>
                </a:solidFill>
              </a:rPr>
              <a:t>1980s/1990s: local organizations funded </a:t>
            </a:r>
            <a:r>
              <a:rPr lang="en-US" sz="2500" dirty="0">
                <a:solidFill>
                  <a:schemeClr val="accent4">
                    <a:lumMod val="10000"/>
                  </a:schemeClr>
                </a:solidFill>
              </a:rPr>
              <a:t>by Jim Gibson through </a:t>
            </a:r>
            <a:r>
              <a:rPr lang="en-US" sz="2500" dirty="0" smtClean="0">
                <a:solidFill>
                  <a:schemeClr val="accent4">
                    <a:lumMod val="10000"/>
                  </a:schemeClr>
                </a:solidFill>
              </a:rPr>
              <a:t>Rockefeller Foundation begin to use data in community organizing</a:t>
            </a:r>
            <a:endParaRPr lang="en-US" sz="2500" dirty="0">
              <a:solidFill>
                <a:schemeClr val="accent4">
                  <a:lumMod val="10000"/>
                </a:schemeClr>
              </a:solidFill>
            </a:endParaRPr>
          </a:p>
          <a:p>
            <a:pPr marL="457200" indent="-457200">
              <a:buClrTx/>
              <a:defRPr/>
            </a:pPr>
            <a:r>
              <a:rPr lang="en-US" dirty="0" smtClean="0">
                <a:solidFill>
                  <a:schemeClr val="accent4">
                    <a:lumMod val="10000"/>
                  </a:schemeClr>
                </a:solidFill>
              </a:rPr>
              <a:t>June 1995</a:t>
            </a:r>
            <a:endParaRPr lang="en-US" dirty="0">
              <a:solidFill>
                <a:schemeClr val="accent4">
                  <a:lumMod val="10000"/>
                </a:schemeClr>
              </a:solidFill>
            </a:endParaRPr>
          </a:p>
          <a:p>
            <a:pPr marL="838200" lvl="1" indent="-381000">
              <a:spcBef>
                <a:spcPts val="0"/>
              </a:spcBef>
              <a:spcAft>
                <a:spcPts val="1200"/>
              </a:spcAft>
              <a:defRPr/>
            </a:pPr>
            <a:r>
              <a:rPr lang="en-US" dirty="0">
                <a:solidFill>
                  <a:schemeClr val="accent4">
                    <a:lumMod val="10000"/>
                  </a:schemeClr>
                </a:solidFill>
              </a:rPr>
              <a:t>First meeting of </a:t>
            </a:r>
            <a:r>
              <a:rPr lang="en-US" dirty="0" smtClean="0">
                <a:solidFill>
                  <a:schemeClr val="accent4">
                    <a:lumMod val="10000"/>
                  </a:schemeClr>
                </a:solidFill>
              </a:rPr>
              <a:t>Urban and </a:t>
            </a:r>
            <a:r>
              <a:rPr lang="en-US" dirty="0">
                <a:solidFill>
                  <a:schemeClr val="accent4">
                    <a:lumMod val="10000"/>
                  </a:schemeClr>
                </a:solidFill>
              </a:rPr>
              <a:t>first six local intermediaries to discuss partnership</a:t>
            </a:r>
          </a:p>
          <a:p>
            <a:pPr marL="838200" lvl="1" indent="-381000">
              <a:spcBef>
                <a:spcPts val="0"/>
              </a:spcBef>
              <a:spcAft>
                <a:spcPts val="1200"/>
              </a:spcAft>
              <a:defRPr/>
            </a:pPr>
            <a:r>
              <a:rPr lang="en-US" dirty="0">
                <a:solidFill>
                  <a:schemeClr val="accent4">
                    <a:lumMod val="10000"/>
                  </a:schemeClr>
                </a:solidFill>
              </a:rPr>
              <a:t>Atlanta, Boston, Cleveland, Denver, Oakland, Providence</a:t>
            </a:r>
          </a:p>
          <a:p>
            <a:pPr marL="457200" indent="-457200">
              <a:spcAft>
                <a:spcPct val="70000"/>
              </a:spcAft>
              <a:buClrTx/>
              <a:defRPr/>
            </a:pPr>
            <a:r>
              <a:rPr lang="en-US" dirty="0" smtClean="0">
                <a:solidFill>
                  <a:schemeClr val="accent4">
                    <a:lumMod val="10000"/>
                  </a:schemeClr>
                </a:solidFill>
              </a:rPr>
              <a:t>June 1996: </a:t>
            </a:r>
            <a:r>
              <a:rPr lang="en-US" dirty="0">
                <a:solidFill>
                  <a:schemeClr val="accent4">
                    <a:lumMod val="10000"/>
                  </a:schemeClr>
                </a:solidFill>
              </a:rPr>
              <a:t>Urban assessment completed, report published, partnership funded</a:t>
            </a:r>
          </a:p>
          <a:p>
            <a:endParaRPr lang="en-US" dirty="0"/>
          </a:p>
        </p:txBody>
      </p:sp>
    </p:spTree>
    <p:extLst>
      <p:ext uri="{BB962C8B-B14F-4D97-AF65-F5344CB8AC3E}">
        <p14:creationId xmlns:p14="http://schemas.microsoft.com/office/powerpoint/2010/main" val="86039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a:t>Better Data. Better Decisions. Better Communities.</a:t>
            </a:r>
          </a:p>
        </p:txBody>
      </p:sp>
      <p:grpSp>
        <p:nvGrpSpPr>
          <p:cNvPr id="42" name="Group 41"/>
          <p:cNvGrpSpPr/>
          <p:nvPr/>
        </p:nvGrpSpPr>
        <p:grpSpPr>
          <a:xfrm>
            <a:off x="1107439" y="1668967"/>
            <a:ext cx="7053922" cy="4663594"/>
            <a:chOff x="1798961" y="1779468"/>
            <a:chExt cx="5585058" cy="3361485"/>
          </a:xfrm>
        </p:grpSpPr>
        <p:grpSp>
          <p:nvGrpSpPr>
            <p:cNvPr id="44" name="Group 43"/>
            <p:cNvGrpSpPr/>
            <p:nvPr/>
          </p:nvGrpSpPr>
          <p:grpSpPr>
            <a:xfrm>
              <a:off x="1798961" y="1779468"/>
              <a:ext cx="5585058" cy="3361485"/>
              <a:chOff x="1798961" y="1779468"/>
              <a:chExt cx="5585058" cy="3361485"/>
            </a:xfrm>
          </p:grpSpPr>
          <p:pic>
            <p:nvPicPr>
              <p:cNvPr id="46" name="Picture 45"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47" name="Oval 46"/>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userDrawn="1"/>
            </p:nvSpPr>
            <p:spPr>
              <a:xfrm>
                <a:off x="5623080" y="36689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userDrawn="1"/>
            </p:nvSpPr>
            <p:spPr>
              <a:xfrm>
                <a:off x="6729536" y="29538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5" name="Oval 44"/>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9274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Success Factors</a:t>
            </a:r>
            <a:endParaRPr lang="en-US" dirty="0"/>
          </a:p>
        </p:txBody>
      </p:sp>
      <p:sp>
        <p:nvSpPr>
          <p:cNvPr id="7" name="Content Placeholder 6"/>
          <p:cNvSpPr>
            <a:spLocks noGrp="1"/>
          </p:cNvSpPr>
          <p:nvPr>
            <p:ph idx="1"/>
          </p:nvPr>
        </p:nvSpPr>
        <p:spPr>
          <a:prstGeom prst="rect">
            <a:avLst/>
          </a:prstGeom>
        </p:spPr>
        <p:txBody>
          <a:bodyPr/>
          <a:lstStyle/>
          <a:p>
            <a:pPr marL="333375" indent="-381000">
              <a:lnSpc>
                <a:spcPct val="200000"/>
              </a:lnSpc>
              <a:spcAft>
                <a:spcPct val="20000"/>
              </a:spcAft>
            </a:pPr>
            <a:r>
              <a:rPr lang="en-US" altLang="en-US" sz="2700" dirty="0" smtClean="0"/>
              <a:t>Trusted </a:t>
            </a:r>
            <a:r>
              <a:rPr lang="en-US" altLang="en-US" sz="2700" dirty="0"/>
              <a:t>and engaged institutions</a:t>
            </a:r>
          </a:p>
          <a:p>
            <a:pPr marL="333375" indent="-381000">
              <a:lnSpc>
                <a:spcPct val="200000"/>
              </a:lnSpc>
              <a:spcAft>
                <a:spcPct val="20000"/>
              </a:spcAft>
            </a:pPr>
            <a:r>
              <a:rPr lang="en-US" altLang="en-US" sz="2700" dirty="0"/>
              <a:t>Relevant and high-quality data</a:t>
            </a:r>
          </a:p>
          <a:p>
            <a:pPr marL="333375" indent="-381000">
              <a:lnSpc>
                <a:spcPct val="200000"/>
              </a:lnSpc>
              <a:spcAft>
                <a:spcPct val="20000"/>
              </a:spcAft>
            </a:pPr>
            <a:r>
              <a:rPr lang="en-US" altLang="en-US" sz="2700" dirty="0"/>
              <a:t>Mission to support use of data for </a:t>
            </a:r>
            <a:r>
              <a:rPr lang="en-US" altLang="en-US" sz="2700" dirty="0" smtClean="0"/>
              <a:t>action</a:t>
            </a:r>
            <a:endParaRPr lang="en-US" altLang="en-US" sz="2700" dirty="0"/>
          </a:p>
          <a:p>
            <a:pPr marL="333375" indent="-381000">
              <a:spcAft>
                <a:spcPct val="20000"/>
              </a:spcAft>
            </a:pPr>
            <a:endParaRPr lang="en-US" altLang="en-US" sz="2700" dirty="0"/>
          </a:p>
          <a:p>
            <a:pPr marL="1133475" lvl="2" indent="-381000">
              <a:spcAft>
                <a:spcPct val="20000"/>
              </a:spcAft>
            </a:pPr>
            <a:endParaRPr lang="en-US" altLang="en-US" sz="2200" dirty="0"/>
          </a:p>
          <a:p>
            <a:pPr marL="1133475" lvl="2" indent="-381000">
              <a:spcAft>
                <a:spcPct val="20000"/>
              </a:spcAft>
            </a:pPr>
            <a:endParaRPr lang="en-US" altLang="en-US" dirty="0"/>
          </a:p>
          <a:p>
            <a:endParaRPr lang="en-US" dirty="0"/>
          </a:p>
        </p:txBody>
      </p:sp>
    </p:spTree>
    <p:extLst>
      <p:ext uri="{BB962C8B-B14F-4D97-AF65-F5344CB8AC3E}">
        <p14:creationId xmlns:p14="http://schemas.microsoft.com/office/powerpoint/2010/main" val="421208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Trusted and Connected Institutions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6032684"/>
              </p:ext>
            </p:extLst>
          </p:nvPr>
        </p:nvGraphicFramePr>
        <p:xfrm>
          <a:off x="300251" y="1637732"/>
          <a:ext cx="8243247" cy="4763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54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300" dirty="0" smtClean="0"/>
              <a:t>Relevant and High Quality Data</a:t>
            </a:r>
            <a:endParaRPr lang="en-US" sz="3300" dirty="0"/>
          </a:p>
        </p:txBody>
      </p:sp>
      <p:sp>
        <p:nvSpPr>
          <p:cNvPr id="2" name="Content Placeholder 1"/>
          <p:cNvSpPr>
            <a:spLocks noGrp="1"/>
          </p:cNvSpPr>
          <p:nvPr>
            <p:ph idx="1"/>
          </p:nvPr>
        </p:nvSpPr>
        <p:spPr/>
        <p:txBody>
          <a:bodyPr/>
          <a:lstStyle/>
          <a:p>
            <a:endParaRPr lang="en-US"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1438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2447925" y="1757363"/>
            <a:ext cx="1862138" cy="1595437"/>
            <a:chOff x="258796" y="1330186"/>
            <a:chExt cx="1860986" cy="1595224"/>
          </a:xfrm>
        </p:grpSpPr>
        <p:pic>
          <p:nvPicPr>
            <p:cNvPr id="8"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1409730" y="2011132"/>
              <a:ext cx="710052"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CITY</a:t>
              </a:r>
            </a:p>
          </p:txBody>
        </p:sp>
      </p:grpSp>
      <p:sp>
        <p:nvSpPr>
          <p:cNvPr id="10" name="Rectangle 2"/>
          <p:cNvSpPr>
            <a:spLocks noChangeArrowheads="1"/>
          </p:cNvSpPr>
          <p:nvPr/>
        </p:nvSpPr>
        <p:spPr bwMode="auto">
          <a:xfrm>
            <a:off x="4876800" y="1600200"/>
            <a:ext cx="3962400" cy="4391025"/>
          </a:xfrm>
          <a:prstGeom prst="rect">
            <a:avLst/>
          </a:prstGeom>
          <a:solidFill>
            <a:srgbClr val="00679A"/>
          </a:solidFill>
          <a:ln>
            <a:noFill/>
          </a:ln>
          <a:extLst/>
        </p:spPr>
        <p:txBody>
          <a:bodyPr/>
          <a:lstStyle/>
          <a:p>
            <a:pPr>
              <a:spcAft>
                <a:spcPts val="600"/>
              </a:spcAft>
              <a:buClr>
                <a:schemeClr val="tx1"/>
              </a:buClr>
              <a:defRPr/>
            </a:pPr>
            <a:r>
              <a:rPr lang="en-US" sz="2600" u="sng" dirty="0">
                <a:solidFill>
                  <a:schemeClr val="bg1"/>
                </a:solidFill>
                <a:latin typeface="Calibri" pitchFamily="34" charset="0"/>
                <a:cs typeface="Calibri" pitchFamily="34" charset="0"/>
              </a:rPr>
              <a:t>Types of Data</a:t>
            </a:r>
          </a:p>
          <a:p>
            <a:pPr lvl="1">
              <a:spcAft>
                <a:spcPts val="600"/>
              </a:spcAft>
              <a:buClr>
                <a:schemeClr val="tx1"/>
              </a:buClr>
              <a:defRPr/>
            </a:pPr>
            <a:r>
              <a:rPr lang="en-US" sz="2600" dirty="0">
                <a:solidFill>
                  <a:schemeClr val="bg1"/>
                </a:solidFill>
                <a:latin typeface="Calibri" pitchFamily="34" charset="0"/>
                <a:cs typeface="Calibri" pitchFamily="34" charset="0"/>
              </a:rPr>
              <a:t>Education</a:t>
            </a:r>
          </a:p>
          <a:p>
            <a:pPr lvl="1">
              <a:spcAft>
                <a:spcPts val="600"/>
              </a:spcAft>
              <a:buClr>
                <a:schemeClr val="tx1"/>
              </a:buClr>
              <a:defRPr/>
            </a:pPr>
            <a:r>
              <a:rPr lang="en-US" sz="2600" dirty="0">
                <a:solidFill>
                  <a:schemeClr val="bg1"/>
                </a:solidFill>
                <a:latin typeface="Calibri" pitchFamily="34" charset="0"/>
                <a:cs typeface="Calibri" pitchFamily="34" charset="0"/>
              </a:rPr>
              <a:t>Child care</a:t>
            </a:r>
          </a:p>
          <a:p>
            <a:pPr lvl="1">
              <a:spcAft>
                <a:spcPts val="600"/>
              </a:spcAft>
              <a:buClr>
                <a:schemeClr val="tx1"/>
              </a:buClr>
              <a:defRPr/>
            </a:pPr>
            <a:r>
              <a:rPr lang="en-US" sz="2600" dirty="0">
                <a:solidFill>
                  <a:schemeClr val="bg1"/>
                </a:solidFill>
                <a:latin typeface="Calibri" pitchFamily="34" charset="0"/>
                <a:cs typeface="Calibri" pitchFamily="34" charset="0"/>
              </a:rPr>
              <a:t>Births, deaths</a:t>
            </a:r>
          </a:p>
          <a:p>
            <a:pPr lvl="1">
              <a:spcAft>
                <a:spcPts val="600"/>
              </a:spcAft>
              <a:buClr>
                <a:schemeClr val="tx1"/>
              </a:buClr>
              <a:defRPr/>
            </a:pPr>
            <a:r>
              <a:rPr lang="en-US" sz="2600" dirty="0">
                <a:solidFill>
                  <a:schemeClr val="bg1"/>
                </a:solidFill>
                <a:latin typeface="Calibri" pitchFamily="34" charset="0"/>
                <a:cs typeface="Calibri" pitchFamily="34" charset="0"/>
              </a:rPr>
              <a:t>TANF, Food Stamps</a:t>
            </a:r>
          </a:p>
          <a:p>
            <a:pPr lvl="1">
              <a:spcAft>
                <a:spcPts val="600"/>
              </a:spcAft>
              <a:buClr>
                <a:schemeClr val="tx1"/>
              </a:buClr>
              <a:defRPr/>
            </a:pPr>
            <a:r>
              <a:rPr lang="en-US" sz="2600" dirty="0">
                <a:solidFill>
                  <a:schemeClr val="bg1"/>
                </a:solidFill>
                <a:latin typeface="Calibri" pitchFamily="34" charset="0"/>
                <a:cs typeface="Calibri" pitchFamily="34" charset="0"/>
              </a:rPr>
              <a:t>Health</a:t>
            </a:r>
          </a:p>
          <a:p>
            <a:pPr lvl="1">
              <a:spcAft>
                <a:spcPts val="600"/>
              </a:spcAft>
              <a:buClr>
                <a:schemeClr val="tx1"/>
              </a:buClr>
              <a:defRPr/>
            </a:pPr>
            <a:r>
              <a:rPr lang="en-US" sz="2600" dirty="0">
                <a:solidFill>
                  <a:schemeClr val="bg1"/>
                </a:solidFill>
                <a:latin typeface="Calibri" pitchFamily="34" charset="0"/>
                <a:cs typeface="Calibri" pitchFamily="34" charset="0"/>
              </a:rPr>
              <a:t>Crime</a:t>
            </a:r>
          </a:p>
          <a:p>
            <a:pPr lvl="1">
              <a:spcAft>
                <a:spcPts val="600"/>
              </a:spcAft>
              <a:buClr>
                <a:schemeClr val="tx1"/>
              </a:buClr>
              <a:defRPr/>
            </a:pPr>
            <a:r>
              <a:rPr lang="en-US" sz="2600" dirty="0">
                <a:solidFill>
                  <a:schemeClr val="bg1"/>
                </a:solidFill>
                <a:latin typeface="Calibri" pitchFamily="34" charset="0"/>
                <a:cs typeface="Calibri" pitchFamily="34" charset="0"/>
              </a:rPr>
              <a:t>Property sales, prices</a:t>
            </a:r>
          </a:p>
          <a:p>
            <a:pPr lvl="1">
              <a:spcAft>
                <a:spcPts val="600"/>
              </a:spcAft>
              <a:buClr>
                <a:schemeClr val="tx1"/>
              </a:buClr>
              <a:defRPr/>
            </a:pPr>
            <a:r>
              <a:rPr lang="en-US" sz="2600" dirty="0">
                <a:solidFill>
                  <a:schemeClr val="bg1"/>
                </a:solidFill>
                <a:latin typeface="Calibri" pitchFamily="34" charset="0"/>
                <a:cs typeface="Calibri" pitchFamily="34" charset="0"/>
              </a:rPr>
              <a:t>Foreclosures</a:t>
            </a:r>
          </a:p>
        </p:txBody>
      </p:sp>
      <p:sp>
        <p:nvSpPr>
          <p:cNvPr id="11" name="Rectangle 3"/>
          <p:cNvSpPr>
            <a:spLocks noChangeArrowheads="1"/>
          </p:cNvSpPr>
          <p:nvPr/>
        </p:nvSpPr>
        <p:spPr bwMode="auto">
          <a:xfrm>
            <a:off x="-2971800" y="3473450"/>
            <a:ext cx="18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grpSp>
        <p:nvGrpSpPr>
          <p:cNvPr id="13" name="Group 14"/>
          <p:cNvGrpSpPr>
            <a:grpSpLocks/>
          </p:cNvGrpSpPr>
          <p:nvPr/>
        </p:nvGrpSpPr>
        <p:grpSpPr bwMode="auto">
          <a:xfrm>
            <a:off x="1009650" y="3200400"/>
            <a:ext cx="3943350" cy="1524000"/>
            <a:chOff x="1056" y="1056"/>
            <a:chExt cx="2484" cy="960"/>
          </a:xfrm>
        </p:grpSpPr>
        <p:pic>
          <p:nvPicPr>
            <p:cNvPr id="14"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1332" y="1123"/>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solidFill>
                    <a:srgbClr val="CC3300"/>
                  </a:solidFill>
                </a:rPr>
                <a:t>NEIGHBORHOOD</a:t>
              </a:r>
            </a:p>
          </p:txBody>
        </p:sp>
      </p:grpSp>
      <p:grpSp>
        <p:nvGrpSpPr>
          <p:cNvPr id="16" name="Group 17"/>
          <p:cNvGrpSpPr>
            <a:grpSpLocks/>
          </p:cNvGrpSpPr>
          <p:nvPr/>
        </p:nvGrpSpPr>
        <p:grpSpPr bwMode="auto">
          <a:xfrm>
            <a:off x="2414588" y="4075113"/>
            <a:ext cx="1776412" cy="1925637"/>
            <a:chOff x="1599" y="1476"/>
            <a:chExt cx="1119" cy="1213"/>
          </a:xfrm>
        </p:grpSpPr>
        <p:pic>
          <p:nvPicPr>
            <p:cNvPr id="17"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1599" y="2456"/>
              <a:ext cx="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TRACTS</a:t>
              </a:r>
            </a:p>
          </p:txBody>
        </p:sp>
      </p:grpSp>
      <p:grpSp>
        <p:nvGrpSpPr>
          <p:cNvPr id="19" name="Group 11"/>
          <p:cNvGrpSpPr>
            <a:grpSpLocks/>
          </p:cNvGrpSpPr>
          <p:nvPr/>
        </p:nvGrpSpPr>
        <p:grpSpPr bwMode="auto">
          <a:xfrm>
            <a:off x="284163" y="4089400"/>
            <a:ext cx="1965325" cy="1901825"/>
            <a:chOff x="1552" y="2797"/>
            <a:chExt cx="1476" cy="1375"/>
          </a:xfrm>
        </p:grpSpPr>
        <p:pic>
          <p:nvPicPr>
            <p:cNvPr id="20"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3"/>
            <p:cNvSpPr txBox="1">
              <a:spLocks noChangeArrowheads="1"/>
            </p:cNvSpPr>
            <p:nvPr/>
          </p:nvSpPr>
          <p:spPr bwMode="auto">
            <a:xfrm>
              <a:off x="1552" y="2797"/>
              <a:ext cx="83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PARCEL</a:t>
              </a:r>
            </a:p>
          </p:txBody>
        </p:sp>
      </p:grpSp>
      <p:sp>
        <p:nvSpPr>
          <p:cNvPr id="22" name="Rectangle 7"/>
          <p:cNvSpPr>
            <a:spLocks noChangeArrowheads="1"/>
          </p:cNvSpPr>
          <p:nvPr/>
        </p:nvSpPr>
        <p:spPr bwMode="auto">
          <a:xfrm>
            <a:off x="123825" y="22542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REGION</a:t>
            </a:r>
          </a:p>
        </p:txBody>
      </p:sp>
    </p:spTree>
    <p:extLst>
      <p:ext uri="{BB962C8B-B14F-4D97-AF65-F5344CB8AC3E}">
        <p14:creationId xmlns:p14="http://schemas.microsoft.com/office/powerpoint/2010/main" val="1676840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Mission:  </a:t>
            </a:r>
            <a:br>
              <a:rPr lang="en-US" dirty="0" smtClean="0"/>
            </a:br>
            <a:r>
              <a:rPr lang="en-US" dirty="0" smtClean="0"/>
              <a:t>Data for Local Action</a:t>
            </a:r>
            <a:endParaRPr lang="en-US" dirty="0"/>
          </a:p>
        </p:txBody>
      </p:sp>
      <p:sp>
        <p:nvSpPr>
          <p:cNvPr id="7" name="Content Placeholder 6"/>
          <p:cNvSpPr>
            <a:spLocks noGrp="1"/>
          </p:cNvSpPr>
          <p:nvPr>
            <p:ph idx="1"/>
          </p:nvPr>
        </p:nvSpPr>
        <p:spPr>
          <a:prstGeom prst="rect">
            <a:avLst/>
          </a:prstGeom>
        </p:spPr>
        <p:txBody>
          <a:bodyPr/>
          <a:lstStyle/>
          <a:p>
            <a:pPr>
              <a:spcBef>
                <a:spcPct val="5000"/>
              </a:spcBef>
              <a:spcAft>
                <a:spcPct val="20000"/>
              </a:spcAft>
            </a:pPr>
            <a:r>
              <a:rPr lang="en-US" altLang="en-US" sz="2800" dirty="0" smtClean="0"/>
              <a:t>Democratize Information</a:t>
            </a:r>
            <a:endParaRPr lang="en-US" altLang="en-US" sz="2800" dirty="0"/>
          </a:p>
          <a:p>
            <a:pPr lvl="1">
              <a:spcBef>
                <a:spcPct val="5000"/>
              </a:spcBef>
              <a:spcAft>
                <a:spcPts val="1800"/>
              </a:spcAft>
            </a:pPr>
            <a:r>
              <a:rPr lang="en-US" altLang="en-US" sz="2400" dirty="0"/>
              <a:t>Facilitate the direct use of data by stakeholders</a:t>
            </a:r>
          </a:p>
          <a:p>
            <a:pPr>
              <a:spcBef>
                <a:spcPct val="5000"/>
              </a:spcBef>
              <a:spcAft>
                <a:spcPts val="1200"/>
              </a:spcAft>
            </a:pPr>
            <a:r>
              <a:rPr lang="en-US" altLang="en-US" sz="2800" dirty="0"/>
              <a:t>Serve multiple audiences and purposes </a:t>
            </a:r>
          </a:p>
          <a:p>
            <a:pPr lvl="1">
              <a:spcBef>
                <a:spcPct val="5000"/>
              </a:spcBef>
              <a:spcAft>
                <a:spcPts val="1800"/>
              </a:spcAft>
            </a:pPr>
            <a:r>
              <a:rPr lang="en-US" altLang="en-US" sz="2400" dirty="0"/>
              <a:t>But a central focus on strengthening and empowering low-income neighborhoods</a:t>
            </a:r>
          </a:p>
          <a:p>
            <a:pPr>
              <a:spcBef>
                <a:spcPct val="5000"/>
              </a:spcBef>
              <a:spcAft>
                <a:spcPts val="1200"/>
              </a:spcAft>
            </a:pPr>
            <a:r>
              <a:rPr lang="en-US" altLang="en-US" sz="2800" dirty="0"/>
              <a:t>Use information to promote collaboration</a:t>
            </a:r>
          </a:p>
          <a:p>
            <a:pPr lvl="1">
              <a:spcBef>
                <a:spcPct val="5000"/>
              </a:spcBef>
              <a:spcAft>
                <a:spcPts val="1200"/>
              </a:spcAft>
            </a:pPr>
            <a:r>
              <a:rPr lang="en-US" altLang="en-US" sz="2400" dirty="0"/>
              <a:t>Acts as a bridge among public agencies, nonprofits, businesses, resident </a:t>
            </a:r>
            <a:r>
              <a:rPr lang="en-US" altLang="en-US" sz="2400" dirty="0" smtClean="0"/>
              <a:t>groups</a:t>
            </a:r>
            <a:endParaRPr lang="en-US" altLang="en-US" sz="2400" dirty="0"/>
          </a:p>
        </p:txBody>
      </p:sp>
    </p:spTree>
    <p:extLst>
      <p:ext uri="{BB962C8B-B14F-4D97-AF65-F5344CB8AC3E}">
        <p14:creationId xmlns:p14="http://schemas.microsoft.com/office/powerpoint/2010/main" val="120257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microsoft.com/office/2006/metadata/properties"/>
    <ds:schemaRef ds:uri="http://schemas.microsoft.com/sharepoint/v3/field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1847</TotalTime>
  <Words>1776</Words>
  <Application>Microsoft Office PowerPoint</Application>
  <PresentationFormat>On-screen Show (4:3)</PresentationFormat>
  <Paragraphs>219</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NNIP PPT Theme</vt:lpstr>
      <vt:lpstr>An Introduction to the  National Neighborhood Indicators Partnership  (NNIP)</vt:lpstr>
      <vt:lpstr>National Neighborhood Indicators Partnership (NNIP)</vt:lpstr>
      <vt:lpstr>    Urban Institute</vt:lpstr>
      <vt:lpstr>NNIP History</vt:lpstr>
      <vt:lpstr>Better Data. Better Decisions. Better Communities.</vt:lpstr>
      <vt:lpstr>Success Factors</vt:lpstr>
      <vt:lpstr>Trusted and Connected Institutions</vt:lpstr>
      <vt:lpstr>Relevant and High Quality Data</vt:lpstr>
      <vt:lpstr>Mission:   Data for Local Action</vt:lpstr>
      <vt:lpstr>PowerPoint Presentation</vt:lpstr>
      <vt:lpstr>PowerPoint Presentation</vt:lpstr>
      <vt:lpstr>PowerPoint Presentation</vt:lpstr>
      <vt:lpstr>The NNIP Network</vt:lpstr>
      <vt:lpstr>Network Roles</vt:lpstr>
      <vt:lpstr>Current Network Funding</vt:lpstr>
      <vt:lpstr>NNIP Work Plan Components</vt:lpstr>
      <vt:lpstr>NNIP Cross-site Projects</vt:lpstr>
      <vt:lpstr>Connect at www.NeighborhoodIndicators.org or @NNIPHQ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Leah Hendey</cp:lastModifiedBy>
  <cp:revision>178</cp:revision>
  <cp:lastPrinted>2014-10-17T16:34:00Z</cp:lastPrinted>
  <dcterms:created xsi:type="dcterms:W3CDTF">2010-04-12T23:12:02Z</dcterms:created>
  <dcterms:modified xsi:type="dcterms:W3CDTF">2015-10-16T20:11:03Z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