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handoutMasterIdLst>
    <p:handoutMasterId r:id="rId27"/>
  </p:handoutMasterIdLst>
  <p:sldIdLst>
    <p:sldId id="282" r:id="rId5"/>
    <p:sldId id="314" r:id="rId6"/>
    <p:sldId id="283" r:id="rId7"/>
    <p:sldId id="315" r:id="rId8"/>
    <p:sldId id="316" r:id="rId9"/>
    <p:sldId id="318" r:id="rId10"/>
    <p:sldId id="319" r:id="rId11"/>
    <p:sldId id="320" r:id="rId12"/>
    <p:sldId id="322" r:id="rId13"/>
    <p:sldId id="323" r:id="rId14"/>
    <p:sldId id="324" r:id="rId15"/>
    <p:sldId id="325" r:id="rId16"/>
    <p:sldId id="326" r:id="rId17"/>
    <p:sldId id="327" r:id="rId18"/>
    <p:sldId id="285" r:id="rId19"/>
    <p:sldId id="288" r:id="rId20"/>
    <p:sldId id="308" r:id="rId21"/>
    <p:sldId id="309" r:id="rId22"/>
    <p:sldId id="310" r:id="rId23"/>
    <p:sldId id="311" r:id="rId24"/>
    <p:sldId id="313"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Hendey" initials="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60985" autoAdjust="0"/>
  </p:normalViewPr>
  <p:slideViewPr>
    <p:cSldViewPr snapToGrid="0" snapToObjects="1">
      <p:cViewPr varScale="1">
        <p:scale>
          <a:sx n="55" d="100"/>
          <a:sy n="55" d="100"/>
        </p:scale>
        <p:origin x="2128" y="32"/>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7" d="100"/>
          <a:sy n="87" d="100"/>
        </p:scale>
        <p:origin x="-3600"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K:\Metro\TKingsle\NNip\to%20be%20moved\institution\institutional%20framewor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i="0" u="none" strike="noStrike" baseline="0">
                <a:solidFill>
                  <a:srgbClr val="000000"/>
                </a:solidFill>
                <a:latin typeface="Calibri"/>
                <a:ea typeface="Calibri"/>
                <a:cs typeface="Calibri"/>
              </a:defRPr>
            </a:pPr>
            <a:r>
              <a:rPr lang="en-US" sz="1920" b="1" i="0" u="none" strike="noStrike" baseline="0" dirty="0" smtClean="0">
                <a:solidFill>
                  <a:srgbClr val="000000"/>
                </a:solidFill>
                <a:latin typeface="Calibri"/>
              </a:rPr>
              <a:t>Number of NNIP Partners by Institutional Type, May 2015</a:t>
            </a:r>
            <a:endParaRPr lang="en-US" sz="1920" b="1" i="0" u="none" strike="noStrike" baseline="0" dirty="0">
              <a:solidFill>
                <a:srgbClr val="000000"/>
              </a:solidFill>
              <a:latin typeface="Calibri"/>
            </a:endParaRPr>
          </a:p>
        </c:rich>
      </c:tx>
      <c:overlay val="0"/>
    </c:title>
    <c:autoTitleDeleted val="0"/>
    <c:plotArea>
      <c:layout>
        <c:manualLayout>
          <c:layoutTarget val="inner"/>
          <c:xMode val="edge"/>
          <c:yMode val="edge"/>
          <c:x val="9.8665478366874559E-2"/>
          <c:y val="0.14384540496261797"/>
          <c:w val="0.884913509931891"/>
          <c:h val="0.70605712018405431"/>
        </c:manualLayout>
      </c:layout>
      <c:barChart>
        <c:barDir val="col"/>
        <c:grouping val="clustered"/>
        <c:varyColors val="0"/>
        <c:ser>
          <c:idx val="0"/>
          <c:order val="0"/>
          <c:invertIfNegative val="0"/>
          <c:dLbls>
            <c:spPr>
              <a:noFill/>
              <a:ln>
                <a:noFill/>
              </a:ln>
              <a:effectLst/>
            </c:spPr>
            <c:txPr>
              <a:bodyPr/>
              <a:lstStyle/>
              <a:p>
                <a:pPr>
                  <a:defRPr sz="16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summary!$D$3:$I$3</c:f>
              <c:strCache>
                <c:ptCount val="6"/>
                <c:pt idx="0">
                  <c:v>Nonprofit-broad mission</c:v>
                </c:pt>
                <c:pt idx="1">
                  <c:v>University</c:v>
                </c:pt>
                <c:pt idx="2">
                  <c:v>Partnerships</c:v>
                </c:pt>
                <c:pt idx="3">
                  <c:v>Funder</c:v>
                </c:pt>
                <c:pt idx="4">
                  <c:v>Local Govt. Agency</c:v>
                </c:pt>
                <c:pt idx="5">
                  <c:v>Nonprofit-info only</c:v>
                </c:pt>
              </c:strCache>
            </c:strRef>
          </c:cat>
          <c:val>
            <c:numRef>
              <c:f>summary!$D$7:$I$7</c:f>
              <c:numCache>
                <c:formatCode>General</c:formatCode>
                <c:ptCount val="6"/>
                <c:pt idx="0">
                  <c:v>8</c:v>
                </c:pt>
                <c:pt idx="1">
                  <c:v>10</c:v>
                </c:pt>
                <c:pt idx="2">
                  <c:v>7</c:v>
                </c:pt>
                <c:pt idx="3">
                  <c:v>3</c:v>
                </c:pt>
                <c:pt idx="4">
                  <c:v>1</c:v>
                </c:pt>
                <c:pt idx="5">
                  <c:v>5</c:v>
                </c:pt>
              </c:numCache>
            </c:numRef>
          </c:val>
        </c:ser>
        <c:dLbls>
          <c:showLegendKey val="0"/>
          <c:showVal val="0"/>
          <c:showCatName val="0"/>
          <c:showSerName val="0"/>
          <c:showPercent val="0"/>
          <c:showBubbleSize val="0"/>
        </c:dLbls>
        <c:gapWidth val="150"/>
        <c:axId val="306274216"/>
        <c:axId val="306274608"/>
      </c:barChart>
      <c:catAx>
        <c:axId val="306274216"/>
        <c:scaling>
          <c:orientation val="minMax"/>
        </c:scaling>
        <c:delete val="0"/>
        <c:axPos val="b"/>
        <c:numFmt formatCode="General" sourceLinked="1"/>
        <c:majorTickMark val="none"/>
        <c:minorTickMark val="none"/>
        <c:tickLblPos val="nextTo"/>
        <c:txPr>
          <a:bodyPr rot="0" vert="horz"/>
          <a:lstStyle/>
          <a:p>
            <a:pPr>
              <a:defRPr sz="1400" b="1" i="0" u="none" strike="noStrike" baseline="0">
                <a:solidFill>
                  <a:srgbClr val="000000"/>
                </a:solidFill>
                <a:latin typeface="Calibri"/>
                <a:ea typeface="Calibri"/>
                <a:cs typeface="Calibri"/>
              </a:defRPr>
            </a:pPr>
            <a:endParaRPr lang="en-US"/>
          </a:p>
        </c:txPr>
        <c:crossAx val="306274608"/>
        <c:crosses val="autoZero"/>
        <c:auto val="1"/>
        <c:lblAlgn val="ctr"/>
        <c:lblOffset val="100"/>
        <c:noMultiLvlLbl val="0"/>
      </c:catAx>
      <c:valAx>
        <c:axId val="306274608"/>
        <c:scaling>
          <c:orientation val="minMax"/>
        </c:scaling>
        <c:delete val="0"/>
        <c:axPos val="l"/>
        <c:numFmt formatCode="General" sourceLinked="1"/>
        <c:majorTickMark val="none"/>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306274216"/>
        <c:crosses val="autoZero"/>
        <c:crossBetween val="between"/>
      </c:valAx>
    </c:plotArea>
    <c:plotVisOnly val="1"/>
    <c:dispBlanksAs val="gap"/>
    <c:showDLblsOverMax val="0"/>
  </c:chart>
  <c:spPr>
    <a:solidFill>
      <a:schemeClr val="bg1"/>
    </a:solidFill>
  </c:spPr>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4B01E6D-0FBA-4E90-8FBA-C7BCE8130135}" type="slidenum">
              <a:rPr lang="en-US" smtClean="0"/>
              <a:t>‹#›</a:t>
            </a:fld>
            <a:endParaRPr lang="en-US"/>
          </a:p>
        </p:txBody>
      </p:sp>
    </p:spTree>
    <p:extLst>
      <p:ext uri="{BB962C8B-B14F-4D97-AF65-F5344CB8AC3E}">
        <p14:creationId xmlns:p14="http://schemas.microsoft.com/office/powerpoint/2010/main" val="294041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5ED001-8E4F-41BA-B339-E1E7E3327FC9}" type="datetimeFigureOut">
              <a:rPr lang="en-US" smtClean="0"/>
              <a:t>5/26/2015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 this is just to get you oriented before the full meeting starts and have you know some friendly faces. </a:t>
            </a:r>
          </a:p>
          <a:p>
            <a:r>
              <a:rPr lang="en-US" dirty="0" smtClean="0"/>
              <a:t>Introductions</a:t>
            </a:r>
          </a:p>
          <a:p>
            <a:endParaRPr lang="en-US" dirty="0" smtClean="0"/>
          </a:p>
          <a:p>
            <a:r>
              <a:rPr lang="en-US" dirty="0" smtClean="0"/>
              <a:t>Much</a:t>
            </a:r>
            <a:r>
              <a:rPr lang="en-US" baseline="0" dirty="0" smtClean="0"/>
              <a:t> of this will sound familiar to those of you who are staff in NNIP partner organizations since this is your day-to-day.</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a:p>
        </p:txBody>
      </p:sp>
    </p:spTree>
    <p:extLst>
      <p:ext uri="{BB962C8B-B14F-4D97-AF65-F5344CB8AC3E}">
        <p14:creationId xmlns:p14="http://schemas.microsoft.com/office/powerpoint/2010/main" val="17517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SLIDE ABOUT OVERALL PROCESS?]</a:t>
            </a:r>
          </a:p>
          <a:p>
            <a:endParaRPr lang="en-US" dirty="0" smtClean="0"/>
          </a:p>
          <a:p>
            <a:r>
              <a:rPr lang="en-US" dirty="0" err="1" smtClean="0"/>
              <a:t>CoH</a:t>
            </a:r>
            <a:r>
              <a:rPr lang="en-US" dirty="0" smtClean="0"/>
              <a:t> had been working</a:t>
            </a:r>
            <a:r>
              <a:rPr lang="en-US" baseline="0" dirty="0" smtClean="0"/>
              <a:t> on the issue of obesity with the school district and wanted to hold a community forum around the issue  to engage parents and school officials.  When they present data, they have developed these principles…</a:t>
            </a:r>
            <a:endParaRPr lang="en-US" dirty="0" smtClean="0"/>
          </a:p>
          <a:p>
            <a:endParaRPr lang="en-US" dirty="0" smtClean="0"/>
          </a:p>
          <a:p>
            <a:r>
              <a:rPr lang="en-US" dirty="0" smtClean="0"/>
              <a:t>Use</a:t>
            </a:r>
            <a:r>
              <a:rPr lang="en-US" baseline="0" dirty="0" smtClean="0"/>
              <a:t> m</a:t>
            </a:r>
            <a:r>
              <a:rPr lang="en-US" dirty="0" smtClean="0"/>
              <a:t>ultiple sources – for</a:t>
            </a:r>
            <a:r>
              <a:rPr lang="en-US" baseline="0" dirty="0" smtClean="0"/>
              <a:t> obesity, they map the physical fitness scores, but also the parks, health food outlets, and fast food restaurants.</a:t>
            </a:r>
          </a:p>
          <a:p>
            <a:endParaRPr lang="en-US" baseline="0" dirty="0" smtClean="0"/>
          </a:p>
          <a:p>
            <a:pPr defTabSz="948507">
              <a:defRPr/>
            </a:pPr>
            <a:r>
              <a:rPr lang="en-US" baseline="0" dirty="0" smtClean="0"/>
              <a:t>Balance negative indicators with recognition of assets - Examples depending on the topic, but include Playgrounds, Libraries, Faith Communities, but also individuals that serve as community leaders and supports.</a:t>
            </a:r>
          </a:p>
          <a:p>
            <a:endParaRPr lang="en-US" baseline="0" dirty="0" smtClean="0"/>
          </a:p>
          <a:p>
            <a:pPr defTabSz="966529"/>
            <a:r>
              <a:rPr lang="en-US" baseline="0" dirty="0" smtClean="0"/>
              <a:t>Admit the administrative data are incomplete and imperfect – ask the participants to contribute to the data collection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10</a:t>
            </a:fld>
            <a:endParaRPr lang="en-US" dirty="0"/>
          </a:p>
        </p:txBody>
      </p:sp>
    </p:spTree>
    <p:extLst>
      <p:ext uri="{BB962C8B-B14F-4D97-AF65-F5344CB8AC3E}">
        <p14:creationId xmlns:p14="http://schemas.microsoft.com/office/powerpoint/2010/main" val="381651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[Taken from the Austin COH website] </a:t>
            </a:r>
          </a:p>
          <a:p>
            <a:r>
              <a:rPr lang="en-US" dirty="0" smtClean="0"/>
              <a:t>COH also zoomed in on neighborhoods (this is Dove Springs)  and looked at other related issues like cardiovascular health (proportion map on left) and the health and food landscape in the area (map on right).  - give example statistic</a:t>
            </a:r>
            <a:r>
              <a:rPr lang="en-US" baseline="0" dirty="0" smtClean="0"/>
              <a:t> from map</a:t>
            </a:r>
            <a:endParaRPr lang="en-US" dirty="0" smtClean="0"/>
          </a:p>
          <a:p>
            <a:r>
              <a:rPr lang="en-US" dirty="0" smtClean="0"/>
              <a:t>1) There appear to be very few food outlets located close to where families live.</a:t>
            </a:r>
          </a:p>
          <a:p>
            <a:r>
              <a:rPr lang="en-US" dirty="0" smtClean="0"/>
              <a:t>2) There are only a few food establishments in the Dove Springs area that supply both fresh meat and fresh fruits and vegetables.</a:t>
            </a:r>
          </a:p>
          <a:p>
            <a:r>
              <a:rPr lang="en-US" dirty="0" smtClean="0"/>
              <a:t>3) There appears to be a large amount of green space in this area but not all of it may be accessible for recreational use and appropriate for children to play in.</a:t>
            </a:r>
            <a:endParaRPr 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05" eaLnBrk="0" hangingPunct="0">
              <a:defRPr>
                <a:solidFill>
                  <a:schemeClr val="tx1"/>
                </a:solidFill>
                <a:latin typeface="Arial" charset="0"/>
              </a:defRPr>
            </a:lvl1pPr>
            <a:lvl2pPr marL="770526" indent="-296356" defTabSz="964805" eaLnBrk="0" hangingPunct="0">
              <a:defRPr>
                <a:solidFill>
                  <a:schemeClr val="tx1"/>
                </a:solidFill>
                <a:latin typeface="Arial" charset="0"/>
              </a:defRPr>
            </a:lvl2pPr>
            <a:lvl3pPr marL="1185425" indent="-237085" defTabSz="964805" eaLnBrk="0" hangingPunct="0">
              <a:defRPr>
                <a:solidFill>
                  <a:schemeClr val="tx1"/>
                </a:solidFill>
                <a:latin typeface="Arial" charset="0"/>
              </a:defRPr>
            </a:lvl3pPr>
            <a:lvl4pPr marL="1659596" indent="-237085" defTabSz="964805" eaLnBrk="0" hangingPunct="0">
              <a:defRPr>
                <a:solidFill>
                  <a:schemeClr val="tx1"/>
                </a:solidFill>
                <a:latin typeface="Arial" charset="0"/>
              </a:defRPr>
            </a:lvl4pPr>
            <a:lvl5pPr marL="2133767" indent="-237085" defTabSz="964805" eaLnBrk="0" hangingPunct="0">
              <a:defRPr>
                <a:solidFill>
                  <a:schemeClr val="tx1"/>
                </a:solidFill>
                <a:latin typeface="Arial" charset="0"/>
              </a:defRPr>
            </a:lvl5pPr>
            <a:lvl6pPr marL="2607937" indent="-237085" defTabSz="964805" eaLnBrk="0" fontAlgn="base" hangingPunct="0">
              <a:spcBef>
                <a:spcPct val="0"/>
              </a:spcBef>
              <a:spcAft>
                <a:spcPct val="0"/>
              </a:spcAft>
              <a:defRPr>
                <a:solidFill>
                  <a:schemeClr val="tx1"/>
                </a:solidFill>
                <a:latin typeface="Arial" charset="0"/>
              </a:defRPr>
            </a:lvl6pPr>
            <a:lvl7pPr marL="3082108" indent="-237085" defTabSz="964805" eaLnBrk="0" fontAlgn="base" hangingPunct="0">
              <a:spcBef>
                <a:spcPct val="0"/>
              </a:spcBef>
              <a:spcAft>
                <a:spcPct val="0"/>
              </a:spcAft>
              <a:defRPr>
                <a:solidFill>
                  <a:schemeClr val="tx1"/>
                </a:solidFill>
                <a:latin typeface="Arial" charset="0"/>
              </a:defRPr>
            </a:lvl7pPr>
            <a:lvl8pPr marL="3556278" indent="-237085" defTabSz="964805" eaLnBrk="0" fontAlgn="base" hangingPunct="0">
              <a:spcBef>
                <a:spcPct val="0"/>
              </a:spcBef>
              <a:spcAft>
                <a:spcPct val="0"/>
              </a:spcAft>
              <a:defRPr>
                <a:solidFill>
                  <a:schemeClr val="tx1"/>
                </a:solidFill>
                <a:latin typeface="Arial" charset="0"/>
              </a:defRPr>
            </a:lvl8pPr>
            <a:lvl9pPr marL="4030448" indent="-237085" defTabSz="964805" eaLnBrk="0" fontAlgn="base" hangingPunct="0">
              <a:spcBef>
                <a:spcPct val="0"/>
              </a:spcBef>
              <a:spcAft>
                <a:spcPct val="0"/>
              </a:spcAft>
              <a:defRPr>
                <a:solidFill>
                  <a:schemeClr val="tx1"/>
                </a:solidFill>
                <a:latin typeface="Arial" charset="0"/>
              </a:defRPr>
            </a:lvl9pPr>
          </a:lstStyle>
          <a:p>
            <a:pPr eaLnBrk="1" hangingPunct="1"/>
            <a:fld id="{C17BF253-A299-492F-AE50-BFDF1DD5D10B}" type="slidenum">
              <a:rPr lang="en-US" smtClean="0"/>
              <a:pPr eaLnBrk="1" hangingPunct="1"/>
              <a:t>11</a:t>
            </a:fld>
            <a:endParaRPr lang="en-US" dirty="0" smtClean="0"/>
          </a:p>
        </p:txBody>
      </p:sp>
    </p:spTree>
    <p:extLst>
      <p:ext uri="{BB962C8B-B14F-4D97-AF65-F5344CB8AC3E}">
        <p14:creationId xmlns:p14="http://schemas.microsoft.com/office/powerpoint/2010/main" val="375058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Format:</a:t>
            </a:r>
          </a:p>
          <a:p>
            <a:pPr defTabSz="948507">
              <a:defRPr/>
            </a:pPr>
            <a:r>
              <a:rPr lang="en-US" dirty="0" smtClean="0"/>
              <a:t>“Leave your title at the door.”</a:t>
            </a:r>
          </a:p>
          <a:p>
            <a:endParaRPr lang="en-US" u="sng" dirty="0" smtClean="0"/>
          </a:p>
          <a:p>
            <a:r>
              <a:rPr lang="en-US" u="sng" dirty="0" smtClean="0"/>
              <a:t>Guest</a:t>
            </a:r>
            <a:r>
              <a:rPr lang="en-US" dirty="0" smtClean="0"/>
              <a:t> </a:t>
            </a:r>
            <a:r>
              <a:rPr lang="en-US" dirty="0"/>
              <a:t>speaker – experts like head of the trauma center</a:t>
            </a:r>
          </a:p>
          <a:p>
            <a:endParaRPr lang="en-US" dirty="0"/>
          </a:p>
          <a:p>
            <a:pPr defTabSz="966529">
              <a:defRPr/>
            </a:pPr>
            <a:r>
              <a:rPr lang="en-US" u="sng" dirty="0" smtClean="0"/>
              <a:t>Presentation of analysis </a:t>
            </a:r>
            <a:r>
              <a:rPr lang="en-US" u="none" dirty="0" smtClean="0"/>
              <a:t>  (primarily maps </a:t>
            </a:r>
            <a:r>
              <a:rPr lang="en-US" dirty="0" smtClean="0"/>
              <a:t>while</a:t>
            </a:r>
            <a:r>
              <a:rPr lang="en-US" baseline="0" dirty="0" smtClean="0"/>
              <a:t> I’ll </a:t>
            </a:r>
            <a:r>
              <a:rPr lang="en-US" dirty="0" smtClean="0"/>
              <a:t>discuss</a:t>
            </a:r>
            <a:r>
              <a:rPr lang="en-US" baseline="0" dirty="0" smtClean="0"/>
              <a:t> in a minute)</a:t>
            </a:r>
            <a:endParaRPr lang="en-US" dirty="0" smtClean="0"/>
          </a:p>
          <a:p>
            <a:endParaRPr lang="en-US" dirty="0"/>
          </a:p>
          <a:p>
            <a:r>
              <a:rPr lang="en-US" u="sng" dirty="0"/>
              <a:t>Panel</a:t>
            </a:r>
            <a:r>
              <a:rPr lang="en-US" dirty="0"/>
              <a:t> that brings in different voices </a:t>
            </a:r>
            <a:r>
              <a:rPr lang="en-US" dirty="0" smtClean="0"/>
              <a:t>across issue domains – health, education and across sectors (NP, school</a:t>
            </a:r>
            <a:r>
              <a:rPr lang="en-US" baseline="0" dirty="0" smtClean="0"/>
              <a:t> agencies, </a:t>
            </a:r>
            <a:r>
              <a:rPr lang="en-US" dirty="0" smtClean="0"/>
              <a:t>juvenile </a:t>
            </a:r>
            <a:r>
              <a:rPr lang="en-US" dirty="0"/>
              <a:t>justice people, advocacy and service groups). </a:t>
            </a:r>
            <a:r>
              <a:rPr lang="en-US" dirty="0" smtClean="0"/>
              <a:t>For example, in the session</a:t>
            </a:r>
            <a:r>
              <a:rPr lang="en-US" baseline="0" dirty="0" smtClean="0"/>
              <a:t> on maternal and infant health, an advocacy group help identify a panel of </a:t>
            </a:r>
            <a:r>
              <a:rPr lang="en-US" dirty="0" smtClean="0"/>
              <a:t>Hispanic </a:t>
            </a:r>
            <a:r>
              <a:rPr lang="en-US" dirty="0"/>
              <a:t>and African-Amer. women </a:t>
            </a:r>
            <a:r>
              <a:rPr lang="en-US" dirty="0" smtClean="0"/>
              <a:t>who had bad experiences with</a:t>
            </a:r>
            <a:r>
              <a:rPr lang="en-US" baseline="0" dirty="0" smtClean="0"/>
              <a:t> the formal </a:t>
            </a:r>
            <a:r>
              <a:rPr lang="en-US" dirty="0" smtClean="0"/>
              <a:t>health care providers and talk about why </a:t>
            </a:r>
            <a:r>
              <a:rPr lang="en-US" dirty="0"/>
              <a:t>they </a:t>
            </a:r>
            <a:r>
              <a:rPr lang="en-US" dirty="0" smtClean="0"/>
              <a:t>did not seek OB </a:t>
            </a:r>
            <a:r>
              <a:rPr lang="en-US" dirty="0"/>
              <a:t>care.  </a:t>
            </a:r>
            <a:r>
              <a:rPr lang="en-US" dirty="0" smtClean="0"/>
              <a:t>This also helps foster</a:t>
            </a:r>
            <a:r>
              <a:rPr lang="en-US" baseline="0" dirty="0" smtClean="0"/>
              <a:t> </a:t>
            </a:r>
            <a:r>
              <a:rPr lang="en-US" dirty="0" smtClean="0"/>
              <a:t>cultural sensitivity.</a:t>
            </a:r>
            <a:endParaRPr lang="en-US" dirty="0"/>
          </a:p>
          <a:p>
            <a:endParaRPr lang="en-US" dirty="0"/>
          </a:p>
          <a:p>
            <a:r>
              <a:rPr lang="en-US" u="sng" dirty="0" smtClean="0"/>
              <a:t>Small group discussion </a:t>
            </a:r>
            <a:r>
              <a:rPr lang="en-US" dirty="0" smtClean="0"/>
              <a:t>(4 to 8 people)</a:t>
            </a:r>
          </a:p>
          <a:p>
            <a:pPr marL="483265" lvl="1" defTabSz="966529"/>
            <a:r>
              <a:rPr lang="en-US" dirty="0"/>
              <a:t>Breakout groups – also planned with thought – thematic </a:t>
            </a:r>
            <a:r>
              <a:rPr lang="en-US" dirty="0" smtClean="0"/>
              <a:t>tables (note “access to alcohol” tent in pic), </a:t>
            </a:r>
            <a:r>
              <a:rPr lang="en-US" dirty="0"/>
              <a:t>neighborhood tables, etc. but always the ability to create your own group.</a:t>
            </a:r>
          </a:p>
          <a:p>
            <a:pPr lvl="1"/>
            <a:r>
              <a:rPr lang="en-US" dirty="0" smtClean="0"/>
              <a:t>No assignment, but encourage mixing (EMS person in</a:t>
            </a:r>
            <a:r>
              <a:rPr lang="en-US" baseline="0" dirty="0" smtClean="0"/>
              <a:t> pic)</a:t>
            </a:r>
            <a:endParaRPr lang="en-US"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12</a:t>
            </a:fld>
            <a:endParaRPr lang="en-US" dirty="0"/>
          </a:p>
        </p:txBody>
      </p:sp>
    </p:spTree>
    <p:extLst>
      <p:ext uri="{BB962C8B-B14F-4D97-AF65-F5344CB8AC3E}">
        <p14:creationId xmlns:p14="http://schemas.microsoft.com/office/powerpoint/2010/main" val="170103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took a look at how city resources were spent across neighborhoods</a:t>
            </a:r>
          </a:p>
          <a:p>
            <a:endParaRPr lang="en-US" dirty="0" smtClean="0"/>
          </a:p>
          <a:p>
            <a:r>
              <a:rPr lang="en-US" dirty="0" smtClean="0"/>
              <a:t>Public resources to the neighborhoods</a:t>
            </a:r>
            <a:r>
              <a:rPr lang="en-US" baseline="0" dirty="0" smtClean="0"/>
              <a:t> – focus on built environment</a:t>
            </a:r>
          </a:p>
          <a:p>
            <a:r>
              <a:rPr lang="en-US" baseline="0" dirty="0" smtClean="0"/>
              <a:t>School system explicit recognition that kids need to be healthy to learn</a:t>
            </a:r>
          </a:p>
          <a:p>
            <a:r>
              <a:rPr lang="en-US" baseline="0" dirty="0" smtClean="0"/>
              <a:t> - Need for PE, recess and health education</a:t>
            </a:r>
          </a:p>
          <a:p>
            <a:endParaRPr lang="en-US" baseline="0" dirty="0" smtClean="0"/>
          </a:p>
          <a:p>
            <a:r>
              <a:rPr lang="en-US" baseline="0" dirty="0" smtClean="0"/>
              <a:t>Brought more resources –</a:t>
            </a:r>
            <a:r>
              <a:rPr lang="en-US" baseline="0" dirty="0" err="1" smtClean="0"/>
              <a:t>eview</a:t>
            </a:r>
            <a:r>
              <a:rPr lang="en-US" baseline="0" dirty="0" smtClean="0"/>
              <a:t> case study for outcomes </a:t>
            </a:r>
            <a:r>
              <a:rPr lang="en-US" baseline="0" dirty="0" err="1" smtClean="0"/>
              <a:t>incl</a:t>
            </a:r>
            <a:r>
              <a:rPr lang="en-US" baseline="0" dirty="0" smtClean="0"/>
              <a:t> </a:t>
            </a:r>
            <a:r>
              <a:rPr lang="en-US" baseline="0" dirty="0" err="1" smtClean="0"/>
              <a:t>fndn</a:t>
            </a:r>
            <a:r>
              <a:rPr lang="en-US" baseline="0" dirty="0" smtClean="0"/>
              <a:t> funding to expand programs</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13</a:t>
            </a:fld>
            <a:endParaRPr lang="en-US" dirty="0"/>
          </a:p>
        </p:txBody>
      </p:sp>
    </p:spTree>
    <p:extLst>
      <p:ext uri="{BB962C8B-B14F-4D97-AF65-F5344CB8AC3E}">
        <p14:creationId xmlns:p14="http://schemas.microsoft.com/office/powerpoint/2010/main" val="2914453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repetitive</a:t>
            </a:r>
            <a:r>
              <a:rPr lang="en-US" baseline="0" dirty="0" smtClean="0"/>
              <a:t> from the beginning?</a:t>
            </a:r>
          </a:p>
          <a:p>
            <a:r>
              <a:rPr lang="en-US" baseline="0" dirty="0" smtClean="0"/>
              <a:t>Where to mention that all the partners are funded locally?</a:t>
            </a:r>
          </a:p>
          <a:p>
            <a:endParaRPr lang="en-US" baseline="0" dirty="0" smtClean="0"/>
          </a:p>
          <a:p>
            <a:r>
              <a:rPr lang="en-US" baseline="0" dirty="0" smtClean="0"/>
              <a:t>When organizations go through the application process &amp; are accepted, they commit to three core principles in the work they do locally</a:t>
            </a:r>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a:p>
        </p:txBody>
      </p:sp>
    </p:spTree>
    <p:extLst>
      <p:ext uri="{BB962C8B-B14F-4D97-AF65-F5344CB8AC3E}">
        <p14:creationId xmlns:p14="http://schemas.microsoft.com/office/powerpoint/2010/main" val="240892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NNIP is a peer learning network so it’s essential</a:t>
            </a:r>
            <a:r>
              <a:rPr lang="en-US" baseline="0" dirty="0" smtClean="0"/>
              <a:t> that partners are active participants in the network.</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a:p>
        </p:txBody>
      </p:sp>
    </p:spTree>
    <p:extLst>
      <p:ext uri="{BB962C8B-B14F-4D97-AF65-F5344CB8AC3E}">
        <p14:creationId xmlns:p14="http://schemas.microsoft.com/office/powerpoint/2010/main" val="212434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66825" y="727075"/>
            <a:ext cx="4783138" cy="3586163"/>
          </a:xfrm>
          <a:ln/>
        </p:spPr>
      </p:sp>
      <p:sp>
        <p:nvSpPr>
          <p:cNvPr id="60419" name="Rectangle 3"/>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At Urban,</a:t>
            </a:r>
            <a:r>
              <a:rPr lang="en-US" baseline="0" dirty="0" smtClean="0"/>
              <a:t> we coordinate the network activities, but there </a:t>
            </a:r>
            <a:r>
              <a:rPr lang="en-US" baseline="0" smtClean="0"/>
              <a:t>is alos an </a:t>
            </a:r>
            <a:r>
              <a:rPr lang="en-US" baseline="0" dirty="0" smtClean="0"/>
              <a:t>elected Executive Committee.</a:t>
            </a:r>
          </a:p>
          <a:p>
            <a:endParaRPr lang="en-US" baseline="0" dirty="0" smtClean="0"/>
          </a:p>
          <a:p>
            <a:r>
              <a:rPr lang="en-US" dirty="0" smtClean="0"/>
              <a:t>MENTION UI STAFF – POINT TO CONTACT LIST IN THE BINDER</a:t>
            </a:r>
          </a:p>
          <a:p>
            <a:endParaRPr lang="en-US" dirty="0" smtClean="0"/>
          </a:p>
          <a:p>
            <a:r>
              <a:rPr lang="en-US" dirty="0" smtClean="0"/>
              <a:t>Mention alumni network?</a:t>
            </a:r>
          </a:p>
        </p:txBody>
      </p:sp>
    </p:spTree>
    <p:extLst>
      <p:ext uri="{BB962C8B-B14F-4D97-AF65-F5344CB8AC3E}">
        <p14:creationId xmlns:p14="http://schemas.microsoft.com/office/powerpoint/2010/main" val="152418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66825" y="727075"/>
            <a:ext cx="4783138" cy="3586163"/>
          </a:xfrm>
          <a:ln/>
        </p:spPr>
      </p:sp>
      <p:sp>
        <p:nvSpPr>
          <p:cNvPr id="61443" name="Rectangle 3"/>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lIns="95405" tIns="46869" rIns="95405" bIns="46869"/>
          <a:lstStyle/>
          <a:p>
            <a:r>
              <a:rPr lang="en-US" dirty="0" smtClean="0"/>
              <a:t>KP will talk</a:t>
            </a:r>
            <a:r>
              <a:rPr lang="en-US" baseline="0" dirty="0" smtClean="0"/>
              <a:t> more about this Thursday morning</a:t>
            </a:r>
          </a:p>
          <a:p>
            <a:endParaRPr lang="en-US" baseline="0" dirty="0" smtClean="0"/>
          </a:p>
          <a:p>
            <a:r>
              <a:rPr lang="en-US" baseline="0" dirty="0" smtClean="0"/>
              <a:t>1.  And inform local and national policy</a:t>
            </a:r>
            <a:endParaRPr lang="en-US" dirty="0" smtClean="0"/>
          </a:p>
        </p:txBody>
      </p:sp>
      <p:sp>
        <p:nvSpPr>
          <p:cNvPr id="61444" name="Rectangle 4"/>
          <p:cNvSpPr>
            <a:spLocks noChangeArrowheads="1"/>
          </p:cNvSpPr>
          <p:nvPr/>
        </p:nvSpPr>
        <p:spPr bwMode="auto">
          <a:xfrm>
            <a:off x="1134718" y="4720263"/>
            <a:ext cx="5363818" cy="431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405" tIns="46869" rIns="95405" bIns="46869"/>
          <a:lstStyle/>
          <a:p>
            <a:pPr>
              <a:spcBef>
                <a:spcPct val="30000"/>
              </a:spcBef>
            </a:pPr>
            <a:endParaRPr lang="en-US" sz="1500"/>
          </a:p>
        </p:txBody>
      </p:sp>
    </p:spTree>
    <p:extLst>
      <p:ext uri="{BB962C8B-B14F-4D97-AF65-F5344CB8AC3E}">
        <p14:creationId xmlns:p14="http://schemas.microsoft.com/office/powerpoint/2010/main" val="306924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Rot="1" noChangeAspect="1" noChangeArrowheads="1" noTextEdit="1"/>
          </p:cNvSpPr>
          <p:nvPr>
            <p:ph type="sldImg"/>
          </p:nvPr>
        </p:nvSpPr>
        <p:spPr>
          <a:xfrm>
            <a:off x="1266825" y="727075"/>
            <a:ext cx="4783138" cy="3586163"/>
          </a:xfrm>
          <a:ln/>
        </p:spPr>
      </p:sp>
      <p:sp>
        <p:nvSpPr>
          <p:cNvPr id="62467" name="Rectangle 6"/>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lIns="95405" tIns="46869" rIns="95405" bIns="46869"/>
          <a:lstStyle/>
          <a:p>
            <a:r>
              <a:rPr lang="en-US" dirty="0" smtClean="0"/>
              <a:t>Don’t talk through individual....</a:t>
            </a:r>
          </a:p>
          <a:p>
            <a:endParaRPr lang="en-US" dirty="0" smtClean="0"/>
          </a:p>
          <a:p>
            <a:r>
              <a:rPr lang="en-US" dirty="0" smtClean="0"/>
              <a:t>One of the ways</a:t>
            </a:r>
            <a:r>
              <a:rPr lang="en-US" baseline="0" dirty="0" smtClean="0"/>
              <a:t> we hope to influence local policy is through cross-site projects </a:t>
            </a:r>
          </a:p>
          <a:p>
            <a:endParaRPr lang="en-US" baseline="0" dirty="0" smtClean="0"/>
          </a:p>
          <a:p>
            <a:r>
              <a:rPr lang="en-US" baseline="0" dirty="0" smtClean="0"/>
              <a:t>Note IDS session – often selected through competitive process</a:t>
            </a:r>
            <a:endParaRPr lang="en-US" dirty="0" smtClean="0"/>
          </a:p>
        </p:txBody>
      </p:sp>
      <p:sp>
        <p:nvSpPr>
          <p:cNvPr id="62468" name="Rectangle 7"/>
          <p:cNvSpPr>
            <a:spLocks noChangeArrowheads="1"/>
          </p:cNvSpPr>
          <p:nvPr/>
        </p:nvSpPr>
        <p:spPr bwMode="auto">
          <a:xfrm>
            <a:off x="1134718" y="4720263"/>
            <a:ext cx="5363818" cy="431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405" tIns="46869" rIns="95405" bIns="46869"/>
          <a:lstStyle/>
          <a:p>
            <a:pPr>
              <a:spcBef>
                <a:spcPct val="30000"/>
              </a:spcBef>
            </a:pPr>
            <a:endParaRPr lang="en-US" sz="1500"/>
          </a:p>
        </p:txBody>
      </p:sp>
    </p:spTree>
    <p:extLst>
      <p:ext uri="{BB962C8B-B14F-4D97-AF65-F5344CB8AC3E}">
        <p14:creationId xmlns:p14="http://schemas.microsoft.com/office/powerpoint/2010/main" val="232894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66825" y="727075"/>
            <a:ext cx="4783138" cy="3586163"/>
          </a:xfrm>
          <a:ln/>
        </p:spPr>
      </p:sp>
      <p:sp>
        <p:nvSpPr>
          <p:cNvPr id="63491" name="Rectangle 3"/>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lIns="95405" tIns="46869" rIns="95405" bIns="46869"/>
          <a:lstStyle/>
          <a:p>
            <a:r>
              <a:rPr lang="en-US" dirty="0" smtClean="0"/>
              <a:t>[ADD SLIDE ON HOW</a:t>
            </a:r>
            <a:r>
              <a:rPr lang="en-US" baseline="0" dirty="0" smtClean="0"/>
              <a:t> TO STAY IN TOUCH – </a:t>
            </a:r>
            <a:r>
              <a:rPr lang="en-US" baseline="0" dirty="0" err="1" smtClean="0"/>
              <a:t>NNIPNews</a:t>
            </a:r>
            <a:r>
              <a:rPr lang="en-US" baseline="0" smtClean="0"/>
              <a:t> – other CIC, APDU, etc.)</a:t>
            </a:r>
            <a:endParaRPr lang="en-US" smtClean="0"/>
          </a:p>
        </p:txBody>
      </p:sp>
      <p:sp>
        <p:nvSpPr>
          <p:cNvPr id="63492" name="Rectangle 4"/>
          <p:cNvSpPr>
            <a:spLocks noChangeArrowheads="1"/>
          </p:cNvSpPr>
          <p:nvPr/>
        </p:nvSpPr>
        <p:spPr bwMode="auto">
          <a:xfrm>
            <a:off x="1134718" y="4720263"/>
            <a:ext cx="5363818" cy="431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405" tIns="46869" rIns="95405" bIns="46869"/>
          <a:lstStyle/>
          <a:p>
            <a:pPr>
              <a:spcBef>
                <a:spcPct val="30000"/>
              </a:spcBef>
            </a:pPr>
            <a:endParaRPr lang="en-US" sz="1500"/>
          </a:p>
        </p:txBody>
      </p:sp>
    </p:spTree>
    <p:extLst>
      <p:ext uri="{BB962C8B-B14F-4D97-AF65-F5344CB8AC3E}">
        <p14:creationId xmlns:p14="http://schemas.microsoft.com/office/powerpoint/2010/main" val="43502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985" lvl="1" indent="-402720">
              <a:spcAft>
                <a:spcPct val="20000"/>
              </a:spcAft>
            </a:pPr>
            <a:r>
              <a:rPr lang="en-US" dirty="0" smtClean="0"/>
              <a:t>We hav</a:t>
            </a:r>
            <a:r>
              <a:rPr lang="en-US" baseline="0" dirty="0" smtClean="0"/>
              <a:t>e a long </a:t>
            </a:r>
            <a:r>
              <a:rPr lang="en-US" dirty="0" smtClean="0"/>
              <a:t>history</a:t>
            </a:r>
            <a:r>
              <a:rPr lang="en-US" baseline="0" dirty="0" smtClean="0"/>
              <a:t> and have grown over time, but what we all have in common is… walk through slide.</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your packets</a:t>
            </a:r>
            <a:r>
              <a:rPr lang="en-US" baseline="0" dirty="0" smtClean="0"/>
              <a:t> which has the agenda for the next three days.</a:t>
            </a:r>
            <a:endParaRPr lang="en-US" dirty="0" smtClean="0"/>
          </a:p>
          <a:p>
            <a:endParaRPr lang="en-US" dirty="0" smtClean="0"/>
          </a:p>
          <a:p>
            <a:r>
              <a:rPr lang="en-US" dirty="0" smtClean="0"/>
              <a:t>Feel free to ask any questions.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a:p>
        </p:txBody>
      </p:sp>
    </p:spTree>
    <p:extLst>
      <p:ext uri="{BB962C8B-B14F-4D97-AF65-F5344CB8AC3E}">
        <p14:creationId xmlns:p14="http://schemas.microsoft.com/office/powerpoint/2010/main" val="246541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NNIP was not conceived</a:t>
            </a:r>
            <a:r>
              <a:rPr lang="en-US" baseline="0" dirty="0" smtClean="0"/>
              <a:t> of by Urban, but by local partners.</a:t>
            </a:r>
          </a:p>
          <a:p>
            <a:endParaRPr lang="en-US" baseline="0" dirty="0" smtClean="0"/>
          </a:p>
          <a:p>
            <a:r>
              <a:rPr lang="en-US" baseline="0" dirty="0" smtClean="0"/>
              <a:t>Started with.. Community Planning and Action Program (CPAP)_ - </a:t>
            </a:r>
            <a:r>
              <a:rPr lang="en-US" baseline="0" dirty="0" err="1" smtClean="0"/>
              <a:t>ocal</a:t>
            </a:r>
            <a:r>
              <a:rPr lang="en-US" baseline="0" dirty="0" smtClean="0"/>
              <a:t> groups funded by the Rockefeller Foundation to develop local solutions to emerging concerns about concentrated urban poverty in several US cities</a:t>
            </a:r>
          </a:p>
          <a:p>
            <a:endParaRPr lang="en-US" baseline="0" dirty="0" smtClean="0"/>
          </a:p>
          <a:p>
            <a:r>
              <a:rPr lang="en-US" baseline="0" dirty="0" smtClean="0"/>
              <a:t>NNIP model created by Claudia Coulton in 1992 in Cleveland</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a:p>
        </p:txBody>
      </p:sp>
    </p:spTree>
    <p:extLst>
      <p:ext uri="{BB962C8B-B14F-4D97-AF65-F5344CB8AC3E}">
        <p14:creationId xmlns:p14="http://schemas.microsoft.com/office/powerpoint/2010/main" val="37946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Grown from 6 founding partners to 34, and more on the way.</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Pittsburgh joined in 2008. </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4</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500" dirty="0" smtClean="0"/>
              <a:t>Because it is easy to get wrapped up</a:t>
            </a:r>
            <a:r>
              <a:rPr lang="en-US" altLang="en-US" sz="1500" baseline="0" dirty="0" smtClean="0"/>
              <a:t> in the numbers and colorful maps, we always emphasize that there are </a:t>
            </a:r>
            <a:r>
              <a:rPr lang="en-US" altLang="en-US" sz="1500" dirty="0" smtClean="0"/>
              <a:t>three </a:t>
            </a:r>
            <a:r>
              <a:rPr lang="en-US" altLang="en-US" sz="1500" dirty="0"/>
              <a:t>necessary components to </a:t>
            </a:r>
            <a:r>
              <a:rPr lang="en-US" altLang="en-US" sz="1500" dirty="0" smtClean="0"/>
              <a:t>NNIP’s success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a:p>
            <a:pPr eaLnBrk="1" hangingPunct="1">
              <a:defRPr/>
            </a:pPr>
            <a:r>
              <a:rPr lang="en-US" dirty="0" smtClean="0"/>
              <a:t>The partners are housed in various types of institutions –universities, independent nonprofits, local funders.  (29% universities, </a:t>
            </a:r>
            <a:r>
              <a:rPr lang="en-US" baseline="0" dirty="0" smtClean="0"/>
              <a:t>24% broader mission NFP, </a:t>
            </a:r>
            <a:r>
              <a:rPr lang="en-US" dirty="0" smtClean="0"/>
              <a:t>21%</a:t>
            </a:r>
            <a:r>
              <a:rPr lang="en-US" baseline="0" dirty="0" smtClean="0"/>
              <a:t> partnerships, 15% Info only NFP, 9% funder, 3% local </a:t>
            </a:r>
            <a:r>
              <a:rPr lang="en-US" baseline="0" dirty="0" err="1" smtClean="0"/>
              <a:t>govt</a:t>
            </a:r>
            <a:r>
              <a:rPr lang="en-US" baseline="0" dirty="0" smtClean="0"/>
              <a:t>)</a:t>
            </a:r>
            <a:endParaRPr lang="en-US" dirty="0" smtClean="0"/>
          </a:p>
          <a:p>
            <a:pPr eaLnBrk="1" hangingPunct="1">
              <a:defRPr/>
            </a:pPr>
            <a:endParaRPr lang="en-US" dirty="0" smtClean="0"/>
          </a:p>
          <a:p>
            <a:pPr eaLnBrk="1" hangingPunct="1">
              <a:defRPr/>
            </a:pPr>
            <a:r>
              <a:rPr lang="en-US" dirty="0" smtClean="0"/>
              <a:t>But whatever the home, they are all respected organizations with a long-term stake in their community.   </a:t>
            </a:r>
          </a:p>
          <a:p>
            <a:pPr marL="181225" indent="-181225">
              <a:buFont typeface="Arial" pitchFamily="34" charset="0"/>
              <a:buChar char="•"/>
              <a:defRPr/>
            </a:pPr>
            <a:r>
              <a:rPr lang="en-US" dirty="0" smtClean="0"/>
              <a:t>They are viewed as neutral - not tied to any one political agenda or issue area.  Meant to last beyond</a:t>
            </a:r>
            <a:r>
              <a:rPr lang="en-US" baseline="0" dirty="0" smtClean="0"/>
              <a:t> any particular mayor’s term.</a:t>
            </a:r>
            <a:endParaRPr lang="en-US" dirty="0" smtClean="0"/>
          </a:p>
          <a:p>
            <a:pPr marL="181225" indent="-181225">
              <a:buFont typeface="Arial" pitchFamily="34" charset="0"/>
              <a:buChar char="•"/>
              <a:defRPr/>
            </a:pPr>
            <a:r>
              <a:rPr lang="en-US" dirty="0" smtClean="0"/>
              <a:t>Data providers are confident that confidential data will be handled properly, and audiences are confident of the rigor of the analysis.  </a:t>
            </a:r>
          </a:p>
          <a:p>
            <a:pPr marL="181225" indent="-181225">
              <a:buFont typeface="Arial" pitchFamily="34" charset="0"/>
              <a:buChar char="•"/>
              <a:defRPr/>
            </a:pPr>
            <a:r>
              <a:rPr lang="en-US" dirty="0" smtClean="0"/>
              <a:t>Since they are on the ground, they can be responsive to community needs and emerging issues [give example]</a:t>
            </a:r>
          </a:p>
          <a:p>
            <a:pPr eaLnBrk="1" hangingPunct="1">
              <a:defRPr/>
            </a:pPr>
            <a:endParaRPr lang="en-US" dirty="0" smtClean="0"/>
          </a:p>
          <a:p>
            <a:pPr eaLnBrk="1" hangingPunct="1">
              <a:defRPr/>
            </a:pPr>
            <a:r>
              <a:rPr lang="en-US" dirty="0" smtClean="0"/>
              <a:t>Together, the partners are an amazing network for peer learning.  Rich base of knowledge to draw from - allows new partners or existing partners tackling new issues to get a jump start from others’ past experiences.</a:t>
            </a:r>
          </a:p>
        </p:txBody>
      </p:sp>
      <p:sp>
        <p:nvSpPr>
          <p:cNvPr id="4" name="Slide Number Placeholder 3"/>
          <p:cNvSpPr>
            <a:spLocks noGrp="1"/>
          </p:cNvSpPr>
          <p:nvPr>
            <p:ph type="sldNum" sz="quarter" idx="10"/>
          </p:nvPr>
        </p:nvSpPr>
        <p:spPr/>
        <p:txBody>
          <a:bodyPr/>
          <a:lstStyle/>
          <a:p>
            <a:fld id="{9509C1CF-0B05-42BA-A122-7F697B58632C}" type="slidenum">
              <a:rPr lang="en-US" smtClean="0"/>
              <a:t>6</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altLang="en-US" sz="900" dirty="0">
                <a:solidFill>
                  <a:srgbClr val="336699"/>
                </a:solidFill>
                <a:latin typeface="Arial" panose="020B0604020202020204" pitchFamily="34" charset="0"/>
                <a:cs typeface="Arial" panose="020B0604020202020204" pitchFamily="34" charset="0"/>
              </a:rPr>
              <a:t>Basic requirement for partners - Assemble, transform and disseminate data </a:t>
            </a:r>
          </a:p>
          <a:p>
            <a:pPr eaLnBrk="1" hangingPunct="1">
              <a:defRPr/>
            </a:pPr>
            <a:endParaRPr lang="en-US" sz="900" dirty="0">
              <a:latin typeface="Arial" pitchFamily="34" charset="0"/>
              <a:cs typeface="Arial" pitchFamily="34" charset="0"/>
            </a:endParaRPr>
          </a:p>
          <a:p>
            <a:pPr marL="181225" indent="-181225">
              <a:buFont typeface="Arial" pitchFamily="34" charset="0"/>
              <a:buChar char="•"/>
              <a:defRPr/>
            </a:pPr>
            <a:r>
              <a:rPr lang="en-US" sz="900" dirty="0">
                <a:latin typeface="Arial" pitchFamily="34" charset="0"/>
                <a:cs typeface="Arial" pitchFamily="34" charset="0"/>
              </a:rPr>
              <a:t>The partners collect data once from police, schools, health department; and add value by clean the data; and develop ngh-level indicators</a:t>
            </a:r>
            <a:r>
              <a:rPr lang="en-US" sz="900" dirty="0" smtClean="0">
                <a:latin typeface="Arial" pitchFamily="34" charset="0"/>
                <a:cs typeface="Arial" pitchFamily="34" charset="0"/>
              </a:rPr>
              <a:t>.</a:t>
            </a:r>
          </a:p>
          <a:p>
            <a:pPr marL="181225" indent="-181225">
              <a:buFont typeface="Arial" pitchFamily="34" charset="0"/>
              <a:buChar char="•"/>
              <a:defRPr/>
            </a:pPr>
            <a:endParaRPr lang="en-US" sz="900" dirty="0">
              <a:latin typeface="Arial" pitchFamily="34" charset="0"/>
              <a:cs typeface="Arial" pitchFamily="34" charset="0"/>
            </a:endParaRP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1" u="sng" dirty="0" smtClean="0">
                <a:latin typeface="Arial" pitchFamily="34" charset="0"/>
                <a:cs typeface="Arial" pitchFamily="34" charset="0"/>
              </a:rPr>
              <a:t>Neighborhood-level</a:t>
            </a:r>
            <a:r>
              <a:rPr lang="en-US" sz="900" dirty="0" smtClean="0">
                <a:latin typeface="Arial" pitchFamily="34" charset="0"/>
                <a:cs typeface="Arial" pitchFamily="34" charset="0"/>
              </a:rPr>
              <a:t> is key since problems are not evenly distributed across cities and priority issues vary across neighborhoods.</a:t>
            </a: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1" u="sng" dirty="0" smtClean="0">
                <a:latin typeface="Arial" pitchFamily="34" charset="0"/>
                <a:cs typeface="Arial" pitchFamily="34" charset="0"/>
              </a:rPr>
              <a:t>Multiple</a:t>
            </a:r>
            <a:r>
              <a:rPr lang="en-US" sz="900" b="1" u="sng" baseline="0" dirty="0" smtClean="0">
                <a:latin typeface="Arial" pitchFamily="34" charset="0"/>
                <a:cs typeface="Arial" pitchFamily="34" charset="0"/>
              </a:rPr>
              <a:t> topics:  </a:t>
            </a:r>
            <a:r>
              <a:rPr lang="en-US" sz="900" dirty="0" smtClean="0">
                <a:latin typeface="Arial" pitchFamily="34" charset="0"/>
                <a:cs typeface="Arial" pitchFamily="34" charset="0"/>
              </a:rPr>
              <a:t>the ability to cover many issues is critical: residents don’t experience their community in silos and the solutions aren’t </a:t>
            </a:r>
            <a:r>
              <a:rPr lang="en-US" sz="900" dirty="0" err="1" smtClean="0">
                <a:latin typeface="Arial" pitchFamily="34" charset="0"/>
                <a:cs typeface="Arial" pitchFamily="34" charset="0"/>
              </a:rPr>
              <a:t>siloed</a:t>
            </a:r>
            <a:r>
              <a:rPr lang="en-US" sz="900" dirty="0" smtClean="0">
                <a:latin typeface="Arial" pitchFamily="34" charset="0"/>
                <a:cs typeface="Arial" pitchFamily="34" charset="0"/>
              </a:rPr>
              <a:t> either. (obesity example?)</a:t>
            </a: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1" u="sng" dirty="0" smtClean="0">
                <a:latin typeface="Arial" pitchFamily="34" charset="0"/>
                <a:cs typeface="Arial" pitchFamily="34" charset="0"/>
              </a:rPr>
              <a:t>Recurrent: </a:t>
            </a:r>
            <a:r>
              <a:rPr lang="en-US" sz="900" b="1" u="sng" baseline="0" dirty="0" smtClean="0">
                <a:latin typeface="Arial" pitchFamily="34" charset="0"/>
                <a:cs typeface="Arial" pitchFamily="34" charset="0"/>
              </a:rPr>
              <a:t> </a:t>
            </a:r>
            <a:r>
              <a:rPr lang="en-US" sz="900" dirty="0" smtClean="0">
                <a:latin typeface="Arial" pitchFamily="34" charset="0"/>
                <a:cs typeface="Arial" pitchFamily="34" charset="0"/>
              </a:rPr>
              <a:t>Not </a:t>
            </a:r>
            <a:r>
              <a:rPr lang="en-US" sz="900" dirty="0">
                <a:latin typeface="Arial" pitchFamily="34" charset="0"/>
                <a:cs typeface="Arial" pitchFamily="34" charset="0"/>
              </a:rPr>
              <a:t>just one-time project, but formal agreements to get the data </a:t>
            </a:r>
            <a:r>
              <a:rPr lang="en-US" sz="900" dirty="0" smtClean="0">
                <a:latin typeface="Arial" pitchFamily="34" charset="0"/>
                <a:cs typeface="Arial" pitchFamily="34" charset="0"/>
              </a:rPr>
              <a:t>every year or sometimes every day to </a:t>
            </a:r>
            <a:r>
              <a:rPr lang="en-US" sz="900" dirty="0">
                <a:latin typeface="Arial" pitchFamily="34" charset="0"/>
                <a:cs typeface="Arial" pitchFamily="34" charset="0"/>
              </a:rPr>
              <a:t>be ready when need for data </a:t>
            </a:r>
            <a:r>
              <a:rPr lang="en-US" sz="900" dirty="0" smtClean="0">
                <a:latin typeface="Arial" pitchFamily="34" charset="0"/>
                <a:cs typeface="Arial" pitchFamily="34" charset="0"/>
              </a:rPr>
              <a:t>arise</a:t>
            </a:r>
          </a:p>
          <a:p>
            <a:pPr marL="181225" marR="0" indent="-1812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dirty="0" smtClean="0">
                <a:latin typeface="Arial" pitchFamily="34" charset="0"/>
                <a:cs typeface="Arial" pitchFamily="34" charset="0"/>
              </a:rPr>
              <a:t>Result </a:t>
            </a:r>
            <a:r>
              <a:rPr lang="en-US" sz="900" dirty="0">
                <a:latin typeface="Arial" pitchFamily="34" charset="0"/>
                <a:cs typeface="Arial" pitchFamily="34" charset="0"/>
              </a:rPr>
              <a:t>is a one-stop shop that is a </a:t>
            </a:r>
            <a:r>
              <a:rPr lang="en-US" sz="900" u="sng" dirty="0">
                <a:latin typeface="Arial" pitchFamily="34" charset="0"/>
                <a:cs typeface="Arial" pitchFamily="34" charset="0"/>
              </a:rPr>
              <a:t>flexible resource </a:t>
            </a:r>
            <a:r>
              <a:rPr lang="en-US" sz="900" dirty="0">
                <a:latin typeface="Arial" pitchFamily="34" charset="0"/>
                <a:cs typeface="Arial" pitchFamily="34" charset="0"/>
              </a:rPr>
              <a:t>for the whole community – much more cost-effective than each nonprofit group trying to do it themselves. There is an economy of scale.</a:t>
            </a:r>
          </a:p>
          <a:p>
            <a:pPr marL="181225" indent="-181225">
              <a:buFont typeface="Arial" pitchFamily="34" charset="0"/>
              <a:buChar char="•"/>
              <a:defRPr/>
            </a:pPr>
            <a:endParaRPr lang="en-US" sz="900" dirty="0">
              <a:latin typeface="Arial" pitchFamily="34" charset="0"/>
              <a:cs typeface="Arial" pitchFamily="34" charset="0"/>
            </a:endParaRPr>
          </a:p>
          <a:p>
            <a:pPr eaLnBrk="1" hangingPunct="1">
              <a:buFont typeface="Arial" pitchFamily="34" charset="0"/>
              <a:buNone/>
              <a:defRPr/>
            </a:pPr>
            <a:r>
              <a:rPr lang="en-US" sz="900" dirty="0">
                <a:latin typeface="Arial" pitchFamily="34" charset="0"/>
                <a:cs typeface="Arial" pitchFamily="34" charset="0"/>
              </a:rPr>
              <a:t>This part is hard work and the systems are built </a:t>
            </a:r>
            <a:r>
              <a:rPr lang="en-US" sz="900" u="sng" dirty="0">
                <a:latin typeface="Arial" pitchFamily="34" charset="0"/>
                <a:cs typeface="Arial" pitchFamily="34" charset="0"/>
              </a:rPr>
              <a:t>incrementally</a:t>
            </a:r>
            <a:r>
              <a:rPr lang="en-US" sz="900" dirty="0">
                <a:latin typeface="Arial" pitchFamily="34" charset="0"/>
                <a:cs typeface="Arial" pitchFamily="34" charset="0"/>
              </a:rPr>
              <a:t>.  Perspective of investment in infrastructure – which requires commitment from partner org and their funders to grow and support the systems over time.</a:t>
            </a:r>
          </a:p>
          <a:p>
            <a:pPr defTabSz="966529">
              <a:defRPr/>
            </a:pPr>
            <a:endParaRPr lang="en-US" altLang="en-US" sz="900" dirty="0">
              <a:solidFill>
                <a:srgbClr val="336699"/>
              </a:solidFill>
              <a:latin typeface="Arial" panose="020B0604020202020204" pitchFamily="34" charset="0"/>
              <a:cs typeface="Arial" panose="020B0604020202020204" pitchFamily="34" charset="0"/>
            </a:endParaRPr>
          </a:p>
          <a:p>
            <a:pPr defTabSz="966529">
              <a:defRPr/>
            </a:pPr>
            <a:endParaRPr lang="en-US" altLang="en-US" sz="900" dirty="0">
              <a:solidFill>
                <a:srgbClr val="336699"/>
              </a:solidFill>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256829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Disseminate passively, but most </a:t>
            </a:r>
            <a:r>
              <a:rPr lang="en-US" dirty="0" err="1" smtClean="0"/>
              <a:t>imptly</a:t>
            </a:r>
            <a:r>
              <a:rPr lang="en-US" dirty="0" smtClean="0"/>
              <a:t> in partnership with local groups.</a:t>
            </a:r>
          </a:p>
          <a:p>
            <a:pPr eaLnBrk="1" hangingPunct="1">
              <a:defRPr/>
            </a:pPr>
            <a:endParaRPr lang="en-US" dirty="0" smtClean="0"/>
          </a:p>
          <a:p>
            <a:pPr eaLnBrk="1" hangingPunct="1">
              <a:defRPr/>
            </a:pPr>
            <a:r>
              <a:rPr lang="en-US" dirty="0" smtClean="0"/>
              <a:t>Principles </a:t>
            </a:r>
            <a:r>
              <a:rPr lang="en-US" dirty="0"/>
              <a:t>and values:  The motivation for all the hard work of compiling the data is to get it used  - whether for policymaking, community building, program </a:t>
            </a:r>
            <a:r>
              <a:rPr lang="en-US" dirty="0" smtClean="0"/>
              <a:t>planning.</a:t>
            </a:r>
          </a:p>
          <a:p>
            <a:pPr eaLnBrk="1" hangingPunct="1">
              <a:defRPr/>
            </a:pPr>
            <a:endParaRPr lang="en-US" dirty="0" smtClean="0"/>
          </a:p>
          <a:p>
            <a:pPr eaLnBrk="1" hangingPunct="1">
              <a:defRPr/>
            </a:pPr>
            <a:r>
              <a:rPr lang="en-US" dirty="0" smtClean="0"/>
              <a:t>The </a:t>
            </a:r>
            <a:r>
              <a:rPr lang="en-US" dirty="0"/>
              <a:t>founding NNIP partners recognized that not everyone had equal access to </a:t>
            </a:r>
            <a:r>
              <a:rPr lang="en-US" dirty="0" smtClean="0"/>
              <a:t>information.</a:t>
            </a:r>
          </a:p>
          <a:p>
            <a:pPr marL="171450" indent="-171450" eaLnBrk="1" hangingPunct="1">
              <a:buFont typeface="Arial" panose="020B0604020202020204" pitchFamily="34" charset="0"/>
              <a:buChar char="•"/>
              <a:defRPr/>
            </a:pPr>
            <a:r>
              <a:rPr lang="en-US" dirty="0" smtClean="0"/>
              <a:t>Focus </a:t>
            </a:r>
            <a:r>
              <a:rPr lang="en-US" dirty="0"/>
              <a:t>started on and still in on low-income nghs that have traditionally not had access to data or skills to use it.</a:t>
            </a:r>
          </a:p>
          <a:p>
            <a:pPr marL="181225" indent="-181225">
              <a:buFont typeface="Arial" pitchFamily="34" charset="0"/>
              <a:buChar char="•"/>
              <a:defRPr/>
            </a:pPr>
            <a:r>
              <a:rPr lang="en-US" dirty="0"/>
              <a:t>but we found that as NNIP partners matured they were also needed to help citywide nonprofits and even gov’t agencies find and use the data in their work.</a:t>
            </a:r>
          </a:p>
          <a:p>
            <a:pPr eaLnBrk="1" hangingPunct="1">
              <a:defRPr/>
            </a:pPr>
            <a:endParaRPr lang="en-US" dirty="0"/>
          </a:p>
          <a:p>
            <a:pPr eaLnBrk="1" hangingPunct="1">
              <a:defRPr/>
            </a:pPr>
            <a:endParaRPr lang="en-US" dirty="0"/>
          </a:p>
          <a:p>
            <a:pPr eaLnBrk="1" hangingPunct="1">
              <a:defRPr/>
            </a:pPr>
            <a:r>
              <a:rPr lang="en-US" dirty="0"/>
              <a:t>Some of the most compelling stories are where data has been used to break down silos – among agencies, sectors, geographies.</a:t>
            </a:r>
          </a:p>
          <a:p>
            <a:pPr marL="181225" indent="-181225">
              <a:buFont typeface="Arial" pitchFamily="34" charset="0"/>
              <a:buChar char="•"/>
              <a:defRPr/>
            </a:pPr>
            <a:r>
              <a:rPr lang="en-US" dirty="0"/>
              <a:t>Data brings people to the table to develop a common understanding of the issues, and new solutions emerge.</a:t>
            </a:r>
          </a:p>
          <a:p>
            <a:pPr marL="181225" indent="-181225">
              <a:buFont typeface="Arial" pitchFamily="34" charset="0"/>
              <a:buChar char="•"/>
              <a:defRPr/>
            </a:pPr>
            <a:r>
              <a:rPr lang="en-US" dirty="0"/>
              <a:t>Example: School Readiness project – </a:t>
            </a:r>
            <a:r>
              <a:rPr lang="en-US" dirty="0" smtClean="0"/>
              <a:t>documented</a:t>
            </a:r>
            <a:r>
              <a:rPr lang="en-US" baseline="0" dirty="0" smtClean="0"/>
              <a:t> all the systems that work with young kids:  </a:t>
            </a:r>
            <a:r>
              <a:rPr lang="en-US" dirty="0" smtClean="0"/>
              <a:t>health </a:t>
            </a:r>
            <a:r>
              <a:rPr lang="en-US" dirty="0"/>
              <a:t>care providers , day care and early education providers, public school system, child advocates, family support services. Gather data and indicators about young children in the community and bring everyone to the same table to help improve outcomes for the kids</a:t>
            </a:r>
            <a:r>
              <a:rPr lang="en-US" dirty="0" smtClean="0"/>
              <a:t>.</a:t>
            </a:r>
          </a:p>
          <a:p>
            <a:pPr marL="181225" indent="-181225">
              <a:buFont typeface="Arial" pitchFamily="34" charset="0"/>
              <a:buChar char="•"/>
              <a:defRPr/>
            </a:pPr>
            <a:endParaRPr lang="en-US" dirty="0" smtClean="0"/>
          </a:p>
          <a:p>
            <a:pPr marL="181225" indent="-181225">
              <a:buFont typeface="Arial" pitchFamily="34" charset="0"/>
              <a:buChar char="•"/>
              <a:defRPr/>
            </a:pPr>
            <a:r>
              <a:rPr lang="en-US" dirty="0" smtClean="0"/>
              <a:t>Civic capacity</a:t>
            </a:r>
            <a:r>
              <a:rPr lang="en-US" baseline="0" dirty="0" smtClean="0"/>
              <a:t> = raising the interest in using data among many types of groups</a:t>
            </a: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share this example from our partner in Austin TX.  Describes how they were able to engage the community around an issue and see operational and policy changes as a result of their work.</a:t>
            </a:r>
          </a:p>
          <a:p>
            <a:endParaRPr lang="en-US" baseline="0" dirty="0" smtClean="0"/>
          </a:p>
          <a:p>
            <a:r>
              <a:rPr lang="en-US" baseline="0" dirty="0" smtClean="0"/>
              <a:t>Full case study in “Strengthening Communities”</a:t>
            </a:r>
          </a:p>
          <a:p>
            <a:r>
              <a:rPr lang="en-US" baseline="0" dirty="0" smtClean="0"/>
              <a:t>Thank Susan </a:t>
            </a:r>
            <a:r>
              <a:rPr lang="en-US" baseline="0" dirty="0" err="1" smtClean="0"/>
              <a:t>Millea</a:t>
            </a:r>
            <a:r>
              <a:rPr lang="en-US" baseline="0" dirty="0" smtClean="0"/>
              <a:t> and other </a:t>
            </a:r>
            <a:r>
              <a:rPr lang="en-US" baseline="0" dirty="0" err="1" smtClean="0"/>
              <a:t>CoH</a:t>
            </a:r>
            <a:r>
              <a:rPr lang="en-US" baseline="0" dirty="0" smtClean="0"/>
              <a:t> staff</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110107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990600"/>
          </a:xfrm>
          <a:prstGeom prst="rect">
            <a:avLst/>
          </a:prstGeom>
        </p:spPr>
        <p:txBody>
          <a:bodyPr/>
          <a:lstStyle>
            <a:lvl1pPr>
              <a:defRPr>
                <a:solidFill>
                  <a:schemeClr val="accent4">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0775"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68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71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7" r:id="rId14"/>
    <p:sldLayoutId id="2147493488"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mailto:lhendey@urban.org" TargetMode="External"/><Relationship Id="rId5" Type="http://schemas.openxmlformats.org/officeDocument/2006/relationships/hyperlink" Target="mailto:kpettit@urban.org" TargetMode="External"/><Relationship Id="rId4" Type="http://schemas.openxmlformats.org/officeDocument/2006/relationships/hyperlink" Target="https://twitter.com/nniph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 </a:t>
            </a:r>
            <a:r>
              <a:rPr lang="en-US" dirty="0"/>
              <a:t>Introduction to the </a:t>
            </a:r>
            <a:br>
              <a:rPr lang="en-US" dirty="0"/>
            </a:br>
            <a:r>
              <a:rPr lang="en-US" dirty="0"/>
              <a:t>National Neighborhood Indicators Partnership </a:t>
            </a:r>
            <a:br>
              <a:rPr lang="en-US" dirty="0"/>
            </a:br>
            <a:r>
              <a:rPr lang="en-US" dirty="0"/>
              <a:t>(NNIP)</a:t>
            </a:r>
          </a:p>
        </p:txBody>
      </p:sp>
      <p:sp>
        <p:nvSpPr>
          <p:cNvPr id="7" name="Text Placeholder 6"/>
          <p:cNvSpPr>
            <a:spLocks noGrp="1"/>
          </p:cNvSpPr>
          <p:nvPr>
            <p:ph type="body" sz="quarter" idx="10"/>
          </p:nvPr>
        </p:nvSpPr>
        <p:spPr/>
        <p:txBody>
          <a:bodyPr/>
          <a:lstStyle/>
          <a:p>
            <a:endParaRPr lang="en-US" dirty="0" smtClean="0"/>
          </a:p>
          <a:p>
            <a:r>
              <a:rPr lang="en-US" dirty="0" smtClean="0"/>
              <a:t>PITTSBURGH, PA</a:t>
            </a:r>
          </a:p>
          <a:p>
            <a:r>
              <a:rPr lang="en-US" dirty="0" smtClean="0"/>
              <a:t>MAY 6, 2015</a:t>
            </a:r>
            <a:endParaRPr lang="en-US" dirty="0"/>
          </a:p>
        </p:txBody>
      </p:sp>
    </p:spTree>
    <p:extLst>
      <p:ext uri="{BB962C8B-B14F-4D97-AF65-F5344CB8AC3E}">
        <p14:creationId xmlns:p14="http://schemas.microsoft.com/office/powerpoint/2010/main" val="307720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COH Approach to Presenting Data</a:t>
            </a:r>
            <a:endParaRPr lang="en-US" dirty="0"/>
          </a:p>
        </p:txBody>
      </p:sp>
      <p:sp>
        <p:nvSpPr>
          <p:cNvPr id="7" name="Content Placeholder 6"/>
          <p:cNvSpPr>
            <a:spLocks noGrp="1"/>
          </p:cNvSpPr>
          <p:nvPr>
            <p:ph idx="1"/>
          </p:nvPr>
        </p:nvSpPr>
        <p:spPr>
          <a:prstGeom prst="rect">
            <a:avLst/>
          </a:prstGeom>
        </p:spPr>
        <p:txBody>
          <a:bodyPr/>
          <a:lstStyle/>
          <a:p>
            <a:r>
              <a:rPr lang="en-US" dirty="0" smtClean="0"/>
              <a:t>Use multiple sources to understand the problem and potential solutions.</a:t>
            </a:r>
          </a:p>
          <a:p>
            <a:r>
              <a:rPr lang="en-US" dirty="0" smtClean="0"/>
              <a:t>Include community needs and assets.</a:t>
            </a:r>
          </a:p>
          <a:p>
            <a:r>
              <a:rPr lang="en-US" dirty="0"/>
              <a:t>Admit imperfections and </a:t>
            </a:r>
            <a:r>
              <a:rPr lang="en-US" dirty="0" smtClean="0"/>
              <a:t>limitations.</a:t>
            </a:r>
            <a:endParaRPr lang="en-US" dirty="0"/>
          </a:p>
          <a:p>
            <a:r>
              <a:rPr lang="en-US" dirty="0" smtClean="0"/>
              <a:t>Enlist participants to fill out the picture (including tangible and intangible). </a:t>
            </a:r>
            <a:endParaRPr lang="en-US" dirty="0"/>
          </a:p>
        </p:txBody>
      </p:sp>
    </p:spTree>
    <p:extLst>
      <p:ext uri="{BB962C8B-B14F-4D97-AF65-F5344CB8AC3E}">
        <p14:creationId xmlns:p14="http://schemas.microsoft.com/office/powerpoint/2010/main" val="924420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92125" y="481013"/>
            <a:ext cx="8382000" cy="609600"/>
          </a:xfrm>
          <a:prstGeom prst="rect">
            <a:avLst/>
          </a:prstGeom>
        </p:spPr>
        <p:txBody>
          <a:bodyPr>
            <a:normAutofit fontScale="97500" lnSpcReduction="10000"/>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defRPr/>
            </a:pPr>
            <a:endParaRPr lang="en-US" sz="3800" kern="0" dirty="0" smtClean="0"/>
          </a:p>
        </p:txBody>
      </p:sp>
      <p:sp>
        <p:nvSpPr>
          <p:cNvPr id="5" name="Rectangle 2"/>
          <p:cNvSpPr txBox="1">
            <a:spLocks noChangeArrowheads="1"/>
          </p:cNvSpPr>
          <p:nvPr/>
        </p:nvSpPr>
        <p:spPr>
          <a:xfrm>
            <a:off x="492125" y="522288"/>
            <a:ext cx="8077200" cy="527050"/>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defRPr/>
            </a:pPr>
            <a:r>
              <a:rPr lang="en-US" sz="3000" kern="0" dirty="0" smtClean="0">
                <a:solidFill>
                  <a:schemeClr val="accent2"/>
                </a:solidFill>
              </a:rPr>
              <a:t>Understanding </a:t>
            </a:r>
          </a:p>
          <a:p>
            <a:pPr algn="ctr" eaLnBrk="1" hangingPunct="1">
              <a:defRPr/>
            </a:pPr>
            <a:r>
              <a:rPr lang="en-US" sz="3000" kern="0" dirty="0" smtClean="0">
                <a:solidFill>
                  <a:schemeClr val="accent2"/>
                </a:solidFill>
              </a:rPr>
              <a:t>the Problem</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596" y="481013"/>
            <a:ext cx="4343703" cy="614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843" y="4610100"/>
            <a:ext cx="2310519" cy="201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00" y="492857"/>
            <a:ext cx="4298895" cy="607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511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28" y="5990774"/>
            <a:ext cx="6168571" cy="834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COH Community Summit</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3313" y="1567543"/>
            <a:ext cx="4123100" cy="295024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407886"/>
            <a:ext cx="3938115" cy="316781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08280" y="4008396"/>
            <a:ext cx="4672238" cy="2588346"/>
          </a:xfrm>
          <a:prstGeom prst="rect">
            <a:avLst/>
          </a:prstGeom>
        </p:spPr>
      </p:pic>
    </p:spTree>
    <p:extLst>
      <p:ext uri="{BB962C8B-B14F-4D97-AF65-F5344CB8AC3E}">
        <p14:creationId xmlns:p14="http://schemas.microsoft.com/office/powerpoint/2010/main" val="379599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Operational &amp; Policy Changes</a:t>
            </a:r>
            <a:endParaRPr lang="en-US" dirty="0"/>
          </a:p>
        </p:txBody>
      </p:sp>
      <p:sp>
        <p:nvSpPr>
          <p:cNvPr id="3" name="Content Placeholder 2"/>
          <p:cNvSpPr>
            <a:spLocks noGrp="1"/>
          </p:cNvSpPr>
          <p:nvPr>
            <p:ph idx="1"/>
          </p:nvPr>
        </p:nvSpPr>
        <p:spPr>
          <a:xfrm>
            <a:off x="641350" y="1736119"/>
            <a:ext cx="7760188" cy="4203573"/>
          </a:xfrm>
        </p:spPr>
        <p:txBody>
          <a:bodyPr/>
          <a:lstStyle/>
          <a:p>
            <a:r>
              <a:rPr lang="en-US" dirty="0"/>
              <a:t>Targeted allocation of resources by City and County to neighborhoods of highest need</a:t>
            </a:r>
          </a:p>
          <a:p>
            <a:r>
              <a:rPr lang="en-US" dirty="0"/>
              <a:t>City planning </a:t>
            </a:r>
            <a:r>
              <a:rPr lang="en-US" dirty="0" smtClean="0"/>
              <a:t>added sidewalks </a:t>
            </a:r>
            <a:r>
              <a:rPr lang="en-US" dirty="0"/>
              <a:t>and hike/bike trails in </a:t>
            </a:r>
            <a:r>
              <a:rPr lang="en-US" dirty="0" smtClean="0"/>
              <a:t>neighborhoods with greatest need</a:t>
            </a:r>
            <a:endParaRPr lang="en-US" dirty="0"/>
          </a:p>
          <a:p>
            <a:r>
              <a:rPr lang="en-US" dirty="0"/>
              <a:t>AISD School Board </a:t>
            </a:r>
            <a:r>
              <a:rPr lang="en-US" dirty="0" smtClean="0"/>
              <a:t>includes </a:t>
            </a:r>
            <a:r>
              <a:rPr lang="en-US" dirty="0"/>
              <a:t>student health as a core value</a:t>
            </a:r>
          </a:p>
          <a:p>
            <a:r>
              <a:rPr lang="en-US" dirty="0"/>
              <a:t>Improved physical education and health curriculum in schools</a:t>
            </a:r>
          </a:p>
          <a:p>
            <a:r>
              <a:rPr lang="en-US" dirty="0"/>
              <a:t>Improved awareness and advocacy around importance of school recess</a:t>
            </a:r>
          </a:p>
        </p:txBody>
      </p:sp>
    </p:spTree>
    <p:extLst>
      <p:ext uri="{BB962C8B-B14F-4D97-AF65-F5344CB8AC3E}">
        <p14:creationId xmlns:p14="http://schemas.microsoft.com/office/powerpoint/2010/main" val="175186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NNIP Network</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0204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Obligations: Doing the Work at Home</a:t>
            </a:r>
            <a:endParaRPr lang="en-US" dirty="0"/>
          </a:p>
        </p:txBody>
      </p:sp>
      <p:sp>
        <p:nvSpPr>
          <p:cNvPr id="3" name="Content Placeholder 2"/>
          <p:cNvSpPr>
            <a:spLocks noGrp="1"/>
          </p:cNvSpPr>
          <p:nvPr>
            <p:ph idx="1"/>
          </p:nvPr>
        </p:nvSpPr>
        <p:spPr/>
        <p:txBody>
          <a:bodyPr/>
          <a:lstStyle/>
          <a:p>
            <a:pPr marL="457200" indent="-457200">
              <a:buClrTx/>
              <a:defRPr/>
            </a:pPr>
            <a:r>
              <a:rPr lang="en-US" dirty="0">
                <a:solidFill>
                  <a:schemeClr val="accent4">
                    <a:lumMod val="10000"/>
                  </a:schemeClr>
                </a:solidFill>
              </a:rPr>
              <a:t>Building and operating information systems with integrated and recurrently updated data on neighborhood conditions</a:t>
            </a:r>
          </a:p>
          <a:p>
            <a:pPr marL="457200" indent="-457200">
              <a:buClrTx/>
              <a:defRPr/>
            </a:pPr>
            <a:r>
              <a:rPr lang="en-US" dirty="0" smtClean="0">
                <a:solidFill>
                  <a:schemeClr val="accent4">
                    <a:lumMod val="10000"/>
                  </a:schemeClr>
                </a:solidFill>
              </a:rPr>
              <a:t>Facilitating </a:t>
            </a:r>
            <a:r>
              <a:rPr lang="en-US" dirty="0">
                <a:solidFill>
                  <a:schemeClr val="accent4">
                    <a:lumMod val="10000"/>
                  </a:schemeClr>
                </a:solidFill>
              </a:rPr>
              <a:t>and promoting the direct practical use of data by community and city leaders for community building and local policy making</a:t>
            </a:r>
          </a:p>
          <a:p>
            <a:pPr marL="457200" indent="-457200">
              <a:buClrTx/>
              <a:defRPr/>
            </a:pPr>
            <a:r>
              <a:rPr lang="en-US" dirty="0" smtClean="0">
                <a:solidFill>
                  <a:schemeClr val="accent4">
                    <a:lumMod val="10000"/>
                  </a:schemeClr>
                </a:solidFill>
              </a:rPr>
              <a:t>Emphasizing </a:t>
            </a:r>
            <a:r>
              <a:rPr lang="en-US" dirty="0">
                <a:solidFill>
                  <a:schemeClr val="accent4">
                    <a:lumMod val="10000"/>
                  </a:schemeClr>
                </a:solidFill>
              </a:rPr>
              <a:t>the use of information to build the capacities of institutions and residents in distressed neighborhoods</a:t>
            </a:r>
          </a:p>
          <a:p>
            <a:endParaRPr lang="en-US" dirty="0"/>
          </a:p>
        </p:txBody>
      </p:sp>
    </p:spTree>
    <p:extLst>
      <p:ext uri="{BB962C8B-B14F-4D97-AF65-F5344CB8AC3E}">
        <p14:creationId xmlns:p14="http://schemas.microsoft.com/office/powerpoint/2010/main" val="44763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Obligations to the NNIP Partnership</a:t>
            </a:r>
            <a:endParaRPr lang="en-US" dirty="0"/>
          </a:p>
        </p:txBody>
      </p:sp>
      <p:sp>
        <p:nvSpPr>
          <p:cNvPr id="3" name="Content Placeholder 2"/>
          <p:cNvSpPr>
            <a:spLocks noGrp="1"/>
          </p:cNvSpPr>
          <p:nvPr>
            <p:ph idx="1"/>
          </p:nvPr>
        </p:nvSpPr>
        <p:spPr>
          <a:xfrm>
            <a:off x="485775" y="1666876"/>
            <a:ext cx="8296275" cy="4504592"/>
          </a:xfrm>
        </p:spPr>
        <p:txBody>
          <a:bodyPr/>
          <a:lstStyle/>
          <a:p>
            <a:r>
              <a:rPr lang="en-US" sz="2400" dirty="0" smtClean="0"/>
              <a:t>Add publications and activities to the NNIP website</a:t>
            </a:r>
          </a:p>
          <a:p>
            <a:pPr lvl="2"/>
            <a:r>
              <a:rPr lang="en-US" sz="1800" dirty="0" smtClean="0"/>
              <a:t>Data holdings, analysis, dissemination</a:t>
            </a:r>
          </a:p>
          <a:p>
            <a:r>
              <a:rPr lang="en-US" sz="2400" dirty="0" smtClean="0"/>
              <a:t>Participate actively in work of the Partnership</a:t>
            </a:r>
          </a:p>
          <a:p>
            <a:pPr lvl="2">
              <a:spcBef>
                <a:spcPts val="0"/>
              </a:spcBef>
              <a:spcAft>
                <a:spcPts val="1000"/>
              </a:spcAft>
            </a:pPr>
            <a:r>
              <a:rPr lang="en-US" sz="1800" dirty="0" smtClean="0"/>
              <a:t>Best efforts to attend all meetings, conferences, workshops</a:t>
            </a:r>
          </a:p>
          <a:p>
            <a:pPr lvl="2">
              <a:spcBef>
                <a:spcPts val="0"/>
              </a:spcBef>
              <a:spcAft>
                <a:spcPts val="1000"/>
              </a:spcAft>
            </a:pPr>
            <a:r>
              <a:rPr lang="en-US" sz="1800" dirty="0" smtClean="0"/>
              <a:t>Make presentations to partners, participate in peer learning</a:t>
            </a:r>
          </a:p>
          <a:p>
            <a:pPr lvl="2">
              <a:spcBef>
                <a:spcPts val="0"/>
              </a:spcBef>
              <a:spcAft>
                <a:spcPts val="1000"/>
              </a:spcAft>
            </a:pPr>
            <a:r>
              <a:rPr lang="en-US" sz="1800" dirty="0" smtClean="0"/>
              <a:t>Participate in network planning for specific issues</a:t>
            </a:r>
          </a:p>
          <a:p>
            <a:pPr lvl="2">
              <a:spcBef>
                <a:spcPts val="0"/>
              </a:spcBef>
              <a:spcAft>
                <a:spcPts val="1000"/>
              </a:spcAft>
            </a:pPr>
            <a:r>
              <a:rPr lang="en-US" sz="1800" dirty="0" smtClean="0"/>
              <a:t>Update Urban staff via phone on local work twice per year</a:t>
            </a:r>
          </a:p>
          <a:p>
            <a:r>
              <a:rPr lang="en-US" sz="2400" dirty="0" smtClean="0"/>
              <a:t>Promote NNIP principles</a:t>
            </a:r>
          </a:p>
          <a:p>
            <a:pPr lvl="2">
              <a:spcBef>
                <a:spcPts val="0"/>
              </a:spcBef>
              <a:spcAft>
                <a:spcPts val="1200"/>
              </a:spcAft>
            </a:pPr>
            <a:r>
              <a:rPr lang="en-US" sz="1800" dirty="0" smtClean="0"/>
              <a:t>Note and promote affiliation with NNIP and its principles in local work and professional activities</a:t>
            </a:r>
            <a:endParaRPr lang="en-US" sz="1800" dirty="0"/>
          </a:p>
        </p:txBody>
      </p:sp>
    </p:spTree>
    <p:extLst>
      <p:ext uri="{BB962C8B-B14F-4D97-AF65-F5344CB8AC3E}">
        <p14:creationId xmlns:p14="http://schemas.microsoft.com/office/powerpoint/2010/main" val="202835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2"/>
          <p:cNvSpPr>
            <a:spLocks noGrp="1"/>
          </p:cNvSpPr>
          <p:nvPr>
            <p:ph idx="1"/>
          </p:nvPr>
        </p:nvSpPr>
        <p:spPr>
          <a:xfrm>
            <a:off x="514350" y="1863119"/>
            <a:ext cx="8324850" cy="4203573"/>
          </a:xfrm>
        </p:spPr>
        <p:txBody>
          <a:bodyPr/>
          <a:lstStyle/>
          <a:p>
            <a:pPr marL="0" indent="0">
              <a:buNone/>
            </a:pPr>
            <a:r>
              <a:rPr lang="en-US" b="1" dirty="0" smtClean="0"/>
              <a:t>2015 Executive Committee</a:t>
            </a:r>
          </a:p>
          <a:p>
            <a:r>
              <a:rPr lang="en-US" sz="2200" dirty="0" smtClean="0"/>
              <a:t>Mark Abraham, New Haven</a:t>
            </a:r>
          </a:p>
          <a:p>
            <a:r>
              <a:rPr lang="en-US" sz="2200" dirty="0" smtClean="0"/>
              <a:t>Bob Gradeck, Pittsburgh</a:t>
            </a:r>
          </a:p>
          <a:p>
            <a:r>
              <a:rPr lang="en-US" sz="2200" dirty="0" smtClean="0"/>
              <a:t>Jeff Matson, Minneapolis</a:t>
            </a:r>
          </a:p>
          <a:p>
            <a:r>
              <a:rPr lang="en-US" sz="2200" dirty="0" smtClean="0"/>
              <a:t>Sheila Martin, Portland</a:t>
            </a:r>
          </a:p>
          <a:p>
            <a:r>
              <a:rPr lang="en-US" sz="2200" dirty="0" smtClean="0"/>
              <a:t>Eleanor </a:t>
            </a:r>
            <a:r>
              <a:rPr lang="en-US" sz="2200" dirty="0" err="1" smtClean="0"/>
              <a:t>Tutt</a:t>
            </a:r>
            <a:r>
              <a:rPr lang="en-US" sz="2200" dirty="0" smtClean="0"/>
              <a:t>, St. Louis</a:t>
            </a:r>
          </a:p>
          <a:p>
            <a:r>
              <a:rPr lang="en-US" sz="2200" dirty="0" smtClean="0"/>
              <a:t>Max Weselcouch, New York</a:t>
            </a:r>
          </a:p>
          <a:p>
            <a:pPr marL="0" indent="0">
              <a:buNone/>
            </a:pPr>
            <a:r>
              <a:rPr lang="en-US" b="1" dirty="0" smtClean="0"/>
              <a:t>Executive Committee Duties</a:t>
            </a:r>
          </a:p>
          <a:p>
            <a:r>
              <a:rPr lang="en-US" dirty="0" smtClean="0"/>
              <a:t>Plan partnership activities</a:t>
            </a:r>
          </a:p>
          <a:p>
            <a:r>
              <a:rPr lang="en-US" dirty="0" smtClean="0"/>
              <a:t>Monitor performance of activities</a:t>
            </a:r>
          </a:p>
          <a:p>
            <a:r>
              <a:rPr lang="en-US" dirty="0" smtClean="0"/>
              <a:t>Review/determine policies of the partnership</a:t>
            </a:r>
          </a:p>
          <a:p>
            <a:endParaRPr lang="en-US" dirty="0" smtClean="0"/>
          </a:p>
        </p:txBody>
      </p:sp>
      <p:sp>
        <p:nvSpPr>
          <p:cNvPr id="27650" name="Rectangle 2"/>
          <p:cNvSpPr>
            <a:spLocks noGrp="1" noChangeArrowheads="1"/>
          </p:cNvSpPr>
          <p:nvPr>
            <p:ph type="title"/>
          </p:nvPr>
        </p:nvSpPr>
        <p:spPr/>
        <p:txBody>
          <a:bodyPr/>
          <a:lstStyle/>
          <a:p>
            <a:r>
              <a:rPr lang="en-US" dirty="0" smtClean="0"/>
              <a:t>NNIP Leadership </a:t>
            </a:r>
            <a:br>
              <a:rPr lang="en-US" dirty="0" smtClean="0"/>
            </a:br>
            <a:r>
              <a:rPr lang="en-US" dirty="0" smtClean="0"/>
              <a:t>Management and Development</a:t>
            </a:r>
          </a:p>
        </p:txBody>
      </p:sp>
      <p:sp>
        <p:nvSpPr>
          <p:cNvPr id="27651" name="Rectangle 7"/>
          <p:cNvSpPr>
            <a:spLocks noChangeArrowheads="1"/>
          </p:cNvSpPr>
          <p:nvPr/>
        </p:nvSpPr>
        <p:spPr bwMode="auto">
          <a:xfrm>
            <a:off x="4876800" y="1834544"/>
            <a:ext cx="396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90000"/>
              </a:lnSpc>
              <a:spcBef>
                <a:spcPct val="20000"/>
              </a:spcBef>
              <a:buClr>
                <a:schemeClr val="bg2"/>
              </a:buClr>
              <a:buFont typeface="Monotype Sorts" pitchFamily="2" charset="2"/>
              <a:buNone/>
              <a:defRPr/>
            </a:pPr>
            <a:endParaRPr lang="en-US" sz="2000" b="1" i="1" dirty="0">
              <a:solidFill>
                <a:schemeClr val="accent4">
                  <a:lumMod val="10000"/>
                </a:schemeClr>
              </a:solidFill>
              <a:latin typeface="Arial" charset="0"/>
            </a:endParaRPr>
          </a:p>
        </p:txBody>
      </p:sp>
    </p:spTree>
    <p:extLst>
      <p:ext uri="{BB962C8B-B14F-4D97-AF65-F5344CB8AC3E}">
        <p14:creationId xmlns:p14="http://schemas.microsoft.com/office/powerpoint/2010/main" val="1302393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Joint Work Program– </a:t>
            </a:r>
            <a:br>
              <a:rPr lang="en-US" dirty="0" smtClean="0"/>
            </a:br>
            <a:r>
              <a:rPr lang="en-US" dirty="0" smtClean="0"/>
              <a:t>NNIP Partnership</a:t>
            </a:r>
          </a:p>
        </p:txBody>
      </p:sp>
      <p:sp>
        <p:nvSpPr>
          <p:cNvPr id="28675" name="Rectangle 3"/>
          <p:cNvSpPr>
            <a:spLocks noGrp="1" noChangeArrowheads="1"/>
          </p:cNvSpPr>
          <p:nvPr>
            <p:ph idx="1"/>
          </p:nvPr>
        </p:nvSpPr>
        <p:spPr/>
        <p:txBody>
          <a:bodyPr/>
          <a:lstStyle/>
          <a:p>
            <a:r>
              <a:rPr lang="en-US" dirty="0" smtClean="0"/>
              <a:t>Advance the state of practice</a:t>
            </a:r>
          </a:p>
          <a:p>
            <a:pPr lvl="1"/>
            <a:r>
              <a:rPr lang="en-US" dirty="0" smtClean="0"/>
              <a:t>Informing local policy initiatives</a:t>
            </a:r>
          </a:p>
          <a:p>
            <a:pPr lvl="1"/>
            <a:r>
              <a:rPr lang="en-US" dirty="0" smtClean="0"/>
              <a:t>Developing tools and guides</a:t>
            </a:r>
          </a:p>
          <a:p>
            <a:r>
              <a:rPr lang="en-US" dirty="0" smtClean="0"/>
              <a:t>Build/strengthen local capacity</a:t>
            </a:r>
          </a:p>
          <a:p>
            <a:pPr lvl="1"/>
            <a:r>
              <a:rPr lang="en-US" dirty="0" smtClean="0"/>
              <a:t>Developing capacity in new communities</a:t>
            </a:r>
          </a:p>
          <a:p>
            <a:pPr lvl="1"/>
            <a:r>
              <a:rPr lang="en-US" dirty="0" smtClean="0"/>
              <a:t>Services to an expanding network</a:t>
            </a:r>
          </a:p>
          <a:p>
            <a:r>
              <a:rPr lang="en-US" dirty="0" smtClean="0"/>
              <a:t>Influence national context/partnering</a:t>
            </a:r>
          </a:p>
          <a:p>
            <a:pPr lvl="1"/>
            <a:r>
              <a:rPr lang="en-US" dirty="0" smtClean="0"/>
              <a:t>Leadership in building the field</a:t>
            </a:r>
          </a:p>
          <a:p>
            <a:pPr lvl="1"/>
            <a:endParaRPr lang="en-US" dirty="0" smtClean="0"/>
          </a:p>
          <a:p>
            <a:endParaRPr lang="en-US" dirty="0" smtClean="0"/>
          </a:p>
        </p:txBody>
      </p:sp>
    </p:spTree>
    <p:extLst>
      <p:ext uri="{BB962C8B-B14F-4D97-AF65-F5344CB8AC3E}">
        <p14:creationId xmlns:p14="http://schemas.microsoft.com/office/powerpoint/2010/main" val="2067311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NNIP Cross-site Projects</a:t>
            </a:r>
          </a:p>
        </p:txBody>
      </p:sp>
      <p:graphicFrame>
        <p:nvGraphicFramePr>
          <p:cNvPr id="7" name="Table 6"/>
          <p:cNvGraphicFramePr>
            <a:graphicFrameLocks noGrp="1"/>
          </p:cNvGraphicFramePr>
          <p:nvPr>
            <p:extLst>
              <p:ext uri="{D42A27DB-BD31-4B8C-83A1-F6EECF244321}">
                <p14:modId xmlns:p14="http://schemas.microsoft.com/office/powerpoint/2010/main" val="3322263471"/>
              </p:ext>
            </p:extLst>
          </p:nvPr>
        </p:nvGraphicFramePr>
        <p:xfrm>
          <a:off x="1028700" y="1619249"/>
          <a:ext cx="7181850" cy="4574022"/>
        </p:xfrm>
        <a:graphic>
          <a:graphicData uri="http://schemas.openxmlformats.org/drawingml/2006/table">
            <a:tbl>
              <a:tblPr firstRow="1" bandRow="1">
                <a:tableStyleId>{5C22544A-7EE6-4342-B048-85BDC9FD1C3A}</a:tableStyleId>
              </a:tblPr>
              <a:tblGrid>
                <a:gridCol w="2393950"/>
                <a:gridCol w="958850"/>
                <a:gridCol w="3829050"/>
              </a:tblGrid>
              <a:tr h="434225">
                <a:tc>
                  <a:txBody>
                    <a:bodyPr/>
                    <a:lstStyle/>
                    <a:p>
                      <a:pPr algn="l" fontAlgn="b"/>
                      <a:r>
                        <a:rPr lang="en-US" sz="1400" b="1" i="0" u="none" strike="noStrike" dirty="0">
                          <a:solidFill>
                            <a:srgbClr val="000000"/>
                          </a:solidFill>
                          <a:effectLst/>
                          <a:latin typeface="Century Gothic" panose="020B0502020202020204" pitchFamily="34" charset="0"/>
                        </a:rPr>
                        <a:t>Topic</a:t>
                      </a:r>
                    </a:p>
                  </a:txBody>
                  <a:tcPr marL="9525" marR="9525" marT="9525" marB="0" anchor="ctr"/>
                </a:tc>
                <a:tc>
                  <a:txBody>
                    <a:bodyPr/>
                    <a:lstStyle/>
                    <a:p>
                      <a:pPr algn="ctr" fontAlgn="b"/>
                      <a:r>
                        <a:rPr lang="en-US" sz="1400" b="1" i="0" u="none" strike="noStrike" dirty="0">
                          <a:solidFill>
                            <a:srgbClr val="000000"/>
                          </a:solidFill>
                          <a:effectLst/>
                          <a:latin typeface="Century Gothic" panose="020B0502020202020204" pitchFamily="34" charset="0"/>
                        </a:rPr>
                        <a:t>Years</a:t>
                      </a:r>
                    </a:p>
                  </a:txBody>
                  <a:tcPr marL="9525" marR="9525" marT="9525" marB="0" anchor="ctr"/>
                </a:tc>
                <a:tc>
                  <a:txBody>
                    <a:bodyPr/>
                    <a:lstStyle/>
                    <a:p>
                      <a:pPr algn="l" fontAlgn="b"/>
                      <a:r>
                        <a:rPr lang="en-US" sz="1400" b="1" i="0" u="none" strike="noStrike" dirty="0">
                          <a:solidFill>
                            <a:srgbClr val="000000"/>
                          </a:solidFill>
                          <a:effectLst/>
                          <a:latin typeface="Century Gothic" panose="020B0502020202020204" pitchFamily="34" charset="0"/>
                        </a:rPr>
                        <a:t>Funder</a:t>
                      </a:r>
                    </a:p>
                  </a:txBody>
                  <a:tcPr marL="9525" marR="9525" marT="9525" marB="0" anchor="ctr"/>
                </a:tc>
              </a:tr>
              <a:tr h="434225">
                <a:tc>
                  <a:txBody>
                    <a:bodyPr/>
                    <a:lstStyle/>
                    <a:p>
                      <a:pPr algn="l" fontAlgn="ctr"/>
                      <a:r>
                        <a:rPr lang="en-US" sz="1400" b="0" i="0" u="none" strike="noStrike" dirty="0" smtClean="0">
                          <a:solidFill>
                            <a:srgbClr val="000000"/>
                          </a:solidFill>
                          <a:effectLst/>
                          <a:latin typeface="Century Gothic" panose="020B0502020202020204" pitchFamily="34" charset="0"/>
                        </a:rPr>
                        <a:t>Civic Data &amp; Tech</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b="0" i="0" u="none" strike="noStrike" dirty="0" smtClean="0">
                          <a:solidFill>
                            <a:srgbClr val="000000"/>
                          </a:solidFill>
                          <a:effectLst/>
                          <a:latin typeface="Century Gothic" panose="020B0502020202020204" pitchFamily="34" charset="0"/>
                        </a:rPr>
                        <a:t>2015-17</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entury Gothic" panose="020B0502020202020204" pitchFamily="34" charset="0"/>
                        </a:rPr>
                        <a:t>John D. and Catherine T. MacArthur Foundation</a:t>
                      </a:r>
                    </a:p>
                  </a:txBody>
                  <a:tcPr marL="9525" marR="9525" marT="9525" marB="0" anchor="ctr"/>
                </a:tc>
              </a:tr>
              <a:tr h="434225">
                <a:tc>
                  <a:txBody>
                    <a:bodyPr/>
                    <a:lstStyle/>
                    <a:p>
                      <a:pPr algn="l" fontAlgn="ctr"/>
                      <a:r>
                        <a:rPr lang="en-US" sz="1400" b="0" i="0" u="none" strike="noStrike" dirty="0">
                          <a:solidFill>
                            <a:srgbClr val="000000"/>
                          </a:solidFill>
                          <a:effectLst/>
                          <a:latin typeface="Century Gothic" panose="020B0502020202020204" pitchFamily="34" charset="0"/>
                        </a:rPr>
                        <a:t>Integrated Data Systems</a:t>
                      </a:r>
                    </a:p>
                  </a:txBody>
                  <a:tcPr marL="9525" marR="9525" marT="9525" marB="0" anchor="ctr"/>
                </a:tc>
                <a:tc>
                  <a:txBody>
                    <a:bodyPr/>
                    <a:lstStyle/>
                    <a:p>
                      <a:pPr algn="ctr" fontAlgn="ctr"/>
                      <a:r>
                        <a:rPr lang="en-US" sz="1400" b="0" i="0" u="none" strike="noStrike">
                          <a:solidFill>
                            <a:srgbClr val="000000"/>
                          </a:solidFill>
                          <a:effectLst/>
                          <a:latin typeface="Century Gothic" panose="020B0502020202020204" pitchFamily="34" charset="0"/>
                        </a:rPr>
                        <a:t>2013-15</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510809">
                <a:tc>
                  <a:txBody>
                    <a:bodyPr/>
                    <a:lstStyle/>
                    <a:p>
                      <a:pPr algn="l" fontAlgn="ctr"/>
                      <a:r>
                        <a:rPr lang="en-US" sz="1400" b="0" i="0" u="none" strike="noStrike" dirty="0">
                          <a:solidFill>
                            <a:srgbClr val="000000"/>
                          </a:solidFill>
                          <a:effectLst/>
                          <a:latin typeface="Century Gothic" panose="020B0502020202020204" pitchFamily="34" charset="0"/>
                        </a:rPr>
                        <a:t>NNIP and Open Data</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2012-14</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John D. and Catherine T. MacArthur Foundation</a:t>
                      </a:r>
                    </a:p>
                  </a:txBody>
                  <a:tcPr marL="9525" marR="9525" marT="9525" marB="0" anchor="ctr"/>
                </a:tc>
              </a:tr>
              <a:tr h="510809">
                <a:tc>
                  <a:txBody>
                    <a:bodyPr/>
                    <a:lstStyle/>
                    <a:p>
                      <a:pPr algn="l" fontAlgn="ctr"/>
                      <a:r>
                        <a:rPr lang="en-US" sz="1400" b="0" i="0" u="none" strike="noStrike">
                          <a:solidFill>
                            <a:srgbClr val="000000"/>
                          </a:solidFill>
                          <a:effectLst/>
                          <a:latin typeface="Century Gothic" panose="020B0502020202020204" pitchFamily="34" charset="0"/>
                        </a:rPr>
                        <a:t>Kids and Foreclosure</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2009-12</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Open Society Foundation</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434225">
                <a:tc>
                  <a:txBody>
                    <a:bodyPr/>
                    <a:lstStyle/>
                    <a:p>
                      <a:pPr algn="l" fontAlgn="ctr"/>
                      <a:r>
                        <a:rPr lang="en-US" sz="1400" b="0" i="0" u="none" strike="noStrike">
                          <a:solidFill>
                            <a:srgbClr val="000000"/>
                          </a:solidFill>
                          <a:effectLst/>
                          <a:latin typeface="Century Gothic" panose="020B0502020202020204" pitchFamily="34" charset="0"/>
                        </a:rPr>
                        <a:t>School Readiness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2007-10</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tr>
              <a:tr h="434225">
                <a:tc>
                  <a:txBody>
                    <a:bodyPr/>
                    <a:lstStyle/>
                    <a:p>
                      <a:pPr algn="l" fontAlgn="ctr"/>
                      <a:r>
                        <a:rPr lang="en-US" sz="1400" b="0" i="0" u="none" strike="noStrike">
                          <a:solidFill>
                            <a:srgbClr val="000000"/>
                          </a:solidFill>
                          <a:effectLst/>
                          <a:latin typeface="Century Gothic" panose="020B0502020202020204" pitchFamily="34" charset="0"/>
                        </a:rPr>
                        <a:t>Foreclosure Crisis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2008-09</a:t>
                      </a:r>
                    </a:p>
                  </a:txBody>
                  <a:tcPr marL="9525" marR="9525" marT="9525" marB="0" anchor="ctr"/>
                </a:tc>
                <a:tc>
                  <a:txBody>
                    <a:bodyPr/>
                    <a:lstStyle/>
                    <a:p>
                      <a:pPr algn="l" fontAlgn="ctr"/>
                      <a:r>
                        <a:rPr lang="en-US" sz="1400" b="0" i="0" u="none" strike="noStrike">
                          <a:solidFill>
                            <a:srgbClr val="000000"/>
                          </a:solidFill>
                          <a:effectLst/>
                          <a:latin typeface="Century Gothic" panose="020B0502020202020204" pitchFamily="34" charset="0"/>
                        </a:rPr>
                        <a:t>Fannie Mae</a:t>
                      </a:r>
                    </a:p>
                  </a:txBody>
                  <a:tcPr marL="9525" marR="9525" marT="9525" marB="0" anchor="ctr"/>
                </a:tc>
              </a:tr>
              <a:tr h="434225">
                <a:tc>
                  <a:txBody>
                    <a:bodyPr/>
                    <a:lstStyle/>
                    <a:p>
                      <a:pPr algn="l" fontAlgn="ctr"/>
                      <a:r>
                        <a:rPr lang="en-US" sz="1400" b="0" i="0" u="none" strike="noStrike">
                          <a:solidFill>
                            <a:srgbClr val="000000"/>
                          </a:solidFill>
                          <a:effectLst/>
                          <a:latin typeface="Century Gothic" panose="020B0502020202020204" pitchFamily="34" charset="0"/>
                        </a:rPr>
                        <a:t>Guiding Land Markets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2004-08</a:t>
                      </a:r>
                    </a:p>
                  </a:txBody>
                  <a:tcPr marL="9525" marR="9525" marT="9525" marB="0" anchor="ctr"/>
                </a:tc>
                <a:tc>
                  <a:txBody>
                    <a:bodyPr/>
                    <a:lstStyle/>
                    <a:p>
                      <a:pPr algn="l" fontAlgn="ctr"/>
                      <a:r>
                        <a:rPr lang="en-US" sz="1400" b="0" i="0" u="none" strike="noStrike">
                          <a:solidFill>
                            <a:srgbClr val="000000"/>
                          </a:solidFill>
                          <a:effectLst/>
                          <a:latin typeface="Century Gothic" panose="020B0502020202020204" pitchFamily="34" charset="0"/>
                        </a:rPr>
                        <a:t>Brookings Institution</a:t>
                      </a:r>
                    </a:p>
                  </a:txBody>
                  <a:tcPr marL="9525" marR="9525" marT="9525" marB="0" anchor="ctr"/>
                </a:tc>
              </a:tr>
              <a:tr h="510809">
                <a:tc>
                  <a:txBody>
                    <a:bodyPr/>
                    <a:lstStyle/>
                    <a:p>
                      <a:pPr algn="l" fontAlgn="ctr"/>
                      <a:r>
                        <a:rPr lang="en-US" sz="1400" b="0" i="0" u="none" strike="noStrike">
                          <a:solidFill>
                            <a:srgbClr val="000000"/>
                          </a:solidFill>
                          <a:effectLst/>
                          <a:latin typeface="Century Gothic" panose="020B0502020202020204" pitchFamily="34" charset="0"/>
                        </a:rPr>
                        <a:t>Reentry Mapping Network</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2001-04</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National Institute of Justice</a:t>
                      </a:r>
                    </a:p>
                  </a:txBody>
                  <a:tcPr marL="9525" marR="9525" marT="9525" marB="0" anchor="ctr"/>
                </a:tc>
              </a:tr>
              <a:tr h="434225">
                <a:tc gridSpan="3">
                  <a:txBody>
                    <a:bodyPr/>
                    <a:lstStyle/>
                    <a:p>
                      <a:pPr algn="l" fontAlgn="ctr"/>
                      <a:r>
                        <a:rPr lang="en-US" sz="1400" b="0" i="0" u="none" strike="noStrike" dirty="0" smtClean="0">
                          <a:solidFill>
                            <a:srgbClr val="000000"/>
                          </a:solidFill>
                          <a:effectLst/>
                          <a:latin typeface="Century Gothic" panose="020B0502020202020204" pitchFamily="34" charset="0"/>
                        </a:rPr>
                        <a:t>Older:</a:t>
                      </a:r>
                      <a:r>
                        <a:rPr lang="en-US" sz="1400" b="0" i="0" u="none" strike="noStrike" baseline="0" dirty="0" smtClean="0">
                          <a:solidFill>
                            <a:srgbClr val="000000"/>
                          </a:solidFill>
                          <a:effectLst/>
                          <a:latin typeface="Century Gothic" panose="020B0502020202020204" pitchFamily="34" charset="0"/>
                        </a:rPr>
                        <a:t> </a:t>
                      </a:r>
                      <a:r>
                        <a:rPr lang="en-US" sz="1400" b="0" i="0" u="none" strike="noStrike" dirty="0" smtClean="0">
                          <a:solidFill>
                            <a:srgbClr val="000000"/>
                          </a:solidFill>
                          <a:effectLst/>
                          <a:latin typeface="Century Gothic" panose="020B0502020202020204" pitchFamily="34" charset="0"/>
                        </a:rPr>
                        <a:t>Neighborhoods </a:t>
                      </a:r>
                      <a:r>
                        <a:rPr lang="en-US" sz="1400" b="0" i="0" u="none" strike="noStrike" dirty="0">
                          <a:solidFill>
                            <a:srgbClr val="000000"/>
                          </a:solidFill>
                          <a:effectLst/>
                          <a:latin typeface="Century Gothic" panose="020B0502020202020204" pitchFamily="34" charset="0"/>
                        </a:rPr>
                        <a:t>and </a:t>
                      </a:r>
                      <a:r>
                        <a:rPr lang="en-US" sz="1400" b="0" i="0" u="none" strike="noStrike" dirty="0" smtClean="0">
                          <a:solidFill>
                            <a:srgbClr val="000000"/>
                          </a:solidFill>
                          <a:effectLst/>
                          <a:latin typeface="Century Gothic" panose="020B0502020202020204" pitchFamily="34" charset="0"/>
                        </a:rPr>
                        <a:t>Health, Welfare-to-Work</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93570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National Neighborhood</a:t>
            </a:r>
            <a:br>
              <a:rPr lang="en-US" dirty="0" smtClean="0"/>
            </a:br>
            <a:r>
              <a:rPr lang="en-US" dirty="0" smtClean="0"/>
              <a:t>Indicators Partnership (NNIP)</a:t>
            </a:r>
            <a:endParaRPr lang="en-US" dirty="0"/>
          </a:p>
        </p:txBody>
      </p:sp>
      <p:sp>
        <p:nvSpPr>
          <p:cNvPr id="7" name="Content Placeholder 6"/>
          <p:cNvSpPr>
            <a:spLocks noGrp="1"/>
          </p:cNvSpPr>
          <p:nvPr>
            <p:ph idx="1"/>
          </p:nvPr>
        </p:nvSpPr>
        <p:spPr>
          <a:prstGeom prst="rect">
            <a:avLst/>
          </a:prstGeom>
        </p:spPr>
        <p:txBody>
          <a:bodyPr/>
          <a:lstStyle/>
          <a:p>
            <a:pPr marL="438150" indent="-381000">
              <a:spcBef>
                <a:spcPts val="1200"/>
              </a:spcBef>
              <a:spcAft>
                <a:spcPts val="1200"/>
              </a:spcAft>
            </a:pPr>
            <a:r>
              <a:rPr lang="en-US" altLang="en-US" sz="2800" dirty="0" smtClean="0"/>
              <a:t>Collaborative effort between the Urban </a:t>
            </a:r>
            <a:r>
              <a:rPr lang="en-US" altLang="en-US" sz="2800" dirty="0"/>
              <a:t>Institute &amp; local partners in </a:t>
            </a:r>
            <a:r>
              <a:rPr lang="en-US" altLang="en-US" sz="2800" dirty="0" smtClean="0"/>
              <a:t>34 </a:t>
            </a:r>
            <a:r>
              <a:rPr lang="en-US" altLang="en-US" sz="2800" dirty="0"/>
              <a:t>cities</a:t>
            </a:r>
          </a:p>
          <a:p>
            <a:pPr marL="438150" indent="-381000">
              <a:spcBef>
                <a:spcPts val="1200"/>
              </a:spcBef>
              <a:spcAft>
                <a:spcPts val="1200"/>
              </a:spcAft>
            </a:pPr>
            <a:r>
              <a:rPr lang="en-US" altLang="en-US" sz="2800" dirty="0" smtClean="0"/>
              <a:t>NNIP partners help residents </a:t>
            </a:r>
            <a:r>
              <a:rPr lang="en-US" altLang="en-US" sz="2800" dirty="0"/>
              <a:t>and institutions </a:t>
            </a:r>
            <a:r>
              <a:rPr lang="en-US" altLang="en-US" sz="2800" dirty="0" smtClean="0"/>
              <a:t>use </a:t>
            </a:r>
            <a:r>
              <a:rPr lang="en-US" altLang="en-US" sz="2800" dirty="0"/>
              <a:t>data </a:t>
            </a:r>
            <a:r>
              <a:rPr lang="en-US" altLang="en-US" sz="2800" dirty="0" smtClean="0"/>
              <a:t>to </a:t>
            </a:r>
            <a:r>
              <a:rPr lang="en-US" altLang="en-US" sz="2800" dirty="0"/>
              <a:t>improve </a:t>
            </a:r>
            <a:r>
              <a:rPr lang="en-US" altLang="en-US" sz="2800" dirty="0" smtClean="0"/>
              <a:t>neighborhoods in advocacy</a:t>
            </a:r>
            <a:r>
              <a:rPr lang="en-US" altLang="en-US" sz="2800" dirty="0"/>
              <a:t>, planning</a:t>
            </a:r>
            <a:r>
              <a:rPr lang="en-US" altLang="en-US" sz="2800" dirty="0" smtClean="0"/>
              <a:t>, and policymaking.</a:t>
            </a:r>
            <a:endParaRPr lang="en-US" altLang="en-US" sz="2800" dirty="0"/>
          </a:p>
          <a:p>
            <a:pPr marL="1133475" lvl="2" indent="-381000">
              <a:spcBef>
                <a:spcPts val="1200"/>
              </a:spcBef>
              <a:spcAft>
                <a:spcPts val="1200"/>
              </a:spcAft>
            </a:pPr>
            <a:endParaRPr lang="en-US" altLang="en-US" sz="2800" dirty="0"/>
          </a:p>
          <a:p>
            <a:pPr marL="1133475" lvl="2" indent="-381000">
              <a:spcBef>
                <a:spcPts val="1200"/>
              </a:spcBef>
              <a:spcAft>
                <a:spcPts val="1200"/>
              </a:spcAft>
            </a:pPr>
            <a:endParaRPr lang="en-US" altLang="en-US" dirty="0"/>
          </a:p>
          <a:p>
            <a:pPr>
              <a:spcBef>
                <a:spcPts val="1200"/>
              </a:spcBef>
              <a:spcAft>
                <a:spcPts val="1200"/>
              </a:spcAft>
            </a:pPr>
            <a:endParaRPr lang="en-US" dirty="0"/>
          </a:p>
        </p:txBody>
      </p:sp>
    </p:spTree>
    <p:extLst>
      <p:ext uri="{BB962C8B-B14F-4D97-AF65-F5344CB8AC3E}">
        <p14:creationId xmlns:p14="http://schemas.microsoft.com/office/powerpoint/2010/main" val="1641302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Current Network Funding</a:t>
            </a:r>
          </a:p>
        </p:txBody>
      </p:sp>
      <p:sp>
        <p:nvSpPr>
          <p:cNvPr id="30723" name="Rectangle 3"/>
          <p:cNvSpPr>
            <a:spLocks noGrp="1" noChangeArrowheads="1"/>
          </p:cNvSpPr>
          <p:nvPr>
            <p:ph idx="1"/>
          </p:nvPr>
        </p:nvSpPr>
        <p:spPr/>
        <p:txBody>
          <a:bodyPr/>
          <a:lstStyle/>
          <a:p>
            <a:r>
              <a:rPr lang="en-US" dirty="0" smtClean="0"/>
              <a:t>Annie E. Casey Foundation</a:t>
            </a:r>
          </a:p>
          <a:p>
            <a:pPr lvl="1">
              <a:spcBef>
                <a:spcPts val="0"/>
              </a:spcBef>
            </a:pPr>
            <a:r>
              <a:rPr lang="en-US" dirty="0" smtClean="0"/>
              <a:t>General Support/Meeting Costs</a:t>
            </a:r>
          </a:p>
          <a:p>
            <a:pPr lvl="1">
              <a:spcBef>
                <a:spcPts val="0"/>
              </a:spcBef>
            </a:pPr>
            <a:r>
              <a:rPr lang="en-US" dirty="0" smtClean="0"/>
              <a:t>Cross-site project on Integrated Data Systems </a:t>
            </a:r>
          </a:p>
          <a:p>
            <a:r>
              <a:rPr lang="en-US" dirty="0" smtClean="0"/>
              <a:t>John D. and Catherine T. MacArthur Foundation</a:t>
            </a:r>
          </a:p>
          <a:p>
            <a:pPr lvl="1">
              <a:spcBef>
                <a:spcPts val="0"/>
              </a:spcBef>
            </a:pPr>
            <a:r>
              <a:rPr lang="en-US" dirty="0" smtClean="0"/>
              <a:t>General Support/Meeting Costs</a:t>
            </a:r>
          </a:p>
          <a:p>
            <a:pPr lvl="1">
              <a:spcBef>
                <a:spcPts val="0"/>
              </a:spcBef>
            </a:pPr>
            <a:r>
              <a:rPr lang="en-US" dirty="0" smtClean="0"/>
              <a:t>New project on civic data/tech</a:t>
            </a:r>
          </a:p>
        </p:txBody>
      </p:sp>
    </p:spTree>
    <p:extLst>
      <p:ext uri="{BB962C8B-B14F-4D97-AF65-F5344CB8AC3E}">
        <p14:creationId xmlns:p14="http://schemas.microsoft.com/office/powerpoint/2010/main" val="905009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019" y="1600200"/>
            <a:ext cx="7035799" cy="1320801"/>
          </a:xfrm>
        </p:spPr>
        <p:txBody>
          <a:bodyPr/>
          <a:lstStyle/>
          <a:p>
            <a:r>
              <a:rPr lang="en-US" sz="2800" dirty="0" smtClean="0"/>
              <a:t>Connect at </a:t>
            </a:r>
            <a:r>
              <a:rPr lang="en-US" sz="2800" dirty="0" smtClean="0">
                <a:hlinkClick r:id="rId3"/>
              </a:rPr>
              <a:t>www.NeighborhoodIndicators.org</a:t>
            </a:r>
            <a:r>
              <a:rPr lang="en-US" sz="2800" dirty="0" smtClean="0"/>
              <a:t> or </a:t>
            </a:r>
            <a:r>
              <a:rPr lang="en-US" sz="2800" dirty="0" smtClean="0">
                <a:hlinkClick r:id="rId4"/>
              </a:rPr>
              <a:t>@NNIPHQ </a:t>
            </a:r>
            <a:endParaRPr lang="en-US" sz="2800" dirty="0"/>
          </a:p>
        </p:txBody>
      </p:sp>
      <p:sp>
        <p:nvSpPr>
          <p:cNvPr id="3" name="Text Placeholder 2"/>
          <p:cNvSpPr>
            <a:spLocks noGrp="1"/>
          </p:cNvSpPr>
          <p:nvPr>
            <p:ph type="body" sz="quarter" idx="10"/>
          </p:nvPr>
        </p:nvSpPr>
        <p:spPr/>
        <p:txBody>
          <a:bodyPr/>
          <a:lstStyle/>
          <a:p>
            <a:r>
              <a:rPr lang="en-US" dirty="0" smtClean="0"/>
              <a:t>Kathy Pettit:  </a:t>
            </a:r>
            <a:r>
              <a:rPr lang="en-US" dirty="0" smtClean="0">
                <a:hlinkClick r:id="rId5"/>
              </a:rPr>
              <a:t>kpettit@urban.org</a:t>
            </a:r>
            <a:r>
              <a:rPr lang="en-US" dirty="0" smtClean="0"/>
              <a:t>; 202-261-5670</a:t>
            </a:r>
          </a:p>
          <a:p>
            <a:r>
              <a:rPr lang="en-US" dirty="0" smtClean="0"/>
              <a:t>Leah Hendey:  </a:t>
            </a:r>
            <a:r>
              <a:rPr lang="en-US" dirty="0" smtClean="0">
                <a:solidFill>
                  <a:schemeClr val="bg2"/>
                </a:solidFill>
                <a:hlinkClick r:id="rId6"/>
              </a:rPr>
              <a:t>lhendey@urban.org</a:t>
            </a:r>
            <a:r>
              <a:rPr lang="en-US" dirty="0" smtClean="0">
                <a:solidFill>
                  <a:srgbClr val="00B0F0"/>
                </a:solidFill>
              </a:rPr>
              <a:t>;</a:t>
            </a:r>
            <a:r>
              <a:rPr lang="en-US" dirty="0" smtClean="0">
                <a:solidFill>
                  <a:schemeClr val="bg2"/>
                </a:solidFill>
              </a:rPr>
              <a:t> </a:t>
            </a:r>
            <a:r>
              <a:rPr lang="en-US" dirty="0" smtClean="0"/>
              <a:t>202-261-5856</a:t>
            </a:r>
            <a:endParaRPr lang="en-US" dirty="0"/>
          </a:p>
        </p:txBody>
      </p:sp>
    </p:spTree>
    <p:extLst>
      <p:ext uri="{BB962C8B-B14F-4D97-AF65-F5344CB8AC3E}">
        <p14:creationId xmlns:p14="http://schemas.microsoft.com/office/powerpoint/2010/main" val="3231354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NNIP History</a:t>
            </a:r>
            <a:endParaRPr lang="en-US" dirty="0"/>
          </a:p>
        </p:txBody>
      </p:sp>
      <p:sp>
        <p:nvSpPr>
          <p:cNvPr id="9" name="Content Placeholder 8"/>
          <p:cNvSpPr>
            <a:spLocks noGrp="1"/>
          </p:cNvSpPr>
          <p:nvPr>
            <p:ph idx="1"/>
          </p:nvPr>
        </p:nvSpPr>
        <p:spPr/>
        <p:txBody>
          <a:bodyPr/>
          <a:lstStyle/>
          <a:p>
            <a:pPr marL="457200" lvl="1" indent="-457200">
              <a:buClrTx/>
              <a:buFont typeface="Arial"/>
              <a:buChar char="•"/>
              <a:defRPr/>
            </a:pPr>
            <a:r>
              <a:rPr lang="en-US" sz="2500" dirty="0" smtClean="0">
                <a:solidFill>
                  <a:schemeClr val="accent4">
                    <a:lumMod val="10000"/>
                  </a:schemeClr>
                </a:solidFill>
              </a:rPr>
              <a:t>1980s/1990s: local organizations funded </a:t>
            </a:r>
            <a:r>
              <a:rPr lang="en-US" sz="2500" dirty="0">
                <a:solidFill>
                  <a:schemeClr val="accent4">
                    <a:lumMod val="10000"/>
                  </a:schemeClr>
                </a:solidFill>
              </a:rPr>
              <a:t>by Jim Gibson through </a:t>
            </a:r>
            <a:r>
              <a:rPr lang="en-US" sz="2500" dirty="0" smtClean="0">
                <a:solidFill>
                  <a:schemeClr val="accent4">
                    <a:lumMod val="10000"/>
                  </a:schemeClr>
                </a:solidFill>
              </a:rPr>
              <a:t>Rockefeller Foundation begin to use data in community organizing</a:t>
            </a:r>
            <a:endParaRPr lang="en-US" sz="2500" dirty="0">
              <a:solidFill>
                <a:schemeClr val="accent4">
                  <a:lumMod val="10000"/>
                </a:schemeClr>
              </a:solidFill>
            </a:endParaRPr>
          </a:p>
          <a:p>
            <a:pPr marL="457200" indent="-457200">
              <a:buClrTx/>
              <a:defRPr/>
            </a:pPr>
            <a:r>
              <a:rPr lang="en-US" dirty="0" smtClean="0">
                <a:solidFill>
                  <a:schemeClr val="accent4">
                    <a:lumMod val="10000"/>
                  </a:schemeClr>
                </a:solidFill>
              </a:rPr>
              <a:t>June 1995</a:t>
            </a:r>
            <a:endParaRPr lang="en-US" dirty="0">
              <a:solidFill>
                <a:schemeClr val="accent4">
                  <a:lumMod val="10000"/>
                </a:schemeClr>
              </a:solidFill>
            </a:endParaRPr>
          </a:p>
          <a:p>
            <a:pPr marL="838200" lvl="1" indent="-381000">
              <a:spcBef>
                <a:spcPts val="0"/>
              </a:spcBef>
              <a:spcAft>
                <a:spcPts val="1200"/>
              </a:spcAft>
              <a:defRPr/>
            </a:pPr>
            <a:r>
              <a:rPr lang="en-US" dirty="0">
                <a:solidFill>
                  <a:schemeClr val="accent4">
                    <a:lumMod val="10000"/>
                  </a:schemeClr>
                </a:solidFill>
              </a:rPr>
              <a:t>First meeting of </a:t>
            </a:r>
            <a:r>
              <a:rPr lang="en-US" dirty="0" smtClean="0">
                <a:solidFill>
                  <a:schemeClr val="accent4">
                    <a:lumMod val="10000"/>
                  </a:schemeClr>
                </a:solidFill>
              </a:rPr>
              <a:t>Urban and </a:t>
            </a:r>
            <a:r>
              <a:rPr lang="en-US" dirty="0">
                <a:solidFill>
                  <a:schemeClr val="accent4">
                    <a:lumMod val="10000"/>
                  </a:schemeClr>
                </a:solidFill>
              </a:rPr>
              <a:t>first six local intermediaries to discuss partnership</a:t>
            </a:r>
          </a:p>
          <a:p>
            <a:pPr marL="838200" lvl="1" indent="-381000">
              <a:spcBef>
                <a:spcPts val="0"/>
              </a:spcBef>
              <a:spcAft>
                <a:spcPts val="1200"/>
              </a:spcAft>
              <a:defRPr/>
            </a:pPr>
            <a:r>
              <a:rPr lang="en-US" dirty="0">
                <a:solidFill>
                  <a:schemeClr val="accent4">
                    <a:lumMod val="10000"/>
                  </a:schemeClr>
                </a:solidFill>
              </a:rPr>
              <a:t>Atlanta, Boston, Cleveland, Denver, Oakland, Providence</a:t>
            </a:r>
          </a:p>
          <a:p>
            <a:pPr marL="457200" indent="-457200">
              <a:spcAft>
                <a:spcPct val="70000"/>
              </a:spcAft>
              <a:buClrTx/>
              <a:defRPr/>
            </a:pPr>
            <a:r>
              <a:rPr lang="en-US" dirty="0" smtClean="0">
                <a:solidFill>
                  <a:schemeClr val="accent4">
                    <a:lumMod val="10000"/>
                  </a:schemeClr>
                </a:solidFill>
              </a:rPr>
              <a:t>June 1996: </a:t>
            </a:r>
            <a:r>
              <a:rPr lang="en-US" dirty="0">
                <a:solidFill>
                  <a:schemeClr val="accent4">
                    <a:lumMod val="10000"/>
                  </a:schemeClr>
                </a:solidFill>
              </a:rPr>
              <a:t>Urban assessment completed, report published, partnership funded</a:t>
            </a:r>
          </a:p>
          <a:p>
            <a:endParaRPr lang="en-US" dirty="0"/>
          </a:p>
        </p:txBody>
      </p:sp>
    </p:spTree>
    <p:extLst>
      <p:ext uri="{BB962C8B-B14F-4D97-AF65-F5344CB8AC3E}">
        <p14:creationId xmlns:p14="http://schemas.microsoft.com/office/powerpoint/2010/main" val="86039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a:t>Better Data. Better Decisions. Better Communities.</a:t>
            </a:r>
          </a:p>
        </p:txBody>
      </p:sp>
      <p:grpSp>
        <p:nvGrpSpPr>
          <p:cNvPr id="5" name="Group 4"/>
          <p:cNvGrpSpPr/>
          <p:nvPr/>
        </p:nvGrpSpPr>
        <p:grpSpPr>
          <a:xfrm>
            <a:off x="1076325" y="1779468"/>
            <a:ext cx="6991350" cy="4487982"/>
            <a:chOff x="1798961" y="1779468"/>
            <a:chExt cx="5585058" cy="3361485"/>
          </a:xfrm>
        </p:grpSpPr>
        <p:grpSp>
          <p:nvGrpSpPr>
            <p:cNvPr id="6" name="Group 5"/>
            <p:cNvGrpSpPr/>
            <p:nvPr/>
          </p:nvGrpSpPr>
          <p:grpSpPr>
            <a:xfrm>
              <a:off x="1798961" y="1779468"/>
              <a:ext cx="5585058" cy="3361485"/>
              <a:chOff x="1798961" y="1779468"/>
              <a:chExt cx="5585058" cy="3361485"/>
            </a:xfrm>
          </p:grpSpPr>
          <p:pic>
            <p:nvPicPr>
              <p:cNvPr id="8" name="Picture 7"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9" name="Oval 8"/>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2047622" y="316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4834925" y="298051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userDrawn="1"/>
            </p:nvSpPr>
            <p:spPr>
              <a:xfrm>
                <a:off x="6681121" y="293515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Oval 6"/>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9274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Success Factors</a:t>
            </a:r>
            <a:endParaRPr lang="en-US" dirty="0"/>
          </a:p>
        </p:txBody>
      </p:sp>
      <p:sp>
        <p:nvSpPr>
          <p:cNvPr id="7" name="Content Placeholder 6"/>
          <p:cNvSpPr>
            <a:spLocks noGrp="1"/>
          </p:cNvSpPr>
          <p:nvPr>
            <p:ph idx="1"/>
          </p:nvPr>
        </p:nvSpPr>
        <p:spPr>
          <a:prstGeom prst="rect">
            <a:avLst/>
          </a:prstGeom>
        </p:spPr>
        <p:txBody>
          <a:bodyPr/>
          <a:lstStyle/>
          <a:p>
            <a:pPr marL="333375" indent="-381000">
              <a:lnSpc>
                <a:spcPct val="200000"/>
              </a:lnSpc>
              <a:spcAft>
                <a:spcPct val="20000"/>
              </a:spcAft>
            </a:pPr>
            <a:r>
              <a:rPr lang="en-US" altLang="en-US" sz="2700" dirty="0" smtClean="0"/>
              <a:t>Trusted </a:t>
            </a:r>
            <a:r>
              <a:rPr lang="en-US" altLang="en-US" sz="2700" dirty="0"/>
              <a:t>and engaged institutions</a:t>
            </a:r>
          </a:p>
          <a:p>
            <a:pPr marL="333375" indent="-381000">
              <a:lnSpc>
                <a:spcPct val="200000"/>
              </a:lnSpc>
              <a:spcAft>
                <a:spcPct val="20000"/>
              </a:spcAft>
            </a:pPr>
            <a:r>
              <a:rPr lang="en-US" altLang="en-US" sz="2700" dirty="0"/>
              <a:t>Relevant and high-quality data</a:t>
            </a:r>
          </a:p>
          <a:p>
            <a:pPr marL="333375" indent="-381000">
              <a:lnSpc>
                <a:spcPct val="200000"/>
              </a:lnSpc>
              <a:spcAft>
                <a:spcPct val="20000"/>
              </a:spcAft>
            </a:pPr>
            <a:r>
              <a:rPr lang="en-US" altLang="en-US" sz="2700" dirty="0"/>
              <a:t>Mission to support use of data for </a:t>
            </a:r>
            <a:r>
              <a:rPr lang="en-US" altLang="en-US" sz="2700" dirty="0" smtClean="0"/>
              <a:t>action</a:t>
            </a:r>
            <a:endParaRPr lang="en-US" altLang="en-US" sz="2700" dirty="0"/>
          </a:p>
          <a:p>
            <a:pPr marL="333375" indent="-381000">
              <a:spcAft>
                <a:spcPct val="20000"/>
              </a:spcAft>
            </a:pPr>
            <a:endParaRPr lang="en-US" altLang="en-US" sz="2700" dirty="0"/>
          </a:p>
          <a:p>
            <a:pPr marL="1133475" lvl="2" indent="-381000">
              <a:spcAft>
                <a:spcPct val="20000"/>
              </a:spcAft>
            </a:pPr>
            <a:endParaRPr lang="en-US" altLang="en-US" sz="2200" dirty="0"/>
          </a:p>
          <a:p>
            <a:pPr marL="1133475" lvl="2" indent="-381000">
              <a:spcAft>
                <a:spcPct val="20000"/>
              </a:spcAft>
            </a:pPr>
            <a:endParaRPr lang="en-US" altLang="en-US" dirty="0"/>
          </a:p>
          <a:p>
            <a:endParaRPr lang="en-US" dirty="0"/>
          </a:p>
        </p:txBody>
      </p:sp>
    </p:spTree>
    <p:extLst>
      <p:ext uri="{BB962C8B-B14F-4D97-AF65-F5344CB8AC3E}">
        <p14:creationId xmlns:p14="http://schemas.microsoft.com/office/powerpoint/2010/main" val="4212082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Trusted and Connected Institutions</a:t>
            </a:r>
            <a:endParaRPr lang="en-US" dirty="0"/>
          </a:p>
        </p:txBody>
      </p:sp>
      <p:sp>
        <p:nvSpPr>
          <p:cNvPr id="2" name="Content Placeholder 1"/>
          <p:cNvSpPr>
            <a:spLocks noGrp="1"/>
          </p:cNvSpPr>
          <p:nvPr>
            <p:ph idx="1"/>
          </p:nvPr>
        </p:nvSpPr>
        <p:spPr/>
        <p:txBody>
          <a:bodyPr/>
          <a:lstStyle/>
          <a:p>
            <a:endParaRPr lang="en-US"/>
          </a:p>
        </p:txBody>
      </p:sp>
      <p:graphicFrame>
        <p:nvGraphicFramePr>
          <p:cNvPr id="4" name="Chart 3"/>
          <p:cNvGraphicFramePr>
            <a:graphicFrameLocks noGrp="1"/>
          </p:cNvGraphicFramePr>
          <p:nvPr>
            <p:extLst>
              <p:ext uri="{D42A27DB-BD31-4B8C-83A1-F6EECF244321}">
                <p14:modId xmlns:p14="http://schemas.microsoft.com/office/powerpoint/2010/main" val="1329492364"/>
              </p:ext>
            </p:extLst>
          </p:nvPr>
        </p:nvGraphicFramePr>
        <p:xfrm>
          <a:off x="193430" y="1643604"/>
          <a:ext cx="8507393" cy="5000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54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300" dirty="0" smtClean="0"/>
              <a:t>Relevant and High Quality Data</a:t>
            </a:r>
            <a:endParaRPr lang="en-US" sz="3300" dirty="0"/>
          </a:p>
        </p:txBody>
      </p:sp>
      <p:sp>
        <p:nvSpPr>
          <p:cNvPr id="2" name="Content Placeholder 1"/>
          <p:cNvSpPr>
            <a:spLocks noGrp="1"/>
          </p:cNvSpPr>
          <p:nvPr>
            <p:ph idx="1"/>
          </p:nvPr>
        </p:nvSpPr>
        <p:spPr/>
        <p:txBody>
          <a:bodyPr/>
          <a:lstStyle/>
          <a:p>
            <a:endParaRPr lang="en-US"/>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2447925" y="1757363"/>
            <a:ext cx="1862138" cy="1595437"/>
            <a:chOff x="258796" y="1330186"/>
            <a:chExt cx="1860986" cy="1595224"/>
          </a:xfrm>
        </p:grpSpPr>
        <p:pic>
          <p:nvPicPr>
            <p:cNvPr id="8"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1409730" y="2011132"/>
              <a:ext cx="710052"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CITY</a:t>
              </a:r>
            </a:p>
          </p:txBody>
        </p:sp>
      </p:grpSp>
      <p:sp>
        <p:nvSpPr>
          <p:cNvPr id="10"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bg1"/>
                </a:solidFill>
                <a:latin typeface="Calibri" pitchFamily="34" charset="0"/>
                <a:cs typeface="Calibri" pitchFamily="34" charset="0"/>
              </a:rPr>
              <a:t>Types of Data</a:t>
            </a:r>
          </a:p>
          <a:p>
            <a:pPr lvl="1">
              <a:spcAft>
                <a:spcPts val="600"/>
              </a:spcAft>
              <a:buClr>
                <a:schemeClr val="tx1"/>
              </a:buClr>
              <a:defRPr/>
            </a:pPr>
            <a:r>
              <a:rPr lang="en-US" sz="2600" dirty="0">
                <a:solidFill>
                  <a:schemeClr val="bg1"/>
                </a:solidFill>
                <a:latin typeface="Calibri" pitchFamily="34" charset="0"/>
                <a:cs typeface="Calibri" pitchFamily="34" charset="0"/>
              </a:rPr>
              <a:t>Education</a:t>
            </a:r>
          </a:p>
          <a:p>
            <a:pPr lvl="1">
              <a:spcAft>
                <a:spcPts val="600"/>
              </a:spcAft>
              <a:buClr>
                <a:schemeClr val="tx1"/>
              </a:buClr>
              <a:defRPr/>
            </a:pPr>
            <a:r>
              <a:rPr lang="en-US" sz="2600" dirty="0">
                <a:solidFill>
                  <a:schemeClr val="bg1"/>
                </a:solidFill>
                <a:latin typeface="Calibri" pitchFamily="34" charset="0"/>
                <a:cs typeface="Calibri" pitchFamily="34" charset="0"/>
              </a:rPr>
              <a:t>Child care</a:t>
            </a:r>
          </a:p>
          <a:p>
            <a:pPr lvl="1">
              <a:spcAft>
                <a:spcPts val="600"/>
              </a:spcAft>
              <a:buClr>
                <a:schemeClr val="tx1"/>
              </a:buClr>
              <a:defRPr/>
            </a:pPr>
            <a:r>
              <a:rPr lang="en-US" sz="2600" dirty="0">
                <a:solidFill>
                  <a:schemeClr val="bg1"/>
                </a:solidFill>
                <a:latin typeface="Calibri" pitchFamily="34" charset="0"/>
                <a:cs typeface="Calibri" pitchFamily="34" charset="0"/>
              </a:rPr>
              <a:t>Births, deaths</a:t>
            </a:r>
          </a:p>
          <a:p>
            <a:pPr lvl="1">
              <a:spcAft>
                <a:spcPts val="600"/>
              </a:spcAft>
              <a:buClr>
                <a:schemeClr val="tx1"/>
              </a:buClr>
              <a:defRPr/>
            </a:pPr>
            <a:r>
              <a:rPr lang="en-US" sz="2600"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dirty="0">
                <a:solidFill>
                  <a:schemeClr val="bg1"/>
                </a:solidFill>
                <a:latin typeface="Calibri" pitchFamily="34" charset="0"/>
                <a:cs typeface="Calibri" pitchFamily="34" charset="0"/>
              </a:rPr>
              <a:t>Health</a:t>
            </a:r>
          </a:p>
          <a:p>
            <a:pPr lvl="1">
              <a:spcAft>
                <a:spcPts val="600"/>
              </a:spcAft>
              <a:buClr>
                <a:schemeClr val="tx1"/>
              </a:buClr>
              <a:defRPr/>
            </a:pPr>
            <a:r>
              <a:rPr lang="en-US" sz="2600" dirty="0">
                <a:solidFill>
                  <a:schemeClr val="bg1"/>
                </a:solidFill>
                <a:latin typeface="Calibri" pitchFamily="34" charset="0"/>
                <a:cs typeface="Calibri" pitchFamily="34" charset="0"/>
              </a:rPr>
              <a:t>Crime</a:t>
            </a:r>
          </a:p>
          <a:p>
            <a:pPr lvl="1">
              <a:spcAft>
                <a:spcPts val="600"/>
              </a:spcAft>
              <a:buClr>
                <a:schemeClr val="tx1"/>
              </a:buClr>
              <a:defRPr/>
            </a:pPr>
            <a:r>
              <a:rPr lang="en-US" sz="2600"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dirty="0">
                <a:solidFill>
                  <a:schemeClr val="bg1"/>
                </a:solidFill>
                <a:latin typeface="Calibri" pitchFamily="34" charset="0"/>
                <a:cs typeface="Calibri" pitchFamily="34" charset="0"/>
              </a:rPr>
              <a:t>Foreclosures</a:t>
            </a:r>
          </a:p>
        </p:txBody>
      </p:sp>
      <p:sp>
        <p:nvSpPr>
          <p:cNvPr id="11" name="Rectangle 3"/>
          <p:cNvSpPr>
            <a:spLocks noChangeArrowheads="1"/>
          </p:cNvSpPr>
          <p:nvPr/>
        </p:nvSpPr>
        <p:spPr bwMode="auto">
          <a:xfrm>
            <a:off x="-2971800" y="3473450"/>
            <a:ext cx="18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grpSp>
        <p:nvGrpSpPr>
          <p:cNvPr id="13" name="Group 14"/>
          <p:cNvGrpSpPr>
            <a:grpSpLocks/>
          </p:cNvGrpSpPr>
          <p:nvPr/>
        </p:nvGrpSpPr>
        <p:grpSpPr bwMode="auto">
          <a:xfrm>
            <a:off x="1009650" y="3200400"/>
            <a:ext cx="3943350" cy="1524000"/>
            <a:chOff x="1056" y="1056"/>
            <a:chExt cx="2484" cy="960"/>
          </a:xfrm>
        </p:grpSpPr>
        <p:pic>
          <p:nvPicPr>
            <p:cNvPr id="14"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solidFill>
                    <a:srgbClr val="CC3300"/>
                  </a:solidFill>
                </a:rPr>
                <a:t>NEIGHBORHOOD</a:t>
              </a:r>
            </a:p>
          </p:txBody>
        </p:sp>
      </p:grpSp>
      <p:grpSp>
        <p:nvGrpSpPr>
          <p:cNvPr id="16" name="Group 17"/>
          <p:cNvGrpSpPr>
            <a:grpSpLocks/>
          </p:cNvGrpSpPr>
          <p:nvPr/>
        </p:nvGrpSpPr>
        <p:grpSpPr bwMode="auto">
          <a:xfrm>
            <a:off x="2414588" y="4075113"/>
            <a:ext cx="1776412" cy="1925637"/>
            <a:chOff x="1599" y="1476"/>
            <a:chExt cx="1119" cy="1213"/>
          </a:xfrm>
        </p:grpSpPr>
        <p:pic>
          <p:nvPicPr>
            <p:cNvPr id="17"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TRACTS</a:t>
              </a:r>
            </a:p>
          </p:txBody>
        </p:sp>
      </p:grpSp>
      <p:grpSp>
        <p:nvGrpSpPr>
          <p:cNvPr id="19" name="Group 11"/>
          <p:cNvGrpSpPr>
            <a:grpSpLocks/>
          </p:cNvGrpSpPr>
          <p:nvPr/>
        </p:nvGrpSpPr>
        <p:grpSpPr bwMode="auto">
          <a:xfrm>
            <a:off x="284163" y="4089400"/>
            <a:ext cx="1965325" cy="1901825"/>
            <a:chOff x="1552" y="2797"/>
            <a:chExt cx="1476" cy="1375"/>
          </a:xfrm>
        </p:grpSpPr>
        <p:pic>
          <p:nvPicPr>
            <p:cNvPr id="20"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PARCEL</a:t>
              </a:r>
            </a:p>
          </p:txBody>
        </p:sp>
      </p:grpSp>
      <p:sp>
        <p:nvSpPr>
          <p:cNvPr id="22"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REGION</a:t>
            </a:r>
          </a:p>
        </p:txBody>
      </p:sp>
    </p:spTree>
    <p:extLst>
      <p:ext uri="{BB962C8B-B14F-4D97-AF65-F5344CB8AC3E}">
        <p14:creationId xmlns:p14="http://schemas.microsoft.com/office/powerpoint/2010/main" val="1676840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Mission:  </a:t>
            </a:r>
            <a:br>
              <a:rPr lang="en-US" dirty="0" smtClean="0"/>
            </a:br>
            <a:r>
              <a:rPr lang="en-US" dirty="0" smtClean="0"/>
              <a:t>Data for Local Action</a:t>
            </a:r>
            <a:endParaRPr lang="en-US" dirty="0"/>
          </a:p>
        </p:txBody>
      </p:sp>
      <p:sp>
        <p:nvSpPr>
          <p:cNvPr id="7" name="Content Placeholder 6"/>
          <p:cNvSpPr>
            <a:spLocks noGrp="1"/>
          </p:cNvSpPr>
          <p:nvPr>
            <p:ph idx="1"/>
          </p:nvPr>
        </p:nvSpPr>
        <p:spPr>
          <a:prstGeom prst="rect">
            <a:avLst/>
          </a:prstGeom>
        </p:spPr>
        <p:txBody>
          <a:bodyPr/>
          <a:lstStyle/>
          <a:p>
            <a:pPr>
              <a:spcBef>
                <a:spcPct val="5000"/>
              </a:spcBef>
              <a:spcAft>
                <a:spcPct val="20000"/>
              </a:spcAft>
            </a:pPr>
            <a:r>
              <a:rPr lang="en-US" altLang="en-US" sz="2800" dirty="0" smtClean="0"/>
              <a:t>Democratize Information</a:t>
            </a:r>
            <a:endParaRPr lang="en-US" altLang="en-US" sz="2800" dirty="0"/>
          </a:p>
          <a:p>
            <a:pPr lvl="1">
              <a:spcBef>
                <a:spcPct val="5000"/>
              </a:spcBef>
              <a:spcAft>
                <a:spcPts val="1800"/>
              </a:spcAft>
            </a:pPr>
            <a:r>
              <a:rPr lang="en-US" altLang="en-US" sz="2400" dirty="0"/>
              <a:t>Facilitate the direct use of data by stakeholders</a:t>
            </a:r>
          </a:p>
          <a:p>
            <a:pPr>
              <a:spcBef>
                <a:spcPct val="5000"/>
              </a:spcBef>
              <a:spcAft>
                <a:spcPts val="1200"/>
              </a:spcAft>
            </a:pPr>
            <a:r>
              <a:rPr lang="en-US" altLang="en-US" sz="2800" dirty="0"/>
              <a:t>Serve multiple audiences and purposes </a:t>
            </a:r>
          </a:p>
          <a:p>
            <a:pPr lvl="1">
              <a:spcBef>
                <a:spcPct val="5000"/>
              </a:spcBef>
              <a:spcAft>
                <a:spcPts val="1800"/>
              </a:spcAft>
            </a:pPr>
            <a:r>
              <a:rPr lang="en-US" altLang="en-US" sz="2400" dirty="0"/>
              <a:t>But a central focus on strengthening and empowering low-income neighborhoods</a:t>
            </a:r>
          </a:p>
          <a:p>
            <a:pPr>
              <a:spcBef>
                <a:spcPct val="5000"/>
              </a:spcBef>
              <a:spcAft>
                <a:spcPts val="1200"/>
              </a:spcAft>
            </a:pPr>
            <a:r>
              <a:rPr lang="en-US" altLang="en-US" sz="2800" dirty="0"/>
              <a:t>Use information to promote collaboration</a:t>
            </a:r>
          </a:p>
          <a:p>
            <a:pPr lvl="1">
              <a:spcBef>
                <a:spcPct val="5000"/>
              </a:spcBef>
              <a:spcAft>
                <a:spcPts val="1200"/>
              </a:spcAft>
            </a:pPr>
            <a:r>
              <a:rPr lang="en-US" altLang="en-US" sz="2400" dirty="0"/>
              <a:t>Acts as a bridge among public agencies, nonprofits, businesses, resident </a:t>
            </a:r>
            <a:r>
              <a:rPr lang="en-US" altLang="en-US" sz="2400" dirty="0" smtClean="0"/>
              <a:t>groups</a:t>
            </a:r>
            <a:endParaRPr lang="en-US" altLang="en-US" sz="2400" dirty="0"/>
          </a:p>
        </p:txBody>
      </p:sp>
    </p:spTree>
    <p:extLst>
      <p:ext uri="{BB962C8B-B14F-4D97-AF65-F5344CB8AC3E}">
        <p14:creationId xmlns:p14="http://schemas.microsoft.com/office/powerpoint/2010/main" val="120257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20692"/>
            <a:ext cx="7924800" cy="1920286"/>
          </a:xfrm>
        </p:spPr>
        <p:txBody>
          <a:bodyPr/>
          <a:lstStyle/>
          <a:p>
            <a:r>
              <a:rPr lang="en-US" sz="3800" i="1" dirty="0"/>
              <a:t>Interpreting, Communicating, and Engaging with </a:t>
            </a:r>
            <a:r>
              <a:rPr lang="en-US" sz="3800" i="1" dirty="0" smtClean="0"/>
              <a:t>Data: </a:t>
            </a:r>
            <a:br>
              <a:rPr lang="en-US" sz="3800" i="1" dirty="0" smtClean="0"/>
            </a:br>
            <a:r>
              <a:rPr lang="en-US" sz="3800" dirty="0" smtClean="0"/>
              <a:t>Example from Austin</a:t>
            </a:r>
            <a:endParaRPr lang="en-US" sz="3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03624"/>
            <a:ext cx="3662119" cy="91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588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http://schemas.microsoft.com/sharepoint/v3/fields"/>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1608</TotalTime>
  <Words>2196</Words>
  <Application>Microsoft Office PowerPoint</Application>
  <PresentationFormat>On-screen Show (4:3)</PresentationFormat>
  <Paragraphs>260</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Monotype Sorts</vt:lpstr>
      <vt:lpstr>NNIP PPT Theme</vt:lpstr>
      <vt:lpstr>An Introduction to the  National Neighborhood Indicators Partnership  (NNIP)</vt:lpstr>
      <vt:lpstr>National Neighborhood Indicators Partnership (NNIP)</vt:lpstr>
      <vt:lpstr>NNIP History</vt:lpstr>
      <vt:lpstr>Better Data. Better Decisions. Better Communities.</vt:lpstr>
      <vt:lpstr>Success Factors</vt:lpstr>
      <vt:lpstr>Trusted and Connected Institutions</vt:lpstr>
      <vt:lpstr>Relevant and High Quality Data</vt:lpstr>
      <vt:lpstr>Mission:   Data for Local Action</vt:lpstr>
      <vt:lpstr>Interpreting, Communicating, and Engaging with Data:  Example from Austin</vt:lpstr>
      <vt:lpstr>COH Approach to Presenting Data</vt:lpstr>
      <vt:lpstr>PowerPoint Presentation</vt:lpstr>
      <vt:lpstr>COH Community Summit</vt:lpstr>
      <vt:lpstr>Operational &amp; Policy Changes</vt:lpstr>
      <vt:lpstr>The NNIP Network</vt:lpstr>
      <vt:lpstr>Obligations: Doing the Work at Home</vt:lpstr>
      <vt:lpstr>Obligations to the NNIP Partnership</vt:lpstr>
      <vt:lpstr>NNIP Leadership  Management and Development</vt:lpstr>
      <vt:lpstr>Joint Work Program–  NNIP Partnership</vt:lpstr>
      <vt:lpstr>NNIP Cross-site Projects</vt:lpstr>
      <vt:lpstr>Current Network Funding</vt:lpstr>
      <vt:lpstr>Connect at www.NeighborhoodIndicators.org or @NNIPHQ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170</cp:revision>
  <cp:lastPrinted>2014-10-17T16:34:00Z</cp:lastPrinted>
  <dcterms:created xsi:type="dcterms:W3CDTF">2010-04-12T23:12:02Z</dcterms:created>
  <dcterms:modified xsi:type="dcterms:W3CDTF">2015-05-26T11:48:38Z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