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5"/>
  </p:notesMasterIdLst>
  <p:handoutMasterIdLst>
    <p:handoutMasterId r:id="rId36"/>
  </p:handoutMasterIdLst>
  <p:sldIdLst>
    <p:sldId id="282" r:id="rId5"/>
    <p:sldId id="283" r:id="rId6"/>
    <p:sldId id="284" r:id="rId7"/>
    <p:sldId id="285" r:id="rId8"/>
    <p:sldId id="286" r:id="rId9"/>
    <p:sldId id="287" r:id="rId10"/>
    <p:sldId id="288" r:id="rId11"/>
    <p:sldId id="289" r:id="rId12"/>
    <p:sldId id="290" r:id="rId13"/>
    <p:sldId id="292" r:id="rId14"/>
    <p:sldId id="294" r:id="rId15"/>
    <p:sldId id="295" r:id="rId16"/>
    <p:sldId id="293" r:id="rId17"/>
    <p:sldId id="297" r:id="rId18"/>
    <p:sldId id="296"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3" r:id="rId3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
          <p15:clr>
            <a:srgbClr val="A4A3A4"/>
          </p15:clr>
        </p15:guide>
        <p15:guide id="2" pos="115">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3691"/>
    <a:srgbClr val="00B6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1162" autoAdjust="0"/>
    <p:restoredTop sz="98993" autoAdjust="0"/>
  </p:normalViewPr>
  <p:slideViewPr>
    <p:cSldViewPr snapToGrid="0" snapToObjects="1">
      <p:cViewPr>
        <p:scale>
          <a:sx n="100" d="100"/>
          <a:sy n="100" d="100"/>
        </p:scale>
        <p:origin x="896" y="-204"/>
      </p:cViewPr>
      <p:guideLst>
        <p:guide orient="horz" pos="72"/>
        <p:guide pos="115"/>
      </p:guideLst>
    </p:cSldViewPr>
  </p:slideViewPr>
  <p:outlineViewPr>
    <p:cViewPr>
      <p:scale>
        <a:sx n="33" d="100"/>
        <a:sy n="33" d="100"/>
      </p:scale>
      <p:origin x="0" y="352"/>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69" d="100"/>
          <a:sy n="69" d="100"/>
        </p:scale>
        <p:origin x="2684" y="-11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8E1DDE-BA15-4511-91D5-49A0373613BD}" type="doc">
      <dgm:prSet loTypeId="urn:microsoft.com/office/officeart/2005/8/layout/arrow1" loCatId="relationship" qsTypeId="urn:microsoft.com/office/officeart/2005/8/quickstyle/simple1" qsCatId="simple" csTypeId="urn:microsoft.com/office/officeart/2005/8/colors/colorful2" csCatId="colorful" phldr="1"/>
      <dgm:spPr/>
      <dgm:t>
        <a:bodyPr/>
        <a:lstStyle/>
        <a:p>
          <a:endParaRPr lang="en-US"/>
        </a:p>
      </dgm:t>
    </dgm:pt>
    <dgm:pt modelId="{11AAD134-1AD1-4059-8E10-A45117717190}">
      <dgm:prSet phldrT="[Text]"/>
      <dgm:spPr>
        <a:xfrm rot="16200000">
          <a:off x="196" y="691517"/>
          <a:ext cx="2249165" cy="2249165"/>
        </a:xfrm>
        <a:solidFill>
          <a:srgbClr val="05E1D7"/>
        </a:solidFill>
        <a:ln w="2540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Calibri"/>
              <a:ea typeface="+mn-ea"/>
              <a:cs typeface="+mn-cs"/>
            </a:rPr>
            <a:t>Least Vulnerable</a:t>
          </a:r>
        </a:p>
        <a:p>
          <a:r>
            <a:rPr lang="en-US" dirty="0" smtClean="0">
              <a:solidFill>
                <a:sysClr val="window" lastClr="FFFFFF"/>
              </a:solidFill>
              <a:latin typeface="Calibri"/>
              <a:ea typeface="+mn-ea"/>
              <a:cs typeface="+mn-cs"/>
            </a:rPr>
            <a:t>(Lowest Need Areas)</a:t>
          </a:r>
          <a:endParaRPr lang="en-US" dirty="0">
            <a:solidFill>
              <a:sysClr val="window" lastClr="FFFFFF"/>
            </a:solidFill>
            <a:latin typeface="Calibri"/>
            <a:ea typeface="+mn-ea"/>
            <a:cs typeface="+mn-cs"/>
          </a:endParaRPr>
        </a:p>
      </dgm:t>
    </dgm:pt>
    <dgm:pt modelId="{9F18B28A-19F6-4E97-95D3-BABA6AA7D26D}" type="parTrans" cxnId="{5C7F2BB8-4F2C-4FD9-82FB-714B1F5CE0A5}">
      <dgm:prSet/>
      <dgm:spPr/>
      <dgm:t>
        <a:bodyPr/>
        <a:lstStyle/>
        <a:p>
          <a:endParaRPr lang="en-US"/>
        </a:p>
      </dgm:t>
    </dgm:pt>
    <dgm:pt modelId="{3A570B7C-6B83-430C-9D4E-7C5250B0DB3E}" type="sibTrans" cxnId="{5C7F2BB8-4F2C-4FD9-82FB-714B1F5CE0A5}">
      <dgm:prSet/>
      <dgm:spPr/>
      <dgm:t>
        <a:bodyPr/>
        <a:lstStyle/>
        <a:p>
          <a:endParaRPr lang="en-US"/>
        </a:p>
      </dgm:t>
    </dgm:pt>
    <dgm:pt modelId="{ED185EA2-A109-4B95-9932-4779E41429B1}">
      <dgm:prSet phldrT="[Text]"/>
      <dgm:spPr>
        <a:xfrm rot="5400000">
          <a:off x="2475038" y="691517"/>
          <a:ext cx="2249165" cy="2249165"/>
        </a:xfrm>
        <a:solidFill>
          <a:schemeClr val="accent5">
            <a:lumMod val="50000"/>
          </a:schemeClr>
        </a:solidFill>
        <a:ln w="25400" cap="flat" cmpd="sng" algn="ctr">
          <a:solidFill>
            <a:sysClr val="window" lastClr="FFFFFF">
              <a:hueOff val="0"/>
              <a:satOff val="0"/>
              <a:lumOff val="0"/>
              <a:alphaOff val="0"/>
            </a:sysClr>
          </a:solidFill>
          <a:prstDash val="solid"/>
        </a:ln>
        <a:effectLst/>
      </dgm:spPr>
      <dgm:t>
        <a:bodyPr/>
        <a:lstStyle/>
        <a:p>
          <a:r>
            <a:rPr lang="en-US" dirty="0" smtClean="0">
              <a:solidFill>
                <a:sysClr val="window" lastClr="FFFFFF"/>
              </a:solidFill>
              <a:latin typeface="Calibri"/>
              <a:ea typeface="+mn-ea"/>
              <a:cs typeface="+mn-cs"/>
            </a:rPr>
            <a:t>Most Vulnerable (Greatest Need)</a:t>
          </a:r>
          <a:endParaRPr lang="en-US" dirty="0">
            <a:solidFill>
              <a:sysClr val="window" lastClr="FFFFFF"/>
            </a:solidFill>
            <a:latin typeface="Calibri"/>
            <a:ea typeface="+mn-ea"/>
            <a:cs typeface="+mn-cs"/>
          </a:endParaRPr>
        </a:p>
      </dgm:t>
    </dgm:pt>
    <dgm:pt modelId="{5B1E79D4-FD28-41F2-84BB-7750441577C1}" type="parTrans" cxnId="{E8A38A09-9D5F-46E2-AAC7-2774C47B7581}">
      <dgm:prSet/>
      <dgm:spPr/>
      <dgm:t>
        <a:bodyPr/>
        <a:lstStyle/>
        <a:p>
          <a:endParaRPr lang="en-US"/>
        </a:p>
      </dgm:t>
    </dgm:pt>
    <dgm:pt modelId="{AF02EB07-7941-480A-99D5-211C1C966D9A}" type="sibTrans" cxnId="{E8A38A09-9D5F-46E2-AAC7-2774C47B7581}">
      <dgm:prSet/>
      <dgm:spPr/>
      <dgm:t>
        <a:bodyPr/>
        <a:lstStyle/>
        <a:p>
          <a:endParaRPr lang="en-US"/>
        </a:p>
      </dgm:t>
    </dgm:pt>
    <dgm:pt modelId="{51274C04-21CE-490D-889E-7C1499EC9080}" type="pres">
      <dgm:prSet presAssocID="{FB8E1DDE-BA15-4511-91D5-49A0373613BD}" presName="cycle" presStyleCnt="0">
        <dgm:presLayoutVars>
          <dgm:dir/>
          <dgm:resizeHandles val="exact"/>
        </dgm:presLayoutVars>
      </dgm:prSet>
      <dgm:spPr/>
      <dgm:t>
        <a:bodyPr/>
        <a:lstStyle/>
        <a:p>
          <a:endParaRPr lang="en-US"/>
        </a:p>
      </dgm:t>
    </dgm:pt>
    <dgm:pt modelId="{0842415A-AE8C-436F-88D5-3508CACCD94A}" type="pres">
      <dgm:prSet presAssocID="{11AAD134-1AD1-4059-8E10-A45117717190}" presName="arrow" presStyleLbl="node1" presStyleIdx="0" presStyleCnt="2">
        <dgm:presLayoutVars>
          <dgm:bulletEnabled val="1"/>
        </dgm:presLayoutVars>
      </dgm:prSet>
      <dgm:spPr>
        <a:prstGeom prst="upArrow">
          <a:avLst>
            <a:gd name="adj1" fmla="val 50000"/>
            <a:gd name="adj2" fmla="val 35000"/>
          </a:avLst>
        </a:prstGeom>
      </dgm:spPr>
      <dgm:t>
        <a:bodyPr/>
        <a:lstStyle/>
        <a:p>
          <a:endParaRPr lang="en-US"/>
        </a:p>
      </dgm:t>
    </dgm:pt>
    <dgm:pt modelId="{A9559CFD-F49C-452A-8743-39AEA9D9DBDA}" type="pres">
      <dgm:prSet presAssocID="{ED185EA2-A109-4B95-9932-4779E41429B1}" presName="arrow" presStyleLbl="node1" presStyleIdx="1" presStyleCnt="2">
        <dgm:presLayoutVars>
          <dgm:bulletEnabled val="1"/>
        </dgm:presLayoutVars>
      </dgm:prSet>
      <dgm:spPr>
        <a:prstGeom prst="upArrow">
          <a:avLst>
            <a:gd name="adj1" fmla="val 50000"/>
            <a:gd name="adj2" fmla="val 35000"/>
          </a:avLst>
        </a:prstGeom>
      </dgm:spPr>
      <dgm:t>
        <a:bodyPr/>
        <a:lstStyle/>
        <a:p>
          <a:endParaRPr lang="en-US"/>
        </a:p>
      </dgm:t>
    </dgm:pt>
  </dgm:ptLst>
  <dgm:cxnLst>
    <dgm:cxn modelId="{5C7F2BB8-4F2C-4FD9-82FB-714B1F5CE0A5}" srcId="{FB8E1DDE-BA15-4511-91D5-49A0373613BD}" destId="{11AAD134-1AD1-4059-8E10-A45117717190}" srcOrd="0" destOrd="0" parTransId="{9F18B28A-19F6-4E97-95D3-BABA6AA7D26D}" sibTransId="{3A570B7C-6B83-430C-9D4E-7C5250B0DB3E}"/>
    <dgm:cxn modelId="{C48D684A-7BA3-45CB-8DC7-7055149D56C9}" type="presOf" srcId="{11AAD134-1AD1-4059-8E10-A45117717190}" destId="{0842415A-AE8C-436F-88D5-3508CACCD94A}" srcOrd="0" destOrd="0" presId="urn:microsoft.com/office/officeart/2005/8/layout/arrow1"/>
    <dgm:cxn modelId="{E6E0D316-572E-40A2-8AB0-8BB18925BAC8}" type="presOf" srcId="{ED185EA2-A109-4B95-9932-4779E41429B1}" destId="{A9559CFD-F49C-452A-8743-39AEA9D9DBDA}" srcOrd="0" destOrd="0" presId="urn:microsoft.com/office/officeart/2005/8/layout/arrow1"/>
    <dgm:cxn modelId="{E8A38A09-9D5F-46E2-AAC7-2774C47B7581}" srcId="{FB8E1DDE-BA15-4511-91D5-49A0373613BD}" destId="{ED185EA2-A109-4B95-9932-4779E41429B1}" srcOrd="1" destOrd="0" parTransId="{5B1E79D4-FD28-41F2-84BB-7750441577C1}" sibTransId="{AF02EB07-7941-480A-99D5-211C1C966D9A}"/>
    <dgm:cxn modelId="{E60144E6-8AFA-4414-BB0B-4A03F4DB68F1}" type="presOf" srcId="{FB8E1DDE-BA15-4511-91D5-49A0373613BD}" destId="{51274C04-21CE-490D-889E-7C1499EC9080}" srcOrd="0" destOrd="0" presId="urn:microsoft.com/office/officeart/2005/8/layout/arrow1"/>
    <dgm:cxn modelId="{524492E6-50D9-415F-80B6-49C13E10219D}" type="presParOf" srcId="{51274C04-21CE-490D-889E-7C1499EC9080}" destId="{0842415A-AE8C-436F-88D5-3508CACCD94A}" srcOrd="0" destOrd="0" presId="urn:microsoft.com/office/officeart/2005/8/layout/arrow1"/>
    <dgm:cxn modelId="{A947951F-A1FE-4EC3-966E-2CF43EEC399C}" type="presParOf" srcId="{51274C04-21CE-490D-889E-7C1499EC9080}" destId="{A9559CFD-F49C-452A-8743-39AEA9D9DBDA}"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2415A-AE8C-436F-88D5-3508CACCD94A}">
      <dsp:nvSpPr>
        <dsp:cNvPr id="0" name=""/>
        <dsp:cNvSpPr/>
      </dsp:nvSpPr>
      <dsp:spPr>
        <a:xfrm rot="16200000">
          <a:off x="259" y="798648"/>
          <a:ext cx="2974702" cy="2974702"/>
        </a:xfrm>
        <a:prstGeom prst="upArrow">
          <a:avLst>
            <a:gd name="adj1" fmla="val 50000"/>
            <a:gd name="adj2" fmla="val 35000"/>
          </a:avLst>
        </a:prstGeom>
        <a:solidFill>
          <a:srgbClr val="05E1D7"/>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 lastClr="FFFFFF"/>
              </a:solidFill>
              <a:latin typeface="Calibri"/>
              <a:ea typeface="+mn-ea"/>
              <a:cs typeface="+mn-cs"/>
            </a:rPr>
            <a:t>Least Vulnerable</a:t>
          </a:r>
        </a:p>
        <a:p>
          <a:pPr lvl="0" algn="ctr" defTabSz="1066800">
            <a:lnSpc>
              <a:spcPct val="90000"/>
            </a:lnSpc>
            <a:spcBef>
              <a:spcPct val="0"/>
            </a:spcBef>
            <a:spcAft>
              <a:spcPct val="35000"/>
            </a:spcAft>
          </a:pPr>
          <a:r>
            <a:rPr lang="en-US" sz="2400" kern="1200" dirty="0" smtClean="0">
              <a:solidFill>
                <a:sysClr val="window" lastClr="FFFFFF"/>
              </a:solidFill>
              <a:latin typeface="Calibri"/>
              <a:ea typeface="+mn-ea"/>
              <a:cs typeface="+mn-cs"/>
            </a:rPr>
            <a:t>(Lowest Need Areas)</a:t>
          </a:r>
          <a:endParaRPr lang="en-US" sz="2400" kern="1200" dirty="0">
            <a:solidFill>
              <a:sysClr val="window" lastClr="FFFFFF"/>
            </a:solidFill>
            <a:latin typeface="Calibri"/>
            <a:ea typeface="+mn-ea"/>
            <a:cs typeface="+mn-cs"/>
          </a:endParaRPr>
        </a:p>
      </dsp:txBody>
      <dsp:txXfrm rot="5400000">
        <a:off x="520832" y="1542323"/>
        <a:ext cx="2454129" cy="1487351"/>
      </dsp:txXfrm>
    </dsp:sp>
    <dsp:sp modelId="{A9559CFD-F49C-452A-8743-39AEA9D9DBDA}">
      <dsp:nvSpPr>
        <dsp:cNvPr id="0" name=""/>
        <dsp:cNvSpPr/>
      </dsp:nvSpPr>
      <dsp:spPr>
        <a:xfrm rot="5400000">
          <a:off x="3273438" y="798648"/>
          <a:ext cx="2974702" cy="2974702"/>
        </a:xfrm>
        <a:prstGeom prst="upArrow">
          <a:avLst>
            <a:gd name="adj1" fmla="val 50000"/>
            <a:gd name="adj2" fmla="val 35000"/>
          </a:avLst>
        </a:prstGeom>
        <a:solidFill>
          <a:schemeClr val="accent5">
            <a:lumMod val="50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 lastClr="FFFFFF"/>
              </a:solidFill>
              <a:latin typeface="Calibri"/>
              <a:ea typeface="+mn-ea"/>
              <a:cs typeface="+mn-cs"/>
            </a:rPr>
            <a:t>Most Vulnerable (Greatest Need)</a:t>
          </a:r>
          <a:endParaRPr lang="en-US" sz="2400" kern="1200" dirty="0">
            <a:solidFill>
              <a:sysClr val="window" lastClr="FFFFFF"/>
            </a:solidFill>
            <a:latin typeface="Calibri"/>
            <a:ea typeface="+mn-ea"/>
            <a:cs typeface="+mn-cs"/>
          </a:endParaRPr>
        </a:p>
      </dsp:txBody>
      <dsp:txXfrm rot="-5400000">
        <a:off x="3273438" y="1542324"/>
        <a:ext cx="2454129" cy="1487351"/>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E4B01E6D-0FBA-4E90-8FBA-C7BCE8130135}" type="slidenum">
              <a:rPr lang="en-US" smtClean="0"/>
              <a:t>‹#›</a:t>
            </a:fld>
            <a:endParaRPr lang="en-US"/>
          </a:p>
        </p:txBody>
      </p:sp>
    </p:spTree>
    <p:extLst>
      <p:ext uri="{BB962C8B-B14F-4D97-AF65-F5344CB8AC3E}">
        <p14:creationId xmlns:p14="http://schemas.microsoft.com/office/powerpoint/2010/main" val="2940414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6F5ED001-8E4F-41BA-B339-E1E7E3327FC9}" type="datetimeFigureOut">
              <a:rPr lang="en-US" smtClean="0"/>
              <a:t>10/21/2014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1C0A19E-F03E-4439-8473-00B692EFD32E}" type="slidenum">
              <a:rPr lang="en-US" smtClean="0"/>
              <a:t>‹#›</a:t>
            </a:fld>
            <a:endParaRPr lang="en-US"/>
          </a:p>
        </p:txBody>
      </p:sp>
    </p:spTree>
    <p:extLst>
      <p:ext uri="{BB962C8B-B14F-4D97-AF65-F5344CB8AC3E}">
        <p14:creationId xmlns:p14="http://schemas.microsoft.com/office/powerpoint/2010/main" val="92731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vi.org/SAVI/CaseStudies.aspx"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Technology is only one of the innovations  - </a:t>
            </a:r>
            <a:r>
              <a:rPr lang="en-US" sz="1300" b="1" dirty="0"/>
              <a:t>Problems are not evenly distributed across cities and Priority issues vary across neighborhoods</a:t>
            </a:r>
            <a:endParaRPr lang="en-US" sz="1300" dirty="0"/>
          </a:p>
          <a:p>
            <a:r>
              <a:rPr lang="en-US" sz="1300" dirty="0"/>
              <a:t>********	</a:t>
            </a:r>
          </a:p>
          <a:p>
            <a:r>
              <a:rPr lang="en-US" sz="1300" dirty="0"/>
              <a:t>Geography Matters - City-wide trends not helpful for action</a:t>
            </a:r>
          </a:p>
          <a:p>
            <a:r>
              <a:rPr lang="en-US" sz="1300" dirty="0"/>
              <a:t>Maps are powerful for engaging people. GIS has the power to show relationships – not necessarily statistical cause and effect, but co-existing conditions like vacant housing and crime, obesity and lack of grocery stores or exercise opportunities.  Allows you to ask new questions.</a:t>
            </a:r>
          </a:p>
          <a:p>
            <a:r>
              <a:rPr lang="en-US" sz="1300" dirty="0"/>
              <a:t>Partners generally receive information at the address level and aggregate to varying levels of geography depending on the audience and issue at hand.</a:t>
            </a:r>
          </a:p>
          <a:p>
            <a:r>
              <a:rPr lang="en-US" sz="1300" dirty="0"/>
              <a:t>Partners cover many issues, recognizing residents don’t experience their community in silos (see list)</a:t>
            </a:r>
          </a:p>
          <a:p>
            <a:r>
              <a:rPr lang="en-US" sz="1300" dirty="0"/>
              <a:t>They obtain data incrementally – not all partners have everything. (Data inventory)</a:t>
            </a:r>
          </a:p>
          <a:p>
            <a:r>
              <a:rPr lang="en-US" sz="1300" dirty="0"/>
              <a:t>***************</a:t>
            </a:r>
          </a:p>
          <a:p>
            <a:r>
              <a:rPr lang="en-US" sz="1300" dirty="0"/>
              <a:t>More important innovation– new institutions in civil society -</a:t>
            </a:r>
          </a:p>
          <a:p>
            <a:r>
              <a:rPr lang="en-US" sz="1300" dirty="0"/>
              <a:t>    Mostly outside of government, often stand-alone nonprofit, university centers, or alliances</a:t>
            </a:r>
          </a:p>
          <a:p>
            <a:r>
              <a:rPr lang="en-US" sz="1300" dirty="0"/>
              <a:t>    But partner with resident groups, nonprofits, government, and other stakeholders</a:t>
            </a:r>
          </a:p>
          <a:p>
            <a:r>
              <a:rPr lang="en-US" sz="1300" dirty="0"/>
              <a:t>Home Matters –</a:t>
            </a:r>
          </a:p>
          <a:p>
            <a:r>
              <a:rPr lang="en-US" sz="1300" dirty="0"/>
              <a:t>“Intermediary” – Local Infrastructure</a:t>
            </a:r>
          </a:p>
          <a:p>
            <a:r>
              <a:rPr lang="en-US" sz="1300" dirty="0"/>
              <a:t>Institutions range from 1-person shop in donated office space to large </a:t>
            </a:r>
            <a:r>
              <a:rPr lang="en-US" sz="1300" dirty="0" err="1"/>
              <a:t>univ.</a:t>
            </a:r>
            <a:r>
              <a:rPr lang="en-US" sz="1300" dirty="0"/>
              <a:t> centers like Polis</a:t>
            </a:r>
          </a:p>
          <a:p>
            <a:r>
              <a:rPr lang="en-US" sz="1300" dirty="0"/>
              <a:t>Some distance from political forces – not one mayor’s project</a:t>
            </a:r>
          </a:p>
          <a:p>
            <a:r>
              <a:rPr lang="en-US" sz="1300" dirty="0"/>
              <a:t>Long-term stake in community (versus out-of-town consultants or one-off projects)</a:t>
            </a:r>
          </a:p>
          <a:p>
            <a:r>
              <a:rPr lang="en-US" sz="1300" dirty="0"/>
              <a:t>Handle data and analysis with integrity &amp; Don’t mislead with maps, Pay attention to confidentiality issues</a:t>
            </a:r>
          </a:p>
          <a:p>
            <a:r>
              <a:rPr lang="en-US" sz="1300" dirty="0"/>
              <a:t>*************</a:t>
            </a:r>
          </a:p>
          <a:p>
            <a:r>
              <a:rPr lang="en-US" sz="1300" dirty="0"/>
              <a:t>Paired with progressive missions – using information as a means to empower communities and improve neighborhood conditions</a:t>
            </a:r>
          </a:p>
          <a:p>
            <a:endParaRPr lang="en-US"/>
          </a:p>
        </p:txBody>
      </p:sp>
      <p:sp>
        <p:nvSpPr>
          <p:cNvPr id="4" name="Slide Number Placeholder 3"/>
          <p:cNvSpPr>
            <a:spLocks noGrp="1"/>
          </p:cNvSpPr>
          <p:nvPr>
            <p:ph type="sldNum" sz="quarter" idx="10"/>
          </p:nvPr>
        </p:nvSpPr>
        <p:spPr/>
        <p:txBody>
          <a:bodyPr/>
          <a:lstStyle/>
          <a:p>
            <a:fld id="{91C0A19E-F03E-4439-8473-00B692EFD32E}" type="slidenum">
              <a:rPr lang="en-US" smtClean="0"/>
              <a:t>5</a:t>
            </a:fld>
            <a:endParaRPr lang="en-US"/>
          </a:p>
        </p:txBody>
      </p:sp>
    </p:spTree>
    <p:extLst>
      <p:ext uri="{BB962C8B-B14F-4D97-AF65-F5344CB8AC3E}">
        <p14:creationId xmlns:p14="http://schemas.microsoft.com/office/powerpoint/2010/main" val="2627833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 here’s a recap of their process </a:t>
            </a:r>
          </a:p>
          <a:p>
            <a:pPr eaLnBrk="1" hangingPunct="1">
              <a:spcBef>
                <a:spcPct val="0"/>
              </a:spcBef>
            </a:pPr>
            <a:r>
              <a:rPr lang="en-US" altLang="en-US" dirty="0" smtClean="0"/>
              <a:t>[walk through steps on slide]</a:t>
            </a:r>
          </a:p>
          <a:p>
            <a:pPr eaLnBrk="1" hangingPunct="1">
              <a:spcBef>
                <a:spcPct val="0"/>
              </a:spcBef>
            </a:pPr>
            <a:r>
              <a:rPr lang="en-US" altLang="en-US" dirty="0" smtClean="0"/>
              <a:t>PNCIS partnered with them in all the stages, but the data was nested in a change initiative and directly relevant to their work.</a:t>
            </a:r>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15</a:t>
            </a:fld>
            <a:endParaRPr lang="en-US"/>
          </a:p>
        </p:txBody>
      </p:sp>
    </p:spTree>
    <p:extLst>
      <p:ext uri="{BB962C8B-B14F-4D97-AF65-F5344CB8AC3E}">
        <p14:creationId xmlns:p14="http://schemas.microsoft.com/office/powerpoint/2010/main" val="3288460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Short-term – bring city investment into the </a:t>
            </a:r>
            <a:r>
              <a:rPr lang="en-US" altLang="en-US" dirty="0" err="1" smtClean="0"/>
              <a:t>ngh</a:t>
            </a:r>
            <a:r>
              <a:rPr lang="en-US" altLang="en-US" dirty="0" smtClean="0"/>
              <a:t> and secure the individual properties so that its safer for children (both physical safety and less crime)</a:t>
            </a:r>
          </a:p>
          <a:p>
            <a:pPr eaLnBrk="1" hangingPunct="1">
              <a:spcBef>
                <a:spcPct val="0"/>
              </a:spcBef>
            </a:pPr>
            <a:endParaRPr lang="en-US" altLang="en-US" dirty="0" smtClean="0"/>
          </a:p>
          <a:p>
            <a:pPr eaLnBrk="1" hangingPunct="1">
              <a:spcBef>
                <a:spcPct val="0"/>
              </a:spcBef>
            </a:pPr>
            <a:r>
              <a:rPr lang="en-US" altLang="en-US" dirty="0" smtClean="0"/>
              <a:t>Just as important, residents learned they could take collective action to improve their neighborhood</a:t>
            </a:r>
          </a:p>
          <a:p>
            <a:pPr eaLnBrk="1" hangingPunct="1">
              <a:spcBef>
                <a:spcPct val="0"/>
              </a:spcBef>
            </a:pPr>
            <a:endParaRPr lang="en-US" altLang="en-US" dirty="0" smtClean="0"/>
          </a:p>
          <a:p>
            <a:pPr eaLnBrk="1" hangingPunct="1">
              <a:spcBef>
                <a:spcPct val="0"/>
              </a:spcBef>
            </a:pPr>
            <a:r>
              <a:rPr lang="en-US" altLang="en-US" dirty="0" smtClean="0"/>
              <a:t>Long-term -  improving abandoned homes helps image and raises property values</a:t>
            </a:r>
          </a:p>
          <a:p>
            <a:pPr eaLnBrk="1" hangingPunct="1">
              <a:spcBef>
                <a:spcPct val="0"/>
              </a:spcBef>
            </a:pPr>
            <a:endParaRPr lang="en-US" altLang="en-US" dirty="0" smtClean="0"/>
          </a:p>
          <a:p>
            <a:pPr eaLnBrk="1" hangingPunct="1">
              <a:spcBef>
                <a:spcPct val="0"/>
              </a:spcBef>
            </a:pPr>
            <a:r>
              <a:rPr lang="en-US" altLang="en-US" sz="1300" dirty="0">
                <a:latin typeface="Arial" charset="0"/>
              </a:rPr>
              <a:t>This is not just a one-time project.  Organizations in the community (Operation Better Block) are still accessing the data from the Website – they’re working on a neighborhood plan with the trained their staff</a:t>
            </a:r>
          </a:p>
          <a:p>
            <a:pPr eaLnBrk="1" hangingPunct="1">
              <a:spcBef>
                <a:spcPct val="0"/>
              </a:spcBef>
            </a:pPr>
            <a:r>
              <a:rPr lang="en-US" altLang="en-US" sz="1300" dirty="0">
                <a:latin typeface="Arial" charset="0"/>
              </a:rPr>
              <a:t>  </a:t>
            </a:r>
          </a:p>
          <a:p>
            <a:pPr eaLnBrk="1" hangingPunct="1">
              <a:spcBef>
                <a:spcPct val="0"/>
              </a:spcBef>
            </a:pPr>
            <a:r>
              <a:rPr lang="en-US" altLang="en-US" dirty="0">
                <a:latin typeface="Arial" charset="0"/>
              </a:rPr>
              <a:t>Update as of 9-2014</a:t>
            </a:r>
          </a:p>
          <a:p>
            <a:pPr eaLnBrk="1" hangingPunct="1">
              <a:spcBef>
                <a:spcPct val="0"/>
              </a:spcBef>
            </a:pPr>
            <a:endParaRPr lang="en-US" altLang="en-US" dirty="0">
              <a:latin typeface="Arial" charset="0"/>
            </a:endParaRPr>
          </a:p>
          <a:p>
            <a:r>
              <a:rPr lang="en-US" sz="1300" dirty="0"/>
              <a:t>They're using our property data standard created earlier this year and using local data as a collection tool. Our partner is operation better block. Our standard is designed to allow for easy code enforcement referrals</a:t>
            </a:r>
          </a:p>
          <a:p>
            <a:r>
              <a:rPr lang="en-US" sz="1300" dirty="0"/>
              <a:t> </a:t>
            </a:r>
          </a:p>
          <a:p>
            <a:r>
              <a:rPr lang="en-US" sz="1300" dirty="0"/>
              <a:t>They will use the data to do block-level organizing and planning with residents. Vacant land is a huge issue. They're also using data to identify owners needing home repair assistance and partnering w rebuilding together Pittsburgh to perform work. Also social service referrals identified through door to door resident surveys. </a:t>
            </a:r>
          </a:p>
          <a:p>
            <a:r>
              <a:rPr lang="en-US" sz="1300" dirty="0"/>
              <a:t> </a:t>
            </a:r>
          </a:p>
          <a:p>
            <a:r>
              <a:rPr lang="en-US" sz="1300" dirty="0"/>
              <a:t>Well also use property survey data to understand property influence on chronic absenteeism in the Annie e Casey ids research. This project will have a connection w the </a:t>
            </a:r>
            <a:r>
              <a:rPr lang="en-US" sz="1300" dirty="0" err="1"/>
              <a:t>homewood</a:t>
            </a:r>
            <a:r>
              <a:rPr lang="en-US" sz="1300" dirty="0"/>
              <a:t> children's village and john Wallace. Well look at interventions w them and operation better block. Geocoding student data to parcels will be finished tomorrow. </a:t>
            </a:r>
          </a:p>
          <a:p>
            <a:r>
              <a:rPr lang="en-US" sz="1300" dirty="0"/>
              <a:t> </a:t>
            </a:r>
          </a:p>
          <a:p>
            <a:r>
              <a:rPr lang="en-US" sz="1300" dirty="0"/>
              <a:t>Meeting with </a:t>
            </a:r>
            <a:r>
              <a:rPr lang="en-US" sz="1300" dirty="0" err="1"/>
              <a:t>obb</a:t>
            </a:r>
            <a:r>
              <a:rPr lang="en-US" sz="1300" dirty="0"/>
              <a:t> in early October. More to come then.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16</a:t>
            </a:fld>
            <a:endParaRPr lang="en-US"/>
          </a:p>
        </p:txBody>
      </p:sp>
    </p:spTree>
    <p:extLst>
      <p:ext uri="{BB962C8B-B14F-4D97-AF65-F5344CB8AC3E}">
        <p14:creationId xmlns:p14="http://schemas.microsoft.com/office/powerpoint/2010/main" val="1930122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defTabSz="964952">
              <a:spcBef>
                <a:spcPct val="0"/>
              </a:spcBef>
            </a:pPr>
            <a:r>
              <a:rPr lang="en-US"/>
              <a:t>Credit the Polis Center in Indianapolis for both the work and the slides.</a:t>
            </a:r>
          </a:p>
          <a:p>
            <a:pPr defTabSz="964952"/>
            <a:endParaRPr lang="en-US" smtClean="0"/>
          </a:p>
        </p:txBody>
      </p:sp>
      <p:sp>
        <p:nvSpPr>
          <p:cNvPr id="51204" name="Slide Number Placeholder 3"/>
          <p:cNvSpPr>
            <a:spLocks noGrp="1"/>
          </p:cNvSpPr>
          <p:nvPr>
            <p:ph type="sldNum" sz="quarter" idx="4294967295"/>
          </p:nvPr>
        </p:nvSpPr>
        <p:spPr bwMode="auto">
          <a:xfrm>
            <a:off x="4142964" y="9119173"/>
            <a:ext cx="3170582" cy="4803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1" tIns="48326" rIns="96651" bIns="48326"/>
          <a:lstStyle>
            <a:lvl1pPr>
              <a:defRPr sz="2500">
                <a:solidFill>
                  <a:schemeClr val="tx1"/>
                </a:solidFill>
                <a:latin typeface="Times New Roman" pitchFamily="18" charset="0"/>
              </a:defRPr>
            </a:lvl1pPr>
            <a:lvl2pPr marL="770644" indent="-296401">
              <a:defRPr sz="2500">
                <a:solidFill>
                  <a:schemeClr val="tx1"/>
                </a:solidFill>
                <a:latin typeface="Times New Roman" pitchFamily="18" charset="0"/>
              </a:defRPr>
            </a:lvl2pPr>
            <a:lvl3pPr marL="1185605" indent="-237120">
              <a:defRPr sz="2500">
                <a:solidFill>
                  <a:schemeClr val="tx1"/>
                </a:solidFill>
                <a:latin typeface="Times New Roman" pitchFamily="18" charset="0"/>
              </a:defRPr>
            </a:lvl3pPr>
            <a:lvl4pPr marL="1659847" indent="-237120">
              <a:defRPr sz="2500">
                <a:solidFill>
                  <a:schemeClr val="tx1"/>
                </a:solidFill>
                <a:latin typeface="Times New Roman" pitchFamily="18" charset="0"/>
              </a:defRPr>
            </a:lvl4pPr>
            <a:lvl5pPr marL="2134090" indent="-237120">
              <a:defRPr sz="2500">
                <a:solidFill>
                  <a:schemeClr val="tx1"/>
                </a:solidFill>
                <a:latin typeface="Times New Roman" pitchFamily="18" charset="0"/>
              </a:defRPr>
            </a:lvl5pPr>
            <a:lvl6pPr marL="2608332" indent="-237120" eaLnBrk="0" fontAlgn="base" hangingPunct="0">
              <a:spcBef>
                <a:spcPct val="0"/>
              </a:spcBef>
              <a:spcAft>
                <a:spcPct val="0"/>
              </a:spcAft>
              <a:defRPr sz="2500">
                <a:solidFill>
                  <a:schemeClr val="tx1"/>
                </a:solidFill>
                <a:latin typeface="Times New Roman" pitchFamily="18" charset="0"/>
              </a:defRPr>
            </a:lvl6pPr>
            <a:lvl7pPr marL="3082572" indent="-237120" eaLnBrk="0" fontAlgn="base" hangingPunct="0">
              <a:spcBef>
                <a:spcPct val="0"/>
              </a:spcBef>
              <a:spcAft>
                <a:spcPct val="0"/>
              </a:spcAft>
              <a:defRPr sz="2500">
                <a:solidFill>
                  <a:schemeClr val="tx1"/>
                </a:solidFill>
                <a:latin typeface="Times New Roman" pitchFamily="18" charset="0"/>
              </a:defRPr>
            </a:lvl7pPr>
            <a:lvl8pPr marL="3556816" indent="-237120" eaLnBrk="0" fontAlgn="base" hangingPunct="0">
              <a:spcBef>
                <a:spcPct val="0"/>
              </a:spcBef>
              <a:spcAft>
                <a:spcPct val="0"/>
              </a:spcAft>
              <a:defRPr sz="2500">
                <a:solidFill>
                  <a:schemeClr val="tx1"/>
                </a:solidFill>
                <a:latin typeface="Times New Roman" pitchFamily="18" charset="0"/>
              </a:defRPr>
            </a:lvl8pPr>
            <a:lvl9pPr marL="4031057" indent="-237120" eaLnBrk="0" fontAlgn="base" hangingPunct="0">
              <a:spcBef>
                <a:spcPct val="0"/>
              </a:spcBef>
              <a:spcAft>
                <a:spcPct val="0"/>
              </a:spcAft>
              <a:defRPr sz="2500">
                <a:solidFill>
                  <a:schemeClr val="tx1"/>
                </a:solidFill>
                <a:latin typeface="Times New Roman" pitchFamily="18" charset="0"/>
              </a:defRPr>
            </a:lvl9pPr>
          </a:lstStyle>
          <a:p>
            <a:fld id="{45B2BE5B-3915-4C1B-98B9-119DF964DC84}" type="slidenum">
              <a:rPr lang="en-US"/>
              <a:pPr/>
              <a:t>17</a:t>
            </a:fld>
            <a:endParaRPr lang="en-US"/>
          </a:p>
        </p:txBody>
      </p:sp>
    </p:spTree>
    <p:extLst>
      <p:ext uri="{BB962C8B-B14F-4D97-AF65-F5344CB8AC3E}">
        <p14:creationId xmlns:p14="http://schemas.microsoft.com/office/powerpoint/2010/main" val="402173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Our partner in Indianapolis is working with the Marion County Commission on Youth (MCCOY) using neighborhood-level data to support their county-wide early intervention and prevention initiative.  They are trying to find the best place to co-locate services. </a:t>
            </a:r>
          </a:p>
          <a:p>
            <a:pPr>
              <a:defRPr/>
            </a:pPr>
            <a:endParaRPr lang="en-US" dirty="0"/>
          </a:p>
          <a:p>
            <a:pPr>
              <a:defRPr/>
            </a:pPr>
            <a:endParaRPr lang="en-US" dirty="0"/>
          </a:p>
          <a:p>
            <a:pPr>
              <a:defRPr/>
            </a:pPr>
            <a:endParaRPr lang="en-US" dirty="0"/>
          </a:p>
          <a:p>
            <a:pPr>
              <a:defRPr/>
            </a:pPr>
            <a:r>
              <a:rPr lang="en-US" dirty="0"/>
              <a:t> </a:t>
            </a:r>
            <a:r>
              <a:rPr lang="en-US" dirty="0" smtClean="0"/>
              <a:t>[Additional</a:t>
            </a:r>
            <a:r>
              <a:rPr lang="en-US" baseline="0" dirty="0" smtClean="0"/>
              <a:t> background:  This story started several years ago when the county council commissioned a study on reducing the number of kids in the juvenile system. As part of the assessment and strategic plan they recognized that families were having trouble accessing services – both due to transportation and having to go to several different offices for various services.  The report recommended an effort to co-locate services and the Marion County Commission on Youth (MCCOY) was asked with this challenge.]</a:t>
            </a:r>
            <a:endParaRPr lang="en-US" dirty="0"/>
          </a:p>
        </p:txBody>
      </p:sp>
      <p:sp>
        <p:nvSpPr>
          <p:cNvPr id="52228" name="Slide Number Placeholder 3"/>
          <p:cNvSpPr>
            <a:spLocks noGrp="1"/>
          </p:cNvSpPr>
          <p:nvPr>
            <p:ph type="sldNum" sz="quarter" idx="4294967295"/>
          </p:nvPr>
        </p:nvSpPr>
        <p:spPr bwMode="auto">
          <a:xfrm>
            <a:off x="4142964" y="9119173"/>
            <a:ext cx="3170582" cy="4803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1" tIns="48326" rIns="96651" bIns="48326"/>
          <a:lstStyle>
            <a:lvl1pPr>
              <a:defRPr sz="2500">
                <a:solidFill>
                  <a:schemeClr val="tx1"/>
                </a:solidFill>
                <a:latin typeface="Times New Roman" pitchFamily="18" charset="0"/>
              </a:defRPr>
            </a:lvl1pPr>
            <a:lvl2pPr marL="770644" indent="-296401">
              <a:defRPr sz="2500">
                <a:solidFill>
                  <a:schemeClr val="tx1"/>
                </a:solidFill>
                <a:latin typeface="Times New Roman" pitchFamily="18" charset="0"/>
              </a:defRPr>
            </a:lvl2pPr>
            <a:lvl3pPr marL="1185605" indent="-237120">
              <a:defRPr sz="2500">
                <a:solidFill>
                  <a:schemeClr val="tx1"/>
                </a:solidFill>
                <a:latin typeface="Times New Roman" pitchFamily="18" charset="0"/>
              </a:defRPr>
            </a:lvl3pPr>
            <a:lvl4pPr marL="1659847" indent="-237120">
              <a:defRPr sz="2500">
                <a:solidFill>
                  <a:schemeClr val="tx1"/>
                </a:solidFill>
                <a:latin typeface="Times New Roman" pitchFamily="18" charset="0"/>
              </a:defRPr>
            </a:lvl4pPr>
            <a:lvl5pPr marL="2134090" indent="-237120">
              <a:defRPr sz="2500">
                <a:solidFill>
                  <a:schemeClr val="tx1"/>
                </a:solidFill>
                <a:latin typeface="Times New Roman" pitchFamily="18" charset="0"/>
              </a:defRPr>
            </a:lvl5pPr>
            <a:lvl6pPr marL="2608332" indent="-237120" eaLnBrk="0" fontAlgn="base" hangingPunct="0">
              <a:spcBef>
                <a:spcPct val="0"/>
              </a:spcBef>
              <a:spcAft>
                <a:spcPct val="0"/>
              </a:spcAft>
              <a:defRPr sz="2500">
                <a:solidFill>
                  <a:schemeClr val="tx1"/>
                </a:solidFill>
                <a:latin typeface="Times New Roman" pitchFamily="18" charset="0"/>
              </a:defRPr>
            </a:lvl6pPr>
            <a:lvl7pPr marL="3082572" indent="-237120" eaLnBrk="0" fontAlgn="base" hangingPunct="0">
              <a:spcBef>
                <a:spcPct val="0"/>
              </a:spcBef>
              <a:spcAft>
                <a:spcPct val="0"/>
              </a:spcAft>
              <a:defRPr sz="2500">
                <a:solidFill>
                  <a:schemeClr val="tx1"/>
                </a:solidFill>
                <a:latin typeface="Times New Roman" pitchFamily="18" charset="0"/>
              </a:defRPr>
            </a:lvl7pPr>
            <a:lvl8pPr marL="3556816" indent="-237120" eaLnBrk="0" fontAlgn="base" hangingPunct="0">
              <a:spcBef>
                <a:spcPct val="0"/>
              </a:spcBef>
              <a:spcAft>
                <a:spcPct val="0"/>
              </a:spcAft>
              <a:defRPr sz="2500">
                <a:solidFill>
                  <a:schemeClr val="tx1"/>
                </a:solidFill>
                <a:latin typeface="Times New Roman" pitchFamily="18" charset="0"/>
              </a:defRPr>
            </a:lvl8pPr>
            <a:lvl9pPr marL="4031057" indent="-237120" eaLnBrk="0" fontAlgn="base" hangingPunct="0">
              <a:spcBef>
                <a:spcPct val="0"/>
              </a:spcBef>
              <a:spcAft>
                <a:spcPct val="0"/>
              </a:spcAft>
              <a:defRPr sz="2500">
                <a:solidFill>
                  <a:schemeClr val="tx1"/>
                </a:solidFill>
                <a:latin typeface="Times New Roman" pitchFamily="18" charset="0"/>
              </a:defRPr>
            </a:lvl9pPr>
          </a:lstStyle>
          <a:p>
            <a:fld id="{D3334F01-E972-4779-B27E-4929523E0CFC}" type="slidenum">
              <a:rPr lang="en-US"/>
              <a:pPr/>
              <a:t>18</a:t>
            </a:fld>
            <a:endParaRPr lang="en-US"/>
          </a:p>
        </p:txBody>
      </p:sp>
    </p:spTree>
    <p:extLst>
      <p:ext uri="{BB962C8B-B14F-4D97-AF65-F5344CB8AC3E}">
        <p14:creationId xmlns:p14="http://schemas.microsoft.com/office/powerpoint/2010/main" val="268434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r>
              <a:rPr lang="en-US" dirty="0" smtClean="0"/>
              <a:t>The</a:t>
            </a:r>
            <a:r>
              <a:rPr lang="en-US" baseline="0" dirty="0" smtClean="0"/>
              <a:t> question remained about where to locate such a facilities and which areas had the most need for services.  </a:t>
            </a:r>
            <a:r>
              <a:rPr lang="en-US" dirty="0" smtClean="0"/>
              <a:t>They</a:t>
            </a:r>
            <a:r>
              <a:rPr lang="en-US" baseline="0" dirty="0" smtClean="0"/>
              <a:t> created a Vulnerability Index and developed weights on the importance of the indicator as a measure of need through consensus among the commission members. </a:t>
            </a:r>
            <a:endParaRPr lang="en-US" dirty="0" smtClean="0"/>
          </a:p>
        </p:txBody>
      </p:sp>
    </p:spTree>
    <p:extLst>
      <p:ext uri="{BB962C8B-B14F-4D97-AF65-F5344CB8AC3E}">
        <p14:creationId xmlns:p14="http://schemas.microsoft.com/office/powerpoint/2010/main" val="1948979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r>
              <a:rPr lang="en-US" dirty="0" smtClean="0"/>
              <a:t>The end result was a simple way to communicate multiple</a:t>
            </a:r>
            <a:r>
              <a:rPr lang="en-US" baseline="0" dirty="0" smtClean="0"/>
              <a:t> conditions, an index from 0-26 to indicate the most vulnerable areas. </a:t>
            </a:r>
            <a:endParaRPr lang="en-US" dirty="0" smtClean="0"/>
          </a:p>
        </p:txBody>
      </p:sp>
    </p:spTree>
    <p:extLst>
      <p:ext uri="{BB962C8B-B14F-4D97-AF65-F5344CB8AC3E}">
        <p14:creationId xmlns:p14="http://schemas.microsoft.com/office/powerpoint/2010/main" val="113105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r>
              <a:rPr lang="en-US" dirty="0" smtClean="0"/>
              <a:t>This is the first</a:t>
            </a:r>
            <a:r>
              <a:rPr lang="en-US" baseline="0" dirty="0" smtClean="0"/>
              <a:t> version of the index – darker colors indicate more need. But this did not narrow it down enough; there were still too many neighborhoods to choose from.</a:t>
            </a:r>
            <a:endParaRPr lang="en-US" dirty="0" smtClean="0"/>
          </a:p>
        </p:txBody>
      </p:sp>
      <p:sp>
        <p:nvSpPr>
          <p:cNvPr id="55300" name="Slide Number Placeholder 3"/>
          <p:cNvSpPr>
            <a:spLocks noGrp="1"/>
          </p:cNvSpPr>
          <p:nvPr>
            <p:ph type="sldNum" sz="quarter" idx="4294967295"/>
          </p:nvPr>
        </p:nvSpPr>
        <p:spPr bwMode="auto">
          <a:xfrm>
            <a:off x="4142964" y="9119173"/>
            <a:ext cx="3170582" cy="4803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1" tIns="48326" rIns="96651" bIns="48326"/>
          <a:lstStyle>
            <a:lvl1pPr>
              <a:defRPr sz="2500">
                <a:solidFill>
                  <a:schemeClr val="tx1"/>
                </a:solidFill>
                <a:latin typeface="Times New Roman" pitchFamily="18" charset="0"/>
              </a:defRPr>
            </a:lvl1pPr>
            <a:lvl2pPr marL="770644" indent="-296401">
              <a:defRPr sz="2500">
                <a:solidFill>
                  <a:schemeClr val="tx1"/>
                </a:solidFill>
                <a:latin typeface="Times New Roman" pitchFamily="18" charset="0"/>
              </a:defRPr>
            </a:lvl2pPr>
            <a:lvl3pPr marL="1185605" indent="-237120">
              <a:defRPr sz="2500">
                <a:solidFill>
                  <a:schemeClr val="tx1"/>
                </a:solidFill>
                <a:latin typeface="Times New Roman" pitchFamily="18" charset="0"/>
              </a:defRPr>
            </a:lvl3pPr>
            <a:lvl4pPr marL="1659847" indent="-237120">
              <a:defRPr sz="2500">
                <a:solidFill>
                  <a:schemeClr val="tx1"/>
                </a:solidFill>
                <a:latin typeface="Times New Roman" pitchFamily="18" charset="0"/>
              </a:defRPr>
            </a:lvl4pPr>
            <a:lvl5pPr marL="2134090" indent="-237120">
              <a:defRPr sz="2500">
                <a:solidFill>
                  <a:schemeClr val="tx1"/>
                </a:solidFill>
                <a:latin typeface="Times New Roman" pitchFamily="18" charset="0"/>
              </a:defRPr>
            </a:lvl5pPr>
            <a:lvl6pPr marL="2608332" indent="-237120" eaLnBrk="0" fontAlgn="base" hangingPunct="0">
              <a:spcBef>
                <a:spcPct val="0"/>
              </a:spcBef>
              <a:spcAft>
                <a:spcPct val="0"/>
              </a:spcAft>
              <a:defRPr sz="2500">
                <a:solidFill>
                  <a:schemeClr val="tx1"/>
                </a:solidFill>
                <a:latin typeface="Times New Roman" pitchFamily="18" charset="0"/>
              </a:defRPr>
            </a:lvl6pPr>
            <a:lvl7pPr marL="3082572" indent="-237120" eaLnBrk="0" fontAlgn="base" hangingPunct="0">
              <a:spcBef>
                <a:spcPct val="0"/>
              </a:spcBef>
              <a:spcAft>
                <a:spcPct val="0"/>
              </a:spcAft>
              <a:defRPr sz="2500">
                <a:solidFill>
                  <a:schemeClr val="tx1"/>
                </a:solidFill>
                <a:latin typeface="Times New Roman" pitchFamily="18" charset="0"/>
              </a:defRPr>
            </a:lvl7pPr>
            <a:lvl8pPr marL="3556816" indent="-237120" eaLnBrk="0" fontAlgn="base" hangingPunct="0">
              <a:spcBef>
                <a:spcPct val="0"/>
              </a:spcBef>
              <a:spcAft>
                <a:spcPct val="0"/>
              </a:spcAft>
              <a:defRPr sz="2500">
                <a:solidFill>
                  <a:schemeClr val="tx1"/>
                </a:solidFill>
                <a:latin typeface="Times New Roman" pitchFamily="18" charset="0"/>
              </a:defRPr>
            </a:lvl8pPr>
            <a:lvl9pPr marL="4031057" indent="-237120" eaLnBrk="0" fontAlgn="base" hangingPunct="0">
              <a:spcBef>
                <a:spcPct val="0"/>
              </a:spcBef>
              <a:spcAft>
                <a:spcPct val="0"/>
              </a:spcAft>
              <a:defRPr sz="2500">
                <a:solidFill>
                  <a:schemeClr val="tx1"/>
                </a:solidFill>
                <a:latin typeface="Times New Roman" pitchFamily="18" charset="0"/>
              </a:defRPr>
            </a:lvl9pPr>
          </a:lstStyle>
          <a:p>
            <a:fld id="{43B842BF-E2A5-4395-86E7-90B4D6470915}" type="slidenum">
              <a:rPr lang="en-US"/>
              <a:pPr/>
              <a:t>21</a:t>
            </a:fld>
            <a:endParaRPr lang="en-US"/>
          </a:p>
        </p:txBody>
      </p:sp>
    </p:spTree>
    <p:extLst>
      <p:ext uri="{BB962C8B-B14F-4D97-AF65-F5344CB8AC3E}">
        <p14:creationId xmlns:p14="http://schemas.microsoft.com/office/powerpoint/2010/main" val="3537176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dirty="0" smtClean="0"/>
              <a:t>The second version flagged</a:t>
            </a:r>
            <a:r>
              <a:rPr lang="en-US" baseline="0" dirty="0" smtClean="0"/>
              <a:t> tracts that were 2 standard deviations above the county average (versus 1) and did a better job about highlighting the neediest areas.</a:t>
            </a:r>
            <a:endParaRPr lang="en-US" dirty="0" smtClean="0"/>
          </a:p>
        </p:txBody>
      </p:sp>
    </p:spTree>
    <p:extLst>
      <p:ext uri="{BB962C8B-B14F-4D97-AF65-F5344CB8AC3E}">
        <p14:creationId xmlns:p14="http://schemas.microsoft.com/office/powerpoint/2010/main" val="2459124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conducted a gap analysis, and narrowed down to 2 neighborhoods. </a:t>
            </a:r>
          </a:p>
          <a:p>
            <a:pPr>
              <a:defRPr/>
            </a:pPr>
            <a:endParaRPr lang="en-US" dirty="0" smtClean="0"/>
          </a:p>
          <a:p>
            <a:pPr>
              <a:defRPr/>
            </a:pPr>
            <a:r>
              <a:rPr lang="en-US" dirty="0" smtClean="0"/>
              <a:t>This maps</a:t>
            </a:r>
            <a:r>
              <a:rPr lang="en-US" baseline="0" dirty="0" smtClean="0"/>
              <a:t> zooms to the center of the map on the previous page and shows Center Township.  Their next step was to map existing human services. The committee worked to narrow down lots of asset categories to these couple dozen. There were not a lot of assets in the darkest blue areas and they chose the South East neighborhood and </a:t>
            </a:r>
            <a:r>
              <a:rPr lang="en-US" baseline="0" dirty="0" err="1" smtClean="0"/>
              <a:t>Haughville</a:t>
            </a:r>
            <a:r>
              <a:rPr lang="en-US" baseline="0" dirty="0" smtClean="0"/>
              <a:t> to work in. </a:t>
            </a:r>
            <a:endParaRPr lang="en-US" dirty="0"/>
          </a:p>
        </p:txBody>
      </p:sp>
      <p:sp>
        <p:nvSpPr>
          <p:cNvPr id="57348" name="Slide Number Placeholder 3"/>
          <p:cNvSpPr>
            <a:spLocks noGrp="1"/>
          </p:cNvSpPr>
          <p:nvPr>
            <p:ph type="sldNum" sz="quarter" idx="4294967295"/>
          </p:nvPr>
        </p:nvSpPr>
        <p:spPr bwMode="auto">
          <a:xfrm>
            <a:off x="4142964" y="9119173"/>
            <a:ext cx="3170582" cy="4803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1" tIns="48326" rIns="96651" bIns="48326"/>
          <a:lstStyle>
            <a:lvl1pPr>
              <a:defRPr sz="2500">
                <a:solidFill>
                  <a:schemeClr val="tx1"/>
                </a:solidFill>
                <a:latin typeface="Times New Roman" pitchFamily="18" charset="0"/>
              </a:defRPr>
            </a:lvl1pPr>
            <a:lvl2pPr marL="770644" indent="-296401">
              <a:defRPr sz="2500">
                <a:solidFill>
                  <a:schemeClr val="tx1"/>
                </a:solidFill>
                <a:latin typeface="Times New Roman" pitchFamily="18" charset="0"/>
              </a:defRPr>
            </a:lvl2pPr>
            <a:lvl3pPr marL="1185605" indent="-237120">
              <a:defRPr sz="2500">
                <a:solidFill>
                  <a:schemeClr val="tx1"/>
                </a:solidFill>
                <a:latin typeface="Times New Roman" pitchFamily="18" charset="0"/>
              </a:defRPr>
            </a:lvl3pPr>
            <a:lvl4pPr marL="1659847" indent="-237120">
              <a:defRPr sz="2500">
                <a:solidFill>
                  <a:schemeClr val="tx1"/>
                </a:solidFill>
                <a:latin typeface="Times New Roman" pitchFamily="18" charset="0"/>
              </a:defRPr>
            </a:lvl4pPr>
            <a:lvl5pPr marL="2134090" indent="-237120">
              <a:defRPr sz="2500">
                <a:solidFill>
                  <a:schemeClr val="tx1"/>
                </a:solidFill>
                <a:latin typeface="Times New Roman" pitchFamily="18" charset="0"/>
              </a:defRPr>
            </a:lvl5pPr>
            <a:lvl6pPr marL="2608332" indent="-237120" eaLnBrk="0" fontAlgn="base" hangingPunct="0">
              <a:spcBef>
                <a:spcPct val="0"/>
              </a:spcBef>
              <a:spcAft>
                <a:spcPct val="0"/>
              </a:spcAft>
              <a:defRPr sz="2500">
                <a:solidFill>
                  <a:schemeClr val="tx1"/>
                </a:solidFill>
                <a:latin typeface="Times New Roman" pitchFamily="18" charset="0"/>
              </a:defRPr>
            </a:lvl6pPr>
            <a:lvl7pPr marL="3082572" indent="-237120" eaLnBrk="0" fontAlgn="base" hangingPunct="0">
              <a:spcBef>
                <a:spcPct val="0"/>
              </a:spcBef>
              <a:spcAft>
                <a:spcPct val="0"/>
              </a:spcAft>
              <a:defRPr sz="2500">
                <a:solidFill>
                  <a:schemeClr val="tx1"/>
                </a:solidFill>
                <a:latin typeface="Times New Roman" pitchFamily="18" charset="0"/>
              </a:defRPr>
            </a:lvl7pPr>
            <a:lvl8pPr marL="3556816" indent="-237120" eaLnBrk="0" fontAlgn="base" hangingPunct="0">
              <a:spcBef>
                <a:spcPct val="0"/>
              </a:spcBef>
              <a:spcAft>
                <a:spcPct val="0"/>
              </a:spcAft>
              <a:defRPr sz="2500">
                <a:solidFill>
                  <a:schemeClr val="tx1"/>
                </a:solidFill>
                <a:latin typeface="Times New Roman" pitchFamily="18" charset="0"/>
              </a:defRPr>
            </a:lvl8pPr>
            <a:lvl9pPr marL="4031057" indent="-237120" eaLnBrk="0" fontAlgn="base" hangingPunct="0">
              <a:spcBef>
                <a:spcPct val="0"/>
              </a:spcBef>
              <a:spcAft>
                <a:spcPct val="0"/>
              </a:spcAft>
              <a:defRPr sz="2500">
                <a:solidFill>
                  <a:schemeClr val="tx1"/>
                </a:solidFill>
                <a:latin typeface="Times New Roman" pitchFamily="18" charset="0"/>
              </a:defRPr>
            </a:lvl9pPr>
          </a:lstStyle>
          <a:p>
            <a:fld id="{7E1DCF91-03C3-4148-92D1-DA593E2D1EA4}" type="slidenum">
              <a:rPr lang="en-US"/>
              <a:pPr/>
              <a:t>23</a:t>
            </a:fld>
            <a:endParaRPr lang="en-US"/>
          </a:p>
        </p:txBody>
      </p:sp>
    </p:spTree>
    <p:extLst>
      <p:ext uri="{BB962C8B-B14F-4D97-AF65-F5344CB8AC3E}">
        <p14:creationId xmlns:p14="http://schemas.microsoft.com/office/powerpoint/2010/main" val="2279407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66507">
              <a:defRPr/>
            </a:pPr>
            <a:r>
              <a:rPr lang="en-US" dirty="0" smtClean="0"/>
              <a:t>They </a:t>
            </a:r>
            <a:r>
              <a:rPr lang="en-US" dirty="0"/>
              <a:t>mapped all of the assets in the neighborhoods and met with neighborhood and CDC leaders to engage them in the process - to validate </a:t>
            </a:r>
            <a:r>
              <a:rPr lang="en-US" dirty="0" smtClean="0"/>
              <a:t>their findings </a:t>
            </a:r>
            <a:r>
              <a:rPr lang="en-US" dirty="0"/>
              <a:t>and more importantly to get involved with MCCOY as partners in this process to improve their neighborhood resources.</a:t>
            </a:r>
            <a:endParaRPr lang="en-US" dirty="0" smtClean="0"/>
          </a:p>
          <a:p>
            <a:pPr>
              <a:defRPr/>
            </a:pPr>
            <a:endParaRPr lang="en-US" dirty="0" smtClean="0"/>
          </a:p>
          <a:p>
            <a:pPr>
              <a:defRPr/>
            </a:pPr>
            <a:r>
              <a:rPr lang="en-US" dirty="0" smtClean="0"/>
              <a:t>Accessibility – sidewalks, bus routes</a:t>
            </a:r>
          </a:p>
          <a:p>
            <a:pPr>
              <a:defRPr/>
            </a:pPr>
            <a:endParaRPr lang="en-US" dirty="0" smtClean="0"/>
          </a:p>
          <a:p>
            <a:pPr>
              <a:defRPr/>
            </a:pPr>
            <a:r>
              <a:rPr lang="en-US" dirty="0" smtClean="0"/>
              <a:t>Strategic planning process results:</a:t>
            </a:r>
          </a:p>
          <a:p>
            <a:pPr>
              <a:defRPr/>
            </a:pPr>
            <a:endParaRPr lang="en-US" dirty="0" smtClean="0"/>
          </a:p>
          <a:p>
            <a:pPr>
              <a:buFont typeface="Arial" pitchFamily="34" charset="0"/>
              <a:buChar char="•"/>
              <a:defRPr/>
            </a:pPr>
            <a:r>
              <a:rPr lang="en-US" dirty="0"/>
              <a:t>We need access points that exist within communities, will eliminate some of the transportation barriers and increase immediate access to services</a:t>
            </a:r>
            <a:endParaRPr lang="en-US" sz="1400" dirty="0"/>
          </a:p>
          <a:p>
            <a:pPr>
              <a:buFont typeface="Arial" pitchFamily="34" charset="0"/>
              <a:buChar char="•"/>
              <a:defRPr/>
            </a:pPr>
            <a:r>
              <a:rPr lang="en-US" dirty="0"/>
              <a:t>Need more partnerships and collaborations</a:t>
            </a:r>
            <a:endParaRPr lang="en-US" sz="1400" dirty="0"/>
          </a:p>
          <a:p>
            <a:pPr>
              <a:buFont typeface="Arial" pitchFamily="34" charset="0"/>
              <a:buChar char="•"/>
              <a:defRPr/>
            </a:pPr>
            <a:r>
              <a:rPr lang="en-US" dirty="0"/>
              <a:t>Need opportunities to partner, share resources and apply for joint funding</a:t>
            </a:r>
            <a:endParaRPr lang="en-US" sz="1400" dirty="0"/>
          </a:p>
          <a:p>
            <a:pPr>
              <a:defRPr/>
            </a:pPr>
            <a:endParaRPr lang="en-US" dirty="0"/>
          </a:p>
        </p:txBody>
      </p:sp>
      <p:sp>
        <p:nvSpPr>
          <p:cNvPr id="58372" name="Slide Number Placeholder 3"/>
          <p:cNvSpPr>
            <a:spLocks noGrp="1"/>
          </p:cNvSpPr>
          <p:nvPr>
            <p:ph type="sldNum" sz="quarter" idx="4294967295"/>
          </p:nvPr>
        </p:nvSpPr>
        <p:spPr bwMode="auto">
          <a:xfrm>
            <a:off x="4142964" y="9119173"/>
            <a:ext cx="3170582" cy="4803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1" tIns="48326" rIns="96651" bIns="48326"/>
          <a:lstStyle>
            <a:lvl1pPr>
              <a:defRPr sz="2500">
                <a:solidFill>
                  <a:schemeClr val="tx1"/>
                </a:solidFill>
                <a:latin typeface="Times New Roman" pitchFamily="18" charset="0"/>
              </a:defRPr>
            </a:lvl1pPr>
            <a:lvl2pPr marL="770644" indent="-296401">
              <a:defRPr sz="2500">
                <a:solidFill>
                  <a:schemeClr val="tx1"/>
                </a:solidFill>
                <a:latin typeface="Times New Roman" pitchFamily="18" charset="0"/>
              </a:defRPr>
            </a:lvl2pPr>
            <a:lvl3pPr marL="1185605" indent="-237120">
              <a:defRPr sz="2500">
                <a:solidFill>
                  <a:schemeClr val="tx1"/>
                </a:solidFill>
                <a:latin typeface="Times New Roman" pitchFamily="18" charset="0"/>
              </a:defRPr>
            </a:lvl3pPr>
            <a:lvl4pPr marL="1659847" indent="-237120">
              <a:defRPr sz="2500">
                <a:solidFill>
                  <a:schemeClr val="tx1"/>
                </a:solidFill>
                <a:latin typeface="Times New Roman" pitchFamily="18" charset="0"/>
              </a:defRPr>
            </a:lvl4pPr>
            <a:lvl5pPr marL="2134090" indent="-237120">
              <a:defRPr sz="2500">
                <a:solidFill>
                  <a:schemeClr val="tx1"/>
                </a:solidFill>
                <a:latin typeface="Times New Roman" pitchFamily="18" charset="0"/>
              </a:defRPr>
            </a:lvl5pPr>
            <a:lvl6pPr marL="2608332" indent="-237120" eaLnBrk="0" fontAlgn="base" hangingPunct="0">
              <a:spcBef>
                <a:spcPct val="0"/>
              </a:spcBef>
              <a:spcAft>
                <a:spcPct val="0"/>
              </a:spcAft>
              <a:defRPr sz="2500">
                <a:solidFill>
                  <a:schemeClr val="tx1"/>
                </a:solidFill>
                <a:latin typeface="Times New Roman" pitchFamily="18" charset="0"/>
              </a:defRPr>
            </a:lvl6pPr>
            <a:lvl7pPr marL="3082572" indent="-237120" eaLnBrk="0" fontAlgn="base" hangingPunct="0">
              <a:spcBef>
                <a:spcPct val="0"/>
              </a:spcBef>
              <a:spcAft>
                <a:spcPct val="0"/>
              </a:spcAft>
              <a:defRPr sz="2500">
                <a:solidFill>
                  <a:schemeClr val="tx1"/>
                </a:solidFill>
                <a:latin typeface="Times New Roman" pitchFamily="18" charset="0"/>
              </a:defRPr>
            </a:lvl7pPr>
            <a:lvl8pPr marL="3556816" indent="-237120" eaLnBrk="0" fontAlgn="base" hangingPunct="0">
              <a:spcBef>
                <a:spcPct val="0"/>
              </a:spcBef>
              <a:spcAft>
                <a:spcPct val="0"/>
              </a:spcAft>
              <a:defRPr sz="2500">
                <a:solidFill>
                  <a:schemeClr val="tx1"/>
                </a:solidFill>
                <a:latin typeface="Times New Roman" pitchFamily="18" charset="0"/>
              </a:defRPr>
            </a:lvl8pPr>
            <a:lvl9pPr marL="4031057" indent="-237120" eaLnBrk="0" fontAlgn="base" hangingPunct="0">
              <a:spcBef>
                <a:spcPct val="0"/>
              </a:spcBef>
              <a:spcAft>
                <a:spcPct val="0"/>
              </a:spcAft>
              <a:defRPr sz="2500">
                <a:solidFill>
                  <a:schemeClr val="tx1"/>
                </a:solidFill>
                <a:latin typeface="Times New Roman" pitchFamily="18" charset="0"/>
              </a:defRPr>
            </a:lvl9pPr>
          </a:lstStyle>
          <a:p>
            <a:fld id="{FDDC6661-E64D-4A26-8E4D-6DD9EFADBAB9}" type="slidenum">
              <a:rPr lang="en-US"/>
              <a:pPr/>
              <a:t>24</a:t>
            </a:fld>
            <a:endParaRPr lang="en-US"/>
          </a:p>
        </p:txBody>
      </p:sp>
    </p:spTree>
    <p:extLst>
      <p:ext uri="{BB962C8B-B14F-4D97-AF65-F5344CB8AC3E}">
        <p14:creationId xmlns:p14="http://schemas.microsoft.com/office/powerpoint/2010/main" val="32966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Partners are very different in many ways, but we share a set  of key principles</a:t>
            </a:r>
          </a:p>
          <a:p>
            <a:endParaRPr lang="en-US" dirty="0" smtClean="0"/>
          </a:p>
          <a:p>
            <a:r>
              <a:rPr lang="en-US" dirty="0" smtClean="0"/>
              <a:t>Agreed to take on the role of facilitating and promoting the direct practical use of data by community and city leaders in community building and local policy making.  Not only writing journal articles.</a:t>
            </a:r>
          </a:p>
          <a:p>
            <a:endParaRPr lang="en-US" dirty="0" smtClean="0"/>
          </a:p>
          <a:p>
            <a:r>
              <a:rPr lang="en-US" dirty="0" smtClean="0"/>
              <a:t>Systems on the shelf don’t sustain support.  A colorful map will be admired, but will not be enough unless it leads to greater understanding or new conversations.</a:t>
            </a:r>
          </a:p>
          <a:p>
            <a:endParaRPr lang="en-US" dirty="0" smtClean="0"/>
          </a:p>
          <a:p>
            <a:r>
              <a:rPr lang="en-US" dirty="0" smtClean="0"/>
              <a:t>Giving emphasis to using information to build the capacities of institutions and residents in distressed neighborhoods</a:t>
            </a:r>
          </a:p>
          <a:p>
            <a:endParaRPr lang="en-US" dirty="0" smtClean="0"/>
          </a:p>
          <a:p>
            <a:r>
              <a:rPr lang="en-US" dirty="0" smtClean="0"/>
              <a:t>Importance of interacting with stakeholders around the data – new way to begin conversations</a:t>
            </a:r>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6</a:t>
            </a:fld>
            <a:endParaRPr lang="en-US"/>
          </a:p>
        </p:txBody>
      </p:sp>
    </p:spTree>
    <p:extLst>
      <p:ext uri="{BB962C8B-B14F-4D97-AF65-F5344CB8AC3E}">
        <p14:creationId xmlns:p14="http://schemas.microsoft.com/office/powerpoint/2010/main" val="217574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xfrm>
            <a:off x="731520" y="4431261"/>
            <a:ext cx="5852160" cy="4320540"/>
          </a:xfrm>
          <a:noFill/>
        </p:spPr>
        <p:txBody>
          <a:bodyPr/>
          <a:lstStyle/>
          <a:p>
            <a:r>
              <a:rPr lang="en-US" dirty="0" smtClean="0"/>
              <a:t>This area expanded after the community recognized the same assets were just</a:t>
            </a:r>
            <a:r>
              <a:rPr lang="en-US" baseline="0" dirty="0" smtClean="0"/>
              <a:t> outside the boundary. (blue lines are bus lines)</a:t>
            </a:r>
          </a:p>
          <a:p>
            <a:endParaRPr lang="en-US" baseline="0" dirty="0" smtClean="0"/>
          </a:p>
          <a:p>
            <a:r>
              <a:rPr lang="en-US" dirty="0" smtClean="0"/>
              <a:t>In February</a:t>
            </a:r>
            <a:r>
              <a:rPr lang="en-US" baseline="0" dirty="0" smtClean="0"/>
              <a:t> 2012 The Polis Center</a:t>
            </a:r>
            <a:r>
              <a:rPr lang="en-US" dirty="0" smtClean="0"/>
              <a:t> team met with several community members that we were hoping to recruit for the executive advisory board.  They</a:t>
            </a:r>
            <a:r>
              <a:rPr lang="en-US" baseline="0" dirty="0" smtClean="0"/>
              <a:t> </a:t>
            </a:r>
            <a:r>
              <a:rPr lang="en-US" dirty="0" smtClean="0"/>
              <a:t>presented their</a:t>
            </a:r>
            <a:r>
              <a:rPr lang="en-US" baseline="0" dirty="0" smtClean="0"/>
              <a:t> </a:t>
            </a:r>
            <a:r>
              <a:rPr lang="en-US" dirty="0" smtClean="0"/>
              <a:t>work up to that point to the group and it sparked a lot of good discussion.  The group included people from:  </a:t>
            </a:r>
          </a:p>
          <a:p>
            <a:r>
              <a:rPr lang="en-US" dirty="0" smtClean="0"/>
              <a:t> </a:t>
            </a:r>
          </a:p>
          <a:p>
            <a:r>
              <a:rPr lang="en-US" dirty="0" smtClean="0"/>
              <a:t>Gov’t zoning &amp; planning people.  They know some nice tidbits like the fact that if you want to do something like methadone treatment you have a certain zoning variance.</a:t>
            </a:r>
          </a:p>
          <a:p>
            <a:r>
              <a:rPr lang="en-US" dirty="0" smtClean="0"/>
              <a:t>real estate people (they know where some available buildings might be and how to write contracts for leases)</a:t>
            </a:r>
          </a:p>
          <a:p>
            <a:r>
              <a:rPr lang="en-US" dirty="0" smtClean="0"/>
              <a:t>Schools, churches, and other organizations that have existing programs or may want to locate new programs in a colocation building.  The desire has never been to compete with these other organizations but to collaborate with and complement them.</a:t>
            </a:r>
          </a:p>
          <a:p>
            <a:r>
              <a:rPr lang="en-US" dirty="0" smtClean="0"/>
              <a:t> </a:t>
            </a:r>
          </a:p>
          <a:p>
            <a:endParaRPr lang="en-US" dirty="0" smtClean="0"/>
          </a:p>
          <a:p>
            <a:r>
              <a:rPr lang="en-US" dirty="0" smtClean="0"/>
              <a:t>From SAVI’s case study </a:t>
            </a:r>
            <a:r>
              <a:rPr lang="en-US" sz="1500" dirty="0">
                <a:latin typeface="Times New Roman" pitchFamily="18" charset="0"/>
              </a:rPr>
              <a:t>: </a:t>
            </a:r>
            <a:r>
              <a:rPr lang="en-US" sz="1500" u="sng" dirty="0">
                <a:latin typeface="Times New Roman" pitchFamily="18" charset="0"/>
                <a:hlinkClick r:id="rId3"/>
              </a:rPr>
              <a:t>http://savi.org/SAVI/CaseStudies.aspx </a:t>
            </a:r>
            <a:r>
              <a:rPr lang="en-US" sz="1500" u="sng" dirty="0">
                <a:latin typeface="Times New Roman" pitchFamily="18" charset="0"/>
              </a:rPr>
              <a:t> </a:t>
            </a:r>
          </a:p>
          <a:p>
            <a:r>
              <a:rPr lang="en-US" dirty="0" smtClean="0"/>
              <a:t>“The data from SAVI</a:t>
            </a:r>
            <a:r>
              <a:rPr lang="en-US" baseline="0" dirty="0" smtClean="0"/>
              <a:t> combined with an in-depth market assessment to </a:t>
            </a:r>
            <a:r>
              <a:rPr lang="en-US" baseline="0" dirty="0" err="1" smtClean="0"/>
              <a:t>determe</a:t>
            </a:r>
            <a:r>
              <a:rPr lang="en-US" baseline="0" dirty="0" smtClean="0"/>
              <a:t> program and </a:t>
            </a:r>
            <a:r>
              <a:rPr lang="en-US" baseline="0" dirty="0" err="1" smtClean="0"/>
              <a:t>sercies</a:t>
            </a:r>
            <a:r>
              <a:rPr lang="en-US" baseline="0" dirty="0" smtClean="0"/>
              <a:t> willing and able to co-locate in the near west or </a:t>
            </a:r>
            <a:r>
              <a:rPr lang="en-US" baseline="0" dirty="0" err="1" smtClean="0"/>
              <a:t>southesat</a:t>
            </a:r>
            <a:r>
              <a:rPr lang="en-US" baseline="0" dirty="0" smtClean="0"/>
              <a:t>, as well as input from community </a:t>
            </a:r>
            <a:r>
              <a:rPr lang="en-US" baseline="0" dirty="0" err="1" smtClean="0"/>
              <a:t>organizaions</a:t>
            </a:r>
            <a:r>
              <a:rPr lang="en-US" baseline="0" dirty="0" smtClean="0"/>
              <a:t> and the task force </a:t>
            </a:r>
            <a:r>
              <a:rPr lang="en-US" baseline="0" dirty="0" err="1" smtClean="0"/>
              <a:t>ultmately</a:t>
            </a:r>
            <a:r>
              <a:rPr lang="en-US" baseline="0" dirty="0" smtClean="0"/>
              <a:t> lead to McCoy’s selection of one of the neighborhoods.”</a:t>
            </a:r>
          </a:p>
          <a:p>
            <a:endParaRPr lang="en-US" dirty="0" smtClean="0"/>
          </a:p>
          <a:p>
            <a:r>
              <a:rPr lang="en-US" dirty="0" smtClean="0"/>
              <a:t>“At the end of 2012, MCCOY selected </a:t>
            </a:r>
            <a:r>
              <a:rPr lang="en-US" sz="1100" dirty="0" smtClean="0">
                <a:latin typeface="+mj-lt"/>
              </a:rPr>
              <a:t>the Near</a:t>
            </a:r>
            <a:r>
              <a:rPr lang="en-US" sz="1100" baseline="0" dirty="0" smtClean="0">
                <a:latin typeface="+mj-lt"/>
              </a:rPr>
              <a:t> Westside [</a:t>
            </a:r>
            <a:r>
              <a:rPr lang="en-US" sz="1100" baseline="0" dirty="0" err="1" smtClean="0">
                <a:latin typeface="+mj-lt"/>
              </a:rPr>
              <a:t>Haughville</a:t>
            </a:r>
            <a:r>
              <a:rPr lang="en-US" sz="1100" baseline="0" dirty="0" smtClean="0">
                <a:latin typeface="+mj-lt"/>
              </a:rPr>
              <a:t>] neighborhood as the site for the center and is now prepared to begin the process of identifying real state opportunities and funders to support the construction and implementation of the center.” </a:t>
            </a:r>
          </a:p>
          <a:p>
            <a:endParaRPr lang="en-US" sz="1100" baseline="0" dirty="0" smtClean="0">
              <a:latin typeface="+mj-lt"/>
            </a:endParaRPr>
          </a:p>
          <a:p>
            <a:r>
              <a:rPr lang="en-US" sz="1100" baseline="0" dirty="0" smtClean="0">
                <a:latin typeface="+mj-lt"/>
              </a:rPr>
              <a:t>As of 3/2014: </a:t>
            </a:r>
            <a:r>
              <a:rPr lang="en-US" sz="1100" dirty="0">
                <a:latin typeface="+mj-lt"/>
              </a:rPr>
              <a:t> </a:t>
            </a:r>
          </a:p>
          <a:p>
            <a:r>
              <a:rPr lang="en-US" sz="1100" dirty="0">
                <a:latin typeface="+mj-lt"/>
              </a:rPr>
              <a:t>Unfortunately, we still don't have a specific location yet.  We're continue to focus on program design while looking for the real estate. </a:t>
            </a:r>
            <a:endParaRPr lang="en-US" sz="1100" dirty="0" smtClean="0">
              <a:latin typeface="+mj-lt"/>
            </a:endParaRPr>
          </a:p>
          <a:p>
            <a:endParaRPr lang="en-US" sz="1100" dirty="0" smtClean="0">
              <a:latin typeface="+mj-lt"/>
            </a:endParaRPr>
          </a:p>
        </p:txBody>
      </p:sp>
    </p:spTree>
    <p:extLst>
      <p:ext uri="{BB962C8B-B14F-4D97-AF65-F5344CB8AC3E}">
        <p14:creationId xmlns:p14="http://schemas.microsoft.com/office/powerpoint/2010/main" val="3730971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266825" y="727075"/>
            <a:ext cx="4783138" cy="3586163"/>
          </a:xfrm>
          <a:ln/>
        </p:spPr>
      </p:sp>
      <p:sp>
        <p:nvSpPr>
          <p:cNvPr id="60419" name="Rectangle 3"/>
          <p:cNvSpPr>
            <a:spLocks noGrp="1" noChangeArrowheads="1"/>
          </p:cNvSpPr>
          <p:nvPr>
            <p:ph type="body" idx="1"/>
          </p:nvPr>
        </p:nvSpPr>
        <p:spPr>
          <a:xfrm>
            <a:off x="975692" y="4562867"/>
            <a:ext cx="5363818" cy="4318572"/>
          </a:xfrm>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MENTION UI STAFF – POINT TO CONTACT LIST IN THE BINDER</a:t>
            </a:r>
          </a:p>
          <a:p>
            <a:endParaRPr lang="en-US" dirty="0" smtClean="0"/>
          </a:p>
          <a:p>
            <a:r>
              <a:rPr lang="en-US" smtClean="0"/>
              <a:t>Mention </a:t>
            </a:r>
            <a:r>
              <a:rPr lang="en-US" dirty="0" smtClean="0"/>
              <a:t>alumni network?</a:t>
            </a:r>
          </a:p>
        </p:txBody>
      </p:sp>
    </p:spTree>
    <p:extLst>
      <p:ext uri="{BB962C8B-B14F-4D97-AF65-F5344CB8AC3E}">
        <p14:creationId xmlns:p14="http://schemas.microsoft.com/office/powerpoint/2010/main" val="2829799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266825" y="727075"/>
            <a:ext cx="4783138" cy="3586163"/>
          </a:xfrm>
          <a:ln/>
        </p:spPr>
      </p:sp>
      <p:sp>
        <p:nvSpPr>
          <p:cNvPr id="61443" name="Rectangle 3"/>
          <p:cNvSpPr>
            <a:spLocks noGrp="1" noChangeArrowheads="1"/>
          </p:cNvSpPr>
          <p:nvPr>
            <p:ph type="body" idx="1"/>
          </p:nvPr>
        </p:nvSpPr>
        <p:spPr>
          <a:xfrm>
            <a:off x="975692" y="4562867"/>
            <a:ext cx="5363818" cy="4318572"/>
          </a:xfrm>
          <a:noFill/>
          <a:extLst>
            <a:ext uri="{91240B29-F687-4F45-9708-019B960494DF}">
              <a14:hiddenLine xmlns:a14="http://schemas.microsoft.com/office/drawing/2010/main" w="9525">
                <a:solidFill>
                  <a:srgbClr val="000000"/>
                </a:solidFill>
                <a:miter lim="800000"/>
                <a:headEnd/>
                <a:tailEnd/>
              </a14:hiddenLine>
            </a:ext>
          </a:extLst>
        </p:spPr>
        <p:txBody>
          <a:bodyPr lIns="95405" tIns="46869" rIns="95405" bIns="46869"/>
          <a:lstStyle/>
          <a:p>
            <a:r>
              <a:rPr lang="en-US" dirty="0" smtClean="0"/>
              <a:t>TOM WILL GO THROUGH EACH OF THESE IN DETAIL IN THE FIRST SESSION</a:t>
            </a:r>
          </a:p>
        </p:txBody>
      </p:sp>
      <p:sp>
        <p:nvSpPr>
          <p:cNvPr id="61444" name="Rectangle 4"/>
          <p:cNvSpPr>
            <a:spLocks noChangeArrowheads="1"/>
          </p:cNvSpPr>
          <p:nvPr/>
        </p:nvSpPr>
        <p:spPr bwMode="auto">
          <a:xfrm>
            <a:off x="1134718" y="4720263"/>
            <a:ext cx="5363818" cy="431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405" tIns="46869" rIns="95405" bIns="46869"/>
          <a:lstStyle/>
          <a:p>
            <a:pPr>
              <a:spcBef>
                <a:spcPct val="30000"/>
              </a:spcBef>
            </a:pPr>
            <a:endParaRPr lang="en-US" sz="1500"/>
          </a:p>
        </p:txBody>
      </p:sp>
    </p:spTree>
    <p:extLst>
      <p:ext uri="{BB962C8B-B14F-4D97-AF65-F5344CB8AC3E}">
        <p14:creationId xmlns:p14="http://schemas.microsoft.com/office/powerpoint/2010/main" val="313782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Rot="1" noChangeAspect="1" noChangeArrowheads="1" noTextEdit="1"/>
          </p:cNvSpPr>
          <p:nvPr>
            <p:ph type="sldImg"/>
          </p:nvPr>
        </p:nvSpPr>
        <p:spPr>
          <a:xfrm>
            <a:off x="1266825" y="727075"/>
            <a:ext cx="4783138" cy="3586163"/>
          </a:xfrm>
          <a:ln/>
        </p:spPr>
      </p:sp>
      <p:sp>
        <p:nvSpPr>
          <p:cNvPr id="62467" name="Rectangle 6"/>
          <p:cNvSpPr>
            <a:spLocks noGrp="1" noChangeArrowheads="1"/>
          </p:cNvSpPr>
          <p:nvPr>
            <p:ph type="body" idx="1"/>
          </p:nvPr>
        </p:nvSpPr>
        <p:spPr>
          <a:xfrm>
            <a:off x="975692" y="4562867"/>
            <a:ext cx="5363818" cy="4318572"/>
          </a:xfrm>
          <a:noFill/>
          <a:extLst>
            <a:ext uri="{91240B29-F687-4F45-9708-019B960494DF}">
              <a14:hiddenLine xmlns:a14="http://schemas.microsoft.com/office/drawing/2010/main" w="9525">
                <a:solidFill>
                  <a:srgbClr val="000000"/>
                </a:solidFill>
                <a:miter lim="800000"/>
                <a:headEnd/>
                <a:tailEnd/>
              </a14:hiddenLine>
            </a:ext>
          </a:extLst>
        </p:spPr>
        <p:txBody>
          <a:bodyPr lIns="95405" tIns="46869" rIns="95405" bIns="46869"/>
          <a:lstStyle/>
          <a:p>
            <a:r>
              <a:rPr lang="en-US" smtClean="0"/>
              <a:t>Don’t talk through....</a:t>
            </a:r>
          </a:p>
        </p:txBody>
      </p:sp>
      <p:sp>
        <p:nvSpPr>
          <p:cNvPr id="62468" name="Rectangle 7"/>
          <p:cNvSpPr>
            <a:spLocks noChangeArrowheads="1"/>
          </p:cNvSpPr>
          <p:nvPr/>
        </p:nvSpPr>
        <p:spPr bwMode="auto">
          <a:xfrm>
            <a:off x="1134718" y="4720263"/>
            <a:ext cx="5363818" cy="431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405" tIns="46869" rIns="95405" bIns="46869"/>
          <a:lstStyle/>
          <a:p>
            <a:pPr>
              <a:spcBef>
                <a:spcPct val="30000"/>
              </a:spcBef>
            </a:pPr>
            <a:endParaRPr lang="en-US" sz="1500"/>
          </a:p>
        </p:txBody>
      </p:sp>
    </p:spTree>
    <p:extLst>
      <p:ext uri="{BB962C8B-B14F-4D97-AF65-F5344CB8AC3E}">
        <p14:creationId xmlns:p14="http://schemas.microsoft.com/office/powerpoint/2010/main" val="3852731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266825" y="727075"/>
            <a:ext cx="4783138" cy="3586163"/>
          </a:xfrm>
          <a:ln/>
        </p:spPr>
      </p:sp>
      <p:sp>
        <p:nvSpPr>
          <p:cNvPr id="63491" name="Rectangle 3"/>
          <p:cNvSpPr>
            <a:spLocks noGrp="1" noChangeArrowheads="1"/>
          </p:cNvSpPr>
          <p:nvPr>
            <p:ph type="body" idx="1"/>
          </p:nvPr>
        </p:nvSpPr>
        <p:spPr>
          <a:xfrm>
            <a:off x="975692" y="4562867"/>
            <a:ext cx="5363818" cy="4318572"/>
          </a:xfrm>
          <a:noFill/>
          <a:extLst>
            <a:ext uri="{91240B29-F687-4F45-9708-019B960494DF}">
              <a14:hiddenLine xmlns:a14="http://schemas.microsoft.com/office/drawing/2010/main" w="9525">
                <a:solidFill>
                  <a:srgbClr val="000000"/>
                </a:solidFill>
                <a:miter lim="800000"/>
                <a:headEnd/>
                <a:tailEnd/>
              </a14:hiddenLine>
            </a:ext>
          </a:extLst>
        </p:spPr>
        <p:txBody>
          <a:bodyPr lIns="95405" tIns="46869" rIns="95405" bIns="46869"/>
          <a:lstStyle/>
          <a:p>
            <a:endParaRPr lang="en-US" smtClean="0"/>
          </a:p>
        </p:txBody>
      </p:sp>
      <p:sp>
        <p:nvSpPr>
          <p:cNvPr id="63492" name="Rectangle 4"/>
          <p:cNvSpPr>
            <a:spLocks noChangeArrowheads="1"/>
          </p:cNvSpPr>
          <p:nvPr/>
        </p:nvSpPr>
        <p:spPr bwMode="auto">
          <a:xfrm>
            <a:off x="1134718" y="4720263"/>
            <a:ext cx="5363818" cy="431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405" tIns="46869" rIns="95405" bIns="46869"/>
          <a:lstStyle/>
          <a:p>
            <a:pPr>
              <a:spcBef>
                <a:spcPct val="30000"/>
              </a:spcBef>
            </a:pPr>
            <a:endParaRPr lang="en-US" sz="1500"/>
          </a:p>
        </p:txBody>
      </p:sp>
    </p:spTree>
    <p:extLst>
      <p:ext uri="{BB962C8B-B14F-4D97-AF65-F5344CB8AC3E}">
        <p14:creationId xmlns:p14="http://schemas.microsoft.com/office/powerpoint/2010/main" val="333178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Story from our Pittsburgh partner – most of the work was in 2010 – give credit to PNCIS and individuals.</a:t>
            </a:r>
          </a:p>
          <a:p>
            <a:pPr eaLnBrk="1" hangingPunct="1">
              <a:spcBef>
                <a:spcPct val="0"/>
              </a:spcBef>
            </a:pPr>
            <a:r>
              <a:rPr lang="en-US" altLang="en-US" dirty="0" smtClean="0"/>
              <a:t>Dr. Wallace led the HCV at the time of this work in 2010.</a:t>
            </a:r>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8</a:t>
            </a:fld>
            <a:endParaRPr lang="en-US"/>
          </a:p>
        </p:txBody>
      </p:sp>
    </p:spTree>
    <p:extLst>
      <p:ext uri="{BB962C8B-B14F-4D97-AF65-F5344CB8AC3E}">
        <p14:creationId xmlns:p14="http://schemas.microsoft.com/office/powerpoint/2010/main" val="2352340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Homewood Children’s Village is modeled after the Harlem Children’s Zone, which inspired the Promise Neighborhood movement.</a:t>
            </a:r>
          </a:p>
          <a:p>
            <a:pPr eaLnBrk="1" hangingPunct="1">
              <a:spcBef>
                <a:spcPct val="0"/>
              </a:spcBef>
            </a:pPr>
            <a:r>
              <a:rPr lang="en-US" altLang="en-US" dirty="0" smtClean="0"/>
              <a:t>The model emphasizes: engage residents and build community, use proven programs, touch all the children in the neighborhood, and evaluate how things are going along the way.</a:t>
            </a:r>
          </a:p>
          <a:p>
            <a:pPr eaLnBrk="1" hangingPunct="1">
              <a:spcBef>
                <a:spcPct val="0"/>
              </a:spcBef>
            </a:pPr>
            <a:endParaRPr lang="en-US" altLang="en-US" dirty="0" smtClean="0"/>
          </a:p>
          <a:p>
            <a:pPr eaLnBrk="1" hangingPunct="1">
              <a:spcBef>
                <a:spcPct val="0"/>
              </a:spcBef>
            </a:pPr>
            <a:r>
              <a:rPr lang="en-US" altLang="en-US" dirty="0" smtClean="0"/>
              <a:t>Homewood is a neighborhood on the far eastside of Pittsburgh, with about 9,200 residents. In addition to a child poverty rate that exceeds 50%,  Homewood also has some of the highest violent crime rates and share of vacant and blighted properties. </a:t>
            </a:r>
          </a:p>
          <a:p>
            <a:pPr eaLnBrk="1" hangingPunct="1">
              <a:spcBef>
                <a:spcPct val="0"/>
              </a:spcBef>
            </a:pPr>
            <a:r>
              <a:rPr lang="en-US" altLang="en-US" dirty="0" smtClean="0"/>
              <a:t>[http://www.homewoodchildrensvillage.org/aboutus/missionvision/]</a:t>
            </a:r>
          </a:p>
          <a:p>
            <a:pPr eaLnBrk="1" hangingPunct="1">
              <a:spcBef>
                <a:spcPct val="0"/>
              </a:spcBef>
            </a:pPr>
            <a:endParaRPr lang="en-US" altLang="en-US" dirty="0" smtClean="0"/>
          </a:p>
          <a:p>
            <a:pPr eaLnBrk="1" hangingPunct="1">
              <a:spcBef>
                <a:spcPct val="0"/>
              </a:spcBef>
            </a:pPr>
            <a:r>
              <a:rPr lang="en-US" altLang="en-US" dirty="0" smtClean="0"/>
              <a:t>Began with listening to the parents about what they wanted to change in their community.  Spoke with more than 1000 people to help prioritize their actions.</a:t>
            </a:r>
          </a:p>
          <a:p>
            <a:pPr eaLnBrk="1" hangingPunct="1">
              <a:spcBef>
                <a:spcPct val="0"/>
              </a:spcBef>
            </a:pPr>
            <a:r>
              <a:rPr lang="en-US" altLang="en-US" dirty="0" smtClean="0"/>
              <a:t> </a:t>
            </a:r>
          </a:p>
          <a:p>
            <a:pPr eaLnBrk="1" hangingPunct="1">
              <a:spcBef>
                <a:spcPct val="0"/>
              </a:spcBef>
            </a:pPr>
            <a:r>
              <a:rPr lang="en-US" altLang="en-US" dirty="0" smtClean="0"/>
              <a:t>Housing conditions may not be the first thing that comes to mind for a child intervention, but the Village leaders recognized that their children and families need healthy neighborhoods to thrive.</a:t>
            </a:r>
          </a:p>
          <a:p>
            <a:pPr eaLnBrk="1" hangingPunct="1">
              <a:spcBef>
                <a:spcPct val="0"/>
              </a:spcBef>
            </a:pPr>
            <a:endParaRPr lang="en-US" altLang="en-US" dirty="0" smtClean="0"/>
          </a:p>
          <a:p>
            <a:pPr>
              <a:spcBef>
                <a:spcPct val="0"/>
              </a:spcBef>
            </a:pPr>
            <a:r>
              <a:rPr lang="en-US" altLang="en-US" dirty="0" smtClean="0"/>
              <a:t>For example, a brand new school had been built, but kids had to walk by unsecured homes or detour into the street when the sidewalk was overgrown.</a:t>
            </a:r>
          </a:p>
          <a:p>
            <a:pPr eaLnBrk="1" hangingPunct="1">
              <a:spcBef>
                <a:spcPct val="0"/>
              </a:spcBef>
            </a:pPr>
            <a:r>
              <a:rPr lang="en-US" altLang="en-US" dirty="0" smtClean="0"/>
              <a:t>On a neighborhood level, abandoned and problem properties attract crime and squatters.  They also send an overall message that the neighborhood isn’t kept up.</a:t>
            </a:r>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9</a:t>
            </a:fld>
            <a:endParaRPr lang="en-US"/>
          </a:p>
        </p:txBody>
      </p:sp>
    </p:spTree>
    <p:extLst>
      <p:ext uri="{BB962C8B-B14F-4D97-AF65-F5344CB8AC3E}">
        <p14:creationId xmlns:p14="http://schemas.microsoft.com/office/powerpoint/2010/main" val="115121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Once they identified the issue, the leaders reached out to our partner in Pittsburgh and came up with this plan.</a:t>
            </a:r>
          </a:p>
          <a:p>
            <a:pPr eaLnBrk="1" hangingPunct="1">
              <a:spcBef>
                <a:spcPct val="0"/>
              </a:spcBef>
            </a:pPr>
            <a:endParaRPr lang="en-US" altLang="en-US" dirty="0" smtClean="0"/>
          </a:p>
          <a:p>
            <a:pPr eaLnBrk="1" hangingPunct="1">
              <a:spcBef>
                <a:spcPct val="0"/>
              </a:spcBef>
            </a:pPr>
            <a:r>
              <a:rPr lang="en-US" altLang="en-US" dirty="0" smtClean="0"/>
              <a:t>Research Design: Contacted NNIP partners to review and ID existing property survey instruments including building inspection protocols and neighborhood assessment surveys</a:t>
            </a:r>
          </a:p>
          <a:p>
            <a:pPr eaLnBrk="1" hangingPunct="1">
              <a:spcBef>
                <a:spcPct val="0"/>
              </a:spcBef>
            </a:pPr>
            <a:endParaRPr lang="en-US" altLang="en-US" dirty="0" smtClean="0"/>
          </a:p>
          <a:p>
            <a:pPr eaLnBrk="1" hangingPunct="1">
              <a:spcBef>
                <a:spcPct val="0"/>
              </a:spcBef>
            </a:pPr>
            <a:r>
              <a:rPr lang="en-US" altLang="en-US" dirty="0" smtClean="0"/>
              <a:t>Data Integration: data integration strategy (Setting data collection and entry process up so that it could easily be integrated into the PNCIS system).  They could them create maps that integrate the community-collected data with other PNCIS data like crime info and code violations</a:t>
            </a:r>
          </a:p>
          <a:p>
            <a:pPr eaLnBrk="1" hangingPunct="1">
              <a:spcBef>
                <a:spcPct val="0"/>
              </a:spcBef>
            </a:pPr>
            <a:endParaRPr lang="en-US" altLang="en-US" dirty="0" smtClean="0"/>
          </a:p>
          <a:p>
            <a:pPr eaLnBrk="1" hangingPunct="1">
              <a:spcBef>
                <a:spcPct val="0"/>
              </a:spcBef>
            </a:pPr>
            <a:r>
              <a:rPr lang="en-US" altLang="en-US" dirty="0" smtClean="0"/>
              <a:t>Training: Trained students and community organizing staff to use the results, got into the data driven mindset.</a:t>
            </a:r>
          </a:p>
          <a:p>
            <a:pPr eaLnBrk="1" hangingPunct="1">
              <a:spcBef>
                <a:spcPct val="0"/>
              </a:spcBef>
            </a:pPr>
            <a:endParaRPr lang="en-US" altLang="en-US" dirty="0" smtClean="0"/>
          </a:p>
          <a:p>
            <a:pPr eaLnBrk="1" hangingPunct="1">
              <a:spcBef>
                <a:spcPct val="0"/>
              </a:spcBef>
            </a:pPr>
            <a:r>
              <a:rPr lang="en-US" altLang="en-US" dirty="0" smtClean="0"/>
              <a:t>Data Analysis/Community Action: Look at patterns and identify policy mechanism to take action</a:t>
            </a:r>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10</a:t>
            </a:fld>
            <a:endParaRPr lang="en-US"/>
          </a:p>
        </p:txBody>
      </p:sp>
    </p:spTree>
    <p:extLst>
      <p:ext uri="{BB962C8B-B14F-4D97-AF65-F5344CB8AC3E}">
        <p14:creationId xmlns:p14="http://schemas.microsoft.com/office/powerpoint/2010/main" val="379154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They used the assessors file as the backbone of the system (with property ID, basic characteristics, ownership, and tax delinquency )</a:t>
            </a:r>
          </a:p>
          <a:p>
            <a:pPr eaLnBrk="1" hangingPunct="1">
              <a:spcBef>
                <a:spcPct val="0"/>
              </a:spcBef>
            </a:pPr>
            <a:endParaRPr lang="en-US" altLang="en-US" dirty="0" smtClean="0"/>
          </a:p>
          <a:p>
            <a:pPr eaLnBrk="1" hangingPunct="1">
              <a:spcBef>
                <a:spcPct val="0"/>
              </a:spcBef>
            </a:pPr>
            <a:r>
              <a:rPr lang="en-US" altLang="en-US" dirty="0" smtClean="0"/>
              <a:t>Student and residents implemented the property survey, noting the condition of each home.</a:t>
            </a:r>
          </a:p>
          <a:p>
            <a:pPr eaLnBrk="1" hangingPunct="1">
              <a:spcBef>
                <a:spcPct val="0"/>
              </a:spcBef>
            </a:pPr>
            <a:endParaRPr lang="en-US" altLang="en-US" dirty="0" smtClean="0"/>
          </a:p>
          <a:p>
            <a:pPr eaLnBrk="1" hangingPunct="1">
              <a:spcBef>
                <a:spcPct val="0"/>
              </a:spcBef>
            </a:pPr>
            <a:r>
              <a:rPr lang="en-US" altLang="en-US" dirty="0" smtClean="0"/>
              <a:t>Here is a map of the resulting data - Yellow is good, light blue is fair, dark blue is poor.</a:t>
            </a:r>
          </a:p>
          <a:p>
            <a:pPr eaLnBrk="1" hangingPunct="1">
              <a:spcBef>
                <a:spcPct val="0"/>
              </a:spcBef>
            </a:pPr>
            <a:endParaRPr lang="en-US" altLang="en-US" dirty="0" smtClean="0"/>
          </a:p>
          <a:p>
            <a:pPr eaLnBrk="1" hangingPunct="1">
              <a:spcBef>
                <a:spcPct val="0"/>
              </a:spcBef>
            </a:pPr>
            <a:r>
              <a:rPr lang="en-US" altLang="en-US" dirty="0" smtClean="0"/>
              <a:t>Map was shared and used for data driven organizing and presenting to block clubs. </a:t>
            </a:r>
          </a:p>
          <a:p>
            <a:pPr eaLnBrk="1" hangingPunct="1">
              <a:spcBef>
                <a:spcPct val="0"/>
              </a:spcBef>
            </a:pPr>
            <a:endParaRPr lang="en-US" altLang="en-US" dirty="0" smtClean="0"/>
          </a:p>
          <a:p>
            <a:pPr eaLnBrk="1" hangingPunct="1">
              <a:spcBef>
                <a:spcPct val="0"/>
              </a:spcBef>
            </a:pPr>
            <a:r>
              <a:rPr lang="en-US" altLang="en-US" dirty="0" smtClean="0"/>
              <a:t>[check with PNCIS – this is hypothetical or actual? Before and after assessments (does a block club affect the physical condition of a block? etc. ]</a:t>
            </a:r>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11</a:t>
            </a:fld>
            <a:endParaRPr lang="en-US"/>
          </a:p>
        </p:txBody>
      </p:sp>
    </p:spTree>
    <p:extLst>
      <p:ext uri="{BB962C8B-B14F-4D97-AF65-F5344CB8AC3E}">
        <p14:creationId xmlns:p14="http://schemas.microsoft.com/office/powerpoint/2010/main" val="2365335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Together they came up with a collective action plan.  Their data identified properties that were vacant and open to entry.  They worked with residents to agree on the worst 30 properties in the area.</a:t>
            </a:r>
          </a:p>
          <a:p>
            <a:pPr eaLnBrk="1" hangingPunct="1">
              <a:spcBef>
                <a:spcPct val="0"/>
              </a:spcBef>
            </a:pPr>
            <a:endParaRPr lang="en-US" altLang="en-US" dirty="0" smtClean="0"/>
          </a:p>
          <a:p>
            <a:pPr eaLnBrk="1" hangingPunct="1">
              <a:spcBef>
                <a:spcPct val="0"/>
              </a:spcBef>
            </a:pPr>
            <a:r>
              <a:rPr lang="en-US" altLang="en-US" dirty="0" smtClean="0"/>
              <a:t>Residents in neighborhoods like Homewood have reasons to be skeptical about receiving good city services. </a:t>
            </a:r>
          </a:p>
          <a:p>
            <a:pPr eaLnBrk="1" hangingPunct="1">
              <a:spcBef>
                <a:spcPct val="0"/>
              </a:spcBef>
            </a:pPr>
            <a:endParaRPr lang="en-US" altLang="en-US" dirty="0" smtClean="0"/>
          </a:p>
          <a:p>
            <a:pPr eaLnBrk="1" hangingPunct="1">
              <a:spcBef>
                <a:spcPct val="0"/>
              </a:spcBef>
            </a:pPr>
            <a:r>
              <a:rPr lang="en-US" altLang="en-US" dirty="0" smtClean="0"/>
              <a:t>But as the group and armed with the data, they were willing to engage with the system.  Within 1 month, more than ¾ of the properties had been attended to.</a:t>
            </a:r>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12</a:t>
            </a:fld>
            <a:endParaRPr lang="en-US"/>
          </a:p>
        </p:txBody>
      </p:sp>
    </p:spTree>
    <p:extLst>
      <p:ext uri="{BB962C8B-B14F-4D97-AF65-F5344CB8AC3E}">
        <p14:creationId xmlns:p14="http://schemas.microsoft.com/office/powerpoint/2010/main" val="339221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smtClean="0"/>
              <a:t>Here is an example of a property secured by the city</a:t>
            </a:r>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13</a:t>
            </a:fld>
            <a:endParaRPr lang="en-US"/>
          </a:p>
        </p:txBody>
      </p:sp>
    </p:spTree>
    <p:extLst>
      <p:ext uri="{BB962C8B-B14F-4D97-AF65-F5344CB8AC3E}">
        <p14:creationId xmlns:p14="http://schemas.microsoft.com/office/powerpoint/2010/main" val="503412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PNCIS recognizes that quantitative data does not capture everything that is important.  They use photos to document baseline conditions and the neighborhood as it changes. </a:t>
            </a:r>
          </a:p>
          <a:p>
            <a:pPr eaLnBrk="1" hangingPunct="1">
              <a:spcBef>
                <a:spcPct val="0"/>
              </a:spcBef>
            </a:pPr>
            <a:endParaRPr lang="en-US" altLang="en-US" dirty="0" smtClean="0"/>
          </a:p>
          <a:p>
            <a:pPr eaLnBrk="1" hangingPunct="1">
              <a:spcBef>
                <a:spcPct val="0"/>
              </a:spcBef>
            </a:pPr>
            <a:r>
              <a:rPr lang="en-US" altLang="en-US" dirty="0" smtClean="0"/>
              <a:t>They engage school children to talk about what is good and bad about their neighborhood</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91C0A19E-F03E-4439-8473-00B692EFD32E}" type="slidenum">
              <a:rPr lang="en-US" smtClean="0"/>
              <a:t>14</a:t>
            </a:fld>
            <a:endParaRPr lang="en-US"/>
          </a:p>
        </p:txBody>
      </p:sp>
    </p:spTree>
    <p:extLst>
      <p:ext uri="{BB962C8B-B14F-4D97-AF65-F5344CB8AC3E}">
        <p14:creationId xmlns:p14="http://schemas.microsoft.com/office/powerpoint/2010/main" val="1013362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73751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413788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79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202951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59057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7724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90600" y="1524000"/>
            <a:ext cx="772795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2372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772400" cy="990600"/>
          </a:xfrm>
          <a:prstGeom prst="rect">
            <a:avLst/>
          </a:prstGeom>
        </p:spPr>
        <p:txBody>
          <a:bodyPr/>
          <a:lstStyle>
            <a:lvl1pPr>
              <a:defRPr>
                <a:solidFill>
                  <a:schemeClr val="accent4">
                    <a:lumMod val="10000"/>
                  </a:schemeClr>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90600" y="1524000"/>
            <a:ext cx="3787775" cy="4800600"/>
          </a:xfrm>
          <a:prstGeom prst="rect">
            <a:avLst/>
          </a:prstGeom>
        </p:spPr>
        <p:txBody>
          <a:bodyPr/>
          <a:lstStyle>
            <a:lvl1pPr>
              <a:buClrTx/>
              <a:defRPr sz="2800">
                <a:solidFill>
                  <a:schemeClr val="accent4">
                    <a:lumMod val="10000"/>
                  </a:schemeClr>
                </a:solidFill>
              </a:defRPr>
            </a:lvl1pPr>
            <a:lvl2pPr>
              <a:buClrTx/>
              <a:defRPr sz="2400">
                <a:solidFill>
                  <a:schemeClr val="accent4">
                    <a:lumMod val="10000"/>
                  </a:schemeClr>
                </a:solidFill>
              </a:defRPr>
            </a:lvl2pPr>
            <a:lvl3pPr>
              <a:buClrTx/>
              <a:defRPr sz="2000">
                <a:solidFill>
                  <a:schemeClr val="accent4">
                    <a:lumMod val="10000"/>
                  </a:schemeClr>
                </a:solidFill>
              </a:defRPr>
            </a:lvl3pPr>
            <a:lvl4pPr>
              <a:buClrTx/>
              <a:defRPr sz="1800">
                <a:solidFill>
                  <a:schemeClr val="accent4">
                    <a:lumMod val="10000"/>
                  </a:schemeClr>
                </a:solidFill>
              </a:defRPr>
            </a:lvl4pPr>
            <a:lvl5pPr>
              <a:buClrTx/>
              <a:defRPr sz="1800">
                <a:solidFill>
                  <a:schemeClr val="accent4">
                    <a:lumMod val="1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30775" y="1524000"/>
            <a:ext cx="3787775" cy="4800600"/>
          </a:xfrm>
          <a:prstGeom prst="rect">
            <a:avLst/>
          </a:prstGeom>
        </p:spPr>
        <p:txBody>
          <a:bodyPr/>
          <a:lstStyle>
            <a:lvl1pPr>
              <a:buClrTx/>
              <a:defRPr sz="2800">
                <a:solidFill>
                  <a:schemeClr val="accent4">
                    <a:lumMod val="10000"/>
                  </a:schemeClr>
                </a:solidFill>
              </a:defRPr>
            </a:lvl1pPr>
            <a:lvl2pPr>
              <a:buClrTx/>
              <a:defRPr sz="2400">
                <a:solidFill>
                  <a:schemeClr val="accent4">
                    <a:lumMod val="10000"/>
                  </a:schemeClr>
                </a:solidFill>
              </a:defRPr>
            </a:lvl2pPr>
            <a:lvl3pPr>
              <a:buClrTx/>
              <a:defRPr sz="2000">
                <a:solidFill>
                  <a:schemeClr val="accent4">
                    <a:lumMod val="10000"/>
                  </a:schemeClr>
                </a:solidFill>
              </a:defRPr>
            </a:lvl3pPr>
            <a:lvl4pPr>
              <a:buClrTx/>
              <a:defRPr sz="1800">
                <a:solidFill>
                  <a:schemeClr val="accent4">
                    <a:lumMod val="10000"/>
                  </a:schemeClr>
                </a:solidFill>
              </a:defRPr>
            </a:lvl4pPr>
            <a:lvl5pPr>
              <a:buClrTx/>
              <a:defRPr sz="1800">
                <a:solidFill>
                  <a:schemeClr val="accent4">
                    <a:lumMod val="1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683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12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336389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2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63701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0945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155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369692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955488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83" r:id="rId4"/>
    <p:sldLayoutId id="2147493484" r:id="rId5"/>
    <p:sldLayoutId id="2147493478" r:id="rId6"/>
    <p:sldLayoutId id="2147493470" r:id="rId7"/>
    <p:sldLayoutId id="2147493481" r:id="rId8"/>
    <p:sldLayoutId id="2147493482" r:id="rId9"/>
    <p:sldLayoutId id="2147493477" r:id="rId10"/>
    <p:sldLayoutId id="2147493471" r:id="rId11"/>
    <p:sldLayoutId id="2147493475" r:id="rId12"/>
    <p:sldLayoutId id="2147493474" r:id="rId13"/>
    <p:sldLayoutId id="2147493485" r:id="rId14"/>
    <p:sldLayoutId id="2147493486" r:id="rId15"/>
    <p:sldLayoutId id="2147493487" r:id="rId16"/>
    <p:sldLayoutId id="2147493488"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twitter.com/nniphq" TargetMode="External"/><Relationship Id="rId2" Type="http://schemas.openxmlformats.org/officeDocument/2006/relationships/hyperlink" Target="http://www.neighborhoodindicators.org/" TargetMode="External"/><Relationship Id="rId1" Type="http://schemas.openxmlformats.org/officeDocument/2006/relationships/slideLayout" Target="../slideLayouts/slideLayout13.xml"/><Relationship Id="rId5" Type="http://schemas.openxmlformats.org/officeDocument/2006/relationships/hyperlink" Target="mailto:lhendey@urban.org" TargetMode="External"/><Relationship Id="rId4" Type="http://schemas.openxmlformats.org/officeDocument/2006/relationships/hyperlink" Target="mailto:kpettit@urban.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An </a:t>
            </a:r>
            <a:r>
              <a:rPr lang="en-US" dirty="0"/>
              <a:t>Introduction to the </a:t>
            </a:r>
            <a:br>
              <a:rPr lang="en-US" dirty="0"/>
            </a:br>
            <a:r>
              <a:rPr lang="en-US" dirty="0"/>
              <a:t>National Neighborhood Indicators Partnership </a:t>
            </a:r>
            <a:br>
              <a:rPr lang="en-US" dirty="0"/>
            </a:br>
            <a:r>
              <a:rPr lang="en-US" dirty="0"/>
              <a:t>(NNIP)</a:t>
            </a:r>
          </a:p>
        </p:txBody>
      </p:sp>
      <p:sp>
        <p:nvSpPr>
          <p:cNvPr id="7" name="Text Placeholder 6"/>
          <p:cNvSpPr>
            <a:spLocks noGrp="1"/>
          </p:cNvSpPr>
          <p:nvPr>
            <p:ph type="body" sz="quarter" idx="10"/>
          </p:nvPr>
        </p:nvSpPr>
        <p:spPr/>
        <p:txBody>
          <a:bodyPr/>
          <a:lstStyle/>
          <a:p>
            <a:endParaRPr lang="en-US" dirty="0" smtClean="0"/>
          </a:p>
          <a:p>
            <a:r>
              <a:rPr lang="en-US" dirty="0" smtClean="0"/>
              <a:t>DENVER, CO</a:t>
            </a:r>
          </a:p>
          <a:p>
            <a:r>
              <a:rPr lang="en-US" dirty="0" smtClean="0"/>
              <a:t>OCTOBER 22, 2014</a:t>
            </a:r>
            <a:endParaRPr lang="en-US" dirty="0"/>
          </a:p>
        </p:txBody>
      </p:sp>
    </p:spTree>
    <p:extLst>
      <p:ext uri="{BB962C8B-B14F-4D97-AF65-F5344CB8AC3E}">
        <p14:creationId xmlns:p14="http://schemas.microsoft.com/office/powerpoint/2010/main" val="307720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US" altLang="en-US" dirty="0"/>
              <a:t>Research Review &amp; Design</a:t>
            </a:r>
          </a:p>
          <a:p>
            <a:r>
              <a:rPr lang="en-US" altLang="en-US" dirty="0"/>
              <a:t>Data Collection &amp; Integration</a:t>
            </a:r>
          </a:p>
          <a:p>
            <a:r>
              <a:rPr lang="en-US" altLang="en-US" dirty="0"/>
              <a:t>Data Visualization: MAPS!</a:t>
            </a:r>
          </a:p>
          <a:p>
            <a:r>
              <a:rPr lang="en-US" altLang="en-US" dirty="0"/>
              <a:t>Training</a:t>
            </a:r>
          </a:p>
          <a:p>
            <a:r>
              <a:rPr lang="en-US" altLang="en-US" dirty="0"/>
              <a:t>Analysis</a:t>
            </a:r>
          </a:p>
          <a:p>
            <a:r>
              <a:rPr lang="en-US" altLang="en-US" dirty="0"/>
              <a:t>Policy Action</a:t>
            </a:r>
          </a:p>
          <a:p>
            <a:endParaRPr lang="en-US" dirty="0"/>
          </a:p>
        </p:txBody>
      </p:sp>
      <p:sp>
        <p:nvSpPr>
          <p:cNvPr id="8" name="Title 7"/>
          <p:cNvSpPr>
            <a:spLocks noGrp="1"/>
          </p:cNvSpPr>
          <p:nvPr>
            <p:ph type="title"/>
          </p:nvPr>
        </p:nvSpPr>
        <p:spPr/>
        <p:txBody>
          <a:bodyPr/>
          <a:lstStyle/>
          <a:p>
            <a:r>
              <a:rPr lang="en-US" dirty="0">
                <a:solidFill>
                  <a:schemeClr val="tx1"/>
                </a:solidFill>
              </a:rPr>
              <a:t>PNCIS Partnership in HCV Neighborhood Assessment</a:t>
            </a:r>
          </a:p>
        </p:txBody>
      </p:sp>
      <p:pic>
        <p:nvPicPr>
          <p:cNvPr id="10" name="Picture 3" descr="C:\Documents and Settings\u\My Documents\My Pictures\homewood\100_1033.JPG"/>
          <p:cNvPicPr>
            <a:picLocks noChangeAspect="1" noChangeArrowheads="1"/>
          </p:cNvPicPr>
          <p:nvPr/>
        </p:nvPicPr>
        <p:blipFill>
          <a:blip r:embed="rId3">
            <a:lum bright="28000"/>
            <a:extLst>
              <a:ext uri="{28A0092B-C50C-407E-A947-70E740481C1C}">
                <a14:useLocalDpi xmlns:a14="http://schemas.microsoft.com/office/drawing/2010/main" val="0"/>
              </a:ext>
            </a:extLst>
          </a:blip>
          <a:srcRect r="13326"/>
          <a:stretch>
            <a:fillRect/>
          </a:stretch>
        </p:blipFill>
        <p:spPr bwMode="auto">
          <a:xfrm>
            <a:off x="4920776" y="2286000"/>
            <a:ext cx="3719217"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999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34327" y="428625"/>
            <a:ext cx="6390597" cy="602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bwMode="auto">
          <a:xfrm>
            <a:off x="200024" y="3295650"/>
            <a:ext cx="2019301" cy="2147888"/>
          </a:xfrm>
          <a:prstGeom prst="rect">
            <a:avLst/>
          </a:prstGeom>
          <a:noFill/>
          <a:ln>
            <a:solidFill>
              <a:sysClr val="windowText" lastClr="0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Legend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rPr>
              <a:t>Exterior and Paint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        Good</a:t>
            </a:r>
          </a:p>
          <a:p>
            <a:pPr marL="0" marR="0" lvl="0" indent="0" defTabSz="914400" eaLnBrk="1" fontAlgn="auto" latinLnBrk="0" hangingPunct="1">
              <a:lnSpc>
                <a:spcPct val="100000"/>
              </a:lnSpc>
              <a:spcBef>
                <a:spcPts val="30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        Fair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        Poor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        N/A</a:t>
            </a:r>
          </a:p>
        </p:txBody>
      </p:sp>
      <p:grpSp>
        <p:nvGrpSpPr>
          <p:cNvPr id="12" name="Group 1"/>
          <p:cNvGrpSpPr>
            <a:grpSpLocks/>
          </p:cNvGrpSpPr>
          <p:nvPr/>
        </p:nvGrpSpPr>
        <p:grpSpPr bwMode="auto">
          <a:xfrm>
            <a:off x="364906" y="4204016"/>
            <a:ext cx="320894" cy="1122632"/>
            <a:chOff x="351695" y="5065672"/>
            <a:chExt cx="228600" cy="1034498"/>
          </a:xfrm>
        </p:grpSpPr>
        <p:sp>
          <p:nvSpPr>
            <p:cNvPr id="13" name="Rectangle 12"/>
            <p:cNvSpPr/>
            <p:nvPr/>
          </p:nvSpPr>
          <p:spPr>
            <a:xfrm>
              <a:off x="351695" y="5065672"/>
              <a:ext cx="228600" cy="152319"/>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351695" y="5370309"/>
              <a:ext cx="228600" cy="152319"/>
            </a:xfrm>
            <a:prstGeom prst="rect">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51695" y="5676534"/>
              <a:ext cx="228600" cy="152319"/>
            </a:xfrm>
            <a:prstGeom prst="rect">
              <a:avLst/>
            </a:prstGeom>
            <a:solidFill>
              <a:schemeClr val="bg2">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351695" y="5947851"/>
              <a:ext cx="228600" cy="15231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val="221549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en-US" dirty="0">
                <a:solidFill>
                  <a:schemeClr val="tx1"/>
                </a:solidFill>
              </a:rPr>
              <a:t>Data Driven Organizing</a:t>
            </a:r>
            <a:endParaRPr lang="en-US" dirty="0">
              <a:solidFill>
                <a:schemeClr val="tx1"/>
              </a:solidFill>
            </a:endParaRPr>
          </a:p>
        </p:txBody>
      </p:sp>
      <p:sp>
        <p:nvSpPr>
          <p:cNvPr id="9" name="Content Placeholder 8"/>
          <p:cNvSpPr>
            <a:spLocks noGrp="1"/>
          </p:cNvSpPr>
          <p:nvPr>
            <p:ph idx="1"/>
          </p:nvPr>
        </p:nvSpPr>
        <p:spPr/>
        <p:txBody>
          <a:bodyPr/>
          <a:lstStyle/>
          <a:p>
            <a:r>
              <a:rPr lang="en-US" altLang="en-US" dirty="0"/>
              <a:t>Homewood’s Dirty Thirty:</a:t>
            </a:r>
          </a:p>
          <a:p>
            <a:pPr lvl="1"/>
            <a:r>
              <a:rPr lang="en-US" altLang="en-US" dirty="0"/>
              <a:t>Used joint database to identify worst properties in the neighborhood</a:t>
            </a:r>
          </a:p>
          <a:p>
            <a:pPr lvl="1"/>
            <a:r>
              <a:rPr lang="en-US" altLang="en-US" dirty="0"/>
              <a:t>Mobilized residents to call the 311 Response Line and advocate for boarding up the properties</a:t>
            </a:r>
          </a:p>
          <a:p>
            <a:pPr lvl="1"/>
            <a:r>
              <a:rPr lang="en-US" altLang="en-US" dirty="0"/>
              <a:t>23 of 30 properties were boarded up, torn down, or otherwise improved within about a month</a:t>
            </a:r>
          </a:p>
          <a:p>
            <a:endParaRPr lang="en-US" dirty="0"/>
          </a:p>
        </p:txBody>
      </p:sp>
    </p:spTree>
    <p:extLst>
      <p:ext uri="{BB962C8B-B14F-4D97-AF65-F5344CB8AC3E}">
        <p14:creationId xmlns:p14="http://schemas.microsoft.com/office/powerpoint/2010/main" val="1337422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193430" y="128099"/>
            <a:ext cx="3959470" cy="1060258"/>
          </a:xfrm>
        </p:spPr>
        <p:txBody>
          <a:bodyPr/>
          <a:lstStyle/>
          <a:p>
            <a:r>
              <a:rPr lang="en-US" dirty="0" smtClean="0">
                <a:solidFill>
                  <a:schemeClr val="tx1"/>
                </a:solidFill>
              </a:rPr>
              <a:t>Before</a:t>
            </a:r>
            <a:endParaRPr lang="en-US" dirty="0">
              <a:solidFill>
                <a:schemeClr val="tx1"/>
              </a:solidFill>
            </a:endParaRPr>
          </a:p>
        </p:txBody>
      </p:sp>
      <p:sp>
        <p:nvSpPr>
          <p:cNvPr id="4" name="Picture Placeholder 3"/>
          <p:cNvSpPr>
            <a:spLocks noGrp="1"/>
          </p:cNvSpPr>
          <p:nvPr>
            <p:ph type="pic" sz="quarter" idx="13"/>
          </p:nvPr>
        </p:nvSpPr>
        <p:spPr/>
      </p:sp>
      <p:pic>
        <p:nvPicPr>
          <p:cNvPr id="5" name="Picture 3" descr="C:\Documents and Settings\u\My Documents\My Pictures\HomewoodAfter\homewood4.21 028.jpg"/>
          <p:cNvPicPr>
            <a:picLocks noChangeAspect="1" noChangeArrowheads="1"/>
          </p:cNvPicPr>
          <p:nvPr/>
        </p:nvPicPr>
        <p:blipFill rotWithShape="1">
          <a:blip r:embed="rId3">
            <a:extLst>
              <a:ext uri="{28A0092B-C50C-407E-A947-70E740481C1C}">
                <a14:useLocalDpi xmlns:a14="http://schemas.microsoft.com/office/drawing/2010/main" val="0"/>
              </a:ext>
            </a:extLst>
          </a:blip>
          <a:srcRect t="-3" b="-9"/>
          <a:stretch/>
        </p:blipFill>
        <p:spPr bwMode="auto">
          <a:xfrm>
            <a:off x="4521200" y="1225550"/>
            <a:ext cx="4086225" cy="5289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1225550"/>
            <a:ext cx="4005263"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4521200" y="128099"/>
            <a:ext cx="3959470" cy="1060258"/>
          </a:xfrm>
          <a:prstGeom prst="rect">
            <a:avLst/>
          </a:prstGeom>
        </p:spPr>
        <p:txBody>
          <a:bodyPr vert="horz"/>
          <a:lstStyle>
            <a:lvl1pPr algn="l" defTabSz="457200" rtl="0" eaLnBrk="1" latinLnBrk="0" hangingPunct="1">
              <a:spcBef>
                <a:spcPct val="0"/>
              </a:spcBef>
              <a:buNone/>
              <a:defRPr sz="3400" kern="1200">
                <a:solidFill>
                  <a:srgbClr val="FFFFFF"/>
                </a:solidFill>
                <a:latin typeface="+mj-lt"/>
                <a:ea typeface="+mj-ea"/>
                <a:cs typeface="+mj-cs"/>
              </a:defRPr>
            </a:lvl1pPr>
          </a:lstStyle>
          <a:p>
            <a:r>
              <a:rPr lang="en-US" dirty="0" smtClean="0">
                <a:solidFill>
                  <a:schemeClr val="tx1"/>
                </a:solidFill>
              </a:rPr>
              <a:t>After</a:t>
            </a:r>
            <a:endParaRPr lang="en-US" dirty="0">
              <a:solidFill>
                <a:schemeClr val="tx1"/>
              </a:solidFill>
            </a:endParaRPr>
          </a:p>
        </p:txBody>
      </p:sp>
    </p:spTree>
    <p:extLst>
      <p:ext uri="{BB962C8B-B14F-4D97-AF65-F5344CB8AC3E}">
        <p14:creationId xmlns:p14="http://schemas.microsoft.com/office/powerpoint/2010/main" val="2025388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en-US" dirty="0" err="1" smtClean="0">
                <a:solidFill>
                  <a:schemeClr val="tx1"/>
                </a:solidFill>
              </a:rPr>
              <a:t>Gigapan</a:t>
            </a:r>
            <a:endParaRPr lang="en-US" dirty="0">
              <a:solidFill>
                <a:schemeClr val="tx1"/>
              </a:solidFill>
            </a:endParaRPr>
          </a:p>
        </p:txBody>
      </p:sp>
      <p:sp>
        <p:nvSpPr>
          <p:cNvPr id="9" name="Content Placeholder 8"/>
          <p:cNvSpPr>
            <a:spLocks noGrp="1"/>
          </p:cNvSpPr>
          <p:nvPr>
            <p:ph idx="1"/>
          </p:nvPr>
        </p:nvSpPr>
        <p:spPr>
          <a:xfrm>
            <a:off x="641350" y="1767869"/>
            <a:ext cx="2911475" cy="4203573"/>
          </a:xfrm>
        </p:spPr>
        <p:txBody>
          <a:bodyPr/>
          <a:lstStyle/>
          <a:p>
            <a:r>
              <a:rPr lang="en-US" altLang="en-US" kern="0" dirty="0"/>
              <a:t>Document neighborhood conditions</a:t>
            </a:r>
          </a:p>
          <a:p>
            <a:r>
              <a:rPr lang="en-US" altLang="en-US" kern="0" dirty="0"/>
              <a:t>Collect input from residents</a:t>
            </a:r>
          </a:p>
          <a:p>
            <a:endParaRPr lang="en-US"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t="19473" b="26003"/>
          <a:stretch>
            <a:fillRect/>
          </a:stretch>
        </p:blipFill>
        <p:spPr bwMode="auto">
          <a:xfrm>
            <a:off x="242888" y="4168775"/>
            <a:ext cx="65786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4" descr="http://posterous.com/getfile/files.posterous.com/create/WD4LEkK1wbzGmnrf1IC0A6HQQETIgDyqa8V9fioIxHmthuZNy41kNnm8WX7v/IMG_3165.jpg.scaled.1000.jpg">
            <a:hlinkClick r:i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39700"/>
            <a:ext cx="393065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793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522288"/>
            <a:ext cx="8969375" cy="582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919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en-US" dirty="0" smtClean="0">
                <a:solidFill>
                  <a:schemeClr val="tx1"/>
                </a:solidFill>
              </a:rPr>
              <a:t>Impact	</a:t>
            </a:r>
            <a:endParaRPr lang="en-US" dirty="0">
              <a:solidFill>
                <a:schemeClr val="tx1"/>
              </a:solidFill>
            </a:endParaRPr>
          </a:p>
        </p:txBody>
      </p:sp>
      <p:sp>
        <p:nvSpPr>
          <p:cNvPr id="9" name="Content Placeholder 8"/>
          <p:cNvSpPr>
            <a:spLocks noGrp="1"/>
          </p:cNvSpPr>
          <p:nvPr>
            <p:ph idx="1"/>
          </p:nvPr>
        </p:nvSpPr>
        <p:spPr/>
        <p:txBody>
          <a:bodyPr/>
          <a:lstStyle/>
          <a:p>
            <a:r>
              <a:rPr lang="en-US" altLang="en-US" dirty="0"/>
              <a:t>Bring resources back to the neighborhood to help children and families</a:t>
            </a:r>
          </a:p>
          <a:p>
            <a:r>
              <a:rPr lang="en-US" altLang="en-US" dirty="0"/>
              <a:t>Improve built and physical environment</a:t>
            </a:r>
          </a:p>
          <a:p>
            <a:r>
              <a:rPr lang="en-US" altLang="en-US" dirty="0"/>
              <a:t>Make the neighborhood a safer place for children</a:t>
            </a:r>
          </a:p>
          <a:p>
            <a:r>
              <a:rPr lang="en-US" altLang="en-US" dirty="0"/>
              <a:t>Strengthen residents’ capacity for action</a:t>
            </a:r>
          </a:p>
          <a:p>
            <a:pPr marL="0" indent="0">
              <a:buNone/>
            </a:pPr>
            <a:endParaRPr lang="en-US" dirty="0"/>
          </a:p>
        </p:txBody>
      </p:sp>
    </p:spTree>
    <p:extLst>
      <p:ext uri="{BB962C8B-B14F-4D97-AF65-F5344CB8AC3E}">
        <p14:creationId xmlns:p14="http://schemas.microsoft.com/office/powerpoint/2010/main" val="3862615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7772400" cy="1362075"/>
          </a:xfrm>
        </p:spPr>
        <p:txBody>
          <a:bodyPr>
            <a:normAutofit fontScale="90000"/>
          </a:bodyPr>
          <a:lstStyle/>
          <a:p>
            <a:pPr algn="ctr">
              <a:defRPr/>
            </a:pPr>
            <a:r>
              <a:rPr lang="en-US" sz="3400" cap="none" dirty="0" smtClean="0">
                <a:solidFill>
                  <a:schemeClr val="accent4">
                    <a:lumMod val="10000"/>
                  </a:schemeClr>
                </a:solidFill>
                <a:latin typeface="+mn-lt"/>
              </a:rPr>
              <a:t>Using Neighborhood Indicators to Identify Need for Youth Services in Indianapolis</a:t>
            </a:r>
            <a:endParaRPr lang="en-US" sz="3400" cap="none" dirty="0">
              <a:solidFill>
                <a:schemeClr val="accent4">
                  <a:lumMod val="10000"/>
                </a:schemeClr>
              </a:solidFill>
              <a:latin typeface="+mn-lt"/>
            </a:endParaRPr>
          </a:p>
        </p:txBody>
      </p:sp>
      <p:sp>
        <p:nvSpPr>
          <p:cNvPr id="3" name="Text Placeholder 2"/>
          <p:cNvSpPr>
            <a:spLocks noGrp="1"/>
          </p:cNvSpPr>
          <p:nvPr>
            <p:ph type="body" idx="1"/>
          </p:nvPr>
        </p:nvSpPr>
        <p:spPr>
          <a:xfrm>
            <a:off x="685800" y="762000"/>
            <a:ext cx="7772400" cy="1500188"/>
          </a:xfrm>
        </p:spPr>
        <p:txBody>
          <a:bodyPr>
            <a:normAutofit/>
          </a:bodyPr>
          <a:lstStyle/>
          <a:p>
            <a:pPr algn="ctr">
              <a:defRPr/>
            </a:pPr>
            <a:r>
              <a:rPr lang="en-US" sz="3400" i="1" cap="all" dirty="0">
                <a:solidFill>
                  <a:schemeClr val="accent4">
                    <a:lumMod val="10000"/>
                  </a:schemeClr>
                </a:solidFill>
                <a:latin typeface="+mj-lt"/>
                <a:ea typeface="+mj-ea"/>
                <a:cs typeface="+mj-cs"/>
              </a:rPr>
              <a:t>INDICATORS IN ACTION:</a:t>
            </a:r>
          </a:p>
        </p:txBody>
      </p:sp>
      <p:pic>
        <p:nvPicPr>
          <p:cNvPr id="18436" name="Picture 3" descr="SAVI-logo-ta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48200"/>
            <a:ext cx="2286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9278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defRPr/>
            </a:pPr>
            <a:r>
              <a:rPr lang="en-US" sz="3600" dirty="0" smtClean="0">
                <a:solidFill>
                  <a:schemeClr val="accent4">
                    <a:lumMod val="10000"/>
                  </a:schemeClr>
                </a:solidFill>
              </a:rPr>
              <a:t>Marion County Commission on Youth</a:t>
            </a:r>
          </a:p>
        </p:txBody>
      </p:sp>
      <p:sp>
        <p:nvSpPr>
          <p:cNvPr id="4" name="Rectangle 3"/>
          <p:cNvSpPr/>
          <p:nvPr/>
        </p:nvSpPr>
        <p:spPr>
          <a:xfrm>
            <a:off x="533400" y="1676400"/>
            <a:ext cx="4572000" cy="5247590"/>
          </a:xfrm>
          <a:prstGeom prst="rect">
            <a:avLst/>
          </a:prstGeom>
        </p:spPr>
        <p:txBody>
          <a:bodyPr>
            <a:spAutoFit/>
          </a:bodyPr>
          <a:lstStyle/>
          <a:p>
            <a:pPr marL="238125" lvl="1">
              <a:defRPr/>
            </a:pPr>
            <a:r>
              <a:rPr lang="en-US" sz="2000" b="1" i="1" dirty="0">
                <a:solidFill>
                  <a:schemeClr val="accent4">
                    <a:lumMod val="10000"/>
                  </a:schemeClr>
                </a:solidFill>
                <a:latin typeface="+mn-lt"/>
              </a:rPr>
              <a:t>EIP Goal:</a:t>
            </a:r>
          </a:p>
          <a:p>
            <a:pPr marL="238125" lvl="1">
              <a:defRPr/>
            </a:pPr>
            <a:r>
              <a:rPr lang="en-US" sz="1900" dirty="0">
                <a:solidFill>
                  <a:schemeClr val="accent4">
                    <a:lumMod val="10000"/>
                  </a:schemeClr>
                </a:solidFill>
                <a:latin typeface="+mn-lt"/>
              </a:rPr>
              <a:t>Reduce the number of children entering the county’s child welfare and juvenile justice systems by improving the coordination of youth services in Marion County. </a:t>
            </a:r>
          </a:p>
          <a:p>
            <a:pPr marL="238125" lvl="1">
              <a:defRPr/>
            </a:pPr>
            <a:endParaRPr lang="en-US" sz="2000" dirty="0">
              <a:solidFill>
                <a:schemeClr val="accent4">
                  <a:lumMod val="10000"/>
                </a:schemeClr>
              </a:solidFill>
              <a:latin typeface="+mn-lt"/>
            </a:endParaRPr>
          </a:p>
          <a:p>
            <a:pPr marL="238125" lvl="1">
              <a:defRPr/>
            </a:pPr>
            <a:r>
              <a:rPr lang="en-US" sz="2000" b="1" i="1" dirty="0">
                <a:solidFill>
                  <a:schemeClr val="accent4">
                    <a:lumMod val="10000"/>
                  </a:schemeClr>
                </a:solidFill>
                <a:latin typeface="+mn-lt"/>
              </a:rPr>
              <a:t>Co-location of Services:</a:t>
            </a:r>
          </a:p>
          <a:p>
            <a:pPr marL="238125" lvl="1">
              <a:defRPr/>
            </a:pPr>
            <a:r>
              <a:rPr lang="en-US" sz="1900" dirty="0">
                <a:solidFill>
                  <a:schemeClr val="accent4">
                    <a:lumMod val="10000"/>
                  </a:schemeClr>
                </a:solidFill>
                <a:latin typeface="+mn-lt"/>
              </a:rPr>
              <a:t>Organizations serving youth and families in Marion County will partner with community organizations, such as neighborhood centers, schools and churches, to offer various supportive services at common access points.</a:t>
            </a:r>
          </a:p>
          <a:p>
            <a:pPr marL="238125" lvl="1">
              <a:defRPr/>
            </a:pPr>
            <a:endParaRPr lang="en-US" sz="2000" dirty="0">
              <a:solidFill>
                <a:schemeClr val="accent4">
                  <a:lumMod val="10000"/>
                </a:schemeClr>
              </a:solidFill>
              <a:latin typeface="+mn-lt"/>
            </a:endParaRPr>
          </a:p>
        </p:txBody>
      </p:sp>
      <p:pic>
        <p:nvPicPr>
          <p:cNvPr id="19460" name="Picture 4" descr="EIP 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76400"/>
            <a:ext cx="27432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035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66675"/>
            <a:ext cx="9266238" cy="672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573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National Neighborhood</a:t>
            </a:r>
            <a:br>
              <a:rPr lang="en-US" smtClean="0"/>
            </a:br>
            <a:r>
              <a:rPr lang="en-US" smtClean="0"/>
              <a:t>Indicators Partnership (NNIP)</a:t>
            </a:r>
            <a:endParaRPr lang="en-US" dirty="0"/>
          </a:p>
        </p:txBody>
      </p:sp>
      <p:sp>
        <p:nvSpPr>
          <p:cNvPr id="9" name="Content Placeholder 8"/>
          <p:cNvSpPr>
            <a:spLocks noGrp="1"/>
          </p:cNvSpPr>
          <p:nvPr>
            <p:ph idx="1"/>
          </p:nvPr>
        </p:nvSpPr>
        <p:spPr/>
        <p:txBody>
          <a:bodyPr/>
          <a:lstStyle/>
          <a:p>
            <a:pPr marL="457200" indent="-457200">
              <a:buClrTx/>
              <a:defRPr/>
            </a:pPr>
            <a:r>
              <a:rPr lang="en-US" dirty="0">
                <a:solidFill>
                  <a:schemeClr val="accent4">
                    <a:lumMod val="10000"/>
                  </a:schemeClr>
                </a:solidFill>
              </a:rPr>
              <a:t>Collaborative effort since June 1995 </a:t>
            </a:r>
          </a:p>
          <a:p>
            <a:pPr marL="838200" lvl="1" indent="-381000">
              <a:spcBef>
                <a:spcPts val="0"/>
              </a:spcBef>
              <a:spcAft>
                <a:spcPts val="1200"/>
              </a:spcAft>
              <a:defRPr/>
            </a:pPr>
            <a:r>
              <a:rPr lang="en-US" dirty="0">
                <a:solidFill>
                  <a:schemeClr val="accent4">
                    <a:lumMod val="10000"/>
                  </a:schemeClr>
                </a:solidFill>
              </a:rPr>
              <a:t>First meeting of UI and first six local intermediaries to discuss partnership</a:t>
            </a:r>
          </a:p>
          <a:p>
            <a:pPr marL="838200" lvl="1" indent="-381000">
              <a:spcBef>
                <a:spcPts val="0"/>
              </a:spcBef>
              <a:spcAft>
                <a:spcPts val="1200"/>
              </a:spcAft>
              <a:defRPr/>
            </a:pPr>
            <a:r>
              <a:rPr lang="en-US" dirty="0">
                <a:solidFill>
                  <a:schemeClr val="accent4">
                    <a:lumMod val="10000"/>
                  </a:schemeClr>
                </a:solidFill>
              </a:rPr>
              <a:t>Atlanta, Boston, Cleveland, Denver, Oakland, Providence</a:t>
            </a:r>
          </a:p>
          <a:p>
            <a:pPr marL="838200" lvl="1" indent="-381000">
              <a:spcBef>
                <a:spcPts val="0"/>
              </a:spcBef>
              <a:spcAft>
                <a:spcPts val="1200"/>
              </a:spcAft>
              <a:defRPr/>
            </a:pPr>
            <a:r>
              <a:rPr lang="en-US" dirty="0">
                <a:solidFill>
                  <a:schemeClr val="accent4">
                    <a:lumMod val="10000"/>
                  </a:schemeClr>
                </a:solidFill>
              </a:rPr>
              <a:t>Several funded in 1980s by Jim Gibson through Rockefeller’s Community Planning and Action Projects</a:t>
            </a:r>
          </a:p>
          <a:p>
            <a:pPr marL="457200" indent="-457200">
              <a:spcAft>
                <a:spcPct val="70000"/>
              </a:spcAft>
              <a:buClrTx/>
              <a:defRPr/>
            </a:pPr>
            <a:r>
              <a:rPr lang="en-US" dirty="0">
                <a:solidFill>
                  <a:schemeClr val="accent4">
                    <a:lumMod val="10000"/>
                  </a:schemeClr>
                </a:solidFill>
              </a:rPr>
              <a:t>June 1996 – Urban assessment completed, report published, partnership funded</a:t>
            </a:r>
          </a:p>
          <a:p>
            <a:endParaRPr lang="en-US" dirty="0"/>
          </a:p>
        </p:txBody>
      </p:sp>
    </p:spTree>
    <p:extLst>
      <p:ext uri="{BB962C8B-B14F-4D97-AF65-F5344CB8AC3E}">
        <p14:creationId xmlns:p14="http://schemas.microsoft.com/office/powerpoint/2010/main" val="860392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81000"/>
            <a:ext cx="8229600" cy="1143000"/>
          </a:xfrm>
        </p:spPr>
        <p:txBody>
          <a:bodyPr/>
          <a:lstStyle/>
          <a:p>
            <a:pPr>
              <a:defRPr/>
            </a:pPr>
            <a:r>
              <a:rPr lang="en-US" dirty="0" smtClean="0">
                <a:solidFill>
                  <a:schemeClr val="accent4">
                    <a:lumMod val="10000"/>
                  </a:schemeClr>
                </a:solidFill>
              </a:rPr>
              <a:t>Vulnerability Index</a:t>
            </a:r>
          </a:p>
        </p:txBody>
      </p:sp>
      <p:graphicFrame>
        <p:nvGraphicFramePr>
          <p:cNvPr id="4" name="Diagram 3"/>
          <p:cNvGraphicFramePr/>
          <p:nvPr/>
        </p:nvGraphicFramePr>
        <p:xfrm>
          <a:off x="1524000" y="1600200"/>
          <a:ext cx="6248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2941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smtClean="0"/>
          </a:p>
        </p:txBody>
      </p:sp>
      <p:pic>
        <p:nvPicPr>
          <p:cNvPr id="22531" name="Content Placeholder 5" descr="Index_Map_NeedsIndex1w-5.24.2011.jpg"/>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76200"/>
            <a:ext cx="9144000" cy="7065963"/>
          </a:xfrm>
        </p:spPr>
      </p:pic>
    </p:spTree>
    <p:extLst>
      <p:ext uri="{BB962C8B-B14F-4D97-AF65-F5344CB8AC3E}">
        <p14:creationId xmlns:p14="http://schemas.microsoft.com/office/powerpoint/2010/main" val="3912535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smtClean="0"/>
          </a:p>
        </p:txBody>
      </p:sp>
      <p:pic>
        <p:nvPicPr>
          <p:cNvPr id="23555" name="Content Placeholder 3" descr="Index_Map_NeedsIndex2w.jpg"/>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76200"/>
            <a:ext cx="9144000" cy="7065963"/>
          </a:xfrm>
        </p:spPr>
      </p:pic>
      <p:sp>
        <p:nvSpPr>
          <p:cNvPr id="5" name="Rectangle 4"/>
          <p:cNvSpPr/>
          <p:nvPr/>
        </p:nvSpPr>
        <p:spPr>
          <a:xfrm>
            <a:off x="2667000" y="2514600"/>
            <a:ext cx="1752600" cy="20574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256876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smtClean="0"/>
          </a:p>
        </p:txBody>
      </p:sp>
      <p:pic>
        <p:nvPicPr>
          <p:cNvPr id="24579" name="Content Placeholder 5" descr="Center_Twp_Assets_and_Index2_DMD.jpg"/>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6200" y="-90488"/>
            <a:ext cx="9144000" cy="7065963"/>
          </a:xfrm>
        </p:spPr>
      </p:pic>
      <p:sp>
        <p:nvSpPr>
          <p:cNvPr id="8" name="TextBox 7"/>
          <p:cNvSpPr txBox="1"/>
          <p:nvPr/>
        </p:nvSpPr>
        <p:spPr>
          <a:xfrm>
            <a:off x="1676400" y="152400"/>
            <a:ext cx="790575" cy="261938"/>
          </a:xfrm>
          <a:prstGeom prst="rect">
            <a:avLst/>
          </a:prstGeom>
          <a:noFill/>
        </p:spPr>
        <p:txBody>
          <a:bodyPr wrap="none">
            <a:spAutoFit/>
          </a:bodyPr>
          <a:lstStyle/>
          <a:p>
            <a:pPr>
              <a:defRPr/>
            </a:pPr>
            <a:r>
              <a:rPr lang="en-US" sz="1050" dirty="0"/>
              <a:t>38</a:t>
            </a:r>
            <a:r>
              <a:rPr lang="en-US" sz="1050" baseline="30000" dirty="0"/>
              <a:t>th</a:t>
            </a:r>
            <a:r>
              <a:rPr lang="en-US" sz="1050" dirty="0"/>
              <a:t> Street</a:t>
            </a:r>
          </a:p>
        </p:txBody>
      </p:sp>
    </p:spTree>
    <p:extLst>
      <p:ext uri="{BB962C8B-B14F-4D97-AF65-F5344CB8AC3E}">
        <p14:creationId xmlns:p14="http://schemas.microsoft.com/office/powerpoint/2010/main" val="3612097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smtClean="0"/>
          </a:p>
        </p:txBody>
      </p:sp>
      <p:pic>
        <p:nvPicPr>
          <p:cNvPr id="25603" name="Content Placeholder 4" descr="SEND_Asset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324975" cy="6172200"/>
          </a:xfrm>
        </p:spPr>
      </p:pic>
      <p:sp>
        <p:nvSpPr>
          <p:cNvPr id="25604" name="Footer Placeholder 3"/>
          <p:cNvSpPr>
            <a:spLocks noGrp="1"/>
          </p:cNvSpPr>
          <p:nvPr>
            <p:ph type="ftr"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FFFF"/>
                </a:solidFill>
              </a:rPr>
              <a:t>www.savi.org</a:t>
            </a:r>
          </a:p>
        </p:txBody>
      </p:sp>
    </p:spTree>
    <p:extLst>
      <p:ext uri="{BB962C8B-B14F-4D97-AF65-F5344CB8AC3E}">
        <p14:creationId xmlns:p14="http://schemas.microsoft.com/office/powerpoint/2010/main" val="1889634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smtClean="0"/>
          </a:p>
        </p:txBody>
      </p:sp>
      <p:pic>
        <p:nvPicPr>
          <p:cNvPr id="26627" name="Content Placeholder 4" descr="Haughville_Asset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5916613"/>
          </a:xfrm>
        </p:spPr>
      </p:pic>
      <p:sp>
        <p:nvSpPr>
          <p:cNvPr id="26628" name="Footer Placeholder 3"/>
          <p:cNvSpPr>
            <a:spLocks noGrp="1"/>
          </p:cNvSpPr>
          <p:nvPr>
            <p:ph type="ftr"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FFFF"/>
                </a:solidFill>
              </a:rPr>
              <a:t>www.savi.org</a:t>
            </a:r>
          </a:p>
        </p:txBody>
      </p:sp>
    </p:spTree>
    <p:extLst>
      <p:ext uri="{BB962C8B-B14F-4D97-AF65-F5344CB8AC3E}">
        <p14:creationId xmlns:p14="http://schemas.microsoft.com/office/powerpoint/2010/main" val="3713387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Content Placeholder 2"/>
          <p:cNvSpPr>
            <a:spLocks noGrp="1"/>
          </p:cNvSpPr>
          <p:nvPr>
            <p:ph idx="1"/>
          </p:nvPr>
        </p:nvSpPr>
        <p:spPr>
          <a:xfrm>
            <a:off x="514350" y="1863119"/>
            <a:ext cx="8324850" cy="4203573"/>
          </a:xfrm>
        </p:spPr>
        <p:txBody>
          <a:bodyPr/>
          <a:lstStyle/>
          <a:p>
            <a:pPr marL="0" indent="0">
              <a:buNone/>
            </a:pPr>
            <a:r>
              <a:rPr lang="en-US" b="1" dirty="0" smtClean="0"/>
              <a:t>2014 Executive Committee</a:t>
            </a:r>
          </a:p>
          <a:p>
            <a:r>
              <a:rPr lang="en-US" sz="2200" dirty="0" smtClean="0"/>
              <a:t>Todd Clausen, Milwaukee</a:t>
            </a:r>
          </a:p>
          <a:p>
            <a:r>
              <a:rPr lang="en-US" sz="2200" dirty="0" smtClean="0"/>
              <a:t>Jeff Matson, Minneapolis</a:t>
            </a:r>
          </a:p>
          <a:p>
            <a:r>
              <a:rPr lang="en-US" sz="2200" dirty="0" smtClean="0"/>
              <a:t>Sheila Martin, Portland</a:t>
            </a:r>
          </a:p>
          <a:p>
            <a:r>
              <a:rPr lang="en-US" sz="2200" dirty="0" smtClean="0"/>
              <a:t>Kurt Metzger, Detroit</a:t>
            </a:r>
          </a:p>
          <a:p>
            <a:r>
              <a:rPr lang="en-US" sz="2200" dirty="0" smtClean="0"/>
              <a:t>Eleanor </a:t>
            </a:r>
            <a:r>
              <a:rPr lang="en-US" sz="2200" dirty="0" err="1" smtClean="0"/>
              <a:t>Tutt</a:t>
            </a:r>
            <a:r>
              <a:rPr lang="en-US" sz="2200" dirty="0" smtClean="0"/>
              <a:t>, St. Louis</a:t>
            </a:r>
          </a:p>
          <a:p>
            <a:r>
              <a:rPr lang="en-US" sz="2200" dirty="0" smtClean="0"/>
              <a:t>Max Weselcouch, New York</a:t>
            </a:r>
          </a:p>
          <a:p>
            <a:pPr marL="0" indent="0">
              <a:buNone/>
            </a:pPr>
            <a:r>
              <a:rPr lang="en-US" b="1" dirty="0" smtClean="0"/>
              <a:t>Executive Committee Duties</a:t>
            </a:r>
          </a:p>
          <a:p>
            <a:r>
              <a:rPr lang="en-US" dirty="0" smtClean="0"/>
              <a:t>Plan partnership activities</a:t>
            </a:r>
          </a:p>
          <a:p>
            <a:r>
              <a:rPr lang="en-US" dirty="0" smtClean="0"/>
              <a:t>Monitor performance of activities</a:t>
            </a:r>
          </a:p>
          <a:p>
            <a:r>
              <a:rPr lang="en-US" dirty="0" smtClean="0"/>
              <a:t>Review/determine policies of the partnership</a:t>
            </a:r>
          </a:p>
          <a:p>
            <a:endParaRPr lang="en-US" dirty="0" smtClean="0"/>
          </a:p>
        </p:txBody>
      </p:sp>
      <p:sp>
        <p:nvSpPr>
          <p:cNvPr id="27650" name="Rectangle 2"/>
          <p:cNvSpPr>
            <a:spLocks noGrp="1" noChangeArrowheads="1"/>
          </p:cNvSpPr>
          <p:nvPr>
            <p:ph type="title"/>
          </p:nvPr>
        </p:nvSpPr>
        <p:spPr/>
        <p:txBody>
          <a:bodyPr/>
          <a:lstStyle/>
          <a:p>
            <a:r>
              <a:rPr lang="en-US" smtClean="0"/>
              <a:t>NNIP Leadership </a:t>
            </a:r>
            <a:br>
              <a:rPr lang="en-US" smtClean="0"/>
            </a:br>
            <a:r>
              <a:rPr lang="en-US" smtClean="0"/>
              <a:t>MANAGEMENT AND DEVELOPMENT</a:t>
            </a:r>
            <a:endParaRPr lang="en-US" dirty="0" smtClean="0"/>
          </a:p>
        </p:txBody>
      </p:sp>
      <p:sp>
        <p:nvSpPr>
          <p:cNvPr id="27651" name="Rectangle 7"/>
          <p:cNvSpPr>
            <a:spLocks noChangeArrowheads="1"/>
          </p:cNvSpPr>
          <p:nvPr/>
        </p:nvSpPr>
        <p:spPr bwMode="auto">
          <a:xfrm>
            <a:off x="4876800" y="1834544"/>
            <a:ext cx="396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lnSpc>
                <a:spcPct val="90000"/>
              </a:lnSpc>
              <a:spcBef>
                <a:spcPct val="20000"/>
              </a:spcBef>
              <a:buClr>
                <a:schemeClr val="bg2"/>
              </a:buClr>
              <a:buFont typeface="Monotype Sorts" pitchFamily="2" charset="2"/>
              <a:buNone/>
              <a:defRPr/>
            </a:pPr>
            <a:endParaRPr lang="en-US" sz="2000" b="1" i="1" dirty="0">
              <a:solidFill>
                <a:schemeClr val="accent4">
                  <a:lumMod val="10000"/>
                </a:schemeClr>
              </a:solidFill>
              <a:latin typeface="Arial" charset="0"/>
            </a:endParaRPr>
          </a:p>
        </p:txBody>
      </p:sp>
    </p:spTree>
    <p:extLst>
      <p:ext uri="{BB962C8B-B14F-4D97-AF65-F5344CB8AC3E}">
        <p14:creationId xmlns:p14="http://schemas.microsoft.com/office/powerpoint/2010/main" val="1302393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smtClean="0"/>
              <a:t>JOINT WORK PROGRAM – </a:t>
            </a:r>
            <a:br>
              <a:rPr lang="en-US" dirty="0" smtClean="0"/>
            </a:br>
            <a:r>
              <a:rPr lang="en-US" dirty="0" smtClean="0"/>
              <a:t>NNIP PARTNERSHIP</a:t>
            </a:r>
          </a:p>
        </p:txBody>
      </p:sp>
      <p:sp>
        <p:nvSpPr>
          <p:cNvPr id="28675" name="Rectangle 3"/>
          <p:cNvSpPr>
            <a:spLocks noGrp="1" noChangeArrowheads="1"/>
          </p:cNvSpPr>
          <p:nvPr>
            <p:ph idx="1"/>
          </p:nvPr>
        </p:nvSpPr>
        <p:spPr/>
        <p:txBody>
          <a:bodyPr/>
          <a:lstStyle/>
          <a:p>
            <a:r>
              <a:rPr lang="en-US" dirty="0" smtClean="0"/>
              <a:t>Advance the state of practice</a:t>
            </a:r>
          </a:p>
          <a:p>
            <a:pPr lvl="1"/>
            <a:r>
              <a:rPr lang="en-US" dirty="0" smtClean="0"/>
              <a:t>Informing local policy initiatives</a:t>
            </a:r>
          </a:p>
          <a:p>
            <a:pPr lvl="1"/>
            <a:r>
              <a:rPr lang="en-US" dirty="0" smtClean="0"/>
              <a:t>Developing tools and guides</a:t>
            </a:r>
          </a:p>
          <a:p>
            <a:r>
              <a:rPr lang="en-US" dirty="0" smtClean="0"/>
              <a:t>Build/strengthen local capacity</a:t>
            </a:r>
          </a:p>
          <a:p>
            <a:pPr lvl="1"/>
            <a:r>
              <a:rPr lang="en-US" dirty="0" smtClean="0"/>
              <a:t>Developing capacity in new communities</a:t>
            </a:r>
          </a:p>
          <a:p>
            <a:pPr lvl="1"/>
            <a:r>
              <a:rPr lang="en-US" dirty="0" smtClean="0"/>
              <a:t>Services to an expanding network</a:t>
            </a:r>
          </a:p>
          <a:p>
            <a:r>
              <a:rPr lang="en-US" dirty="0" smtClean="0"/>
              <a:t>Influence national context/partnering</a:t>
            </a:r>
          </a:p>
          <a:p>
            <a:pPr lvl="1"/>
            <a:r>
              <a:rPr lang="en-US" dirty="0" smtClean="0"/>
              <a:t>Leadership in building the field</a:t>
            </a:r>
          </a:p>
          <a:p>
            <a:pPr lvl="1"/>
            <a:endParaRPr lang="en-US" dirty="0" smtClean="0"/>
          </a:p>
          <a:p>
            <a:endParaRPr lang="en-US" dirty="0" smtClean="0"/>
          </a:p>
        </p:txBody>
      </p:sp>
    </p:spTree>
    <p:extLst>
      <p:ext uri="{BB962C8B-B14F-4D97-AF65-F5344CB8AC3E}">
        <p14:creationId xmlns:p14="http://schemas.microsoft.com/office/powerpoint/2010/main" val="2067311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NNIP CROSS-SITE PROJECTS</a:t>
            </a:r>
          </a:p>
        </p:txBody>
      </p:sp>
      <p:graphicFrame>
        <p:nvGraphicFramePr>
          <p:cNvPr id="7" name="Table 6"/>
          <p:cNvGraphicFramePr>
            <a:graphicFrameLocks noGrp="1"/>
          </p:cNvGraphicFramePr>
          <p:nvPr>
            <p:extLst>
              <p:ext uri="{D42A27DB-BD31-4B8C-83A1-F6EECF244321}">
                <p14:modId xmlns:p14="http://schemas.microsoft.com/office/powerpoint/2010/main" val="121841894"/>
              </p:ext>
            </p:extLst>
          </p:nvPr>
        </p:nvGraphicFramePr>
        <p:xfrm>
          <a:off x="1028700" y="1619249"/>
          <a:ext cx="7181850" cy="4572002"/>
        </p:xfrm>
        <a:graphic>
          <a:graphicData uri="http://schemas.openxmlformats.org/drawingml/2006/table">
            <a:tbl>
              <a:tblPr firstRow="1" bandRow="1">
                <a:tableStyleId>{5C22544A-7EE6-4342-B048-85BDC9FD1C3A}</a:tableStyleId>
              </a:tblPr>
              <a:tblGrid>
                <a:gridCol w="2393950"/>
                <a:gridCol w="958850"/>
                <a:gridCol w="3829050"/>
              </a:tblGrid>
              <a:tr h="434225">
                <a:tc>
                  <a:txBody>
                    <a:bodyPr/>
                    <a:lstStyle/>
                    <a:p>
                      <a:pPr algn="l" fontAlgn="b"/>
                      <a:r>
                        <a:rPr lang="en-US" sz="1400" b="1" i="0" u="none" strike="noStrike" dirty="0">
                          <a:solidFill>
                            <a:srgbClr val="000000"/>
                          </a:solidFill>
                          <a:effectLst/>
                          <a:latin typeface="Century Gothic" panose="020B0502020202020204" pitchFamily="34" charset="0"/>
                        </a:rPr>
                        <a:t>Topic</a:t>
                      </a:r>
                    </a:p>
                  </a:txBody>
                  <a:tcPr marL="9525" marR="9525" marT="9525" marB="0" anchor="ctr"/>
                </a:tc>
                <a:tc>
                  <a:txBody>
                    <a:bodyPr/>
                    <a:lstStyle/>
                    <a:p>
                      <a:pPr algn="ctr" fontAlgn="b"/>
                      <a:r>
                        <a:rPr lang="en-US" sz="1400" b="1" i="0" u="none" strike="noStrike" dirty="0">
                          <a:solidFill>
                            <a:srgbClr val="000000"/>
                          </a:solidFill>
                          <a:effectLst/>
                          <a:latin typeface="Century Gothic" panose="020B0502020202020204" pitchFamily="34" charset="0"/>
                        </a:rPr>
                        <a:t>Years</a:t>
                      </a:r>
                    </a:p>
                  </a:txBody>
                  <a:tcPr marL="9525" marR="9525" marT="9525" marB="0" anchor="ctr"/>
                </a:tc>
                <a:tc>
                  <a:txBody>
                    <a:bodyPr/>
                    <a:lstStyle/>
                    <a:p>
                      <a:pPr algn="l" fontAlgn="b"/>
                      <a:r>
                        <a:rPr lang="en-US" sz="1400" b="1" i="0" u="none" strike="noStrike" dirty="0">
                          <a:solidFill>
                            <a:srgbClr val="000000"/>
                          </a:solidFill>
                          <a:effectLst/>
                          <a:latin typeface="Century Gothic" panose="020B0502020202020204" pitchFamily="34" charset="0"/>
                        </a:rPr>
                        <a:t>Funder</a:t>
                      </a:r>
                    </a:p>
                  </a:txBody>
                  <a:tcPr marL="9525" marR="9525" marT="9525" marB="0" anchor="ctr"/>
                </a:tc>
              </a:tr>
              <a:tr h="434225">
                <a:tc>
                  <a:txBody>
                    <a:bodyPr/>
                    <a:lstStyle/>
                    <a:p>
                      <a:pPr algn="l" fontAlgn="ctr"/>
                      <a:r>
                        <a:rPr lang="en-US" sz="1400" b="0" i="0" u="none" strike="noStrike" dirty="0">
                          <a:solidFill>
                            <a:srgbClr val="000000"/>
                          </a:solidFill>
                          <a:effectLst/>
                          <a:latin typeface="Century Gothic" panose="020B0502020202020204" pitchFamily="34" charset="0"/>
                        </a:rPr>
                        <a:t>Integrated Data Systems</a:t>
                      </a:r>
                    </a:p>
                  </a:txBody>
                  <a:tcPr marL="9525" marR="9525" marT="9525" marB="0" anchor="ctr"/>
                </a:tc>
                <a:tc>
                  <a:txBody>
                    <a:bodyPr/>
                    <a:lstStyle/>
                    <a:p>
                      <a:pPr algn="ctr" fontAlgn="ctr"/>
                      <a:r>
                        <a:rPr lang="en-US" sz="1400" b="0" i="0" u="none" strike="noStrike">
                          <a:solidFill>
                            <a:srgbClr val="000000"/>
                          </a:solidFill>
                          <a:effectLst/>
                          <a:latin typeface="Century Gothic" panose="020B0502020202020204" pitchFamily="34" charset="0"/>
                        </a:rPr>
                        <a:t>2013-15</a:t>
                      </a:r>
                    </a:p>
                  </a:txBody>
                  <a:tcPr marL="9525" marR="9525" marT="9525" marB="0" anchor="ctr"/>
                </a:tc>
                <a:tc>
                  <a:txBody>
                    <a:bodyPr/>
                    <a:lstStyle/>
                    <a:p>
                      <a:pPr algn="l" fontAlgn="ctr"/>
                      <a:r>
                        <a:rPr lang="en-US" sz="1400" b="0" i="0" u="none" strike="noStrike" dirty="0">
                          <a:solidFill>
                            <a:srgbClr val="000000"/>
                          </a:solidFill>
                          <a:effectLst/>
                          <a:latin typeface="Century Gothic" panose="020B0502020202020204" pitchFamily="34" charset="0"/>
                        </a:rPr>
                        <a:t>Annie E. Casey Foundation</a:t>
                      </a:r>
                    </a:p>
                  </a:txBody>
                  <a:tcPr marL="9525" marR="9525" marT="9525" marB="0" anchor="ctr"/>
                </a:tc>
              </a:tr>
              <a:tr h="510809">
                <a:tc>
                  <a:txBody>
                    <a:bodyPr/>
                    <a:lstStyle/>
                    <a:p>
                      <a:pPr algn="l" fontAlgn="ctr"/>
                      <a:r>
                        <a:rPr lang="en-US" sz="1400" b="0" i="0" u="none" strike="noStrike" dirty="0">
                          <a:solidFill>
                            <a:srgbClr val="000000"/>
                          </a:solidFill>
                          <a:effectLst/>
                          <a:latin typeface="Century Gothic" panose="020B0502020202020204" pitchFamily="34" charset="0"/>
                        </a:rPr>
                        <a:t>NNIP and Open Data</a:t>
                      </a:r>
                    </a:p>
                  </a:txBody>
                  <a:tcPr marL="9525" marR="9525" marT="9525" marB="0" anchor="ctr"/>
                </a:tc>
                <a:tc>
                  <a:txBody>
                    <a:bodyPr/>
                    <a:lstStyle/>
                    <a:p>
                      <a:pPr algn="ctr" fontAlgn="ctr"/>
                      <a:r>
                        <a:rPr lang="en-US" sz="1400" b="0" i="0" u="none" strike="noStrike" dirty="0">
                          <a:solidFill>
                            <a:srgbClr val="000000"/>
                          </a:solidFill>
                          <a:effectLst/>
                          <a:latin typeface="Century Gothic" panose="020B0502020202020204" pitchFamily="34" charset="0"/>
                        </a:rPr>
                        <a:t>2012-14</a:t>
                      </a:r>
                    </a:p>
                  </a:txBody>
                  <a:tcPr marL="9525" marR="9525" marT="9525" marB="0" anchor="ctr"/>
                </a:tc>
                <a:tc>
                  <a:txBody>
                    <a:bodyPr/>
                    <a:lstStyle/>
                    <a:p>
                      <a:pPr algn="l" fontAlgn="ctr"/>
                      <a:r>
                        <a:rPr lang="en-US" sz="1400" b="0" i="0" u="none" strike="noStrike" dirty="0">
                          <a:solidFill>
                            <a:srgbClr val="000000"/>
                          </a:solidFill>
                          <a:effectLst/>
                          <a:latin typeface="Century Gothic" panose="020B0502020202020204" pitchFamily="34" charset="0"/>
                        </a:rPr>
                        <a:t>John D. and Catherine T. MacArthur Foundation</a:t>
                      </a:r>
                    </a:p>
                  </a:txBody>
                  <a:tcPr marL="9525" marR="9525" marT="9525" marB="0" anchor="ctr"/>
                </a:tc>
              </a:tr>
              <a:tr h="510809">
                <a:tc>
                  <a:txBody>
                    <a:bodyPr/>
                    <a:lstStyle/>
                    <a:p>
                      <a:pPr algn="l" fontAlgn="ctr"/>
                      <a:r>
                        <a:rPr lang="en-US" sz="1400" b="0" i="0" u="none" strike="noStrike">
                          <a:solidFill>
                            <a:srgbClr val="000000"/>
                          </a:solidFill>
                          <a:effectLst/>
                          <a:latin typeface="Century Gothic" panose="020B0502020202020204" pitchFamily="34" charset="0"/>
                        </a:rPr>
                        <a:t>Kids and Foreclosure</a:t>
                      </a:r>
                    </a:p>
                  </a:txBody>
                  <a:tcPr marL="9525" marR="9525" marT="9525" marB="0" anchor="ctr"/>
                </a:tc>
                <a:tc>
                  <a:txBody>
                    <a:bodyPr/>
                    <a:lstStyle/>
                    <a:p>
                      <a:pPr algn="ctr" fontAlgn="ctr"/>
                      <a:r>
                        <a:rPr lang="en-US" sz="1400" b="0" i="0" u="none" strike="noStrike" dirty="0">
                          <a:solidFill>
                            <a:srgbClr val="000000"/>
                          </a:solidFill>
                          <a:effectLst/>
                          <a:latin typeface="Century Gothic" panose="020B0502020202020204" pitchFamily="34" charset="0"/>
                        </a:rPr>
                        <a:t>2009-12</a:t>
                      </a:r>
                    </a:p>
                  </a:txBody>
                  <a:tcPr marL="9525" marR="9525" marT="9525" marB="0" anchor="ctr"/>
                </a:tc>
                <a:tc>
                  <a:txBody>
                    <a:bodyPr/>
                    <a:lstStyle/>
                    <a:p>
                      <a:pPr algn="l" fontAlgn="ctr"/>
                      <a:r>
                        <a:rPr lang="en-US" sz="1400" b="0" i="0" u="none" strike="noStrike" dirty="0">
                          <a:solidFill>
                            <a:srgbClr val="000000"/>
                          </a:solidFill>
                          <a:effectLst/>
                          <a:latin typeface="Century Gothic" panose="020B0502020202020204" pitchFamily="34" charset="0"/>
                        </a:rPr>
                        <a:t>Open Society Foundation</a:t>
                      </a:r>
                      <a:br>
                        <a:rPr lang="en-US" sz="1400" b="0" i="0" u="none" strike="noStrike" dirty="0">
                          <a:solidFill>
                            <a:srgbClr val="000000"/>
                          </a:solidFill>
                          <a:effectLst/>
                          <a:latin typeface="Century Gothic" panose="020B0502020202020204" pitchFamily="34" charset="0"/>
                        </a:rPr>
                      </a:br>
                      <a:r>
                        <a:rPr lang="en-US" sz="1400" b="0" i="0" u="none" strike="noStrike" dirty="0">
                          <a:solidFill>
                            <a:srgbClr val="000000"/>
                          </a:solidFill>
                          <a:effectLst/>
                          <a:latin typeface="Century Gothic" panose="020B0502020202020204" pitchFamily="34" charset="0"/>
                        </a:rPr>
                        <a:t>Annie E. Casey Foundation</a:t>
                      </a:r>
                    </a:p>
                  </a:txBody>
                  <a:tcPr marL="9525" marR="9525" marT="9525" marB="0" anchor="ctr"/>
                </a:tc>
              </a:tr>
              <a:tr h="434225">
                <a:tc>
                  <a:txBody>
                    <a:bodyPr/>
                    <a:lstStyle/>
                    <a:p>
                      <a:pPr algn="l" fontAlgn="ctr"/>
                      <a:r>
                        <a:rPr lang="en-US" sz="1400" b="0" i="0" u="none" strike="noStrike">
                          <a:solidFill>
                            <a:srgbClr val="000000"/>
                          </a:solidFill>
                          <a:effectLst/>
                          <a:latin typeface="Century Gothic" panose="020B0502020202020204" pitchFamily="34" charset="0"/>
                        </a:rPr>
                        <a:t>School Readiness</a:t>
                      </a:r>
                    </a:p>
                  </a:txBody>
                  <a:tcPr marL="9525" marR="9525" marT="9525" marB="0" anchor="ctr"/>
                </a:tc>
                <a:tc>
                  <a:txBody>
                    <a:bodyPr/>
                    <a:lstStyle/>
                    <a:p>
                      <a:pPr algn="ctr" fontAlgn="ctr"/>
                      <a:r>
                        <a:rPr lang="en-US" sz="1400" b="0" i="0" u="none" strike="noStrike" dirty="0">
                          <a:solidFill>
                            <a:srgbClr val="000000"/>
                          </a:solidFill>
                          <a:effectLst/>
                          <a:latin typeface="Century Gothic" panose="020B0502020202020204" pitchFamily="34" charset="0"/>
                        </a:rPr>
                        <a:t>2007-10</a:t>
                      </a:r>
                    </a:p>
                  </a:txBody>
                  <a:tcPr marL="9525" marR="9525" marT="9525" marB="0" anchor="ctr"/>
                </a:tc>
                <a:tc>
                  <a:txBody>
                    <a:bodyPr/>
                    <a:lstStyle/>
                    <a:p>
                      <a:pPr algn="l" fontAlgn="ctr"/>
                      <a:r>
                        <a:rPr lang="en-US" sz="1400" b="0" i="0" u="none" strike="noStrike" dirty="0">
                          <a:solidFill>
                            <a:srgbClr val="000000"/>
                          </a:solidFill>
                          <a:effectLst/>
                          <a:latin typeface="Century Gothic" panose="020B0502020202020204" pitchFamily="34" charset="0"/>
                        </a:rPr>
                        <a:t>Annie E. Casey Foundation</a:t>
                      </a:r>
                    </a:p>
                  </a:txBody>
                  <a:tcPr marL="9525" marR="9525" marT="9525" marB="0" anchor="ctr"/>
                </a:tc>
              </a:tr>
              <a:tr h="434225">
                <a:tc>
                  <a:txBody>
                    <a:bodyPr/>
                    <a:lstStyle/>
                    <a:p>
                      <a:pPr algn="l" fontAlgn="ctr"/>
                      <a:r>
                        <a:rPr lang="en-US" sz="1400" b="0" i="0" u="none" strike="noStrike">
                          <a:solidFill>
                            <a:srgbClr val="000000"/>
                          </a:solidFill>
                          <a:effectLst/>
                          <a:latin typeface="Century Gothic" panose="020B0502020202020204" pitchFamily="34" charset="0"/>
                        </a:rPr>
                        <a:t>Foreclosure Crisis</a:t>
                      </a:r>
                    </a:p>
                  </a:txBody>
                  <a:tcPr marL="9525" marR="9525" marT="9525" marB="0" anchor="ctr"/>
                </a:tc>
                <a:tc>
                  <a:txBody>
                    <a:bodyPr/>
                    <a:lstStyle/>
                    <a:p>
                      <a:pPr algn="ctr" fontAlgn="ctr"/>
                      <a:r>
                        <a:rPr lang="en-US" sz="1400" b="0" i="0" u="none" strike="noStrike" dirty="0">
                          <a:solidFill>
                            <a:srgbClr val="000000"/>
                          </a:solidFill>
                          <a:effectLst/>
                          <a:latin typeface="Century Gothic" panose="020B0502020202020204" pitchFamily="34" charset="0"/>
                        </a:rPr>
                        <a:t>2008-09</a:t>
                      </a:r>
                    </a:p>
                  </a:txBody>
                  <a:tcPr marL="9525" marR="9525" marT="9525" marB="0" anchor="ctr"/>
                </a:tc>
                <a:tc>
                  <a:txBody>
                    <a:bodyPr/>
                    <a:lstStyle/>
                    <a:p>
                      <a:pPr algn="l" fontAlgn="ctr"/>
                      <a:r>
                        <a:rPr lang="en-US" sz="1400" b="0" i="0" u="none" strike="noStrike">
                          <a:solidFill>
                            <a:srgbClr val="000000"/>
                          </a:solidFill>
                          <a:effectLst/>
                          <a:latin typeface="Century Gothic" panose="020B0502020202020204" pitchFamily="34" charset="0"/>
                        </a:rPr>
                        <a:t>Fannie Mae</a:t>
                      </a:r>
                    </a:p>
                  </a:txBody>
                  <a:tcPr marL="9525" marR="9525" marT="9525" marB="0" anchor="ctr"/>
                </a:tc>
              </a:tr>
              <a:tr h="434225">
                <a:tc>
                  <a:txBody>
                    <a:bodyPr/>
                    <a:lstStyle/>
                    <a:p>
                      <a:pPr algn="l" fontAlgn="ctr"/>
                      <a:r>
                        <a:rPr lang="en-US" sz="1400" b="0" i="0" u="none" strike="noStrike">
                          <a:solidFill>
                            <a:srgbClr val="000000"/>
                          </a:solidFill>
                          <a:effectLst/>
                          <a:latin typeface="Century Gothic" panose="020B0502020202020204" pitchFamily="34" charset="0"/>
                        </a:rPr>
                        <a:t>Guiding Land Markets</a:t>
                      </a:r>
                    </a:p>
                  </a:txBody>
                  <a:tcPr marL="9525" marR="9525" marT="9525" marB="0" anchor="ctr"/>
                </a:tc>
                <a:tc>
                  <a:txBody>
                    <a:bodyPr/>
                    <a:lstStyle/>
                    <a:p>
                      <a:pPr algn="ctr" fontAlgn="ctr"/>
                      <a:r>
                        <a:rPr lang="en-US" sz="1400" b="0" i="0" u="none" strike="noStrike" dirty="0">
                          <a:solidFill>
                            <a:srgbClr val="000000"/>
                          </a:solidFill>
                          <a:effectLst/>
                          <a:latin typeface="Century Gothic" panose="020B0502020202020204" pitchFamily="34" charset="0"/>
                        </a:rPr>
                        <a:t>2004-08</a:t>
                      </a:r>
                    </a:p>
                  </a:txBody>
                  <a:tcPr marL="9525" marR="9525" marT="9525" marB="0" anchor="ctr"/>
                </a:tc>
                <a:tc>
                  <a:txBody>
                    <a:bodyPr/>
                    <a:lstStyle/>
                    <a:p>
                      <a:pPr algn="l" fontAlgn="ctr"/>
                      <a:r>
                        <a:rPr lang="en-US" sz="1400" b="0" i="0" u="none" strike="noStrike">
                          <a:solidFill>
                            <a:srgbClr val="000000"/>
                          </a:solidFill>
                          <a:effectLst/>
                          <a:latin typeface="Century Gothic" panose="020B0502020202020204" pitchFamily="34" charset="0"/>
                        </a:rPr>
                        <a:t>Brookings Institution</a:t>
                      </a:r>
                    </a:p>
                  </a:txBody>
                  <a:tcPr marL="9525" marR="9525" marT="9525" marB="0" anchor="ctr"/>
                </a:tc>
              </a:tr>
              <a:tr h="510809">
                <a:tc>
                  <a:txBody>
                    <a:bodyPr/>
                    <a:lstStyle/>
                    <a:p>
                      <a:pPr algn="l" fontAlgn="ctr"/>
                      <a:r>
                        <a:rPr lang="en-US" sz="1400" b="0" i="0" u="none" strike="noStrike">
                          <a:solidFill>
                            <a:srgbClr val="000000"/>
                          </a:solidFill>
                          <a:effectLst/>
                          <a:latin typeface="Century Gothic" panose="020B0502020202020204" pitchFamily="34" charset="0"/>
                        </a:rPr>
                        <a:t>Reentry Mapping Network</a:t>
                      </a:r>
                    </a:p>
                  </a:txBody>
                  <a:tcPr marL="9525" marR="9525" marT="9525" marB="0" anchor="ctr"/>
                </a:tc>
                <a:tc>
                  <a:txBody>
                    <a:bodyPr/>
                    <a:lstStyle/>
                    <a:p>
                      <a:pPr algn="ctr" fontAlgn="ctr"/>
                      <a:r>
                        <a:rPr lang="en-US" sz="1400" b="0" i="0" u="none" strike="noStrike" dirty="0">
                          <a:solidFill>
                            <a:srgbClr val="000000"/>
                          </a:solidFill>
                          <a:effectLst/>
                          <a:latin typeface="Century Gothic" panose="020B0502020202020204" pitchFamily="34" charset="0"/>
                        </a:rPr>
                        <a:t>2001-04</a:t>
                      </a:r>
                    </a:p>
                  </a:txBody>
                  <a:tcPr marL="9525" marR="9525" marT="9525" marB="0" anchor="ctr"/>
                </a:tc>
                <a:tc>
                  <a:txBody>
                    <a:bodyPr/>
                    <a:lstStyle/>
                    <a:p>
                      <a:pPr algn="l" fontAlgn="ctr"/>
                      <a:r>
                        <a:rPr lang="en-US" sz="1400" b="0" i="0" u="none" strike="noStrike" dirty="0">
                          <a:solidFill>
                            <a:srgbClr val="000000"/>
                          </a:solidFill>
                          <a:effectLst/>
                          <a:latin typeface="Century Gothic" panose="020B0502020202020204" pitchFamily="34" charset="0"/>
                        </a:rPr>
                        <a:t>Annie E. Casey Foundation</a:t>
                      </a:r>
                      <a:br>
                        <a:rPr lang="en-US" sz="1400" b="0" i="0" u="none" strike="noStrike" dirty="0">
                          <a:solidFill>
                            <a:srgbClr val="000000"/>
                          </a:solidFill>
                          <a:effectLst/>
                          <a:latin typeface="Century Gothic" panose="020B0502020202020204" pitchFamily="34" charset="0"/>
                        </a:rPr>
                      </a:br>
                      <a:r>
                        <a:rPr lang="en-US" sz="1400" b="0" i="0" u="none" strike="noStrike" dirty="0">
                          <a:solidFill>
                            <a:srgbClr val="000000"/>
                          </a:solidFill>
                          <a:effectLst/>
                          <a:latin typeface="Century Gothic" panose="020B0502020202020204" pitchFamily="34" charset="0"/>
                        </a:rPr>
                        <a:t>National Institute of Justice</a:t>
                      </a:r>
                    </a:p>
                  </a:txBody>
                  <a:tcPr marL="9525" marR="9525" marT="9525" marB="0" anchor="ctr"/>
                </a:tc>
              </a:tr>
              <a:tr h="434225">
                <a:tc>
                  <a:txBody>
                    <a:bodyPr/>
                    <a:lstStyle/>
                    <a:p>
                      <a:pPr algn="l" fontAlgn="ctr"/>
                      <a:r>
                        <a:rPr lang="en-US" sz="1400" b="0" i="0" u="none" strike="noStrike">
                          <a:solidFill>
                            <a:srgbClr val="000000"/>
                          </a:solidFill>
                          <a:effectLst/>
                          <a:latin typeface="Century Gothic" panose="020B0502020202020204" pitchFamily="34" charset="0"/>
                        </a:rPr>
                        <a:t>Neighborhoods and Health</a:t>
                      </a:r>
                    </a:p>
                  </a:txBody>
                  <a:tcPr marL="9525" marR="9525" marT="9525" marB="0" anchor="ctr"/>
                </a:tc>
                <a:tc>
                  <a:txBody>
                    <a:bodyPr/>
                    <a:lstStyle/>
                    <a:p>
                      <a:pPr algn="ctr" fontAlgn="ctr"/>
                      <a:r>
                        <a:rPr lang="en-US" sz="1400" b="0" i="0" u="none" strike="noStrike">
                          <a:solidFill>
                            <a:srgbClr val="000000"/>
                          </a:solidFill>
                          <a:effectLst/>
                          <a:latin typeface="Century Gothic" panose="020B0502020202020204" pitchFamily="34" charset="0"/>
                        </a:rPr>
                        <a:t>2001-03</a:t>
                      </a:r>
                    </a:p>
                  </a:txBody>
                  <a:tcPr marL="9525" marR="9525" marT="9525" marB="0" anchor="ctr"/>
                </a:tc>
                <a:tc>
                  <a:txBody>
                    <a:bodyPr/>
                    <a:lstStyle/>
                    <a:p>
                      <a:pPr algn="l" fontAlgn="ctr"/>
                      <a:r>
                        <a:rPr lang="en-US" sz="1400" b="0" i="0" u="none" strike="noStrike" dirty="0">
                          <a:solidFill>
                            <a:srgbClr val="000000"/>
                          </a:solidFill>
                          <a:effectLst/>
                          <a:latin typeface="Century Gothic" panose="020B0502020202020204" pitchFamily="34" charset="0"/>
                        </a:rPr>
                        <a:t>US Dept. of Health and Human Services</a:t>
                      </a:r>
                    </a:p>
                  </a:txBody>
                  <a:tcPr marL="9525" marR="9525" marT="9525" marB="0" anchor="ctr"/>
                </a:tc>
              </a:tr>
              <a:tr h="434225">
                <a:tc>
                  <a:txBody>
                    <a:bodyPr/>
                    <a:lstStyle/>
                    <a:p>
                      <a:pPr algn="l" fontAlgn="ctr"/>
                      <a:r>
                        <a:rPr lang="en-US" sz="1400" b="0" i="0" u="none" strike="noStrike">
                          <a:solidFill>
                            <a:srgbClr val="000000"/>
                          </a:solidFill>
                          <a:effectLst/>
                          <a:latin typeface="Century Gothic" panose="020B0502020202020204" pitchFamily="34" charset="0"/>
                        </a:rPr>
                        <a:t>Welfare-to-Work</a:t>
                      </a:r>
                    </a:p>
                  </a:txBody>
                  <a:tcPr marL="9525" marR="9525" marT="9525" marB="0" anchor="ctr"/>
                </a:tc>
                <a:tc>
                  <a:txBody>
                    <a:bodyPr/>
                    <a:lstStyle/>
                    <a:p>
                      <a:pPr algn="ctr" fontAlgn="ctr"/>
                      <a:r>
                        <a:rPr lang="en-US" sz="1400" b="0" i="0" u="none" strike="noStrike">
                          <a:solidFill>
                            <a:srgbClr val="000000"/>
                          </a:solidFill>
                          <a:effectLst/>
                          <a:latin typeface="Century Gothic" panose="020B0502020202020204" pitchFamily="34" charset="0"/>
                        </a:rPr>
                        <a:t>1998</a:t>
                      </a:r>
                    </a:p>
                  </a:txBody>
                  <a:tcPr marL="9525" marR="9525" marT="9525" marB="0" anchor="ctr"/>
                </a:tc>
                <a:tc>
                  <a:txBody>
                    <a:bodyPr/>
                    <a:lstStyle/>
                    <a:p>
                      <a:pPr algn="l" fontAlgn="ctr"/>
                      <a:r>
                        <a:rPr lang="en-US" sz="1400" b="0" i="0" u="none" strike="noStrike" dirty="0">
                          <a:solidFill>
                            <a:srgbClr val="000000"/>
                          </a:solidFill>
                          <a:effectLst/>
                          <a:latin typeface="Century Gothic" panose="020B0502020202020204" pitchFamily="34" charset="0"/>
                        </a:rPr>
                        <a:t>Various</a:t>
                      </a:r>
                    </a:p>
                  </a:txBody>
                  <a:tcPr marL="9525" marR="9525" marT="9525" marB="0" anchor="ctr"/>
                </a:tc>
              </a:tr>
            </a:tbl>
          </a:graphicData>
        </a:graphic>
      </p:graphicFrame>
    </p:spTree>
    <p:extLst>
      <p:ext uri="{BB962C8B-B14F-4D97-AF65-F5344CB8AC3E}">
        <p14:creationId xmlns:p14="http://schemas.microsoft.com/office/powerpoint/2010/main" val="29357099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t>CURRENT FUNDING</a:t>
            </a:r>
          </a:p>
        </p:txBody>
      </p:sp>
      <p:sp>
        <p:nvSpPr>
          <p:cNvPr id="30723" name="Rectangle 3"/>
          <p:cNvSpPr>
            <a:spLocks noGrp="1" noChangeArrowheads="1"/>
          </p:cNvSpPr>
          <p:nvPr>
            <p:ph idx="1"/>
          </p:nvPr>
        </p:nvSpPr>
        <p:spPr/>
        <p:txBody>
          <a:bodyPr/>
          <a:lstStyle/>
          <a:p>
            <a:r>
              <a:rPr lang="en-US" dirty="0" smtClean="0"/>
              <a:t>Annie E. Casey Foundation</a:t>
            </a:r>
          </a:p>
          <a:p>
            <a:pPr lvl="1">
              <a:spcBef>
                <a:spcPts val="0"/>
              </a:spcBef>
            </a:pPr>
            <a:r>
              <a:rPr lang="en-US" dirty="0" smtClean="0"/>
              <a:t>General Support/Meeting Costs</a:t>
            </a:r>
          </a:p>
          <a:p>
            <a:pPr lvl="1">
              <a:spcBef>
                <a:spcPts val="0"/>
              </a:spcBef>
            </a:pPr>
            <a:r>
              <a:rPr lang="en-US" dirty="0" smtClean="0"/>
              <a:t>Cross-site project on Integrated Data Systems </a:t>
            </a:r>
          </a:p>
          <a:p>
            <a:r>
              <a:rPr lang="en-US" dirty="0" smtClean="0"/>
              <a:t>John D. and Catherine T. MacArthur Foundation</a:t>
            </a:r>
          </a:p>
          <a:p>
            <a:pPr lvl="1">
              <a:spcBef>
                <a:spcPts val="0"/>
              </a:spcBef>
            </a:pPr>
            <a:r>
              <a:rPr lang="en-US" dirty="0" smtClean="0"/>
              <a:t>General Support/Meeting Costs</a:t>
            </a:r>
          </a:p>
          <a:p>
            <a:pPr lvl="1">
              <a:spcBef>
                <a:spcPts val="0"/>
              </a:spcBef>
            </a:pPr>
            <a:r>
              <a:rPr lang="en-US" dirty="0" smtClean="0"/>
              <a:t>Grant for book </a:t>
            </a:r>
            <a:r>
              <a:rPr lang="en-US" i="1" dirty="0" smtClean="0"/>
              <a:t>Strengthening Communities with Neighborhood Data</a:t>
            </a:r>
          </a:p>
          <a:p>
            <a:pPr lvl="1">
              <a:spcBef>
                <a:spcPts val="0"/>
              </a:spcBef>
            </a:pPr>
            <a:r>
              <a:rPr lang="en-US" dirty="0" smtClean="0"/>
              <a:t>New project on civic data/tech</a:t>
            </a:r>
          </a:p>
        </p:txBody>
      </p:sp>
    </p:spTree>
    <p:extLst>
      <p:ext uri="{BB962C8B-B14F-4D97-AF65-F5344CB8AC3E}">
        <p14:creationId xmlns:p14="http://schemas.microsoft.com/office/powerpoint/2010/main" val="905009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National Neighborhood</a:t>
            </a:r>
            <a:br>
              <a:rPr lang="en-US" smtClean="0"/>
            </a:br>
            <a:r>
              <a:rPr lang="en-US" smtClean="0"/>
              <a:t>Indicators Partnership (NNIP)</a:t>
            </a:r>
            <a:endParaRPr lang="en-US" dirty="0"/>
          </a:p>
        </p:txBody>
      </p:sp>
      <p:sp>
        <p:nvSpPr>
          <p:cNvPr id="9" name="Content Placeholder 8"/>
          <p:cNvSpPr>
            <a:spLocks noGrp="1"/>
          </p:cNvSpPr>
          <p:nvPr>
            <p:ph idx="1"/>
          </p:nvPr>
        </p:nvSpPr>
        <p:spPr>
          <a:xfrm>
            <a:off x="641349" y="1863119"/>
            <a:ext cx="8226425" cy="4203573"/>
          </a:xfrm>
        </p:spPr>
        <p:txBody>
          <a:bodyPr/>
          <a:lstStyle/>
          <a:p>
            <a:pPr marL="457200" indent="-457200">
              <a:spcAft>
                <a:spcPts val="600"/>
              </a:spcAft>
              <a:buFont typeface="Monotype Sorts" pitchFamily="2" charset="2"/>
              <a:buNone/>
              <a:defRPr/>
            </a:pPr>
            <a:r>
              <a:rPr lang="en-US" sz="1800" dirty="0">
                <a:solidFill>
                  <a:schemeClr val="accent4">
                    <a:lumMod val="10000"/>
                  </a:schemeClr>
                </a:solidFill>
              </a:rPr>
              <a:t>1997: </a:t>
            </a:r>
            <a:r>
              <a:rPr lang="en-US" sz="1800" dirty="0" smtClean="0">
                <a:solidFill>
                  <a:schemeClr val="accent4">
                    <a:lumMod val="10000"/>
                  </a:schemeClr>
                </a:solidFill>
              </a:rPr>
              <a:t>	Washington</a:t>
            </a:r>
            <a:r>
              <a:rPr lang="en-US" sz="1800" dirty="0">
                <a:solidFill>
                  <a:schemeClr val="accent4">
                    <a:lumMod val="10000"/>
                  </a:schemeClr>
                </a:solidFill>
              </a:rPr>
              <a:t>, D.C.</a:t>
            </a:r>
          </a:p>
          <a:p>
            <a:pPr marL="457200" indent="-457200">
              <a:spcAft>
                <a:spcPts val="600"/>
              </a:spcAft>
              <a:buFont typeface="Monotype Sorts" pitchFamily="2" charset="2"/>
              <a:buNone/>
              <a:defRPr/>
            </a:pPr>
            <a:r>
              <a:rPr lang="en-US" sz="1800" dirty="0">
                <a:solidFill>
                  <a:schemeClr val="accent4">
                    <a:lumMod val="10000"/>
                  </a:schemeClr>
                </a:solidFill>
              </a:rPr>
              <a:t>1999: </a:t>
            </a:r>
            <a:r>
              <a:rPr lang="en-US" sz="1800" dirty="0" smtClean="0">
                <a:solidFill>
                  <a:schemeClr val="accent4">
                    <a:lumMod val="10000"/>
                  </a:schemeClr>
                </a:solidFill>
              </a:rPr>
              <a:t>	Baltimore</a:t>
            </a:r>
            <a:r>
              <a:rPr lang="en-US" sz="1800" dirty="0">
                <a:solidFill>
                  <a:schemeClr val="accent4">
                    <a:lumMod val="10000"/>
                  </a:schemeClr>
                </a:solidFill>
              </a:rPr>
              <a:t>, Indianapolis, Miami, Milwaukee,  </a:t>
            </a:r>
            <a:r>
              <a:rPr lang="en-US" sz="1800" dirty="0" smtClean="0">
                <a:solidFill>
                  <a:schemeClr val="accent4">
                    <a:lumMod val="10000"/>
                  </a:schemeClr>
                </a:solidFill>
              </a:rPr>
              <a:t>Philadelphia</a:t>
            </a:r>
            <a:endParaRPr lang="en-US" sz="1800" dirty="0">
              <a:solidFill>
                <a:schemeClr val="accent4">
                  <a:lumMod val="10000"/>
                </a:schemeClr>
              </a:solidFill>
            </a:endParaRPr>
          </a:p>
          <a:p>
            <a:pPr marL="457200" indent="-457200">
              <a:spcAft>
                <a:spcPts val="600"/>
              </a:spcAft>
              <a:buFont typeface="Monotype Sorts" pitchFamily="2" charset="2"/>
              <a:buNone/>
              <a:defRPr/>
            </a:pPr>
            <a:r>
              <a:rPr lang="en-US" sz="1800" dirty="0">
                <a:solidFill>
                  <a:schemeClr val="accent4">
                    <a:lumMod val="10000"/>
                  </a:schemeClr>
                </a:solidFill>
              </a:rPr>
              <a:t>2002: </a:t>
            </a:r>
            <a:r>
              <a:rPr lang="en-US" sz="1800" dirty="0" smtClean="0">
                <a:solidFill>
                  <a:schemeClr val="accent4">
                    <a:lumMod val="10000"/>
                  </a:schemeClr>
                </a:solidFill>
              </a:rPr>
              <a:t>	Camden</a:t>
            </a:r>
            <a:r>
              <a:rPr lang="en-US" sz="1800" dirty="0">
                <a:solidFill>
                  <a:schemeClr val="accent4">
                    <a:lumMod val="10000"/>
                  </a:schemeClr>
                </a:solidFill>
              </a:rPr>
              <a:t>, Chattanooga, Des Moines</a:t>
            </a:r>
            <a:r>
              <a:rPr lang="en-US" sz="1800" dirty="0" smtClean="0">
                <a:solidFill>
                  <a:schemeClr val="accent4">
                    <a:lumMod val="10000"/>
                  </a:schemeClr>
                </a:solidFill>
              </a:rPr>
              <a:t>, </a:t>
            </a:r>
            <a:r>
              <a:rPr lang="en-US" sz="1800" dirty="0">
                <a:solidFill>
                  <a:schemeClr val="accent4">
                    <a:lumMod val="10000"/>
                  </a:schemeClr>
                </a:solidFill>
              </a:rPr>
              <a:t>New Orleans, Sacramento</a:t>
            </a:r>
          </a:p>
          <a:p>
            <a:pPr marL="457200" indent="-457200">
              <a:spcAft>
                <a:spcPts val="600"/>
              </a:spcAft>
              <a:buFont typeface="Monotype Sorts" pitchFamily="2" charset="2"/>
              <a:buNone/>
              <a:defRPr/>
            </a:pPr>
            <a:r>
              <a:rPr lang="en-US" sz="1800" dirty="0">
                <a:solidFill>
                  <a:schemeClr val="accent4">
                    <a:lumMod val="10000"/>
                  </a:schemeClr>
                </a:solidFill>
              </a:rPr>
              <a:t>2003-05: Seattle, Nashville, Columbus, Dallas, Memphis</a:t>
            </a:r>
          </a:p>
          <a:p>
            <a:pPr marL="457200" indent="-457200">
              <a:spcAft>
                <a:spcPts val="600"/>
              </a:spcAft>
              <a:buFont typeface="Monotype Sorts" pitchFamily="2" charset="2"/>
              <a:buNone/>
              <a:defRPr/>
            </a:pPr>
            <a:r>
              <a:rPr lang="en-US" sz="1800" dirty="0">
                <a:solidFill>
                  <a:schemeClr val="accent4">
                    <a:lumMod val="10000"/>
                  </a:schemeClr>
                </a:solidFill>
              </a:rPr>
              <a:t>2006-07: </a:t>
            </a:r>
            <a:r>
              <a:rPr lang="en-US" sz="1800" dirty="0" smtClean="0">
                <a:solidFill>
                  <a:schemeClr val="accent4">
                    <a:lumMod val="10000"/>
                  </a:schemeClr>
                </a:solidFill>
              </a:rPr>
              <a:t>Grand </a:t>
            </a:r>
            <a:r>
              <a:rPr lang="en-US" sz="1800" dirty="0">
                <a:solidFill>
                  <a:schemeClr val="accent4">
                    <a:lumMod val="10000"/>
                  </a:schemeClr>
                </a:solidFill>
              </a:rPr>
              <a:t>Rapids, New York, Minneapolis</a:t>
            </a:r>
          </a:p>
          <a:p>
            <a:pPr marL="457200" indent="-457200">
              <a:spcAft>
                <a:spcPts val="600"/>
              </a:spcAft>
              <a:buFont typeface="Monotype Sorts" pitchFamily="2" charset="2"/>
              <a:buNone/>
              <a:defRPr/>
            </a:pPr>
            <a:r>
              <a:rPr lang="en-US" sz="1800" dirty="0">
                <a:solidFill>
                  <a:schemeClr val="accent4">
                    <a:lumMod val="10000"/>
                  </a:schemeClr>
                </a:solidFill>
              </a:rPr>
              <a:t>2008-09: </a:t>
            </a:r>
            <a:r>
              <a:rPr lang="en-US" sz="1800" dirty="0" smtClean="0">
                <a:solidFill>
                  <a:schemeClr val="accent4">
                    <a:lumMod val="10000"/>
                  </a:schemeClr>
                </a:solidFill>
              </a:rPr>
              <a:t>New </a:t>
            </a:r>
            <a:r>
              <a:rPr lang="en-US" sz="1800" dirty="0">
                <a:solidFill>
                  <a:schemeClr val="accent4">
                    <a:lumMod val="10000"/>
                  </a:schemeClr>
                </a:solidFill>
              </a:rPr>
              <a:t>Haven, Pittsburgh, St. Louis, Detroit</a:t>
            </a:r>
          </a:p>
          <a:p>
            <a:pPr marL="457200" indent="-457200">
              <a:spcAft>
                <a:spcPts val="600"/>
              </a:spcAft>
              <a:buFont typeface="Monotype Sorts" pitchFamily="2" charset="2"/>
              <a:buNone/>
              <a:defRPr/>
            </a:pPr>
            <a:r>
              <a:rPr lang="en-US" sz="1800" dirty="0">
                <a:solidFill>
                  <a:schemeClr val="accent4">
                    <a:lumMod val="10000"/>
                  </a:schemeClr>
                </a:solidFill>
              </a:rPr>
              <a:t>2010: </a:t>
            </a:r>
            <a:r>
              <a:rPr lang="en-US" sz="1800" dirty="0" smtClean="0">
                <a:solidFill>
                  <a:schemeClr val="accent4">
                    <a:lumMod val="10000"/>
                  </a:schemeClr>
                </a:solidFill>
              </a:rPr>
              <a:t>	Portland</a:t>
            </a:r>
            <a:r>
              <a:rPr lang="en-US" sz="1800" dirty="0">
                <a:solidFill>
                  <a:schemeClr val="accent4">
                    <a:lumMod val="10000"/>
                  </a:schemeClr>
                </a:solidFill>
              </a:rPr>
              <a:t>, Kansas City, San Antonio</a:t>
            </a:r>
          </a:p>
          <a:p>
            <a:pPr marL="457200" indent="-457200">
              <a:spcAft>
                <a:spcPts val="600"/>
              </a:spcAft>
              <a:buFont typeface="Monotype Sorts" pitchFamily="2" charset="2"/>
              <a:buNone/>
              <a:defRPr/>
            </a:pPr>
            <a:r>
              <a:rPr lang="en-US" sz="1800" dirty="0">
                <a:solidFill>
                  <a:schemeClr val="accent4">
                    <a:lumMod val="10000"/>
                  </a:schemeClr>
                </a:solidFill>
              </a:rPr>
              <a:t>2012: </a:t>
            </a:r>
            <a:r>
              <a:rPr lang="en-US" sz="1800" dirty="0" smtClean="0">
                <a:solidFill>
                  <a:schemeClr val="accent4">
                    <a:lumMod val="10000"/>
                  </a:schemeClr>
                </a:solidFill>
              </a:rPr>
              <a:t>	Austin</a:t>
            </a:r>
            <a:r>
              <a:rPr lang="en-US" sz="1800" dirty="0">
                <a:solidFill>
                  <a:schemeClr val="accent4">
                    <a:lumMod val="10000"/>
                  </a:schemeClr>
                </a:solidFill>
              </a:rPr>
              <a:t>, Pinellas </a:t>
            </a:r>
            <a:r>
              <a:rPr lang="en-US" sz="1800" dirty="0" smtClean="0">
                <a:solidFill>
                  <a:schemeClr val="accent4">
                    <a:lumMod val="10000"/>
                  </a:schemeClr>
                </a:solidFill>
              </a:rPr>
              <a:t>County</a:t>
            </a:r>
          </a:p>
          <a:p>
            <a:pPr marL="457200" indent="-457200">
              <a:spcAft>
                <a:spcPts val="600"/>
              </a:spcAft>
              <a:buFont typeface="Monotype Sorts" pitchFamily="2" charset="2"/>
              <a:buNone/>
              <a:defRPr/>
            </a:pPr>
            <a:r>
              <a:rPr lang="en-US" sz="1800" dirty="0" smtClean="0">
                <a:solidFill>
                  <a:schemeClr val="accent4">
                    <a:lumMod val="10000"/>
                  </a:schemeClr>
                </a:solidFill>
              </a:rPr>
              <a:t>2014: 	Charlotte... </a:t>
            </a:r>
            <a:r>
              <a:rPr lang="en-US" sz="1800" dirty="0">
                <a:solidFill>
                  <a:schemeClr val="accent4">
                    <a:lumMod val="10000"/>
                  </a:schemeClr>
                </a:solidFill>
              </a:rPr>
              <a:t>And more to come</a:t>
            </a:r>
          </a:p>
          <a:p>
            <a:endParaRPr lang="en-US" dirty="0"/>
          </a:p>
        </p:txBody>
      </p:sp>
    </p:spTree>
    <p:extLst>
      <p:ext uri="{BB962C8B-B14F-4D97-AF65-F5344CB8AC3E}">
        <p14:creationId xmlns:p14="http://schemas.microsoft.com/office/powerpoint/2010/main" val="4138976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019" y="1600200"/>
            <a:ext cx="7035799" cy="1320801"/>
          </a:xfrm>
        </p:spPr>
        <p:txBody>
          <a:bodyPr/>
          <a:lstStyle/>
          <a:p>
            <a:r>
              <a:rPr lang="en-US" sz="2800" dirty="0" smtClean="0"/>
              <a:t>Connect at </a:t>
            </a:r>
            <a:r>
              <a:rPr lang="en-US" sz="2800" dirty="0" smtClean="0">
                <a:hlinkClick r:id="rId2"/>
              </a:rPr>
              <a:t>www.NeighborhoodIndicators.org</a:t>
            </a:r>
            <a:r>
              <a:rPr lang="en-US" sz="2800" dirty="0" smtClean="0"/>
              <a:t> or </a:t>
            </a:r>
            <a:r>
              <a:rPr lang="en-US" sz="2800" dirty="0" smtClean="0">
                <a:hlinkClick r:id="rId3"/>
              </a:rPr>
              <a:t>@NNIPHQ </a:t>
            </a:r>
            <a:endParaRPr lang="en-US" sz="2800" dirty="0"/>
          </a:p>
        </p:txBody>
      </p:sp>
      <p:sp>
        <p:nvSpPr>
          <p:cNvPr id="3" name="Text Placeholder 2"/>
          <p:cNvSpPr>
            <a:spLocks noGrp="1"/>
          </p:cNvSpPr>
          <p:nvPr>
            <p:ph type="body" sz="quarter" idx="10"/>
          </p:nvPr>
        </p:nvSpPr>
        <p:spPr/>
        <p:txBody>
          <a:bodyPr/>
          <a:lstStyle/>
          <a:p>
            <a:r>
              <a:rPr lang="en-US" dirty="0" smtClean="0"/>
              <a:t>Kathy Pettit:  </a:t>
            </a:r>
            <a:r>
              <a:rPr lang="en-US" dirty="0" smtClean="0">
                <a:hlinkClick r:id="rId4"/>
              </a:rPr>
              <a:t>kpettit@urban.org</a:t>
            </a:r>
            <a:r>
              <a:rPr lang="en-US" dirty="0" smtClean="0"/>
              <a:t>; 202-261-5670</a:t>
            </a:r>
          </a:p>
          <a:p>
            <a:r>
              <a:rPr lang="en-US" dirty="0" smtClean="0"/>
              <a:t>Leah Hendey:  </a:t>
            </a:r>
            <a:r>
              <a:rPr lang="en-US" dirty="0" smtClean="0">
                <a:solidFill>
                  <a:schemeClr val="bg2"/>
                </a:solidFill>
                <a:hlinkClick r:id="rId5"/>
              </a:rPr>
              <a:t>lhendey@urban.org</a:t>
            </a:r>
            <a:r>
              <a:rPr lang="en-US" dirty="0" smtClean="0">
                <a:solidFill>
                  <a:srgbClr val="00B0F0"/>
                </a:solidFill>
              </a:rPr>
              <a:t>;</a:t>
            </a:r>
            <a:r>
              <a:rPr lang="en-US" dirty="0" smtClean="0">
                <a:solidFill>
                  <a:schemeClr val="bg2"/>
                </a:solidFill>
              </a:rPr>
              <a:t> </a:t>
            </a:r>
            <a:r>
              <a:rPr lang="en-US" dirty="0" smtClean="0"/>
              <a:t>202-261-5856</a:t>
            </a:r>
            <a:endParaRPr lang="en-US" dirty="0"/>
          </a:p>
        </p:txBody>
      </p:sp>
    </p:spTree>
    <p:extLst>
      <p:ext uri="{BB962C8B-B14F-4D97-AF65-F5344CB8AC3E}">
        <p14:creationId xmlns:p14="http://schemas.microsoft.com/office/powerpoint/2010/main" val="3231354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Partners in NNIP</a:t>
            </a:r>
            <a:br>
              <a:rPr lang="en-US" dirty="0" smtClean="0"/>
            </a:br>
            <a:r>
              <a:rPr lang="en-US" i="1" dirty="0" smtClean="0"/>
              <a:t>The Defining Functions</a:t>
            </a:r>
            <a:endParaRPr lang="en-US" dirty="0"/>
          </a:p>
        </p:txBody>
      </p:sp>
      <p:sp>
        <p:nvSpPr>
          <p:cNvPr id="3" name="Content Placeholder 2"/>
          <p:cNvSpPr>
            <a:spLocks noGrp="1"/>
          </p:cNvSpPr>
          <p:nvPr>
            <p:ph idx="1"/>
          </p:nvPr>
        </p:nvSpPr>
        <p:spPr/>
        <p:txBody>
          <a:bodyPr/>
          <a:lstStyle/>
          <a:p>
            <a:pPr marL="457200" indent="-457200">
              <a:buClrTx/>
              <a:defRPr/>
            </a:pPr>
            <a:r>
              <a:rPr lang="en-US" dirty="0">
                <a:solidFill>
                  <a:schemeClr val="accent4">
                    <a:lumMod val="10000"/>
                  </a:schemeClr>
                </a:solidFill>
              </a:rPr>
              <a:t>Building and operating information systems with integrated and recurrently updated data on neighborhood conditions</a:t>
            </a:r>
          </a:p>
          <a:p>
            <a:pPr marL="457200" indent="-457200">
              <a:buClrTx/>
              <a:defRPr/>
            </a:pPr>
            <a:r>
              <a:rPr lang="en-US" dirty="0" smtClean="0">
                <a:solidFill>
                  <a:schemeClr val="accent4">
                    <a:lumMod val="10000"/>
                  </a:schemeClr>
                </a:solidFill>
              </a:rPr>
              <a:t>Facilitating </a:t>
            </a:r>
            <a:r>
              <a:rPr lang="en-US" dirty="0">
                <a:solidFill>
                  <a:schemeClr val="accent4">
                    <a:lumMod val="10000"/>
                  </a:schemeClr>
                </a:solidFill>
              </a:rPr>
              <a:t>and promoting the direct practical use of data by community and city leaders for community building and local policy making</a:t>
            </a:r>
          </a:p>
          <a:p>
            <a:pPr marL="457200" indent="-457200">
              <a:buClrTx/>
              <a:defRPr/>
            </a:pPr>
            <a:r>
              <a:rPr lang="en-US" dirty="0" smtClean="0">
                <a:solidFill>
                  <a:schemeClr val="accent4">
                    <a:lumMod val="10000"/>
                  </a:schemeClr>
                </a:solidFill>
              </a:rPr>
              <a:t>Emphasizing </a:t>
            </a:r>
            <a:r>
              <a:rPr lang="en-US" dirty="0">
                <a:solidFill>
                  <a:schemeClr val="accent4">
                    <a:lumMod val="10000"/>
                  </a:schemeClr>
                </a:solidFill>
              </a:rPr>
              <a:t>the use of information to build the capacities of institutions and residents in distressed neighborhoods</a:t>
            </a:r>
          </a:p>
          <a:p>
            <a:endParaRPr lang="en-US" dirty="0"/>
          </a:p>
        </p:txBody>
      </p:sp>
    </p:spTree>
    <p:extLst>
      <p:ext uri="{BB962C8B-B14F-4D97-AF65-F5344CB8AC3E}">
        <p14:creationId xmlns:p14="http://schemas.microsoft.com/office/powerpoint/2010/main" val="447630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NNIP Success Requires Three Innovations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910" y="1577369"/>
            <a:ext cx="251142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19101" y="1863119"/>
            <a:ext cx="7867650" cy="4203573"/>
          </a:xfrm>
        </p:spPr>
        <p:txBody>
          <a:bodyPr/>
          <a:lstStyle/>
          <a:p>
            <a:pPr marL="457200" indent="-457200">
              <a:buFont typeface="+mj-lt"/>
              <a:buAutoNum type="arabicPeriod"/>
            </a:pPr>
            <a:r>
              <a:rPr lang="en-US" dirty="0" smtClean="0"/>
              <a:t>Data and Technology</a:t>
            </a:r>
          </a:p>
          <a:p>
            <a:pPr marL="857250" lvl="1" indent="-457200"/>
            <a:r>
              <a:rPr lang="en-US" dirty="0" smtClean="0"/>
              <a:t>People relate to data analysis at the neighborhood level</a:t>
            </a:r>
          </a:p>
          <a:p>
            <a:pPr marL="457200" indent="-457200">
              <a:buFont typeface="+mj-lt"/>
              <a:buAutoNum type="arabicPeriod"/>
            </a:pPr>
            <a:r>
              <a:rPr lang="en-US" dirty="0" smtClean="0"/>
              <a:t>Institutions</a:t>
            </a:r>
          </a:p>
          <a:p>
            <a:pPr marL="857250" lvl="1" indent="-457200"/>
            <a:r>
              <a:rPr lang="en-US" sz="2000" dirty="0" smtClean="0"/>
              <a:t>Long-term and multifaceted interests</a:t>
            </a:r>
          </a:p>
          <a:p>
            <a:pPr marL="857250" lvl="1" indent="-457200"/>
            <a:r>
              <a:rPr lang="en-US" sz="2000" dirty="0" smtClean="0"/>
              <a:t>Positioned to maintain trust of data providers and users</a:t>
            </a:r>
          </a:p>
          <a:p>
            <a:pPr marL="457200" indent="-457200">
              <a:buFont typeface="+mj-lt"/>
              <a:buAutoNum type="arabicPeriod"/>
            </a:pPr>
            <a:r>
              <a:rPr lang="en-US" dirty="0" smtClean="0"/>
              <a:t>Progressive Mission: Information for Change</a:t>
            </a:r>
          </a:p>
          <a:p>
            <a:pPr marL="857250" lvl="1" indent="-457200"/>
            <a:r>
              <a:rPr lang="en-US" sz="2000" dirty="0" smtClean="0"/>
              <a:t>Democratizing Information</a:t>
            </a:r>
            <a:endParaRPr lang="en-US" sz="2000" dirty="0"/>
          </a:p>
        </p:txBody>
      </p:sp>
    </p:spTree>
    <p:extLst>
      <p:ext uri="{BB962C8B-B14F-4D97-AF65-F5344CB8AC3E}">
        <p14:creationId xmlns:p14="http://schemas.microsoft.com/office/powerpoint/2010/main" val="151578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Mission: </a:t>
            </a:r>
            <a:r>
              <a:rPr lang="en-US" i="1" dirty="0" smtClean="0"/>
              <a:t>Information for Change</a:t>
            </a:r>
            <a:endParaRPr lang="en-US" i="1" dirty="0"/>
          </a:p>
        </p:txBody>
      </p:sp>
      <p:sp>
        <p:nvSpPr>
          <p:cNvPr id="3" name="Content Placeholder 2"/>
          <p:cNvSpPr>
            <a:spLocks noGrp="1"/>
          </p:cNvSpPr>
          <p:nvPr>
            <p:ph idx="1"/>
          </p:nvPr>
        </p:nvSpPr>
        <p:spPr/>
        <p:txBody>
          <a:bodyPr/>
          <a:lstStyle/>
          <a:p>
            <a:r>
              <a:rPr lang="en-US" dirty="0" smtClean="0"/>
              <a:t>But a central focus on strengthening, empowering low-income neighborhoods</a:t>
            </a:r>
          </a:p>
          <a:p>
            <a:r>
              <a:rPr lang="en-US" dirty="0" smtClean="0"/>
              <a:t>Work for many clients </a:t>
            </a:r>
          </a:p>
          <a:p>
            <a:pPr lvl="1"/>
            <a:r>
              <a:rPr lang="en-US" dirty="0" smtClean="0"/>
              <a:t>Technical assistance to nonprofits</a:t>
            </a:r>
          </a:p>
          <a:p>
            <a:pPr lvl="1"/>
            <a:r>
              <a:rPr lang="en-US" dirty="0" smtClean="0"/>
              <a:t>Informing city’s service provision</a:t>
            </a:r>
          </a:p>
          <a:p>
            <a:pPr lvl="1"/>
            <a:r>
              <a:rPr lang="en-US" dirty="0" smtClean="0"/>
              <a:t>Market analysis for local retail</a:t>
            </a:r>
          </a:p>
          <a:p>
            <a:r>
              <a:rPr lang="en-US" dirty="0" smtClean="0"/>
              <a:t>Information as a bridge for collaboration among residents, public agencies, nonprofits, businesses</a:t>
            </a:r>
          </a:p>
          <a:p>
            <a:endParaRPr lang="en-US" dirty="0"/>
          </a:p>
        </p:txBody>
      </p:sp>
    </p:spTree>
    <p:extLst>
      <p:ext uri="{BB962C8B-B14F-4D97-AF65-F5344CB8AC3E}">
        <p14:creationId xmlns:p14="http://schemas.microsoft.com/office/powerpoint/2010/main" val="2708769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Obligations to the NNIP Partnership:</a:t>
            </a:r>
            <a:endParaRPr lang="en-US" dirty="0"/>
          </a:p>
        </p:txBody>
      </p:sp>
      <p:sp>
        <p:nvSpPr>
          <p:cNvPr id="3" name="Content Placeholder 2"/>
          <p:cNvSpPr>
            <a:spLocks noGrp="1"/>
          </p:cNvSpPr>
          <p:nvPr>
            <p:ph idx="1"/>
          </p:nvPr>
        </p:nvSpPr>
        <p:spPr>
          <a:xfrm>
            <a:off x="485775" y="1476376"/>
            <a:ext cx="8296275" cy="4504592"/>
          </a:xfrm>
        </p:spPr>
        <p:txBody>
          <a:bodyPr/>
          <a:lstStyle/>
          <a:p>
            <a:r>
              <a:rPr lang="en-US" sz="2400" dirty="0" smtClean="0"/>
              <a:t>Continue to meet NNIP standards at home</a:t>
            </a:r>
          </a:p>
          <a:p>
            <a:pPr lvl="2"/>
            <a:r>
              <a:rPr lang="en-US" sz="1800" dirty="0" smtClean="0"/>
              <a:t>Perform the basic NNIP functions in full</a:t>
            </a:r>
          </a:p>
          <a:p>
            <a:r>
              <a:rPr lang="en-US" sz="2400" dirty="0" smtClean="0"/>
              <a:t>Add publications and activities to the NNIP website</a:t>
            </a:r>
          </a:p>
          <a:p>
            <a:pPr lvl="2"/>
            <a:r>
              <a:rPr lang="en-US" sz="1800" dirty="0" smtClean="0"/>
              <a:t>Twice per year – data holdings, analysis, dissemination</a:t>
            </a:r>
          </a:p>
          <a:p>
            <a:r>
              <a:rPr lang="en-US" sz="2400" dirty="0" smtClean="0"/>
              <a:t>Participate actively in work of the Partnership</a:t>
            </a:r>
          </a:p>
          <a:p>
            <a:pPr lvl="2">
              <a:spcBef>
                <a:spcPts val="0"/>
              </a:spcBef>
              <a:spcAft>
                <a:spcPts val="1000"/>
              </a:spcAft>
            </a:pPr>
            <a:r>
              <a:rPr lang="en-US" sz="1800" dirty="0" smtClean="0"/>
              <a:t>Best efforts to attend all meetings, conferences, workshops</a:t>
            </a:r>
          </a:p>
          <a:p>
            <a:pPr lvl="2">
              <a:spcBef>
                <a:spcPts val="0"/>
              </a:spcBef>
              <a:spcAft>
                <a:spcPts val="1000"/>
              </a:spcAft>
            </a:pPr>
            <a:r>
              <a:rPr lang="en-US" sz="1800" dirty="0" smtClean="0"/>
              <a:t>Make presentations to partners, participate in peer learning</a:t>
            </a:r>
          </a:p>
          <a:p>
            <a:pPr lvl="2">
              <a:spcBef>
                <a:spcPts val="0"/>
              </a:spcBef>
              <a:spcAft>
                <a:spcPts val="1000"/>
              </a:spcAft>
            </a:pPr>
            <a:r>
              <a:rPr lang="en-US" dirty="0" smtClean="0"/>
              <a:t>Participate in network planning for specific issues</a:t>
            </a:r>
          </a:p>
          <a:p>
            <a:r>
              <a:rPr lang="en-US" sz="2400" dirty="0" smtClean="0"/>
              <a:t>Promote NNIP principles</a:t>
            </a:r>
          </a:p>
          <a:p>
            <a:pPr lvl="2">
              <a:spcBef>
                <a:spcPts val="0"/>
              </a:spcBef>
              <a:spcAft>
                <a:spcPts val="1200"/>
              </a:spcAft>
            </a:pPr>
            <a:r>
              <a:rPr lang="en-US" sz="1800" dirty="0" smtClean="0"/>
              <a:t>Note and promote affiliation with NNIP and its principles in local work and professional activities</a:t>
            </a:r>
            <a:endParaRPr lang="en-US" sz="1800" dirty="0"/>
          </a:p>
        </p:txBody>
      </p:sp>
    </p:spTree>
    <p:extLst>
      <p:ext uri="{BB962C8B-B14F-4D97-AF65-F5344CB8AC3E}">
        <p14:creationId xmlns:p14="http://schemas.microsoft.com/office/powerpoint/2010/main" val="202835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tLang="en-US" dirty="0"/>
              <a:t>Data-Driven Organizing </a:t>
            </a:r>
            <a:br>
              <a:rPr lang="en-US" altLang="en-US" dirty="0"/>
            </a:br>
            <a:r>
              <a:rPr lang="en-US" altLang="en-US" dirty="0"/>
              <a:t>in Pittsburgh’s </a:t>
            </a:r>
            <a:br>
              <a:rPr lang="en-US" altLang="en-US" dirty="0"/>
            </a:br>
            <a:r>
              <a:rPr lang="en-US" altLang="en-US" dirty="0"/>
              <a:t>Homewood Children’s Village</a:t>
            </a:r>
            <a:endParaRPr lang="en-US" dirty="0"/>
          </a:p>
        </p:txBody>
      </p:sp>
      <p:pic>
        <p:nvPicPr>
          <p:cNvPr id="7" name="Picture 2" descr="Pittsburgh Neighborhood and Community Information System (PNC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058307"/>
            <a:ext cx="34988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085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US" dirty="0"/>
              <a:t>Follows the Promise Neighborhood model</a:t>
            </a:r>
          </a:p>
          <a:p>
            <a:r>
              <a:rPr lang="en-US" dirty="0"/>
              <a:t>Began with “1,000 conversations” to hear residents’ concerns</a:t>
            </a:r>
          </a:p>
          <a:p>
            <a:r>
              <a:rPr lang="en-US" dirty="0"/>
              <a:t>Learned that vacant and abandoned properties were one of Homewood’s key challenges.</a:t>
            </a:r>
          </a:p>
          <a:p>
            <a:endParaRPr lang="en-US" dirty="0"/>
          </a:p>
        </p:txBody>
      </p:sp>
      <p:sp>
        <p:nvSpPr>
          <p:cNvPr id="8" name="Title 7"/>
          <p:cNvSpPr>
            <a:spLocks noGrp="1"/>
          </p:cNvSpPr>
          <p:nvPr>
            <p:ph type="title"/>
          </p:nvPr>
        </p:nvSpPr>
        <p:spPr/>
        <p:txBody>
          <a:bodyPr/>
          <a:lstStyle/>
          <a:p>
            <a:r>
              <a:rPr lang="en-US" altLang="en-US" dirty="0" smtClean="0">
                <a:solidFill>
                  <a:schemeClr val="tx1"/>
                </a:solidFill>
              </a:rPr>
              <a:t>The Village Approach</a:t>
            </a:r>
            <a:endParaRPr lang="en-US" dirty="0">
              <a:solidFill>
                <a:schemeClr val="tx1"/>
              </a:solidFill>
            </a:endParaRPr>
          </a:p>
        </p:txBody>
      </p:sp>
      <p:pic>
        <p:nvPicPr>
          <p:cNvPr id="20" name="Picture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0057" b="10057"/>
          <a:stretch>
            <a:fillRect/>
          </a:stretch>
        </p:blipFill>
        <p:spPr bwMode="auto">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621433"/>
      </p:ext>
    </p:extLst>
  </p:cSld>
  <p:clrMapOvr>
    <a:masterClrMapping/>
  </p:clrMapOvr>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elements/1.1/"/>
    <ds:schemaRef ds:uri="http://purl.org/dc/terms/"/>
    <ds:schemaRef ds:uri="http://schemas.microsoft.com/sharepoint/v3/field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1525</TotalTime>
  <Words>2138</Words>
  <Application>Microsoft Office PowerPoint</Application>
  <PresentationFormat>On-screen Show (4:3)</PresentationFormat>
  <Paragraphs>310</Paragraphs>
  <Slides>30</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Century Gothic</vt:lpstr>
      <vt:lpstr>Monotype Sorts</vt:lpstr>
      <vt:lpstr>Times New Roman</vt:lpstr>
      <vt:lpstr>NNIP PPT Theme</vt:lpstr>
      <vt:lpstr>An Introduction to the  National Neighborhood Indicators Partnership  (NNIP)</vt:lpstr>
      <vt:lpstr>National Neighborhood Indicators Partnership (NNIP)</vt:lpstr>
      <vt:lpstr>National Neighborhood Indicators Partnership (NNIP)</vt:lpstr>
      <vt:lpstr>Local Partners in NNIP The Defining Functions</vt:lpstr>
      <vt:lpstr>NNIP Success Requires Three Innovations</vt:lpstr>
      <vt:lpstr>Shared Mission: Information for Change</vt:lpstr>
      <vt:lpstr>Obligations to the NNIP Partnership:</vt:lpstr>
      <vt:lpstr>Data-Driven Organizing  in Pittsburgh’s  Homewood Children’s Village</vt:lpstr>
      <vt:lpstr>The Village Approach</vt:lpstr>
      <vt:lpstr>PNCIS Partnership in HCV Neighborhood Assessment</vt:lpstr>
      <vt:lpstr>PowerPoint Presentation</vt:lpstr>
      <vt:lpstr>Data Driven Organizing</vt:lpstr>
      <vt:lpstr>Before</vt:lpstr>
      <vt:lpstr>Gigapan</vt:lpstr>
      <vt:lpstr>PowerPoint Presentation</vt:lpstr>
      <vt:lpstr>Impact </vt:lpstr>
      <vt:lpstr>Using Neighborhood Indicators to Identify Need for Youth Services in Indianapolis</vt:lpstr>
      <vt:lpstr>Marion County Commission on Youth</vt:lpstr>
      <vt:lpstr>PowerPoint Presentation</vt:lpstr>
      <vt:lpstr>Vulnerability Index</vt:lpstr>
      <vt:lpstr>PowerPoint Presentation</vt:lpstr>
      <vt:lpstr>PowerPoint Presentation</vt:lpstr>
      <vt:lpstr>PowerPoint Presentation</vt:lpstr>
      <vt:lpstr>PowerPoint Presentation</vt:lpstr>
      <vt:lpstr>PowerPoint Presentation</vt:lpstr>
      <vt:lpstr>NNIP Leadership  MANAGEMENT AND DEVELOPMENT</vt:lpstr>
      <vt:lpstr>JOINT WORK PROGRAM –  NNIP PARTNERSHIP</vt:lpstr>
      <vt:lpstr>NNIP CROSS-SITE PROJECTS</vt:lpstr>
      <vt:lpstr>CURRENT FUNDING</vt:lpstr>
      <vt:lpstr>Connect at www.NeighborhoodIndicators.org or @NNIPHQ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Kathy Pettit</cp:lastModifiedBy>
  <cp:revision>128</cp:revision>
  <cp:lastPrinted>2014-10-17T16:34:00Z</cp:lastPrinted>
  <dcterms:created xsi:type="dcterms:W3CDTF">2010-04-12T23:12:02Z</dcterms:created>
  <dcterms:modified xsi:type="dcterms:W3CDTF">2014-10-21T22:48:57Z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