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theme/themeOverride1.xml" ContentType="application/vnd.openxmlformats-officedocument.themeOverr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saveSubsetFonts="1">
  <p:sldMasterIdLst>
    <p:sldMasterId id="2147483648" r:id="rId1"/>
  </p:sldMasterIdLst>
  <p:notesMasterIdLst>
    <p:notesMasterId r:id="rId32"/>
  </p:notesMasterIdLst>
  <p:handoutMasterIdLst>
    <p:handoutMasterId r:id="rId33"/>
  </p:handoutMasterIdLst>
  <p:sldIdLst>
    <p:sldId id="377" r:id="rId2"/>
    <p:sldId id="482" r:id="rId3"/>
    <p:sldId id="433" r:id="rId4"/>
    <p:sldId id="421" r:id="rId5"/>
    <p:sldId id="434" r:id="rId6"/>
    <p:sldId id="435" r:id="rId7"/>
    <p:sldId id="455" r:id="rId8"/>
    <p:sldId id="483" r:id="rId9"/>
    <p:sldId id="484" r:id="rId10"/>
    <p:sldId id="485" r:id="rId11"/>
    <p:sldId id="486" r:id="rId12"/>
    <p:sldId id="487" r:id="rId13"/>
    <p:sldId id="488" r:id="rId14"/>
    <p:sldId id="489" r:id="rId15"/>
    <p:sldId id="490" r:id="rId16"/>
    <p:sldId id="491" r:id="rId17"/>
    <p:sldId id="492" r:id="rId18"/>
    <p:sldId id="493" r:id="rId19"/>
    <p:sldId id="494" r:id="rId20"/>
    <p:sldId id="495" r:id="rId21"/>
    <p:sldId id="496" r:id="rId22"/>
    <p:sldId id="497" r:id="rId23"/>
    <p:sldId id="498" r:id="rId24"/>
    <p:sldId id="499" r:id="rId25"/>
    <p:sldId id="500" r:id="rId26"/>
    <p:sldId id="424" r:id="rId27"/>
    <p:sldId id="422" r:id="rId28"/>
    <p:sldId id="423" r:id="rId29"/>
    <p:sldId id="444" r:id="rId30"/>
    <p:sldId id="481" r:id="rId31"/>
  </p:sldIdLst>
  <p:sldSz cx="9144000" cy="6858000" type="screen4x3"/>
  <p:notesSz cx="7010400" cy="9296400"/>
  <p:kinsoku lang="ja-JP" invalStChars="、。，．・：；？！゛゜ヽヾゝゞ々ー’”）〕］｝〉》」』】°‰′″℃￠％ぁぃぅぇぉっゃゅょゎァィゥェォッャュョヮヵヶ!%),.:;?]}｡｣､･ｧｨｩｪｫｬｭｮｯｰﾞﾟ" invalEndChars="‘“（〔［｛〈《「『【￥＄$([\{｢￡"/>
  <p:defaultTextStyle>
    <a:defPPr>
      <a:defRPr lang="en-US"/>
    </a:defPPr>
    <a:lvl1pPr algn="l" rtl="0" eaLnBrk="0" fontAlgn="base" hangingPunct="0">
      <a:spcBef>
        <a:spcPct val="0"/>
      </a:spcBef>
      <a:spcAft>
        <a:spcPct val="0"/>
      </a:spcAft>
      <a:defRPr sz="2400" kern="1200">
        <a:solidFill>
          <a:schemeClr val="tx1"/>
        </a:solidFill>
        <a:latin typeface="Times New Roman" pitchFamily="18" charset="0"/>
        <a:ea typeface="+mn-ea"/>
        <a:cs typeface="+mn-cs"/>
      </a:defRPr>
    </a:lvl1pPr>
    <a:lvl2pPr marL="457200" algn="l" rtl="0" eaLnBrk="0" fontAlgn="base" hangingPunct="0">
      <a:spcBef>
        <a:spcPct val="0"/>
      </a:spcBef>
      <a:spcAft>
        <a:spcPct val="0"/>
      </a:spcAft>
      <a:defRPr sz="2400"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sz="2400"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sz="2400"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sz="2400" kern="1200">
        <a:solidFill>
          <a:schemeClr val="tx1"/>
        </a:solidFill>
        <a:latin typeface="Times New Roman" pitchFamily="18" charset="0"/>
        <a:ea typeface="+mn-ea"/>
        <a:cs typeface="+mn-cs"/>
      </a:defRPr>
    </a:lvl5pPr>
    <a:lvl6pPr marL="2286000" algn="l" defTabSz="914400" rtl="0" eaLnBrk="1" latinLnBrk="0" hangingPunct="1">
      <a:defRPr sz="2400" kern="1200">
        <a:solidFill>
          <a:schemeClr val="tx1"/>
        </a:solidFill>
        <a:latin typeface="Times New Roman" pitchFamily="18" charset="0"/>
        <a:ea typeface="+mn-ea"/>
        <a:cs typeface="+mn-cs"/>
      </a:defRPr>
    </a:lvl6pPr>
    <a:lvl7pPr marL="2743200" algn="l" defTabSz="914400" rtl="0" eaLnBrk="1" latinLnBrk="0" hangingPunct="1">
      <a:defRPr sz="2400" kern="1200">
        <a:solidFill>
          <a:schemeClr val="tx1"/>
        </a:solidFill>
        <a:latin typeface="Times New Roman" pitchFamily="18" charset="0"/>
        <a:ea typeface="+mn-ea"/>
        <a:cs typeface="+mn-cs"/>
      </a:defRPr>
    </a:lvl7pPr>
    <a:lvl8pPr marL="3200400" algn="l" defTabSz="914400" rtl="0" eaLnBrk="1" latinLnBrk="0" hangingPunct="1">
      <a:defRPr sz="2400" kern="1200">
        <a:solidFill>
          <a:schemeClr val="tx1"/>
        </a:solidFill>
        <a:latin typeface="Times New Roman" pitchFamily="18" charset="0"/>
        <a:ea typeface="+mn-ea"/>
        <a:cs typeface="+mn-cs"/>
      </a:defRPr>
    </a:lvl8pPr>
    <a:lvl9pPr marL="3657600" algn="l" defTabSz="914400" rtl="0" eaLnBrk="1" latinLnBrk="0" hangingPunct="1">
      <a:defRPr sz="2400" kern="1200">
        <a:solidFill>
          <a:schemeClr val="tx1"/>
        </a:solidFill>
        <a:latin typeface="Times New Roman" pitchFamily="18"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FF9966"/>
    <a:srgbClr val="FFCC00"/>
    <a:srgbClr val="FFFF00"/>
    <a:srgbClr val="FF9933"/>
    <a:srgbClr val="CCECFF"/>
    <a:srgbClr val="99FF66"/>
    <a:srgbClr val="FFFF99"/>
    <a:srgbClr val="FFFF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0016" autoAdjust="0"/>
    <p:restoredTop sz="82734" autoAdjust="0"/>
  </p:normalViewPr>
  <p:slideViewPr>
    <p:cSldViewPr>
      <p:cViewPr>
        <p:scale>
          <a:sx n="60" d="100"/>
          <a:sy n="60" d="100"/>
        </p:scale>
        <p:origin x="-3072" y="-870"/>
      </p:cViewPr>
      <p:guideLst>
        <p:guide orient="horz" pos="816"/>
        <p:guide pos="2880"/>
      </p:guideLst>
    </p:cSldViewPr>
  </p:slideViewPr>
  <p:outlineViewPr>
    <p:cViewPr>
      <p:scale>
        <a:sx n="33" d="100"/>
        <a:sy n="33" d="100"/>
      </p:scale>
      <p:origin x="48" y="11688"/>
    </p:cViewPr>
  </p:outlineViewPr>
  <p:notesTextViewPr>
    <p:cViewPr>
      <p:scale>
        <a:sx n="100" d="100"/>
        <a:sy n="100" d="100"/>
      </p:scale>
      <p:origin x="18" y="0"/>
    </p:cViewPr>
  </p:notesTextViewPr>
  <p:sorterViewPr>
    <p:cViewPr>
      <p:scale>
        <a:sx n="100" d="100"/>
        <a:sy n="100" d="100"/>
      </p:scale>
      <p:origin x="0" y="0"/>
    </p:cViewPr>
  </p:sorterViewPr>
  <p:notesViewPr>
    <p:cSldViewPr>
      <p:cViewPr>
        <p:scale>
          <a:sx n="75" d="100"/>
          <a:sy n="75" d="100"/>
        </p:scale>
        <p:origin x="-2538" y="-72"/>
      </p:cViewPr>
      <p:guideLst>
        <p:guide orient="horz" pos="2930"/>
        <p:guide pos="2208"/>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notesMaster" Target="notesMasters/notesMaster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B8E1DDE-BA15-4511-91D5-49A0373613BD}" type="doc">
      <dgm:prSet loTypeId="urn:microsoft.com/office/officeart/2005/8/layout/arrow1" loCatId="relationship" qsTypeId="urn:microsoft.com/office/officeart/2005/8/quickstyle/simple1" qsCatId="simple" csTypeId="urn:microsoft.com/office/officeart/2005/8/colors/colorful2" csCatId="colorful" phldr="1"/>
      <dgm:spPr/>
      <dgm:t>
        <a:bodyPr/>
        <a:lstStyle/>
        <a:p>
          <a:endParaRPr lang="en-US"/>
        </a:p>
      </dgm:t>
    </dgm:pt>
    <dgm:pt modelId="{11AAD134-1AD1-4059-8E10-A45117717190}">
      <dgm:prSet phldrT="[Text]"/>
      <dgm:spPr>
        <a:xfrm rot="16200000">
          <a:off x="196" y="691517"/>
          <a:ext cx="2249165" cy="2249165"/>
        </a:xfrm>
        <a:solidFill>
          <a:srgbClr val="05E1D7"/>
        </a:solidFill>
        <a:ln w="25400" cap="flat" cmpd="sng" algn="ctr">
          <a:solidFill>
            <a:sysClr val="window" lastClr="FFFFFF">
              <a:hueOff val="0"/>
              <a:satOff val="0"/>
              <a:lumOff val="0"/>
              <a:alphaOff val="0"/>
            </a:sysClr>
          </a:solidFill>
          <a:prstDash val="solid"/>
        </a:ln>
        <a:effectLst/>
      </dgm:spPr>
      <dgm:t>
        <a:bodyPr/>
        <a:lstStyle/>
        <a:p>
          <a:r>
            <a:rPr lang="en-US" dirty="0" smtClean="0">
              <a:solidFill>
                <a:sysClr val="window" lastClr="FFFFFF"/>
              </a:solidFill>
              <a:latin typeface="Calibri"/>
              <a:ea typeface="+mn-ea"/>
              <a:cs typeface="+mn-cs"/>
            </a:rPr>
            <a:t>Least Vulnerable</a:t>
          </a:r>
        </a:p>
        <a:p>
          <a:r>
            <a:rPr lang="en-US" dirty="0" smtClean="0">
              <a:solidFill>
                <a:sysClr val="window" lastClr="FFFFFF"/>
              </a:solidFill>
              <a:latin typeface="Calibri"/>
              <a:ea typeface="+mn-ea"/>
              <a:cs typeface="+mn-cs"/>
            </a:rPr>
            <a:t>(Lowest Need Areas)</a:t>
          </a:r>
          <a:endParaRPr lang="en-US" dirty="0">
            <a:solidFill>
              <a:sysClr val="window" lastClr="FFFFFF"/>
            </a:solidFill>
            <a:latin typeface="Calibri"/>
            <a:ea typeface="+mn-ea"/>
            <a:cs typeface="+mn-cs"/>
          </a:endParaRPr>
        </a:p>
      </dgm:t>
    </dgm:pt>
    <dgm:pt modelId="{9F18B28A-19F6-4E97-95D3-BABA6AA7D26D}" type="parTrans" cxnId="{5C7F2BB8-4F2C-4FD9-82FB-714B1F5CE0A5}">
      <dgm:prSet/>
      <dgm:spPr/>
      <dgm:t>
        <a:bodyPr/>
        <a:lstStyle/>
        <a:p>
          <a:endParaRPr lang="en-US"/>
        </a:p>
      </dgm:t>
    </dgm:pt>
    <dgm:pt modelId="{3A570B7C-6B83-430C-9D4E-7C5250B0DB3E}" type="sibTrans" cxnId="{5C7F2BB8-4F2C-4FD9-82FB-714B1F5CE0A5}">
      <dgm:prSet/>
      <dgm:spPr/>
      <dgm:t>
        <a:bodyPr/>
        <a:lstStyle/>
        <a:p>
          <a:endParaRPr lang="en-US"/>
        </a:p>
      </dgm:t>
    </dgm:pt>
    <dgm:pt modelId="{ED185EA2-A109-4B95-9932-4779E41429B1}">
      <dgm:prSet phldrT="[Text]"/>
      <dgm:spPr>
        <a:xfrm rot="5400000">
          <a:off x="2475038" y="691517"/>
          <a:ext cx="2249165" cy="2249165"/>
        </a:xfrm>
        <a:solidFill>
          <a:schemeClr val="accent5">
            <a:lumMod val="50000"/>
          </a:schemeClr>
        </a:solidFill>
        <a:ln w="25400" cap="flat" cmpd="sng" algn="ctr">
          <a:solidFill>
            <a:sysClr val="window" lastClr="FFFFFF">
              <a:hueOff val="0"/>
              <a:satOff val="0"/>
              <a:lumOff val="0"/>
              <a:alphaOff val="0"/>
            </a:sysClr>
          </a:solidFill>
          <a:prstDash val="solid"/>
        </a:ln>
        <a:effectLst/>
      </dgm:spPr>
      <dgm:t>
        <a:bodyPr/>
        <a:lstStyle/>
        <a:p>
          <a:r>
            <a:rPr lang="en-US" dirty="0" smtClean="0">
              <a:solidFill>
                <a:sysClr val="window" lastClr="FFFFFF"/>
              </a:solidFill>
              <a:latin typeface="Calibri"/>
              <a:ea typeface="+mn-ea"/>
              <a:cs typeface="+mn-cs"/>
            </a:rPr>
            <a:t>Most Vulnerable (Greatest Need)</a:t>
          </a:r>
          <a:endParaRPr lang="en-US" dirty="0">
            <a:solidFill>
              <a:sysClr val="window" lastClr="FFFFFF"/>
            </a:solidFill>
            <a:latin typeface="Calibri"/>
            <a:ea typeface="+mn-ea"/>
            <a:cs typeface="+mn-cs"/>
          </a:endParaRPr>
        </a:p>
      </dgm:t>
    </dgm:pt>
    <dgm:pt modelId="{5B1E79D4-FD28-41F2-84BB-7750441577C1}" type="parTrans" cxnId="{E8A38A09-9D5F-46E2-AAC7-2774C47B7581}">
      <dgm:prSet/>
      <dgm:spPr/>
      <dgm:t>
        <a:bodyPr/>
        <a:lstStyle/>
        <a:p>
          <a:endParaRPr lang="en-US"/>
        </a:p>
      </dgm:t>
    </dgm:pt>
    <dgm:pt modelId="{AF02EB07-7941-480A-99D5-211C1C966D9A}" type="sibTrans" cxnId="{E8A38A09-9D5F-46E2-AAC7-2774C47B7581}">
      <dgm:prSet/>
      <dgm:spPr/>
      <dgm:t>
        <a:bodyPr/>
        <a:lstStyle/>
        <a:p>
          <a:endParaRPr lang="en-US"/>
        </a:p>
      </dgm:t>
    </dgm:pt>
    <dgm:pt modelId="{51274C04-21CE-490D-889E-7C1499EC9080}" type="pres">
      <dgm:prSet presAssocID="{FB8E1DDE-BA15-4511-91D5-49A0373613BD}" presName="cycle" presStyleCnt="0">
        <dgm:presLayoutVars>
          <dgm:dir/>
          <dgm:resizeHandles val="exact"/>
        </dgm:presLayoutVars>
      </dgm:prSet>
      <dgm:spPr/>
      <dgm:t>
        <a:bodyPr/>
        <a:lstStyle/>
        <a:p>
          <a:endParaRPr lang="en-US"/>
        </a:p>
      </dgm:t>
    </dgm:pt>
    <dgm:pt modelId="{0842415A-AE8C-436F-88D5-3508CACCD94A}" type="pres">
      <dgm:prSet presAssocID="{11AAD134-1AD1-4059-8E10-A45117717190}" presName="arrow" presStyleLbl="node1" presStyleIdx="0" presStyleCnt="2">
        <dgm:presLayoutVars>
          <dgm:bulletEnabled val="1"/>
        </dgm:presLayoutVars>
      </dgm:prSet>
      <dgm:spPr>
        <a:prstGeom prst="upArrow">
          <a:avLst>
            <a:gd name="adj1" fmla="val 50000"/>
            <a:gd name="adj2" fmla="val 35000"/>
          </a:avLst>
        </a:prstGeom>
      </dgm:spPr>
      <dgm:t>
        <a:bodyPr/>
        <a:lstStyle/>
        <a:p>
          <a:endParaRPr lang="en-US"/>
        </a:p>
      </dgm:t>
    </dgm:pt>
    <dgm:pt modelId="{A9559CFD-F49C-452A-8743-39AEA9D9DBDA}" type="pres">
      <dgm:prSet presAssocID="{ED185EA2-A109-4B95-9932-4779E41429B1}" presName="arrow" presStyleLbl="node1" presStyleIdx="1" presStyleCnt="2">
        <dgm:presLayoutVars>
          <dgm:bulletEnabled val="1"/>
        </dgm:presLayoutVars>
      </dgm:prSet>
      <dgm:spPr>
        <a:prstGeom prst="upArrow">
          <a:avLst>
            <a:gd name="adj1" fmla="val 50000"/>
            <a:gd name="adj2" fmla="val 35000"/>
          </a:avLst>
        </a:prstGeom>
      </dgm:spPr>
      <dgm:t>
        <a:bodyPr/>
        <a:lstStyle/>
        <a:p>
          <a:endParaRPr lang="en-US"/>
        </a:p>
      </dgm:t>
    </dgm:pt>
  </dgm:ptLst>
  <dgm:cxnLst>
    <dgm:cxn modelId="{89CBA238-F6EF-43E7-8E5F-4DFE2F50E53F}" type="presOf" srcId="{11AAD134-1AD1-4059-8E10-A45117717190}" destId="{0842415A-AE8C-436F-88D5-3508CACCD94A}" srcOrd="0" destOrd="0" presId="urn:microsoft.com/office/officeart/2005/8/layout/arrow1"/>
    <dgm:cxn modelId="{5C7F2BB8-4F2C-4FD9-82FB-714B1F5CE0A5}" srcId="{FB8E1DDE-BA15-4511-91D5-49A0373613BD}" destId="{11AAD134-1AD1-4059-8E10-A45117717190}" srcOrd="0" destOrd="0" parTransId="{9F18B28A-19F6-4E97-95D3-BABA6AA7D26D}" sibTransId="{3A570B7C-6B83-430C-9D4E-7C5250B0DB3E}"/>
    <dgm:cxn modelId="{1A1791F9-717D-45B4-AF6B-F285D856EED4}" type="presOf" srcId="{FB8E1DDE-BA15-4511-91D5-49A0373613BD}" destId="{51274C04-21CE-490D-889E-7C1499EC9080}" srcOrd="0" destOrd="0" presId="urn:microsoft.com/office/officeart/2005/8/layout/arrow1"/>
    <dgm:cxn modelId="{E8A38A09-9D5F-46E2-AAC7-2774C47B7581}" srcId="{FB8E1DDE-BA15-4511-91D5-49A0373613BD}" destId="{ED185EA2-A109-4B95-9932-4779E41429B1}" srcOrd="1" destOrd="0" parTransId="{5B1E79D4-FD28-41F2-84BB-7750441577C1}" sibTransId="{AF02EB07-7941-480A-99D5-211C1C966D9A}"/>
    <dgm:cxn modelId="{523C8809-3DDA-457F-BB0E-CA089C52C8AA}" type="presOf" srcId="{ED185EA2-A109-4B95-9932-4779E41429B1}" destId="{A9559CFD-F49C-452A-8743-39AEA9D9DBDA}" srcOrd="0" destOrd="0" presId="urn:microsoft.com/office/officeart/2005/8/layout/arrow1"/>
    <dgm:cxn modelId="{E9AB92A0-6A9B-4950-AF5E-F2640467BF38}" type="presParOf" srcId="{51274C04-21CE-490D-889E-7C1499EC9080}" destId="{0842415A-AE8C-436F-88D5-3508CACCD94A}" srcOrd="0" destOrd="0" presId="urn:microsoft.com/office/officeart/2005/8/layout/arrow1"/>
    <dgm:cxn modelId="{64C6F0CB-7BEF-4C63-B97C-EE4250FE30C9}" type="presParOf" srcId="{51274C04-21CE-490D-889E-7C1499EC9080}" destId="{A9559CFD-F49C-452A-8743-39AEA9D9DBDA}" srcOrd="1" destOrd="0" presId="urn:microsoft.com/office/officeart/2005/8/layout/arrow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842415A-AE8C-436F-88D5-3508CACCD94A}">
      <dsp:nvSpPr>
        <dsp:cNvPr id="0" name=""/>
        <dsp:cNvSpPr/>
      </dsp:nvSpPr>
      <dsp:spPr>
        <a:xfrm rot="16200000">
          <a:off x="259" y="798648"/>
          <a:ext cx="2974702" cy="2974702"/>
        </a:xfrm>
        <a:prstGeom prst="upArrow">
          <a:avLst>
            <a:gd name="adj1" fmla="val 50000"/>
            <a:gd name="adj2" fmla="val 35000"/>
          </a:avLst>
        </a:prstGeom>
        <a:solidFill>
          <a:srgbClr val="05E1D7"/>
        </a:solidFill>
        <a:ln w="25400" cap="flat" cmpd="sng" algn="ctr">
          <a:solidFill>
            <a:sysClr val="window" lastClr="FFFFFF">
              <a:hueOff val="0"/>
              <a:satOff val="0"/>
              <a:lumOff val="0"/>
              <a:alphaOff val="0"/>
            </a:sys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0688" tIns="170688" rIns="170688" bIns="170688" numCol="1" spcCol="1270" anchor="ctr" anchorCtr="0">
          <a:noAutofit/>
        </a:bodyPr>
        <a:lstStyle/>
        <a:p>
          <a:pPr lvl="0" algn="ctr" defTabSz="1066800">
            <a:lnSpc>
              <a:spcPct val="90000"/>
            </a:lnSpc>
            <a:spcBef>
              <a:spcPct val="0"/>
            </a:spcBef>
            <a:spcAft>
              <a:spcPct val="35000"/>
            </a:spcAft>
          </a:pPr>
          <a:r>
            <a:rPr lang="en-US" sz="2400" kern="1200" dirty="0" smtClean="0">
              <a:solidFill>
                <a:sysClr val="window" lastClr="FFFFFF"/>
              </a:solidFill>
              <a:latin typeface="Calibri"/>
              <a:ea typeface="+mn-ea"/>
              <a:cs typeface="+mn-cs"/>
            </a:rPr>
            <a:t>Least Vulnerable</a:t>
          </a:r>
        </a:p>
        <a:p>
          <a:pPr lvl="0" algn="ctr" defTabSz="1066800">
            <a:lnSpc>
              <a:spcPct val="90000"/>
            </a:lnSpc>
            <a:spcBef>
              <a:spcPct val="0"/>
            </a:spcBef>
            <a:spcAft>
              <a:spcPct val="35000"/>
            </a:spcAft>
          </a:pPr>
          <a:r>
            <a:rPr lang="en-US" sz="2400" kern="1200" dirty="0" smtClean="0">
              <a:solidFill>
                <a:sysClr val="window" lastClr="FFFFFF"/>
              </a:solidFill>
              <a:latin typeface="Calibri"/>
              <a:ea typeface="+mn-ea"/>
              <a:cs typeface="+mn-cs"/>
            </a:rPr>
            <a:t>(Lowest Need Areas)</a:t>
          </a:r>
          <a:endParaRPr lang="en-US" sz="2400" kern="1200" dirty="0">
            <a:solidFill>
              <a:sysClr val="window" lastClr="FFFFFF"/>
            </a:solidFill>
            <a:latin typeface="Calibri"/>
            <a:ea typeface="+mn-ea"/>
            <a:cs typeface="+mn-cs"/>
          </a:endParaRPr>
        </a:p>
      </dsp:txBody>
      <dsp:txXfrm rot="5400000">
        <a:off x="520832" y="1542323"/>
        <a:ext cx="2454129" cy="1487351"/>
      </dsp:txXfrm>
    </dsp:sp>
    <dsp:sp modelId="{A9559CFD-F49C-452A-8743-39AEA9D9DBDA}">
      <dsp:nvSpPr>
        <dsp:cNvPr id="0" name=""/>
        <dsp:cNvSpPr/>
      </dsp:nvSpPr>
      <dsp:spPr>
        <a:xfrm rot="5400000">
          <a:off x="3273438" y="798648"/>
          <a:ext cx="2974702" cy="2974702"/>
        </a:xfrm>
        <a:prstGeom prst="upArrow">
          <a:avLst>
            <a:gd name="adj1" fmla="val 50000"/>
            <a:gd name="adj2" fmla="val 35000"/>
          </a:avLst>
        </a:prstGeom>
        <a:solidFill>
          <a:schemeClr val="accent5">
            <a:lumMod val="50000"/>
          </a:schemeClr>
        </a:solidFill>
        <a:ln w="25400" cap="flat" cmpd="sng" algn="ctr">
          <a:solidFill>
            <a:sysClr val="window" lastClr="FFFFFF">
              <a:hueOff val="0"/>
              <a:satOff val="0"/>
              <a:lumOff val="0"/>
              <a:alphaOff val="0"/>
            </a:sys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0688" tIns="170688" rIns="170688" bIns="170688" numCol="1" spcCol="1270" anchor="ctr" anchorCtr="0">
          <a:noAutofit/>
        </a:bodyPr>
        <a:lstStyle/>
        <a:p>
          <a:pPr lvl="0" algn="ctr" defTabSz="1066800">
            <a:lnSpc>
              <a:spcPct val="90000"/>
            </a:lnSpc>
            <a:spcBef>
              <a:spcPct val="0"/>
            </a:spcBef>
            <a:spcAft>
              <a:spcPct val="35000"/>
            </a:spcAft>
          </a:pPr>
          <a:r>
            <a:rPr lang="en-US" sz="2400" kern="1200" dirty="0" smtClean="0">
              <a:solidFill>
                <a:sysClr val="window" lastClr="FFFFFF"/>
              </a:solidFill>
              <a:latin typeface="Calibri"/>
              <a:ea typeface="+mn-ea"/>
              <a:cs typeface="+mn-cs"/>
            </a:rPr>
            <a:t>Most Vulnerable (Greatest Need)</a:t>
          </a:r>
          <a:endParaRPr lang="en-US" sz="2400" kern="1200" dirty="0">
            <a:solidFill>
              <a:sysClr val="window" lastClr="FFFFFF"/>
            </a:solidFill>
            <a:latin typeface="Calibri"/>
            <a:ea typeface="+mn-ea"/>
            <a:cs typeface="+mn-cs"/>
          </a:endParaRPr>
        </a:p>
      </dsp:txBody>
      <dsp:txXfrm rot="-5400000">
        <a:off x="3273438" y="1542324"/>
        <a:ext cx="2454129" cy="1487351"/>
      </dsp:txXfrm>
    </dsp:sp>
  </dsp:spTree>
</dsp:drawing>
</file>

<file path=ppt/diagrams/layout1.xml><?xml version="1.0" encoding="utf-8"?>
<dgm:layoutDef xmlns:dgm="http://schemas.openxmlformats.org/drawingml/2006/diagram" xmlns:a="http://schemas.openxmlformats.org/drawingml/2006/main" uniqueId="urn:microsoft.com/office/officeart/2005/8/layout/arrow1">
  <dgm:title val=""/>
  <dgm:desc val=""/>
  <dgm:catLst>
    <dgm:cat type="relationship" pri="7000"/>
    <dgm:cat type="process" pri="32000"/>
  </dgm:catLst>
  <dgm:sampData>
    <dgm:dataModel>
      <dgm:ptLst>
        <dgm:pt modelId="0" type="doc"/>
        <dgm:pt modelId="1">
          <dgm:prSet phldr="1"/>
        </dgm:pt>
        <dgm:pt modelId="2">
          <dgm:prSet phldr="1"/>
        </dgm:pt>
      </dgm:ptLst>
      <dgm:cxnLst>
        <dgm:cxn modelId="4" srcId="0" destId="1" srcOrd="0" destOrd="0"/>
        <dgm:cxn modelId="5" srcId="0" destId="2" srcOrd="1"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ycle">
    <dgm:varLst>
      <dgm:dir/>
      <dgm:resizeHandles val="exact"/>
    </dgm:varLst>
    <dgm:choose name="Name0">
      <dgm:if name="Name1" axis="ch" ptType="node" func="cnt" op="equ" val="2">
        <dgm:choose name="Name2">
          <dgm:if name="Name3" func="var" arg="dir" op="equ" val="norm">
            <dgm:alg type="cycle">
              <dgm:param type="rotPath" val="alongPath"/>
              <dgm:param type="stAng" val="270"/>
            </dgm:alg>
          </dgm:if>
          <dgm:else name="Name4">
            <dgm:alg type="cycle">
              <dgm:param type="rotPath" val="alongPath"/>
              <dgm:param type="stAng" val="90"/>
              <dgm:param type="spanAng" val="-360"/>
            </dgm:alg>
          </dgm:else>
        </dgm:choose>
      </dgm:if>
      <dgm:else name="Name5">
        <dgm:choose name="Name6">
          <dgm:if name="Name7" func="var" arg="dir" op="equ" val="norm">
            <dgm:alg type="cycle">
              <dgm:param type="rotPath" val="alongPath"/>
            </dgm:alg>
          </dgm:if>
          <dgm:else name="Name8">
            <dgm:alg type="cycle">
              <dgm:param type="rotPath" val="alongPath"/>
              <dgm:param type="spanAng" val="-360"/>
            </dgm:alg>
          </dgm:else>
        </dgm:choose>
      </dgm:else>
    </dgm:choose>
    <dgm:shape xmlns:r="http://schemas.openxmlformats.org/officeDocument/2006/relationships" r:blip="">
      <dgm:adjLst/>
    </dgm:shape>
    <dgm:presOf/>
    <dgm:choose name="Name9">
      <dgm:if name="Name10" axis="ch" ptType="node" func="cnt" op="equ" val="2">
        <dgm:constrLst>
          <dgm:constr type="primFontSz" for="ch" ptType="node" op="equ" val="65"/>
          <dgm:constr type="w" for="ch" ptType="node" refType="w"/>
          <dgm:constr type="h" for="ch" ptType="node" refType="w" refFor="ch" refPtType="node"/>
          <dgm:constr type="sibSp" refType="w" refFor="ch" refPtType="node" fact="0.1"/>
          <dgm:constr type="diam" refType="w" refFor="ch" refPtType="node" fact="1.1"/>
        </dgm:constrLst>
      </dgm:if>
      <dgm:if name="Name11" axis="ch" ptType="node" func="cnt" op="equ" val="5">
        <dgm:constrLst>
          <dgm:constr type="primFontSz" for="ch" ptType="node" op="equ" val="65"/>
          <dgm:constr type="w" for="ch" ptType="node" refType="w"/>
          <dgm:constr type="h" for="ch" ptType="node" refType="w" refFor="ch" refPtType="node"/>
          <dgm:constr type="sibSp" refType="w" refFor="ch" refPtType="node" fact="-0.24"/>
        </dgm:constrLst>
      </dgm:if>
      <dgm:if name="Name12" axis="ch" ptType="node" func="cnt" op="equ" val="6">
        <dgm:constrLst>
          <dgm:constr type="primFontSz" for="ch" ptType="node" op="equ" val="65"/>
          <dgm:constr type="w" for="ch" ptType="node" refType="w"/>
          <dgm:constr type="h" for="ch" ptType="node" refType="w" refFor="ch" refPtType="node"/>
          <dgm:constr type="sibSp" refType="w" refFor="ch" refPtType="node" fact="-0.2"/>
        </dgm:constrLst>
      </dgm:if>
      <dgm:if name="Name13" axis="ch" ptType="node" func="cnt" op="equ" val="8">
        <dgm:constrLst>
          <dgm:constr type="primFontSz" for="ch" ptType="node" op="equ" val="65"/>
          <dgm:constr type="w" for="ch" ptType="node" refType="w"/>
          <dgm:constr type="h" for="ch" ptType="node" refType="w" refFor="ch" refPtType="node"/>
          <dgm:constr type="sibSp" refType="w" refFor="ch" refPtType="node" fact="-0.15"/>
        </dgm:constrLst>
      </dgm:if>
      <dgm:if name="Name14" axis="ch" ptType="node" func="cnt" op="equ" val="10">
        <dgm:constrLst>
          <dgm:constr type="primFontSz" for="ch" ptType="node" op="lte" val="65"/>
          <dgm:constr type="w" for="ch" ptType="node" refType="w"/>
          <dgm:constr type="h" for="ch" ptType="node" refType="w" refFor="ch" refPtType="node"/>
          <dgm:constr type="sibSp" refType="w" refFor="ch" refPtType="node" fact="-0.24"/>
        </dgm:constrLst>
      </dgm:if>
      <dgm:else name="Name15">
        <dgm:constrLst>
          <dgm:constr type="primFontSz" for="ch" ptType="node" op="equ" val="65"/>
          <dgm:constr type="w" for="ch" ptType="node" refType="w"/>
          <dgm:constr type="h" for="ch" ptType="node" refType="w" refFor="ch" refPtType="node"/>
          <dgm:constr type="sibSp" refType="w" refFor="ch" refPtType="node" fact="-0.35"/>
        </dgm:constrLst>
      </dgm:else>
    </dgm:choose>
    <dgm:ruleLst/>
    <dgm:forEach name="Name16" axis="ch" ptType="node">
      <dgm:layoutNode name="arrow">
        <dgm:varLst>
          <dgm:bulletEnabled val="1"/>
        </dgm:varLst>
        <dgm:alg type="tx"/>
        <dgm:shape xmlns:r="http://schemas.openxmlformats.org/officeDocument/2006/relationships" type="upArrow" r:blip="">
          <dgm:adjLst>
            <dgm:adj idx="2" val="0.35"/>
          </dgm:adjLst>
        </dgm:shape>
        <dgm:presOf axis="desOrSelf" ptType="node"/>
        <dgm:constrLst/>
        <dgm:ruleLst>
          <dgm:rule type="primFontSz" val="5" fact="NaN" max="NaN"/>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7" name="Text Box 5"/>
          <p:cNvSpPr txBox="1">
            <a:spLocks noChangeArrowheads="1"/>
          </p:cNvSpPr>
          <p:nvPr/>
        </p:nvSpPr>
        <p:spPr bwMode="auto">
          <a:xfrm>
            <a:off x="304800" y="8788400"/>
            <a:ext cx="969963" cy="277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1705" tIns="45855" rIns="91705" bIns="45855">
            <a:spAutoFit/>
          </a:bodyPr>
          <a:lstStyle>
            <a:lvl1pPr>
              <a:defRPr sz="2400">
                <a:solidFill>
                  <a:schemeClr val="tx1"/>
                </a:solidFill>
                <a:latin typeface="Times New Roman" pitchFamily="18" charset="0"/>
              </a:defRPr>
            </a:lvl1pPr>
            <a:lvl2pPr marL="714375" indent="-274638">
              <a:defRPr sz="2400">
                <a:solidFill>
                  <a:schemeClr val="tx1"/>
                </a:solidFill>
                <a:latin typeface="Times New Roman" pitchFamily="18" charset="0"/>
              </a:defRPr>
            </a:lvl2pPr>
            <a:lvl3pPr marL="1100138" indent="-220663">
              <a:defRPr sz="2400">
                <a:solidFill>
                  <a:schemeClr val="tx1"/>
                </a:solidFill>
                <a:latin typeface="Times New Roman" pitchFamily="18" charset="0"/>
              </a:defRPr>
            </a:lvl3pPr>
            <a:lvl4pPr marL="1539875" indent="-219075">
              <a:defRPr sz="2400">
                <a:solidFill>
                  <a:schemeClr val="tx1"/>
                </a:solidFill>
                <a:latin typeface="Times New Roman" pitchFamily="18" charset="0"/>
              </a:defRPr>
            </a:lvl4pPr>
            <a:lvl5pPr marL="1979613" indent="-219075">
              <a:defRPr sz="2400">
                <a:solidFill>
                  <a:schemeClr val="tx1"/>
                </a:solidFill>
                <a:latin typeface="Times New Roman" pitchFamily="18" charset="0"/>
              </a:defRPr>
            </a:lvl5pPr>
            <a:lvl6pPr marL="2436813" indent="-219075" eaLnBrk="0" fontAlgn="base" hangingPunct="0">
              <a:spcBef>
                <a:spcPct val="0"/>
              </a:spcBef>
              <a:spcAft>
                <a:spcPct val="0"/>
              </a:spcAft>
              <a:defRPr sz="2400">
                <a:solidFill>
                  <a:schemeClr val="tx1"/>
                </a:solidFill>
                <a:latin typeface="Times New Roman" pitchFamily="18" charset="0"/>
              </a:defRPr>
            </a:lvl6pPr>
            <a:lvl7pPr marL="2894013" indent="-219075" eaLnBrk="0" fontAlgn="base" hangingPunct="0">
              <a:spcBef>
                <a:spcPct val="0"/>
              </a:spcBef>
              <a:spcAft>
                <a:spcPct val="0"/>
              </a:spcAft>
              <a:defRPr sz="2400">
                <a:solidFill>
                  <a:schemeClr val="tx1"/>
                </a:solidFill>
                <a:latin typeface="Times New Roman" pitchFamily="18" charset="0"/>
              </a:defRPr>
            </a:lvl7pPr>
            <a:lvl8pPr marL="3351213" indent="-219075" eaLnBrk="0" fontAlgn="base" hangingPunct="0">
              <a:spcBef>
                <a:spcPct val="0"/>
              </a:spcBef>
              <a:spcAft>
                <a:spcPct val="0"/>
              </a:spcAft>
              <a:defRPr sz="2400">
                <a:solidFill>
                  <a:schemeClr val="tx1"/>
                </a:solidFill>
                <a:latin typeface="Times New Roman" pitchFamily="18" charset="0"/>
              </a:defRPr>
            </a:lvl8pPr>
            <a:lvl9pPr marL="3808413" indent="-219075" eaLnBrk="0" fontAlgn="base" hangingPunct="0">
              <a:spcBef>
                <a:spcPct val="0"/>
              </a:spcBef>
              <a:spcAft>
                <a:spcPct val="0"/>
              </a:spcAft>
              <a:defRPr sz="2400">
                <a:solidFill>
                  <a:schemeClr val="tx1"/>
                </a:solidFill>
                <a:latin typeface="Times New Roman" pitchFamily="18" charset="0"/>
              </a:defRPr>
            </a:lvl9pPr>
          </a:lstStyle>
          <a:p>
            <a:pPr>
              <a:spcBef>
                <a:spcPct val="50000"/>
              </a:spcBef>
              <a:defRPr/>
            </a:pPr>
            <a:endParaRPr lang="en-US" sz="1200" dirty="0">
              <a:latin typeface="Arial" charset="0"/>
            </a:endParaRPr>
          </a:p>
        </p:txBody>
      </p:sp>
      <p:sp>
        <p:nvSpPr>
          <p:cNvPr id="47107" name="Text Box 7"/>
          <p:cNvSpPr txBox="1">
            <a:spLocks noChangeArrowheads="1"/>
          </p:cNvSpPr>
          <p:nvPr/>
        </p:nvSpPr>
        <p:spPr bwMode="auto">
          <a:xfrm>
            <a:off x="528638" y="8616950"/>
            <a:ext cx="5876925" cy="276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650" tIns="45825" rIns="91650" bIns="45825">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spcBef>
                <a:spcPct val="50000"/>
              </a:spcBef>
              <a:defRPr/>
            </a:pPr>
            <a:r>
              <a:rPr lang="en-US" sz="1200" dirty="0"/>
              <a:t>						</a:t>
            </a:r>
            <a:fld id="{9EA29A34-AA7A-40ED-AF06-D6F6F94C19D4}" type="slidenum">
              <a:rPr lang="en-US" sz="1200">
                <a:latin typeface="Arial" charset="0"/>
              </a:rPr>
              <a:pPr>
                <a:spcBef>
                  <a:spcPct val="50000"/>
                </a:spcBef>
                <a:defRPr/>
              </a:pPr>
              <a:t>‹#›</a:t>
            </a:fld>
            <a:endParaRPr lang="en-US" sz="1200" dirty="0">
              <a:latin typeface="Arial" charset="0"/>
            </a:endParaRPr>
          </a:p>
        </p:txBody>
      </p:sp>
    </p:spTree>
    <p:extLst>
      <p:ext uri="{BB962C8B-B14F-4D97-AF65-F5344CB8AC3E}">
        <p14:creationId xmlns:p14="http://schemas.microsoft.com/office/powerpoint/2010/main" val="62938849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body" sz="quarter" idx="3"/>
          </p:nvPr>
        </p:nvSpPr>
        <p:spPr bwMode="auto">
          <a:xfrm>
            <a:off x="935038" y="4419600"/>
            <a:ext cx="5140325" cy="417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vert="horz" wrap="square" lIns="91925" tIns="45159" rIns="91925" bIns="45159" numCol="1" anchor="t" anchorCtr="0" compatLnSpc="1">
            <a:prstTxWarp prst="textNoShape">
              <a:avLst/>
            </a:prstTxWarp>
          </a:bodyPr>
          <a:lstStyle/>
          <a:p>
            <a:pPr lvl="0"/>
            <a:r>
              <a:rPr lang="en-US" noProof="0" smtClean="0"/>
              <a:t>Click to edit Master notes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33795" name="Rectangle 3"/>
          <p:cNvSpPr>
            <a:spLocks noGrp="1" noRot="1" noChangeAspect="1" noChangeArrowheads="1" noTextEdit="1"/>
          </p:cNvSpPr>
          <p:nvPr>
            <p:ph type="sldImg" idx="2"/>
          </p:nvPr>
        </p:nvSpPr>
        <p:spPr bwMode="auto">
          <a:xfrm>
            <a:off x="1192213" y="704850"/>
            <a:ext cx="4630737" cy="3473450"/>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sp>
      <p:sp>
        <p:nvSpPr>
          <p:cNvPr id="33796" name="Rectangle 4"/>
          <p:cNvSpPr>
            <a:spLocks noChangeArrowheads="1"/>
          </p:cNvSpPr>
          <p:nvPr/>
        </p:nvSpPr>
        <p:spPr bwMode="auto">
          <a:xfrm>
            <a:off x="6545263" y="8901113"/>
            <a:ext cx="393700" cy="306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1925" tIns="45159" rIns="91925" bIns="45159" anchor="ctr">
            <a:spAutoFit/>
          </a:bodyPr>
          <a:lstStyle/>
          <a:p>
            <a:pPr algn="r" defTabSz="927100"/>
            <a:fld id="{541E85FA-8EF5-4364-88BB-7A336BA189B3}" type="slidenum">
              <a:rPr lang="en-US" sz="1400"/>
              <a:pPr algn="r" defTabSz="927100"/>
              <a:t>‹#›</a:t>
            </a:fld>
            <a:endParaRPr lang="en-US" sz="1400"/>
          </a:p>
        </p:txBody>
      </p:sp>
    </p:spTree>
    <p:extLst>
      <p:ext uri="{BB962C8B-B14F-4D97-AF65-F5344CB8AC3E}">
        <p14:creationId xmlns:p14="http://schemas.microsoft.com/office/powerpoint/2010/main" val="591811776"/>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400"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defRPr sz="1400" kern="1200">
        <a:solidFill>
          <a:schemeClr val="tx1"/>
        </a:solidFill>
        <a:latin typeface="Times New Roman" pitchFamily="18" charset="0"/>
        <a:ea typeface="+mn-ea"/>
        <a:cs typeface="+mn-cs"/>
      </a:defRPr>
    </a:lvl2pPr>
    <a:lvl3pPr marL="914400" algn="l" rtl="0" eaLnBrk="0" fontAlgn="base" hangingPunct="0">
      <a:spcBef>
        <a:spcPct val="30000"/>
      </a:spcBef>
      <a:spcAft>
        <a:spcPct val="0"/>
      </a:spcAft>
      <a:defRPr sz="1400" kern="1200">
        <a:solidFill>
          <a:schemeClr val="tx1"/>
        </a:solidFill>
        <a:latin typeface="Times New Roman" pitchFamily="18" charset="0"/>
        <a:ea typeface="+mn-ea"/>
        <a:cs typeface="+mn-cs"/>
      </a:defRPr>
    </a:lvl3pPr>
    <a:lvl4pPr marL="1371600" algn="l" rtl="0" eaLnBrk="0" fontAlgn="base" hangingPunct="0">
      <a:spcBef>
        <a:spcPct val="30000"/>
      </a:spcBef>
      <a:spcAft>
        <a:spcPct val="0"/>
      </a:spcAft>
      <a:defRPr sz="1400" kern="1200">
        <a:solidFill>
          <a:schemeClr val="tx1"/>
        </a:solidFill>
        <a:latin typeface="Times New Roman" pitchFamily="18" charset="0"/>
        <a:ea typeface="+mn-ea"/>
        <a:cs typeface="+mn-cs"/>
      </a:defRPr>
    </a:lvl4pPr>
    <a:lvl5pPr marL="1828800" algn="l" rtl="0" eaLnBrk="0" fontAlgn="base" hangingPunct="0">
      <a:spcBef>
        <a:spcPct val="30000"/>
      </a:spcBef>
      <a:spcAft>
        <a:spcPct val="0"/>
      </a:spcAft>
      <a:defRPr sz="14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3" Type="http://schemas.openxmlformats.org/officeDocument/2006/relationships/hyperlink" Target="http://savi.org/SAVI/CaseStudies.aspx" TargetMode="External"/><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3" Type="http://schemas.openxmlformats.org/officeDocument/2006/relationships/hyperlink" Target="http://www.neighborhoodindicators.org/" TargetMode="External"/><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1026"/>
          <p:cNvSpPr>
            <a:spLocks noGrp="1" noChangeArrowheads="1"/>
          </p:cNvSpPr>
          <p:nvPr>
            <p:ph type="body" idx="1"/>
          </p:nvPr>
        </p:nvSpPr>
        <p:spPr>
          <a:xfrm>
            <a:off x="935038" y="4418013"/>
            <a:ext cx="5140325" cy="4179887"/>
          </a:xfrm>
          <a:noFill/>
          <a:extLst>
            <a:ext uri="{91240B29-F687-4F45-9708-019B960494DF}">
              <a14:hiddenLine xmlns:a14="http://schemas.microsoft.com/office/drawing/2010/main" w="9525">
                <a:solidFill>
                  <a:srgbClr val="000000"/>
                </a:solidFill>
                <a:miter lim="800000"/>
                <a:headEnd/>
                <a:tailEnd/>
              </a14:hiddenLine>
            </a:ext>
          </a:extLst>
        </p:spPr>
        <p:txBody>
          <a:bodyPr lIns="91897" tIns="45146" rIns="91897" bIns="45146"/>
          <a:lstStyle/>
          <a:p>
            <a:r>
              <a:rPr lang="en-US" smtClean="0"/>
              <a:t>Introductions...</a:t>
            </a:r>
          </a:p>
          <a:p>
            <a:endParaRPr lang="en-US" smtClean="0"/>
          </a:p>
          <a:p>
            <a:endParaRPr lang="en-US" smtClean="0"/>
          </a:p>
          <a:p>
            <a:r>
              <a:rPr lang="en-US" smtClean="0"/>
              <a:t>	Today’s presentation – informal, most will sound familiar to staff in partner orgs</a:t>
            </a:r>
          </a:p>
          <a:p>
            <a:r>
              <a:rPr lang="en-US" smtClean="0"/>
              <a:t>	Some slides will be repeated in tom’s quick opening presentation, but here go slower – chance to ask questions</a:t>
            </a:r>
          </a:p>
          <a:p>
            <a:r>
              <a:rPr lang="en-US" smtClean="0"/>
              <a:t>		</a:t>
            </a:r>
          </a:p>
          <a:p>
            <a:r>
              <a:rPr lang="en-US" smtClean="0"/>
              <a:t>		NNIP local partners</a:t>
            </a:r>
          </a:p>
          <a:p>
            <a:r>
              <a:rPr lang="en-US" smtClean="0"/>
              <a:t>		NNIP partnership</a:t>
            </a:r>
          </a:p>
          <a:p>
            <a:r>
              <a:rPr lang="en-US" smtClean="0"/>
              <a:t>		Local stories</a:t>
            </a:r>
          </a:p>
        </p:txBody>
      </p:sp>
      <p:sp>
        <p:nvSpPr>
          <p:cNvPr id="34819" name="Rectangle 1027"/>
          <p:cNvSpPr>
            <a:spLocks noGrp="1" noRot="1" noChangeAspect="1" noChangeArrowheads="1" noTextEdit="1"/>
          </p:cNvSpPr>
          <p:nvPr>
            <p:ph type="sldImg"/>
          </p:nvPr>
        </p:nvSpPr>
        <p:spPr>
          <a:xfrm>
            <a:off x="1190625" y="704850"/>
            <a:ext cx="4630738" cy="3473450"/>
          </a:xfrm>
          <a:ln cap="flat"/>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433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smtClean="0"/>
              <a:t>Once they identified the issue, the leaders reached out to our partner in Pittsburgh and came up with this plan.</a:t>
            </a:r>
          </a:p>
          <a:p>
            <a:pPr eaLnBrk="1" hangingPunct="1">
              <a:spcBef>
                <a:spcPct val="0"/>
              </a:spcBef>
            </a:pPr>
            <a:endParaRPr lang="en-US" altLang="en-US" smtClean="0"/>
          </a:p>
          <a:p>
            <a:pPr eaLnBrk="1" hangingPunct="1">
              <a:spcBef>
                <a:spcPct val="0"/>
              </a:spcBef>
            </a:pPr>
            <a:r>
              <a:rPr lang="en-US" altLang="en-US" smtClean="0"/>
              <a:t>Research Design: Contacted NNIP partners to review and ID existing property survey instruments including building inspection protocols and neighborhood assessment surveys</a:t>
            </a:r>
          </a:p>
          <a:p>
            <a:pPr eaLnBrk="1" hangingPunct="1">
              <a:spcBef>
                <a:spcPct val="0"/>
              </a:spcBef>
            </a:pPr>
            <a:endParaRPr lang="en-US" altLang="en-US" smtClean="0"/>
          </a:p>
          <a:p>
            <a:pPr eaLnBrk="1" hangingPunct="1">
              <a:spcBef>
                <a:spcPct val="0"/>
              </a:spcBef>
            </a:pPr>
            <a:r>
              <a:rPr lang="en-US" altLang="en-US" smtClean="0"/>
              <a:t>Data Integration: data integration strategy (Setting data collection and entry process up so that it could easily be integrated into the PNCIS system).  They could them create maps that integrate the community-collected data with other PNCIS data like crime info and code violations</a:t>
            </a:r>
          </a:p>
          <a:p>
            <a:pPr eaLnBrk="1" hangingPunct="1">
              <a:spcBef>
                <a:spcPct val="0"/>
              </a:spcBef>
            </a:pPr>
            <a:endParaRPr lang="en-US" altLang="en-US" smtClean="0"/>
          </a:p>
          <a:p>
            <a:pPr eaLnBrk="1" hangingPunct="1">
              <a:spcBef>
                <a:spcPct val="0"/>
              </a:spcBef>
            </a:pPr>
            <a:r>
              <a:rPr lang="en-US" altLang="en-US" smtClean="0"/>
              <a:t>Training: Trained students and community organizing staff to use the results, got into the data driven mindset.</a:t>
            </a:r>
          </a:p>
          <a:p>
            <a:pPr eaLnBrk="1" hangingPunct="1">
              <a:spcBef>
                <a:spcPct val="0"/>
              </a:spcBef>
            </a:pPr>
            <a:endParaRPr lang="en-US" altLang="en-US" smtClean="0"/>
          </a:p>
          <a:p>
            <a:pPr eaLnBrk="1" hangingPunct="1">
              <a:spcBef>
                <a:spcPct val="0"/>
              </a:spcBef>
            </a:pPr>
            <a:r>
              <a:rPr lang="en-US" altLang="en-US" smtClean="0"/>
              <a:t>Data Analysis/Community Action: Look at patterns and identify policy mechanism to take action</a:t>
            </a:r>
          </a:p>
        </p:txBody>
      </p:sp>
      <p:sp>
        <p:nvSpPr>
          <p:cNvPr id="14340" name="Slide Number Placeholder 3"/>
          <p:cNvSpPr>
            <a:spLocks noGrp="1"/>
          </p:cNvSpPr>
          <p:nvPr>
            <p:ph type="sldNum" sz="quarter" idx="5"/>
          </p:nvPr>
        </p:nvSpPr>
        <p:spPr bwMode="auto">
          <a:xfrm>
            <a:off x="3970338" y="8829675"/>
            <a:ext cx="3038475" cy="465138"/>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57066" indent="-291179">
              <a:defRPr>
                <a:solidFill>
                  <a:schemeClr val="tx1"/>
                </a:solidFill>
                <a:latin typeface="Calibri" pitchFamily="34" charset="0"/>
              </a:defRPr>
            </a:lvl2pPr>
            <a:lvl3pPr marL="1164717" indent="-232943">
              <a:defRPr>
                <a:solidFill>
                  <a:schemeClr val="tx1"/>
                </a:solidFill>
                <a:latin typeface="Calibri" pitchFamily="34" charset="0"/>
              </a:defRPr>
            </a:lvl3pPr>
            <a:lvl4pPr marL="1630604" indent="-232943">
              <a:defRPr>
                <a:solidFill>
                  <a:schemeClr val="tx1"/>
                </a:solidFill>
                <a:latin typeface="Calibri" pitchFamily="34" charset="0"/>
              </a:defRPr>
            </a:lvl4pPr>
            <a:lvl5pPr marL="2096491" indent="-232943">
              <a:defRPr>
                <a:solidFill>
                  <a:schemeClr val="tx1"/>
                </a:solidFill>
                <a:latin typeface="Calibri" pitchFamily="34" charset="0"/>
              </a:defRPr>
            </a:lvl5pPr>
            <a:lvl6pPr marL="2562377" indent="-232943" fontAlgn="base">
              <a:spcBef>
                <a:spcPct val="0"/>
              </a:spcBef>
              <a:spcAft>
                <a:spcPct val="0"/>
              </a:spcAft>
              <a:defRPr>
                <a:solidFill>
                  <a:schemeClr val="tx1"/>
                </a:solidFill>
                <a:latin typeface="Calibri" pitchFamily="34" charset="0"/>
              </a:defRPr>
            </a:lvl6pPr>
            <a:lvl7pPr marL="3028264" indent="-232943" fontAlgn="base">
              <a:spcBef>
                <a:spcPct val="0"/>
              </a:spcBef>
              <a:spcAft>
                <a:spcPct val="0"/>
              </a:spcAft>
              <a:defRPr>
                <a:solidFill>
                  <a:schemeClr val="tx1"/>
                </a:solidFill>
                <a:latin typeface="Calibri" pitchFamily="34" charset="0"/>
              </a:defRPr>
            </a:lvl7pPr>
            <a:lvl8pPr marL="3494151" indent="-232943" fontAlgn="base">
              <a:spcBef>
                <a:spcPct val="0"/>
              </a:spcBef>
              <a:spcAft>
                <a:spcPct val="0"/>
              </a:spcAft>
              <a:defRPr>
                <a:solidFill>
                  <a:schemeClr val="tx1"/>
                </a:solidFill>
                <a:latin typeface="Calibri" pitchFamily="34" charset="0"/>
              </a:defRPr>
            </a:lvl8pPr>
            <a:lvl9pPr marL="3960038" indent="-232943"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fld id="{03517C8F-9B8A-44AC-9D77-8AAA3FD2D494}" type="slidenum">
              <a:rPr lang="en-US" smtClean="0"/>
              <a:pPr fontAlgn="base">
                <a:spcBef>
                  <a:spcPct val="0"/>
                </a:spcBef>
                <a:spcAft>
                  <a:spcPct val="0"/>
                </a:spcAft>
                <a:defRPr/>
              </a:pPr>
              <a:t>10</a:t>
            </a:fld>
            <a:endParaRPr lang="en-US"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536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dirty="0" smtClean="0"/>
              <a:t>They used the assessors file as the backbone of the system (with property ID, basic characteristics, ownership, and tax delinquency )</a:t>
            </a:r>
          </a:p>
          <a:p>
            <a:pPr eaLnBrk="1" hangingPunct="1">
              <a:spcBef>
                <a:spcPct val="0"/>
              </a:spcBef>
            </a:pPr>
            <a:endParaRPr lang="en-US" altLang="en-US" dirty="0" smtClean="0"/>
          </a:p>
          <a:p>
            <a:pPr eaLnBrk="1" hangingPunct="1">
              <a:spcBef>
                <a:spcPct val="0"/>
              </a:spcBef>
            </a:pPr>
            <a:r>
              <a:rPr lang="en-US" altLang="en-US" dirty="0" smtClean="0"/>
              <a:t>Student and residents implemented the property survey, noting the condition of each home.</a:t>
            </a:r>
          </a:p>
          <a:p>
            <a:pPr eaLnBrk="1" hangingPunct="1">
              <a:spcBef>
                <a:spcPct val="0"/>
              </a:spcBef>
            </a:pPr>
            <a:endParaRPr lang="en-US" altLang="en-US" dirty="0" smtClean="0"/>
          </a:p>
          <a:p>
            <a:pPr eaLnBrk="1" hangingPunct="1">
              <a:spcBef>
                <a:spcPct val="0"/>
              </a:spcBef>
            </a:pPr>
            <a:r>
              <a:rPr lang="en-US" altLang="en-US" dirty="0" smtClean="0"/>
              <a:t>Here is a map of the resulting data - Yellow is good, light blue is fair, dark blue is poor.</a:t>
            </a:r>
          </a:p>
          <a:p>
            <a:pPr eaLnBrk="1" hangingPunct="1">
              <a:spcBef>
                <a:spcPct val="0"/>
              </a:spcBef>
            </a:pPr>
            <a:endParaRPr lang="en-US" altLang="en-US" dirty="0" smtClean="0"/>
          </a:p>
          <a:p>
            <a:pPr eaLnBrk="1" hangingPunct="1">
              <a:spcBef>
                <a:spcPct val="0"/>
              </a:spcBef>
            </a:pPr>
            <a:r>
              <a:rPr lang="en-US" altLang="en-US" dirty="0" smtClean="0"/>
              <a:t>Map was shared and used for data driven organizing and presenting to block clubs. </a:t>
            </a:r>
          </a:p>
          <a:p>
            <a:pPr eaLnBrk="1" hangingPunct="1">
              <a:spcBef>
                <a:spcPct val="0"/>
              </a:spcBef>
            </a:pPr>
            <a:endParaRPr lang="en-US" altLang="en-US" dirty="0" smtClean="0"/>
          </a:p>
          <a:p>
            <a:pPr eaLnBrk="1" hangingPunct="1">
              <a:spcBef>
                <a:spcPct val="0"/>
              </a:spcBef>
            </a:pPr>
            <a:r>
              <a:rPr lang="en-US" altLang="en-US" dirty="0" smtClean="0"/>
              <a:t>[check with PNCIS – this is hypothetical or actual? Before and after assessments (does a block club affect the physical condition of a block? etc. ]</a:t>
            </a:r>
          </a:p>
        </p:txBody>
      </p:sp>
      <p:sp>
        <p:nvSpPr>
          <p:cNvPr id="15364" name="Slide Number Placeholder 3"/>
          <p:cNvSpPr>
            <a:spLocks noGrp="1"/>
          </p:cNvSpPr>
          <p:nvPr>
            <p:ph type="sldNum" sz="quarter" idx="5"/>
          </p:nvPr>
        </p:nvSpPr>
        <p:spPr bwMode="auto">
          <a:xfrm>
            <a:off x="3970338" y="8829675"/>
            <a:ext cx="3038475" cy="465138"/>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57066" indent="-291179">
              <a:defRPr>
                <a:solidFill>
                  <a:schemeClr val="tx1"/>
                </a:solidFill>
                <a:latin typeface="Calibri" pitchFamily="34" charset="0"/>
              </a:defRPr>
            </a:lvl2pPr>
            <a:lvl3pPr marL="1164717" indent="-232943">
              <a:defRPr>
                <a:solidFill>
                  <a:schemeClr val="tx1"/>
                </a:solidFill>
                <a:latin typeface="Calibri" pitchFamily="34" charset="0"/>
              </a:defRPr>
            </a:lvl3pPr>
            <a:lvl4pPr marL="1630604" indent="-232943">
              <a:defRPr>
                <a:solidFill>
                  <a:schemeClr val="tx1"/>
                </a:solidFill>
                <a:latin typeface="Calibri" pitchFamily="34" charset="0"/>
              </a:defRPr>
            </a:lvl4pPr>
            <a:lvl5pPr marL="2096491" indent="-232943">
              <a:defRPr>
                <a:solidFill>
                  <a:schemeClr val="tx1"/>
                </a:solidFill>
                <a:latin typeface="Calibri" pitchFamily="34" charset="0"/>
              </a:defRPr>
            </a:lvl5pPr>
            <a:lvl6pPr marL="2562377" indent="-232943" fontAlgn="base">
              <a:spcBef>
                <a:spcPct val="0"/>
              </a:spcBef>
              <a:spcAft>
                <a:spcPct val="0"/>
              </a:spcAft>
              <a:defRPr>
                <a:solidFill>
                  <a:schemeClr val="tx1"/>
                </a:solidFill>
                <a:latin typeface="Calibri" pitchFamily="34" charset="0"/>
              </a:defRPr>
            </a:lvl6pPr>
            <a:lvl7pPr marL="3028264" indent="-232943" fontAlgn="base">
              <a:spcBef>
                <a:spcPct val="0"/>
              </a:spcBef>
              <a:spcAft>
                <a:spcPct val="0"/>
              </a:spcAft>
              <a:defRPr>
                <a:solidFill>
                  <a:schemeClr val="tx1"/>
                </a:solidFill>
                <a:latin typeface="Calibri" pitchFamily="34" charset="0"/>
              </a:defRPr>
            </a:lvl7pPr>
            <a:lvl8pPr marL="3494151" indent="-232943" fontAlgn="base">
              <a:spcBef>
                <a:spcPct val="0"/>
              </a:spcBef>
              <a:spcAft>
                <a:spcPct val="0"/>
              </a:spcAft>
              <a:defRPr>
                <a:solidFill>
                  <a:schemeClr val="tx1"/>
                </a:solidFill>
                <a:latin typeface="Calibri" pitchFamily="34" charset="0"/>
              </a:defRPr>
            </a:lvl8pPr>
            <a:lvl9pPr marL="3960038" indent="-232943"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fld id="{2D56DC69-0442-41E8-A4E2-915369041E59}" type="slidenum">
              <a:rPr lang="en-US" smtClean="0"/>
              <a:pPr fontAlgn="base">
                <a:spcBef>
                  <a:spcPct val="0"/>
                </a:spcBef>
                <a:spcAft>
                  <a:spcPct val="0"/>
                </a:spcAft>
                <a:defRPr/>
              </a:pPr>
              <a:t>11</a:t>
            </a:fld>
            <a:endParaRPr lang="en-US" smtClean="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638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smtClean="0"/>
              <a:t>Together they came up with a collective action plan.  Their data identified properties that were vacant and open to entry.  They worked with residents to agree on the worst 30 properties in the area.</a:t>
            </a:r>
          </a:p>
          <a:p>
            <a:pPr eaLnBrk="1" hangingPunct="1">
              <a:spcBef>
                <a:spcPct val="0"/>
              </a:spcBef>
            </a:pPr>
            <a:endParaRPr lang="en-US" altLang="en-US" smtClean="0"/>
          </a:p>
          <a:p>
            <a:pPr eaLnBrk="1" hangingPunct="1">
              <a:spcBef>
                <a:spcPct val="0"/>
              </a:spcBef>
            </a:pPr>
            <a:r>
              <a:rPr lang="en-US" altLang="en-US" smtClean="0"/>
              <a:t>Residents in neighborhoods like Homewood have reasons to be skeptical about receiving good city services. </a:t>
            </a:r>
          </a:p>
          <a:p>
            <a:pPr eaLnBrk="1" hangingPunct="1">
              <a:spcBef>
                <a:spcPct val="0"/>
              </a:spcBef>
            </a:pPr>
            <a:endParaRPr lang="en-US" altLang="en-US" smtClean="0"/>
          </a:p>
          <a:p>
            <a:pPr eaLnBrk="1" hangingPunct="1">
              <a:spcBef>
                <a:spcPct val="0"/>
              </a:spcBef>
            </a:pPr>
            <a:r>
              <a:rPr lang="en-US" altLang="en-US" smtClean="0"/>
              <a:t>But as the group and armed with the data, they were willing to engage with the system.  Within 1 month, more than ¾ of the properties had been attended to.</a:t>
            </a:r>
          </a:p>
        </p:txBody>
      </p:sp>
      <p:sp>
        <p:nvSpPr>
          <p:cNvPr id="16388" name="Slide Number Placeholder 3"/>
          <p:cNvSpPr>
            <a:spLocks noGrp="1"/>
          </p:cNvSpPr>
          <p:nvPr>
            <p:ph type="sldNum" sz="quarter" idx="5"/>
          </p:nvPr>
        </p:nvSpPr>
        <p:spPr bwMode="auto">
          <a:xfrm>
            <a:off x="3970338" y="8829675"/>
            <a:ext cx="3038475" cy="465138"/>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57066" indent="-291179">
              <a:defRPr>
                <a:solidFill>
                  <a:schemeClr val="tx1"/>
                </a:solidFill>
                <a:latin typeface="Calibri" pitchFamily="34" charset="0"/>
              </a:defRPr>
            </a:lvl2pPr>
            <a:lvl3pPr marL="1164717" indent="-232943">
              <a:defRPr>
                <a:solidFill>
                  <a:schemeClr val="tx1"/>
                </a:solidFill>
                <a:latin typeface="Calibri" pitchFamily="34" charset="0"/>
              </a:defRPr>
            </a:lvl3pPr>
            <a:lvl4pPr marL="1630604" indent="-232943">
              <a:defRPr>
                <a:solidFill>
                  <a:schemeClr val="tx1"/>
                </a:solidFill>
                <a:latin typeface="Calibri" pitchFamily="34" charset="0"/>
              </a:defRPr>
            </a:lvl4pPr>
            <a:lvl5pPr marL="2096491" indent="-232943">
              <a:defRPr>
                <a:solidFill>
                  <a:schemeClr val="tx1"/>
                </a:solidFill>
                <a:latin typeface="Calibri" pitchFamily="34" charset="0"/>
              </a:defRPr>
            </a:lvl5pPr>
            <a:lvl6pPr marL="2562377" indent="-232943" fontAlgn="base">
              <a:spcBef>
                <a:spcPct val="0"/>
              </a:spcBef>
              <a:spcAft>
                <a:spcPct val="0"/>
              </a:spcAft>
              <a:defRPr>
                <a:solidFill>
                  <a:schemeClr val="tx1"/>
                </a:solidFill>
                <a:latin typeface="Calibri" pitchFamily="34" charset="0"/>
              </a:defRPr>
            </a:lvl6pPr>
            <a:lvl7pPr marL="3028264" indent="-232943" fontAlgn="base">
              <a:spcBef>
                <a:spcPct val="0"/>
              </a:spcBef>
              <a:spcAft>
                <a:spcPct val="0"/>
              </a:spcAft>
              <a:defRPr>
                <a:solidFill>
                  <a:schemeClr val="tx1"/>
                </a:solidFill>
                <a:latin typeface="Calibri" pitchFamily="34" charset="0"/>
              </a:defRPr>
            </a:lvl7pPr>
            <a:lvl8pPr marL="3494151" indent="-232943" fontAlgn="base">
              <a:spcBef>
                <a:spcPct val="0"/>
              </a:spcBef>
              <a:spcAft>
                <a:spcPct val="0"/>
              </a:spcAft>
              <a:defRPr>
                <a:solidFill>
                  <a:schemeClr val="tx1"/>
                </a:solidFill>
                <a:latin typeface="Calibri" pitchFamily="34" charset="0"/>
              </a:defRPr>
            </a:lvl8pPr>
            <a:lvl9pPr marL="3960038" indent="-232943"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fld id="{6BC9962E-9752-4036-BEE9-A5889D2C09E3}" type="slidenum">
              <a:rPr lang="en-US" smtClean="0"/>
              <a:pPr fontAlgn="base">
                <a:spcBef>
                  <a:spcPct val="0"/>
                </a:spcBef>
                <a:spcAft>
                  <a:spcPct val="0"/>
                </a:spcAft>
                <a:defRPr/>
              </a:pPr>
              <a:t>12</a:t>
            </a:fld>
            <a:endParaRPr lang="en-US" smtClean="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741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smtClean="0"/>
              <a:t>Here is an example of a property secured by the city</a:t>
            </a:r>
          </a:p>
        </p:txBody>
      </p:sp>
      <p:sp>
        <p:nvSpPr>
          <p:cNvPr id="17412" name="Slide Number Placeholder 3"/>
          <p:cNvSpPr>
            <a:spLocks noGrp="1"/>
          </p:cNvSpPr>
          <p:nvPr>
            <p:ph type="sldNum" sz="quarter" idx="5"/>
          </p:nvPr>
        </p:nvSpPr>
        <p:spPr bwMode="auto">
          <a:xfrm>
            <a:off x="3970338" y="8829675"/>
            <a:ext cx="3038475" cy="465138"/>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57066" indent="-291179">
              <a:defRPr>
                <a:solidFill>
                  <a:schemeClr val="tx1"/>
                </a:solidFill>
                <a:latin typeface="Calibri" pitchFamily="34" charset="0"/>
              </a:defRPr>
            </a:lvl2pPr>
            <a:lvl3pPr marL="1164717" indent="-232943">
              <a:defRPr>
                <a:solidFill>
                  <a:schemeClr val="tx1"/>
                </a:solidFill>
                <a:latin typeface="Calibri" pitchFamily="34" charset="0"/>
              </a:defRPr>
            </a:lvl3pPr>
            <a:lvl4pPr marL="1630604" indent="-232943">
              <a:defRPr>
                <a:solidFill>
                  <a:schemeClr val="tx1"/>
                </a:solidFill>
                <a:latin typeface="Calibri" pitchFamily="34" charset="0"/>
              </a:defRPr>
            </a:lvl4pPr>
            <a:lvl5pPr marL="2096491" indent="-232943">
              <a:defRPr>
                <a:solidFill>
                  <a:schemeClr val="tx1"/>
                </a:solidFill>
                <a:latin typeface="Calibri" pitchFamily="34" charset="0"/>
              </a:defRPr>
            </a:lvl5pPr>
            <a:lvl6pPr marL="2562377" indent="-232943" fontAlgn="base">
              <a:spcBef>
                <a:spcPct val="0"/>
              </a:spcBef>
              <a:spcAft>
                <a:spcPct val="0"/>
              </a:spcAft>
              <a:defRPr>
                <a:solidFill>
                  <a:schemeClr val="tx1"/>
                </a:solidFill>
                <a:latin typeface="Calibri" pitchFamily="34" charset="0"/>
              </a:defRPr>
            </a:lvl6pPr>
            <a:lvl7pPr marL="3028264" indent="-232943" fontAlgn="base">
              <a:spcBef>
                <a:spcPct val="0"/>
              </a:spcBef>
              <a:spcAft>
                <a:spcPct val="0"/>
              </a:spcAft>
              <a:defRPr>
                <a:solidFill>
                  <a:schemeClr val="tx1"/>
                </a:solidFill>
                <a:latin typeface="Calibri" pitchFamily="34" charset="0"/>
              </a:defRPr>
            </a:lvl7pPr>
            <a:lvl8pPr marL="3494151" indent="-232943" fontAlgn="base">
              <a:spcBef>
                <a:spcPct val="0"/>
              </a:spcBef>
              <a:spcAft>
                <a:spcPct val="0"/>
              </a:spcAft>
              <a:defRPr>
                <a:solidFill>
                  <a:schemeClr val="tx1"/>
                </a:solidFill>
                <a:latin typeface="Calibri" pitchFamily="34" charset="0"/>
              </a:defRPr>
            </a:lvl8pPr>
            <a:lvl9pPr marL="3960038" indent="-232943"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fld id="{DDD8CAF5-FAF9-4ECD-85C9-804655F74C4D}" type="slidenum">
              <a:rPr lang="en-US" smtClean="0"/>
              <a:pPr fontAlgn="base">
                <a:spcBef>
                  <a:spcPct val="0"/>
                </a:spcBef>
                <a:spcAft>
                  <a:spcPct val="0"/>
                </a:spcAft>
                <a:defRPr/>
              </a:pPr>
              <a:t>13</a:t>
            </a:fld>
            <a:endParaRPr lang="en-US" smtClean="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843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dirty="0" smtClean="0"/>
              <a:t>PNCIS recognizes that quantitative data does not capture everything that is important.  They use photos to document baseline conditions and the neighborhood as it changes. </a:t>
            </a:r>
          </a:p>
          <a:p>
            <a:pPr eaLnBrk="1" hangingPunct="1">
              <a:spcBef>
                <a:spcPct val="0"/>
              </a:spcBef>
            </a:pPr>
            <a:endParaRPr lang="en-US" altLang="en-US" dirty="0" smtClean="0"/>
          </a:p>
          <a:p>
            <a:pPr eaLnBrk="1" hangingPunct="1">
              <a:spcBef>
                <a:spcPct val="0"/>
              </a:spcBef>
            </a:pPr>
            <a:r>
              <a:rPr lang="en-US" altLang="en-US" dirty="0" smtClean="0"/>
              <a:t>They engage school children to talk about what is good and bad about their neighborhood</a:t>
            </a:r>
          </a:p>
          <a:p>
            <a:pPr eaLnBrk="1" hangingPunct="1">
              <a:spcBef>
                <a:spcPct val="0"/>
              </a:spcBef>
            </a:pPr>
            <a:endParaRPr lang="en-US" altLang="en-US" dirty="0" smtClean="0"/>
          </a:p>
          <a:p>
            <a:pPr eaLnBrk="1" hangingPunct="1">
              <a:spcBef>
                <a:spcPct val="0"/>
              </a:spcBef>
            </a:pPr>
            <a:endParaRPr lang="en-US" altLang="en-US" dirty="0" smtClean="0"/>
          </a:p>
        </p:txBody>
      </p:sp>
      <p:sp>
        <p:nvSpPr>
          <p:cNvPr id="18436" name="Slide Number Placeholder 3"/>
          <p:cNvSpPr>
            <a:spLocks noGrp="1"/>
          </p:cNvSpPr>
          <p:nvPr>
            <p:ph type="sldNum" sz="quarter" idx="5"/>
          </p:nvPr>
        </p:nvSpPr>
        <p:spPr bwMode="auto">
          <a:xfrm>
            <a:off x="3970338" y="8829675"/>
            <a:ext cx="3038475" cy="465138"/>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57066" indent="-291179">
              <a:defRPr>
                <a:solidFill>
                  <a:schemeClr val="tx1"/>
                </a:solidFill>
                <a:latin typeface="Calibri" pitchFamily="34" charset="0"/>
              </a:defRPr>
            </a:lvl2pPr>
            <a:lvl3pPr marL="1164717" indent="-232943">
              <a:defRPr>
                <a:solidFill>
                  <a:schemeClr val="tx1"/>
                </a:solidFill>
                <a:latin typeface="Calibri" pitchFamily="34" charset="0"/>
              </a:defRPr>
            </a:lvl3pPr>
            <a:lvl4pPr marL="1630604" indent="-232943">
              <a:defRPr>
                <a:solidFill>
                  <a:schemeClr val="tx1"/>
                </a:solidFill>
                <a:latin typeface="Calibri" pitchFamily="34" charset="0"/>
              </a:defRPr>
            </a:lvl4pPr>
            <a:lvl5pPr marL="2096491" indent="-232943">
              <a:defRPr>
                <a:solidFill>
                  <a:schemeClr val="tx1"/>
                </a:solidFill>
                <a:latin typeface="Calibri" pitchFamily="34" charset="0"/>
              </a:defRPr>
            </a:lvl5pPr>
            <a:lvl6pPr marL="2562377" indent="-232943" fontAlgn="base">
              <a:spcBef>
                <a:spcPct val="0"/>
              </a:spcBef>
              <a:spcAft>
                <a:spcPct val="0"/>
              </a:spcAft>
              <a:defRPr>
                <a:solidFill>
                  <a:schemeClr val="tx1"/>
                </a:solidFill>
                <a:latin typeface="Calibri" pitchFamily="34" charset="0"/>
              </a:defRPr>
            </a:lvl6pPr>
            <a:lvl7pPr marL="3028264" indent="-232943" fontAlgn="base">
              <a:spcBef>
                <a:spcPct val="0"/>
              </a:spcBef>
              <a:spcAft>
                <a:spcPct val="0"/>
              </a:spcAft>
              <a:defRPr>
                <a:solidFill>
                  <a:schemeClr val="tx1"/>
                </a:solidFill>
                <a:latin typeface="Calibri" pitchFamily="34" charset="0"/>
              </a:defRPr>
            </a:lvl7pPr>
            <a:lvl8pPr marL="3494151" indent="-232943" fontAlgn="base">
              <a:spcBef>
                <a:spcPct val="0"/>
              </a:spcBef>
              <a:spcAft>
                <a:spcPct val="0"/>
              </a:spcAft>
              <a:defRPr>
                <a:solidFill>
                  <a:schemeClr val="tx1"/>
                </a:solidFill>
                <a:latin typeface="Calibri" pitchFamily="34" charset="0"/>
              </a:defRPr>
            </a:lvl8pPr>
            <a:lvl9pPr marL="3960038" indent="-232943"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fld id="{CE97C629-B74E-4C86-94F1-E058CE76828A}" type="slidenum">
              <a:rPr lang="en-US" smtClean="0"/>
              <a:pPr fontAlgn="base">
                <a:spcBef>
                  <a:spcPct val="0"/>
                </a:spcBef>
                <a:spcAft>
                  <a:spcPct val="0"/>
                </a:spcAft>
                <a:defRPr/>
              </a:pPr>
              <a:t>14</a:t>
            </a:fld>
            <a:endParaRPr lang="en-US" smtClean="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945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smtClean="0"/>
              <a:t>So here’s a recap of their process </a:t>
            </a:r>
          </a:p>
          <a:p>
            <a:pPr eaLnBrk="1" hangingPunct="1">
              <a:spcBef>
                <a:spcPct val="0"/>
              </a:spcBef>
            </a:pPr>
            <a:r>
              <a:rPr lang="en-US" altLang="en-US" smtClean="0"/>
              <a:t>[walk through steps on slide]</a:t>
            </a:r>
          </a:p>
          <a:p>
            <a:pPr eaLnBrk="1" hangingPunct="1">
              <a:spcBef>
                <a:spcPct val="0"/>
              </a:spcBef>
            </a:pPr>
            <a:r>
              <a:rPr lang="en-US" altLang="en-US" smtClean="0"/>
              <a:t>PNCIS partnered with them in all the stages, but the data was nested in a change initiative and directly relevant to their work.</a:t>
            </a:r>
          </a:p>
        </p:txBody>
      </p:sp>
      <p:sp>
        <p:nvSpPr>
          <p:cNvPr id="19460" name="Slide Number Placeholder 3"/>
          <p:cNvSpPr>
            <a:spLocks noGrp="1"/>
          </p:cNvSpPr>
          <p:nvPr>
            <p:ph type="sldNum" sz="quarter" idx="5"/>
          </p:nvPr>
        </p:nvSpPr>
        <p:spPr bwMode="auto">
          <a:xfrm>
            <a:off x="3970338" y="8829675"/>
            <a:ext cx="3038475" cy="465138"/>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57066" indent="-291179">
              <a:defRPr>
                <a:solidFill>
                  <a:schemeClr val="tx1"/>
                </a:solidFill>
                <a:latin typeface="Calibri" pitchFamily="34" charset="0"/>
              </a:defRPr>
            </a:lvl2pPr>
            <a:lvl3pPr marL="1164717" indent="-232943">
              <a:defRPr>
                <a:solidFill>
                  <a:schemeClr val="tx1"/>
                </a:solidFill>
                <a:latin typeface="Calibri" pitchFamily="34" charset="0"/>
              </a:defRPr>
            </a:lvl3pPr>
            <a:lvl4pPr marL="1630604" indent="-232943">
              <a:defRPr>
                <a:solidFill>
                  <a:schemeClr val="tx1"/>
                </a:solidFill>
                <a:latin typeface="Calibri" pitchFamily="34" charset="0"/>
              </a:defRPr>
            </a:lvl4pPr>
            <a:lvl5pPr marL="2096491" indent="-232943">
              <a:defRPr>
                <a:solidFill>
                  <a:schemeClr val="tx1"/>
                </a:solidFill>
                <a:latin typeface="Calibri" pitchFamily="34" charset="0"/>
              </a:defRPr>
            </a:lvl5pPr>
            <a:lvl6pPr marL="2562377" indent="-232943" fontAlgn="base">
              <a:spcBef>
                <a:spcPct val="0"/>
              </a:spcBef>
              <a:spcAft>
                <a:spcPct val="0"/>
              </a:spcAft>
              <a:defRPr>
                <a:solidFill>
                  <a:schemeClr val="tx1"/>
                </a:solidFill>
                <a:latin typeface="Calibri" pitchFamily="34" charset="0"/>
              </a:defRPr>
            </a:lvl6pPr>
            <a:lvl7pPr marL="3028264" indent="-232943" fontAlgn="base">
              <a:spcBef>
                <a:spcPct val="0"/>
              </a:spcBef>
              <a:spcAft>
                <a:spcPct val="0"/>
              </a:spcAft>
              <a:defRPr>
                <a:solidFill>
                  <a:schemeClr val="tx1"/>
                </a:solidFill>
                <a:latin typeface="Calibri" pitchFamily="34" charset="0"/>
              </a:defRPr>
            </a:lvl7pPr>
            <a:lvl8pPr marL="3494151" indent="-232943" fontAlgn="base">
              <a:spcBef>
                <a:spcPct val="0"/>
              </a:spcBef>
              <a:spcAft>
                <a:spcPct val="0"/>
              </a:spcAft>
              <a:defRPr>
                <a:solidFill>
                  <a:schemeClr val="tx1"/>
                </a:solidFill>
                <a:latin typeface="Calibri" pitchFamily="34" charset="0"/>
              </a:defRPr>
            </a:lvl8pPr>
            <a:lvl9pPr marL="3960038" indent="-232943"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fld id="{C08BE0B8-FFB0-4E05-AEA4-3F4C70DFB47E}" type="slidenum">
              <a:rPr lang="en-US" smtClean="0"/>
              <a:pPr fontAlgn="base">
                <a:spcBef>
                  <a:spcPct val="0"/>
                </a:spcBef>
                <a:spcAft>
                  <a:spcPct val="0"/>
                </a:spcAft>
                <a:defRPr/>
              </a:pPr>
              <a:t>15</a:t>
            </a:fld>
            <a:endParaRPr lang="en-US" smtClean="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048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smtClean="0"/>
              <a:t>Short-term – bring city investment into the ngh and secure the individual properties so that its safer for children (both physical safety and less crime)</a:t>
            </a:r>
          </a:p>
          <a:p>
            <a:pPr eaLnBrk="1" hangingPunct="1">
              <a:spcBef>
                <a:spcPct val="0"/>
              </a:spcBef>
            </a:pPr>
            <a:endParaRPr lang="en-US" altLang="en-US" smtClean="0"/>
          </a:p>
          <a:p>
            <a:pPr eaLnBrk="1" hangingPunct="1">
              <a:spcBef>
                <a:spcPct val="0"/>
              </a:spcBef>
            </a:pPr>
            <a:r>
              <a:rPr lang="en-US" altLang="en-US" smtClean="0"/>
              <a:t>Just as important, residents learned they could take collective action to improve their neighborhood</a:t>
            </a:r>
          </a:p>
          <a:p>
            <a:pPr eaLnBrk="1" hangingPunct="1">
              <a:spcBef>
                <a:spcPct val="0"/>
              </a:spcBef>
            </a:pPr>
            <a:endParaRPr lang="en-US" altLang="en-US" smtClean="0"/>
          </a:p>
          <a:p>
            <a:pPr eaLnBrk="1" hangingPunct="1">
              <a:spcBef>
                <a:spcPct val="0"/>
              </a:spcBef>
            </a:pPr>
            <a:r>
              <a:rPr lang="en-US" altLang="en-US" smtClean="0"/>
              <a:t>Long-term -  improving abandoned homes helps image and raises property values</a:t>
            </a:r>
          </a:p>
          <a:p>
            <a:pPr eaLnBrk="1" hangingPunct="1">
              <a:spcBef>
                <a:spcPct val="0"/>
              </a:spcBef>
            </a:pPr>
            <a:endParaRPr lang="en-US" altLang="en-US" smtClean="0"/>
          </a:p>
          <a:p>
            <a:pPr eaLnBrk="1" hangingPunct="1">
              <a:spcBef>
                <a:spcPct val="0"/>
              </a:spcBef>
            </a:pPr>
            <a:r>
              <a:rPr lang="en-US" altLang="en-US" sz="1100" smtClean="0">
                <a:latin typeface="Arial" charset="0"/>
              </a:rPr>
              <a:t>This is not just a one-time project.  Organizations in the community (Operation Better Block) are still accessing the data from the Website – they’re working on a neighborhood plan with the trained their staff</a:t>
            </a:r>
          </a:p>
          <a:p>
            <a:pPr eaLnBrk="1" hangingPunct="1">
              <a:spcBef>
                <a:spcPct val="0"/>
              </a:spcBef>
            </a:pPr>
            <a:r>
              <a:rPr lang="en-US" altLang="en-US" sz="1100" smtClean="0">
                <a:latin typeface="Arial" charset="0"/>
              </a:rPr>
              <a:t>  </a:t>
            </a:r>
          </a:p>
          <a:p>
            <a:pPr eaLnBrk="1" hangingPunct="1">
              <a:spcBef>
                <a:spcPct val="0"/>
              </a:spcBef>
            </a:pPr>
            <a:r>
              <a:rPr lang="en-US" altLang="en-US" sz="1100" smtClean="0">
                <a:latin typeface="Arial" charset="0"/>
              </a:rPr>
              <a:t>Update as of 6-2013 – PNCIS continues to work with the Children’s Village and provide information in support of property acquisition efforts.  They are also discussing new work on a cross-disciplinary health project. </a:t>
            </a:r>
          </a:p>
          <a:p>
            <a:pPr eaLnBrk="1" hangingPunct="1">
              <a:spcBef>
                <a:spcPct val="0"/>
              </a:spcBef>
            </a:pPr>
            <a:r>
              <a:rPr lang="en-US" altLang="en-US" sz="1100" smtClean="0">
                <a:latin typeface="Arial" charset="0"/>
              </a:rPr>
              <a:t>[Note:  would be good to find out if the survey data has been/will be updated]</a:t>
            </a:r>
            <a:endParaRPr lang="en-US" altLang="en-US" smtClean="0"/>
          </a:p>
        </p:txBody>
      </p:sp>
      <p:sp>
        <p:nvSpPr>
          <p:cNvPr id="20484" name="Slide Number Placeholder 3"/>
          <p:cNvSpPr>
            <a:spLocks noGrp="1"/>
          </p:cNvSpPr>
          <p:nvPr>
            <p:ph type="sldNum" sz="quarter" idx="5"/>
          </p:nvPr>
        </p:nvSpPr>
        <p:spPr bwMode="auto">
          <a:xfrm>
            <a:off x="3970338" y="8829675"/>
            <a:ext cx="3038475" cy="465138"/>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57066" indent="-291179">
              <a:defRPr>
                <a:solidFill>
                  <a:schemeClr val="tx1"/>
                </a:solidFill>
                <a:latin typeface="Calibri" pitchFamily="34" charset="0"/>
              </a:defRPr>
            </a:lvl2pPr>
            <a:lvl3pPr marL="1164717" indent="-232943">
              <a:defRPr>
                <a:solidFill>
                  <a:schemeClr val="tx1"/>
                </a:solidFill>
                <a:latin typeface="Calibri" pitchFamily="34" charset="0"/>
              </a:defRPr>
            </a:lvl3pPr>
            <a:lvl4pPr marL="1630604" indent="-232943">
              <a:defRPr>
                <a:solidFill>
                  <a:schemeClr val="tx1"/>
                </a:solidFill>
                <a:latin typeface="Calibri" pitchFamily="34" charset="0"/>
              </a:defRPr>
            </a:lvl4pPr>
            <a:lvl5pPr marL="2096491" indent="-232943">
              <a:defRPr>
                <a:solidFill>
                  <a:schemeClr val="tx1"/>
                </a:solidFill>
                <a:latin typeface="Calibri" pitchFamily="34" charset="0"/>
              </a:defRPr>
            </a:lvl5pPr>
            <a:lvl6pPr marL="2562377" indent="-232943" fontAlgn="base">
              <a:spcBef>
                <a:spcPct val="0"/>
              </a:spcBef>
              <a:spcAft>
                <a:spcPct val="0"/>
              </a:spcAft>
              <a:defRPr>
                <a:solidFill>
                  <a:schemeClr val="tx1"/>
                </a:solidFill>
                <a:latin typeface="Calibri" pitchFamily="34" charset="0"/>
              </a:defRPr>
            </a:lvl6pPr>
            <a:lvl7pPr marL="3028264" indent="-232943" fontAlgn="base">
              <a:spcBef>
                <a:spcPct val="0"/>
              </a:spcBef>
              <a:spcAft>
                <a:spcPct val="0"/>
              </a:spcAft>
              <a:defRPr>
                <a:solidFill>
                  <a:schemeClr val="tx1"/>
                </a:solidFill>
                <a:latin typeface="Calibri" pitchFamily="34" charset="0"/>
              </a:defRPr>
            </a:lvl7pPr>
            <a:lvl8pPr marL="3494151" indent="-232943" fontAlgn="base">
              <a:spcBef>
                <a:spcPct val="0"/>
              </a:spcBef>
              <a:spcAft>
                <a:spcPct val="0"/>
              </a:spcAft>
              <a:defRPr>
                <a:solidFill>
                  <a:schemeClr val="tx1"/>
                </a:solidFill>
                <a:latin typeface="Calibri" pitchFamily="34" charset="0"/>
              </a:defRPr>
            </a:lvl8pPr>
            <a:lvl9pPr marL="3960038" indent="-232943"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fld id="{7D357E11-5585-4474-AE69-4F1EB0CA2C2E}" type="slidenum">
              <a:rPr lang="en-US" smtClean="0"/>
              <a:pPr fontAlgn="base">
                <a:spcBef>
                  <a:spcPct val="0"/>
                </a:spcBef>
                <a:spcAft>
                  <a:spcPct val="0"/>
                </a:spcAft>
                <a:defRPr/>
              </a:pPr>
              <a:t>16</a:t>
            </a:fld>
            <a:endParaRPr lang="en-US" smtClean="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Slide Image Placeholder 1"/>
          <p:cNvSpPr>
            <a:spLocks noGrp="1" noRot="1" noChangeAspect="1" noTextEdit="1"/>
          </p:cNvSpPr>
          <p:nvPr>
            <p:ph type="sldImg"/>
          </p:nvPr>
        </p:nvSpPr>
        <p:spPr>
          <a:ln/>
        </p:spPr>
      </p:sp>
      <p:sp>
        <p:nvSpPr>
          <p:cNvPr id="51203" name="Notes Placeholder 2"/>
          <p:cNvSpPr>
            <a:spLocks noGrp="1"/>
          </p:cNvSpPr>
          <p:nvPr>
            <p:ph type="body" idx="1"/>
          </p:nvPr>
        </p:nvSpPr>
        <p:spPr>
          <a:noFill/>
        </p:spPr>
        <p:txBody>
          <a:bodyPr/>
          <a:lstStyle/>
          <a:p>
            <a:pPr defTabSz="930224">
              <a:spcBef>
                <a:spcPct val="0"/>
              </a:spcBef>
            </a:pPr>
            <a:r>
              <a:rPr lang="en-US"/>
              <a:t>Credit the Polis Center in Indianapolis for both the work and the slides.</a:t>
            </a:r>
          </a:p>
          <a:p>
            <a:pPr defTabSz="930224"/>
            <a:endParaRPr lang="en-US" smtClean="0"/>
          </a:p>
        </p:txBody>
      </p:sp>
      <p:sp>
        <p:nvSpPr>
          <p:cNvPr id="51204" name="Slide Number Placeholder 3"/>
          <p:cNvSpPr>
            <a:spLocks noGrp="1"/>
          </p:cNvSpPr>
          <p:nvPr>
            <p:ph type="sldNum" sz="quarter" idx="4294967295"/>
          </p:nvPr>
        </p:nvSpPr>
        <p:spPr bwMode="auto">
          <a:xfrm>
            <a:off x="3970339" y="8829675"/>
            <a:ext cx="3038475" cy="465138"/>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172" tIns="46587" rIns="93172" bIns="46587"/>
          <a:lstStyle>
            <a:lvl1pPr>
              <a:defRPr sz="2400">
                <a:solidFill>
                  <a:schemeClr val="tx1"/>
                </a:solidFill>
                <a:latin typeface="Times New Roman" pitchFamily="18" charset="0"/>
              </a:defRPr>
            </a:lvl1pPr>
            <a:lvl2pPr marL="742909" indent="-285734">
              <a:defRPr sz="2400">
                <a:solidFill>
                  <a:schemeClr val="tx1"/>
                </a:solidFill>
                <a:latin typeface="Times New Roman" pitchFamily="18" charset="0"/>
              </a:defRPr>
            </a:lvl2pPr>
            <a:lvl3pPr marL="1142937" indent="-228587">
              <a:defRPr sz="2400">
                <a:solidFill>
                  <a:schemeClr val="tx1"/>
                </a:solidFill>
                <a:latin typeface="Times New Roman" pitchFamily="18" charset="0"/>
              </a:defRPr>
            </a:lvl3pPr>
            <a:lvl4pPr marL="1600111" indent="-228587">
              <a:defRPr sz="2400">
                <a:solidFill>
                  <a:schemeClr val="tx1"/>
                </a:solidFill>
                <a:latin typeface="Times New Roman" pitchFamily="18" charset="0"/>
              </a:defRPr>
            </a:lvl4pPr>
            <a:lvl5pPr marL="2057287" indent="-228587">
              <a:defRPr sz="2400">
                <a:solidFill>
                  <a:schemeClr val="tx1"/>
                </a:solidFill>
                <a:latin typeface="Times New Roman" pitchFamily="18" charset="0"/>
              </a:defRPr>
            </a:lvl5pPr>
            <a:lvl6pPr marL="2514461" indent="-228587" eaLnBrk="0" fontAlgn="base" hangingPunct="0">
              <a:spcBef>
                <a:spcPct val="0"/>
              </a:spcBef>
              <a:spcAft>
                <a:spcPct val="0"/>
              </a:spcAft>
              <a:defRPr sz="2400">
                <a:solidFill>
                  <a:schemeClr val="tx1"/>
                </a:solidFill>
                <a:latin typeface="Times New Roman" pitchFamily="18" charset="0"/>
              </a:defRPr>
            </a:lvl6pPr>
            <a:lvl7pPr marL="2971635" indent="-228587" eaLnBrk="0" fontAlgn="base" hangingPunct="0">
              <a:spcBef>
                <a:spcPct val="0"/>
              </a:spcBef>
              <a:spcAft>
                <a:spcPct val="0"/>
              </a:spcAft>
              <a:defRPr sz="2400">
                <a:solidFill>
                  <a:schemeClr val="tx1"/>
                </a:solidFill>
                <a:latin typeface="Times New Roman" pitchFamily="18" charset="0"/>
              </a:defRPr>
            </a:lvl7pPr>
            <a:lvl8pPr marL="3428811" indent="-228587" eaLnBrk="0" fontAlgn="base" hangingPunct="0">
              <a:spcBef>
                <a:spcPct val="0"/>
              </a:spcBef>
              <a:spcAft>
                <a:spcPct val="0"/>
              </a:spcAft>
              <a:defRPr sz="2400">
                <a:solidFill>
                  <a:schemeClr val="tx1"/>
                </a:solidFill>
                <a:latin typeface="Times New Roman" pitchFamily="18" charset="0"/>
              </a:defRPr>
            </a:lvl8pPr>
            <a:lvl9pPr marL="3885985" indent="-228587" eaLnBrk="0" fontAlgn="base" hangingPunct="0">
              <a:spcBef>
                <a:spcPct val="0"/>
              </a:spcBef>
              <a:spcAft>
                <a:spcPct val="0"/>
              </a:spcAft>
              <a:defRPr sz="2400">
                <a:solidFill>
                  <a:schemeClr val="tx1"/>
                </a:solidFill>
                <a:latin typeface="Times New Roman" pitchFamily="18" charset="0"/>
              </a:defRPr>
            </a:lvl9pPr>
          </a:lstStyle>
          <a:p>
            <a:fld id="{45B2BE5B-3915-4C1B-98B9-119DF964DC84}" type="slidenum">
              <a:rPr lang="en-US"/>
              <a:pPr/>
              <a:t>17</a:t>
            </a:fld>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Slide Image Placeholder 1"/>
          <p:cNvSpPr>
            <a:spLocks noGrp="1" noRot="1" noChangeAspect="1" noTextEdit="1"/>
          </p:cNvSpPr>
          <p:nvPr>
            <p:ph type="sldImg"/>
          </p:nvPr>
        </p:nvSpPr>
        <p:spPr>
          <a:ln/>
        </p:spPr>
      </p:sp>
      <p:sp>
        <p:nvSpPr>
          <p:cNvPr id="3" name="Notes Placeholder 2"/>
          <p:cNvSpPr>
            <a:spLocks noGrp="1"/>
          </p:cNvSpPr>
          <p:nvPr>
            <p:ph type="body" idx="1"/>
          </p:nvPr>
        </p:nvSpPr>
        <p:spPr/>
        <p:txBody>
          <a:bodyPr/>
          <a:lstStyle/>
          <a:p>
            <a:pPr>
              <a:defRPr/>
            </a:pPr>
            <a:r>
              <a:rPr lang="en-US" dirty="0"/>
              <a:t>Our partner in Indianapolis is working with the Marion County Commission on Youth (MCCOY) using neighborhood-level data to support their county-wide early intervention and prevention initiative.  They are trying to find the best place to co-locate services. </a:t>
            </a:r>
          </a:p>
          <a:p>
            <a:pPr>
              <a:defRPr/>
            </a:pPr>
            <a:endParaRPr lang="en-US" dirty="0"/>
          </a:p>
          <a:p>
            <a:pPr>
              <a:defRPr/>
            </a:pPr>
            <a:endParaRPr lang="en-US" dirty="0"/>
          </a:p>
          <a:p>
            <a:pPr>
              <a:defRPr/>
            </a:pPr>
            <a:endParaRPr lang="en-US" dirty="0"/>
          </a:p>
          <a:p>
            <a:pPr>
              <a:defRPr/>
            </a:pPr>
            <a:r>
              <a:rPr lang="en-US" dirty="0"/>
              <a:t> </a:t>
            </a:r>
            <a:r>
              <a:rPr lang="en-US" dirty="0" smtClean="0"/>
              <a:t>[Additional</a:t>
            </a:r>
            <a:r>
              <a:rPr lang="en-US" baseline="0" dirty="0" smtClean="0"/>
              <a:t> background:  This story started several years ago when the county council commissioned a study on reducing the number of kids in the juvenile system. As part of the assessment and strategic plan they recognized that families were having trouble accessing services – both due to transportation and having to go to several different offices for various services.  The report recommended an effort to co-locate services and the Marion County Commission on Youth (MCCOY) was asked with this challenge.]</a:t>
            </a:r>
            <a:endParaRPr lang="en-US" dirty="0"/>
          </a:p>
        </p:txBody>
      </p:sp>
      <p:sp>
        <p:nvSpPr>
          <p:cNvPr id="52228" name="Slide Number Placeholder 3"/>
          <p:cNvSpPr>
            <a:spLocks noGrp="1"/>
          </p:cNvSpPr>
          <p:nvPr>
            <p:ph type="sldNum" sz="quarter" idx="4294967295"/>
          </p:nvPr>
        </p:nvSpPr>
        <p:spPr bwMode="auto">
          <a:xfrm>
            <a:off x="3970339" y="8829675"/>
            <a:ext cx="3038475" cy="465138"/>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172" tIns="46587" rIns="93172" bIns="46587"/>
          <a:lstStyle>
            <a:lvl1pPr>
              <a:defRPr sz="2400">
                <a:solidFill>
                  <a:schemeClr val="tx1"/>
                </a:solidFill>
                <a:latin typeface="Times New Roman" pitchFamily="18" charset="0"/>
              </a:defRPr>
            </a:lvl1pPr>
            <a:lvl2pPr marL="742909" indent="-285734">
              <a:defRPr sz="2400">
                <a:solidFill>
                  <a:schemeClr val="tx1"/>
                </a:solidFill>
                <a:latin typeface="Times New Roman" pitchFamily="18" charset="0"/>
              </a:defRPr>
            </a:lvl2pPr>
            <a:lvl3pPr marL="1142937" indent="-228587">
              <a:defRPr sz="2400">
                <a:solidFill>
                  <a:schemeClr val="tx1"/>
                </a:solidFill>
                <a:latin typeface="Times New Roman" pitchFamily="18" charset="0"/>
              </a:defRPr>
            </a:lvl3pPr>
            <a:lvl4pPr marL="1600111" indent="-228587">
              <a:defRPr sz="2400">
                <a:solidFill>
                  <a:schemeClr val="tx1"/>
                </a:solidFill>
                <a:latin typeface="Times New Roman" pitchFamily="18" charset="0"/>
              </a:defRPr>
            </a:lvl4pPr>
            <a:lvl5pPr marL="2057287" indent="-228587">
              <a:defRPr sz="2400">
                <a:solidFill>
                  <a:schemeClr val="tx1"/>
                </a:solidFill>
                <a:latin typeface="Times New Roman" pitchFamily="18" charset="0"/>
              </a:defRPr>
            </a:lvl5pPr>
            <a:lvl6pPr marL="2514461" indent="-228587" eaLnBrk="0" fontAlgn="base" hangingPunct="0">
              <a:spcBef>
                <a:spcPct val="0"/>
              </a:spcBef>
              <a:spcAft>
                <a:spcPct val="0"/>
              </a:spcAft>
              <a:defRPr sz="2400">
                <a:solidFill>
                  <a:schemeClr val="tx1"/>
                </a:solidFill>
                <a:latin typeface="Times New Roman" pitchFamily="18" charset="0"/>
              </a:defRPr>
            </a:lvl6pPr>
            <a:lvl7pPr marL="2971635" indent="-228587" eaLnBrk="0" fontAlgn="base" hangingPunct="0">
              <a:spcBef>
                <a:spcPct val="0"/>
              </a:spcBef>
              <a:spcAft>
                <a:spcPct val="0"/>
              </a:spcAft>
              <a:defRPr sz="2400">
                <a:solidFill>
                  <a:schemeClr val="tx1"/>
                </a:solidFill>
                <a:latin typeface="Times New Roman" pitchFamily="18" charset="0"/>
              </a:defRPr>
            </a:lvl7pPr>
            <a:lvl8pPr marL="3428811" indent="-228587" eaLnBrk="0" fontAlgn="base" hangingPunct="0">
              <a:spcBef>
                <a:spcPct val="0"/>
              </a:spcBef>
              <a:spcAft>
                <a:spcPct val="0"/>
              </a:spcAft>
              <a:defRPr sz="2400">
                <a:solidFill>
                  <a:schemeClr val="tx1"/>
                </a:solidFill>
                <a:latin typeface="Times New Roman" pitchFamily="18" charset="0"/>
              </a:defRPr>
            </a:lvl8pPr>
            <a:lvl9pPr marL="3885985" indent="-228587" eaLnBrk="0" fontAlgn="base" hangingPunct="0">
              <a:spcBef>
                <a:spcPct val="0"/>
              </a:spcBef>
              <a:spcAft>
                <a:spcPct val="0"/>
              </a:spcAft>
              <a:defRPr sz="2400">
                <a:solidFill>
                  <a:schemeClr val="tx1"/>
                </a:solidFill>
                <a:latin typeface="Times New Roman" pitchFamily="18" charset="0"/>
              </a:defRPr>
            </a:lvl9pPr>
          </a:lstStyle>
          <a:p>
            <a:fld id="{D3334F01-E972-4779-B27E-4929523E0CFC}" type="slidenum">
              <a:rPr lang="en-US"/>
              <a:pPr/>
              <a:t>18</a:t>
            </a:fld>
            <a:endParaRPr 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Slide Image Placeholder 1"/>
          <p:cNvSpPr>
            <a:spLocks noGrp="1" noRot="1" noChangeAspect="1" noTextEdit="1"/>
          </p:cNvSpPr>
          <p:nvPr>
            <p:ph type="sldImg"/>
          </p:nvPr>
        </p:nvSpPr>
        <p:spPr>
          <a:ln/>
        </p:spPr>
      </p:sp>
      <p:sp>
        <p:nvSpPr>
          <p:cNvPr id="53251" name="Notes Placeholder 2"/>
          <p:cNvSpPr>
            <a:spLocks noGrp="1"/>
          </p:cNvSpPr>
          <p:nvPr>
            <p:ph type="body" idx="1"/>
          </p:nvPr>
        </p:nvSpPr>
        <p:spPr>
          <a:noFill/>
        </p:spPr>
        <p:txBody>
          <a:bodyPr/>
          <a:lstStyle/>
          <a:p>
            <a:r>
              <a:rPr lang="en-US" dirty="0" smtClean="0"/>
              <a:t>The</a:t>
            </a:r>
            <a:r>
              <a:rPr lang="en-US" baseline="0" dirty="0" smtClean="0"/>
              <a:t> question remained about where to locate such a facilities and which areas had the most need for services.  </a:t>
            </a:r>
            <a:r>
              <a:rPr lang="en-US" dirty="0" smtClean="0"/>
              <a:t>They</a:t>
            </a:r>
            <a:r>
              <a:rPr lang="en-US" baseline="0" dirty="0" smtClean="0"/>
              <a:t> created a Vulnerability Index and developed weights on the importance of the indicator as a measure of need through consensus among the commission members. </a:t>
            </a:r>
            <a:endParaRPr lang="en-US" dirty="0"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p:cNvSpPr>
            <a:spLocks noGrp="1" noChangeArrowheads="1"/>
          </p:cNvSpPr>
          <p:nvPr>
            <p:ph type="body" idx="1"/>
          </p:nvPr>
        </p:nvSpPr>
        <p:spPr>
          <a:noFill/>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sz="1700" smtClean="0"/>
          </a:p>
        </p:txBody>
      </p:sp>
      <p:sp>
        <p:nvSpPr>
          <p:cNvPr id="35843" name="Rectangle 3"/>
          <p:cNvSpPr>
            <a:spLocks noGrp="1" noRot="1" noChangeAspect="1" noChangeArrowheads="1" noTextEdit="1"/>
          </p:cNvSpPr>
          <p:nvPr>
            <p:ph type="sldImg"/>
          </p:nvPr>
        </p:nvSpPr>
        <p:spPr>
          <a:ln cap="flat"/>
        </p:spPr>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Slide Image Placeholder 1"/>
          <p:cNvSpPr>
            <a:spLocks noGrp="1" noRot="1" noChangeAspect="1" noTextEdit="1"/>
          </p:cNvSpPr>
          <p:nvPr>
            <p:ph type="sldImg"/>
          </p:nvPr>
        </p:nvSpPr>
        <p:spPr>
          <a:ln/>
        </p:spPr>
      </p:sp>
      <p:sp>
        <p:nvSpPr>
          <p:cNvPr id="54275" name="Notes Placeholder 2"/>
          <p:cNvSpPr>
            <a:spLocks noGrp="1"/>
          </p:cNvSpPr>
          <p:nvPr>
            <p:ph type="body" idx="1"/>
          </p:nvPr>
        </p:nvSpPr>
        <p:spPr>
          <a:noFill/>
        </p:spPr>
        <p:txBody>
          <a:bodyPr/>
          <a:lstStyle/>
          <a:p>
            <a:r>
              <a:rPr lang="en-US" dirty="0" smtClean="0"/>
              <a:t>The end result was a simple way to communicate multiple</a:t>
            </a:r>
            <a:r>
              <a:rPr lang="en-US" baseline="0" dirty="0" smtClean="0"/>
              <a:t> conditions, an index from 0-26 to indicate the most vulnerable areas. </a:t>
            </a:r>
            <a:endParaRPr lang="en-US" dirty="0" smtClean="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Slide Image Placeholder 1"/>
          <p:cNvSpPr>
            <a:spLocks noGrp="1" noRot="1" noChangeAspect="1" noTextEdit="1"/>
          </p:cNvSpPr>
          <p:nvPr>
            <p:ph type="sldImg"/>
          </p:nvPr>
        </p:nvSpPr>
        <p:spPr>
          <a:ln/>
        </p:spPr>
      </p:sp>
      <p:sp>
        <p:nvSpPr>
          <p:cNvPr id="55299" name="Notes Placeholder 2"/>
          <p:cNvSpPr>
            <a:spLocks noGrp="1"/>
          </p:cNvSpPr>
          <p:nvPr>
            <p:ph type="body" idx="1"/>
          </p:nvPr>
        </p:nvSpPr>
        <p:spPr>
          <a:noFill/>
        </p:spPr>
        <p:txBody>
          <a:bodyPr/>
          <a:lstStyle/>
          <a:p>
            <a:r>
              <a:rPr lang="en-US" dirty="0" smtClean="0"/>
              <a:t>This is the first</a:t>
            </a:r>
            <a:r>
              <a:rPr lang="en-US" baseline="0" dirty="0" smtClean="0"/>
              <a:t> version of the index – darker colors indicate more need. But this did not narrow it down enough; there were still too many neighborhoods to choose from.</a:t>
            </a:r>
            <a:endParaRPr lang="en-US" dirty="0" smtClean="0"/>
          </a:p>
        </p:txBody>
      </p:sp>
      <p:sp>
        <p:nvSpPr>
          <p:cNvPr id="55300" name="Slide Number Placeholder 3"/>
          <p:cNvSpPr>
            <a:spLocks noGrp="1"/>
          </p:cNvSpPr>
          <p:nvPr>
            <p:ph type="sldNum" sz="quarter" idx="4294967295"/>
          </p:nvPr>
        </p:nvSpPr>
        <p:spPr bwMode="auto">
          <a:xfrm>
            <a:off x="3970339" y="8829675"/>
            <a:ext cx="3038475" cy="465138"/>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172" tIns="46587" rIns="93172" bIns="46587"/>
          <a:lstStyle>
            <a:lvl1pPr>
              <a:defRPr sz="2400">
                <a:solidFill>
                  <a:schemeClr val="tx1"/>
                </a:solidFill>
                <a:latin typeface="Times New Roman" pitchFamily="18" charset="0"/>
              </a:defRPr>
            </a:lvl1pPr>
            <a:lvl2pPr marL="742909" indent="-285734">
              <a:defRPr sz="2400">
                <a:solidFill>
                  <a:schemeClr val="tx1"/>
                </a:solidFill>
                <a:latin typeface="Times New Roman" pitchFamily="18" charset="0"/>
              </a:defRPr>
            </a:lvl2pPr>
            <a:lvl3pPr marL="1142937" indent="-228587">
              <a:defRPr sz="2400">
                <a:solidFill>
                  <a:schemeClr val="tx1"/>
                </a:solidFill>
                <a:latin typeface="Times New Roman" pitchFamily="18" charset="0"/>
              </a:defRPr>
            </a:lvl3pPr>
            <a:lvl4pPr marL="1600111" indent="-228587">
              <a:defRPr sz="2400">
                <a:solidFill>
                  <a:schemeClr val="tx1"/>
                </a:solidFill>
                <a:latin typeface="Times New Roman" pitchFamily="18" charset="0"/>
              </a:defRPr>
            </a:lvl4pPr>
            <a:lvl5pPr marL="2057287" indent="-228587">
              <a:defRPr sz="2400">
                <a:solidFill>
                  <a:schemeClr val="tx1"/>
                </a:solidFill>
                <a:latin typeface="Times New Roman" pitchFamily="18" charset="0"/>
              </a:defRPr>
            </a:lvl5pPr>
            <a:lvl6pPr marL="2514461" indent="-228587" eaLnBrk="0" fontAlgn="base" hangingPunct="0">
              <a:spcBef>
                <a:spcPct val="0"/>
              </a:spcBef>
              <a:spcAft>
                <a:spcPct val="0"/>
              </a:spcAft>
              <a:defRPr sz="2400">
                <a:solidFill>
                  <a:schemeClr val="tx1"/>
                </a:solidFill>
                <a:latin typeface="Times New Roman" pitchFamily="18" charset="0"/>
              </a:defRPr>
            </a:lvl6pPr>
            <a:lvl7pPr marL="2971635" indent="-228587" eaLnBrk="0" fontAlgn="base" hangingPunct="0">
              <a:spcBef>
                <a:spcPct val="0"/>
              </a:spcBef>
              <a:spcAft>
                <a:spcPct val="0"/>
              </a:spcAft>
              <a:defRPr sz="2400">
                <a:solidFill>
                  <a:schemeClr val="tx1"/>
                </a:solidFill>
                <a:latin typeface="Times New Roman" pitchFamily="18" charset="0"/>
              </a:defRPr>
            </a:lvl7pPr>
            <a:lvl8pPr marL="3428811" indent="-228587" eaLnBrk="0" fontAlgn="base" hangingPunct="0">
              <a:spcBef>
                <a:spcPct val="0"/>
              </a:spcBef>
              <a:spcAft>
                <a:spcPct val="0"/>
              </a:spcAft>
              <a:defRPr sz="2400">
                <a:solidFill>
                  <a:schemeClr val="tx1"/>
                </a:solidFill>
                <a:latin typeface="Times New Roman" pitchFamily="18" charset="0"/>
              </a:defRPr>
            </a:lvl8pPr>
            <a:lvl9pPr marL="3885985" indent="-228587" eaLnBrk="0" fontAlgn="base" hangingPunct="0">
              <a:spcBef>
                <a:spcPct val="0"/>
              </a:spcBef>
              <a:spcAft>
                <a:spcPct val="0"/>
              </a:spcAft>
              <a:defRPr sz="2400">
                <a:solidFill>
                  <a:schemeClr val="tx1"/>
                </a:solidFill>
                <a:latin typeface="Times New Roman" pitchFamily="18" charset="0"/>
              </a:defRPr>
            </a:lvl9pPr>
          </a:lstStyle>
          <a:p>
            <a:fld id="{43B842BF-E2A5-4395-86E7-90B4D6470915}" type="slidenum">
              <a:rPr lang="en-US"/>
              <a:pPr/>
              <a:t>21</a:t>
            </a:fld>
            <a:endParaRPr 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Slide Image Placeholder 1"/>
          <p:cNvSpPr>
            <a:spLocks noGrp="1" noRot="1" noChangeAspect="1" noTextEdit="1"/>
          </p:cNvSpPr>
          <p:nvPr>
            <p:ph type="sldImg"/>
          </p:nvPr>
        </p:nvSpPr>
        <p:spPr>
          <a:ln/>
        </p:spPr>
      </p:sp>
      <p:sp>
        <p:nvSpPr>
          <p:cNvPr id="56323" name="Notes Placeholder 2"/>
          <p:cNvSpPr>
            <a:spLocks noGrp="1"/>
          </p:cNvSpPr>
          <p:nvPr>
            <p:ph type="body" idx="1"/>
          </p:nvPr>
        </p:nvSpPr>
        <p:spPr>
          <a:noFill/>
        </p:spPr>
        <p:txBody>
          <a:bodyPr/>
          <a:lstStyle/>
          <a:p>
            <a:r>
              <a:rPr lang="en-US" dirty="0" smtClean="0"/>
              <a:t>The second version flagged</a:t>
            </a:r>
            <a:r>
              <a:rPr lang="en-US" baseline="0" dirty="0" smtClean="0"/>
              <a:t> tracts that were 2 standard deviations above the county average (versus 1) and did a better job about highlighting the neediest areas.</a:t>
            </a:r>
            <a:endParaRPr lang="en-US" dirty="0" smtClean="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Slide Image Placeholder 1"/>
          <p:cNvSpPr>
            <a:spLocks noGrp="1" noRot="1" noChangeAspect="1" noTextEdit="1"/>
          </p:cNvSpPr>
          <p:nvPr>
            <p:ph type="sldImg"/>
          </p:nvPr>
        </p:nvSpPr>
        <p:spPr>
          <a:ln/>
        </p:spPr>
      </p:sp>
      <p:sp>
        <p:nvSpPr>
          <p:cNvPr id="3" name="Notes Placeholder 2"/>
          <p:cNvSpPr>
            <a:spLocks noGrp="1"/>
          </p:cNvSpPr>
          <p:nvPr>
            <p:ph type="body" idx="1"/>
          </p:nvPr>
        </p:nvSpPr>
        <p:spPr/>
        <p:txBody>
          <a:bodyPr/>
          <a:lstStyle/>
          <a:p>
            <a:pPr>
              <a:defRPr/>
            </a:pPr>
            <a:r>
              <a:rPr lang="en-US" dirty="0" smtClean="0"/>
              <a:t>conducted a gap analysis, and narrowed down to 2 neighborhoods. </a:t>
            </a:r>
          </a:p>
          <a:p>
            <a:pPr>
              <a:defRPr/>
            </a:pPr>
            <a:endParaRPr lang="en-US" dirty="0" smtClean="0"/>
          </a:p>
          <a:p>
            <a:pPr>
              <a:defRPr/>
            </a:pPr>
            <a:r>
              <a:rPr lang="en-US" dirty="0" smtClean="0"/>
              <a:t>This maps</a:t>
            </a:r>
            <a:r>
              <a:rPr lang="en-US" baseline="0" dirty="0" smtClean="0"/>
              <a:t> zooms to the center of the map on the previous page and shows Center Township.  Their next step was to map existing human services. The committee worked to narrow down lots of asset categories to these couple dozen. There were not a lot of assets in the darkest blue areas and they chose the South East neighborhood and </a:t>
            </a:r>
            <a:r>
              <a:rPr lang="en-US" baseline="0" dirty="0" err="1" smtClean="0"/>
              <a:t>Haughville</a:t>
            </a:r>
            <a:r>
              <a:rPr lang="en-US" baseline="0" dirty="0" smtClean="0"/>
              <a:t> to work in. </a:t>
            </a:r>
            <a:endParaRPr lang="en-US" dirty="0"/>
          </a:p>
        </p:txBody>
      </p:sp>
      <p:sp>
        <p:nvSpPr>
          <p:cNvPr id="57348" name="Slide Number Placeholder 3"/>
          <p:cNvSpPr>
            <a:spLocks noGrp="1"/>
          </p:cNvSpPr>
          <p:nvPr>
            <p:ph type="sldNum" sz="quarter" idx="4294967295"/>
          </p:nvPr>
        </p:nvSpPr>
        <p:spPr bwMode="auto">
          <a:xfrm>
            <a:off x="3970339" y="8829675"/>
            <a:ext cx="3038475" cy="465138"/>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172" tIns="46587" rIns="93172" bIns="46587"/>
          <a:lstStyle>
            <a:lvl1pPr>
              <a:defRPr sz="2400">
                <a:solidFill>
                  <a:schemeClr val="tx1"/>
                </a:solidFill>
                <a:latin typeface="Times New Roman" pitchFamily="18" charset="0"/>
              </a:defRPr>
            </a:lvl1pPr>
            <a:lvl2pPr marL="742909" indent="-285734">
              <a:defRPr sz="2400">
                <a:solidFill>
                  <a:schemeClr val="tx1"/>
                </a:solidFill>
                <a:latin typeface="Times New Roman" pitchFamily="18" charset="0"/>
              </a:defRPr>
            </a:lvl2pPr>
            <a:lvl3pPr marL="1142937" indent="-228587">
              <a:defRPr sz="2400">
                <a:solidFill>
                  <a:schemeClr val="tx1"/>
                </a:solidFill>
                <a:latin typeface="Times New Roman" pitchFamily="18" charset="0"/>
              </a:defRPr>
            </a:lvl3pPr>
            <a:lvl4pPr marL="1600111" indent="-228587">
              <a:defRPr sz="2400">
                <a:solidFill>
                  <a:schemeClr val="tx1"/>
                </a:solidFill>
                <a:latin typeface="Times New Roman" pitchFamily="18" charset="0"/>
              </a:defRPr>
            </a:lvl4pPr>
            <a:lvl5pPr marL="2057287" indent="-228587">
              <a:defRPr sz="2400">
                <a:solidFill>
                  <a:schemeClr val="tx1"/>
                </a:solidFill>
                <a:latin typeface="Times New Roman" pitchFamily="18" charset="0"/>
              </a:defRPr>
            </a:lvl5pPr>
            <a:lvl6pPr marL="2514461" indent="-228587" eaLnBrk="0" fontAlgn="base" hangingPunct="0">
              <a:spcBef>
                <a:spcPct val="0"/>
              </a:spcBef>
              <a:spcAft>
                <a:spcPct val="0"/>
              </a:spcAft>
              <a:defRPr sz="2400">
                <a:solidFill>
                  <a:schemeClr val="tx1"/>
                </a:solidFill>
                <a:latin typeface="Times New Roman" pitchFamily="18" charset="0"/>
              </a:defRPr>
            </a:lvl6pPr>
            <a:lvl7pPr marL="2971635" indent="-228587" eaLnBrk="0" fontAlgn="base" hangingPunct="0">
              <a:spcBef>
                <a:spcPct val="0"/>
              </a:spcBef>
              <a:spcAft>
                <a:spcPct val="0"/>
              </a:spcAft>
              <a:defRPr sz="2400">
                <a:solidFill>
                  <a:schemeClr val="tx1"/>
                </a:solidFill>
                <a:latin typeface="Times New Roman" pitchFamily="18" charset="0"/>
              </a:defRPr>
            </a:lvl7pPr>
            <a:lvl8pPr marL="3428811" indent="-228587" eaLnBrk="0" fontAlgn="base" hangingPunct="0">
              <a:spcBef>
                <a:spcPct val="0"/>
              </a:spcBef>
              <a:spcAft>
                <a:spcPct val="0"/>
              </a:spcAft>
              <a:defRPr sz="2400">
                <a:solidFill>
                  <a:schemeClr val="tx1"/>
                </a:solidFill>
                <a:latin typeface="Times New Roman" pitchFamily="18" charset="0"/>
              </a:defRPr>
            </a:lvl8pPr>
            <a:lvl9pPr marL="3885985" indent="-228587" eaLnBrk="0" fontAlgn="base" hangingPunct="0">
              <a:spcBef>
                <a:spcPct val="0"/>
              </a:spcBef>
              <a:spcAft>
                <a:spcPct val="0"/>
              </a:spcAft>
              <a:defRPr sz="2400">
                <a:solidFill>
                  <a:schemeClr val="tx1"/>
                </a:solidFill>
                <a:latin typeface="Times New Roman" pitchFamily="18" charset="0"/>
              </a:defRPr>
            </a:lvl9pPr>
          </a:lstStyle>
          <a:p>
            <a:fld id="{7E1DCF91-03C3-4148-92D1-DA593E2D1EA4}" type="slidenum">
              <a:rPr lang="en-US"/>
              <a:pPr/>
              <a:t>23</a:t>
            </a:fld>
            <a:endParaRPr 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Slide Image Placeholder 1"/>
          <p:cNvSpPr>
            <a:spLocks noGrp="1" noRot="1" noChangeAspect="1" noTextEdit="1"/>
          </p:cNvSpPr>
          <p:nvPr>
            <p:ph type="sldImg"/>
          </p:nvPr>
        </p:nvSpPr>
        <p:spPr>
          <a:ln/>
        </p:spPr>
      </p:sp>
      <p:sp>
        <p:nvSpPr>
          <p:cNvPr id="3" name="Notes Placeholder 2"/>
          <p:cNvSpPr>
            <a:spLocks noGrp="1"/>
          </p:cNvSpPr>
          <p:nvPr>
            <p:ph type="body" idx="1"/>
          </p:nvPr>
        </p:nvSpPr>
        <p:spPr/>
        <p:txBody>
          <a:bodyPr>
            <a:normAutofit/>
          </a:bodyPr>
          <a:lstStyle/>
          <a:p>
            <a:pPr defTabSz="931723">
              <a:defRPr/>
            </a:pPr>
            <a:r>
              <a:rPr lang="en-US" dirty="0" smtClean="0"/>
              <a:t>They </a:t>
            </a:r>
            <a:r>
              <a:rPr lang="en-US" dirty="0"/>
              <a:t>mapped all of the assets in the neighborhoods and met with neighborhood and CDC leaders to engage them in the process - to validate </a:t>
            </a:r>
            <a:r>
              <a:rPr lang="en-US" dirty="0" smtClean="0"/>
              <a:t>their findings </a:t>
            </a:r>
            <a:r>
              <a:rPr lang="en-US" dirty="0"/>
              <a:t>and more importantly to get involved with MCCOY as partners in this process to improve their neighborhood resources.</a:t>
            </a:r>
            <a:endParaRPr lang="en-US" dirty="0" smtClean="0"/>
          </a:p>
          <a:p>
            <a:pPr>
              <a:defRPr/>
            </a:pPr>
            <a:endParaRPr lang="en-US" dirty="0" smtClean="0"/>
          </a:p>
          <a:p>
            <a:pPr>
              <a:defRPr/>
            </a:pPr>
            <a:r>
              <a:rPr lang="en-US" dirty="0" smtClean="0"/>
              <a:t>Accessibility – sidewalks, bus routes</a:t>
            </a:r>
          </a:p>
          <a:p>
            <a:pPr>
              <a:defRPr/>
            </a:pPr>
            <a:endParaRPr lang="en-US" dirty="0" smtClean="0"/>
          </a:p>
          <a:p>
            <a:pPr>
              <a:defRPr/>
            </a:pPr>
            <a:r>
              <a:rPr lang="en-US" dirty="0" smtClean="0"/>
              <a:t>Strategic planning process results:</a:t>
            </a:r>
          </a:p>
          <a:p>
            <a:pPr>
              <a:defRPr/>
            </a:pPr>
            <a:endParaRPr lang="en-US" dirty="0" smtClean="0"/>
          </a:p>
          <a:p>
            <a:pPr>
              <a:buFont typeface="Arial" pitchFamily="34" charset="0"/>
              <a:buChar char="•"/>
              <a:defRPr/>
            </a:pPr>
            <a:r>
              <a:rPr lang="en-US" sz="1100" dirty="0"/>
              <a:t>We need access points that exist within communities, will eliminate some of the transportation barriers and increase immediate access to services</a:t>
            </a:r>
            <a:endParaRPr lang="en-US" sz="1300" dirty="0"/>
          </a:p>
          <a:p>
            <a:pPr>
              <a:buFont typeface="Arial" pitchFamily="34" charset="0"/>
              <a:buChar char="•"/>
              <a:defRPr/>
            </a:pPr>
            <a:r>
              <a:rPr lang="en-US" sz="1100" dirty="0"/>
              <a:t>Need more partnerships and collaborations</a:t>
            </a:r>
            <a:endParaRPr lang="en-US" sz="1300" dirty="0"/>
          </a:p>
          <a:p>
            <a:pPr>
              <a:buFont typeface="Arial" pitchFamily="34" charset="0"/>
              <a:buChar char="•"/>
              <a:defRPr/>
            </a:pPr>
            <a:r>
              <a:rPr lang="en-US" sz="1100" dirty="0"/>
              <a:t>Need opportunities to partner, share resources and apply for joint funding</a:t>
            </a:r>
            <a:endParaRPr lang="en-US" sz="1300" dirty="0"/>
          </a:p>
          <a:p>
            <a:pPr>
              <a:defRPr/>
            </a:pPr>
            <a:endParaRPr lang="en-US" dirty="0"/>
          </a:p>
        </p:txBody>
      </p:sp>
      <p:sp>
        <p:nvSpPr>
          <p:cNvPr id="58372" name="Slide Number Placeholder 3"/>
          <p:cNvSpPr>
            <a:spLocks noGrp="1"/>
          </p:cNvSpPr>
          <p:nvPr>
            <p:ph type="sldNum" sz="quarter" idx="4294967295"/>
          </p:nvPr>
        </p:nvSpPr>
        <p:spPr bwMode="auto">
          <a:xfrm>
            <a:off x="3970339" y="8829675"/>
            <a:ext cx="3038475" cy="465138"/>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172" tIns="46587" rIns="93172" bIns="46587"/>
          <a:lstStyle>
            <a:lvl1pPr>
              <a:defRPr sz="2400">
                <a:solidFill>
                  <a:schemeClr val="tx1"/>
                </a:solidFill>
                <a:latin typeface="Times New Roman" pitchFamily="18" charset="0"/>
              </a:defRPr>
            </a:lvl1pPr>
            <a:lvl2pPr marL="742909" indent="-285734">
              <a:defRPr sz="2400">
                <a:solidFill>
                  <a:schemeClr val="tx1"/>
                </a:solidFill>
                <a:latin typeface="Times New Roman" pitchFamily="18" charset="0"/>
              </a:defRPr>
            </a:lvl2pPr>
            <a:lvl3pPr marL="1142937" indent="-228587">
              <a:defRPr sz="2400">
                <a:solidFill>
                  <a:schemeClr val="tx1"/>
                </a:solidFill>
                <a:latin typeface="Times New Roman" pitchFamily="18" charset="0"/>
              </a:defRPr>
            </a:lvl3pPr>
            <a:lvl4pPr marL="1600111" indent="-228587">
              <a:defRPr sz="2400">
                <a:solidFill>
                  <a:schemeClr val="tx1"/>
                </a:solidFill>
                <a:latin typeface="Times New Roman" pitchFamily="18" charset="0"/>
              </a:defRPr>
            </a:lvl4pPr>
            <a:lvl5pPr marL="2057287" indent="-228587">
              <a:defRPr sz="2400">
                <a:solidFill>
                  <a:schemeClr val="tx1"/>
                </a:solidFill>
                <a:latin typeface="Times New Roman" pitchFamily="18" charset="0"/>
              </a:defRPr>
            </a:lvl5pPr>
            <a:lvl6pPr marL="2514461" indent="-228587" eaLnBrk="0" fontAlgn="base" hangingPunct="0">
              <a:spcBef>
                <a:spcPct val="0"/>
              </a:spcBef>
              <a:spcAft>
                <a:spcPct val="0"/>
              </a:spcAft>
              <a:defRPr sz="2400">
                <a:solidFill>
                  <a:schemeClr val="tx1"/>
                </a:solidFill>
                <a:latin typeface="Times New Roman" pitchFamily="18" charset="0"/>
              </a:defRPr>
            </a:lvl6pPr>
            <a:lvl7pPr marL="2971635" indent="-228587" eaLnBrk="0" fontAlgn="base" hangingPunct="0">
              <a:spcBef>
                <a:spcPct val="0"/>
              </a:spcBef>
              <a:spcAft>
                <a:spcPct val="0"/>
              </a:spcAft>
              <a:defRPr sz="2400">
                <a:solidFill>
                  <a:schemeClr val="tx1"/>
                </a:solidFill>
                <a:latin typeface="Times New Roman" pitchFamily="18" charset="0"/>
              </a:defRPr>
            </a:lvl7pPr>
            <a:lvl8pPr marL="3428811" indent="-228587" eaLnBrk="0" fontAlgn="base" hangingPunct="0">
              <a:spcBef>
                <a:spcPct val="0"/>
              </a:spcBef>
              <a:spcAft>
                <a:spcPct val="0"/>
              </a:spcAft>
              <a:defRPr sz="2400">
                <a:solidFill>
                  <a:schemeClr val="tx1"/>
                </a:solidFill>
                <a:latin typeface="Times New Roman" pitchFamily="18" charset="0"/>
              </a:defRPr>
            </a:lvl8pPr>
            <a:lvl9pPr marL="3885985" indent="-228587" eaLnBrk="0" fontAlgn="base" hangingPunct="0">
              <a:spcBef>
                <a:spcPct val="0"/>
              </a:spcBef>
              <a:spcAft>
                <a:spcPct val="0"/>
              </a:spcAft>
              <a:defRPr sz="2400">
                <a:solidFill>
                  <a:schemeClr val="tx1"/>
                </a:solidFill>
                <a:latin typeface="Times New Roman" pitchFamily="18" charset="0"/>
              </a:defRPr>
            </a:lvl9pPr>
          </a:lstStyle>
          <a:p>
            <a:fld id="{FDDC6661-E64D-4A26-8E4D-6DD9EFADBAB9}" type="slidenum">
              <a:rPr lang="en-US"/>
              <a:pPr/>
              <a:t>24</a:t>
            </a:fld>
            <a:endParaRPr 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Slide Image Placeholder 1"/>
          <p:cNvSpPr>
            <a:spLocks noGrp="1" noRot="1" noChangeAspect="1" noTextEdit="1"/>
          </p:cNvSpPr>
          <p:nvPr>
            <p:ph type="sldImg"/>
          </p:nvPr>
        </p:nvSpPr>
        <p:spPr>
          <a:ln/>
        </p:spPr>
      </p:sp>
      <p:sp>
        <p:nvSpPr>
          <p:cNvPr id="59395" name="Notes Placeholder 2"/>
          <p:cNvSpPr>
            <a:spLocks noGrp="1"/>
          </p:cNvSpPr>
          <p:nvPr>
            <p:ph type="body" idx="1"/>
          </p:nvPr>
        </p:nvSpPr>
        <p:spPr>
          <a:noFill/>
        </p:spPr>
        <p:txBody>
          <a:bodyPr/>
          <a:lstStyle/>
          <a:p>
            <a:r>
              <a:rPr lang="en-US" dirty="0" smtClean="0"/>
              <a:t>This area expanded after the community recognized the same assets were just</a:t>
            </a:r>
            <a:r>
              <a:rPr lang="en-US" baseline="0" dirty="0" smtClean="0"/>
              <a:t> outside the boundary. (blue lines are bus lines)</a:t>
            </a:r>
          </a:p>
          <a:p>
            <a:endParaRPr lang="en-US" baseline="0" dirty="0" smtClean="0"/>
          </a:p>
          <a:p>
            <a:r>
              <a:rPr lang="en-US" dirty="0" smtClean="0"/>
              <a:t>In February</a:t>
            </a:r>
            <a:r>
              <a:rPr lang="en-US" baseline="0" dirty="0" smtClean="0"/>
              <a:t> 2012 The Polis Center</a:t>
            </a:r>
            <a:r>
              <a:rPr lang="en-US" dirty="0" smtClean="0"/>
              <a:t> team met with several community members that we were hoping to recruit for the executive advisory board.  They</a:t>
            </a:r>
            <a:r>
              <a:rPr lang="en-US" baseline="0" dirty="0" smtClean="0"/>
              <a:t> </a:t>
            </a:r>
            <a:r>
              <a:rPr lang="en-US" dirty="0" smtClean="0"/>
              <a:t>presented their</a:t>
            </a:r>
            <a:r>
              <a:rPr lang="en-US" baseline="0" dirty="0" smtClean="0"/>
              <a:t> </a:t>
            </a:r>
            <a:r>
              <a:rPr lang="en-US" dirty="0" smtClean="0"/>
              <a:t>work up to that point to the group and it sparked a lot of good discussion.  The group included people from:  </a:t>
            </a:r>
          </a:p>
          <a:p>
            <a:r>
              <a:rPr lang="en-US" dirty="0" smtClean="0"/>
              <a:t> </a:t>
            </a:r>
          </a:p>
          <a:p>
            <a:r>
              <a:rPr lang="en-US" dirty="0" smtClean="0"/>
              <a:t>Gov’t zoning &amp; planning people.  They know some nice tidbits like the fact that if you want to do something like methadone treatment you have a certain zoning variance.</a:t>
            </a:r>
          </a:p>
          <a:p>
            <a:r>
              <a:rPr lang="en-US" dirty="0" smtClean="0"/>
              <a:t>real estate people (they know where some available buildings might be and how to write contracts for leases)</a:t>
            </a:r>
          </a:p>
          <a:p>
            <a:r>
              <a:rPr lang="en-US" dirty="0" smtClean="0"/>
              <a:t>Schools, churches, and other organizations that have existing programs or may want to locate new programs in a colocation building.  The desire has never been to compete with these other organizations but to collaborate with and complement them.</a:t>
            </a:r>
          </a:p>
          <a:p>
            <a:r>
              <a:rPr lang="en-US" dirty="0" smtClean="0"/>
              <a:t> </a:t>
            </a:r>
          </a:p>
          <a:p>
            <a:endParaRPr lang="en-US" dirty="0" smtClean="0"/>
          </a:p>
          <a:p>
            <a:r>
              <a:rPr lang="en-US" dirty="0" smtClean="0"/>
              <a:t>From SAVI’s case study </a:t>
            </a:r>
            <a:r>
              <a:rPr lang="en-US" sz="1400" kern="1200" dirty="0" smtClean="0">
                <a:solidFill>
                  <a:schemeClr val="tx1"/>
                </a:solidFill>
                <a:effectLst/>
                <a:latin typeface="Times New Roman" pitchFamily="18" charset="0"/>
                <a:ea typeface="+mn-ea"/>
                <a:cs typeface="+mn-cs"/>
              </a:rPr>
              <a:t>: </a:t>
            </a:r>
            <a:r>
              <a:rPr lang="en-US" sz="1400" u="sng" kern="1200" dirty="0" smtClean="0">
                <a:solidFill>
                  <a:schemeClr val="tx1"/>
                </a:solidFill>
                <a:effectLst/>
                <a:latin typeface="Times New Roman" pitchFamily="18" charset="0"/>
                <a:ea typeface="+mn-ea"/>
                <a:cs typeface="+mn-cs"/>
                <a:hlinkClick r:id="rId3"/>
              </a:rPr>
              <a:t>http://savi.org/SAVI/CaseStudies.aspx </a:t>
            </a:r>
            <a:r>
              <a:rPr lang="en-US" sz="1400" u="sng" kern="1200" dirty="0" smtClean="0">
                <a:solidFill>
                  <a:schemeClr val="tx1"/>
                </a:solidFill>
                <a:effectLst/>
                <a:latin typeface="Times New Roman" pitchFamily="18" charset="0"/>
                <a:ea typeface="+mn-ea"/>
                <a:cs typeface="+mn-cs"/>
              </a:rPr>
              <a:t> </a:t>
            </a:r>
          </a:p>
          <a:p>
            <a:r>
              <a:rPr lang="en-US" dirty="0" smtClean="0"/>
              <a:t>“The data from SAVI</a:t>
            </a:r>
            <a:r>
              <a:rPr lang="en-US" baseline="0" dirty="0" smtClean="0"/>
              <a:t> combined with an in-depth market assessment to </a:t>
            </a:r>
            <a:r>
              <a:rPr lang="en-US" baseline="0" dirty="0" err="1" smtClean="0"/>
              <a:t>determe</a:t>
            </a:r>
            <a:r>
              <a:rPr lang="en-US" baseline="0" dirty="0" smtClean="0"/>
              <a:t> program and </a:t>
            </a:r>
            <a:r>
              <a:rPr lang="en-US" baseline="0" dirty="0" err="1" smtClean="0"/>
              <a:t>sercies</a:t>
            </a:r>
            <a:r>
              <a:rPr lang="en-US" baseline="0" dirty="0" smtClean="0"/>
              <a:t> willing and able to co-locate in the near west or </a:t>
            </a:r>
            <a:r>
              <a:rPr lang="en-US" baseline="0" dirty="0" err="1" smtClean="0"/>
              <a:t>southesat</a:t>
            </a:r>
            <a:r>
              <a:rPr lang="en-US" baseline="0" dirty="0" smtClean="0"/>
              <a:t>, as well as input from community </a:t>
            </a:r>
            <a:r>
              <a:rPr lang="en-US" baseline="0" dirty="0" err="1" smtClean="0"/>
              <a:t>organizaions</a:t>
            </a:r>
            <a:r>
              <a:rPr lang="en-US" baseline="0" dirty="0" smtClean="0"/>
              <a:t> and the task force </a:t>
            </a:r>
            <a:r>
              <a:rPr lang="en-US" baseline="0" dirty="0" err="1" smtClean="0"/>
              <a:t>ultmately</a:t>
            </a:r>
            <a:r>
              <a:rPr lang="en-US" baseline="0" dirty="0" smtClean="0"/>
              <a:t> lead to McCoy’s selection of one of the neighborhoods.”</a:t>
            </a:r>
          </a:p>
          <a:p>
            <a:endParaRPr lang="en-US" dirty="0" smtClean="0"/>
          </a:p>
          <a:p>
            <a:r>
              <a:rPr lang="en-US" dirty="0" smtClean="0"/>
              <a:t>“At the end of 2012, MCCOY selected the Near</a:t>
            </a:r>
            <a:r>
              <a:rPr lang="en-US" baseline="0" dirty="0" smtClean="0"/>
              <a:t> Westside [</a:t>
            </a:r>
            <a:r>
              <a:rPr lang="en-US" baseline="0" dirty="0" err="1" smtClean="0"/>
              <a:t>Haughville</a:t>
            </a:r>
            <a:r>
              <a:rPr lang="en-US" baseline="0" dirty="0" smtClean="0"/>
              <a:t>] neighborhood as the site for the center and is now prepared to begin the process of identifying real state opportunities and funders to support the construction and implementation of the center.” </a:t>
            </a:r>
          </a:p>
          <a:p>
            <a:endParaRPr lang="en-US" baseline="0" dirty="0" smtClean="0"/>
          </a:p>
          <a:p>
            <a:r>
              <a:rPr lang="en-US" baseline="0" dirty="0" smtClean="0"/>
              <a:t>As of 3/2014: </a:t>
            </a:r>
            <a:r>
              <a:rPr lang="en-US" sz="1400" kern="1200" dirty="0" smtClean="0">
                <a:solidFill>
                  <a:schemeClr val="tx1"/>
                </a:solidFill>
                <a:effectLst/>
                <a:latin typeface="Times New Roman" pitchFamily="18" charset="0"/>
                <a:ea typeface="+mn-ea"/>
                <a:cs typeface="+mn-cs"/>
              </a:rPr>
              <a:t> </a:t>
            </a:r>
          </a:p>
          <a:p>
            <a:r>
              <a:rPr lang="en-US" sz="1400" kern="1200" dirty="0" smtClean="0">
                <a:solidFill>
                  <a:schemeClr val="tx1"/>
                </a:solidFill>
                <a:effectLst/>
                <a:latin typeface="Times New Roman" pitchFamily="18" charset="0"/>
                <a:ea typeface="+mn-ea"/>
                <a:cs typeface="+mn-cs"/>
              </a:rPr>
              <a:t>Unfortunately, we still don't have a specific location yet.  </a:t>
            </a:r>
            <a:r>
              <a:rPr lang="en-US" sz="1400" kern="1200" smtClean="0">
                <a:solidFill>
                  <a:schemeClr val="tx1"/>
                </a:solidFill>
                <a:effectLst/>
                <a:latin typeface="Times New Roman" pitchFamily="18" charset="0"/>
                <a:ea typeface="+mn-ea"/>
                <a:cs typeface="+mn-cs"/>
              </a:rPr>
              <a:t>We're continue to focus on program design while looking for the real estate. </a:t>
            </a:r>
            <a:endParaRPr lang="en-US" dirty="0" smtClean="0"/>
          </a:p>
          <a:p>
            <a:endParaRPr lang="en-US" dirty="0" smtClean="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2"/>
          <p:cNvSpPr>
            <a:spLocks noGrp="1" noRot="1" noChangeAspect="1" noChangeArrowheads="1" noTextEdit="1"/>
          </p:cNvSpPr>
          <p:nvPr>
            <p:ph type="sldImg"/>
          </p:nvPr>
        </p:nvSpPr>
        <p:spPr>
          <a:xfrm>
            <a:off x="1190625" y="703263"/>
            <a:ext cx="4630738" cy="3473450"/>
          </a:xfrm>
          <a:ln/>
        </p:spPr>
      </p:sp>
      <p:sp>
        <p:nvSpPr>
          <p:cNvPr id="60419" name="Rectangle 3"/>
          <p:cNvSpPr>
            <a:spLocks noGrp="1" noChangeArrowheads="1"/>
          </p:cNvSpPr>
          <p:nvPr>
            <p:ph type="body" idx="1"/>
          </p:nvPr>
        </p:nvSpPr>
        <p:spPr>
          <a:xfrm>
            <a:off x="935038" y="4418013"/>
            <a:ext cx="5140325" cy="4181475"/>
          </a:xfrm>
          <a:noFill/>
          <a:extLst>
            <a:ext uri="{91240B29-F687-4F45-9708-019B960494DF}">
              <a14:hiddenLine xmlns:a14="http://schemas.microsoft.com/office/drawing/2010/main" w="9525">
                <a:solidFill>
                  <a:srgbClr val="000000"/>
                </a:solidFill>
                <a:miter lim="800000"/>
                <a:headEnd/>
                <a:tailEnd/>
              </a14:hiddenLine>
            </a:ext>
          </a:extLst>
        </p:spPr>
        <p:txBody>
          <a:bodyPr/>
          <a:lstStyle/>
          <a:p>
            <a:r>
              <a:rPr lang="en-US" smtClean="0"/>
              <a:t>MENTION UI STAFF – POINT TO CONTACT LIST IN THE BINDER</a:t>
            </a: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2"/>
          <p:cNvSpPr>
            <a:spLocks noGrp="1" noRot="1" noChangeAspect="1" noChangeArrowheads="1" noTextEdit="1"/>
          </p:cNvSpPr>
          <p:nvPr>
            <p:ph type="sldImg"/>
          </p:nvPr>
        </p:nvSpPr>
        <p:spPr>
          <a:xfrm>
            <a:off x="1190625" y="703263"/>
            <a:ext cx="4630738" cy="3473450"/>
          </a:xfrm>
          <a:ln/>
        </p:spPr>
      </p:sp>
      <p:sp>
        <p:nvSpPr>
          <p:cNvPr id="61443" name="Rectangle 3"/>
          <p:cNvSpPr>
            <a:spLocks noGrp="1" noChangeArrowheads="1"/>
          </p:cNvSpPr>
          <p:nvPr>
            <p:ph type="body" idx="1"/>
          </p:nvPr>
        </p:nvSpPr>
        <p:spPr>
          <a:xfrm>
            <a:off x="935038" y="4418013"/>
            <a:ext cx="5140325" cy="4181475"/>
          </a:xfrm>
          <a:noFill/>
          <a:extLst>
            <a:ext uri="{91240B29-F687-4F45-9708-019B960494DF}">
              <a14:hiddenLine xmlns:a14="http://schemas.microsoft.com/office/drawing/2010/main" w="9525">
                <a:solidFill>
                  <a:srgbClr val="000000"/>
                </a:solidFill>
                <a:miter lim="800000"/>
                <a:headEnd/>
                <a:tailEnd/>
              </a14:hiddenLine>
            </a:ext>
          </a:extLst>
        </p:spPr>
        <p:txBody>
          <a:bodyPr lIns="91972" tIns="45182" rIns="91972" bIns="45182"/>
          <a:lstStyle/>
          <a:p>
            <a:r>
              <a:rPr lang="en-US" dirty="0" smtClean="0"/>
              <a:t>TOM WILL GO THROUGH EACH OF THESE IN DETAIL IN THE FIRST SESSION</a:t>
            </a:r>
          </a:p>
        </p:txBody>
      </p:sp>
      <p:sp>
        <p:nvSpPr>
          <p:cNvPr id="61444" name="Rectangle 4"/>
          <p:cNvSpPr>
            <a:spLocks noChangeArrowheads="1"/>
          </p:cNvSpPr>
          <p:nvPr/>
        </p:nvSpPr>
        <p:spPr bwMode="auto">
          <a:xfrm>
            <a:off x="1087438" y="4570413"/>
            <a:ext cx="5140325" cy="417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1972" tIns="45182" rIns="91972" bIns="45182"/>
          <a:lstStyle/>
          <a:p>
            <a:pPr>
              <a:spcBef>
                <a:spcPct val="30000"/>
              </a:spcBef>
            </a:pPr>
            <a:endParaRPr lang="en-US" sz="1400"/>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5"/>
          <p:cNvSpPr>
            <a:spLocks noGrp="1" noRot="1" noChangeAspect="1" noChangeArrowheads="1" noTextEdit="1"/>
          </p:cNvSpPr>
          <p:nvPr>
            <p:ph type="sldImg"/>
          </p:nvPr>
        </p:nvSpPr>
        <p:spPr>
          <a:xfrm>
            <a:off x="1190625" y="703263"/>
            <a:ext cx="4630738" cy="3473450"/>
          </a:xfrm>
          <a:ln/>
        </p:spPr>
      </p:sp>
      <p:sp>
        <p:nvSpPr>
          <p:cNvPr id="62467" name="Rectangle 6"/>
          <p:cNvSpPr>
            <a:spLocks noGrp="1" noChangeArrowheads="1"/>
          </p:cNvSpPr>
          <p:nvPr>
            <p:ph type="body" idx="1"/>
          </p:nvPr>
        </p:nvSpPr>
        <p:spPr>
          <a:xfrm>
            <a:off x="935038" y="4418013"/>
            <a:ext cx="5140325" cy="4181475"/>
          </a:xfrm>
          <a:noFill/>
          <a:extLst>
            <a:ext uri="{91240B29-F687-4F45-9708-019B960494DF}">
              <a14:hiddenLine xmlns:a14="http://schemas.microsoft.com/office/drawing/2010/main" w="9525">
                <a:solidFill>
                  <a:srgbClr val="000000"/>
                </a:solidFill>
                <a:miter lim="800000"/>
                <a:headEnd/>
                <a:tailEnd/>
              </a14:hiddenLine>
            </a:ext>
          </a:extLst>
        </p:spPr>
        <p:txBody>
          <a:bodyPr lIns="91972" tIns="45182" rIns="91972" bIns="45182"/>
          <a:lstStyle/>
          <a:p>
            <a:r>
              <a:rPr lang="en-US" smtClean="0"/>
              <a:t>Don’t talk through....</a:t>
            </a:r>
          </a:p>
        </p:txBody>
      </p:sp>
      <p:sp>
        <p:nvSpPr>
          <p:cNvPr id="62468" name="Rectangle 7"/>
          <p:cNvSpPr>
            <a:spLocks noChangeArrowheads="1"/>
          </p:cNvSpPr>
          <p:nvPr/>
        </p:nvSpPr>
        <p:spPr bwMode="auto">
          <a:xfrm>
            <a:off x="1087438" y="4570413"/>
            <a:ext cx="5140325" cy="417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1972" tIns="45182" rIns="91972" bIns="45182"/>
          <a:lstStyle/>
          <a:p>
            <a:pPr>
              <a:spcBef>
                <a:spcPct val="30000"/>
              </a:spcBef>
            </a:pPr>
            <a:endParaRPr lang="en-US" sz="1400"/>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2"/>
          <p:cNvSpPr>
            <a:spLocks noGrp="1" noRot="1" noChangeAspect="1" noChangeArrowheads="1" noTextEdit="1"/>
          </p:cNvSpPr>
          <p:nvPr>
            <p:ph type="sldImg"/>
          </p:nvPr>
        </p:nvSpPr>
        <p:spPr>
          <a:xfrm>
            <a:off x="1190625" y="703263"/>
            <a:ext cx="4630738" cy="3473450"/>
          </a:xfrm>
          <a:ln/>
        </p:spPr>
      </p:sp>
      <p:sp>
        <p:nvSpPr>
          <p:cNvPr id="63491" name="Rectangle 3"/>
          <p:cNvSpPr>
            <a:spLocks noGrp="1" noChangeArrowheads="1"/>
          </p:cNvSpPr>
          <p:nvPr>
            <p:ph type="body" idx="1"/>
          </p:nvPr>
        </p:nvSpPr>
        <p:spPr>
          <a:xfrm>
            <a:off x="935038" y="4418013"/>
            <a:ext cx="5140325" cy="4181475"/>
          </a:xfrm>
          <a:noFill/>
          <a:extLst>
            <a:ext uri="{91240B29-F687-4F45-9708-019B960494DF}">
              <a14:hiddenLine xmlns:a14="http://schemas.microsoft.com/office/drawing/2010/main" w="9525">
                <a:solidFill>
                  <a:srgbClr val="000000"/>
                </a:solidFill>
                <a:miter lim="800000"/>
                <a:headEnd/>
                <a:tailEnd/>
              </a14:hiddenLine>
            </a:ext>
          </a:extLst>
        </p:spPr>
        <p:txBody>
          <a:bodyPr lIns="91972" tIns="45182" rIns="91972" bIns="45182"/>
          <a:lstStyle/>
          <a:p>
            <a:endParaRPr lang="en-US" smtClean="0"/>
          </a:p>
        </p:txBody>
      </p:sp>
      <p:sp>
        <p:nvSpPr>
          <p:cNvPr id="63492" name="Rectangle 4"/>
          <p:cNvSpPr>
            <a:spLocks noChangeArrowheads="1"/>
          </p:cNvSpPr>
          <p:nvPr/>
        </p:nvSpPr>
        <p:spPr bwMode="auto">
          <a:xfrm>
            <a:off x="1087438" y="4570413"/>
            <a:ext cx="5140325" cy="417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1972" tIns="45182" rIns="91972" bIns="45182"/>
          <a:lstStyle/>
          <a:p>
            <a:pPr>
              <a:spcBef>
                <a:spcPct val="30000"/>
              </a:spcBef>
            </a:pPr>
            <a:endParaRPr lang="en-US" sz="140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p:cNvSpPr>
            <a:spLocks noGrp="1" noChangeArrowheads="1"/>
          </p:cNvSpPr>
          <p:nvPr>
            <p:ph type="body" idx="1"/>
          </p:nvPr>
        </p:nvSpPr>
        <p:spPr>
          <a:noFill/>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sz="1700" smtClean="0"/>
          </a:p>
        </p:txBody>
      </p:sp>
      <p:sp>
        <p:nvSpPr>
          <p:cNvPr id="36867" name="Rectangle 3"/>
          <p:cNvSpPr>
            <a:spLocks noGrp="1" noRot="1" noChangeAspect="1" noChangeArrowheads="1" noTextEdit="1"/>
          </p:cNvSpPr>
          <p:nvPr>
            <p:ph type="sldImg"/>
          </p:nvPr>
        </p:nvSpPr>
        <p:spPr>
          <a:ln cap="flat"/>
        </p:spPr>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1026"/>
          <p:cNvSpPr>
            <a:spLocks noGrp="1" noChangeArrowheads="1"/>
          </p:cNvSpPr>
          <p:nvPr>
            <p:ph type="body" idx="1"/>
          </p:nvPr>
        </p:nvSpPr>
        <p:spPr>
          <a:xfrm>
            <a:off x="935038" y="4418013"/>
            <a:ext cx="5140325" cy="4179887"/>
          </a:xfrm>
          <a:noFill/>
          <a:extLst>
            <a:ext uri="{91240B29-F687-4F45-9708-019B960494DF}">
              <a14:hiddenLine xmlns:a14="http://schemas.microsoft.com/office/drawing/2010/main" w="9525">
                <a:solidFill>
                  <a:srgbClr val="000000"/>
                </a:solidFill>
                <a:miter lim="800000"/>
                <a:headEnd/>
                <a:tailEnd/>
              </a14:hiddenLine>
            </a:ext>
          </a:extLst>
        </p:spPr>
        <p:txBody>
          <a:bodyPr lIns="91897" tIns="45146" rIns="91897" bIns="45146"/>
          <a:lstStyle/>
          <a:p>
            <a:r>
              <a:rPr lang="en-US" dirty="0" smtClean="0"/>
              <a:t>Deleted previous slide 4-2014</a:t>
            </a:r>
          </a:p>
          <a:p>
            <a:endParaRPr lang="en-US" dirty="0" smtClean="0"/>
          </a:p>
          <a:p>
            <a:r>
              <a:rPr lang="en-US" dirty="0" smtClean="0">
                <a:solidFill>
                  <a:schemeClr val="accent4">
                    <a:lumMod val="10000"/>
                  </a:schemeClr>
                </a:solidFill>
              </a:rPr>
              <a:t>Stay in touch</a:t>
            </a:r>
          </a:p>
          <a:p>
            <a:pPr marL="0" indent="0">
              <a:lnSpc>
                <a:spcPct val="90000"/>
              </a:lnSpc>
              <a:buFont typeface="Monotype Sorts" pitchFamily="2" charset="2"/>
              <a:buNone/>
              <a:defRPr/>
            </a:pPr>
            <a:r>
              <a:rPr lang="en-US" b="0" i="1" dirty="0" smtClean="0">
                <a:solidFill>
                  <a:schemeClr val="accent4">
                    <a:lumMod val="10000"/>
                  </a:schemeClr>
                </a:solidFill>
              </a:rPr>
              <a:t>Email Brianna at blosoya@urban.org to join groups.</a:t>
            </a:r>
          </a:p>
          <a:p>
            <a:pPr marL="0" indent="0">
              <a:lnSpc>
                <a:spcPct val="90000"/>
              </a:lnSpc>
              <a:buFont typeface="Monotype Sorts" pitchFamily="2" charset="2"/>
              <a:buNone/>
              <a:defRPr/>
            </a:pPr>
            <a:endParaRPr lang="en-US" b="0" dirty="0" smtClean="0">
              <a:solidFill>
                <a:schemeClr val="accent4">
                  <a:lumMod val="10000"/>
                </a:schemeClr>
              </a:solidFill>
            </a:endParaRPr>
          </a:p>
          <a:p>
            <a:pPr marL="0" indent="0">
              <a:lnSpc>
                <a:spcPct val="90000"/>
              </a:lnSpc>
              <a:buFont typeface="Monotype Sorts" pitchFamily="2" charset="2"/>
              <a:buNone/>
              <a:defRPr/>
            </a:pPr>
            <a:r>
              <a:rPr lang="en-US" b="0" dirty="0" smtClean="0">
                <a:solidFill>
                  <a:schemeClr val="accent4">
                    <a:lumMod val="10000"/>
                  </a:schemeClr>
                </a:solidFill>
              </a:rPr>
              <a:t>For everyone</a:t>
            </a:r>
          </a:p>
          <a:p>
            <a:pPr marL="466725" indent="-466725">
              <a:lnSpc>
                <a:spcPct val="90000"/>
              </a:lnSpc>
              <a:buClrTx/>
              <a:buSzPct val="75000"/>
              <a:defRPr/>
            </a:pPr>
            <a:r>
              <a:rPr lang="en-US" b="0" dirty="0" err="1" smtClean="0">
                <a:solidFill>
                  <a:schemeClr val="accent4">
                    <a:lumMod val="10000"/>
                  </a:schemeClr>
                </a:solidFill>
              </a:rPr>
              <a:t>NNIPNews</a:t>
            </a:r>
            <a:r>
              <a:rPr lang="en-US" b="0" dirty="0" smtClean="0">
                <a:solidFill>
                  <a:schemeClr val="accent4">
                    <a:lumMod val="10000"/>
                  </a:schemeClr>
                </a:solidFill>
              </a:rPr>
              <a:t> – general listserv for anyone interested in Neighborhood Indicators</a:t>
            </a:r>
          </a:p>
          <a:p>
            <a:pPr marL="466725" indent="-466725">
              <a:lnSpc>
                <a:spcPct val="90000"/>
              </a:lnSpc>
              <a:buClrTx/>
              <a:buSzPct val="75000"/>
              <a:defRPr/>
            </a:pPr>
            <a:r>
              <a:rPr lang="en-US" b="0" dirty="0" smtClean="0">
                <a:solidFill>
                  <a:schemeClr val="accent4">
                    <a:lumMod val="10000"/>
                  </a:schemeClr>
                </a:solidFill>
              </a:rPr>
              <a:t>Website – </a:t>
            </a:r>
            <a:r>
              <a:rPr lang="en-US" b="0" dirty="0" smtClean="0">
                <a:solidFill>
                  <a:schemeClr val="accent4">
                    <a:lumMod val="10000"/>
                  </a:schemeClr>
                </a:solidFill>
                <a:hlinkClick r:id="rId3"/>
              </a:rPr>
              <a:t>www.NeighborhoodIndicators.org</a:t>
            </a:r>
            <a:r>
              <a:rPr lang="en-US" b="0" dirty="0" smtClean="0">
                <a:solidFill>
                  <a:schemeClr val="accent4">
                    <a:lumMod val="10000"/>
                  </a:schemeClr>
                </a:solidFill>
              </a:rPr>
              <a:t> </a:t>
            </a:r>
          </a:p>
          <a:p>
            <a:pPr marL="0" indent="0">
              <a:lnSpc>
                <a:spcPct val="90000"/>
              </a:lnSpc>
              <a:buFont typeface="Monotype Sorts" pitchFamily="2" charset="2"/>
              <a:buNone/>
              <a:defRPr/>
            </a:pPr>
            <a:endParaRPr lang="en-US" sz="1050" b="0" dirty="0" smtClean="0">
              <a:solidFill>
                <a:schemeClr val="accent4">
                  <a:lumMod val="10000"/>
                </a:schemeClr>
              </a:solidFill>
            </a:endParaRPr>
          </a:p>
          <a:p>
            <a:pPr marL="0" indent="0">
              <a:lnSpc>
                <a:spcPct val="90000"/>
              </a:lnSpc>
              <a:buFont typeface="Monotype Sorts" pitchFamily="2" charset="2"/>
              <a:buNone/>
              <a:defRPr/>
            </a:pPr>
            <a:r>
              <a:rPr lang="en-US" b="0" dirty="0" smtClean="0">
                <a:solidFill>
                  <a:schemeClr val="accent4">
                    <a:lumMod val="10000"/>
                  </a:schemeClr>
                </a:solidFill>
              </a:rPr>
              <a:t>For partners</a:t>
            </a:r>
          </a:p>
          <a:p>
            <a:pPr marL="466725" indent="-466725">
              <a:lnSpc>
                <a:spcPct val="90000"/>
              </a:lnSpc>
              <a:buClrTx/>
              <a:buSzPct val="75000"/>
              <a:defRPr/>
            </a:pPr>
            <a:r>
              <a:rPr lang="en-US" b="0" dirty="0" smtClean="0">
                <a:solidFill>
                  <a:schemeClr val="accent4">
                    <a:lumMod val="10000"/>
                  </a:schemeClr>
                </a:solidFill>
              </a:rPr>
              <a:t>“Partners-only” access to web site – sites can add own users</a:t>
            </a:r>
          </a:p>
          <a:p>
            <a:pPr marL="466725" indent="-466725">
              <a:lnSpc>
                <a:spcPct val="90000"/>
              </a:lnSpc>
              <a:buClrTx/>
              <a:buSzPct val="75000"/>
              <a:defRPr/>
            </a:pPr>
            <a:r>
              <a:rPr lang="en-US" b="0" dirty="0" smtClean="0">
                <a:solidFill>
                  <a:schemeClr val="accent4">
                    <a:lumMod val="10000"/>
                  </a:schemeClr>
                </a:solidFill>
              </a:rPr>
              <a:t>NNIP “Key Partners List” – UI distribution list for partner business/announcements</a:t>
            </a:r>
          </a:p>
          <a:p>
            <a:pPr marL="466725" indent="-466725">
              <a:lnSpc>
                <a:spcPct val="90000"/>
              </a:lnSpc>
              <a:spcAft>
                <a:spcPct val="40000"/>
              </a:spcAft>
              <a:buClrTx/>
              <a:buSzPct val="75000"/>
              <a:defRPr/>
            </a:pPr>
            <a:r>
              <a:rPr lang="en-US" b="0" dirty="0" smtClean="0">
                <a:solidFill>
                  <a:schemeClr val="accent4">
                    <a:lumMod val="10000"/>
                  </a:schemeClr>
                </a:solidFill>
              </a:rPr>
              <a:t>NNIP Google Group – Partner and UI staff discussion group</a:t>
            </a:r>
          </a:p>
          <a:p>
            <a:endParaRPr lang="en-US" dirty="0" smtClean="0"/>
          </a:p>
        </p:txBody>
      </p:sp>
      <p:sp>
        <p:nvSpPr>
          <p:cNvPr id="65539" name="Rectangle 1027"/>
          <p:cNvSpPr>
            <a:spLocks noGrp="1" noRot="1" noChangeAspect="1" noChangeArrowheads="1" noTextEdit="1"/>
          </p:cNvSpPr>
          <p:nvPr>
            <p:ph type="sldImg"/>
          </p:nvPr>
        </p:nvSpPr>
        <p:spPr>
          <a:xfrm>
            <a:off x="1190625" y="704850"/>
            <a:ext cx="4630738" cy="3473450"/>
          </a:xfrm>
          <a:ln cap="flat"/>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p:cNvSpPr>
            <a:spLocks noGrp="1" noRot="1" noChangeAspect="1" noChangeArrowheads="1" noTextEdit="1"/>
          </p:cNvSpPr>
          <p:nvPr>
            <p:ph type="sldImg"/>
          </p:nvPr>
        </p:nvSpPr>
        <p:spPr>
          <a:xfrm>
            <a:off x="1190625" y="703263"/>
            <a:ext cx="4630738" cy="3473450"/>
          </a:xfrm>
          <a:ln/>
        </p:spPr>
      </p:sp>
      <p:sp>
        <p:nvSpPr>
          <p:cNvPr id="37891" name="Rectangle 3"/>
          <p:cNvSpPr>
            <a:spLocks noGrp="1" noChangeArrowheads="1"/>
          </p:cNvSpPr>
          <p:nvPr>
            <p:ph type="body" idx="1"/>
          </p:nvPr>
        </p:nvSpPr>
        <p:spPr>
          <a:xfrm>
            <a:off x="935038" y="4418013"/>
            <a:ext cx="5140325" cy="4181475"/>
          </a:xfrm>
          <a:noFill/>
          <a:extLst>
            <a:ext uri="{91240B29-F687-4F45-9708-019B960494DF}">
              <a14:hiddenLine xmlns:a14="http://schemas.microsoft.com/office/drawing/2010/main" w="9525">
                <a:solidFill>
                  <a:srgbClr val="000000"/>
                </a:solidFill>
                <a:miter lim="800000"/>
                <a:headEnd/>
                <a:tailEnd/>
              </a14:hiddenLine>
            </a:ext>
          </a:extLst>
        </p:spPr>
        <p:txBody>
          <a:bodyPr lIns="91972" tIns="45182" rIns="91972" bIns="45182"/>
          <a:lstStyle/>
          <a:p>
            <a:r>
              <a:rPr lang="en-US" smtClean="0"/>
              <a:t>-</a:t>
            </a:r>
          </a:p>
        </p:txBody>
      </p:sp>
      <p:sp>
        <p:nvSpPr>
          <p:cNvPr id="37892" name="Rectangle 4"/>
          <p:cNvSpPr>
            <a:spLocks noChangeArrowheads="1"/>
          </p:cNvSpPr>
          <p:nvPr/>
        </p:nvSpPr>
        <p:spPr bwMode="auto">
          <a:xfrm>
            <a:off x="1087438" y="4570413"/>
            <a:ext cx="5140325" cy="417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1972" tIns="45182" rIns="91972" bIns="45182"/>
          <a:lstStyle/>
          <a:p>
            <a:pPr>
              <a:spcBef>
                <a:spcPct val="30000"/>
              </a:spcBef>
            </a:pPr>
            <a:endParaRPr lang="en-US" sz="140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p:cNvSpPr>
            <a:spLocks noGrp="1" noChangeArrowheads="1"/>
          </p:cNvSpPr>
          <p:nvPr>
            <p:ph type="body" idx="1"/>
          </p:nvPr>
        </p:nvSpPr>
        <p:spPr>
          <a:noFill/>
          <a:extLst>
            <a:ext uri="{91240B29-F687-4F45-9708-019B960494DF}">
              <a14:hiddenLine xmlns:a14="http://schemas.microsoft.com/office/drawing/2010/main" w="9525">
                <a:solidFill>
                  <a:srgbClr val="000000"/>
                </a:solidFill>
                <a:miter lim="800000"/>
                <a:headEnd/>
                <a:tailEnd/>
              </a14:hiddenLine>
            </a:ext>
          </a:extLst>
        </p:spPr>
        <p:txBody>
          <a:bodyPr/>
          <a:lstStyle/>
          <a:p>
            <a:r>
              <a:rPr lang="en-US" sz="1000" smtClean="0"/>
              <a:t>Technology is only one of the innovations  - </a:t>
            </a:r>
            <a:r>
              <a:rPr lang="en-US" sz="1000" b="1" smtClean="0"/>
              <a:t>Problems are not evenly distributed across cities and Priority issues vary across neighborhoods</a:t>
            </a:r>
            <a:endParaRPr lang="en-US" sz="1000" smtClean="0"/>
          </a:p>
          <a:p>
            <a:r>
              <a:rPr lang="en-US" sz="1000" smtClean="0"/>
              <a:t>********	</a:t>
            </a:r>
          </a:p>
          <a:p>
            <a:r>
              <a:rPr lang="en-US" sz="1000" smtClean="0"/>
              <a:t>Geography Matters - City-wide trends not helpful for action</a:t>
            </a:r>
          </a:p>
          <a:p>
            <a:r>
              <a:rPr lang="en-US" sz="1000" smtClean="0"/>
              <a:t>Maps are powerful for engaging people. GIS has the power to show relationships – not necessarily statistical cause and effect, but co-existing conditions like vacant housing and crime, obesity and lack of grocery stores or exercise opportunities.  Allows you to ask new questions.</a:t>
            </a:r>
          </a:p>
          <a:p>
            <a:r>
              <a:rPr lang="en-US" sz="1000" smtClean="0"/>
              <a:t>Partners generally receive information at the address level and aggregate to varying levels of geography depending on the audience and issue at hand.</a:t>
            </a:r>
          </a:p>
          <a:p>
            <a:r>
              <a:rPr lang="en-US" sz="1000" smtClean="0"/>
              <a:t>Partners cover many issues, recognizing residents don’t experience their community in silos (see list)</a:t>
            </a:r>
          </a:p>
          <a:p>
            <a:r>
              <a:rPr lang="en-US" sz="1000" smtClean="0"/>
              <a:t>They obtain data incrementally – not all partners have everything. (Data inventory)</a:t>
            </a:r>
          </a:p>
          <a:p>
            <a:r>
              <a:rPr lang="en-US" sz="1000" smtClean="0"/>
              <a:t>***************</a:t>
            </a:r>
          </a:p>
          <a:p>
            <a:r>
              <a:rPr lang="en-US" sz="1000" smtClean="0"/>
              <a:t>More important innovation– new institutions in civil society -</a:t>
            </a:r>
          </a:p>
          <a:p>
            <a:r>
              <a:rPr lang="en-US" sz="1000" smtClean="0"/>
              <a:t>    Mostly outside of government, often stand-alone nonprofit, university centers, or alliances</a:t>
            </a:r>
          </a:p>
          <a:p>
            <a:r>
              <a:rPr lang="en-US" sz="1000" smtClean="0"/>
              <a:t>    But partner with resident groups, nonprofits, government, and other stakeholders</a:t>
            </a:r>
          </a:p>
          <a:p>
            <a:r>
              <a:rPr lang="en-US" sz="1000" smtClean="0"/>
              <a:t>Home Matters –</a:t>
            </a:r>
          </a:p>
          <a:p>
            <a:r>
              <a:rPr lang="en-US" sz="1000" smtClean="0"/>
              <a:t>“Intermediary” – Local Infrastructure</a:t>
            </a:r>
          </a:p>
          <a:p>
            <a:r>
              <a:rPr lang="en-US" sz="1000" smtClean="0"/>
              <a:t>Institutions range from 1-person shop in donated office space to large univ. centers like Polis</a:t>
            </a:r>
          </a:p>
          <a:p>
            <a:r>
              <a:rPr lang="en-US" sz="1000" smtClean="0"/>
              <a:t>Some distance from political forces – not one mayor’s project</a:t>
            </a:r>
          </a:p>
          <a:p>
            <a:r>
              <a:rPr lang="en-US" sz="1000" smtClean="0"/>
              <a:t>Long-term stake in community (versus out-of-town consultants or one-off projects)</a:t>
            </a:r>
          </a:p>
          <a:p>
            <a:r>
              <a:rPr lang="en-US" sz="1000" smtClean="0"/>
              <a:t>Handle data and analysis with integrity &amp; Don’t mislead with maps, Pay attention to confidentiality issues</a:t>
            </a:r>
          </a:p>
          <a:p>
            <a:r>
              <a:rPr lang="en-US" sz="1000" smtClean="0"/>
              <a:t>*************</a:t>
            </a:r>
          </a:p>
          <a:p>
            <a:r>
              <a:rPr lang="en-US" sz="1000" smtClean="0"/>
              <a:t>Paired with progressive missions – using information as a means to empower communities and improve neighborhood conditions</a:t>
            </a:r>
          </a:p>
        </p:txBody>
      </p:sp>
      <p:sp>
        <p:nvSpPr>
          <p:cNvPr id="38915" name="Rectangle 3"/>
          <p:cNvSpPr>
            <a:spLocks noGrp="1" noRot="1" noChangeAspect="1" noChangeArrowheads="1" noTextEdit="1"/>
          </p:cNvSpPr>
          <p:nvPr>
            <p:ph type="sldImg"/>
          </p:nvPr>
        </p:nvSpPr>
        <p:spPr>
          <a:ln cap="flat"/>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
          <p:cNvSpPr>
            <a:spLocks noGrp="1" noRot="1" noChangeAspect="1" noChangeArrowheads="1" noTextEdit="1"/>
          </p:cNvSpPr>
          <p:nvPr>
            <p:ph type="sldImg"/>
          </p:nvPr>
        </p:nvSpPr>
        <p:spPr>
          <a:ln/>
        </p:spPr>
      </p:sp>
      <p:sp>
        <p:nvSpPr>
          <p:cNvPr id="39939" name="Rectangle 3"/>
          <p:cNvSpPr>
            <a:spLocks noGrp="1" noChangeArrowheads="1"/>
          </p:cNvSpPr>
          <p:nvPr>
            <p:ph type="body" idx="1"/>
          </p:nvPr>
        </p:nvSpPr>
        <p:spPr>
          <a:noFill/>
          <a:extLst>
            <a:ext uri="{91240B29-F687-4F45-9708-019B960494DF}">
              <a14:hiddenLine xmlns:a14="http://schemas.microsoft.com/office/drawing/2010/main" w="9525">
                <a:solidFill>
                  <a:srgbClr val="000000"/>
                </a:solidFill>
                <a:miter lim="800000"/>
                <a:headEnd/>
                <a:tailEnd/>
              </a14:hiddenLine>
            </a:ext>
          </a:extLst>
        </p:spPr>
        <p:txBody>
          <a:bodyPr/>
          <a:lstStyle/>
          <a:p>
            <a:r>
              <a:rPr lang="en-US" smtClean="0"/>
              <a:t>Partners are very different in many ways, but we share a set  of key principles</a:t>
            </a:r>
          </a:p>
          <a:p>
            <a:endParaRPr lang="en-US" smtClean="0"/>
          </a:p>
          <a:p>
            <a:r>
              <a:rPr lang="en-US" smtClean="0"/>
              <a:t>Agreed to take on the role of facilitating and promoting the direct practical use of data by community and city leaders in community building and local policy making.  Not only writing journal articles.</a:t>
            </a:r>
          </a:p>
          <a:p>
            <a:endParaRPr lang="en-US" smtClean="0"/>
          </a:p>
          <a:p>
            <a:r>
              <a:rPr lang="en-US" smtClean="0"/>
              <a:t>Systems on the shelf don’t sustain support.  A colorful map will be admired, but will not be enough unless it leads to greater understanding or new conversations.</a:t>
            </a:r>
          </a:p>
          <a:p>
            <a:endParaRPr lang="en-US" smtClean="0"/>
          </a:p>
          <a:p>
            <a:r>
              <a:rPr lang="en-US" smtClean="0"/>
              <a:t>Giving emphasis to using information to build the capacities of institutions and residents in distressed neighborhoods</a:t>
            </a:r>
          </a:p>
          <a:p>
            <a:endParaRPr lang="en-US" smtClean="0"/>
          </a:p>
          <a:p>
            <a:r>
              <a:rPr lang="en-US" smtClean="0"/>
              <a:t>Importance of interacting with stakeholders around the data – new way to begin conversations</a:t>
            </a:r>
          </a:p>
          <a:p>
            <a:endParaRPr lang="en-US" smtClean="0"/>
          </a:p>
          <a:p>
            <a:endParaRPr lang="en-US" smtClean="0"/>
          </a:p>
          <a:p>
            <a:endParaRPr lang="en-US"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p:cNvSpPr>
            <a:spLocks noGrp="1" noRot="1" noChangeAspect="1" noChangeArrowheads="1" noTextEdit="1"/>
          </p:cNvSpPr>
          <p:nvPr>
            <p:ph type="sldImg"/>
          </p:nvPr>
        </p:nvSpPr>
        <p:spPr>
          <a:ln/>
        </p:spPr>
      </p:sp>
      <p:sp>
        <p:nvSpPr>
          <p:cNvPr id="40963" name="Rectangle 3"/>
          <p:cNvSpPr>
            <a:spLocks noGrp="1" noChangeArrowheads="1"/>
          </p:cNvSpPr>
          <p:nvPr>
            <p:ph type="body" idx="1"/>
          </p:nvPr>
        </p:nvSpPr>
        <p:spPr>
          <a:noFill/>
        </p:spPr>
        <p:txBody>
          <a:bodyPr/>
          <a:lstStyle/>
          <a:p>
            <a:endParaRPr lang="en-US"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29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smtClean="0"/>
              <a:t>Story from our Pittsburgh partner – most of the work was in 2010 – give credit to PNCIS and individuals.</a:t>
            </a:r>
          </a:p>
          <a:p>
            <a:pPr eaLnBrk="1" hangingPunct="1">
              <a:spcBef>
                <a:spcPct val="0"/>
              </a:spcBef>
            </a:pPr>
            <a:r>
              <a:rPr lang="en-US" altLang="en-US" smtClean="0"/>
              <a:t>Dr. Wallace led the HCV at the time of this work in 2010.</a:t>
            </a:r>
          </a:p>
        </p:txBody>
      </p:sp>
      <p:sp>
        <p:nvSpPr>
          <p:cNvPr id="12292" name="Slide Number Placeholder 3"/>
          <p:cNvSpPr>
            <a:spLocks noGrp="1"/>
          </p:cNvSpPr>
          <p:nvPr>
            <p:ph type="sldNum" sz="quarter" idx="5"/>
          </p:nvPr>
        </p:nvSpPr>
        <p:spPr bwMode="auto">
          <a:xfrm>
            <a:off x="3970338" y="8829675"/>
            <a:ext cx="3038475" cy="465138"/>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57066" indent="-291179">
              <a:defRPr>
                <a:solidFill>
                  <a:schemeClr val="tx1"/>
                </a:solidFill>
                <a:latin typeface="Calibri" pitchFamily="34" charset="0"/>
              </a:defRPr>
            </a:lvl2pPr>
            <a:lvl3pPr marL="1164717" indent="-232943">
              <a:defRPr>
                <a:solidFill>
                  <a:schemeClr val="tx1"/>
                </a:solidFill>
                <a:latin typeface="Calibri" pitchFamily="34" charset="0"/>
              </a:defRPr>
            </a:lvl3pPr>
            <a:lvl4pPr marL="1630604" indent="-232943">
              <a:defRPr>
                <a:solidFill>
                  <a:schemeClr val="tx1"/>
                </a:solidFill>
                <a:latin typeface="Calibri" pitchFamily="34" charset="0"/>
              </a:defRPr>
            </a:lvl4pPr>
            <a:lvl5pPr marL="2096491" indent="-232943">
              <a:defRPr>
                <a:solidFill>
                  <a:schemeClr val="tx1"/>
                </a:solidFill>
                <a:latin typeface="Calibri" pitchFamily="34" charset="0"/>
              </a:defRPr>
            </a:lvl5pPr>
            <a:lvl6pPr marL="2562377" indent="-232943" fontAlgn="base">
              <a:spcBef>
                <a:spcPct val="0"/>
              </a:spcBef>
              <a:spcAft>
                <a:spcPct val="0"/>
              </a:spcAft>
              <a:defRPr>
                <a:solidFill>
                  <a:schemeClr val="tx1"/>
                </a:solidFill>
                <a:latin typeface="Calibri" pitchFamily="34" charset="0"/>
              </a:defRPr>
            </a:lvl6pPr>
            <a:lvl7pPr marL="3028264" indent="-232943" fontAlgn="base">
              <a:spcBef>
                <a:spcPct val="0"/>
              </a:spcBef>
              <a:spcAft>
                <a:spcPct val="0"/>
              </a:spcAft>
              <a:defRPr>
                <a:solidFill>
                  <a:schemeClr val="tx1"/>
                </a:solidFill>
                <a:latin typeface="Calibri" pitchFamily="34" charset="0"/>
              </a:defRPr>
            </a:lvl7pPr>
            <a:lvl8pPr marL="3494151" indent="-232943" fontAlgn="base">
              <a:spcBef>
                <a:spcPct val="0"/>
              </a:spcBef>
              <a:spcAft>
                <a:spcPct val="0"/>
              </a:spcAft>
              <a:defRPr>
                <a:solidFill>
                  <a:schemeClr val="tx1"/>
                </a:solidFill>
                <a:latin typeface="Calibri" pitchFamily="34" charset="0"/>
              </a:defRPr>
            </a:lvl8pPr>
            <a:lvl9pPr marL="3960038" indent="-232943"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fld id="{56AD5139-D9FE-4831-A5CD-D55B3C9D7CBA}" type="slidenum">
              <a:rPr lang="en-US" smtClean="0"/>
              <a:pPr fontAlgn="base">
                <a:spcBef>
                  <a:spcPct val="0"/>
                </a:spcBef>
                <a:spcAft>
                  <a:spcPct val="0"/>
                </a:spcAft>
                <a:defRPr/>
              </a:pPr>
              <a:t>8</a:t>
            </a:fld>
            <a:endParaRPr lang="en-US"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31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smtClean="0"/>
              <a:t>Homewood Children’s Village is modeled after the Harlem Children’s Zone, which inspired the Promise Neighborhood movement.</a:t>
            </a:r>
          </a:p>
          <a:p>
            <a:pPr eaLnBrk="1" hangingPunct="1">
              <a:spcBef>
                <a:spcPct val="0"/>
              </a:spcBef>
            </a:pPr>
            <a:r>
              <a:rPr lang="en-US" altLang="en-US" smtClean="0"/>
              <a:t>The model emphasizes: engage residents and build community, use proven programs, touch all the children in the neighborhood, and evaluate how things are going along the way.</a:t>
            </a:r>
          </a:p>
          <a:p>
            <a:pPr eaLnBrk="1" hangingPunct="1">
              <a:spcBef>
                <a:spcPct val="0"/>
              </a:spcBef>
            </a:pPr>
            <a:endParaRPr lang="en-US" altLang="en-US" smtClean="0"/>
          </a:p>
          <a:p>
            <a:pPr eaLnBrk="1" hangingPunct="1">
              <a:spcBef>
                <a:spcPct val="0"/>
              </a:spcBef>
            </a:pPr>
            <a:r>
              <a:rPr lang="en-US" altLang="en-US" smtClean="0"/>
              <a:t>Homewood is a neighborhood on the far eastside of Pittsburgh, with about 9,200 residents. In addition to a child poverty rate that exceeds 50%,  Homewood also has some of the highest violent crime rates and share of vacant and blighted properties. </a:t>
            </a:r>
          </a:p>
          <a:p>
            <a:pPr eaLnBrk="1" hangingPunct="1">
              <a:spcBef>
                <a:spcPct val="0"/>
              </a:spcBef>
            </a:pPr>
            <a:r>
              <a:rPr lang="en-US" altLang="en-US" smtClean="0"/>
              <a:t>[http://www.homewoodchildrensvillage.org/aboutus/missionvision/]</a:t>
            </a:r>
          </a:p>
          <a:p>
            <a:pPr eaLnBrk="1" hangingPunct="1">
              <a:spcBef>
                <a:spcPct val="0"/>
              </a:spcBef>
            </a:pPr>
            <a:endParaRPr lang="en-US" altLang="en-US" smtClean="0"/>
          </a:p>
          <a:p>
            <a:pPr eaLnBrk="1" hangingPunct="1">
              <a:spcBef>
                <a:spcPct val="0"/>
              </a:spcBef>
            </a:pPr>
            <a:r>
              <a:rPr lang="en-US" altLang="en-US" smtClean="0"/>
              <a:t>Began with listening to the parents about what they wanted to change in their community.  Spoke with more than 1000 people to help prioritize their actions.</a:t>
            </a:r>
          </a:p>
          <a:p>
            <a:pPr eaLnBrk="1" hangingPunct="1">
              <a:spcBef>
                <a:spcPct val="0"/>
              </a:spcBef>
            </a:pPr>
            <a:r>
              <a:rPr lang="en-US" altLang="en-US" smtClean="0"/>
              <a:t> </a:t>
            </a:r>
          </a:p>
          <a:p>
            <a:pPr eaLnBrk="1" hangingPunct="1">
              <a:spcBef>
                <a:spcPct val="0"/>
              </a:spcBef>
            </a:pPr>
            <a:r>
              <a:rPr lang="en-US" altLang="en-US" smtClean="0"/>
              <a:t>Housing conditions may not be the first thing that comes to mind for a child intervention, but the Village leaders recognized that their children and families need healthy neighborhoods to thrive.</a:t>
            </a:r>
          </a:p>
          <a:p>
            <a:pPr eaLnBrk="1" hangingPunct="1">
              <a:spcBef>
                <a:spcPct val="0"/>
              </a:spcBef>
            </a:pPr>
            <a:endParaRPr lang="en-US" altLang="en-US" smtClean="0"/>
          </a:p>
          <a:p>
            <a:pPr>
              <a:spcBef>
                <a:spcPct val="0"/>
              </a:spcBef>
            </a:pPr>
            <a:r>
              <a:rPr lang="en-US" altLang="en-US" smtClean="0"/>
              <a:t>For example, a brand new school had been built, but kids had to walk by unsecured homes or detour into the street when the sidewalk was overgrown.</a:t>
            </a:r>
          </a:p>
          <a:p>
            <a:pPr eaLnBrk="1" hangingPunct="1">
              <a:spcBef>
                <a:spcPct val="0"/>
              </a:spcBef>
            </a:pPr>
            <a:r>
              <a:rPr lang="en-US" altLang="en-US" smtClean="0"/>
              <a:t>On a neighborhood level, abandoned and problem properties attract crime and squatters.  They also send an overall message that the neighborhood isn’t kept up.</a:t>
            </a:r>
          </a:p>
        </p:txBody>
      </p:sp>
      <p:sp>
        <p:nvSpPr>
          <p:cNvPr id="13316" name="Slide Number Placeholder 3"/>
          <p:cNvSpPr>
            <a:spLocks noGrp="1"/>
          </p:cNvSpPr>
          <p:nvPr>
            <p:ph type="sldNum" sz="quarter" idx="5"/>
          </p:nvPr>
        </p:nvSpPr>
        <p:spPr bwMode="auto">
          <a:xfrm>
            <a:off x="3970338" y="8829675"/>
            <a:ext cx="3038475" cy="465138"/>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57066" indent="-291179">
              <a:defRPr>
                <a:solidFill>
                  <a:schemeClr val="tx1"/>
                </a:solidFill>
                <a:latin typeface="Calibri" pitchFamily="34" charset="0"/>
              </a:defRPr>
            </a:lvl2pPr>
            <a:lvl3pPr marL="1164717" indent="-232943">
              <a:defRPr>
                <a:solidFill>
                  <a:schemeClr val="tx1"/>
                </a:solidFill>
                <a:latin typeface="Calibri" pitchFamily="34" charset="0"/>
              </a:defRPr>
            </a:lvl3pPr>
            <a:lvl4pPr marL="1630604" indent="-232943">
              <a:defRPr>
                <a:solidFill>
                  <a:schemeClr val="tx1"/>
                </a:solidFill>
                <a:latin typeface="Calibri" pitchFamily="34" charset="0"/>
              </a:defRPr>
            </a:lvl4pPr>
            <a:lvl5pPr marL="2096491" indent="-232943">
              <a:defRPr>
                <a:solidFill>
                  <a:schemeClr val="tx1"/>
                </a:solidFill>
                <a:latin typeface="Calibri" pitchFamily="34" charset="0"/>
              </a:defRPr>
            </a:lvl5pPr>
            <a:lvl6pPr marL="2562377" indent="-232943" fontAlgn="base">
              <a:spcBef>
                <a:spcPct val="0"/>
              </a:spcBef>
              <a:spcAft>
                <a:spcPct val="0"/>
              </a:spcAft>
              <a:defRPr>
                <a:solidFill>
                  <a:schemeClr val="tx1"/>
                </a:solidFill>
                <a:latin typeface="Calibri" pitchFamily="34" charset="0"/>
              </a:defRPr>
            </a:lvl6pPr>
            <a:lvl7pPr marL="3028264" indent="-232943" fontAlgn="base">
              <a:spcBef>
                <a:spcPct val="0"/>
              </a:spcBef>
              <a:spcAft>
                <a:spcPct val="0"/>
              </a:spcAft>
              <a:defRPr>
                <a:solidFill>
                  <a:schemeClr val="tx1"/>
                </a:solidFill>
                <a:latin typeface="Calibri" pitchFamily="34" charset="0"/>
              </a:defRPr>
            </a:lvl7pPr>
            <a:lvl8pPr marL="3494151" indent="-232943" fontAlgn="base">
              <a:spcBef>
                <a:spcPct val="0"/>
              </a:spcBef>
              <a:spcAft>
                <a:spcPct val="0"/>
              </a:spcAft>
              <a:defRPr>
                <a:solidFill>
                  <a:schemeClr val="tx1"/>
                </a:solidFill>
                <a:latin typeface="Calibri" pitchFamily="34" charset="0"/>
              </a:defRPr>
            </a:lvl8pPr>
            <a:lvl9pPr marL="3960038" indent="-232943"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fld id="{68394672-1EA4-4316-9317-86E40B495558}" type="slidenum">
              <a:rPr lang="en-US" smtClean="0"/>
              <a:pPr fontAlgn="base">
                <a:spcBef>
                  <a:spcPct val="0"/>
                </a:spcBef>
                <a:spcAft>
                  <a:spcPct val="0"/>
                </a:spcAft>
                <a:defRPr/>
              </a:pPr>
              <a:t>9</a:t>
            </a:fld>
            <a:endParaRPr lang="en-US"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lvl1pPr>
              <a:defRPr>
                <a:solidFill>
                  <a:schemeClr val="accent4">
                    <a:lumMod val="10000"/>
                  </a:schemeClr>
                </a:solidFill>
              </a:defRPr>
            </a:lvl1p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accent4">
                    <a:lumMod val="10000"/>
                  </a:schemeClr>
                </a:solidFill>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extLst>
      <p:ext uri="{BB962C8B-B14F-4D97-AF65-F5344CB8AC3E}">
        <p14:creationId xmlns:p14="http://schemas.microsoft.com/office/powerpoint/2010/main" val="42794366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55331871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15113" y="304800"/>
            <a:ext cx="2103437" cy="60198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304800" y="304800"/>
            <a:ext cx="6157913" cy="60198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413872484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23938446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46839740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accent4">
                    <a:lumMod val="10000"/>
                  </a:schemeClr>
                </a:solidFill>
              </a:defRPr>
            </a:lvl1pPr>
          </a:lstStyle>
          <a:p>
            <a:r>
              <a:rPr lang="en-US" dirty="0" smtClean="0"/>
              <a:t>Click to edit Master title style</a:t>
            </a:r>
            <a:endParaRPr lang="en-US" dirty="0"/>
          </a:p>
        </p:txBody>
      </p:sp>
      <p:sp>
        <p:nvSpPr>
          <p:cNvPr id="3" name="Content Placeholder 2"/>
          <p:cNvSpPr>
            <a:spLocks noGrp="1"/>
          </p:cNvSpPr>
          <p:nvPr>
            <p:ph sz="half" idx="1"/>
          </p:nvPr>
        </p:nvSpPr>
        <p:spPr>
          <a:xfrm>
            <a:off x="990600" y="1524000"/>
            <a:ext cx="3787775" cy="4800600"/>
          </a:xfrm>
        </p:spPr>
        <p:txBody>
          <a:bodyPr/>
          <a:lstStyle>
            <a:lvl1pPr>
              <a:buClrTx/>
              <a:defRPr sz="2800">
                <a:solidFill>
                  <a:schemeClr val="accent4">
                    <a:lumMod val="10000"/>
                  </a:schemeClr>
                </a:solidFill>
              </a:defRPr>
            </a:lvl1pPr>
            <a:lvl2pPr>
              <a:buClrTx/>
              <a:defRPr sz="2400">
                <a:solidFill>
                  <a:schemeClr val="accent4">
                    <a:lumMod val="10000"/>
                  </a:schemeClr>
                </a:solidFill>
              </a:defRPr>
            </a:lvl2pPr>
            <a:lvl3pPr>
              <a:buClrTx/>
              <a:defRPr sz="2000">
                <a:solidFill>
                  <a:schemeClr val="accent4">
                    <a:lumMod val="10000"/>
                  </a:schemeClr>
                </a:solidFill>
              </a:defRPr>
            </a:lvl3pPr>
            <a:lvl4pPr>
              <a:buClrTx/>
              <a:defRPr sz="1800">
                <a:solidFill>
                  <a:schemeClr val="accent4">
                    <a:lumMod val="10000"/>
                  </a:schemeClr>
                </a:solidFill>
              </a:defRPr>
            </a:lvl4pPr>
            <a:lvl5pPr>
              <a:buClrTx/>
              <a:defRPr sz="1800">
                <a:solidFill>
                  <a:schemeClr val="accent4">
                    <a:lumMod val="10000"/>
                  </a:schemeClr>
                </a:solidFill>
              </a:defRPr>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4930775" y="1524000"/>
            <a:ext cx="3787775" cy="4800600"/>
          </a:xfrm>
        </p:spPr>
        <p:txBody>
          <a:bodyPr/>
          <a:lstStyle>
            <a:lvl1pPr>
              <a:buClrTx/>
              <a:defRPr sz="2800">
                <a:solidFill>
                  <a:schemeClr val="accent4">
                    <a:lumMod val="10000"/>
                  </a:schemeClr>
                </a:solidFill>
              </a:defRPr>
            </a:lvl1pPr>
            <a:lvl2pPr>
              <a:buClrTx/>
              <a:defRPr sz="2400">
                <a:solidFill>
                  <a:schemeClr val="accent4">
                    <a:lumMod val="10000"/>
                  </a:schemeClr>
                </a:solidFill>
              </a:defRPr>
            </a:lvl2pPr>
            <a:lvl3pPr>
              <a:buClrTx/>
              <a:defRPr sz="2000">
                <a:solidFill>
                  <a:schemeClr val="accent4">
                    <a:lumMod val="10000"/>
                  </a:schemeClr>
                </a:solidFill>
              </a:defRPr>
            </a:lvl3pPr>
            <a:lvl4pPr>
              <a:buClrTx/>
              <a:defRPr sz="1800">
                <a:solidFill>
                  <a:schemeClr val="accent4">
                    <a:lumMod val="10000"/>
                  </a:schemeClr>
                </a:solidFill>
              </a:defRPr>
            </a:lvl4pPr>
            <a:lvl5pPr>
              <a:buClrTx/>
              <a:defRPr sz="1800">
                <a:solidFill>
                  <a:schemeClr val="accent4">
                    <a:lumMod val="10000"/>
                  </a:schemeClr>
                </a:solidFill>
              </a:defRPr>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352325692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26297619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370973236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29293827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63147407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129416427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1026" name="Rectangle 3"/>
          <p:cNvSpPr>
            <a:spLocks noGrp="1" noChangeArrowheads="1"/>
          </p:cNvSpPr>
          <p:nvPr>
            <p:ph type="title"/>
          </p:nvPr>
        </p:nvSpPr>
        <p:spPr bwMode="auto">
          <a:xfrm>
            <a:off x="304800" y="304800"/>
            <a:ext cx="7772400"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vert="horz" wrap="square" lIns="90488" tIns="44450" rIns="90488" bIns="44450" numCol="1" anchor="t" anchorCtr="0" compatLnSpc="1">
            <a:prstTxWarp prst="textNoShape">
              <a:avLst/>
            </a:prstTxWarp>
          </a:bodyPr>
          <a:lstStyle/>
          <a:p>
            <a:pPr lvl="0"/>
            <a:endParaRPr lang="en-US" dirty="0" smtClean="0"/>
          </a:p>
        </p:txBody>
      </p:sp>
      <p:sp>
        <p:nvSpPr>
          <p:cNvPr id="1027" name="Rectangle 4"/>
          <p:cNvSpPr>
            <a:spLocks noGrp="1" noChangeArrowheads="1"/>
          </p:cNvSpPr>
          <p:nvPr>
            <p:ph type="body" idx="1"/>
          </p:nvPr>
        </p:nvSpPr>
        <p:spPr bwMode="auto">
          <a:xfrm>
            <a:off x="990600" y="1524000"/>
            <a:ext cx="7727950" cy="480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vert="horz" wrap="square" lIns="90488" tIns="44450" rIns="90488" bIns="44450" numCol="1" anchor="t" anchorCtr="0" compatLnSpc="1">
            <a:prstTxWarp prst="textNoShape">
              <a:avLst/>
            </a:prstTxWarp>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pic>
        <p:nvPicPr>
          <p:cNvPr id="1028" name="Picture 7" descr="UI-logo-gray"/>
          <p:cNvPicPr>
            <a:picLocks noChangeAspect="1" noChangeArrowheads="1"/>
          </p:cNvPicPr>
          <p:nvPr userDrawn="1"/>
        </p:nvPicPr>
        <p:blipFill>
          <a:blip r:embed="rId13">
            <a:extLst>
              <a:ext uri="{28A0092B-C50C-407E-A947-70E740481C1C}">
                <a14:useLocalDpi xmlns:a14="http://schemas.microsoft.com/office/drawing/2010/main" val="0"/>
              </a:ext>
            </a:extLst>
          </a:blip>
          <a:srcRect/>
          <a:stretch>
            <a:fillRect/>
          </a:stretch>
        </p:blipFill>
        <p:spPr bwMode="auto">
          <a:xfrm>
            <a:off x="144463" y="6324600"/>
            <a:ext cx="388937" cy="388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32" name="Text Box 8"/>
          <p:cNvSpPr txBox="1">
            <a:spLocks noChangeArrowheads="1"/>
          </p:cNvSpPr>
          <p:nvPr userDrawn="1"/>
        </p:nvSpPr>
        <p:spPr bwMode="auto">
          <a:xfrm>
            <a:off x="533400" y="6477000"/>
            <a:ext cx="7467600" cy="304800"/>
          </a:xfrm>
          <a:prstGeom prst="rect">
            <a:avLst/>
          </a:prstGeom>
          <a:noFill/>
          <a:ln w="12700">
            <a:noFill/>
            <a:miter lim="800000"/>
            <a:headEnd/>
            <a:tailEnd/>
          </a:ln>
          <a:effec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spcBef>
                <a:spcPct val="50000"/>
              </a:spcBef>
              <a:defRPr/>
            </a:pPr>
            <a:r>
              <a:rPr lang="en-US" sz="1400" i="1" dirty="0" smtClean="0">
                <a:solidFill>
                  <a:schemeClr val="accent4">
                    <a:lumMod val="10000"/>
                  </a:schemeClr>
                </a:solidFill>
                <a:latin typeface="Arial" charset="0"/>
              </a:rPr>
              <a:t>The Urban Institute / National Neighborhood Indicators Partnership</a:t>
            </a:r>
          </a:p>
        </p:txBody>
      </p:sp>
    </p:spTree>
  </p:cSld>
  <p:clrMap bg1="dk2" tx1="lt1" bg2="dk1"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rtl="0" eaLnBrk="0" fontAlgn="base" hangingPunct="0">
        <a:spcBef>
          <a:spcPct val="0"/>
        </a:spcBef>
        <a:spcAft>
          <a:spcPct val="0"/>
        </a:spcAft>
        <a:defRPr sz="3200" b="1">
          <a:solidFill>
            <a:schemeClr val="accent4">
              <a:lumMod val="10000"/>
            </a:schemeClr>
          </a:solidFill>
          <a:latin typeface="+mj-lt"/>
          <a:ea typeface="+mj-ea"/>
          <a:cs typeface="+mj-cs"/>
        </a:defRPr>
      </a:lvl1pPr>
      <a:lvl2pPr algn="l" rtl="0" eaLnBrk="0" fontAlgn="base" hangingPunct="0">
        <a:spcBef>
          <a:spcPct val="0"/>
        </a:spcBef>
        <a:spcAft>
          <a:spcPct val="0"/>
        </a:spcAft>
        <a:defRPr sz="3200" b="1">
          <a:solidFill>
            <a:schemeClr val="bg2"/>
          </a:solidFill>
          <a:latin typeface="Arial" charset="0"/>
        </a:defRPr>
      </a:lvl2pPr>
      <a:lvl3pPr algn="l" rtl="0" eaLnBrk="0" fontAlgn="base" hangingPunct="0">
        <a:spcBef>
          <a:spcPct val="0"/>
        </a:spcBef>
        <a:spcAft>
          <a:spcPct val="0"/>
        </a:spcAft>
        <a:defRPr sz="3200" b="1">
          <a:solidFill>
            <a:schemeClr val="bg2"/>
          </a:solidFill>
          <a:latin typeface="Arial" charset="0"/>
        </a:defRPr>
      </a:lvl3pPr>
      <a:lvl4pPr algn="l" rtl="0" eaLnBrk="0" fontAlgn="base" hangingPunct="0">
        <a:spcBef>
          <a:spcPct val="0"/>
        </a:spcBef>
        <a:spcAft>
          <a:spcPct val="0"/>
        </a:spcAft>
        <a:defRPr sz="3200" b="1">
          <a:solidFill>
            <a:schemeClr val="bg2"/>
          </a:solidFill>
          <a:latin typeface="Arial" charset="0"/>
        </a:defRPr>
      </a:lvl4pPr>
      <a:lvl5pPr algn="l" rtl="0" eaLnBrk="0" fontAlgn="base" hangingPunct="0">
        <a:spcBef>
          <a:spcPct val="0"/>
        </a:spcBef>
        <a:spcAft>
          <a:spcPct val="0"/>
        </a:spcAft>
        <a:defRPr sz="3200" b="1">
          <a:solidFill>
            <a:schemeClr val="bg2"/>
          </a:solidFill>
          <a:latin typeface="Arial" charset="0"/>
        </a:defRPr>
      </a:lvl5pPr>
      <a:lvl6pPr marL="457200" algn="l" rtl="0" eaLnBrk="0" fontAlgn="base" hangingPunct="0">
        <a:spcBef>
          <a:spcPct val="0"/>
        </a:spcBef>
        <a:spcAft>
          <a:spcPct val="0"/>
        </a:spcAft>
        <a:defRPr sz="3200" b="1">
          <a:solidFill>
            <a:srgbClr val="CCECFF"/>
          </a:solidFill>
          <a:latin typeface="Arial" charset="0"/>
        </a:defRPr>
      </a:lvl6pPr>
      <a:lvl7pPr marL="914400" algn="l" rtl="0" eaLnBrk="0" fontAlgn="base" hangingPunct="0">
        <a:spcBef>
          <a:spcPct val="0"/>
        </a:spcBef>
        <a:spcAft>
          <a:spcPct val="0"/>
        </a:spcAft>
        <a:defRPr sz="3200" b="1">
          <a:solidFill>
            <a:srgbClr val="CCECFF"/>
          </a:solidFill>
          <a:latin typeface="Arial" charset="0"/>
        </a:defRPr>
      </a:lvl7pPr>
      <a:lvl8pPr marL="1371600" algn="l" rtl="0" eaLnBrk="0" fontAlgn="base" hangingPunct="0">
        <a:spcBef>
          <a:spcPct val="0"/>
        </a:spcBef>
        <a:spcAft>
          <a:spcPct val="0"/>
        </a:spcAft>
        <a:defRPr sz="3200" b="1">
          <a:solidFill>
            <a:srgbClr val="CCECFF"/>
          </a:solidFill>
          <a:latin typeface="Arial" charset="0"/>
        </a:defRPr>
      </a:lvl8pPr>
      <a:lvl9pPr marL="1828800" algn="l" rtl="0" eaLnBrk="0" fontAlgn="base" hangingPunct="0">
        <a:spcBef>
          <a:spcPct val="0"/>
        </a:spcBef>
        <a:spcAft>
          <a:spcPct val="0"/>
        </a:spcAft>
        <a:defRPr sz="3200" b="1">
          <a:solidFill>
            <a:srgbClr val="CCECFF"/>
          </a:solidFill>
          <a:latin typeface="Arial" charset="0"/>
        </a:defRPr>
      </a:lvl9pPr>
    </p:titleStyle>
    <p:bodyStyle>
      <a:lvl1pPr marL="342900" indent="-342900" algn="l" rtl="0" eaLnBrk="0" fontAlgn="base" hangingPunct="0">
        <a:spcBef>
          <a:spcPct val="20000"/>
        </a:spcBef>
        <a:spcAft>
          <a:spcPct val="0"/>
        </a:spcAft>
        <a:buClrTx/>
        <a:buFont typeface="Monotype Sorts" pitchFamily="2" charset="2"/>
        <a:buChar char="u"/>
        <a:defRPr sz="2400" b="1">
          <a:solidFill>
            <a:schemeClr val="accent4">
              <a:lumMod val="10000"/>
            </a:schemeClr>
          </a:solidFill>
          <a:latin typeface="+mn-lt"/>
          <a:ea typeface="+mn-ea"/>
          <a:cs typeface="+mn-cs"/>
        </a:defRPr>
      </a:lvl1pPr>
      <a:lvl2pPr marL="742950" indent="-285750" algn="l" rtl="0" eaLnBrk="0" fontAlgn="base" hangingPunct="0">
        <a:spcBef>
          <a:spcPct val="20000"/>
        </a:spcBef>
        <a:spcAft>
          <a:spcPct val="0"/>
        </a:spcAft>
        <a:buClrTx/>
        <a:buChar char="–"/>
        <a:defRPr sz="2000" b="1" i="1">
          <a:solidFill>
            <a:schemeClr val="accent4">
              <a:lumMod val="10000"/>
            </a:schemeClr>
          </a:solidFill>
          <a:latin typeface="+mn-lt"/>
        </a:defRPr>
      </a:lvl2pPr>
      <a:lvl3pPr marL="1143000" indent="-228600" algn="l" rtl="0" eaLnBrk="0" fontAlgn="base" hangingPunct="0">
        <a:spcBef>
          <a:spcPct val="20000"/>
        </a:spcBef>
        <a:spcAft>
          <a:spcPct val="0"/>
        </a:spcAft>
        <a:buClrTx/>
        <a:buChar char="»"/>
        <a:defRPr sz="2000" b="1">
          <a:solidFill>
            <a:schemeClr val="accent4">
              <a:lumMod val="10000"/>
            </a:schemeClr>
          </a:solidFill>
          <a:latin typeface="+mn-lt"/>
        </a:defRPr>
      </a:lvl3pPr>
      <a:lvl4pPr marL="1600200" indent="-228600" algn="l" rtl="0" eaLnBrk="0" fontAlgn="base" hangingPunct="0">
        <a:spcBef>
          <a:spcPct val="20000"/>
        </a:spcBef>
        <a:spcAft>
          <a:spcPct val="0"/>
        </a:spcAft>
        <a:buClrTx/>
        <a:buFont typeface="Monotype Sorts" pitchFamily="2" charset="2"/>
        <a:buChar char="u"/>
        <a:defRPr sz="2000">
          <a:solidFill>
            <a:schemeClr val="accent4">
              <a:lumMod val="10000"/>
            </a:schemeClr>
          </a:solidFill>
          <a:latin typeface="+mn-lt"/>
        </a:defRPr>
      </a:lvl4pPr>
      <a:lvl5pPr marL="2057400" indent="-228600" algn="l" rtl="0" eaLnBrk="0" fontAlgn="base" hangingPunct="0">
        <a:spcBef>
          <a:spcPct val="20000"/>
        </a:spcBef>
        <a:spcAft>
          <a:spcPct val="0"/>
        </a:spcAft>
        <a:buClrTx/>
        <a:buChar char="–"/>
        <a:defRPr sz="2000">
          <a:solidFill>
            <a:schemeClr val="accent4">
              <a:lumMod val="10000"/>
            </a:schemeClr>
          </a:solidFill>
          <a:latin typeface="+mn-lt"/>
        </a:defRPr>
      </a:lvl5pPr>
      <a:lvl6pPr marL="2514600" indent="-228600" algn="l" rtl="0" eaLnBrk="0" fontAlgn="base" hangingPunct="0">
        <a:spcBef>
          <a:spcPct val="20000"/>
        </a:spcBef>
        <a:spcAft>
          <a:spcPct val="0"/>
        </a:spcAft>
        <a:buClr>
          <a:schemeClr val="tx1"/>
        </a:buClr>
        <a:buSzPct val="100000"/>
        <a:buChar char="–"/>
        <a:defRPr sz="2000">
          <a:solidFill>
            <a:schemeClr val="tx1"/>
          </a:solidFill>
          <a:latin typeface="+mn-lt"/>
        </a:defRPr>
      </a:lvl6pPr>
      <a:lvl7pPr marL="2971800" indent="-228600" algn="l" rtl="0" eaLnBrk="0" fontAlgn="base" hangingPunct="0">
        <a:spcBef>
          <a:spcPct val="20000"/>
        </a:spcBef>
        <a:spcAft>
          <a:spcPct val="0"/>
        </a:spcAft>
        <a:buClr>
          <a:schemeClr val="tx1"/>
        </a:buClr>
        <a:buSzPct val="100000"/>
        <a:buChar char="–"/>
        <a:defRPr sz="2000">
          <a:solidFill>
            <a:schemeClr val="tx1"/>
          </a:solidFill>
          <a:latin typeface="+mn-lt"/>
        </a:defRPr>
      </a:lvl7pPr>
      <a:lvl8pPr marL="3429000" indent="-228600" algn="l" rtl="0" eaLnBrk="0" fontAlgn="base" hangingPunct="0">
        <a:spcBef>
          <a:spcPct val="20000"/>
        </a:spcBef>
        <a:spcAft>
          <a:spcPct val="0"/>
        </a:spcAft>
        <a:buClr>
          <a:schemeClr val="tx1"/>
        </a:buClr>
        <a:buSzPct val="100000"/>
        <a:buChar char="–"/>
        <a:defRPr sz="2000">
          <a:solidFill>
            <a:schemeClr val="tx1"/>
          </a:solidFill>
          <a:latin typeface="+mn-lt"/>
        </a:defRPr>
      </a:lvl8pPr>
      <a:lvl9pPr marL="3886200" indent="-228600" algn="l" rtl="0" eaLnBrk="0" fontAlgn="base" hangingPunct="0">
        <a:spcBef>
          <a:spcPct val="20000"/>
        </a:spcBef>
        <a:spcAft>
          <a:spcPct val="0"/>
        </a:spcAft>
        <a:buClr>
          <a:schemeClr val="tx1"/>
        </a:buClr>
        <a:buSzPct val="100000"/>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3.xml"/><Relationship Id="rId1" Type="http://schemas.openxmlformats.org/officeDocument/2006/relationships/slideLayout" Target="../slideLayouts/slideLayout4.xml"/><Relationship Id="rId4" Type="http://schemas.openxmlformats.org/officeDocument/2006/relationships/image" Target="../media/image8.png"/></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6.xml"/><Relationship Id="rId1" Type="http://schemas.openxmlformats.org/officeDocument/2006/relationships/themeOverride" Target="../theme/themeOverride1.xml"/><Relationship Id="rId5" Type="http://schemas.openxmlformats.org/officeDocument/2006/relationships/image" Target="../media/image10.jpeg"/><Relationship Id="rId4" Type="http://schemas.openxmlformats.org/officeDocument/2006/relationships/image" Target="../media/image9.png"/></Relationships>
</file>

<file path=ppt/slides/_rels/slide15.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0.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21.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hyperlink" Target="mailto:kpettit@urban.org" TargetMode="External"/><Relationship Id="rId2" Type="http://schemas.openxmlformats.org/officeDocument/2006/relationships/notesSlide" Target="../notesSlides/notesSlide30.xml"/><Relationship Id="rId1" Type="http://schemas.openxmlformats.org/officeDocument/2006/relationships/slideLayout" Target="../slideLayouts/slideLayout1.xml"/><Relationship Id="rId4" Type="http://schemas.openxmlformats.org/officeDocument/2006/relationships/hyperlink" Target="mailto:lhendey@urban.org" TargetMode="Externa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a:xfrm>
            <a:off x="685800" y="2133600"/>
            <a:ext cx="7772400" cy="1143000"/>
          </a:xfrm>
        </p:spPr>
        <p:txBody>
          <a:bodyPr anchor="ctr"/>
          <a:lstStyle/>
          <a:p>
            <a:pPr algn="ctr">
              <a:defRPr/>
            </a:pPr>
            <a:r>
              <a:rPr lang="en-US" b="0" dirty="0" smtClean="0"/>
              <a:t>Better Data. Better Decisions. Better Communities.</a:t>
            </a:r>
            <a:r>
              <a:rPr lang="en-US" sz="3600" b="0" dirty="0" smtClean="0"/>
              <a:t/>
            </a:r>
            <a:br>
              <a:rPr lang="en-US" sz="3600" b="0" dirty="0" smtClean="0"/>
            </a:br>
            <a:r>
              <a:rPr lang="en-US" sz="3600" b="0" dirty="0" smtClean="0"/>
              <a:t/>
            </a:r>
            <a:br>
              <a:rPr lang="en-US" sz="3600" b="0" dirty="0" smtClean="0"/>
            </a:br>
            <a:r>
              <a:rPr lang="en-US" sz="1600" b="0" dirty="0" smtClean="0"/>
              <a:t/>
            </a:r>
            <a:br>
              <a:rPr lang="en-US" sz="1600" b="0" dirty="0" smtClean="0"/>
            </a:br>
            <a:r>
              <a:rPr lang="en-US" sz="3600" b="0" dirty="0" smtClean="0"/>
              <a:t> </a:t>
            </a:r>
            <a:r>
              <a:rPr lang="en-US" sz="4000" i="1" dirty="0" smtClean="0"/>
              <a:t>An Introduction to the </a:t>
            </a:r>
            <a:br>
              <a:rPr lang="en-US" sz="4000" i="1" dirty="0" smtClean="0"/>
            </a:br>
            <a:r>
              <a:rPr lang="en-US" sz="4000" i="1" dirty="0" smtClean="0"/>
              <a:t>National Neighborhood Indicators Partnership </a:t>
            </a:r>
            <a:br>
              <a:rPr lang="en-US" sz="4000" i="1" dirty="0" smtClean="0"/>
            </a:br>
            <a:r>
              <a:rPr lang="en-US" sz="4000" i="1" dirty="0" smtClean="0"/>
              <a:t>(NNIP)</a:t>
            </a:r>
          </a:p>
        </p:txBody>
      </p:sp>
      <p:sp>
        <p:nvSpPr>
          <p:cNvPr id="2051" name="Rectangle 3"/>
          <p:cNvSpPr>
            <a:spLocks noGrp="1" noChangeArrowheads="1"/>
          </p:cNvSpPr>
          <p:nvPr>
            <p:ph type="subTitle" idx="1"/>
          </p:nvPr>
        </p:nvSpPr>
        <p:spPr>
          <a:xfrm>
            <a:off x="1143000" y="5448300"/>
            <a:ext cx="6934200" cy="2819400"/>
          </a:xfrm>
        </p:spPr>
        <p:txBody>
          <a:bodyPr/>
          <a:lstStyle/>
          <a:p>
            <a:pPr marL="342900" indent="-342900">
              <a:defRPr/>
            </a:pPr>
            <a:r>
              <a:rPr lang="en-US" dirty="0" smtClean="0"/>
              <a:t>St. Louis NNIP Meeting</a:t>
            </a:r>
          </a:p>
          <a:p>
            <a:pPr marL="342900" indent="-342900">
              <a:defRPr/>
            </a:pPr>
            <a:r>
              <a:rPr lang="en-US" b="0" i="1" dirty="0" smtClean="0"/>
              <a:t>April 2</a:t>
            </a:r>
            <a:r>
              <a:rPr lang="en-US" b="0" i="1" baseline="30000" dirty="0"/>
              <a:t> </a:t>
            </a:r>
            <a:r>
              <a:rPr lang="en-US" b="0" i="1" baseline="30000" dirty="0" smtClean="0"/>
              <a:t>–</a:t>
            </a:r>
            <a:r>
              <a:rPr lang="en-US" b="0" i="1" dirty="0" smtClean="0"/>
              <a:t> 4, 2014</a:t>
            </a:r>
          </a:p>
        </p:txBody>
      </p:sp>
    </p:spTree>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PNCIS Partnership in HCV Neighborhood Assessment</a:t>
            </a:r>
            <a:endParaRPr lang="en-US" dirty="0"/>
          </a:p>
        </p:txBody>
      </p:sp>
      <p:sp>
        <p:nvSpPr>
          <p:cNvPr id="4099" name="Content Placeholder 2"/>
          <p:cNvSpPr>
            <a:spLocks noGrp="1"/>
          </p:cNvSpPr>
          <p:nvPr>
            <p:ph sz="half" idx="1"/>
          </p:nvPr>
        </p:nvSpPr>
        <p:spPr>
          <a:xfrm>
            <a:off x="533400" y="1524000"/>
            <a:ext cx="4244975" cy="4800600"/>
          </a:xfrm>
        </p:spPr>
        <p:txBody>
          <a:bodyPr/>
          <a:lstStyle/>
          <a:p>
            <a:r>
              <a:rPr lang="en-US" altLang="en-US" dirty="0" smtClean="0"/>
              <a:t>Research Review &amp; Design</a:t>
            </a:r>
          </a:p>
          <a:p>
            <a:r>
              <a:rPr lang="en-US" altLang="en-US" dirty="0" smtClean="0"/>
              <a:t>Data Collection &amp; Integration</a:t>
            </a:r>
          </a:p>
          <a:p>
            <a:r>
              <a:rPr lang="en-US" altLang="en-US" dirty="0" smtClean="0"/>
              <a:t>Data Visualization: MAPS!</a:t>
            </a:r>
          </a:p>
          <a:p>
            <a:r>
              <a:rPr lang="en-US" altLang="en-US" dirty="0" smtClean="0"/>
              <a:t>Training</a:t>
            </a:r>
          </a:p>
          <a:p>
            <a:r>
              <a:rPr lang="en-US" altLang="en-US" dirty="0" smtClean="0"/>
              <a:t>Analysis</a:t>
            </a:r>
          </a:p>
          <a:p>
            <a:r>
              <a:rPr lang="en-US" altLang="en-US" dirty="0" smtClean="0"/>
              <a:t>Policy Action</a:t>
            </a:r>
          </a:p>
        </p:txBody>
      </p:sp>
      <p:pic>
        <p:nvPicPr>
          <p:cNvPr id="8" name="Picture 3" descr="C:\Documents and Settings\u\My Documents\My Pictures\homewood\100_1033.JPG"/>
          <p:cNvPicPr>
            <a:picLocks noGrp="1" noChangeAspect="1" noChangeArrowheads="1"/>
          </p:cNvPicPr>
          <p:nvPr>
            <p:ph sz="half" idx="2"/>
          </p:nvPr>
        </p:nvPicPr>
        <p:blipFill>
          <a:blip r:embed="rId3">
            <a:lum bright="28000"/>
            <a:extLst>
              <a:ext uri="{28A0092B-C50C-407E-A947-70E740481C1C}">
                <a14:useLocalDpi xmlns:a14="http://schemas.microsoft.com/office/drawing/2010/main" val="0"/>
              </a:ext>
            </a:extLst>
          </a:blip>
          <a:srcRect r="13326"/>
          <a:stretch>
            <a:fillRect/>
          </a:stretch>
        </p:blipFill>
        <p:spPr bwMode="auto">
          <a:xfrm>
            <a:off x="4920776" y="2286000"/>
            <a:ext cx="3719217" cy="32004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0687209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3">
            <a:extLst>
              <a:ext uri="{28A0092B-C50C-407E-A947-70E740481C1C}">
                <a14:useLocalDpi xmlns:a14="http://schemas.microsoft.com/office/drawing/2010/main" val="0"/>
              </a:ext>
            </a:extLst>
          </a:blip>
          <a:srcRect r="26089" b="8000"/>
          <a:stretch>
            <a:fillRect/>
          </a:stretch>
        </p:blipFill>
        <p:spPr bwMode="auto">
          <a:xfrm>
            <a:off x="1928813" y="-7883"/>
            <a:ext cx="6786562" cy="6400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TextBox 9"/>
          <p:cNvSpPr txBox="1"/>
          <p:nvPr/>
        </p:nvSpPr>
        <p:spPr bwMode="auto">
          <a:xfrm>
            <a:off x="200024" y="3295650"/>
            <a:ext cx="2619375" cy="2147888"/>
          </a:xfrm>
          <a:prstGeom prst="rect">
            <a:avLst/>
          </a:prstGeom>
          <a:solidFill>
            <a:srgbClr val="9BBB59"/>
          </a:solidFill>
          <a:ln>
            <a:solidFill>
              <a:sysClr val="windowText" lastClr="000000"/>
            </a:solidFill>
          </a:ln>
        </p:spPr>
        <p:txBody>
          <a:bodyPr wrap="squar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800" b="1" i="0" u="none" strike="noStrike" kern="0" cap="none" spc="0" normalizeH="0" baseline="0" noProof="0" dirty="0">
                <a:ln>
                  <a:noFill/>
                </a:ln>
                <a:solidFill>
                  <a:prstClr val="black"/>
                </a:solidFill>
                <a:effectLst/>
                <a:uLnTx/>
                <a:uFillTx/>
                <a:latin typeface="Calibri"/>
              </a:rPr>
              <a:t>Legend</a:t>
            </a:r>
          </a:p>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black"/>
              </a:solidFill>
              <a:effectLst/>
              <a:uLnTx/>
              <a:uFillTx/>
              <a:latin typeface="Calibri"/>
            </a:endParaRPr>
          </a:p>
          <a:p>
            <a:pPr marL="0" marR="0" lvl="0" indent="0" defTabSz="914400" eaLnBrk="1" fontAlgn="auto" latinLnBrk="0" hangingPunct="1">
              <a:lnSpc>
                <a:spcPct val="100000"/>
              </a:lnSpc>
              <a:spcBef>
                <a:spcPts val="0"/>
              </a:spcBef>
              <a:spcAft>
                <a:spcPts val="0"/>
              </a:spcAft>
              <a:buClrTx/>
              <a:buSzTx/>
              <a:buFontTx/>
              <a:buNone/>
              <a:tabLst/>
              <a:defRPr/>
            </a:pPr>
            <a:r>
              <a:rPr kumimoji="0" lang="en-US" sz="1800" b="1" i="0" u="none" strike="noStrike" kern="0" cap="none" spc="0" normalizeH="0" baseline="0" noProof="0" dirty="0">
                <a:ln>
                  <a:noFill/>
                </a:ln>
                <a:solidFill>
                  <a:prstClr val="black"/>
                </a:solidFill>
                <a:effectLst/>
                <a:uLnTx/>
                <a:uFillTx/>
                <a:latin typeface="Calibri"/>
              </a:rPr>
              <a:t>Exterior and Paint</a:t>
            </a:r>
          </a:p>
          <a:p>
            <a:pPr marL="0" marR="0" lvl="0" indent="0"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a:ln>
                  <a:noFill/>
                </a:ln>
                <a:solidFill>
                  <a:prstClr val="black"/>
                </a:solidFill>
                <a:effectLst/>
                <a:uLnTx/>
                <a:uFillTx/>
                <a:latin typeface="Calibri"/>
              </a:rPr>
              <a:t>        Good</a:t>
            </a:r>
          </a:p>
          <a:p>
            <a:pPr marL="0" marR="0" lvl="0" indent="0" defTabSz="914400" eaLnBrk="1" fontAlgn="auto" latinLnBrk="0" hangingPunct="1">
              <a:lnSpc>
                <a:spcPct val="100000"/>
              </a:lnSpc>
              <a:spcBef>
                <a:spcPts val="300"/>
              </a:spcBef>
              <a:spcAft>
                <a:spcPts val="0"/>
              </a:spcAft>
              <a:buClrTx/>
              <a:buSzTx/>
              <a:buFontTx/>
              <a:buNone/>
              <a:tabLst/>
              <a:defRPr/>
            </a:pPr>
            <a:r>
              <a:rPr kumimoji="0" lang="en-US" sz="1800" b="0" i="0" u="none" strike="noStrike" kern="0" cap="none" spc="0" normalizeH="0" baseline="0" noProof="0" dirty="0">
                <a:ln>
                  <a:noFill/>
                </a:ln>
                <a:solidFill>
                  <a:prstClr val="black"/>
                </a:solidFill>
                <a:effectLst/>
                <a:uLnTx/>
                <a:uFillTx/>
                <a:latin typeface="Calibri"/>
              </a:rPr>
              <a:t>        Fair</a:t>
            </a:r>
          </a:p>
          <a:p>
            <a:pPr marL="0" marR="0" lvl="0" indent="0" defTabSz="914400" eaLnBrk="1" fontAlgn="auto" latinLnBrk="0" hangingPunct="1">
              <a:lnSpc>
                <a:spcPct val="100000"/>
              </a:lnSpc>
              <a:spcBef>
                <a:spcPts val="200"/>
              </a:spcBef>
              <a:spcAft>
                <a:spcPts val="0"/>
              </a:spcAft>
              <a:buClrTx/>
              <a:buSzTx/>
              <a:buFontTx/>
              <a:buNone/>
              <a:tabLst/>
              <a:defRPr/>
            </a:pPr>
            <a:r>
              <a:rPr kumimoji="0" lang="en-US" sz="1800" b="0" i="0" u="none" strike="noStrike" kern="0" cap="none" spc="0" normalizeH="0" baseline="0" noProof="0" dirty="0">
                <a:ln>
                  <a:noFill/>
                </a:ln>
                <a:solidFill>
                  <a:prstClr val="black"/>
                </a:solidFill>
                <a:effectLst/>
                <a:uLnTx/>
                <a:uFillTx/>
                <a:latin typeface="Calibri"/>
              </a:rPr>
              <a:t>        Poor</a:t>
            </a:r>
          </a:p>
          <a:p>
            <a:pPr marL="0" marR="0" lvl="0" indent="0" defTabSz="914400" eaLnBrk="1" fontAlgn="auto" latinLnBrk="0" hangingPunct="1">
              <a:lnSpc>
                <a:spcPct val="100000"/>
              </a:lnSpc>
              <a:spcBef>
                <a:spcPts val="200"/>
              </a:spcBef>
              <a:spcAft>
                <a:spcPts val="0"/>
              </a:spcAft>
              <a:buClrTx/>
              <a:buSzTx/>
              <a:buFontTx/>
              <a:buNone/>
              <a:tabLst/>
              <a:defRPr/>
            </a:pPr>
            <a:r>
              <a:rPr kumimoji="0" lang="en-US" sz="1800" b="0" i="0" u="none" strike="noStrike" kern="0" cap="none" spc="0" normalizeH="0" baseline="0" noProof="0" dirty="0">
                <a:ln>
                  <a:noFill/>
                </a:ln>
                <a:solidFill>
                  <a:prstClr val="black"/>
                </a:solidFill>
                <a:effectLst/>
                <a:uLnTx/>
                <a:uFillTx/>
                <a:latin typeface="Calibri"/>
              </a:rPr>
              <a:t>        N/A</a:t>
            </a:r>
          </a:p>
        </p:txBody>
      </p:sp>
      <p:grpSp>
        <p:nvGrpSpPr>
          <p:cNvPr id="5123" name="Group 1"/>
          <p:cNvGrpSpPr>
            <a:grpSpLocks/>
          </p:cNvGrpSpPr>
          <p:nvPr/>
        </p:nvGrpSpPr>
        <p:grpSpPr bwMode="auto">
          <a:xfrm>
            <a:off x="364906" y="4204016"/>
            <a:ext cx="320894" cy="1122632"/>
            <a:chOff x="351695" y="5065672"/>
            <a:chExt cx="228600" cy="1034498"/>
          </a:xfrm>
        </p:grpSpPr>
        <p:sp>
          <p:nvSpPr>
            <p:cNvPr id="14" name="Rectangle 13"/>
            <p:cNvSpPr/>
            <p:nvPr/>
          </p:nvSpPr>
          <p:spPr>
            <a:xfrm>
              <a:off x="351695" y="5065672"/>
              <a:ext cx="228600" cy="152319"/>
            </a:xfrm>
            <a:prstGeom prst="rect">
              <a:avLst/>
            </a:prstGeom>
            <a:solidFill>
              <a:srgbClr val="FFFF00"/>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5" name="Rectangle 14"/>
            <p:cNvSpPr/>
            <p:nvPr/>
          </p:nvSpPr>
          <p:spPr>
            <a:xfrm>
              <a:off x="351695" y="5370309"/>
              <a:ext cx="228600" cy="152319"/>
            </a:xfrm>
            <a:prstGeom prst="rect">
              <a:avLst/>
            </a:prstGeom>
            <a:solidFill>
              <a:srgbClr val="00B0F0"/>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6" name="Rectangle 15"/>
            <p:cNvSpPr/>
            <p:nvPr/>
          </p:nvSpPr>
          <p:spPr>
            <a:xfrm>
              <a:off x="351695" y="5676534"/>
              <a:ext cx="228600" cy="152319"/>
            </a:xfrm>
            <a:prstGeom prst="rect">
              <a:avLst/>
            </a:prstGeom>
            <a:solidFill>
              <a:schemeClr val="accent2"/>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7" name="Rectangle 16"/>
            <p:cNvSpPr/>
            <p:nvPr/>
          </p:nvSpPr>
          <p:spPr>
            <a:xfrm>
              <a:off x="351695" y="5947851"/>
              <a:ext cx="228600" cy="152319"/>
            </a:xfrm>
            <a:prstGeom prst="rect">
              <a:avLst/>
            </a:prstGeom>
            <a:no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grpSp>
    </p:spTree>
    <p:extLst>
      <p:ext uri="{BB962C8B-B14F-4D97-AF65-F5344CB8AC3E}">
        <p14:creationId xmlns:p14="http://schemas.microsoft.com/office/powerpoint/2010/main" val="385941280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le 1"/>
          <p:cNvSpPr>
            <a:spLocks noGrp="1"/>
          </p:cNvSpPr>
          <p:nvPr>
            <p:ph type="title"/>
          </p:nvPr>
        </p:nvSpPr>
        <p:spPr/>
        <p:txBody>
          <a:bodyPr/>
          <a:lstStyle/>
          <a:p>
            <a:r>
              <a:rPr lang="en-US" altLang="en-US" smtClean="0"/>
              <a:t>Data Driven Organizing</a:t>
            </a:r>
          </a:p>
        </p:txBody>
      </p:sp>
      <p:sp>
        <p:nvSpPr>
          <p:cNvPr id="6147" name="Content Placeholder 2"/>
          <p:cNvSpPr>
            <a:spLocks noGrp="1"/>
          </p:cNvSpPr>
          <p:nvPr>
            <p:ph sz="quarter" idx="1"/>
          </p:nvPr>
        </p:nvSpPr>
        <p:spPr/>
        <p:txBody>
          <a:bodyPr/>
          <a:lstStyle/>
          <a:p>
            <a:r>
              <a:rPr lang="en-US" altLang="en-US" dirty="0" smtClean="0"/>
              <a:t>Homewood’s Dirty Thirty:</a:t>
            </a:r>
          </a:p>
          <a:p>
            <a:pPr lvl="1"/>
            <a:r>
              <a:rPr lang="en-US" altLang="en-US" dirty="0" smtClean="0"/>
              <a:t>Used joint database to identify worst properties in the neighborhood</a:t>
            </a:r>
          </a:p>
          <a:p>
            <a:pPr lvl="1"/>
            <a:r>
              <a:rPr lang="en-US" altLang="en-US" dirty="0" smtClean="0"/>
              <a:t>Mobilized residents to call the 311 Response Line and advocate for boarding up the properties</a:t>
            </a:r>
          </a:p>
          <a:p>
            <a:pPr lvl="1"/>
            <a:r>
              <a:rPr lang="en-US" altLang="en-US" dirty="0" smtClean="0"/>
              <a:t>23 of 30 properties were boarded up, torn down, or otherwise improved within about a month</a:t>
            </a:r>
          </a:p>
          <a:p>
            <a:pPr lvl="1"/>
            <a:endParaRPr lang="en-US" altLang="en-US" dirty="0" smtClean="0"/>
          </a:p>
          <a:p>
            <a:endParaRPr lang="en-US" altLang="en-US" dirty="0" smtClean="0"/>
          </a:p>
        </p:txBody>
      </p:sp>
    </p:spTree>
    <p:extLst>
      <p:ext uri="{BB962C8B-B14F-4D97-AF65-F5344CB8AC3E}">
        <p14:creationId xmlns:p14="http://schemas.microsoft.com/office/powerpoint/2010/main" val="124978858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3" descr="C:\Documents and Settings\u\My Documents\My Pictures\HomewoodAfter\homewood4.21 028.jpg"/>
          <p:cNvPicPr>
            <a:picLocks noChangeAspect="1" noChangeArrowheads="1"/>
          </p:cNvPicPr>
          <p:nvPr/>
        </p:nvPicPr>
        <p:blipFill>
          <a:blip r:embed="rId3">
            <a:extLst>
              <a:ext uri="{28A0092B-C50C-407E-A947-70E740481C1C}">
                <a14:useLocalDpi xmlns:a14="http://schemas.microsoft.com/office/drawing/2010/main" val="0"/>
              </a:ext>
            </a:extLst>
          </a:blip>
          <a:srcRect t="-2" b="-3011"/>
          <a:stretch>
            <a:fillRect/>
          </a:stretch>
        </p:blipFill>
        <p:spPr bwMode="auto">
          <a:xfrm>
            <a:off x="4521200" y="1225550"/>
            <a:ext cx="4086225" cy="54483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7171" name="TextBox 2"/>
          <p:cNvSpPr txBox="1">
            <a:spLocks noChangeArrowheads="1"/>
          </p:cNvSpPr>
          <p:nvPr/>
        </p:nvSpPr>
        <p:spPr bwMode="auto">
          <a:xfrm>
            <a:off x="4476750" y="193675"/>
            <a:ext cx="3965575" cy="922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algn="ctr" eaLnBrk="1" hangingPunct="1"/>
            <a:r>
              <a:rPr lang="en-US" altLang="en-US" sz="5400">
                <a:solidFill>
                  <a:schemeClr val="accent4">
                    <a:lumMod val="10000"/>
                  </a:schemeClr>
                </a:solidFill>
                <a:latin typeface="Tw Cen MT" pitchFamily="34" charset="0"/>
              </a:rPr>
              <a:t>After</a:t>
            </a:r>
          </a:p>
        </p:txBody>
      </p:sp>
      <p:pic>
        <p:nvPicPr>
          <p:cNvPr id="7172"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22250" y="1225550"/>
            <a:ext cx="4005263" cy="5289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173" name="TextBox 2"/>
          <p:cNvSpPr txBox="1">
            <a:spLocks noChangeArrowheads="1"/>
          </p:cNvSpPr>
          <p:nvPr/>
        </p:nvSpPr>
        <p:spPr bwMode="auto">
          <a:xfrm>
            <a:off x="403226" y="193675"/>
            <a:ext cx="3824287" cy="922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algn="ctr" eaLnBrk="1" hangingPunct="1"/>
            <a:r>
              <a:rPr lang="en-US" altLang="en-US" sz="5400" dirty="0">
                <a:solidFill>
                  <a:schemeClr val="accent4">
                    <a:lumMod val="10000"/>
                  </a:schemeClr>
                </a:solidFill>
                <a:latin typeface="Tw Cen MT" pitchFamily="34" charset="0"/>
              </a:rPr>
              <a:t>Before</a:t>
            </a:r>
          </a:p>
        </p:txBody>
      </p:sp>
    </p:spTree>
    <p:extLst>
      <p:ext uri="{BB962C8B-B14F-4D97-AF65-F5344CB8AC3E}">
        <p14:creationId xmlns:p14="http://schemas.microsoft.com/office/powerpoint/2010/main" val="9732300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8194" name="Title 4"/>
          <p:cNvSpPr>
            <a:spLocks noGrp="1"/>
          </p:cNvSpPr>
          <p:nvPr>
            <p:ph type="title"/>
          </p:nvPr>
        </p:nvSpPr>
        <p:spPr/>
        <p:txBody>
          <a:bodyPr/>
          <a:lstStyle/>
          <a:p>
            <a:r>
              <a:rPr lang="en-US" altLang="en-US" smtClean="0"/>
              <a:t>Gigapan</a:t>
            </a:r>
          </a:p>
        </p:txBody>
      </p:sp>
      <p:pic>
        <p:nvPicPr>
          <p:cNvPr id="8195" name="Picture 5"/>
          <p:cNvPicPr>
            <a:picLocks noChangeAspect="1" noChangeArrowheads="1"/>
          </p:cNvPicPr>
          <p:nvPr/>
        </p:nvPicPr>
        <p:blipFill>
          <a:blip r:embed="rId4">
            <a:extLst>
              <a:ext uri="{28A0092B-C50C-407E-A947-70E740481C1C}">
                <a14:useLocalDpi xmlns:a14="http://schemas.microsoft.com/office/drawing/2010/main" val="0"/>
              </a:ext>
            </a:extLst>
          </a:blip>
          <a:srcRect t="19473" b="26003"/>
          <a:stretch>
            <a:fillRect/>
          </a:stretch>
        </p:blipFill>
        <p:spPr bwMode="auto">
          <a:xfrm>
            <a:off x="242888" y="4168775"/>
            <a:ext cx="6578600" cy="2689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Lst>
        </p:spPr>
      </p:pic>
      <p:pic>
        <p:nvPicPr>
          <p:cNvPr id="8196" name="Picture 4" descr="http://posterous.com/getfile/files.posterous.com/create/WD4LEkK1wbzGmnrf1IC0A6HQQETIgDyqa8V9fioIxHmthuZNy41kNnm8WX7v/IMG_3165.jpg.scaled.1000.jpg">
            <a:hlinkClick r:id=""/>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076825" y="139700"/>
            <a:ext cx="3930650" cy="5241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Content Placeholder 2"/>
          <p:cNvSpPr txBox="1">
            <a:spLocks/>
          </p:cNvSpPr>
          <p:nvPr/>
        </p:nvSpPr>
        <p:spPr>
          <a:xfrm>
            <a:off x="457200" y="1524000"/>
            <a:ext cx="4397375" cy="2400300"/>
          </a:xfrm>
          <a:prstGeom prst="rect">
            <a:avLst/>
          </a:prstGeom>
        </p:spPr>
        <p:txBody>
          <a:bodyPr/>
          <a:lstStyle>
            <a:lvl1pPr marL="342900" indent="-342900" algn="l" rtl="0" eaLnBrk="0" fontAlgn="base" hangingPunct="0">
              <a:spcBef>
                <a:spcPct val="20000"/>
              </a:spcBef>
              <a:spcAft>
                <a:spcPct val="0"/>
              </a:spcAft>
              <a:buClrTx/>
              <a:buFont typeface="Monotype Sorts" pitchFamily="2" charset="2"/>
              <a:buChar char="u"/>
              <a:defRPr sz="2400" b="1">
                <a:solidFill>
                  <a:schemeClr val="accent4">
                    <a:lumMod val="10000"/>
                  </a:schemeClr>
                </a:solidFill>
                <a:latin typeface="+mn-lt"/>
                <a:ea typeface="+mn-ea"/>
                <a:cs typeface="+mn-cs"/>
              </a:defRPr>
            </a:lvl1pPr>
            <a:lvl2pPr marL="742950" indent="-285750" algn="l" rtl="0" eaLnBrk="0" fontAlgn="base" hangingPunct="0">
              <a:spcBef>
                <a:spcPct val="20000"/>
              </a:spcBef>
              <a:spcAft>
                <a:spcPct val="0"/>
              </a:spcAft>
              <a:buClrTx/>
              <a:buChar char="–"/>
              <a:defRPr sz="2000" b="1" i="1">
                <a:solidFill>
                  <a:schemeClr val="accent4">
                    <a:lumMod val="10000"/>
                  </a:schemeClr>
                </a:solidFill>
                <a:latin typeface="+mn-lt"/>
              </a:defRPr>
            </a:lvl2pPr>
            <a:lvl3pPr marL="1143000" indent="-228600" algn="l" rtl="0" eaLnBrk="0" fontAlgn="base" hangingPunct="0">
              <a:spcBef>
                <a:spcPct val="20000"/>
              </a:spcBef>
              <a:spcAft>
                <a:spcPct val="0"/>
              </a:spcAft>
              <a:buClrTx/>
              <a:buChar char="»"/>
              <a:defRPr sz="2000" b="1">
                <a:solidFill>
                  <a:schemeClr val="accent4">
                    <a:lumMod val="10000"/>
                  </a:schemeClr>
                </a:solidFill>
                <a:latin typeface="+mn-lt"/>
              </a:defRPr>
            </a:lvl3pPr>
            <a:lvl4pPr marL="1600200" indent="-228600" algn="l" rtl="0" eaLnBrk="0" fontAlgn="base" hangingPunct="0">
              <a:spcBef>
                <a:spcPct val="20000"/>
              </a:spcBef>
              <a:spcAft>
                <a:spcPct val="0"/>
              </a:spcAft>
              <a:buClrTx/>
              <a:buFont typeface="Monotype Sorts" pitchFamily="2" charset="2"/>
              <a:buChar char="u"/>
              <a:defRPr sz="2000">
                <a:solidFill>
                  <a:schemeClr val="accent4">
                    <a:lumMod val="10000"/>
                  </a:schemeClr>
                </a:solidFill>
                <a:latin typeface="+mn-lt"/>
              </a:defRPr>
            </a:lvl4pPr>
            <a:lvl5pPr marL="2057400" indent="-228600" algn="l" rtl="0" eaLnBrk="0" fontAlgn="base" hangingPunct="0">
              <a:spcBef>
                <a:spcPct val="20000"/>
              </a:spcBef>
              <a:spcAft>
                <a:spcPct val="0"/>
              </a:spcAft>
              <a:buClrTx/>
              <a:buChar char="–"/>
              <a:defRPr sz="2000">
                <a:solidFill>
                  <a:schemeClr val="accent4">
                    <a:lumMod val="10000"/>
                  </a:schemeClr>
                </a:solidFill>
                <a:latin typeface="+mn-lt"/>
              </a:defRPr>
            </a:lvl5pPr>
            <a:lvl6pPr marL="2514600" indent="-228600" algn="l" rtl="0" eaLnBrk="0" fontAlgn="base" hangingPunct="0">
              <a:spcBef>
                <a:spcPct val="20000"/>
              </a:spcBef>
              <a:spcAft>
                <a:spcPct val="0"/>
              </a:spcAft>
              <a:buClr>
                <a:schemeClr val="tx1"/>
              </a:buClr>
              <a:buSzPct val="100000"/>
              <a:buChar char="–"/>
              <a:defRPr sz="2000">
                <a:solidFill>
                  <a:schemeClr val="tx1"/>
                </a:solidFill>
                <a:latin typeface="+mn-lt"/>
              </a:defRPr>
            </a:lvl6pPr>
            <a:lvl7pPr marL="2971800" indent="-228600" algn="l" rtl="0" eaLnBrk="0" fontAlgn="base" hangingPunct="0">
              <a:spcBef>
                <a:spcPct val="20000"/>
              </a:spcBef>
              <a:spcAft>
                <a:spcPct val="0"/>
              </a:spcAft>
              <a:buClr>
                <a:schemeClr val="tx1"/>
              </a:buClr>
              <a:buSzPct val="100000"/>
              <a:buChar char="–"/>
              <a:defRPr sz="2000">
                <a:solidFill>
                  <a:schemeClr val="tx1"/>
                </a:solidFill>
                <a:latin typeface="+mn-lt"/>
              </a:defRPr>
            </a:lvl7pPr>
            <a:lvl8pPr marL="3429000" indent="-228600" algn="l" rtl="0" eaLnBrk="0" fontAlgn="base" hangingPunct="0">
              <a:spcBef>
                <a:spcPct val="20000"/>
              </a:spcBef>
              <a:spcAft>
                <a:spcPct val="0"/>
              </a:spcAft>
              <a:buClr>
                <a:schemeClr val="tx1"/>
              </a:buClr>
              <a:buSzPct val="100000"/>
              <a:buChar char="–"/>
              <a:defRPr sz="2000">
                <a:solidFill>
                  <a:schemeClr val="tx1"/>
                </a:solidFill>
                <a:latin typeface="+mn-lt"/>
              </a:defRPr>
            </a:lvl8pPr>
            <a:lvl9pPr marL="3886200" indent="-228600" algn="l" rtl="0" eaLnBrk="0" fontAlgn="base" hangingPunct="0">
              <a:spcBef>
                <a:spcPct val="20000"/>
              </a:spcBef>
              <a:spcAft>
                <a:spcPct val="0"/>
              </a:spcAft>
              <a:buClr>
                <a:schemeClr val="tx1"/>
              </a:buClr>
              <a:buSzPct val="100000"/>
              <a:buChar char="–"/>
              <a:defRPr sz="2000">
                <a:solidFill>
                  <a:schemeClr val="tx1"/>
                </a:solidFill>
                <a:latin typeface="+mn-lt"/>
              </a:defRPr>
            </a:lvl9pPr>
          </a:lstStyle>
          <a:p>
            <a:r>
              <a:rPr lang="en-US" altLang="en-US" kern="0" dirty="0"/>
              <a:t>Document neighborhood </a:t>
            </a:r>
            <a:r>
              <a:rPr lang="en-US" altLang="en-US" kern="0" dirty="0" smtClean="0"/>
              <a:t>conditions</a:t>
            </a:r>
          </a:p>
          <a:p>
            <a:r>
              <a:rPr lang="en-US" altLang="en-US" kern="0" dirty="0"/>
              <a:t>Collect input from </a:t>
            </a:r>
            <a:r>
              <a:rPr lang="en-US" altLang="en-US" kern="0" dirty="0" smtClean="0"/>
              <a:t>residents</a:t>
            </a:r>
          </a:p>
          <a:p>
            <a:endParaRPr lang="en-US" altLang="en-US" kern="0" dirty="0" smtClean="0"/>
          </a:p>
        </p:txBody>
      </p:sp>
    </p:spTree>
    <p:extLst>
      <p:ext uri="{BB962C8B-B14F-4D97-AF65-F5344CB8AC3E}">
        <p14:creationId xmlns:p14="http://schemas.microsoft.com/office/powerpoint/2010/main" val="3537979309"/>
      </p:ext>
    </p:extLst>
  </p:cSld>
  <p:clrMapOvr>
    <a:overrideClrMapping bg1="dk2" tx1="lt1" bg2="dk1" tx2="lt2" accent1="accent1" accent2="accent2" accent3="accent3" accent4="accent4" accent5="accent5" accent6="accent6" hlink="hlink" folHlink="folHlink"/>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921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7313" y="522288"/>
            <a:ext cx="8969375" cy="58213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69501528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le 1"/>
          <p:cNvSpPr>
            <a:spLocks noGrp="1"/>
          </p:cNvSpPr>
          <p:nvPr>
            <p:ph type="title"/>
          </p:nvPr>
        </p:nvSpPr>
        <p:spPr/>
        <p:txBody>
          <a:bodyPr/>
          <a:lstStyle/>
          <a:p>
            <a:r>
              <a:rPr lang="en-US" altLang="en-US" smtClean="0"/>
              <a:t>Impact	</a:t>
            </a:r>
          </a:p>
        </p:txBody>
      </p:sp>
      <p:sp>
        <p:nvSpPr>
          <p:cNvPr id="10243" name="Content Placeholder 2"/>
          <p:cNvSpPr>
            <a:spLocks noGrp="1"/>
          </p:cNvSpPr>
          <p:nvPr>
            <p:ph sz="quarter" idx="1"/>
          </p:nvPr>
        </p:nvSpPr>
        <p:spPr/>
        <p:txBody>
          <a:bodyPr/>
          <a:lstStyle/>
          <a:p>
            <a:r>
              <a:rPr lang="en-US" altLang="en-US" smtClean="0"/>
              <a:t>Bring resources back to the neighborhood to help children and families</a:t>
            </a:r>
          </a:p>
          <a:p>
            <a:r>
              <a:rPr lang="en-US" altLang="en-US" smtClean="0"/>
              <a:t>Improve built and physical environment</a:t>
            </a:r>
          </a:p>
          <a:p>
            <a:r>
              <a:rPr lang="en-US" altLang="en-US" smtClean="0"/>
              <a:t>Make the neighborhood a safer place for children</a:t>
            </a:r>
          </a:p>
          <a:p>
            <a:r>
              <a:rPr lang="en-US" altLang="en-US" smtClean="0"/>
              <a:t>Strengthen residents’ capacity for action</a:t>
            </a:r>
          </a:p>
        </p:txBody>
      </p:sp>
    </p:spTree>
    <p:extLst>
      <p:ext uri="{BB962C8B-B14F-4D97-AF65-F5344CB8AC3E}">
        <p14:creationId xmlns:p14="http://schemas.microsoft.com/office/powerpoint/2010/main" val="2488190384"/>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2667000"/>
            <a:ext cx="7772400" cy="1362075"/>
          </a:xfrm>
        </p:spPr>
        <p:txBody>
          <a:bodyPr>
            <a:normAutofit fontScale="90000"/>
          </a:bodyPr>
          <a:lstStyle/>
          <a:p>
            <a:pPr algn="ctr">
              <a:defRPr/>
            </a:pPr>
            <a:r>
              <a:rPr lang="en-US" sz="3400" cap="none" dirty="0" smtClean="0">
                <a:solidFill>
                  <a:schemeClr val="accent4">
                    <a:lumMod val="10000"/>
                  </a:schemeClr>
                </a:solidFill>
                <a:latin typeface="+mn-lt"/>
              </a:rPr>
              <a:t>Using Neighborhood Indicators to Identify Need for Youth Services in Indianapolis</a:t>
            </a:r>
            <a:endParaRPr lang="en-US" sz="3400" cap="none" dirty="0">
              <a:solidFill>
                <a:schemeClr val="accent4">
                  <a:lumMod val="10000"/>
                </a:schemeClr>
              </a:solidFill>
              <a:latin typeface="+mn-lt"/>
            </a:endParaRPr>
          </a:p>
        </p:txBody>
      </p:sp>
      <p:sp>
        <p:nvSpPr>
          <p:cNvPr id="3" name="Text Placeholder 2"/>
          <p:cNvSpPr>
            <a:spLocks noGrp="1"/>
          </p:cNvSpPr>
          <p:nvPr>
            <p:ph type="body" idx="1"/>
          </p:nvPr>
        </p:nvSpPr>
        <p:spPr>
          <a:xfrm>
            <a:off x="685800" y="762000"/>
            <a:ext cx="7772400" cy="1500188"/>
          </a:xfrm>
        </p:spPr>
        <p:txBody>
          <a:bodyPr>
            <a:normAutofit/>
          </a:bodyPr>
          <a:lstStyle/>
          <a:p>
            <a:pPr algn="ctr">
              <a:defRPr/>
            </a:pPr>
            <a:r>
              <a:rPr lang="en-US" sz="3400" i="1" cap="all" dirty="0">
                <a:solidFill>
                  <a:schemeClr val="accent4">
                    <a:lumMod val="10000"/>
                  </a:schemeClr>
                </a:solidFill>
                <a:latin typeface="+mj-lt"/>
                <a:ea typeface="+mj-ea"/>
                <a:cs typeface="+mj-cs"/>
              </a:rPr>
              <a:t>INDICATORS IN ACTION:</a:t>
            </a:r>
          </a:p>
        </p:txBody>
      </p:sp>
      <p:pic>
        <p:nvPicPr>
          <p:cNvPr id="18436" name="Picture 3" descr="SAVI-logo-tag.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276600" y="4648200"/>
            <a:ext cx="2286000" cy="749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150688243"/>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1"/>
          <p:cNvSpPr>
            <a:spLocks noGrp="1"/>
          </p:cNvSpPr>
          <p:nvPr>
            <p:ph type="title"/>
          </p:nvPr>
        </p:nvSpPr>
        <p:spPr/>
        <p:txBody>
          <a:bodyPr/>
          <a:lstStyle/>
          <a:p>
            <a:pPr>
              <a:defRPr/>
            </a:pPr>
            <a:r>
              <a:rPr lang="en-US" sz="3600" dirty="0" smtClean="0">
                <a:solidFill>
                  <a:schemeClr val="accent4">
                    <a:lumMod val="10000"/>
                  </a:schemeClr>
                </a:solidFill>
              </a:rPr>
              <a:t>Marion County Commission on Youth</a:t>
            </a:r>
          </a:p>
        </p:txBody>
      </p:sp>
      <p:sp>
        <p:nvSpPr>
          <p:cNvPr id="4" name="Rectangle 3"/>
          <p:cNvSpPr/>
          <p:nvPr/>
        </p:nvSpPr>
        <p:spPr>
          <a:xfrm>
            <a:off x="533400" y="1676400"/>
            <a:ext cx="4572000" cy="5016500"/>
          </a:xfrm>
          <a:prstGeom prst="rect">
            <a:avLst/>
          </a:prstGeom>
        </p:spPr>
        <p:txBody>
          <a:bodyPr>
            <a:spAutoFit/>
          </a:bodyPr>
          <a:lstStyle/>
          <a:p>
            <a:pPr marL="238125" lvl="1">
              <a:defRPr/>
            </a:pPr>
            <a:r>
              <a:rPr lang="en-US" sz="2000" b="1" i="1" dirty="0">
                <a:solidFill>
                  <a:schemeClr val="accent4">
                    <a:lumMod val="10000"/>
                  </a:schemeClr>
                </a:solidFill>
                <a:latin typeface="+mn-lt"/>
              </a:rPr>
              <a:t>EIP Goal:</a:t>
            </a:r>
          </a:p>
          <a:p>
            <a:pPr marL="238125" lvl="1">
              <a:defRPr/>
            </a:pPr>
            <a:r>
              <a:rPr lang="en-US" sz="2000" dirty="0">
                <a:solidFill>
                  <a:schemeClr val="accent4">
                    <a:lumMod val="10000"/>
                  </a:schemeClr>
                </a:solidFill>
                <a:latin typeface="+mn-lt"/>
              </a:rPr>
              <a:t>Reduce the number of children entering the county’s child welfare and juvenile justice systems by improving the coordination of youth services in Marion County. </a:t>
            </a:r>
          </a:p>
          <a:p>
            <a:pPr marL="238125" lvl="1">
              <a:defRPr/>
            </a:pPr>
            <a:endParaRPr lang="en-US" sz="2000" dirty="0">
              <a:solidFill>
                <a:schemeClr val="accent4">
                  <a:lumMod val="10000"/>
                </a:schemeClr>
              </a:solidFill>
              <a:latin typeface="+mn-lt"/>
            </a:endParaRPr>
          </a:p>
          <a:p>
            <a:pPr marL="238125" lvl="1">
              <a:defRPr/>
            </a:pPr>
            <a:r>
              <a:rPr lang="en-US" sz="2000" b="1" i="1" dirty="0">
                <a:solidFill>
                  <a:schemeClr val="accent4">
                    <a:lumMod val="10000"/>
                  </a:schemeClr>
                </a:solidFill>
                <a:latin typeface="+mn-lt"/>
              </a:rPr>
              <a:t>Co-location of Services:</a:t>
            </a:r>
          </a:p>
          <a:p>
            <a:pPr marL="238125" lvl="1">
              <a:defRPr/>
            </a:pPr>
            <a:r>
              <a:rPr lang="en-US" sz="2000" dirty="0">
                <a:solidFill>
                  <a:schemeClr val="accent4">
                    <a:lumMod val="10000"/>
                  </a:schemeClr>
                </a:solidFill>
                <a:latin typeface="+mn-lt"/>
              </a:rPr>
              <a:t>Organizations serving youth and families in Marion County will partner with community organizations, such as neighborhood centers, schools and churches, to offer various supportive services at common access points.</a:t>
            </a:r>
          </a:p>
          <a:p>
            <a:pPr marL="238125" lvl="1">
              <a:defRPr/>
            </a:pPr>
            <a:endParaRPr lang="en-US" sz="2000" dirty="0">
              <a:solidFill>
                <a:schemeClr val="accent4">
                  <a:lumMod val="10000"/>
                </a:schemeClr>
              </a:solidFill>
              <a:latin typeface="+mn-lt"/>
            </a:endParaRPr>
          </a:p>
        </p:txBody>
      </p:sp>
      <p:pic>
        <p:nvPicPr>
          <p:cNvPr id="19460" name="Picture 4" descr="EIP logo.gif"/>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562600" y="1676400"/>
            <a:ext cx="2743200" cy="2835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328014253"/>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2"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325" y="66675"/>
            <a:ext cx="9266238" cy="67230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52247774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4"/>
          <p:cNvSpPr>
            <a:spLocks noGrp="1" noChangeArrowheads="1"/>
          </p:cNvSpPr>
          <p:nvPr>
            <p:ph type="title"/>
          </p:nvPr>
        </p:nvSpPr>
        <p:spPr/>
        <p:txBody>
          <a:bodyPr/>
          <a:lstStyle/>
          <a:p>
            <a:pPr>
              <a:defRPr/>
            </a:pPr>
            <a:r>
              <a:rPr lang="en-US" dirty="0" smtClean="0">
                <a:solidFill>
                  <a:schemeClr val="accent4">
                    <a:lumMod val="10000"/>
                  </a:schemeClr>
                </a:solidFill>
              </a:rPr>
              <a:t>National Neighborhood</a:t>
            </a:r>
            <a:br>
              <a:rPr lang="en-US" dirty="0" smtClean="0">
                <a:solidFill>
                  <a:schemeClr val="accent4">
                    <a:lumMod val="10000"/>
                  </a:schemeClr>
                </a:solidFill>
              </a:rPr>
            </a:br>
            <a:r>
              <a:rPr lang="en-US" dirty="0" smtClean="0">
                <a:solidFill>
                  <a:schemeClr val="accent4">
                    <a:lumMod val="10000"/>
                  </a:schemeClr>
                </a:solidFill>
              </a:rPr>
              <a:t>Indicators Partnership (NNIP)</a:t>
            </a:r>
          </a:p>
        </p:txBody>
      </p:sp>
      <p:sp>
        <p:nvSpPr>
          <p:cNvPr id="25603" name="Rectangle 5"/>
          <p:cNvSpPr>
            <a:spLocks noGrp="1" noChangeArrowheads="1"/>
          </p:cNvSpPr>
          <p:nvPr>
            <p:ph type="body" idx="1"/>
          </p:nvPr>
        </p:nvSpPr>
        <p:spPr>
          <a:xfrm>
            <a:off x="685800" y="1752600"/>
            <a:ext cx="7727950" cy="4800600"/>
          </a:xfrm>
        </p:spPr>
        <p:txBody>
          <a:bodyPr/>
          <a:lstStyle/>
          <a:p>
            <a:pPr marL="457200" indent="-457200">
              <a:buClrTx/>
              <a:defRPr/>
            </a:pPr>
            <a:r>
              <a:rPr lang="en-US" dirty="0" smtClean="0">
                <a:solidFill>
                  <a:schemeClr val="accent4">
                    <a:lumMod val="10000"/>
                  </a:schemeClr>
                </a:solidFill>
              </a:rPr>
              <a:t>Collaborative effort since June 1995 </a:t>
            </a:r>
          </a:p>
          <a:p>
            <a:pPr marL="838200" lvl="1" indent="-381000">
              <a:spcAft>
                <a:spcPct val="70000"/>
              </a:spcAft>
              <a:defRPr/>
            </a:pPr>
            <a:r>
              <a:rPr lang="en-US" dirty="0" smtClean="0">
                <a:solidFill>
                  <a:schemeClr val="accent4">
                    <a:lumMod val="10000"/>
                  </a:schemeClr>
                </a:solidFill>
              </a:rPr>
              <a:t>First meeting of UI and first six local intermediaries to discuss partnership</a:t>
            </a:r>
          </a:p>
          <a:p>
            <a:pPr marL="838200" lvl="1" indent="-381000">
              <a:spcAft>
                <a:spcPct val="70000"/>
              </a:spcAft>
              <a:defRPr/>
            </a:pPr>
            <a:r>
              <a:rPr lang="en-US" dirty="0" smtClean="0">
                <a:solidFill>
                  <a:schemeClr val="accent4">
                    <a:lumMod val="10000"/>
                  </a:schemeClr>
                </a:solidFill>
              </a:rPr>
              <a:t>Atlanta, Boston, Cleveland, Denver, Oakland, Providence</a:t>
            </a:r>
          </a:p>
          <a:p>
            <a:pPr marL="838200" lvl="1" indent="-381000">
              <a:spcAft>
                <a:spcPct val="70000"/>
              </a:spcAft>
              <a:defRPr/>
            </a:pPr>
            <a:r>
              <a:rPr lang="en-US" dirty="0" smtClean="0">
                <a:solidFill>
                  <a:schemeClr val="accent4">
                    <a:lumMod val="10000"/>
                  </a:schemeClr>
                </a:solidFill>
              </a:rPr>
              <a:t>Several funded in 1980s by Jim Gibson through Rockefeller’s Community Planning and Action Projects</a:t>
            </a:r>
          </a:p>
          <a:p>
            <a:pPr marL="457200" indent="-457200">
              <a:spcAft>
                <a:spcPct val="70000"/>
              </a:spcAft>
              <a:buClrTx/>
              <a:defRPr/>
            </a:pPr>
            <a:r>
              <a:rPr lang="en-US" dirty="0" smtClean="0">
                <a:solidFill>
                  <a:schemeClr val="accent4">
                    <a:lumMod val="10000"/>
                  </a:schemeClr>
                </a:solidFill>
              </a:rPr>
              <a:t>June 1996 – UI assessment completed, report published, partnership funded</a:t>
            </a:r>
          </a:p>
          <a:p>
            <a:pPr marL="457200" indent="-457200">
              <a:buFont typeface="Monotype Sorts" pitchFamily="2" charset="2"/>
              <a:buNone/>
              <a:defRPr/>
            </a:pPr>
            <a:endParaRPr lang="en-US" dirty="0" smtClean="0">
              <a:solidFill>
                <a:schemeClr val="accent4">
                  <a:lumMod val="10000"/>
                </a:schemeClr>
              </a:solidFill>
            </a:endParaRPr>
          </a:p>
        </p:txBody>
      </p:sp>
    </p:spTree>
  </p:cSld>
  <p:clrMapOvr>
    <a:masterClrMapping/>
  </p:clrMapOvr>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le 1"/>
          <p:cNvSpPr>
            <a:spLocks noGrp="1"/>
          </p:cNvSpPr>
          <p:nvPr>
            <p:ph type="title"/>
          </p:nvPr>
        </p:nvSpPr>
        <p:spPr>
          <a:xfrm>
            <a:off x="457200" y="381000"/>
            <a:ext cx="8229600" cy="1143000"/>
          </a:xfrm>
        </p:spPr>
        <p:txBody>
          <a:bodyPr/>
          <a:lstStyle/>
          <a:p>
            <a:pPr>
              <a:defRPr/>
            </a:pPr>
            <a:r>
              <a:rPr lang="en-US" dirty="0" smtClean="0">
                <a:solidFill>
                  <a:schemeClr val="accent4">
                    <a:lumMod val="10000"/>
                  </a:schemeClr>
                </a:solidFill>
              </a:rPr>
              <a:t>Vulnerability Index</a:t>
            </a:r>
          </a:p>
        </p:txBody>
      </p:sp>
      <p:graphicFrame>
        <p:nvGraphicFramePr>
          <p:cNvPr id="4" name="Diagram 3"/>
          <p:cNvGraphicFramePr/>
          <p:nvPr/>
        </p:nvGraphicFramePr>
        <p:xfrm>
          <a:off x="1524000" y="1600200"/>
          <a:ext cx="6248400" cy="4572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642886893"/>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itle 1"/>
          <p:cNvSpPr>
            <a:spLocks noGrp="1"/>
          </p:cNvSpPr>
          <p:nvPr>
            <p:ph type="title"/>
          </p:nvPr>
        </p:nvSpPr>
        <p:spPr/>
        <p:txBody>
          <a:bodyPr/>
          <a:lstStyle/>
          <a:p>
            <a:endParaRPr lang="en-US" smtClean="0"/>
          </a:p>
        </p:txBody>
      </p:sp>
      <p:pic>
        <p:nvPicPr>
          <p:cNvPr id="22531" name="Content Placeholder 5" descr="Index_Map_NeedsIndex1w-5.24.2011.jpg"/>
          <p:cNvPicPr>
            <a:picLocks noGrp="1" noChangeAspect="1"/>
          </p:cNvPicPr>
          <p:nvPr>
            <p:ph sz="quarter" idx="1"/>
          </p:nvPr>
        </p:nvPicPr>
        <p:blipFill>
          <a:blip r:embed="rId3">
            <a:extLst>
              <a:ext uri="{28A0092B-C50C-407E-A947-70E740481C1C}">
                <a14:useLocalDpi xmlns:a14="http://schemas.microsoft.com/office/drawing/2010/main" val="0"/>
              </a:ext>
            </a:extLst>
          </a:blip>
          <a:srcRect/>
          <a:stretch>
            <a:fillRect/>
          </a:stretch>
        </p:blipFill>
        <p:spPr>
          <a:xfrm>
            <a:off x="0" y="-76200"/>
            <a:ext cx="9144000" cy="7065963"/>
          </a:xfrm>
        </p:spPr>
      </p:pic>
    </p:spTree>
    <p:extLst>
      <p:ext uri="{BB962C8B-B14F-4D97-AF65-F5344CB8AC3E}">
        <p14:creationId xmlns:p14="http://schemas.microsoft.com/office/powerpoint/2010/main" val="3312932551"/>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itle 1"/>
          <p:cNvSpPr>
            <a:spLocks noGrp="1"/>
          </p:cNvSpPr>
          <p:nvPr>
            <p:ph type="title"/>
          </p:nvPr>
        </p:nvSpPr>
        <p:spPr/>
        <p:txBody>
          <a:bodyPr/>
          <a:lstStyle/>
          <a:p>
            <a:endParaRPr lang="en-US" smtClean="0"/>
          </a:p>
        </p:txBody>
      </p:sp>
      <p:pic>
        <p:nvPicPr>
          <p:cNvPr id="23555" name="Content Placeholder 3" descr="Index_Map_NeedsIndex2w.jpg"/>
          <p:cNvPicPr>
            <a:picLocks noGrp="1" noChangeAspect="1"/>
          </p:cNvPicPr>
          <p:nvPr>
            <p:ph sz="quarter" idx="1"/>
          </p:nvPr>
        </p:nvPicPr>
        <p:blipFill>
          <a:blip r:embed="rId3">
            <a:extLst>
              <a:ext uri="{28A0092B-C50C-407E-A947-70E740481C1C}">
                <a14:useLocalDpi xmlns:a14="http://schemas.microsoft.com/office/drawing/2010/main" val="0"/>
              </a:ext>
            </a:extLst>
          </a:blip>
          <a:srcRect/>
          <a:stretch>
            <a:fillRect/>
          </a:stretch>
        </p:blipFill>
        <p:spPr>
          <a:xfrm>
            <a:off x="0" y="-76200"/>
            <a:ext cx="9144000" cy="7065963"/>
          </a:xfrm>
        </p:spPr>
      </p:pic>
      <p:sp>
        <p:nvSpPr>
          <p:cNvPr id="5" name="Rectangle 4"/>
          <p:cNvSpPr/>
          <p:nvPr/>
        </p:nvSpPr>
        <p:spPr>
          <a:xfrm>
            <a:off x="2667000" y="2514600"/>
            <a:ext cx="1752600" cy="2057400"/>
          </a:xfrm>
          <a:prstGeom prst="rect">
            <a:avLst/>
          </a:prstGeom>
          <a:no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Tree>
    <p:extLst>
      <p:ext uri="{BB962C8B-B14F-4D97-AF65-F5344CB8AC3E}">
        <p14:creationId xmlns:p14="http://schemas.microsoft.com/office/powerpoint/2010/main" val="243824364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itle 1"/>
          <p:cNvSpPr>
            <a:spLocks noGrp="1"/>
          </p:cNvSpPr>
          <p:nvPr>
            <p:ph type="title"/>
          </p:nvPr>
        </p:nvSpPr>
        <p:spPr/>
        <p:txBody>
          <a:bodyPr/>
          <a:lstStyle/>
          <a:p>
            <a:endParaRPr lang="en-US" smtClean="0"/>
          </a:p>
        </p:txBody>
      </p:sp>
      <p:pic>
        <p:nvPicPr>
          <p:cNvPr id="24579" name="Content Placeholder 5" descr="Center_Twp_Assets_and_Index2_DMD.jpg"/>
          <p:cNvPicPr>
            <a:picLocks noGrp="1" noChangeAspect="1"/>
          </p:cNvPicPr>
          <p:nvPr>
            <p:ph sz="quarter" idx="1"/>
          </p:nvPr>
        </p:nvPicPr>
        <p:blipFill>
          <a:blip r:embed="rId3">
            <a:extLst>
              <a:ext uri="{28A0092B-C50C-407E-A947-70E740481C1C}">
                <a14:useLocalDpi xmlns:a14="http://schemas.microsoft.com/office/drawing/2010/main" val="0"/>
              </a:ext>
            </a:extLst>
          </a:blip>
          <a:srcRect/>
          <a:stretch>
            <a:fillRect/>
          </a:stretch>
        </p:blipFill>
        <p:spPr>
          <a:xfrm>
            <a:off x="-76200" y="-90488"/>
            <a:ext cx="9144000" cy="7065963"/>
          </a:xfrm>
        </p:spPr>
      </p:pic>
      <p:sp>
        <p:nvSpPr>
          <p:cNvPr id="8" name="TextBox 7"/>
          <p:cNvSpPr txBox="1"/>
          <p:nvPr/>
        </p:nvSpPr>
        <p:spPr>
          <a:xfrm>
            <a:off x="1676400" y="152400"/>
            <a:ext cx="790575" cy="261938"/>
          </a:xfrm>
          <a:prstGeom prst="rect">
            <a:avLst/>
          </a:prstGeom>
          <a:noFill/>
        </p:spPr>
        <p:txBody>
          <a:bodyPr wrap="none">
            <a:spAutoFit/>
          </a:bodyPr>
          <a:lstStyle/>
          <a:p>
            <a:pPr>
              <a:defRPr/>
            </a:pPr>
            <a:r>
              <a:rPr lang="en-US" sz="1050" dirty="0"/>
              <a:t>38</a:t>
            </a:r>
            <a:r>
              <a:rPr lang="en-US" sz="1050" baseline="30000" dirty="0"/>
              <a:t>th</a:t>
            </a:r>
            <a:r>
              <a:rPr lang="en-US" sz="1050" dirty="0"/>
              <a:t> Street</a:t>
            </a:r>
          </a:p>
        </p:txBody>
      </p:sp>
    </p:spTree>
    <p:extLst>
      <p:ext uri="{BB962C8B-B14F-4D97-AF65-F5344CB8AC3E}">
        <p14:creationId xmlns:p14="http://schemas.microsoft.com/office/powerpoint/2010/main" val="186618849"/>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itle 1"/>
          <p:cNvSpPr>
            <a:spLocks noGrp="1"/>
          </p:cNvSpPr>
          <p:nvPr>
            <p:ph type="title"/>
          </p:nvPr>
        </p:nvSpPr>
        <p:spPr/>
        <p:txBody>
          <a:bodyPr/>
          <a:lstStyle/>
          <a:p>
            <a:endParaRPr lang="en-US" smtClean="0"/>
          </a:p>
        </p:txBody>
      </p:sp>
      <p:pic>
        <p:nvPicPr>
          <p:cNvPr id="25603" name="Content Placeholder 4" descr="SEND_Assets.jpg"/>
          <p:cNvPicPr>
            <a:picLocks noGrp="1" noChangeAspect="1"/>
          </p:cNvPicPr>
          <p:nvPr>
            <p:ph idx="1"/>
          </p:nvPr>
        </p:nvPicPr>
        <p:blipFill>
          <a:blip r:embed="rId3">
            <a:extLst>
              <a:ext uri="{28A0092B-C50C-407E-A947-70E740481C1C}">
                <a14:useLocalDpi xmlns:a14="http://schemas.microsoft.com/office/drawing/2010/main" val="0"/>
              </a:ext>
            </a:extLst>
          </a:blip>
          <a:srcRect/>
          <a:stretch>
            <a:fillRect/>
          </a:stretch>
        </p:blipFill>
        <p:spPr>
          <a:xfrm>
            <a:off x="0" y="0"/>
            <a:ext cx="9539288" cy="6172200"/>
          </a:xfrm>
        </p:spPr>
      </p:pic>
      <p:sp>
        <p:nvSpPr>
          <p:cNvPr id="25604" name="Footer Placeholder 3"/>
          <p:cNvSpPr>
            <a:spLocks noGrp="1"/>
          </p:cNvSpPr>
          <p:nvPr>
            <p:ph type="ftr" sz="quarter" idx="4294967295"/>
          </p:nvPr>
        </p:nvSpPr>
        <p:spPr bwMode="auto">
          <a:xfrm>
            <a:off x="457200" y="6356350"/>
            <a:ext cx="2133600" cy="36512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US">
                <a:solidFill>
                  <a:srgbClr val="FFFFFF"/>
                </a:solidFill>
              </a:rPr>
              <a:t>www.savi.org</a:t>
            </a:r>
          </a:p>
        </p:txBody>
      </p:sp>
    </p:spTree>
    <p:extLst>
      <p:ext uri="{BB962C8B-B14F-4D97-AF65-F5344CB8AC3E}">
        <p14:creationId xmlns:p14="http://schemas.microsoft.com/office/powerpoint/2010/main" val="3695275694"/>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itle 1"/>
          <p:cNvSpPr>
            <a:spLocks noGrp="1"/>
          </p:cNvSpPr>
          <p:nvPr>
            <p:ph type="title"/>
          </p:nvPr>
        </p:nvSpPr>
        <p:spPr/>
        <p:txBody>
          <a:bodyPr/>
          <a:lstStyle/>
          <a:p>
            <a:endParaRPr lang="en-US" smtClean="0"/>
          </a:p>
        </p:txBody>
      </p:sp>
      <p:pic>
        <p:nvPicPr>
          <p:cNvPr id="26627" name="Content Placeholder 4" descr="Haughville_Assets.jpg"/>
          <p:cNvPicPr>
            <a:picLocks noGrp="1" noChangeAspect="1"/>
          </p:cNvPicPr>
          <p:nvPr>
            <p:ph idx="1"/>
          </p:nvPr>
        </p:nvPicPr>
        <p:blipFill>
          <a:blip r:embed="rId3">
            <a:extLst>
              <a:ext uri="{28A0092B-C50C-407E-A947-70E740481C1C}">
                <a14:useLocalDpi xmlns:a14="http://schemas.microsoft.com/office/drawing/2010/main" val="0"/>
              </a:ext>
            </a:extLst>
          </a:blip>
          <a:srcRect/>
          <a:stretch>
            <a:fillRect/>
          </a:stretch>
        </p:blipFill>
        <p:spPr>
          <a:xfrm>
            <a:off x="0" y="0"/>
            <a:ext cx="9144000" cy="5916613"/>
          </a:xfrm>
        </p:spPr>
      </p:pic>
      <p:sp>
        <p:nvSpPr>
          <p:cNvPr id="26628" name="Footer Placeholder 3"/>
          <p:cNvSpPr>
            <a:spLocks noGrp="1"/>
          </p:cNvSpPr>
          <p:nvPr>
            <p:ph type="ftr" sz="quarter" idx="4294967295"/>
          </p:nvPr>
        </p:nvSpPr>
        <p:spPr bwMode="auto">
          <a:xfrm>
            <a:off x="457200" y="6356350"/>
            <a:ext cx="2133600" cy="36512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US">
                <a:solidFill>
                  <a:srgbClr val="FFFFFF"/>
                </a:solidFill>
              </a:rPr>
              <a:t>www.savi.org</a:t>
            </a:r>
          </a:p>
        </p:txBody>
      </p:sp>
    </p:spTree>
    <p:extLst>
      <p:ext uri="{BB962C8B-B14F-4D97-AF65-F5344CB8AC3E}">
        <p14:creationId xmlns:p14="http://schemas.microsoft.com/office/powerpoint/2010/main" val="44557806"/>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ChangeArrowheads="1"/>
          </p:cNvSpPr>
          <p:nvPr>
            <p:ph type="title"/>
          </p:nvPr>
        </p:nvSpPr>
        <p:spPr>
          <a:xfrm>
            <a:off x="609600" y="457200"/>
            <a:ext cx="7772400" cy="571500"/>
          </a:xfrm>
        </p:spPr>
        <p:txBody>
          <a:bodyPr/>
          <a:lstStyle/>
          <a:p>
            <a:pPr>
              <a:defRPr/>
            </a:pPr>
            <a:r>
              <a:rPr lang="en-US" sz="2800" i="1" dirty="0" smtClean="0">
                <a:solidFill>
                  <a:schemeClr val="accent4">
                    <a:lumMod val="10000"/>
                  </a:schemeClr>
                </a:solidFill>
              </a:rPr>
              <a:t>NNIP Leadership </a:t>
            </a:r>
            <a:r>
              <a:rPr lang="en-US" sz="2800" dirty="0" smtClean="0">
                <a:solidFill>
                  <a:schemeClr val="accent4">
                    <a:lumMod val="10000"/>
                  </a:schemeClr>
                </a:solidFill>
              </a:rPr>
              <a:t/>
            </a:r>
            <a:br>
              <a:rPr lang="en-US" sz="2800" dirty="0" smtClean="0">
                <a:solidFill>
                  <a:schemeClr val="accent4">
                    <a:lumMod val="10000"/>
                  </a:schemeClr>
                </a:solidFill>
              </a:rPr>
            </a:br>
            <a:r>
              <a:rPr lang="en-US" sz="2800" dirty="0" smtClean="0">
                <a:solidFill>
                  <a:schemeClr val="accent4">
                    <a:lumMod val="10000"/>
                  </a:schemeClr>
                </a:solidFill>
              </a:rPr>
              <a:t>MANAGEMENT AND DEVELOPMENT</a:t>
            </a:r>
          </a:p>
        </p:txBody>
      </p:sp>
      <p:sp>
        <p:nvSpPr>
          <p:cNvPr id="27651" name="Rectangle 7"/>
          <p:cNvSpPr>
            <a:spLocks noChangeArrowheads="1"/>
          </p:cNvSpPr>
          <p:nvPr/>
        </p:nvSpPr>
        <p:spPr bwMode="auto">
          <a:xfrm>
            <a:off x="685800" y="1981200"/>
            <a:ext cx="3962400" cy="434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8" tIns="44450" rIns="90488" bIns="44450"/>
          <a:lstStyle/>
          <a:p>
            <a:pPr marL="342900" indent="-342900">
              <a:lnSpc>
                <a:spcPct val="90000"/>
              </a:lnSpc>
              <a:spcBef>
                <a:spcPct val="20000"/>
              </a:spcBef>
              <a:buClr>
                <a:schemeClr val="bg2"/>
              </a:buClr>
              <a:buFont typeface="Monotype Sorts" pitchFamily="2" charset="2"/>
              <a:buNone/>
              <a:defRPr/>
            </a:pPr>
            <a:r>
              <a:rPr lang="en-US" sz="2000" b="1" dirty="0" smtClean="0">
                <a:solidFill>
                  <a:schemeClr val="accent4">
                    <a:lumMod val="10000"/>
                  </a:schemeClr>
                </a:solidFill>
                <a:latin typeface="Arial" charset="0"/>
              </a:rPr>
              <a:t>2014 </a:t>
            </a:r>
            <a:r>
              <a:rPr lang="en-US" sz="2000" b="1" dirty="0">
                <a:solidFill>
                  <a:schemeClr val="accent4">
                    <a:lumMod val="10000"/>
                  </a:schemeClr>
                </a:solidFill>
                <a:latin typeface="Arial" charset="0"/>
              </a:rPr>
              <a:t>Executive Committee</a:t>
            </a:r>
          </a:p>
          <a:p>
            <a:pPr marL="342900" indent="-342900">
              <a:lnSpc>
                <a:spcPct val="90000"/>
              </a:lnSpc>
              <a:spcBef>
                <a:spcPct val="20000"/>
              </a:spcBef>
              <a:buClr>
                <a:schemeClr val="tx1"/>
              </a:buClr>
              <a:buFont typeface="Monotype Sorts" pitchFamily="2" charset="2"/>
              <a:buChar char="u"/>
              <a:defRPr/>
            </a:pPr>
            <a:endParaRPr lang="en-US" sz="2000" b="1" i="1" dirty="0">
              <a:solidFill>
                <a:schemeClr val="accent4">
                  <a:lumMod val="10000"/>
                </a:schemeClr>
              </a:solidFill>
              <a:latin typeface="Arial" charset="0"/>
            </a:endParaRPr>
          </a:p>
          <a:p>
            <a:pPr marL="342900" indent="-342900">
              <a:lnSpc>
                <a:spcPct val="90000"/>
              </a:lnSpc>
              <a:spcBef>
                <a:spcPct val="20000"/>
              </a:spcBef>
              <a:spcAft>
                <a:spcPts val="600"/>
              </a:spcAft>
              <a:buClr>
                <a:schemeClr val="tx1"/>
              </a:buClr>
              <a:buFont typeface="Monotype Sorts" pitchFamily="2" charset="2"/>
              <a:buChar char="u"/>
              <a:defRPr/>
            </a:pPr>
            <a:r>
              <a:rPr lang="en-US" sz="2000" b="1" i="1" dirty="0" smtClean="0">
                <a:solidFill>
                  <a:schemeClr val="accent4">
                    <a:lumMod val="10000"/>
                  </a:schemeClr>
                </a:solidFill>
                <a:latin typeface="Arial" charset="0"/>
              </a:rPr>
              <a:t>Todd </a:t>
            </a:r>
            <a:r>
              <a:rPr lang="en-US" sz="2000" b="1" i="1" dirty="0">
                <a:solidFill>
                  <a:schemeClr val="accent4">
                    <a:lumMod val="10000"/>
                  </a:schemeClr>
                </a:solidFill>
                <a:latin typeface="Arial" charset="0"/>
              </a:rPr>
              <a:t>Clausen, Milwaukee</a:t>
            </a:r>
          </a:p>
          <a:p>
            <a:pPr marL="342900" indent="-342900">
              <a:lnSpc>
                <a:spcPct val="90000"/>
              </a:lnSpc>
              <a:spcBef>
                <a:spcPct val="20000"/>
              </a:spcBef>
              <a:spcAft>
                <a:spcPts val="600"/>
              </a:spcAft>
              <a:buClr>
                <a:schemeClr val="tx1"/>
              </a:buClr>
              <a:buFont typeface="Monotype Sorts" pitchFamily="2" charset="2"/>
              <a:buChar char="u"/>
              <a:defRPr/>
            </a:pPr>
            <a:r>
              <a:rPr lang="en-US" sz="2000" b="1" i="1" dirty="0" smtClean="0">
                <a:solidFill>
                  <a:schemeClr val="accent4">
                    <a:lumMod val="10000"/>
                  </a:schemeClr>
                </a:solidFill>
                <a:latin typeface="Arial" charset="0"/>
              </a:rPr>
              <a:t>Jeff </a:t>
            </a:r>
            <a:r>
              <a:rPr lang="en-US" sz="2000" b="1" i="1" dirty="0">
                <a:solidFill>
                  <a:schemeClr val="accent4">
                    <a:lumMod val="10000"/>
                  </a:schemeClr>
                </a:solidFill>
                <a:latin typeface="Arial" charset="0"/>
              </a:rPr>
              <a:t>Matson, Minneapolis</a:t>
            </a:r>
          </a:p>
          <a:p>
            <a:pPr marL="342900" indent="-342900">
              <a:lnSpc>
                <a:spcPct val="90000"/>
              </a:lnSpc>
              <a:spcBef>
                <a:spcPct val="20000"/>
              </a:spcBef>
              <a:spcAft>
                <a:spcPts val="600"/>
              </a:spcAft>
              <a:buClr>
                <a:schemeClr val="tx1"/>
              </a:buClr>
              <a:buFont typeface="Monotype Sorts" pitchFamily="2" charset="2"/>
              <a:buChar char="u"/>
              <a:defRPr/>
            </a:pPr>
            <a:r>
              <a:rPr lang="en-US" sz="2000" b="1" i="1" dirty="0" smtClean="0">
                <a:solidFill>
                  <a:schemeClr val="accent4">
                    <a:lumMod val="10000"/>
                  </a:schemeClr>
                </a:solidFill>
                <a:latin typeface="Arial" charset="0"/>
              </a:rPr>
              <a:t>Sheila Martin, Portland</a:t>
            </a:r>
          </a:p>
          <a:p>
            <a:pPr marL="342900" indent="-342900">
              <a:lnSpc>
                <a:spcPct val="90000"/>
              </a:lnSpc>
              <a:spcBef>
                <a:spcPct val="20000"/>
              </a:spcBef>
              <a:spcAft>
                <a:spcPts val="600"/>
              </a:spcAft>
              <a:buClr>
                <a:schemeClr val="tx1"/>
              </a:buClr>
              <a:buFont typeface="Monotype Sorts" pitchFamily="2" charset="2"/>
              <a:buChar char="u"/>
              <a:defRPr/>
            </a:pPr>
            <a:r>
              <a:rPr lang="en-US" sz="2000" b="1" i="1" dirty="0" smtClean="0">
                <a:solidFill>
                  <a:schemeClr val="accent4">
                    <a:lumMod val="10000"/>
                  </a:schemeClr>
                </a:solidFill>
                <a:latin typeface="Arial" charset="0"/>
              </a:rPr>
              <a:t>Kurt </a:t>
            </a:r>
            <a:r>
              <a:rPr lang="en-US" sz="2000" b="1" i="1" dirty="0">
                <a:solidFill>
                  <a:schemeClr val="accent4">
                    <a:lumMod val="10000"/>
                  </a:schemeClr>
                </a:solidFill>
                <a:latin typeface="Arial" charset="0"/>
              </a:rPr>
              <a:t>Metzger, Detroit</a:t>
            </a:r>
          </a:p>
          <a:p>
            <a:pPr marL="342900" indent="-342900">
              <a:lnSpc>
                <a:spcPct val="90000"/>
              </a:lnSpc>
              <a:spcBef>
                <a:spcPct val="20000"/>
              </a:spcBef>
              <a:spcAft>
                <a:spcPts val="600"/>
              </a:spcAft>
              <a:buClr>
                <a:schemeClr val="tx1"/>
              </a:buClr>
              <a:buFont typeface="Monotype Sorts" pitchFamily="2" charset="2"/>
              <a:buChar char="u"/>
              <a:defRPr/>
            </a:pPr>
            <a:r>
              <a:rPr lang="en-US" sz="2000" b="1" i="1" dirty="0" smtClean="0">
                <a:solidFill>
                  <a:schemeClr val="accent4">
                    <a:lumMod val="10000"/>
                  </a:schemeClr>
                </a:solidFill>
                <a:latin typeface="Arial" charset="0"/>
              </a:rPr>
              <a:t>Eleanor </a:t>
            </a:r>
            <a:r>
              <a:rPr lang="en-US" sz="2000" b="1" i="1" dirty="0" err="1" smtClean="0">
                <a:solidFill>
                  <a:schemeClr val="accent4">
                    <a:lumMod val="10000"/>
                  </a:schemeClr>
                </a:solidFill>
                <a:latin typeface="Arial" charset="0"/>
              </a:rPr>
              <a:t>Tutt</a:t>
            </a:r>
            <a:r>
              <a:rPr lang="en-US" sz="2000" b="1" i="1" dirty="0" smtClean="0">
                <a:solidFill>
                  <a:schemeClr val="accent4">
                    <a:lumMod val="10000"/>
                  </a:schemeClr>
                </a:solidFill>
                <a:latin typeface="Arial" charset="0"/>
              </a:rPr>
              <a:t>, St. Louis</a:t>
            </a:r>
          </a:p>
          <a:p>
            <a:pPr marL="342900" indent="-342900">
              <a:lnSpc>
                <a:spcPct val="90000"/>
              </a:lnSpc>
              <a:spcBef>
                <a:spcPct val="20000"/>
              </a:spcBef>
              <a:spcAft>
                <a:spcPts val="600"/>
              </a:spcAft>
              <a:buClr>
                <a:schemeClr val="tx1"/>
              </a:buClr>
              <a:buFont typeface="Monotype Sorts" pitchFamily="2" charset="2"/>
              <a:buChar char="u"/>
              <a:defRPr/>
            </a:pPr>
            <a:r>
              <a:rPr lang="en-US" sz="2000" b="1" i="1" dirty="0" smtClean="0">
                <a:solidFill>
                  <a:schemeClr val="accent4">
                    <a:lumMod val="10000"/>
                  </a:schemeClr>
                </a:solidFill>
                <a:latin typeface="Arial" charset="0"/>
              </a:rPr>
              <a:t>Max </a:t>
            </a:r>
            <a:r>
              <a:rPr lang="en-US" sz="2000" b="1" i="1" dirty="0">
                <a:solidFill>
                  <a:schemeClr val="accent4">
                    <a:lumMod val="10000"/>
                  </a:schemeClr>
                </a:solidFill>
                <a:latin typeface="Arial" charset="0"/>
              </a:rPr>
              <a:t>Weselcouch, New York</a:t>
            </a:r>
          </a:p>
        </p:txBody>
      </p:sp>
      <p:sp>
        <p:nvSpPr>
          <p:cNvPr id="19460" name="Content Placeholder 2"/>
          <p:cNvSpPr>
            <a:spLocks noGrp="1"/>
          </p:cNvSpPr>
          <p:nvPr>
            <p:ph sz="half" idx="2"/>
          </p:nvPr>
        </p:nvSpPr>
        <p:spPr>
          <a:xfrm>
            <a:off x="4930775" y="1981200"/>
            <a:ext cx="3787775" cy="4800600"/>
          </a:xfrm>
        </p:spPr>
        <p:txBody>
          <a:bodyPr/>
          <a:lstStyle/>
          <a:p>
            <a:pPr marL="0" indent="0">
              <a:spcAft>
                <a:spcPts val="1200"/>
              </a:spcAft>
              <a:buFont typeface="Monotype Sorts" pitchFamily="2" charset="2"/>
              <a:buNone/>
              <a:defRPr/>
            </a:pPr>
            <a:r>
              <a:rPr lang="en-US" sz="2000" dirty="0" smtClean="0">
                <a:solidFill>
                  <a:schemeClr val="accent4">
                    <a:lumMod val="10000"/>
                  </a:schemeClr>
                </a:solidFill>
              </a:rPr>
              <a:t>Executive Committee Duties</a:t>
            </a:r>
            <a:endParaRPr lang="en-US" sz="2000" dirty="0">
              <a:solidFill>
                <a:schemeClr val="accent4">
                  <a:lumMod val="10000"/>
                </a:schemeClr>
              </a:solidFill>
            </a:endParaRPr>
          </a:p>
          <a:p>
            <a:pPr>
              <a:spcAft>
                <a:spcPts val="1200"/>
              </a:spcAft>
              <a:buClrTx/>
              <a:defRPr/>
            </a:pPr>
            <a:r>
              <a:rPr lang="en-US" sz="2000" dirty="0" smtClean="0">
                <a:solidFill>
                  <a:schemeClr val="accent4">
                    <a:lumMod val="10000"/>
                  </a:schemeClr>
                </a:solidFill>
              </a:rPr>
              <a:t>Plan partnership activities</a:t>
            </a:r>
          </a:p>
          <a:p>
            <a:pPr>
              <a:spcAft>
                <a:spcPts val="1200"/>
              </a:spcAft>
              <a:buClrTx/>
              <a:defRPr/>
            </a:pPr>
            <a:r>
              <a:rPr lang="en-US" sz="2000" dirty="0" smtClean="0">
                <a:solidFill>
                  <a:schemeClr val="accent4">
                    <a:lumMod val="10000"/>
                  </a:schemeClr>
                </a:solidFill>
              </a:rPr>
              <a:t>Monitor performance of activities</a:t>
            </a:r>
          </a:p>
          <a:p>
            <a:pPr>
              <a:spcAft>
                <a:spcPts val="1200"/>
              </a:spcAft>
              <a:buClrTx/>
              <a:defRPr/>
            </a:pPr>
            <a:r>
              <a:rPr lang="en-US" sz="2000" dirty="0" smtClean="0">
                <a:solidFill>
                  <a:schemeClr val="accent4">
                    <a:lumMod val="10000"/>
                  </a:schemeClr>
                </a:solidFill>
              </a:rPr>
              <a:t>Review/determine policies of the partnership</a:t>
            </a:r>
          </a:p>
          <a:p>
            <a:pPr>
              <a:spcAft>
                <a:spcPts val="1200"/>
              </a:spcAft>
              <a:defRPr/>
            </a:pPr>
            <a:endParaRPr lang="en-US" sz="2000" dirty="0" smtClean="0">
              <a:solidFill>
                <a:schemeClr val="accent4">
                  <a:lumMod val="10000"/>
                </a:schemeClr>
              </a:solidFill>
            </a:endParaRP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ChangeArrowheads="1"/>
          </p:cNvSpPr>
          <p:nvPr>
            <p:ph type="title" idx="4294967295"/>
          </p:nvPr>
        </p:nvSpPr>
        <p:spPr>
          <a:xfrm>
            <a:off x="533400" y="685800"/>
            <a:ext cx="7772400" cy="571500"/>
          </a:xfrm>
        </p:spPr>
        <p:txBody>
          <a:bodyPr anchor="b"/>
          <a:lstStyle/>
          <a:p>
            <a:pPr>
              <a:defRPr/>
            </a:pPr>
            <a:r>
              <a:rPr lang="en-US" sz="2800" b="0" i="1" dirty="0" smtClean="0">
                <a:solidFill>
                  <a:schemeClr val="accent4">
                    <a:lumMod val="10000"/>
                  </a:schemeClr>
                </a:solidFill>
              </a:rPr>
              <a:t/>
            </a:r>
            <a:br>
              <a:rPr lang="en-US" sz="2800" b="0" i="1" dirty="0" smtClean="0">
                <a:solidFill>
                  <a:schemeClr val="accent4">
                    <a:lumMod val="10000"/>
                  </a:schemeClr>
                </a:solidFill>
              </a:rPr>
            </a:br>
            <a:r>
              <a:rPr lang="en-US" sz="2800" b="0" dirty="0" smtClean="0">
                <a:solidFill>
                  <a:schemeClr val="accent4">
                    <a:lumMod val="10000"/>
                  </a:schemeClr>
                </a:solidFill>
              </a:rPr>
              <a:t/>
            </a:r>
            <a:br>
              <a:rPr lang="en-US" sz="2800" b="0" dirty="0" smtClean="0">
                <a:solidFill>
                  <a:schemeClr val="accent4">
                    <a:lumMod val="10000"/>
                  </a:schemeClr>
                </a:solidFill>
              </a:rPr>
            </a:br>
            <a:r>
              <a:rPr lang="en-US" sz="2800" dirty="0" smtClean="0">
                <a:solidFill>
                  <a:schemeClr val="accent4">
                    <a:lumMod val="10000"/>
                  </a:schemeClr>
                </a:solidFill>
              </a:rPr>
              <a:t>JOINT WORK PROGRAM – </a:t>
            </a:r>
            <a:br>
              <a:rPr lang="en-US" sz="2800" dirty="0" smtClean="0">
                <a:solidFill>
                  <a:schemeClr val="accent4">
                    <a:lumMod val="10000"/>
                  </a:schemeClr>
                </a:solidFill>
              </a:rPr>
            </a:br>
            <a:r>
              <a:rPr lang="en-US" sz="2800" dirty="0" smtClean="0">
                <a:solidFill>
                  <a:schemeClr val="accent4">
                    <a:lumMod val="10000"/>
                  </a:schemeClr>
                </a:solidFill>
              </a:rPr>
              <a:t>NNIP PARTNERSHIP</a:t>
            </a:r>
          </a:p>
        </p:txBody>
      </p:sp>
      <p:sp>
        <p:nvSpPr>
          <p:cNvPr id="28675" name="Rectangle 3"/>
          <p:cNvSpPr>
            <a:spLocks noGrp="1" noChangeArrowheads="1"/>
          </p:cNvSpPr>
          <p:nvPr>
            <p:ph type="body" idx="4294967295"/>
          </p:nvPr>
        </p:nvSpPr>
        <p:spPr>
          <a:xfrm>
            <a:off x="609600" y="1600200"/>
            <a:ext cx="7727950" cy="5257800"/>
          </a:xfrm>
        </p:spPr>
        <p:txBody>
          <a:bodyPr/>
          <a:lstStyle/>
          <a:p>
            <a:pPr marL="457200" indent="-457200">
              <a:lnSpc>
                <a:spcPct val="90000"/>
              </a:lnSpc>
              <a:buClrTx/>
              <a:buSzPct val="75000"/>
              <a:defRPr/>
            </a:pPr>
            <a:r>
              <a:rPr lang="en-US" sz="2800" b="0" dirty="0" smtClean="0">
                <a:solidFill>
                  <a:schemeClr val="accent4">
                    <a:lumMod val="10000"/>
                  </a:schemeClr>
                </a:solidFill>
              </a:rPr>
              <a:t>Advance the state of practice</a:t>
            </a:r>
          </a:p>
          <a:p>
            <a:pPr marL="838200" lvl="1" indent="-381000">
              <a:lnSpc>
                <a:spcPct val="90000"/>
              </a:lnSpc>
              <a:buClrTx/>
              <a:buFontTx/>
              <a:buAutoNum type="arabicPeriod"/>
              <a:defRPr/>
            </a:pPr>
            <a:r>
              <a:rPr lang="en-US" sz="2400" dirty="0" smtClean="0">
                <a:solidFill>
                  <a:schemeClr val="accent4">
                    <a:lumMod val="10000"/>
                  </a:schemeClr>
                </a:solidFill>
              </a:rPr>
              <a:t>Informing local policy initiatives</a:t>
            </a:r>
          </a:p>
          <a:p>
            <a:pPr marL="838200" lvl="1" indent="-381000">
              <a:lnSpc>
                <a:spcPct val="90000"/>
              </a:lnSpc>
              <a:buClrTx/>
              <a:buFontTx/>
              <a:buAutoNum type="arabicPeriod"/>
              <a:defRPr/>
            </a:pPr>
            <a:r>
              <a:rPr lang="en-US" sz="2400" dirty="0" smtClean="0">
                <a:solidFill>
                  <a:schemeClr val="accent4">
                    <a:lumMod val="10000"/>
                  </a:schemeClr>
                </a:solidFill>
              </a:rPr>
              <a:t>Developing tools and guides</a:t>
            </a:r>
          </a:p>
          <a:p>
            <a:pPr marL="838200" lvl="1" indent="-381000">
              <a:lnSpc>
                <a:spcPct val="90000"/>
              </a:lnSpc>
              <a:buFontTx/>
              <a:buAutoNum type="arabicPeriod"/>
              <a:defRPr/>
            </a:pPr>
            <a:endParaRPr lang="en-US" sz="1200" b="0" i="0" dirty="0" smtClean="0">
              <a:solidFill>
                <a:schemeClr val="accent4">
                  <a:lumMod val="10000"/>
                </a:schemeClr>
              </a:solidFill>
            </a:endParaRPr>
          </a:p>
          <a:p>
            <a:pPr marL="457200" indent="-457200">
              <a:lnSpc>
                <a:spcPct val="90000"/>
              </a:lnSpc>
              <a:buClrTx/>
              <a:buSzPct val="75000"/>
              <a:defRPr/>
            </a:pPr>
            <a:r>
              <a:rPr lang="en-US" sz="2800" b="0" dirty="0" smtClean="0">
                <a:solidFill>
                  <a:schemeClr val="accent4">
                    <a:lumMod val="10000"/>
                  </a:schemeClr>
                </a:solidFill>
              </a:rPr>
              <a:t>Build/strengthen local capacity</a:t>
            </a:r>
          </a:p>
          <a:p>
            <a:pPr marL="838200" lvl="1" indent="-381000">
              <a:lnSpc>
                <a:spcPct val="90000"/>
              </a:lnSpc>
              <a:buFontTx/>
              <a:buNone/>
              <a:defRPr/>
            </a:pPr>
            <a:r>
              <a:rPr lang="en-US" sz="2400" dirty="0" smtClean="0">
                <a:solidFill>
                  <a:schemeClr val="accent4">
                    <a:lumMod val="10000"/>
                  </a:schemeClr>
                </a:solidFill>
              </a:rPr>
              <a:t>3.	Developing capacity in new communities</a:t>
            </a:r>
          </a:p>
          <a:p>
            <a:pPr marL="838200" lvl="1" indent="-381000">
              <a:lnSpc>
                <a:spcPct val="90000"/>
              </a:lnSpc>
              <a:buFontTx/>
              <a:buNone/>
              <a:defRPr/>
            </a:pPr>
            <a:r>
              <a:rPr lang="en-US" sz="2400" dirty="0" smtClean="0">
                <a:solidFill>
                  <a:schemeClr val="accent4">
                    <a:lumMod val="10000"/>
                  </a:schemeClr>
                </a:solidFill>
              </a:rPr>
              <a:t>4.	Services to an expanding network</a:t>
            </a:r>
          </a:p>
          <a:p>
            <a:pPr marL="838200" lvl="1" indent="-381000">
              <a:lnSpc>
                <a:spcPct val="90000"/>
              </a:lnSpc>
              <a:buFontTx/>
              <a:buNone/>
              <a:defRPr/>
            </a:pPr>
            <a:endParaRPr lang="en-US" sz="1200" dirty="0" smtClean="0">
              <a:solidFill>
                <a:schemeClr val="accent4">
                  <a:lumMod val="10000"/>
                </a:schemeClr>
              </a:solidFill>
            </a:endParaRPr>
          </a:p>
          <a:p>
            <a:pPr marL="457200" indent="-457200">
              <a:lnSpc>
                <a:spcPct val="90000"/>
              </a:lnSpc>
              <a:buClrTx/>
              <a:buSzPct val="75000"/>
              <a:defRPr/>
            </a:pPr>
            <a:r>
              <a:rPr lang="en-US" sz="2800" b="0" dirty="0" smtClean="0">
                <a:solidFill>
                  <a:schemeClr val="accent4">
                    <a:lumMod val="10000"/>
                  </a:schemeClr>
                </a:solidFill>
              </a:rPr>
              <a:t>Influence national context/partnering</a:t>
            </a:r>
          </a:p>
          <a:p>
            <a:pPr marL="838200" lvl="1" indent="-381000">
              <a:lnSpc>
                <a:spcPct val="90000"/>
              </a:lnSpc>
              <a:buFontTx/>
              <a:buNone/>
              <a:defRPr/>
            </a:pPr>
            <a:r>
              <a:rPr lang="en-US" sz="2400" dirty="0" smtClean="0">
                <a:solidFill>
                  <a:schemeClr val="accent4">
                    <a:lumMod val="10000"/>
                  </a:schemeClr>
                </a:solidFill>
              </a:rPr>
              <a:t>5.	Leadership in building the field</a:t>
            </a:r>
          </a:p>
          <a:p>
            <a:pPr marL="838200" lvl="1" indent="-381000">
              <a:lnSpc>
                <a:spcPct val="90000"/>
              </a:lnSpc>
              <a:buFontTx/>
              <a:buNone/>
              <a:defRPr/>
            </a:pPr>
            <a:endParaRPr lang="en-US" sz="2400" dirty="0" smtClean="0">
              <a:solidFill>
                <a:schemeClr val="accent4">
                  <a:lumMod val="10000"/>
                </a:schemeClr>
              </a:solidFill>
            </a:endParaRPr>
          </a:p>
          <a:p>
            <a:pPr marL="457200" indent="-457200">
              <a:lnSpc>
                <a:spcPct val="90000"/>
              </a:lnSpc>
              <a:buClr>
                <a:srgbClr val="FFFF67"/>
              </a:buClr>
              <a:defRPr/>
            </a:pPr>
            <a:endParaRPr lang="en-US" sz="2200" b="0" i="1" dirty="0" smtClean="0">
              <a:solidFill>
                <a:schemeClr val="accent4">
                  <a:lumMod val="10000"/>
                </a:schemeClr>
              </a:solidFill>
            </a:endParaRP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noChangeArrowheads="1"/>
          </p:cNvSpPr>
          <p:nvPr>
            <p:ph type="title" idx="4294967295"/>
          </p:nvPr>
        </p:nvSpPr>
        <p:spPr>
          <a:xfrm>
            <a:off x="609600" y="381000"/>
            <a:ext cx="7772400" cy="571500"/>
          </a:xfrm>
        </p:spPr>
        <p:txBody>
          <a:bodyPr anchor="b"/>
          <a:lstStyle/>
          <a:p>
            <a:pPr>
              <a:defRPr/>
            </a:pPr>
            <a:r>
              <a:rPr lang="en-US" sz="2800" dirty="0" smtClean="0">
                <a:solidFill>
                  <a:schemeClr val="accent4">
                    <a:lumMod val="10000"/>
                  </a:schemeClr>
                </a:solidFill>
              </a:rPr>
              <a:t>NNIP MILESTONES</a:t>
            </a:r>
            <a:endParaRPr lang="en-US" sz="2800" b="0" dirty="0" smtClean="0">
              <a:solidFill>
                <a:schemeClr val="accent4">
                  <a:lumMod val="10000"/>
                </a:schemeClr>
              </a:solidFill>
            </a:endParaRPr>
          </a:p>
        </p:txBody>
      </p:sp>
      <p:sp>
        <p:nvSpPr>
          <p:cNvPr id="29699" name="Rectangle 3"/>
          <p:cNvSpPr>
            <a:spLocks noGrp="1" noChangeArrowheads="1"/>
          </p:cNvSpPr>
          <p:nvPr>
            <p:ph type="body" idx="4294967295"/>
          </p:nvPr>
        </p:nvSpPr>
        <p:spPr>
          <a:xfrm>
            <a:off x="609600" y="990600"/>
            <a:ext cx="7727950" cy="5181600"/>
          </a:xfrm>
        </p:spPr>
        <p:txBody>
          <a:bodyPr/>
          <a:lstStyle/>
          <a:p>
            <a:pPr marL="457200" indent="-457200">
              <a:lnSpc>
                <a:spcPct val="80000"/>
              </a:lnSpc>
              <a:spcAft>
                <a:spcPct val="50000"/>
              </a:spcAft>
              <a:buClrTx/>
              <a:defRPr/>
            </a:pPr>
            <a:r>
              <a:rPr lang="en-US" sz="2000" dirty="0" smtClean="0">
                <a:solidFill>
                  <a:schemeClr val="accent4">
                    <a:lumMod val="10000"/>
                  </a:schemeClr>
                </a:solidFill>
              </a:rPr>
              <a:t>1999 – cross-site work on welfare reform complete, first guides/reports published</a:t>
            </a:r>
          </a:p>
          <a:p>
            <a:pPr marL="457200" indent="-457200">
              <a:lnSpc>
                <a:spcPct val="80000"/>
              </a:lnSpc>
              <a:spcAft>
                <a:spcPct val="50000"/>
              </a:spcAft>
              <a:buClrTx/>
              <a:defRPr/>
            </a:pPr>
            <a:r>
              <a:rPr lang="en-US" sz="2000" dirty="0" smtClean="0">
                <a:solidFill>
                  <a:schemeClr val="accent4">
                    <a:lumMod val="10000"/>
                  </a:schemeClr>
                </a:solidFill>
              </a:rPr>
              <a:t>2003 – cross-site work on health complete, expand role of Executive Committee </a:t>
            </a:r>
          </a:p>
          <a:p>
            <a:pPr marL="457200" indent="-457200">
              <a:lnSpc>
                <a:spcPct val="80000"/>
              </a:lnSpc>
              <a:spcAft>
                <a:spcPct val="50000"/>
              </a:spcAft>
              <a:buClrTx/>
              <a:defRPr/>
            </a:pPr>
            <a:r>
              <a:rPr lang="en-US" sz="2000" dirty="0" smtClean="0">
                <a:solidFill>
                  <a:schemeClr val="accent4">
                    <a:lumMod val="10000"/>
                  </a:schemeClr>
                </a:solidFill>
              </a:rPr>
              <a:t>2006-7 –</a:t>
            </a:r>
            <a:r>
              <a:rPr lang="en-US" sz="2000" b="0" dirty="0" smtClean="0">
                <a:solidFill>
                  <a:schemeClr val="accent4">
                    <a:lumMod val="10000"/>
                  </a:schemeClr>
                </a:solidFill>
              </a:rPr>
              <a:t> </a:t>
            </a:r>
            <a:r>
              <a:rPr lang="en-US" sz="2000" dirty="0">
                <a:solidFill>
                  <a:schemeClr val="accent4">
                    <a:lumMod val="10000"/>
                  </a:schemeClr>
                </a:solidFill>
              </a:rPr>
              <a:t> cross-site work on parcel-level data and prisoner reentry complete, school readiness &amp; success project </a:t>
            </a:r>
            <a:r>
              <a:rPr lang="en-US" sz="2000" dirty="0" smtClean="0">
                <a:solidFill>
                  <a:schemeClr val="accent4">
                    <a:lumMod val="10000"/>
                  </a:schemeClr>
                </a:solidFill>
              </a:rPr>
              <a:t>begun</a:t>
            </a:r>
          </a:p>
          <a:p>
            <a:pPr marL="457200" indent="-457200">
              <a:lnSpc>
                <a:spcPct val="80000"/>
              </a:lnSpc>
              <a:spcAft>
                <a:spcPct val="50000"/>
              </a:spcAft>
              <a:buClrTx/>
              <a:defRPr/>
            </a:pPr>
            <a:r>
              <a:rPr lang="en-US" sz="2000" dirty="0" smtClean="0">
                <a:solidFill>
                  <a:schemeClr val="accent4">
                    <a:lumMod val="10000"/>
                  </a:schemeClr>
                </a:solidFill>
              </a:rPr>
              <a:t>2008-9 </a:t>
            </a:r>
            <a:r>
              <a:rPr lang="en-US" sz="2000" dirty="0">
                <a:solidFill>
                  <a:schemeClr val="accent4">
                    <a:lumMod val="10000"/>
                  </a:schemeClr>
                </a:solidFill>
              </a:rPr>
              <a:t>– </a:t>
            </a:r>
            <a:r>
              <a:rPr lang="en-US" sz="2000" dirty="0" smtClean="0">
                <a:solidFill>
                  <a:schemeClr val="accent4">
                    <a:lumMod val="10000"/>
                  </a:schemeClr>
                </a:solidFill>
              </a:rPr>
              <a:t>launched </a:t>
            </a:r>
            <a:r>
              <a:rPr lang="en-US" sz="2000" dirty="0">
                <a:solidFill>
                  <a:schemeClr val="accent4">
                    <a:lumMod val="10000"/>
                  </a:schemeClr>
                </a:solidFill>
              </a:rPr>
              <a:t>cross-site work on foreclosures, children &amp; foreclosures, Shared Indicators projects </a:t>
            </a:r>
            <a:r>
              <a:rPr lang="en-US" sz="2000" dirty="0" smtClean="0">
                <a:solidFill>
                  <a:schemeClr val="accent4">
                    <a:lumMod val="10000"/>
                  </a:schemeClr>
                </a:solidFill>
              </a:rPr>
              <a:t>begun</a:t>
            </a:r>
          </a:p>
          <a:p>
            <a:pPr marL="457200" indent="-457200">
              <a:lnSpc>
                <a:spcPct val="80000"/>
              </a:lnSpc>
              <a:spcAft>
                <a:spcPct val="50000"/>
              </a:spcAft>
              <a:buClrTx/>
              <a:defRPr/>
            </a:pPr>
            <a:r>
              <a:rPr lang="en-US" sz="2000" dirty="0" smtClean="0">
                <a:solidFill>
                  <a:schemeClr val="accent4">
                    <a:lumMod val="10000"/>
                  </a:schemeClr>
                </a:solidFill>
              </a:rPr>
              <a:t>2010 – school readiness project complete</a:t>
            </a:r>
          </a:p>
          <a:p>
            <a:pPr marL="457200" indent="-457200">
              <a:lnSpc>
                <a:spcPct val="80000"/>
              </a:lnSpc>
              <a:spcAft>
                <a:spcPct val="50000"/>
              </a:spcAft>
              <a:buClrTx/>
              <a:defRPr/>
            </a:pPr>
            <a:r>
              <a:rPr lang="en-US" sz="2000" dirty="0" smtClean="0">
                <a:solidFill>
                  <a:schemeClr val="accent4">
                    <a:lumMod val="10000"/>
                  </a:schemeClr>
                </a:solidFill>
              </a:rPr>
              <a:t>2011 – children and foreclosures project complete, launched new website!</a:t>
            </a:r>
          </a:p>
          <a:p>
            <a:pPr marL="457200" indent="-457200">
              <a:lnSpc>
                <a:spcPct val="80000"/>
              </a:lnSpc>
              <a:spcAft>
                <a:spcPct val="50000"/>
              </a:spcAft>
              <a:buClrTx/>
              <a:defRPr/>
            </a:pPr>
            <a:r>
              <a:rPr lang="en-US" sz="2000" dirty="0" smtClean="0">
                <a:solidFill>
                  <a:schemeClr val="accent4">
                    <a:lumMod val="10000"/>
                  </a:schemeClr>
                </a:solidFill>
              </a:rPr>
              <a:t>2012 – launched Open Data project and Alumni Network, developed NNIP Strategy Paper</a:t>
            </a:r>
          </a:p>
          <a:p>
            <a:pPr marL="457200" indent="-457200">
              <a:lnSpc>
                <a:spcPct val="80000"/>
              </a:lnSpc>
              <a:spcAft>
                <a:spcPct val="50000"/>
              </a:spcAft>
              <a:buClrTx/>
              <a:defRPr/>
            </a:pPr>
            <a:r>
              <a:rPr lang="en-US" sz="2000" dirty="0" smtClean="0">
                <a:solidFill>
                  <a:schemeClr val="accent4">
                    <a:lumMod val="10000"/>
                  </a:schemeClr>
                </a:solidFill>
              </a:rPr>
              <a:t>2013 – launched Information Campaign; cross-site work on IDS begun</a:t>
            </a:r>
          </a:p>
          <a:p>
            <a:pPr marL="457200" indent="-457200">
              <a:lnSpc>
                <a:spcPct val="80000"/>
              </a:lnSpc>
              <a:spcAft>
                <a:spcPct val="50000"/>
              </a:spcAft>
              <a:defRPr/>
            </a:pPr>
            <a:endParaRPr lang="en-US" sz="2000" dirty="0" smtClean="0">
              <a:solidFill>
                <a:schemeClr val="accent4">
                  <a:lumMod val="10000"/>
                </a:schemeClr>
              </a:solidFill>
            </a:endParaRPr>
          </a:p>
          <a:p>
            <a:pPr marL="457200" indent="-457200">
              <a:lnSpc>
                <a:spcPct val="80000"/>
              </a:lnSpc>
              <a:spcAft>
                <a:spcPct val="50000"/>
              </a:spcAft>
              <a:defRPr/>
            </a:pPr>
            <a:endParaRPr lang="en-US" sz="2000" dirty="0" smtClean="0">
              <a:solidFill>
                <a:schemeClr val="accent4">
                  <a:lumMod val="10000"/>
                </a:schemeClr>
              </a:solidFill>
            </a:endParaRP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noChangeArrowheads="1"/>
          </p:cNvSpPr>
          <p:nvPr>
            <p:ph type="title" idx="4294967295"/>
          </p:nvPr>
        </p:nvSpPr>
        <p:spPr>
          <a:xfrm>
            <a:off x="533400" y="533400"/>
            <a:ext cx="7772400" cy="571500"/>
          </a:xfrm>
        </p:spPr>
        <p:txBody>
          <a:bodyPr anchor="b"/>
          <a:lstStyle/>
          <a:p>
            <a:pPr>
              <a:defRPr/>
            </a:pPr>
            <a:r>
              <a:rPr lang="en-US" sz="2800" b="0" i="1" dirty="0" smtClean="0">
                <a:solidFill>
                  <a:schemeClr val="accent4">
                    <a:lumMod val="10000"/>
                  </a:schemeClr>
                </a:solidFill>
              </a:rPr>
              <a:t/>
            </a:r>
            <a:br>
              <a:rPr lang="en-US" sz="2800" b="0" i="1" dirty="0" smtClean="0">
                <a:solidFill>
                  <a:schemeClr val="accent4">
                    <a:lumMod val="10000"/>
                  </a:schemeClr>
                </a:solidFill>
              </a:rPr>
            </a:br>
            <a:r>
              <a:rPr lang="en-US" sz="2800" b="0" dirty="0" smtClean="0">
                <a:solidFill>
                  <a:schemeClr val="accent4">
                    <a:lumMod val="10000"/>
                  </a:schemeClr>
                </a:solidFill>
              </a:rPr>
              <a:t/>
            </a:r>
            <a:br>
              <a:rPr lang="en-US" sz="2800" b="0" dirty="0" smtClean="0">
                <a:solidFill>
                  <a:schemeClr val="accent4">
                    <a:lumMod val="10000"/>
                  </a:schemeClr>
                </a:solidFill>
              </a:rPr>
            </a:br>
            <a:r>
              <a:rPr lang="en-US" sz="2800" dirty="0" smtClean="0">
                <a:solidFill>
                  <a:schemeClr val="accent4">
                    <a:lumMod val="10000"/>
                  </a:schemeClr>
                </a:solidFill>
              </a:rPr>
              <a:t>CURRENT FUNDING</a:t>
            </a:r>
          </a:p>
        </p:txBody>
      </p:sp>
      <p:sp>
        <p:nvSpPr>
          <p:cNvPr id="30723" name="Rectangle 3"/>
          <p:cNvSpPr>
            <a:spLocks noGrp="1" noChangeArrowheads="1"/>
          </p:cNvSpPr>
          <p:nvPr>
            <p:ph type="body" idx="4294967295"/>
          </p:nvPr>
        </p:nvSpPr>
        <p:spPr>
          <a:xfrm>
            <a:off x="685800" y="1295400"/>
            <a:ext cx="7727950" cy="5257800"/>
          </a:xfrm>
        </p:spPr>
        <p:txBody>
          <a:bodyPr/>
          <a:lstStyle/>
          <a:p>
            <a:pPr marL="838200" lvl="1" indent="-381000">
              <a:buFontTx/>
              <a:buNone/>
              <a:defRPr/>
            </a:pPr>
            <a:r>
              <a:rPr lang="en-US" sz="2400" b="0" i="0" dirty="0" smtClean="0">
                <a:solidFill>
                  <a:schemeClr val="accent4">
                    <a:lumMod val="10000"/>
                  </a:schemeClr>
                </a:solidFill>
              </a:rPr>
              <a:t>Annie E. Casey Foundation</a:t>
            </a:r>
          </a:p>
          <a:p>
            <a:pPr marL="838200" lvl="1" indent="-381000">
              <a:spcBef>
                <a:spcPct val="0"/>
              </a:spcBef>
              <a:buFontTx/>
              <a:buNone/>
              <a:defRPr/>
            </a:pPr>
            <a:r>
              <a:rPr lang="en-US" sz="1800" b="0" i="0" dirty="0" smtClean="0">
                <a:solidFill>
                  <a:schemeClr val="accent4">
                    <a:lumMod val="10000"/>
                  </a:schemeClr>
                </a:solidFill>
              </a:rPr>
              <a:t>	- General Support/Meeting Costs</a:t>
            </a:r>
          </a:p>
          <a:p>
            <a:pPr marL="838200" lvl="1" indent="-381000">
              <a:spcAft>
                <a:spcPct val="40000"/>
              </a:spcAft>
              <a:buFontTx/>
              <a:buNone/>
              <a:defRPr/>
            </a:pPr>
            <a:r>
              <a:rPr lang="en-US" sz="1800" b="0" i="0" dirty="0" smtClean="0">
                <a:solidFill>
                  <a:schemeClr val="accent4">
                    <a:lumMod val="10000"/>
                  </a:schemeClr>
                </a:solidFill>
              </a:rPr>
              <a:t>	- Cross-site project on Integrated Data Systems </a:t>
            </a:r>
          </a:p>
          <a:p>
            <a:pPr marL="838200" lvl="1" indent="-381000">
              <a:buFontTx/>
              <a:buNone/>
              <a:defRPr/>
            </a:pPr>
            <a:r>
              <a:rPr lang="en-US" sz="2400" b="0" i="0" dirty="0" smtClean="0">
                <a:solidFill>
                  <a:schemeClr val="accent4">
                    <a:lumMod val="10000"/>
                  </a:schemeClr>
                </a:solidFill>
              </a:rPr>
              <a:t>John D. and Catherine T. MacArthur Foundation</a:t>
            </a:r>
          </a:p>
          <a:p>
            <a:pPr marL="838200" lvl="1" indent="-381000">
              <a:spcBef>
                <a:spcPct val="0"/>
              </a:spcBef>
              <a:buFontTx/>
              <a:buNone/>
              <a:defRPr/>
            </a:pPr>
            <a:r>
              <a:rPr lang="en-US" sz="1800" b="0" i="0" dirty="0" smtClean="0">
                <a:solidFill>
                  <a:schemeClr val="accent4">
                    <a:lumMod val="10000"/>
                  </a:schemeClr>
                </a:solidFill>
              </a:rPr>
              <a:t>	- </a:t>
            </a:r>
            <a:r>
              <a:rPr lang="en-US" sz="1800" b="0" i="0" dirty="0">
                <a:solidFill>
                  <a:schemeClr val="accent4">
                    <a:lumMod val="10000"/>
                  </a:schemeClr>
                </a:solidFill>
              </a:rPr>
              <a:t>General Support/Meeting Costs</a:t>
            </a:r>
          </a:p>
          <a:p>
            <a:pPr marL="1238250" lvl="2" indent="-381000">
              <a:buFontTx/>
              <a:buNone/>
              <a:defRPr/>
            </a:pPr>
            <a:r>
              <a:rPr lang="en-US" sz="1800" b="0" dirty="0" smtClean="0">
                <a:solidFill>
                  <a:schemeClr val="accent4">
                    <a:lumMod val="10000"/>
                  </a:schemeClr>
                </a:solidFill>
              </a:rPr>
              <a:t>- Support for NNIP “Information Campaign”</a:t>
            </a:r>
          </a:p>
          <a:p>
            <a:pPr marL="838200" lvl="1" indent="-381000">
              <a:buFontTx/>
              <a:buNone/>
              <a:defRPr/>
            </a:pPr>
            <a:r>
              <a:rPr lang="en-US" sz="1800" b="0" i="0" dirty="0" smtClean="0">
                <a:solidFill>
                  <a:schemeClr val="accent4">
                    <a:lumMod val="10000"/>
                  </a:schemeClr>
                </a:solidFill>
              </a:rPr>
              <a:t>	- Grant for book “Strengthening Communities with Neighborhood Indicators”</a:t>
            </a:r>
            <a:endParaRPr lang="en-US" sz="1800" b="0" dirty="0" smtClean="0">
              <a:solidFill>
                <a:schemeClr val="accent4">
                  <a:lumMod val="10000"/>
                </a:schemeClr>
              </a:solidFill>
            </a:endParaRPr>
          </a:p>
          <a:p>
            <a:pPr marL="838200" lvl="1" indent="-381000">
              <a:spcAft>
                <a:spcPts val="1200"/>
              </a:spcAft>
              <a:buFontTx/>
              <a:buNone/>
              <a:defRPr/>
            </a:pPr>
            <a:r>
              <a:rPr lang="en-US" sz="1800" b="0" i="0" dirty="0" smtClean="0">
                <a:solidFill>
                  <a:schemeClr val="accent4">
                    <a:lumMod val="10000"/>
                  </a:schemeClr>
                </a:solidFill>
              </a:rPr>
              <a:t>	- Grant to explore NNIP’s role in the Open Data movement</a:t>
            </a: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title"/>
          </p:nvPr>
        </p:nvSpPr>
        <p:spPr/>
        <p:txBody>
          <a:bodyPr/>
          <a:lstStyle/>
          <a:p>
            <a:pPr>
              <a:defRPr/>
            </a:pPr>
            <a:r>
              <a:rPr lang="en-US" dirty="0" smtClean="0">
                <a:solidFill>
                  <a:schemeClr val="accent4">
                    <a:lumMod val="10000"/>
                  </a:schemeClr>
                </a:solidFill>
              </a:rPr>
              <a:t>National Neighborhood</a:t>
            </a:r>
            <a:br>
              <a:rPr lang="en-US" dirty="0" smtClean="0">
                <a:solidFill>
                  <a:schemeClr val="accent4">
                    <a:lumMod val="10000"/>
                  </a:schemeClr>
                </a:solidFill>
              </a:rPr>
            </a:br>
            <a:r>
              <a:rPr lang="en-US" dirty="0" smtClean="0">
                <a:solidFill>
                  <a:schemeClr val="accent4">
                    <a:lumMod val="10000"/>
                  </a:schemeClr>
                </a:solidFill>
              </a:rPr>
              <a:t>Indicators Partnership (NNIP)</a:t>
            </a:r>
          </a:p>
        </p:txBody>
      </p:sp>
      <p:sp>
        <p:nvSpPr>
          <p:cNvPr id="26627" name="Rectangle 3"/>
          <p:cNvSpPr>
            <a:spLocks noGrp="1" noChangeArrowheads="1"/>
          </p:cNvSpPr>
          <p:nvPr>
            <p:ph type="body" idx="1"/>
          </p:nvPr>
        </p:nvSpPr>
        <p:spPr>
          <a:xfrm>
            <a:off x="990600" y="1524000"/>
            <a:ext cx="7924800" cy="4800600"/>
          </a:xfrm>
        </p:spPr>
        <p:txBody>
          <a:bodyPr/>
          <a:lstStyle/>
          <a:p>
            <a:pPr marL="457200" indent="-457200">
              <a:spcAft>
                <a:spcPts val="600"/>
              </a:spcAft>
              <a:buFont typeface="Monotype Sorts" pitchFamily="2" charset="2"/>
              <a:buNone/>
              <a:defRPr/>
            </a:pPr>
            <a:r>
              <a:rPr lang="en-US" sz="2100" dirty="0" smtClean="0">
                <a:solidFill>
                  <a:schemeClr val="accent4">
                    <a:lumMod val="10000"/>
                  </a:schemeClr>
                </a:solidFill>
              </a:rPr>
              <a:t>1997: Washington, D.C.</a:t>
            </a:r>
          </a:p>
          <a:p>
            <a:pPr marL="457200" indent="-457200">
              <a:spcAft>
                <a:spcPts val="600"/>
              </a:spcAft>
              <a:buFont typeface="Monotype Sorts" pitchFamily="2" charset="2"/>
              <a:buNone/>
              <a:defRPr/>
            </a:pPr>
            <a:r>
              <a:rPr lang="en-US" sz="2100" dirty="0" smtClean="0">
                <a:solidFill>
                  <a:schemeClr val="accent4">
                    <a:lumMod val="10000"/>
                  </a:schemeClr>
                </a:solidFill>
              </a:rPr>
              <a:t>1999: Baltimore, Indianapolis, Miami, Milwaukee,      	Philadelphia</a:t>
            </a:r>
          </a:p>
          <a:p>
            <a:pPr marL="457200" indent="-457200">
              <a:spcAft>
                <a:spcPts val="600"/>
              </a:spcAft>
              <a:buFont typeface="Monotype Sorts" pitchFamily="2" charset="2"/>
              <a:buNone/>
              <a:defRPr/>
            </a:pPr>
            <a:r>
              <a:rPr lang="en-US" sz="2100" dirty="0" smtClean="0">
                <a:solidFill>
                  <a:schemeClr val="accent4">
                    <a:lumMod val="10000"/>
                  </a:schemeClr>
                </a:solidFill>
              </a:rPr>
              <a:t>2002: Camden, Chattanooga, Des Moines, Los Angeles, Louisville, New Orleans, Sacramento</a:t>
            </a:r>
          </a:p>
          <a:p>
            <a:pPr marL="457200" indent="-457200">
              <a:spcAft>
                <a:spcPts val="600"/>
              </a:spcAft>
              <a:buFont typeface="Monotype Sorts" pitchFamily="2" charset="2"/>
              <a:buNone/>
              <a:defRPr/>
            </a:pPr>
            <a:r>
              <a:rPr lang="en-US" sz="2100" dirty="0" smtClean="0">
                <a:solidFill>
                  <a:schemeClr val="accent4">
                    <a:lumMod val="10000"/>
                  </a:schemeClr>
                </a:solidFill>
              </a:rPr>
              <a:t>2003-05: Seattle, Nashville, Columbus, Dallas, Memphis</a:t>
            </a:r>
          </a:p>
          <a:p>
            <a:pPr marL="457200" indent="-457200">
              <a:spcAft>
                <a:spcPts val="600"/>
              </a:spcAft>
              <a:buFont typeface="Monotype Sorts" pitchFamily="2" charset="2"/>
              <a:buNone/>
              <a:defRPr/>
            </a:pPr>
            <a:r>
              <a:rPr lang="en-US" sz="2100" dirty="0" smtClean="0">
                <a:solidFill>
                  <a:schemeClr val="accent4">
                    <a:lumMod val="10000"/>
                  </a:schemeClr>
                </a:solidFill>
              </a:rPr>
              <a:t>2006-07:  Grand Rapids, New York, Minneapolis</a:t>
            </a:r>
          </a:p>
          <a:p>
            <a:pPr marL="457200" indent="-457200">
              <a:spcAft>
                <a:spcPts val="600"/>
              </a:spcAft>
              <a:buFont typeface="Monotype Sorts" pitchFamily="2" charset="2"/>
              <a:buNone/>
              <a:defRPr/>
            </a:pPr>
            <a:r>
              <a:rPr lang="en-US" sz="2100" dirty="0" smtClean="0">
                <a:solidFill>
                  <a:schemeClr val="accent4">
                    <a:lumMod val="10000"/>
                  </a:schemeClr>
                </a:solidFill>
              </a:rPr>
              <a:t>2008-09:  New Haven, Pittsburgh, St. Louis, Detroit</a:t>
            </a:r>
          </a:p>
          <a:p>
            <a:pPr marL="457200" indent="-457200">
              <a:spcAft>
                <a:spcPts val="600"/>
              </a:spcAft>
              <a:buFont typeface="Monotype Sorts" pitchFamily="2" charset="2"/>
              <a:buNone/>
              <a:defRPr/>
            </a:pPr>
            <a:r>
              <a:rPr lang="en-US" sz="2100" dirty="0" smtClean="0">
                <a:solidFill>
                  <a:schemeClr val="accent4">
                    <a:lumMod val="10000"/>
                  </a:schemeClr>
                </a:solidFill>
              </a:rPr>
              <a:t>2010: Portland, Kansas City, San Antonio</a:t>
            </a:r>
          </a:p>
          <a:p>
            <a:pPr marL="457200" indent="-457200">
              <a:spcAft>
                <a:spcPts val="600"/>
              </a:spcAft>
              <a:buFont typeface="Monotype Sorts" pitchFamily="2" charset="2"/>
              <a:buNone/>
              <a:defRPr/>
            </a:pPr>
            <a:r>
              <a:rPr lang="en-US" sz="2100" dirty="0" smtClean="0">
                <a:solidFill>
                  <a:schemeClr val="accent4">
                    <a:lumMod val="10000"/>
                  </a:schemeClr>
                </a:solidFill>
              </a:rPr>
              <a:t>2012:  Austin, Pinellas County... And more to come</a:t>
            </a:r>
          </a:p>
        </p:txBody>
      </p:sp>
    </p:spTree>
  </p:cSld>
  <p:clrMapOvr>
    <a:masterClrMapping/>
  </p:clrMapOvr>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Grp="1" noChangeArrowheads="1"/>
          </p:cNvSpPr>
          <p:nvPr>
            <p:ph type="ctrTitle"/>
          </p:nvPr>
        </p:nvSpPr>
        <p:spPr>
          <a:xfrm>
            <a:off x="685800" y="2743200"/>
            <a:ext cx="7772400" cy="1143000"/>
          </a:xfrm>
        </p:spPr>
        <p:txBody>
          <a:bodyPr anchor="ctr"/>
          <a:lstStyle/>
          <a:p>
            <a:pPr>
              <a:defRPr/>
            </a:pPr>
            <a:r>
              <a:rPr lang="en-US" dirty="0" smtClean="0"/>
              <a:t>Kathy Pettit:  		</a:t>
            </a:r>
            <a:r>
              <a:rPr lang="en-US" dirty="0" smtClean="0">
                <a:hlinkClick r:id="rId3"/>
              </a:rPr>
              <a:t>kpettit@urban.org</a:t>
            </a:r>
            <a:r>
              <a:rPr lang="en-US" dirty="0" smtClean="0"/>
              <a:t/>
            </a:r>
            <a:br>
              <a:rPr lang="en-US" dirty="0" smtClean="0"/>
            </a:br>
            <a:r>
              <a:rPr lang="en-US" dirty="0" smtClean="0"/>
              <a:t>				202-261-5670</a:t>
            </a:r>
            <a:br>
              <a:rPr lang="en-US" dirty="0" smtClean="0"/>
            </a:br>
            <a:r>
              <a:rPr lang="en-US" dirty="0" smtClean="0"/>
              <a:t/>
            </a:r>
            <a:br>
              <a:rPr lang="en-US" dirty="0" smtClean="0"/>
            </a:br>
            <a:r>
              <a:rPr lang="en-US" dirty="0" smtClean="0"/>
              <a:t>Leah Hendey:  	</a:t>
            </a:r>
            <a:r>
              <a:rPr lang="en-US" dirty="0" smtClean="0">
                <a:hlinkClick r:id="rId4"/>
              </a:rPr>
              <a:t>lhendey@urban.org</a:t>
            </a:r>
            <a:r>
              <a:rPr lang="en-US" dirty="0" smtClean="0"/>
              <a:t/>
            </a:r>
            <a:br>
              <a:rPr lang="en-US" dirty="0" smtClean="0"/>
            </a:br>
            <a:r>
              <a:rPr lang="en-US" dirty="0" smtClean="0"/>
              <a:t>				202-261-5856</a:t>
            </a:r>
          </a:p>
        </p:txBody>
      </p:sp>
      <p:sp>
        <p:nvSpPr>
          <p:cNvPr id="32771" name="Rectangle 2"/>
          <p:cNvSpPr txBox="1">
            <a:spLocks noChangeArrowheads="1"/>
          </p:cNvSpPr>
          <p:nvPr/>
        </p:nvSpPr>
        <p:spPr bwMode="auto">
          <a:xfrm>
            <a:off x="304800" y="381000"/>
            <a:ext cx="7772400"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8" tIns="44450" rIns="90488" bIns="44450"/>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defRPr/>
            </a:pPr>
            <a:r>
              <a:rPr lang="en-US" sz="3200" b="1" dirty="0" smtClean="0">
                <a:solidFill>
                  <a:schemeClr val="accent4">
                    <a:lumMod val="10000"/>
                  </a:schemeClr>
                </a:solidFill>
                <a:latin typeface="Arial" charset="0"/>
              </a:rPr>
              <a:t>Contact information</a:t>
            </a:r>
          </a:p>
        </p:txBody>
      </p:sp>
    </p:spTree>
  </p:cSld>
  <p:clrMapOvr>
    <a:masterClrMapping/>
  </p:clrMapOv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title" idx="4294967295"/>
          </p:nvPr>
        </p:nvSpPr>
        <p:spPr>
          <a:xfrm>
            <a:off x="609600" y="990600"/>
            <a:ext cx="7772400" cy="571500"/>
          </a:xfrm>
        </p:spPr>
        <p:txBody>
          <a:bodyPr anchor="b"/>
          <a:lstStyle/>
          <a:p>
            <a:pPr>
              <a:defRPr/>
            </a:pPr>
            <a:r>
              <a:rPr lang="en-US" sz="2800" b="0" i="1" dirty="0" smtClean="0">
                <a:solidFill>
                  <a:schemeClr val="accent4">
                    <a:lumMod val="10000"/>
                  </a:schemeClr>
                </a:solidFill>
              </a:rPr>
              <a:t/>
            </a:r>
            <a:br>
              <a:rPr lang="en-US" sz="2800" b="0" i="1" dirty="0" smtClean="0">
                <a:solidFill>
                  <a:schemeClr val="accent4">
                    <a:lumMod val="10000"/>
                  </a:schemeClr>
                </a:solidFill>
              </a:rPr>
            </a:br>
            <a:r>
              <a:rPr lang="en-US" sz="2800" dirty="0" smtClean="0">
                <a:solidFill>
                  <a:schemeClr val="accent4">
                    <a:lumMod val="10000"/>
                  </a:schemeClr>
                </a:solidFill>
              </a:rPr>
              <a:t>LOCAL PARTNERS IN NNIP</a:t>
            </a:r>
            <a:r>
              <a:rPr lang="en-US" sz="2400" b="0" dirty="0" smtClean="0">
                <a:solidFill>
                  <a:schemeClr val="accent4">
                    <a:lumMod val="10000"/>
                  </a:schemeClr>
                </a:solidFill>
              </a:rPr>
              <a:t> </a:t>
            </a:r>
            <a:r>
              <a:rPr lang="en-US" sz="2800" b="0" dirty="0" smtClean="0">
                <a:solidFill>
                  <a:schemeClr val="accent4">
                    <a:lumMod val="10000"/>
                  </a:schemeClr>
                </a:solidFill>
              </a:rPr>
              <a:t/>
            </a:r>
            <a:br>
              <a:rPr lang="en-US" sz="2800" b="0" dirty="0" smtClean="0">
                <a:solidFill>
                  <a:schemeClr val="accent4">
                    <a:lumMod val="10000"/>
                  </a:schemeClr>
                </a:solidFill>
              </a:rPr>
            </a:br>
            <a:r>
              <a:rPr lang="en-US" sz="2800" b="0" dirty="0" smtClean="0">
                <a:solidFill>
                  <a:schemeClr val="accent4">
                    <a:lumMod val="10000"/>
                  </a:schemeClr>
                </a:solidFill>
              </a:rPr>
              <a:t>    </a:t>
            </a:r>
            <a:r>
              <a:rPr lang="en-US" sz="2400" i="1" dirty="0" smtClean="0">
                <a:solidFill>
                  <a:schemeClr val="accent4">
                    <a:lumMod val="10000"/>
                  </a:schemeClr>
                </a:solidFill>
              </a:rPr>
              <a:t>The defining functions</a:t>
            </a:r>
          </a:p>
        </p:txBody>
      </p:sp>
      <p:sp>
        <p:nvSpPr>
          <p:cNvPr id="3075" name="Rectangle 3"/>
          <p:cNvSpPr>
            <a:spLocks noGrp="1" noChangeArrowheads="1"/>
          </p:cNvSpPr>
          <p:nvPr>
            <p:ph type="body" idx="4294967295"/>
          </p:nvPr>
        </p:nvSpPr>
        <p:spPr>
          <a:xfrm>
            <a:off x="685800" y="1981200"/>
            <a:ext cx="7727950" cy="5257800"/>
          </a:xfrm>
        </p:spPr>
        <p:txBody>
          <a:bodyPr/>
          <a:lstStyle/>
          <a:p>
            <a:pPr marL="457200" indent="-457200">
              <a:buClrTx/>
              <a:defRPr/>
            </a:pPr>
            <a:r>
              <a:rPr lang="en-US" sz="2000" dirty="0" smtClean="0">
                <a:solidFill>
                  <a:schemeClr val="accent4">
                    <a:lumMod val="10000"/>
                  </a:schemeClr>
                </a:solidFill>
              </a:rPr>
              <a:t>Building and operating information systems with integrated and recurrently updated data on neighborhood conditions</a:t>
            </a:r>
          </a:p>
          <a:p>
            <a:pPr marL="457200" indent="-457200">
              <a:buClrTx/>
              <a:defRPr/>
            </a:pPr>
            <a:endParaRPr lang="en-US" sz="2000" i="1" dirty="0" smtClean="0">
              <a:solidFill>
                <a:schemeClr val="accent4">
                  <a:lumMod val="10000"/>
                </a:schemeClr>
              </a:solidFill>
            </a:endParaRPr>
          </a:p>
          <a:p>
            <a:pPr marL="457200" indent="-457200">
              <a:buClrTx/>
              <a:defRPr/>
            </a:pPr>
            <a:r>
              <a:rPr lang="en-US" sz="2000" dirty="0" smtClean="0">
                <a:solidFill>
                  <a:schemeClr val="accent4">
                    <a:lumMod val="10000"/>
                  </a:schemeClr>
                </a:solidFill>
              </a:rPr>
              <a:t>Facilitating and promoting the direct practical use of data by community and city leaders for community building and local policy making</a:t>
            </a:r>
          </a:p>
          <a:p>
            <a:pPr marL="457200" indent="-457200">
              <a:buClrTx/>
              <a:defRPr/>
            </a:pPr>
            <a:endParaRPr lang="en-US" sz="2000" dirty="0" smtClean="0">
              <a:solidFill>
                <a:schemeClr val="accent4">
                  <a:lumMod val="10000"/>
                </a:schemeClr>
              </a:solidFill>
            </a:endParaRPr>
          </a:p>
          <a:p>
            <a:pPr marL="457200" indent="-457200">
              <a:buClrTx/>
              <a:defRPr/>
            </a:pPr>
            <a:r>
              <a:rPr lang="en-US" sz="2000" dirty="0" smtClean="0">
                <a:solidFill>
                  <a:schemeClr val="accent4">
                    <a:lumMod val="10000"/>
                  </a:schemeClr>
                </a:solidFill>
              </a:rPr>
              <a:t>Emphasizing the use of information to build the capacities of institutions and residents in distressed neighborhoods</a:t>
            </a:r>
          </a:p>
          <a:p>
            <a:pPr marL="838200" lvl="1" indent="-381000">
              <a:buClr>
                <a:srgbClr val="FFFF99"/>
              </a:buClr>
              <a:buFontTx/>
              <a:buNone/>
              <a:defRPr/>
            </a:pPr>
            <a:endParaRPr lang="en-US" dirty="0" smtClean="0">
              <a:solidFill>
                <a:schemeClr val="accent4">
                  <a:lumMod val="10000"/>
                </a:schemeClr>
              </a:solidFill>
            </a:endParaRPr>
          </a:p>
          <a:p>
            <a:pPr marL="457200" indent="-457200">
              <a:defRPr/>
            </a:pPr>
            <a:endParaRPr lang="en-US" sz="2200" b="0" i="1" dirty="0" smtClean="0">
              <a:solidFill>
                <a:schemeClr val="accent4">
                  <a:lumMod val="10000"/>
                </a:schemeClr>
              </a:solidFill>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4"/>
          <p:cNvSpPr>
            <a:spLocks noChangeArrowheads="1"/>
          </p:cNvSpPr>
          <p:nvPr/>
        </p:nvSpPr>
        <p:spPr bwMode="auto">
          <a:xfrm>
            <a:off x="609600" y="1447800"/>
            <a:ext cx="8229600" cy="480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8" tIns="44450" rIns="90488" bIns="44450"/>
          <a:lstStyle/>
          <a:p>
            <a:pPr marL="2057400" lvl="4" indent="-228600">
              <a:spcBef>
                <a:spcPct val="50000"/>
              </a:spcBef>
              <a:spcAft>
                <a:spcPct val="40000"/>
              </a:spcAft>
              <a:buClr>
                <a:srgbClr val="FFFF99"/>
              </a:buClr>
              <a:buSzPct val="75000"/>
              <a:buFont typeface="Monotype Sorts" pitchFamily="2" charset="2"/>
              <a:buNone/>
              <a:defRPr/>
            </a:pPr>
            <a:r>
              <a:rPr lang="en-US" sz="2800" b="1" dirty="0">
                <a:solidFill>
                  <a:schemeClr val="accent4">
                    <a:lumMod val="10000"/>
                  </a:schemeClr>
                </a:solidFill>
                <a:latin typeface="Arial" charset="0"/>
              </a:rPr>
              <a:t>		1) Data and Technology</a:t>
            </a:r>
          </a:p>
          <a:p>
            <a:pPr marL="742950" lvl="1" indent="-285750">
              <a:spcBef>
                <a:spcPct val="20000"/>
              </a:spcBef>
              <a:spcAft>
                <a:spcPct val="100000"/>
              </a:spcAft>
              <a:buClr>
                <a:srgbClr val="FFFF99"/>
              </a:buClr>
              <a:buSzPct val="75000"/>
              <a:buFont typeface="Monotype Sorts" pitchFamily="2" charset="2"/>
              <a:buNone/>
              <a:defRPr/>
            </a:pPr>
            <a:r>
              <a:rPr lang="en-US" sz="2000" b="1" i="1" dirty="0">
                <a:solidFill>
                  <a:schemeClr val="accent4">
                    <a:lumMod val="10000"/>
                  </a:schemeClr>
                </a:solidFill>
                <a:latin typeface="Arial" charset="0"/>
              </a:rPr>
              <a:t>				People relate to data analysis at the 				neighborhood level.</a:t>
            </a:r>
          </a:p>
          <a:p>
            <a:pPr marL="342900" indent="-342900">
              <a:spcBef>
                <a:spcPct val="80000"/>
              </a:spcBef>
              <a:spcAft>
                <a:spcPct val="40000"/>
              </a:spcAft>
              <a:buClr>
                <a:srgbClr val="FFFF99"/>
              </a:buClr>
              <a:buSzPct val="75000"/>
              <a:buFont typeface="Monotype Sorts" pitchFamily="2" charset="2"/>
              <a:buNone/>
              <a:defRPr/>
            </a:pPr>
            <a:r>
              <a:rPr lang="en-US" sz="2800" b="1" dirty="0">
                <a:solidFill>
                  <a:schemeClr val="accent4">
                    <a:lumMod val="10000"/>
                  </a:schemeClr>
                </a:solidFill>
                <a:latin typeface="Arial" charset="0"/>
              </a:rPr>
              <a:t>2) Institutions</a:t>
            </a:r>
          </a:p>
          <a:p>
            <a:pPr marL="742950" lvl="1" indent="-285750">
              <a:spcBef>
                <a:spcPct val="20000"/>
              </a:spcBef>
              <a:spcAft>
                <a:spcPct val="40000"/>
              </a:spcAft>
              <a:buClr>
                <a:schemeClr val="tx1"/>
              </a:buClr>
              <a:buSzPct val="75000"/>
              <a:buFont typeface="Arial" charset="0"/>
              <a:buChar char="-"/>
              <a:defRPr/>
            </a:pPr>
            <a:r>
              <a:rPr lang="en-US" sz="2000" b="1" i="1" dirty="0">
                <a:solidFill>
                  <a:schemeClr val="accent4">
                    <a:lumMod val="10000"/>
                  </a:schemeClr>
                </a:solidFill>
                <a:latin typeface="Arial" charset="0"/>
              </a:rPr>
              <a:t>Long-term and multifaceted interests</a:t>
            </a:r>
          </a:p>
          <a:p>
            <a:pPr marL="742950" lvl="1" indent="-285750">
              <a:spcBef>
                <a:spcPct val="20000"/>
              </a:spcBef>
              <a:spcAft>
                <a:spcPct val="40000"/>
              </a:spcAft>
              <a:buClr>
                <a:schemeClr val="tx1"/>
              </a:buClr>
              <a:buSzPct val="75000"/>
              <a:buFont typeface="Arial" charset="0"/>
              <a:buChar char="-"/>
              <a:defRPr/>
            </a:pPr>
            <a:r>
              <a:rPr lang="en-US" sz="2000" b="1" i="1" dirty="0">
                <a:solidFill>
                  <a:schemeClr val="accent4">
                    <a:lumMod val="10000"/>
                  </a:schemeClr>
                </a:solidFill>
                <a:latin typeface="Arial" charset="0"/>
              </a:rPr>
              <a:t>Positioned to maintain trust of data providers and users </a:t>
            </a:r>
          </a:p>
          <a:p>
            <a:pPr marL="342900" indent="-342900">
              <a:spcBef>
                <a:spcPct val="20000"/>
              </a:spcBef>
              <a:spcAft>
                <a:spcPct val="40000"/>
              </a:spcAft>
              <a:buClr>
                <a:srgbClr val="FFFF99"/>
              </a:buClr>
              <a:buSzPct val="75000"/>
              <a:buFont typeface="Monotype Sorts" pitchFamily="2" charset="2"/>
              <a:buNone/>
              <a:defRPr/>
            </a:pPr>
            <a:r>
              <a:rPr lang="en-US" sz="2800" b="1" dirty="0">
                <a:solidFill>
                  <a:schemeClr val="accent4">
                    <a:lumMod val="10000"/>
                  </a:schemeClr>
                </a:solidFill>
                <a:latin typeface="Arial" charset="0"/>
              </a:rPr>
              <a:t>3) Progressive Mission: Information for </a:t>
            </a:r>
            <a:r>
              <a:rPr lang="en-US" sz="2800" b="1" dirty="0" smtClean="0">
                <a:solidFill>
                  <a:schemeClr val="accent4">
                    <a:lumMod val="10000"/>
                  </a:schemeClr>
                </a:solidFill>
                <a:latin typeface="Arial" charset="0"/>
              </a:rPr>
              <a:t>Change</a:t>
            </a:r>
          </a:p>
          <a:p>
            <a:pPr marL="342900" indent="-342900">
              <a:spcBef>
                <a:spcPts val="0"/>
              </a:spcBef>
              <a:spcAft>
                <a:spcPct val="40000"/>
              </a:spcAft>
              <a:buClr>
                <a:srgbClr val="FFFF99"/>
              </a:buClr>
              <a:buSzPct val="75000"/>
              <a:buFont typeface="Monotype Sorts" pitchFamily="2" charset="2"/>
              <a:buNone/>
              <a:defRPr/>
            </a:pPr>
            <a:r>
              <a:rPr lang="en-US" sz="2800" b="1" dirty="0">
                <a:solidFill>
                  <a:schemeClr val="accent4">
                    <a:lumMod val="10000"/>
                  </a:schemeClr>
                </a:solidFill>
                <a:latin typeface="Arial" charset="0"/>
              </a:rPr>
              <a:t>	</a:t>
            </a:r>
            <a:r>
              <a:rPr lang="en-US" sz="2800" b="1" dirty="0" smtClean="0">
                <a:solidFill>
                  <a:schemeClr val="accent4">
                    <a:lumMod val="10000"/>
                  </a:schemeClr>
                </a:solidFill>
                <a:latin typeface="Arial" charset="0"/>
              </a:rPr>
              <a:t>   </a:t>
            </a:r>
            <a:r>
              <a:rPr lang="en-US" sz="2000" b="1" i="1" dirty="0" smtClean="0">
                <a:solidFill>
                  <a:schemeClr val="accent4">
                    <a:lumMod val="10000"/>
                  </a:schemeClr>
                </a:solidFill>
                <a:latin typeface="Arial" charset="0"/>
              </a:rPr>
              <a:t>Democratizing </a:t>
            </a:r>
            <a:r>
              <a:rPr lang="en-US" sz="2000" b="1" i="1" dirty="0">
                <a:solidFill>
                  <a:schemeClr val="accent4">
                    <a:lumMod val="10000"/>
                  </a:schemeClr>
                </a:solidFill>
                <a:latin typeface="Arial" charset="0"/>
              </a:rPr>
              <a:t>Information</a:t>
            </a:r>
          </a:p>
          <a:p>
            <a:pPr marL="342900" indent="-342900">
              <a:spcBef>
                <a:spcPct val="20000"/>
              </a:spcBef>
              <a:spcAft>
                <a:spcPct val="40000"/>
              </a:spcAft>
              <a:buClr>
                <a:srgbClr val="FFFF99"/>
              </a:buClr>
              <a:buSzPct val="75000"/>
              <a:buFont typeface="Monotype Sorts" pitchFamily="2" charset="2"/>
              <a:buNone/>
              <a:defRPr/>
            </a:pPr>
            <a:endParaRPr lang="en-US" sz="2800" b="1" dirty="0">
              <a:solidFill>
                <a:schemeClr val="accent4">
                  <a:lumMod val="10000"/>
                </a:schemeClr>
              </a:solidFill>
              <a:latin typeface="Arial" charset="0"/>
            </a:endParaRPr>
          </a:p>
        </p:txBody>
      </p:sp>
      <p:sp>
        <p:nvSpPr>
          <p:cNvPr id="4099" name="Rectangle 2"/>
          <p:cNvSpPr>
            <a:spLocks noGrp="1" noChangeArrowheads="1"/>
          </p:cNvSpPr>
          <p:nvPr>
            <p:ph type="title"/>
          </p:nvPr>
        </p:nvSpPr>
        <p:spPr>
          <a:xfrm>
            <a:off x="228600" y="533400"/>
            <a:ext cx="8229600" cy="990600"/>
          </a:xfrm>
        </p:spPr>
        <p:txBody>
          <a:bodyPr/>
          <a:lstStyle/>
          <a:p>
            <a:pPr>
              <a:defRPr/>
            </a:pPr>
            <a:r>
              <a:rPr lang="en-US" sz="3000" dirty="0" smtClean="0">
                <a:solidFill>
                  <a:schemeClr val="accent4">
                    <a:lumMod val="10000"/>
                  </a:schemeClr>
                </a:solidFill>
              </a:rPr>
              <a:t>NNIP Success Requires Three Innovations</a:t>
            </a:r>
          </a:p>
        </p:txBody>
      </p:sp>
      <p:pic>
        <p:nvPicPr>
          <p:cNvPr id="6148" name="Picture 16" descr="hoodbasicplus_lg"/>
          <p:cNvPicPr>
            <a:picLocks noChangeAspect="1" noChangeArrowheads="1"/>
          </p:cNvPicPr>
          <p:nvPr/>
        </p:nvPicPr>
        <p:blipFill>
          <a:blip r:embed="rId3">
            <a:extLst>
              <a:ext uri="{28A0092B-C50C-407E-A947-70E740481C1C}">
                <a14:useLocalDpi xmlns:a14="http://schemas.microsoft.com/office/drawing/2010/main" val="0"/>
              </a:ext>
            </a:extLst>
          </a:blip>
          <a:srcRect l="4669" t="47896" r="43968" b="26215"/>
          <a:stretch>
            <a:fillRect/>
          </a:stretch>
        </p:blipFill>
        <p:spPr bwMode="auto">
          <a:xfrm>
            <a:off x="685800" y="1524000"/>
            <a:ext cx="2514600" cy="152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a:xfrm>
            <a:off x="457200" y="609600"/>
            <a:ext cx="8153400" cy="609600"/>
          </a:xfrm>
        </p:spPr>
        <p:txBody>
          <a:bodyPr/>
          <a:lstStyle/>
          <a:p>
            <a:pPr>
              <a:defRPr/>
            </a:pPr>
            <a:r>
              <a:rPr lang="en-US" smtClean="0">
                <a:solidFill>
                  <a:schemeClr val="accent4">
                    <a:lumMod val="10000"/>
                  </a:schemeClr>
                </a:solidFill>
              </a:rPr>
              <a:t>Shared Mission:  </a:t>
            </a:r>
            <a:r>
              <a:rPr lang="en-US" i="1" smtClean="0">
                <a:solidFill>
                  <a:schemeClr val="accent4">
                    <a:lumMod val="10000"/>
                  </a:schemeClr>
                </a:solidFill>
              </a:rPr>
              <a:t>Information for Change</a:t>
            </a:r>
            <a:endParaRPr lang="en-US" i="1" dirty="0" smtClean="0">
              <a:solidFill>
                <a:schemeClr val="accent4">
                  <a:lumMod val="10000"/>
                </a:schemeClr>
              </a:solidFill>
            </a:endParaRPr>
          </a:p>
        </p:txBody>
      </p:sp>
      <p:sp>
        <p:nvSpPr>
          <p:cNvPr id="5123" name="Rectangle 3"/>
          <p:cNvSpPr>
            <a:spLocks noGrp="1" noChangeArrowheads="1"/>
          </p:cNvSpPr>
          <p:nvPr>
            <p:ph type="body" idx="1"/>
          </p:nvPr>
        </p:nvSpPr>
        <p:spPr>
          <a:xfrm>
            <a:off x="914400" y="1524000"/>
            <a:ext cx="7924800" cy="4800600"/>
          </a:xfrm>
        </p:spPr>
        <p:txBody>
          <a:bodyPr/>
          <a:lstStyle/>
          <a:p>
            <a:pPr>
              <a:buClrTx/>
              <a:buSzPct val="75000"/>
              <a:defRPr/>
            </a:pPr>
            <a:r>
              <a:rPr lang="en-US" dirty="0" smtClean="0">
                <a:solidFill>
                  <a:schemeClr val="accent4">
                    <a:lumMod val="10000"/>
                  </a:schemeClr>
                </a:solidFill>
              </a:rPr>
              <a:t>But a central focus on strengthening, empowering low-income neighborhoods</a:t>
            </a:r>
          </a:p>
          <a:p>
            <a:pPr>
              <a:buClrTx/>
              <a:buSzPct val="75000"/>
              <a:defRPr/>
            </a:pPr>
            <a:endParaRPr lang="en-US" dirty="0" smtClean="0">
              <a:solidFill>
                <a:schemeClr val="accent4">
                  <a:lumMod val="10000"/>
                </a:schemeClr>
              </a:solidFill>
            </a:endParaRPr>
          </a:p>
          <a:p>
            <a:pPr>
              <a:buClrTx/>
              <a:buSzPct val="75000"/>
              <a:defRPr/>
            </a:pPr>
            <a:r>
              <a:rPr lang="en-US" dirty="0" smtClean="0">
                <a:solidFill>
                  <a:schemeClr val="accent4">
                    <a:lumMod val="10000"/>
                  </a:schemeClr>
                </a:solidFill>
              </a:rPr>
              <a:t>Work for many clients </a:t>
            </a:r>
          </a:p>
          <a:p>
            <a:pPr lvl="1">
              <a:spcBef>
                <a:spcPct val="0"/>
              </a:spcBef>
              <a:defRPr/>
            </a:pPr>
            <a:r>
              <a:rPr lang="en-US" dirty="0" smtClean="0">
                <a:solidFill>
                  <a:schemeClr val="accent4">
                    <a:lumMod val="10000"/>
                  </a:schemeClr>
                </a:solidFill>
              </a:rPr>
              <a:t>Technical assistance to nonprofits</a:t>
            </a:r>
          </a:p>
          <a:p>
            <a:pPr lvl="1">
              <a:spcBef>
                <a:spcPct val="0"/>
              </a:spcBef>
              <a:defRPr/>
            </a:pPr>
            <a:r>
              <a:rPr lang="en-US" dirty="0" smtClean="0">
                <a:solidFill>
                  <a:schemeClr val="accent4">
                    <a:lumMod val="10000"/>
                  </a:schemeClr>
                </a:solidFill>
              </a:rPr>
              <a:t>Informing city’s service provision</a:t>
            </a:r>
          </a:p>
          <a:p>
            <a:pPr lvl="1">
              <a:spcBef>
                <a:spcPct val="0"/>
              </a:spcBef>
              <a:spcAft>
                <a:spcPct val="50000"/>
              </a:spcAft>
              <a:defRPr/>
            </a:pPr>
            <a:r>
              <a:rPr lang="en-US" dirty="0" smtClean="0">
                <a:solidFill>
                  <a:schemeClr val="accent4">
                    <a:lumMod val="10000"/>
                  </a:schemeClr>
                </a:solidFill>
              </a:rPr>
              <a:t>Market analysis for local retail</a:t>
            </a:r>
          </a:p>
          <a:p>
            <a:pPr>
              <a:spcAft>
                <a:spcPct val="50000"/>
              </a:spcAft>
              <a:buClrTx/>
              <a:buSzPct val="75000"/>
              <a:defRPr/>
            </a:pPr>
            <a:r>
              <a:rPr lang="en-US" dirty="0" smtClean="0">
                <a:solidFill>
                  <a:schemeClr val="accent4">
                    <a:lumMod val="10000"/>
                  </a:schemeClr>
                </a:solidFill>
              </a:rPr>
              <a:t>Information as a bridge for collaboration among residents, public agencies, nonprofits, businesses</a:t>
            </a: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a:xfrm>
            <a:off x="304800" y="533400"/>
            <a:ext cx="7772400" cy="990600"/>
          </a:xfrm>
        </p:spPr>
        <p:txBody>
          <a:bodyPr/>
          <a:lstStyle/>
          <a:p>
            <a:pPr>
              <a:defRPr/>
            </a:pPr>
            <a:r>
              <a:rPr lang="en-US" dirty="0" smtClean="0">
                <a:solidFill>
                  <a:schemeClr val="accent4">
                    <a:lumMod val="10000"/>
                  </a:schemeClr>
                </a:solidFill>
              </a:rPr>
              <a:t>Obligations to the NNIP Partnership:</a:t>
            </a:r>
          </a:p>
        </p:txBody>
      </p:sp>
      <p:sp>
        <p:nvSpPr>
          <p:cNvPr id="156675" name="Rectangle 3"/>
          <p:cNvSpPr>
            <a:spLocks noGrp="1" noChangeArrowheads="1"/>
          </p:cNvSpPr>
          <p:nvPr>
            <p:ph type="body" idx="1"/>
          </p:nvPr>
        </p:nvSpPr>
        <p:spPr/>
        <p:txBody>
          <a:bodyPr/>
          <a:lstStyle/>
          <a:p>
            <a:pPr>
              <a:buClrTx/>
              <a:buSzPct val="75000"/>
              <a:defRPr/>
            </a:pPr>
            <a:r>
              <a:rPr lang="en-US" sz="2200" dirty="0" smtClean="0">
                <a:solidFill>
                  <a:schemeClr val="accent4">
                    <a:lumMod val="10000"/>
                  </a:schemeClr>
                </a:solidFill>
              </a:rPr>
              <a:t>Continue to meet NNIP standards at home</a:t>
            </a:r>
          </a:p>
          <a:p>
            <a:pPr lvl="1">
              <a:spcAft>
                <a:spcPct val="40000"/>
              </a:spcAft>
              <a:defRPr/>
            </a:pPr>
            <a:r>
              <a:rPr lang="en-US" sz="1800" dirty="0" smtClean="0">
                <a:solidFill>
                  <a:schemeClr val="accent4">
                    <a:lumMod val="10000"/>
                  </a:schemeClr>
                </a:solidFill>
              </a:rPr>
              <a:t>Perform the basic NNIP functions in full</a:t>
            </a:r>
          </a:p>
          <a:p>
            <a:pPr>
              <a:spcBef>
                <a:spcPct val="40000"/>
              </a:spcBef>
              <a:spcAft>
                <a:spcPct val="20000"/>
              </a:spcAft>
              <a:buClrTx/>
              <a:buSzPct val="75000"/>
              <a:defRPr/>
            </a:pPr>
            <a:r>
              <a:rPr lang="en-US" sz="2200" dirty="0" smtClean="0">
                <a:solidFill>
                  <a:schemeClr val="accent4">
                    <a:lumMod val="10000"/>
                  </a:schemeClr>
                </a:solidFill>
              </a:rPr>
              <a:t>Submit documentation on accomplishments/lessons</a:t>
            </a:r>
            <a:endParaRPr lang="en-US" sz="2200" u="sng" dirty="0" smtClean="0">
              <a:solidFill>
                <a:schemeClr val="accent4">
                  <a:lumMod val="10000"/>
                </a:schemeClr>
              </a:solidFill>
              <a:effectLst>
                <a:outerShdw blurRad="38100" dist="38100" dir="2700000" algn="tl">
                  <a:srgbClr val="C0C0C0"/>
                </a:outerShdw>
              </a:effectLst>
            </a:endParaRPr>
          </a:p>
          <a:p>
            <a:pPr lvl="1">
              <a:spcAft>
                <a:spcPct val="40000"/>
              </a:spcAft>
              <a:defRPr/>
            </a:pPr>
            <a:r>
              <a:rPr lang="en-US" sz="1800" dirty="0" smtClean="0">
                <a:solidFill>
                  <a:schemeClr val="accent4">
                    <a:lumMod val="10000"/>
                  </a:schemeClr>
                </a:solidFill>
              </a:rPr>
              <a:t>Twice per year – data holdings, analysis, dissemination</a:t>
            </a:r>
          </a:p>
          <a:p>
            <a:pPr>
              <a:spcBef>
                <a:spcPct val="40000"/>
              </a:spcBef>
              <a:spcAft>
                <a:spcPct val="20000"/>
              </a:spcAft>
              <a:buClrTx/>
              <a:buSzPct val="75000"/>
              <a:defRPr/>
            </a:pPr>
            <a:r>
              <a:rPr lang="en-US" sz="2200" dirty="0" smtClean="0">
                <a:solidFill>
                  <a:schemeClr val="accent4">
                    <a:lumMod val="10000"/>
                  </a:schemeClr>
                </a:solidFill>
              </a:rPr>
              <a:t>Participate actively in work of the Partnership</a:t>
            </a:r>
          </a:p>
          <a:p>
            <a:pPr lvl="1">
              <a:defRPr/>
            </a:pPr>
            <a:r>
              <a:rPr lang="en-US" sz="1800" dirty="0" smtClean="0">
                <a:solidFill>
                  <a:schemeClr val="accent4">
                    <a:lumMod val="10000"/>
                  </a:schemeClr>
                </a:solidFill>
              </a:rPr>
              <a:t>Best efforts to attend all meetings, conferences, workshops</a:t>
            </a:r>
          </a:p>
          <a:p>
            <a:pPr lvl="1">
              <a:spcAft>
                <a:spcPts val="600"/>
              </a:spcAft>
              <a:defRPr/>
            </a:pPr>
            <a:r>
              <a:rPr lang="en-US" sz="1800" dirty="0">
                <a:solidFill>
                  <a:schemeClr val="accent4">
                    <a:lumMod val="10000"/>
                  </a:schemeClr>
                </a:solidFill>
              </a:rPr>
              <a:t>Make</a:t>
            </a:r>
            <a:r>
              <a:rPr lang="en-US" sz="1800" dirty="0" smtClean="0">
                <a:solidFill>
                  <a:schemeClr val="accent4">
                    <a:lumMod val="10000"/>
                  </a:schemeClr>
                </a:solidFill>
              </a:rPr>
              <a:t> presentations to partners, participate in peer learning</a:t>
            </a:r>
          </a:p>
          <a:p>
            <a:pPr lvl="1">
              <a:spcBef>
                <a:spcPts val="0"/>
              </a:spcBef>
              <a:spcAft>
                <a:spcPct val="40000"/>
              </a:spcAft>
              <a:defRPr/>
            </a:pPr>
            <a:r>
              <a:rPr lang="en-US" sz="1800" dirty="0">
                <a:solidFill>
                  <a:schemeClr val="accent4">
                    <a:lumMod val="10000"/>
                  </a:schemeClr>
                </a:solidFill>
              </a:rPr>
              <a:t>Participate in </a:t>
            </a:r>
            <a:r>
              <a:rPr lang="en-US" sz="1800" dirty="0" smtClean="0">
                <a:solidFill>
                  <a:schemeClr val="accent4">
                    <a:lumMod val="10000"/>
                  </a:schemeClr>
                </a:solidFill>
              </a:rPr>
              <a:t>network planning for specific issues</a:t>
            </a:r>
          </a:p>
          <a:p>
            <a:pPr>
              <a:buClrTx/>
              <a:buSzPct val="75000"/>
              <a:defRPr/>
            </a:pPr>
            <a:r>
              <a:rPr lang="en-US" sz="2200" dirty="0" smtClean="0">
                <a:solidFill>
                  <a:schemeClr val="accent4">
                    <a:lumMod val="10000"/>
                  </a:schemeClr>
                </a:solidFill>
              </a:rPr>
              <a:t>Promote NNIP principles</a:t>
            </a:r>
          </a:p>
          <a:p>
            <a:pPr lvl="1">
              <a:defRPr/>
            </a:pPr>
            <a:r>
              <a:rPr lang="en-US" sz="1800" dirty="0" smtClean="0">
                <a:solidFill>
                  <a:schemeClr val="accent4">
                    <a:lumMod val="10000"/>
                  </a:schemeClr>
                </a:solidFill>
              </a:rPr>
              <a:t>Note and promote affiliation with NNIP and its principles in local work and professional activities</a:t>
            </a:r>
          </a:p>
          <a:p>
            <a:pPr>
              <a:defRPr/>
            </a:pPr>
            <a:endParaRPr lang="en-US" sz="2000" dirty="0" smtClean="0">
              <a:solidFill>
                <a:schemeClr val="accent4">
                  <a:lumMod val="10000"/>
                </a:schemeClr>
              </a:solidFill>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Title 1"/>
          <p:cNvSpPr>
            <a:spLocks noGrp="1"/>
          </p:cNvSpPr>
          <p:nvPr>
            <p:ph type="ctrTitle"/>
          </p:nvPr>
        </p:nvSpPr>
        <p:spPr/>
        <p:txBody>
          <a:bodyPr/>
          <a:lstStyle/>
          <a:p>
            <a:r>
              <a:rPr lang="en-US" altLang="en-US" dirty="0" smtClean="0"/>
              <a:t>Data-Driven Organizing </a:t>
            </a:r>
            <a:br>
              <a:rPr lang="en-US" altLang="en-US" dirty="0" smtClean="0"/>
            </a:br>
            <a:r>
              <a:rPr lang="en-US" altLang="en-US" dirty="0" smtClean="0"/>
              <a:t>in Pittsburgh’s </a:t>
            </a:r>
            <a:br>
              <a:rPr lang="en-US" altLang="en-US" dirty="0" smtClean="0"/>
            </a:br>
            <a:r>
              <a:rPr lang="en-US" altLang="en-US" dirty="0" smtClean="0"/>
              <a:t>Homewood Children’s Village</a:t>
            </a:r>
          </a:p>
        </p:txBody>
      </p:sp>
      <p:sp>
        <p:nvSpPr>
          <p:cNvPr id="3" name="Subtitle 2"/>
          <p:cNvSpPr>
            <a:spLocks noGrp="1"/>
          </p:cNvSpPr>
          <p:nvPr>
            <p:ph type="subTitle" idx="1"/>
          </p:nvPr>
        </p:nvSpPr>
        <p:spPr>
          <a:xfrm>
            <a:off x="1447800" y="4071445"/>
            <a:ext cx="6400800" cy="1752600"/>
          </a:xfrm>
        </p:spPr>
        <p:txBody>
          <a:bodyPr/>
          <a:lstStyle/>
          <a:p>
            <a:endParaRPr lang="en-US" dirty="0"/>
          </a:p>
        </p:txBody>
      </p:sp>
      <p:pic>
        <p:nvPicPr>
          <p:cNvPr id="2051" name="Picture 2" descr="Pittsburgh Neighborhood and Community Information System (PNCI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95600" y="4058307"/>
            <a:ext cx="3498850" cy="129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52" name="TextBox 3"/>
          <p:cNvSpPr txBox="1">
            <a:spLocks noChangeArrowheads="1"/>
          </p:cNvSpPr>
          <p:nvPr/>
        </p:nvSpPr>
        <p:spPr bwMode="auto">
          <a:xfrm>
            <a:off x="392113" y="5603875"/>
            <a:ext cx="8229600"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algn="ctr" eaLnBrk="1" hangingPunct="1"/>
            <a:r>
              <a:rPr lang="en-US" altLang="en-US" sz="2400" i="1"/>
              <a:t>Thanks to Samantha Teixeira &amp; Dr. John Wallace, Jr. </a:t>
            </a:r>
          </a:p>
          <a:p>
            <a:pPr algn="ctr" eaLnBrk="1" hangingPunct="1"/>
            <a:r>
              <a:rPr lang="en-US" altLang="en-US" sz="2400" i="1"/>
              <a:t>and  Bob Gradeck for slides and story</a:t>
            </a:r>
          </a:p>
          <a:p>
            <a:pPr algn="ctr" eaLnBrk="1" hangingPunct="1"/>
            <a:endParaRPr lang="en-US" altLang="en-US" sz="2400" i="1"/>
          </a:p>
        </p:txBody>
      </p:sp>
    </p:spTree>
    <p:extLst>
      <p:ext uri="{BB962C8B-B14F-4D97-AF65-F5344CB8AC3E}">
        <p14:creationId xmlns:p14="http://schemas.microsoft.com/office/powerpoint/2010/main" val="97060383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itle 1"/>
          <p:cNvSpPr>
            <a:spLocks noGrp="1"/>
          </p:cNvSpPr>
          <p:nvPr>
            <p:ph type="title"/>
          </p:nvPr>
        </p:nvSpPr>
        <p:spPr/>
        <p:txBody>
          <a:bodyPr/>
          <a:lstStyle/>
          <a:p>
            <a:r>
              <a:rPr lang="en-US" altLang="en-US" smtClean="0"/>
              <a:t>The Village Approach</a:t>
            </a:r>
          </a:p>
        </p:txBody>
      </p:sp>
      <p:sp>
        <p:nvSpPr>
          <p:cNvPr id="10243" name="Content Placeholder 2"/>
          <p:cNvSpPr>
            <a:spLocks noGrp="1"/>
          </p:cNvSpPr>
          <p:nvPr>
            <p:ph sz="half" idx="1"/>
          </p:nvPr>
        </p:nvSpPr>
        <p:spPr>
          <a:xfrm>
            <a:off x="609600" y="1447800"/>
            <a:ext cx="3863975" cy="4852987"/>
          </a:xfrm>
        </p:spPr>
        <p:txBody>
          <a:bodyPr>
            <a:normAutofit fontScale="92500"/>
          </a:bodyPr>
          <a:lstStyle/>
          <a:p>
            <a:r>
              <a:rPr lang="en-US" dirty="0" smtClean="0"/>
              <a:t>Follows the Promise Neighborhood model</a:t>
            </a:r>
          </a:p>
          <a:p>
            <a:r>
              <a:rPr lang="en-US" dirty="0" smtClean="0"/>
              <a:t>Began with “1,000 conversations” to hear residents’ concerns</a:t>
            </a:r>
          </a:p>
          <a:p>
            <a:r>
              <a:rPr lang="en-US" dirty="0" smtClean="0"/>
              <a:t>Learned that vacant and abandoned properties were one of Homewood’s key challenges.</a:t>
            </a:r>
          </a:p>
        </p:txBody>
      </p:sp>
      <p:pic>
        <p:nvPicPr>
          <p:cNvPr id="8" name="Picture 2"/>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rcRect/>
          <a:stretch>
            <a:fillRect/>
          </a:stretch>
        </p:blipFill>
        <p:spPr bwMode="auto">
          <a:xfrm>
            <a:off x="5105400" y="1431370"/>
            <a:ext cx="3124200" cy="453009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17002047"/>
      </p:ext>
    </p:extLst>
  </p:cSld>
  <p:clrMapOvr>
    <a:masterClrMapping/>
  </p:clrMapOvr>
  <p:timing>
    <p:tnLst>
      <p:par>
        <p:cTn id="1" dur="indefinite" restart="never" nodeType="tmRoot"/>
      </p:par>
    </p:tnLst>
  </p:timing>
</p:sld>
</file>

<file path=ppt/theme/theme1.xml><?xml version="1.0" encoding="utf-8"?>
<a:theme xmlns:a="http://schemas.openxmlformats.org/drawingml/2006/main" name="Sidebars">
  <a:themeElements>
    <a:clrScheme name="">
      <a:dk1>
        <a:srgbClr val="00279F"/>
      </a:dk1>
      <a:lt1>
        <a:srgbClr val="FFFFFF"/>
      </a:lt1>
      <a:dk2>
        <a:srgbClr val="0000FF"/>
      </a:dk2>
      <a:lt2>
        <a:srgbClr val="FFFF00"/>
      </a:lt2>
      <a:accent1>
        <a:srgbClr val="F57B49"/>
      </a:accent1>
      <a:accent2>
        <a:srgbClr val="FF00FF"/>
      </a:accent2>
      <a:accent3>
        <a:srgbClr val="AAAAFF"/>
      </a:accent3>
      <a:accent4>
        <a:srgbClr val="DADADA"/>
      </a:accent4>
      <a:accent5>
        <a:srgbClr val="F9BFB1"/>
      </a:accent5>
      <a:accent6>
        <a:srgbClr val="E700E7"/>
      </a:accent6>
      <a:hlink>
        <a:srgbClr val="FF0000"/>
      </a:hlink>
      <a:folHlink>
        <a:srgbClr val="919191"/>
      </a:folHlink>
    </a:clrScheme>
    <a:fontScheme name="Sidebars">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Sidebars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Sidebars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Sidebars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Sidebars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Sidebars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Sidebars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Sidebars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919191"/>
      </a:lt2>
      <a:accent1>
        <a:srgbClr val="618FFD"/>
      </a:accent1>
      <a:accent2>
        <a:srgbClr val="00AE00"/>
      </a:accent2>
      <a:accent3>
        <a:srgbClr val="FFFFFF"/>
      </a:accent3>
      <a:accent4>
        <a:srgbClr val="000000"/>
      </a:accent4>
      <a:accent5>
        <a:srgbClr val="B7C6FE"/>
      </a:accent5>
      <a:accent6>
        <a:srgbClr val="009D00"/>
      </a:accent6>
      <a:hlink>
        <a:srgbClr val="FC0128"/>
      </a:hlink>
      <a:folHlink>
        <a:srgbClr val="CECECE"/>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919191"/>
      </a:lt2>
      <a:accent1>
        <a:srgbClr val="618FFD"/>
      </a:accent1>
      <a:accent2>
        <a:srgbClr val="00AE00"/>
      </a:accent2>
      <a:accent3>
        <a:srgbClr val="FFFFFF"/>
      </a:accent3>
      <a:accent4>
        <a:srgbClr val="000000"/>
      </a:accent4>
      <a:accent5>
        <a:srgbClr val="B7C6FE"/>
      </a:accent5>
      <a:accent6>
        <a:srgbClr val="009D00"/>
      </a:accent6>
      <a:hlink>
        <a:srgbClr val="FC0128"/>
      </a:hlink>
      <a:folHlink>
        <a:srgbClr val="CECECE"/>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
    <a:dk1>
      <a:srgbClr val="00279F"/>
    </a:dk1>
    <a:lt1>
      <a:srgbClr val="FFFFFF"/>
    </a:lt1>
    <a:dk2>
      <a:srgbClr val="0000FF"/>
    </a:dk2>
    <a:lt2>
      <a:srgbClr val="FFFF00"/>
    </a:lt2>
    <a:accent1>
      <a:srgbClr val="F57B49"/>
    </a:accent1>
    <a:accent2>
      <a:srgbClr val="FF00FF"/>
    </a:accent2>
    <a:accent3>
      <a:srgbClr val="AAAAFF"/>
    </a:accent3>
    <a:accent4>
      <a:srgbClr val="DADADA"/>
    </a:accent4>
    <a:accent5>
      <a:srgbClr val="F9BFB1"/>
    </a:accent5>
    <a:accent6>
      <a:srgbClr val="E700E7"/>
    </a:accent6>
    <a:hlink>
      <a:srgbClr val="FF0000"/>
    </a:hlink>
    <a:folHlink>
      <a:srgbClr val="919191"/>
    </a:folHlink>
  </a:clrScheme>
</a:themeOverride>
</file>

<file path=docProps/app.xml><?xml version="1.0" encoding="utf-8"?>
<Properties xmlns="http://schemas.openxmlformats.org/officeDocument/2006/extended-properties" xmlns:vt="http://schemas.openxmlformats.org/officeDocument/2006/docPropsVTypes">
  <Template/>
  <TotalTime>2573</TotalTime>
  <Pages>7</Pages>
  <Words>2159</Words>
  <Application>Microsoft Office PowerPoint</Application>
  <PresentationFormat>On-screen Show (4:3)</PresentationFormat>
  <Paragraphs>307</Paragraphs>
  <Slides>30</Slides>
  <Notes>30</Notes>
  <HiddenSlides>0</HiddenSlides>
  <MMClips>0</MMClips>
  <ScaleCrop>false</ScaleCrop>
  <HeadingPairs>
    <vt:vector size="4" baseType="variant">
      <vt:variant>
        <vt:lpstr>Theme</vt:lpstr>
      </vt:variant>
      <vt:variant>
        <vt:i4>1</vt:i4>
      </vt:variant>
      <vt:variant>
        <vt:lpstr>Slide Titles</vt:lpstr>
      </vt:variant>
      <vt:variant>
        <vt:i4>30</vt:i4>
      </vt:variant>
    </vt:vector>
  </HeadingPairs>
  <TitlesOfParts>
    <vt:vector size="31" baseType="lpstr">
      <vt:lpstr>Sidebars</vt:lpstr>
      <vt:lpstr>Better Data. Better Decisions. Better Communities.    An Introduction to the  National Neighborhood Indicators Partnership  (NNIP)</vt:lpstr>
      <vt:lpstr>National Neighborhood Indicators Partnership (NNIP)</vt:lpstr>
      <vt:lpstr>National Neighborhood Indicators Partnership (NNIP)</vt:lpstr>
      <vt:lpstr> LOCAL PARTNERS IN NNIP      The defining functions</vt:lpstr>
      <vt:lpstr>NNIP Success Requires Three Innovations</vt:lpstr>
      <vt:lpstr>Shared Mission:  Information for Change</vt:lpstr>
      <vt:lpstr>Obligations to the NNIP Partnership:</vt:lpstr>
      <vt:lpstr>Data-Driven Organizing  in Pittsburgh’s  Homewood Children’s Village</vt:lpstr>
      <vt:lpstr>The Village Approach</vt:lpstr>
      <vt:lpstr>PNCIS Partnership in HCV Neighborhood Assessment</vt:lpstr>
      <vt:lpstr>PowerPoint Presentation</vt:lpstr>
      <vt:lpstr>Data Driven Organizing</vt:lpstr>
      <vt:lpstr>PowerPoint Presentation</vt:lpstr>
      <vt:lpstr>Gigapan</vt:lpstr>
      <vt:lpstr>PowerPoint Presentation</vt:lpstr>
      <vt:lpstr>Impact </vt:lpstr>
      <vt:lpstr>Using Neighborhood Indicators to Identify Need for Youth Services in Indianapolis</vt:lpstr>
      <vt:lpstr>Marion County Commission on Youth</vt:lpstr>
      <vt:lpstr>PowerPoint Presentation</vt:lpstr>
      <vt:lpstr>Vulnerability Index</vt:lpstr>
      <vt:lpstr>PowerPoint Presentation</vt:lpstr>
      <vt:lpstr>PowerPoint Presentation</vt:lpstr>
      <vt:lpstr>PowerPoint Presentation</vt:lpstr>
      <vt:lpstr>PowerPoint Presentation</vt:lpstr>
      <vt:lpstr>PowerPoint Presentation</vt:lpstr>
      <vt:lpstr>NNIP Leadership  MANAGEMENT AND DEVELOPMENT</vt:lpstr>
      <vt:lpstr>  JOINT WORK PROGRAM –  NNIP PARTNERSHIP</vt:lpstr>
      <vt:lpstr>NNIP MILESTONES</vt:lpstr>
      <vt:lpstr>  CURRENT FUNDING</vt:lpstr>
      <vt:lpstr>Kathy Pettit:    kpettit@urban.org     202-261-5670  Leah Hendey:   lhendey@urban.org     202-261-5856</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Using Information For Community Change</dc:title>
  <dc:subject>NNIP</dc:subject>
  <dc:creator>Peter Tatian</dc:creator>
  <dc:description>Federal Reserve Bank of St. Louis_x000d_
Little Rock, Arkansas</dc:description>
  <cp:lastModifiedBy>Leah Hendey</cp:lastModifiedBy>
  <cp:revision>1275</cp:revision>
  <cp:lastPrinted>2014-03-26T21:22:02Z</cp:lastPrinted>
  <dcterms:created xsi:type="dcterms:W3CDTF">1999-03-05T21:00:24Z</dcterms:created>
  <dcterms:modified xsi:type="dcterms:W3CDTF">2014-03-31T13:46:19Z</dcterms:modified>
</cp:coreProperties>
</file>