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55" r:id="rId2"/>
    <p:sldId id="381" r:id="rId3"/>
    <p:sldId id="382" r:id="rId4"/>
    <p:sldId id="383" r:id="rId5"/>
    <p:sldId id="399" r:id="rId6"/>
    <p:sldId id="384" r:id="rId7"/>
    <p:sldId id="385" r:id="rId8"/>
    <p:sldId id="390" r:id="rId9"/>
    <p:sldId id="392" r:id="rId10"/>
    <p:sldId id="393" r:id="rId11"/>
    <p:sldId id="394" r:id="rId12"/>
    <p:sldId id="395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7" autoAdjust="0"/>
    <p:restoredTop sz="94650" autoAdjust="0"/>
  </p:normalViewPr>
  <p:slideViewPr>
    <p:cSldViewPr>
      <p:cViewPr>
        <p:scale>
          <a:sx n="75" d="100"/>
          <a:sy n="75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t\AppData\Local\Microsoft\Windows\Temporary%20Internet%20Files\Content.Outlook\O3M76XRG\Final_Q2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Cleveland Area Foreclosure Rates by Census Blocks 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With and Without Demolition Intervention</a:t>
            </a:r>
            <a:endParaRPr lang="en-US" sz="160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'orignal data'!$AG$8</c:f>
              <c:strCache>
                <c:ptCount val="1"/>
                <c:pt idx="0">
                  <c:v>No Demolition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trendline>
            <c:name>Trend (No Demoltion)</c:name>
            <c:spPr>
              <a:ln w="444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</c:trendline>
          <c:cat>
            <c:strRef>
              <c:f>'orignal data'!$AH$10:$AV$10</c:f>
              <c:strCache>
                <c:ptCount val="1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</c:strCache>
            </c:strRef>
          </c:cat>
          <c:val>
            <c:numRef>
              <c:f>'orignal data'!$AH$8:$AV$8</c:f>
              <c:numCache>
                <c:formatCode>0.00%</c:formatCode>
                <c:ptCount val="15"/>
                <c:pt idx="0">
                  <c:v>3.3378181357910674E-3</c:v>
                </c:pt>
                <c:pt idx="1">
                  <c:v>3.5300570528477215E-3</c:v>
                </c:pt>
                <c:pt idx="2">
                  <c:v>3.7393412394582412E-3</c:v>
                </c:pt>
                <c:pt idx="3">
                  <c:v>3.2433191369869454E-3</c:v>
                </c:pt>
                <c:pt idx="4">
                  <c:v>2.7051186648507754E-3</c:v>
                </c:pt>
                <c:pt idx="5">
                  <c:v>3.9641123804799085E-3</c:v>
                </c:pt>
                <c:pt idx="6">
                  <c:v>2.9636139261807722E-3</c:v>
                </c:pt>
                <c:pt idx="7">
                  <c:v>2.2905437937949654E-3</c:v>
                </c:pt>
                <c:pt idx="8">
                  <c:v>3.2207850488259835E-3</c:v>
                </c:pt>
                <c:pt idx="9">
                  <c:v>3.1506663612608276E-3</c:v>
                </c:pt>
                <c:pt idx="10">
                  <c:v>2.8678455660491931E-3</c:v>
                </c:pt>
                <c:pt idx="11">
                  <c:v>3.3677582687573889E-3</c:v>
                </c:pt>
                <c:pt idx="12">
                  <c:v>3.3724292233603781E-3</c:v>
                </c:pt>
                <c:pt idx="13">
                  <c:v>3.0610337414711691E-3</c:v>
                </c:pt>
                <c:pt idx="14">
                  <c:v>4.0297132919765704E-3</c:v>
                </c:pt>
              </c:numCache>
            </c:numRef>
          </c:val>
        </c:ser>
        <c:ser>
          <c:idx val="1"/>
          <c:order val="1"/>
          <c:tx>
            <c:strRef>
              <c:f>'orignal data'!$AG$9</c:f>
              <c:strCache>
                <c:ptCount val="1"/>
                <c:pt idx="0">
                  <c:v>Demolition</c:v>
                </c:pt>
              </c:strCache>
            </c:strRef>
          </c:tx>
          <c:spPr>
            <a:ln w="254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trendline>
            <c:name>Trend (Demolition)</c:name>
            <c:spPr>
              <a:ln w="444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</c:trendline>
          <c:cat>
            <c:strRef>
              <c:f>'orignal data'!$AH$10:$AV$10</c:f>
              <c:strCache>
                <c:ptCount val="1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</c:strCache>
            </c:strRef>
          </c:cat>
          <c:val>
            <c:numRef>
              <c:f>'orignal data'!$AH$9:$AV$9</c:f>
              <c:numCache>
                <c:formatCode>0.00%</c:formatCode>
                <c:ptCount val="15"/>
                <c:pt idx="0">
                  <c:v>4.3294243199650737E-3</c:v>
                </c:pt>
                <c:pt idx="1">
                  <c:v>4.7225501770956305E-3</c:v>
                </c:pt>
                <c:pt idx="2">
                  <c:v>5.4894784995425513E-3</c:v>
                </c:pt>
                <c:pt idx="3">
                  <c:v>4.1348600508905875E-3</c:v>
                </c:pt>
                <c:pt idx="4">
                  <c:v>4.2105521592889911E-3</c:v>
                </c:pt>
                <c:pt idx="5">
                  <c:v>5.0968901583236942E-3</c:v>
                </c:pt>
                <c:pt idx="6">
                  <c:v>3.9067812326142081E-3</c:v>
                </c:pt>
                <c:pt idx="7">
                  <c:v>3.2209310968509246E-3</c:v>
                </c:pt>
                <c:pt idx="8">
                  <c:v>3.7739596782202815E-3</c:v>
                </c:pt>
                <c:pt idx="9">
                  <c:v>4.3957412365357076E-3</c:v>
                </c:pt>
                <c:pt idx="10">
                  <c:v>2.5650008758539597E-3</c:v>
                </c:pt>
                <c:pt idx="11">
                  <c:v>4.0089982531324262E-3</c:v>
                </c:pt>
                <c:pt idx="12">
                  <c:v>4.2657377959513416E-3</c:v>
                </c:pt>
                <c:pt idx="13">
                  <c:v>3.7321930113104452E-3</c:v>
                </c:pt>
                <c:pt idx="14">
                  <c:v>4.023404282323677E-3</c:v>
                </c:pt>
              </c:numCache>
            </c:numRef>
          </c:val>
        </c:ser>
        <c:marker val="1"/>
        <c:axId val="77866112"/>
        <c:axId val="77868032"/>
      </c:lineChart>
      <c:catAx>
        <c:axId val="7786611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Period (Year, Quarter)</a:t>
                </a:r>
              </a:p>
            </c:rich>
          </c:tx>
          <c:layout>
            <c:manualLayout>
              <c:xMode val="edge"/>
              <c:yMode val="edge"/>
              <c:x val="0.41105144484901202"/>
              <c:y val="0.9060404722998073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68032"/>
        <c:crosses val="autoZero"/>
        <c:auto val="1"/>
        <c:lblAlgn val="ctr"/>
        <c:lblOffset val="100"/>
      </c:catAx>
      <c:valAx>
        <c:axId val="77868032"/>
        <c:scaling>
          <c:orientation val="minMax"/>
          <c:max val="9.0000000000000028E-3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Foreclosure</a:t>
                </a:r>
                <a:r>
                  <a:rPr lang="en-US" sz="1200" baseline="0"/>
                  <a:t> Rate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8.7943266667643849E-3"/>
              <c:y val="0.37264579995254954"/>
            </c:manualLayout>
          </c:layout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F67897-4820-4258-914C-350C2C2DD2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Poverty levels, vacancy rates, incomes levels and gross rents </a:t>
            </a:r>
            <a:r>
              <a:rPr lang="en-US" dirty="0" smtClean="0"/>
              <a:t>at the Census Tract level from the U.S. Census Bureau 2010 Census. Property value impacts of proximity to amenities and </a:t>
            </a:r>
            <a:r>
              <a:rPr lang="en-US" dirty="0" err="1" smtClean="0"/>
              <a:t>disamenities</a:t>
            </a:r>
            <a:r>
              <a:rPr lang="en-US" dirty="0" smtClean="0"/>
              <a:t> can vary across housing submarkets.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C9012-FE16-4D2C-83F6-E1E831F54E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22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12D2-B3F9-4F7E-A60E-5CED9903C4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BA9C-1C09-44B3-94E3-ECEF4B6A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384E-45AB-4D9E-A0A7-7C27D507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/>
            </a:gs>
            <a:gs pos="30000">
              <a:srgbClr val="5F98B5">
                <a:alpha val="60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EA498B-4105-4E17-89D6-EF67556AE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Avant Garde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534400" cy="1295400"/>
          </a:xfrm>
        </p:spPr>
        <p:txBody>
          <a:bodyPr/>
          <a:lstStyle/>
          <a:p>
            <a:r>
              <a:rPr lang="en-US" sz="3600" b="1" i="1" u="sng" dirty="0" smtClean="0"/>
              <a:t>The demolition-foreclosure-equity </a:t>
            </a:r>
            <a:r>
              <a:rPr lang="en-US" sz="3600" b="1" i="1" u="sng" dirty="0" smtClean="0"/>
              <a:t>connection</a:t>
            </a:r>
          </a:p>
          <a:p>
            <a:endParaRPr lang="en-US" sz="1000" b="1" i="1" u="sng" dirty="0" smtClean="0"/>
          </a:p>
          <a:p>
            <a:r>
              <a:rPr lang="en-US" sz="1800" b="1" dirty="0" smtClean="0"/>
              <a:t>Michael Schramm</a:t>
            </a:r>
            <a:endParaRPr lang="en-US" sz="1800" b="1" dirty="0" smtClean="0"/>
          </a:p>
          <a:p>
            <a:r>
              <a:rPr lang="en-US" sz="1800" b="1" dirty="0" smtClean="0"/>
              <a:t>Research Associate, Center on Urban Poverty and Community Development, Case Western Reserve University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Michael Schramm, Director of IT and Research</a:t>
            </a:r>
          </a:p>
          <a:p>
            <a:r>
              <a:rPr lang="en-US" sz="1800" b="1" dirty="0" smtClean="0"/>
              <a:t>Cuyahoga Land Bank</a:t>
            </a:r>
            <a:endParaRPr lang="en-US" sz="1800" b="1" dirty="0"/>
          </a:p>
        </p:txBody>
      </p:sp>
      <p:pic>
        <p:nvPicPr>
          <p:cNvPr id="4" name="Picture 3" descr="logo_horiz_1000px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232" y="5029200"/>
            <a:ext cx="37217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312D2-B3F9-4F7E-A60E-5CED9903C4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 descr="V:\Case Logo\2010 Logo Revision\CWRU MSASS Case-Blu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953000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31618"/>
          <a:ext cx="8610600" cy="6653646"/>
        </p:xfrm>
        <a:graphic>
          <a:graphicData uri="http://schemas.openxmlformats.org/presentationml/2006/ole">
            <p:oleObj spid="_x0000_s2050" name="Acrobat Document" r:id="rId3" imgW="10060560" imgH="7774200" progId="Acrobat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685800"/>
          <a:ext cx="7467599" cy="569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353"/>
                <a:gridCol w="1182986"/>
                <a:gridCol w="1345646"/>
                <a:gridCol w="1508307"/>
                <a:gridCol w="150830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Distressed Property Variable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Extremely</a:t>
                      </a:r>
                      <a:r>
                        <a:rPr lang="en-US" sz="1600" baseline="0" dirty="0" smtClean="0"/>
                        <a:t> Weak</a:t>
                      </a:r>
                      <a:endParaRPr lang="en-US" sz="1600" dirty="0"/>
                    </a:p>
                  </a:txBody>
                  <a:tcPr anchor="ctr"/>
                </a:tc>
              </a:tr>
              <a:tr h="3212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Vacant lot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-1.2%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37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Vacant 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</a:tr>
              <a:tr h="3735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Mortgage</a:t>
                      </a:r>
                      <a:r>
                        <a:rPr lang="en-US" sz="1400" baseline="0" dirty="0" smtClean="0"/>
                        <a:t> foreclosed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+2.4%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+4.1%</a:t>
                      </a:r>
                      <a:endParaRPr lang="en-US" sz="1400" dirty="0"/>
                    </a:p>
                  </a:txBody>
                  <a:tcPr/>
                </a:tc>
              </a:tr>
              <a:tr h="5229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Mortgage foreclosed &amp; tax delinquent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</a:tr>
              <a:tr h="5976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Vacant &amp; mortgage foreclosed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</a:tr>
              <a:tr h="5079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Vacant, tax</a:t>
                      </a:r>
                      <a:r>
                        <a:rPr lang="en-US" sz="1400" baseline="0" dirty="0" smtClean="0"/>
                        <a:t> delinquent &amp; mortgage foreclosed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-7.0%</a:t>
                      </a:r>
                      <a:endParaRPr lang="en-US" sz="1400" dirty="0"/>
                    </a:p>
                  </a:txBody>
                  <a:tcPr/>
                </a:tc>
              </a:tr>
              <a:tr h="3414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 foreclosed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-20.1%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</a:tr>
              <a:tr h="2988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Vacant &amp; tax foreclosed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-10.8%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-6.5%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</a:tr>
              <a:tr h="3458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Tax delinquent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-1.6%</a:t>
                      </a:r>
                      <a:endParaRPr lang="en-US" sz="1400" dirty="0"/>
                    </a:p>
                  </a:txBody>
                  <a:tcPr/>
                </a:tc>
              </a:tr>
              <a:tr h="4739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Vacant &amp; tax delinquent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-8.6%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-2.8%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Value Impact from Nearby Distressed Properties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16675"/>
            <a:ext cx="6324600" cy="4413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* Coefficient not statistically significant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Findings: Impacts of Distress on Property Values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Different types of distress have different impacts on property value.</a:t>
            </a:r>
          </a:p>
          <a:p>
            <a:r>
              <a:rPr lang="en-US" dirty="0" smtClean="0"/>
              <a:t>Turning distressed structures into vacant lots (demolition) often offers a real estate “equity hedge.”</a:t>
            </a:r>
          </a:p>
          <a:p>
            <a:r>
              <a:rPr lang="en-US" dirty="0" smtClean="0"/>
              <a:t>Impacts of distress vary across submarkets.</a:t>
            </a:r>
          </a:p>
          <a:p>
            <a:r>
              <a:rPr lang="en-US" dirty="0" smtClean="0"/>
              <a:t>Values in higher functioning submarkets are more sensitive to nearby property distress.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478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Findings: Cost-Benefit of Demolition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500" dirty="0"/>
              <a:t>	</a:t>
            </a:r>
            <a:endParaRPr lang="en-US" sz="35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0242827"/>
              </p:ext>
            </p:extLst>
          </p:nvPr>
        </p:nvGraphicFramePr>
        <p:xfrm>
          <a:off x="1143000" y="1752600"/>
          <a:ext cx="6705600" cy="252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2057400"/>
              </a:tblGrid>
              <a:tr h="791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Submarket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Return on  $1</a:t>
                      </a:r>
                      <a:r>
                        <a:rPr lang="en-US" sz="2000" baseline="0" dirty="0" smtClean="0"/>
                        <a:t> of demolition</a:t>
                      </a:r>
                      <a:endParaRPr lang="en-US" sz="2000" dirty="0"/>
                    </a:p>
                  </a:txBody>
                  <a:tcPr/>
                </a:tc>
              </a:tr>
              <a:tr h="4472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Functioning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$ 13.45</a:t>
                      </a:r>
                      <a:endParaRPr lang="en-US" sz="2000" dirty="0"/>
                    </a:p>
                  </a:txBody>
                  <a:tcPr/>
                </a:tc>
              </a:tr>
              <a:tr h="4472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Moderately Functioning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$ 4.27</a:t>
                      </a:r>
                      <a:endParaRPr lang="en-US" sz="2000" dirty="0"/>
                    </a:p>
                  </a:txBody>
                  <a:tcPr/>
                </a:tc>
              </a:tr>
              <a:tr h="41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Weak and Extremely</a:t>
                      </a:r>
                      <a:r>
                        <a:rPr lang="en-US" sz="2000" baseline="0" dirty="0" smtClean="0"/>
                        <a:t> Weak Functioning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~ $ - 1*</a:t>
                      </a:r>
                      <a:endParaRPr lang="en-US" sz="2000" dirty="0" smtClean="0"/>
                    </a:p>
                  </a:txBody>
                  <a:tcPr/>
                </a:tc>
              </a:tr>
              <a:tr h="4185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ACROSS</a:t>
                      </a:r>
                      <a:r>
                        <a:rPr lang="en-US" sz="2000" baseline="0" dirty="0" smtClean="0"/>
                        <a:t> ALL MARKETS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$ 1.40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572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Limited statistical significance on key  distress variables in weaker submarkets limits predictive power related to demolition, thereby lowering robustness of findings.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Summary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Distressed properties negatively impact property values.</a:t>
            </a:r>
          </a:p>
          <a:p>
            <a:r>
              <a:rPr lang="en-US" dirty="0" smtClean="0"/>
              <a:t>An equity hedge is often identified when distressed structures are turned into vacant lots (demolition).</a:t>
            </a:r>
          </a:p>
          <a:p>
            <a:r>
              <a:rPr lang="en-US" dirty="0" smtClean="0"/>
              <a:t>Demolition of distressed properties has a greater benefit in higher functioning markets.</a:t>
            </a:r>
          </a:p>
          <a:p>
            <a:r>
              <a:rPr lang="en-US" dirty="0"/>
              <a:t>Evidence suggests that a reduction in foreclosures is related to demolition activity.</a:t>
            </a:r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2954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 Result </a:t>
            </a:r>
            <a:br>
              <a:rPr lang="en-US" b="1" dirty="0" smtClean="0"/>
            </a:br>
            <a:r>
              <a:rPr lang="en-US" b="1" dirty="0" smtClean="0"/>
              <a:t>Using Data = $$$$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077200" cy="4267200"/>
          </a:xfrm>
        </p:spPr>
        <p:txBody>
          <a:bodyPr/>
          <a:lstStyle/>
          <a:p>
            <a:r>
              <a:rPr lang="en-US" dirty="0" smtClean="0"/>
              <a:t>$120 million in unspent federal funds freed up for Demolition </a:t>
            </a:r>
            <a:r>
              <a:rPr lang="en-US" dirty="0" smtClean="0">
                <a:solidFill>
                  <a:srgbClr val="FF0000"/>
                </a:solidFill>
              </a:rPr>
              <a:t>(Treasury changed fund allocation based on preliminary study results, Summer, 2013)</a:t>
            </a:r>
          </a:p>
          <a:p>
            <a:pPr lvl="1"/>
            <a:r>
              <a:rPr lang="en-US" dirty="0" smtClean="0"/>
              <a:t>$60 Million in Ohio</a:t>
            </a:r>
          </a:p>
          <a:p>
            <a:pPr lvl="1"/>
            <a:r>
              <a:rPr lang="en-US" dirty="0" smtClean="0"/>
              <a:t>$100 Million in Michigan</a:t>
            </a:r>
          </a:p>
          <a:p>
            <a:pPr lvl="1"/>
            <a:r>
              <a:rPr lang="en-US" dirty="0" smtClean="0"/>
              <a:t>Other states considering</a:t>
            </a:r>
          </a:p>
          <a:p>
            <a:r>
              <a:rPr lang="en-US" dirty="0" smtClean="0"/>
              <a:t>Cuyahoga County considering $50 million in bond funds for demolition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6222-B49C-4231-A513-C73647C338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6002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04800" y="0"/>
          <a:ext cx="8458200" cy="6535882"/>
        </p:xfrm>
        <a:graphic>
          <a:graphicData uri="http://schemas.openxmlformats.org/presentationml/2006/ole">
            <p:oleObj spid="_x0000_s1026" name="Acrobat Document" r:id="rId3" imgW="10060560" imgH="7774200" progId="Acrobat.Document.11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61722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Most of this presentation was created by the Thriving Communities Institute at the Western Reserve Land Conservancy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Cleveland City Council hearing and briefing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Research Team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 cmpd="tri"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Griswold Consulting Group</a:t>
            </a:r>
          </a:p>
          <a:p>
            <a:r>
              <a:rPr lang="en-US" dirty="0" smtClean="0"/>
              <a:t>Case Western Reserve University</a:t>
            </a:r>
          </a:p>
          <a:p>
            <a:pPr lvl="1"/>
            <a:r>
              <a:rPr lang="en-US" dirty="0" smtClean="0"/>
              <a:t>Center on Urban Poverty and Community Development</a:t>
            </a:r>
          </a:p>
          <a:p>
            <a:r>
              <a:rPr lang="en-US" dirty="0" smtClean="0"/>
              <a:t>Cuyahoga Land Bank</a:t>
            </a:r>
            <a:endParaRPr lang="en-US" dirty="0"/>
          </a:p>
          <a:p>
            <a:r>
              <a:rPr lang="en-US" dirty="0" err="1" smtClean="0"/>
              <a:t>Calnin</a:t>
            </a:r>
            <a:r>
              <a:rPr lang="en-US" dirty="0" smtClean="0"/>
              <a:t> Consulting Services</a:t>
            </a:r>
          </a:p>
          <a:p>
            <a:r>
              <a:rPr lang="en-US" dirty="0" err="1" smtClean="0"/>
              <a:t>GeoDa</a:t>
            </a:r>
            <a:r>
              <a:rPr lang="en-US" dirty="0" smtClean="0"/>
              <a:t> </a:t>
            </a:r>
            <a:r>
              <a:rPr lang="en-US" dirty="0" smtClean="0"/>
              <a:t>Group – Luc </a:t>
            </a:r>
            <a:r>
              <a:rPr lang="en-US" dirty="0" err="1" smtClean="0"/>
              <a:t>Anselin</a:t>
            </a:r>
            <a:r>
              <a:rPr lang="en-US" dirty="0" smtClean="0"/>
              <a:t> (Arizona State University – Spatial Weights Matrix)</a:t>
            </a:r>
            <a:endParaRPr lang="en-US" dirty="0"/>
          </a:p>
          <a:p>
            <a:r>
              <a:rPr lang="en-US" dirty="0" smtClean="0"/>
              <a:t>Western Reserve Land </a:t>
            </a:r>
            <a:r>
              <a:rPr lang="en-US" dirty="0" smtClean="0"/>
              <a:t>Conservancy – Thriving Communities Institute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4478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Primary Purposes of Study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Conduct objective research to test the hypothesis that strategic demolition reduces mortgage foreclosures. </a:t>
            </a:r>
          </a:p>
          <a:p>
            <a:r>
              <a:rPr lang="en-US" dirty="0" smtClean="0"/>
              <a:t>Determine how property values are impacted differently by vacant lots and by distressed properties.</a:t>
            </a:r>
          </a:p>
          <a:p>
            <a:r>
              <a:rPr lang="en-US" dirty="0" smtClean="0"/>
              <a:t>Leverage </a:t>
            </a:r>
            <a:r>
              <a:rPr lang="en-US" dirty="0"/>
              <a:t>objective evidence based on </a:t>
            </a:r>
            <a:r>
              <a:rPr lang="en-US" dirty="0" smtClean="0"/>
              <a:t>findings to support an argument to the U.S. Treasury and White House Economic Advisors that would permit re-allocation of a portion of TARP housing funds for demolition of blighted properties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478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6840"/>
            <a:ext cx="3581400" cy="501396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1800" dirty="0" smtClean="0"/>
              <a:t>Genesee County Land Bank: 2003-2005 </a:t>
            </a:r>
            <a:r>
              <a:rPr lang="en-US" sz="1800" dirty="0" smtClean="0"/>
              <a:t>(Michigan) </a:t>
            </a:r>
            <a:r>
              <a:rPr lang="en-US" sz="1800" dirty="0" smtClean="0">
                <a:solidFill>
                  <a:srgbClr val="FF0000"/>
                </a:solidFill>
              </a:rPr>
              <a:t>[pre real estate crash]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Unique Dataset </a:t>
            </a:r>
          </a:p>
          <a:p>
            <a:pPr lvl="2"/>
            <a:r>
              <a:rPr lang="en-US" sz="1800" dirty="0" smtClean="0"/>
              <a:t>Tax-foreclosures</a:t>
            </a:r>
          </a:p>
          <a:p>
            <a:pPr lvl="2"/>
            <a:r>
              <a:rPr lang="en-US" sz="1800" dirty="0" smtClean="0"/>
              <a:t>Demolition </a:t>
            </a:r>
            <a:endParaRPr lang="en-US" sz="1800" dirty="0"/>
          </a:p>
          <a:p>
            <a:pPr lvl="2"/>
            <a:r>
              <a:rPr lang="en-US" sz="1800" dirty="0" smtClean="0"/>
              <a:t>Vacant Lots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Counterfactual: Valuing an Urban Demolition Program</a:t>
            </a:r>
          </a:p>
          <a:p>
            <a:pPr lvl="2"/>
            <a:r>
              <a:rPr lang="en-US" sz="1800" dirty="0" smtClean="0"/>
              <a:t>435 Demos = $3.5 million</a:t>
            </a:r>
          </a:p>
          <a:p>
            <a:pPr lvl="2"/>
            <a:r>
              <a:rPr lang="en-US" sz="1800" dirty="0" smtClean="0"/>
              <a:t>$112 million equity hedge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Value of Investment-Based Programs?</a:t>
            </a:r>
          </a:p>
          <a:p>
            <a:pPr lvl="2"/>
            <a:r>
              <a:rPr lang="en-US" sz="1800" dirty="0" smtClean="0"/>
              <a:t>Data Issues</a:t>
            </a:r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Logo_Color_High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5954486"/>
            <a:ext cx="903514" cy="903514"/>
          </a:xfrm>
          <a:prstGeom prst="rect">
            <a:avLst/>
          </a:prstGeom>
        </p:spPr>
      </p:pic>
      <p:pic>
        <p:nvPicPr>
          <p:cNvPr id="5" name="Picture 4" descr="FinalBuffe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62401" y="1600518"/>
            <a:ext cx="4953000" cy="42031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Original Study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1430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43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Data Sources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     NEO CANDO</a:t>
            </a:r>
          </a:p>
          <a:p>
            <a:pPr lvl="1"/>
            <a:r>
              <a:rPr lang="en-US" sz="2600" dirty="0" smtClean="0"/>
              <a:t>Property transfers – County Fiscal Office</a:t>
            </a:r>
          </a:p>
          <a:p>
            <a:pPr lvl="1"/>
            <a:r>
              <a:rPr lang="en-US" sz="2600" dirty="0" smtClean="0"/>
              <a:t>Demolitions – municipalities, land bank</a:t>
            </a:r>
          </a:p>
          <a:p>
            <a:pPr lvl="1"/>
            <a:r>
              <a:rPr lang="en-US" sz="2600" dirty="0" smtClean="0"/>
              <a:t>Foreclosure filings – Common Pleas Court</a:t>
            </a:r>
          </a:p>
          <a:p>
            <a:pPr lvl="1"/>
            <a:r>
              <a:rPr lang="en-US" sz="2600" dirty="0" smtClean="0"/>
              <a:t>Sheriff’s sales – County Sheriff</a:t>
            </a:r>
          </a:p>
          <a:p>
            <a:pPr lvl="1"/>
            <a:r>
              <a:rPr lang="en-US" sz="2600" dirty="0" smtClean="0"/>
              <a:t>Tax billing file – County Fiscal Office</a:t>
            </a:r>
          </a:p>
          <a:p>
            <a:pPr lvl="1"/>
            <a:r>
              <a:rPr lang="en-US" sz="2600" dirty="0" smtClean="0"/>
              <a:t>Postal vacancies – </a:t>
            </a:r>
            <a:r>
              <a:rPr lang="en-US" sz="2600" dirty="0"/>
              <a:t>Semaphore United States Postal Service Address Scrubber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Property characteristics – County Fiscal </a:t>
            </a:r>
            <a:r>
              <a:rPr lang="en-US" sz="2600" dirty="0" smtClean="0"/>
              <a:t>Office</a:t>
            </a:r>
          </a:p>
          <a:p>
            <a:pPr lvl="1">
              <a:buNone/>
            </a:pPr>
            <a:r>
              <a:rPr lang="en-US" sz="2600" dirty="0" smtClean="0"/>
              <a:t>Quarterly snapshots of each distress indicator from Q2 – 2009 to Q1 – 2013</a:t>
            </a:r>
          </a:p>
          <a:p>
            <a:pPr lvl="1">
              <a:buNone/>
            </a:pPr>
            <a:r>
              <a:rPr lang="en-US" sz="2600" dirty="0" smtClean="0"/>
              <a:t>Distress counted within 500 foot buffer (“</a:t>
            </a:r>
            <a:r>
              <a:rPr lang="en-US" sz="2400" dirty="0" smtClean="0"/>
              <a:t>Generate </a:t>
            </a:r>
            <a:r>
              <a:rPr lang="en-US" sz="2400" dirty="0" smtClean="0"/>
              <a:t>Near </a:t>
            </a:r>
            <a:r>
              <a:rPr lang="en-US" sz="2400" dirty="0" smtClean="0"/>
              <a:t>Table” </a:t>
            </a:r>
            <a:r>
              <a:rPr lang="en-US" sz="2600" dirty="0" smtClean="0"/>
              <a:t>tool in </a:t>
            </a:r>
            <a:r>
              <a:rPr lang="en-US" sz="2600" dirty="0" err="1" smtClean="0"/>
              <a:t>ArcGIS</a:t>
            </a:r>
            <a:r>
              <a:rPr lang="en-US" sz="2600" dirty="0" smtClean="0"/>
              <a:t>)</a:t>
            </a:r>
          </a:p>
          <a:p>
            <a:pPr lvl="1">
              <a:buNone/>
            </a:pPr>
            <a:endParaRPr lang="en-US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4478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Research Methods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Impact of Demolition on Mortgage-Foreclosure</a:t>
            </a:r>
          </a:p>
          <a:p>
            <a:pPr lvl="1"/>
            <a:r>
              <a:rPr lang="en-US" dirty="0" smtClean="0"/>
              <a:t>Neighborhood Distress Index</a:t>
            </a:r>
          </a:p>
          <a:p>
            <a:pPr lvl="1"/>
            <a:r>
              <a:rPr lang="en-US" dirty="0" smtClean="0"/>
              <a:t>Pattern-Based Model (Correlation)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Impact of Demolition on Real Estate Equity</a:t>
            </a:r>
          </a:p>
          <a:p>
            <a:pPr lvl="1"/>
            <a:r>
              <a:rPr lang="en-US" dirty="0" smtClean="0"/>
              <a:t>Hedonic Pricing Theory</a:t>
            </a:r>
          </a:p>
          <a:p>
            <a:pPr lvl="2"/>
            <a:r>
              <a:rPr lang="en-US" dirty="0" smtClean="0"/>
              <a:t>Sales-based valuation</a:t>
            </a:r>
          </a:p>
          <a:p>
            <a:pPr lvl="1"/>
            <a:r>
              <a:rPr lang="en-US" dirty="0" smtClean="0"/>
              <a:t>Process-Based Model (Causation)</a:t>
            </a:r>
          </a:p>
          <a:p>
            <a:pPr lvl="2"/>
            <a:r>
              <a:rPr lang="en-US" dirty="0" smtClean="0"/>
              <a:t>Predictive simulation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4478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914400" y="1447800"/>
          <a:ext cx="7467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0" y="0"/>
            <a:ext cx="8839200" cy="6934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Evidence suggests demolition activity is beneficial in lowering mortgage-foreclosure rates across all neighborhood distress indices.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Submarkets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Place matters.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Cleveland area divided into 4 submarkets:</a:t>
            </a:r>
          </a:p>
          <a:p>
            <a:pPr lvl="1"/>
            <a:r>
              <a:rPr lang="en-US" dirty="0" smtClean="0"/>
              <a:t>High functioning;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oderately functioning;</a:t>
            </a:r>
            <a:endParaRPr lang="en-US" dirty="0"/>
          </a:p>
          <a:p>
            <a:pPr lvl="1"/>
            <a:r>
              <a:rPr lang="en-US" dirty="0" smtClean="0"/>
              <a:t>Weak functioning;	   		</a:t>
            </a:r>
          </a:p>
          <a:p>
            <a:pPr lvl="1"/>
            <a:r>
              <a:rPr lang="en-US" dirty="0" smtClean="0"/>
              <a:t>Extremely weak functioning.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1447800"/>
            <a:ext cx="7010400" cy="0"/>
          </a:xfrm>
          <a:prstGeom prst="line">
            <a:avLst/>
          </a:prstGeom>
          <a:ln w="44450" cap="rnd" cmpd="sng"/>
          <a:effectLst>
            <a:outerShdw blurRad="50800" dist="50800" dir="54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CLRC">
      <a:dk1>
        <a:srgbClr val="0A3262"/>
      </a:dk1>
      <a:lt1>
        <a:srgbClr val="0A3262"/>
      </a:lt1>
      <a:dk2>
        <a:srgbClr val="0A3262"/>
      </a:dk2>
      <a:lt2>
        <a:srgbClr val="4893AA"/>
      </a:lt2>
      <a:accent1>
        <a:srgbClr val="00B050"/>
      </a:accent1>
      <a:accent2>
        <a:srgbClr val="FFFFFF"/>
      </a:accent2>
      <a:accent3>
        <a:srgbClr val="812C23"/>
      </a:accent3>
      <a:accent4>
        <a:srgbClr val="8C7B70"/>
      </a:accent4>
      <a:accent5>
        <a:srgbClr val="92D050"/>
      </a:accent5>
      <a:accent6>
        <a:srgbClr val="A86C2A"/>
      </a:accent6>
      <a:hlink>
        <a:srgbClr val="FFFFFF"/>
      </a:hlink>
      <a:folHlink>
        <a:srgbClr val="F2F2F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749</Words>
  <Application>Microsoft Office PowerPoint</Application>
  <PresentationFormat>On-screen Show (4:3)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Theme1</vt:lpstr>
      <vt:lpstr>Acrobat Document</vt:lpstr>
      <vt:lpstr>Slide 1</vt:lpstr>
      <vt:lpstr>Slide 2</vt:lpstr>
      <vt:lpstr>Research Team</vt:lpstr>
      <vt:lpstr>Primary Purposes of Study</vt:lpstr>
      <vt:lpstr>Slide 5</vt:lpstr>
      <vt:lpstr>Data Sources</vt:lpstr>
      <vt:lpstr>Research Methods</vt:lpstr>
      <vt:lpstr>Slide 8</vt:lpstr>
      <vt:lpstr>Submarkets</vt:lpstr>
      <vt:lpstr>Slide 10</vt:lpstr>
      <vt:lpstr>Slide 11</vt:lpstr>
      <vt:lpstr>Findings: Impacts of Distress on Property Values</vt:lpstr>
      <vt:lpstr>Findings: Cost-Benefit of Demolition</vt:lpstr>
      <vt:lpstr>Summary</vt:lpstr>
      <vt:lpstr>End Result  Using Data = $$$$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cclrcadmin</dc:creator>
  <cp:lastModifiedBy>mrs44</cp:lastModifiedBy>
  <cp:revision>68</cp:revision>
  <dcterms:created xsi:type="dcterms:W3CDTF">2011-07-25T12:14:09Z</dcterms:created>
  <dcterms:modified xsi:type="dcterms:W3CDTF">2014-03-27T01:24:53Z</dcterms:modified>
</cp:coreProperties>
</file>