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3" r:id="rId3"/>
    <p:sldId id="295" r:id="rId4"/>
    <p:sldId id="294" r:id="rId5"/>
    <p:sldId id="299" r:id="rId6"/>
    <p:sldId id="301" r:id="rId7"/>
    <p:sldId id="297" r:id="rId8"/>
    <p:sldId id="298" r:id="rId9"/>
    <p:sldId id="258" r:id="rId10"/>
    <p:sldId id="273" r:id="rId11"/>
    <p:sldId id="280" r:id="rId12"/>
    <p:sldId id="274" r:id="rId13"/>
    <p:sldId id="281" r:id="rId14"/>
    <p:sldId id="300" r:id="rId15"/>
    <p:sldId id="259" r:id="rId16"/>
    <p:sldId id="283" r:id="rId17"/>
    <p:sldId id="291" r:id="rId18"/>
    <p:sldId id="284" r:id="rId19"/>
    <p:sldId id="261" r:id="rId20"/>
    <p:sldId id="285" r:id="rId21"/>
    <p:sldId id="262" r:id="rId22"/>
    <p:sldId id="265" r:id="rId23"/>
    <p:sldId id="266" r:id="rId24"/>
    <p:sldId id="286" r:id="rId25"/>
    <p:sldId id="289" r:id="rId26"/>
    <p:sldId id="268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LUS\UI1_VOL12\CENTERS\Metro\SPopkin\HOST\Site%20Data%20and%20Information\Program%20Data\CHA\Data\Large%20Quartlery%20Program%20Data%20Upd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LUS\UI1_VOL12\CENTERS\Metro\SPopkin\HOST\Site%20Data%20and%20Information\Program%20Data\CHA\Data\HOST%20Monthly%20Program%20Data%20Updates%20Adults%20and%20Yout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LUS\UI1_VOL12\CENTERS\Metro\SPopkin\HOST\Site%20Data%20and%20Information\Program%20Data\CHA\Data\HOST%20Monthly%20Program%20Data%20Updates%20Adults%20and%20Yout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LUS\UI1_VOL12\CENTERS\Metro\SPopkin\HOST\Site%20Data%20and%20Information\Program%20Data\CHA\Data\HOST%20Monthly%20Program%20Data%20Updates%20Adults%20and%20Yout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Metro\SPopkin\HOST\Site%20Data%20and%20Information\Program%20Data\CHA\Data\Data%20for%20Chicago%20Data%20Walk%205.27.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380943512382402"/>
          <c:y val="4.1986268379482598E-2"/>
          <c:w val="0.496666059480799"/>
          <c:h val="0.916027463241035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Altgeld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Sheet1!$A$2:$A$6</c:f>
              <c:strCache>
                <c:ptCount val="5"/>
                <c:pt idx="0">
                  <c:v>are willing to help</c:v>
                </c:pt>
                <c:pt idx="1">
                  <c:v>share the same values</c:v>
                </c:pt>
                <c:pt idx="2">
                  <c:v>are close-knit</c:v>
                </c:pt>
                <c:pt idx="3">
                  <c:v>can be trusted</c:v>
                </c:pt>
                <c:pt idx="4">
                  <c:v>generally get along with each 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0.54</c:v>
                </c:pt>
                <c:pt idx="1">
                  <c:v>0.35</c:v>
                </c:pt>
                <c:pt idx="2">
                  <c:v>0.45</c:v>
                </c:pt>
                <c:pt idx="3">
                  <c:v>0.24</c:v>
                </c:pt>
                <c:pt idx="4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Portland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are willing to help</c:v>
                </c:pt>
                <c:pt idx="1">
                  <c:v>share the same values</c:v>
                </c:pt>
                <c:pt idx="2">
                  <c:v>are close-knit</c:v>
                </c:pt>
                <c:pt idx="3">
                  <c:v>can be trusted</c:v>
                </c:pt>
                <c:pt idx="4">
                  <c:v>generally get along with each other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0.73</c:v>
                </c:pt>
                <c:pt idx="1">
                  <c:v>0.54</c:v>
                </c:pt>
                <c:pt idx="2">
                  <c:v>0.63</c:v>
                </c:pt>
                <c:pt idx="3">
                  <c:v>0.52</c:v>
                </c:pt>
                <c:pt idx="4">
                  <c:v>0.72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are willing to help</c:v>
                </c:pt>
                <c:pt idx="1">
                  <c:v>share the same values</c:v>
                </c:pt>
                <c:pt idx="2">
                  <c:v>are close-knit</c:v>
                </c:pt>
                <c:pt idx="3">
                  <c:v>can be trusted</c:v>
                </c:pt>
                <c:pt idx="4">
                  <c:v>generally get along with each other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0.42</c:v>
                </c:pt>
                <c:pt idx="1">
                  <c:v>0.73</c:v>
                </c:pt>
                <c:pt idx="2">
                  <c:v>0.37</c:v>
                </c:pt>
                <c:pt idx="3">
                  <c:v>0.22</c:v>
                </c:pt>
                <c:pt idx="4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80544"/>
        <c:axId val="9986432"/>
      </c:barChart>
      <c:catAx>
        <c:axId val="9980544"/>
        <c:scaling>
          <c:orientation val="minMax"/>
        </c:scaling>
        <c:delete val="0"/>
        <c:axPos val="l"/>
        <c:majorTickMark val="out"/>
        <c:minorTickMark val="none"/>
        <c:tickLblPos val="nextTo"/>
        <c:crossAx val="9986432"/>
        <c:crosses val="autoZero"/>
        <c:auto val="1"/>
        <c:lblAlgn val="ctr"/>
        <c:lblOffset val="100"/>
        <c:noMultiLvlLbl val="0"/>
      </c:catAx>
      <c:valAx>
        <c:axId val="99864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980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23012861721401"/>
          <c:y val="5.1029464645832703E-2"/>
          <c:w val="0.70393521789668101"/>
          <c:h val="0.729293486041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Altgeld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 cut size of meals in past 12 months</c:v>
                </c:pt>
                <c:pt idx="1">
                  <c:v>worried whether food would run out before they got money to buy more</c:v>
                </c:pt>
                <c:pt idx="2">
                  <c:v>food bought didn't last and they didn't have money to get any more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0.21</c:v>
                </c:pt>
                <c:pt idx="1">
                  <c:v>0.5</c:v>
                </c:pt>
                <c:pt idx="2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Portland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 cut size of meals in past 12 months</c:v>
                </c:pt>
                <c:pt idx="1">
                  <c:v>worried whether food would run out before they got money to buy more</c:v>
                </c:pt>
                <c:pt idx="2">
                  <c:v>food bought didn't last and they didn't have money to get any more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0.35</c:v>
                </c:pt>
                <c:pt idx="1">
                  <c:v>0.64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DC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 cut size of meals in past 12 months</c:v>
                </c:pt>
                <c:pt idx="1">
                  <c:v>worried whether food would run out before they got money to buy more</c:v>
                </c:pt>
                <c:pt idx="2">
                  <c:v>food bought didn't last and they didn't have money to get any more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</c:v>
                </c:pt>
                <c:pt idx="1">
                  <c:v>0.57999999999999996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22496"/>
        <c:axId val="34924032"/>
      </c:barChart>
      <c:catAx>
        <c:axId val="3492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34924032"/>
        <c:crosses val="autoZero"/>
        <c:auto val="1"/>
        <c:lblAlgn val="ctr"/>
        <c:lblOffset val="100"/>
        <c:noMultiLvlLbl val="0"/>
      </c:catAx>
      <c:valAx>
        <c:axId val="34924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4922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Data!$D$25</c:f>
              <c:strCache>
                <c:ptCount val="1"/>
                <c:pt idx="0">
                  <c:v>% engaged this month, all adults</c:v>
                </c:pt>
              </c:strCache>
            </c:strRef>
          </c:tx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-2.7663714872051399E-2"/>
                  <c:y val="-3.5526842474946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Data!$F$3:$AH$3</c:f>
              <c:strCache>
                <c:ptCount val="29"/>
                <c:pt idx="0">
                  <c:v>Nov11</c:v>
                </c:pt>
                <c:pt idx="1">
                  <c:v>Dec11</c:v>
                </c:pt>
                <c:pt idx="2">
                  <c:v>Jan12</c:v>
                </c:pt>
                <c:pt idx="3">
                  <c:v>Feb12</c:v>
                </c:pt>
                <c:pt idx="4">
                  <c:v>Mar12</c:v>
                </c:pt>
                <c:pt idx="5">
                  <c:v>Apr12</c:v>
                </c:pt>
                <c:pt idx="6">
                  <c:v>May12</c:v>
                </c:pt>
                <c:pt idx="7">
                  <c:v>Jun12</c:v>
                </c:pt>
                <c:pt idx="8">
                  <c:v>Jul12</c:v>
                </c:pt>
                <c:pt idx="9">
                  <c:v>Aug12</c:v>
                </c:pt>
                <c:pt idx="10">
                  <c:v>Sep12</c:v>
                </c:pt>
                <c:pt idx="11">
                  <c:v>Oct12</c:v>
                </c:pt>
                <c:pt idx="12">
                  <c:v>Nov12</c:v>
                </c:pt>
                <c:pt idx="13">
                  <c:v>Dec12</c:v>
                </c:pt>
                <c:pt idx="14">
                  <c:v>Jan13</c:v>
                </c:pt>
                <c:pt idx="15">
                  <c:v>Feb13</c:v>
                </c:pt>
                <c:pt idx="16">
                  <c:v>Mar13</c:v>
                </c:pt>
                <c:pt idx="17">
                  <c:v>Apr13</c:v>
                </c:pt>
                <c:pt idx="18">
                  <c:v>May13</c:v>
                </c:pt>
                <c:pt idx="19">
                  <c:v>Jun13</c:v>
                </c:pt>
                <c:pt idx="20">
                  <c:v>Jul13</c:v>
                </c:pt>
                <c:pt idx="21">
                  <c:v>Aug13</c:v>
                </c:pt>
                <c:pt idx="22">
                  <c:v>Sep13</c:v>
                </c:pt>
                <c:pt idx="23">
                  <c:v>Oct13</c:v>
                </c:pt>
                <c:pt idx="24">
                  <c:v>Nov13</c:v>
                </c:pt>
                <c:pt idx="25">
                  <c:v>Dec13</c:v>
                </c:pt>
                <c:pt idx="26">
                  <c:v>Jan14</c:v>
                </c:pt>
                <c:pt idx="27">
                  <c:v>Feb14</c:v>
                </c:pt>
                <c:pt idx="28">
                  <c:v>Mar14</c:v>
                </c:pt>
              </c:strCache>
            </c:strRef>
          </c:cat>
          <c:val>
            <c:numRef>
              <c:f>Data!$F$25:$AH$25</c:f>
              <c:numCache>
                <c:formatCode>0.00%</c:formatCode>
                <c:ptCount val="29"/>
                <c:pt idx="0">
                  <c:v>0.1074626866</c:v>
                </c:pt>
                <c:pt idx="1">
                  <c:v>0.1708333333</c:v>
                </c:pt>
                <c:pt idx="2">
                  <c:v>0.31677018629999998</c:v>
                </c:pt>
                <c:pt idx="3">
                  <c:v>0.54140127390000004</c:v>
                </c:pt>
                <c:pt idx="4">
                  <c:v>0.34394904459999998</c:v>
                </c:pt>
                <c:pt idx="5">
                  <c:v>0.40129449839999998</c:v>
                </c:pt>
                <c:pt idx="6">
                  <c:v>0.34285714290000002</c:v>
                </c:pt>
                <c:pt idx="7">
                  <c:v>0.37735849059999999</c:v>
                </c:pt>
                <c:pt idx="8">
                  <c:v>0.26086956519999999</c:v>
                </c:pt>
                <c:pt idx="9">
                  <c:v>0.36137071650000002</c:v>
                </c:pt>
                <c:pt idx="10">
                  <c:v>0.26791277260000002</c:v>
                </c:pt>
                <c:pt idx="11">
                  <c:v>0.28990228010000002</c:v>
                </c:pt>
                <c:pt idx="12">
                  <c:v>0.28758169929999999</c:v>
                </c:pt>
                <c:pt idx="13">
                  <c:v>0.20521172639999999</c:v>
                </c:pt>
                <c:pt idx="14">
                  <c:v>0.18530351440000001</c:v>
                </c:pt>
                <c:pt idx="15">
                  <c:v>0.28434504789999998</c:v>
                </c:pt>
                <c:pt idx="16">
                  <c:v>0.35782747599999998</c:v>
                </c:pt>
                <c:pt idx="17">
                  <c:v>0.3111111111</c:v>
                </c:pt>
                <c:pt idx="18">
                  <c:v>0.3883495146</c:v>
                </c:pt>
                <c:pt idx="19">
                  <c:v>0.4886731392</c:v>
                </c:pt>
                <c:pt idx="20">
                  <c:v>0.41233766230000002</c:v>
                </c:pt>
                <c:pt idx="21">
                  <c:v>0.44444444440000003</c:v>
                </c:pt>
                <c:pt idx="22">
                  <c:v>0.54368932039999995</c:v>
                </c:pt>
                <c:pt idx="23">
                  <c:v>0.50809061489999996</c:v>
                </c:pt>
                <c:pt idx="24">
                  <c:v>0.48051948049999998</c:v>
                </c:pt>
                <c:pt idx="25">
                  <c:v>0.4207119741</c:v>
                </c:pt>
                <c:pt idx="26">
                  <c:v>0.32907348240000001</c:v>
                </c:pt>
                <c:pt idx="27">
                  <c:v>0.44164037849999999</c:v>
                </c:pt>
                <c:pt idx="28">
                  <c:v>0.57278481010000004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52768"/>
        <c:axId val="36773248"/>
      </c:lineChart>
      <c:catAx>
        <c:axId val="3675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773248"/>
        <c:crosses val="autoZero"/>
        <c:auto val="1"/>
        <c:lblAlgn val="ctr"/>
        <c:lblOffset val="100"/>
        <c:noMultiLvlLbl val="0"/>
      </c:catAx>
      <c:valAx>
        <c:axId val="36773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752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13657706726997E-2"/>
          <c:y val="3.8899825021872302E-2"/>
          <c:w val="0.77016803256258803"/>
          <c:h val="0.81268834694136005"/>
        </c:manualLayout>
      </c:layout>
      <c:lineChart>
        <c:grouping val="standard"/>
        <c:varyColors val="0"/>
        <c:ser>
          <c:idx val="1"/>
          <c:order val="0"/>
          <c:tx>
            <c:strRef>
              <c:f>Adults!$A$6</c:f>
              <c:strCache>
                <c:ptCount val="1"/>
                <c:pt idx="0">
                  <c:v>Heads of Households (HOHs)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94344574852672E-2"/>
                  <c:y val="-4.0740740740740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3.9732456791957603E-2"/>
                  <c:y val="3.6419753086419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Adults!$B$3:$AG$3</c:f>
              <c:numCache>
                <c:formatCode>mmm\-yy</c:formatCode>
                <c:ptCount val="32"/>
                <c:pt idx="0">
                  <c:v>40848</c:v>
                </c:pt>
                <c:pt idx="1">
                  <c:v>40878</c:v>
                </c:pt>
                <c:pt idx="2">
                  <c:v>40909</c:v>
                </c:pt>
                <c:pt idx="3">
                  <c:v>40940</c:v>
                </c:pt>
                <c:pt idx="4">
                  <c:v>40969</c:v>
                </c:pt>
                <c:pt idx="5">
                  <c:v>41000</c:v>
                </c:pt>
                <c:pt idx="6">
                  <c:v>41030</c:v>
                </c:pt>
                <c:pt idx="7">
                  <c:v>41061</c:v>
                </c:pt>
                <c:pt idx="8">
                  <c:v>41091</c:v>
                </c:pt>
                <c:pt idx="9">
                  <c:v>41122</c:v>
                </c:pt>
                <c:pt idx="10">
                  <c:v>41153</c:v>
                </c:pt>
                <c:pt idx="11">
                  <c:v>41183</c:v>
                </c:pt>
                <c:pt idx="12">
                  <c:v>41214</c:v>
                </c:pt>
                <c:pt idx="13">
                  <c:v>41244</c:v>
                </c:pt>
                <c:pt idx="14">
                  <c:v>41275</c:v>
                </c:pt>
                <c:pt idx="15">
                  <c:v>41306</c:v>
                </c:pt>
                <c:pt idx="16">
                  <c:v>41334</c:v>
                </c:pt>
                <c:pt idx="17">
                  <c:v>41365</c:v>
                </c:pt>
                <c:pt idx="18">
                  <c:v>41395</c:v>
                </c:pt>
                <c:pt idx="19">
                  <c:v>41426</c:v>
                </c:pt>
                <c:pt idx="20">
                  <c:v>41456</c:v>
                </c:pt>
                <c:pt idx="21">
                  <c:v>41487</c:v>
                </c:pt>
                <c:pt idx="22">
                  <c:v>41518</c:v>
                </c:pt>
                <c:pt idx="23">
                  <c:v>41548</c:v>
                </c:pt>
                <c:pt idx="24">
                  <c:v>41579</c:v>
                </c:pt>
                <c:pt idx="25">
                  <c:v>41609</c:v>
                </c:pt>
                <c:pt idx="26">
                  <c:v>41640</c:v>
                </c:pt>
                <c:pt idx="27">
                  <c:v>41671</c:v>
                </c:pt>
                <c:pt idx="28">
                  <c:v>41699</c:v>
                </c:pt>
              </c:numCache>
            </c:numRef>
          </c:cat>
          <c:val>
            <c:numRef>
              <c:f>Adults!$B$6:$AE$6</c:f>
              <c:numCache>
                <c:formatCode>General</c:formatCode>
                <c:ptCount val="30"/>
                <c:pt idx="0">
                  <c:v>2.27</c:v>
                </c:pt>
                <c:pt idx="1">
                  <c:v>1.24</c:v>
                </c:pt>
                <c:pt idx="2">
                  <c:v>2.17</c:v>
                </c:pt>
                <c:pt idx="3">
                  <c:v>3.02</c:v>
                </c:pt>
                <c:pt idx="4">
                  <c:v>2.46</c:v>
                </c:pt>
                <c:pt idx="5">
                  <c:v>3.26</c:v>
                </c:pt>
                <c:pt idx="6">
                  <c:v>2.57</c:v>
                </c:pt>
                <c:pt idx="7">
                  <c:v>2.5299999999999998</c:v>
                </c:pt>
                <c:pt idx="8">
                  <c:v>2.58</c:v>
                </c:pt>
                <c:pt idx="9">
                  <c:v>2.9</c:v>
                </c:pt>
                <c:pt idx="10">
                  <c:v>2.79</c:v>
                </c:pt>
                <c:pt idx="11">
                  <c:v>2.95</c:v>
                </c:pt>
                <c:pt idx="12">
                  <c:v>2.8</c:v>
                </c:pt>
                <c:pt idx="13">
                  <c:v>2.6</c:v>
                </c:pt>
                <c:pt idx="14">
                  <c:v>2.31</c:v>
                </c:pt>
                <c:pt idx="15">
                  <c:v>2.39</c:v>
                </c:pt>
                <c:pt idx="16">
                  <c:v>2.17</c:v>
                </c:pt>
                <c:pt idx="17">
                  <c:v>2.42</c:v>
                </c:pt>
                <c:pt idx="18" formatCode="_(* #,##0.00_);_(* \(#,##0.00\);_(* &quot;-&quot;??_);_(@_)">
                  <c:v>2.7157360406</c:v>
                </c:pt>
                <c:pt idx="19" formatCode="_(* #,##0.00_);_(* \(#,##0.00\);_(* &quot;-&quot;??_);_(@_)">
                  <c:v>2.7411167512999999</c:v>
                </c:pt>
                <c:pt idx="20" formatCode="_(* #,##0.00_);_(* \(#,##0.00\);_(* &quot;-&quot;??_);_(@_)">
                  <c:v>2.4358974358999981</c:v>
                </c:pt>
                <c:pt idx="21" formatCode="_(* #,##0.00_);_(* \(#,##0.00\);_(* &quot;-&quot;??_);_(@_)">
                  <c:v>1.875</c:v>
                </c:pt>
                <c:pt idx="22">
                  <c:v>2.61</c:v>
                </c:pt>
                <c:pt idx="23" formatCode="_(* #,##0.00_);_(* \(#,##0.00\);_(* &quot;-&quot;??_);_(@_)">
                  <c:v>2.4659685863999998</c:v>
                </c:pt>
                <c:pt idx="24" formatCode="_(* #,##0.00_);_(* \(#,##0.00\);_(* &quot;-&quot;??_);_(@_)">
                  <c:v>2.3210526315999971</c:v>
                </c:pt>
                <c:pt idx="25" formatCode="_(* #,##0.00_);_(* \(#,##0.00\);_(* &quot;-&quot;??_);_(@_)">
                  <c:v>1.7263157895000001</c:v>
                </c:pt>
                <c:pt idx="26" formatCode="_(* #,##0.00_);_(* \(#,##0.00\);_(* &quot;-&quot;??_);_(@_)">
                  <c:v>1.6755319149000001</c:v>
                </c:pt>
                <c:pt idx="27" formatCode="_(* #,##0.00_);_(* \(#,##0.00\);_(* &quot;-&quot;??_);_(@_)">
                  <c:v>1.5978835978999999</c:v>
                </c:pt>
                <c:pt idx="28" formatCode="_(* #,##0.00_);_(* \(#,##0.00\);_(* &quot;-&quot;??_);_(@_)">
                  <c:v>2.2606382978999999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035200"/>
        <c:axId val="78049280"/>
      </c:lineChart>
      <c:dateAx>
        <c:axId val="780352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049280"/>
        <c:crosses val="autoZero"/>
        <c:auto val="1"/>
        <c:lblOffset val="100"/>
        <c:baseTimeUnit val="months"/>
      </c:dateAx>
      <c:valAx>
        <c:axId val="7804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03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98996155669402"/>
          <c:y val="0.35007799629625702"/>
          <c:w val="0.156449198827777"/>
          <c:h val="0.2610874519802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Youth!$A$3</c:f>
              <c:strCache>
                <c:ptCount val="1"/>
                <c:pt idx="0">
                  <c:v>Number of children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layout>
                <c:manualLayout>
                  <c:x val="-3.5747999894355099E-2"/>
                  <c:y val="-4.7799751693564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5"/>
              <c:layout>
                <c:manualLayout>
                  <c:x val="-3.5747999894355099E-2"/>
                  <c:y val="-4.1340325789029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2.00858718739798E-2"/>
                  <c:y val="3.9402498017668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4019017714851899E-2"/>
                  <c:y val="-4.1340325789028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356889694476599E-2"/>
                  <c:y val="3.9402498017668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Youth!$B$2:$M$2</c:f>
              <c:numCache>
                <c:formatCode>mmm\-yy</c:formatCode>
                <c:ptCount val="12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</c:numCache>
            </c:numRef>
          </c:cat>
          <c:val>
            <c:numRef>
              <c:f>Youth!$B$3:$M$3</c:f>
              <c:numCache>
                <c:formatCode>General</c:formatCode>
                <c:ptCount val="12"/>
                <c:pt idx="0">
                  <c:v>150</c:v>
                </c:pt>
                <c:pt idx="1">
                  <c:v>119</c:v>
                </c:pt>
                <c:pt idx="2">
                  <c:v>175</c:v>
                </c:pt>
                <c:pt idx="3">
                  <c:v>152</c:v>
                </c:pt>
                <c:pt idx="4">
                  <c:v>58</c:v>
                </c:pt>
                <c:pt idx="5">
                  <c:v>157</c:v>
                </c:pt>
                <c:pt idx="6">
                  <c:v>113</c:v>
                </c:pt>
                <c:pt idx="7">
                  <c:v>139</c:v>
                </c:pt>
                <c:pt idx="8">
                  <c:v>85</c:v>
                </c:pt>
                <c:pt idx="9">
                  <c:v>37</c:v>
                </c:pt>
                <c:pt idx="10">
                  <c:v>152</c:v>
                </c:pt>
                <c:pt idx="11">
                  <c:v>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04448"/>
        <c:axId val="78105984"/>
      </c:lineChart>
      <c:dateAx>
        <c:axId val="78104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105984"/>
        <c:crosses val="autoZero"/>
        <c:auto val="1"/>
        <c:lblOffset val="100"/>
        <c:baseTimeUnit val="months"/>
      </c:dateAx>
      <c:valAx>
        <c:axId val="7810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1044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Youth!$A$6</c:f>
              <c:strCache>
                <c:ptCount val="1"/>
                <c:pt idx="0">
                  <c:v>0-5 year-olds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7663714872051201E-2"/>
                  <c:y val="-2.260799066587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747786154038401E-2"/>
                  <c:y val="-5.167540723628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6768333541602E-2"/>
                  <c:y val="-1.937827771360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Youth!$B$5:$M$5</c:f>
              <c:numCache>
                <c:formatCode>mmm\-yy</c:formatCode>
                <c:ptCount val="12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</c:numCache>
            </c:numRef>
          </c:cat>
          <c:val>
            <c:numRef>
              <c:f>Youth!$B$6:$M$6</c:f>
              <c:numCache>
                <c:formatCode>General</c:formatCode>
                <c:ptCount val="12"/>
                <c:pt idx="0">
                  <c:v>18</c:v>
                </c:pt>
                <c:pt idx="1">
                  <c:v>10</c:v>
                </c:pt>
                <c:pt idx="2">
                  <c:v>27</c:v>
                </c:pt>
                <c:pt idx="3">
                  <c:v>21</c:v>
                </c:pt>
                <c:pt idx="4">
                  <c:v>4</c:v>
                </c:pt>
                <c:pt idx="5">
                  <c:v>25</c:v>
                </c:pt>
                <c:pt idx="6">
                  <c:v>7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26</c:v>
                </c:pt>
                <c:pt idx="11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Youth!$A$7</c:f>
              <c:strCache>
                <c:ptCount val="1"/>
                <c:pt idx="0">
                  <c:v>6-13 year-olds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7289821795031999E-2"/>
                  <c:y val="-3.875655542721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76768333541602E-2"/>
                  <c:y val="-8.7202504019339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476768333541602E-2"/>
                  <c:y val="-4.1986268379482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850661410560998E-2"/>
                  <c:y val="-3.5526842474946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Youth!$B$5:$M$5</c:f>
              <c:numCache>
                <c:formatCode>mmm\-yy</c:formatCode>
                <c:ptCount val="12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</c:numCache>
            </c:numRef>
          </c:cat>
          <c:val>
            <c:numRef>
              <c:f>Youth!$B$7:$M$7</c:f>
              <c:numCache>
                <c:formatCode>General</c:formatCode>
                <c:ptCount val="12"/>
                <c:pt idx="0">
                  <c:v>89</c:v>
                </c:pt>
                <c:pt idx="1">
                  <c:v>77</c:v>
                </c:pt>
                <c:pt idx="2">
                  <c:v>91</c:v>
                </c:pt>
                <c:pt idx="3">
                  <c:v>84</c:v>
                </c:pt>
                <c:pt idx="4">
                  <c:v>32</c:v>
                </c:pt>
                <c:pt idx="5">
                  <c:v>71</c:v>
                </c:pt>
                <c:pt idx="6">
                  <c:v>55</c:v>
                </c:pt>
                <c:pt idx="7">
                  <c:v>81</c:v>
                </c:pt>
                <c:pt idx="8">
                  <c:v>39</c:v>
                </c:pt>
                <c:pt idx="9">
                  <c:v>16</c:v>
                </c:pt>
                <c:pt idx="10">
                  <c:v>69</c:v>
                </c:pt>
                <c:pt idx="11">
                  <c:v>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Youth!$A$8</c:f>
              <c:strCache>
                <c:ptCount val="1"/>
                <c:pt idx="0">
                  <c:v>14-18 year-olds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663714872051201E-2"/>
                  <c:y val="-3.5526842474946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121679231057599E-2"/>
                  <c:y val="-4.8445694284018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6768333541602E-2"/>
                  <c:y val="-3.875655542721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1869465385097303E-3"/>
                  <c:y val="6.4594259045357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Youth!$B$5:$M$5</c:f>
              <c:numCache>
                <c:formatCode>mmm\-yy</c:formatCode>
                <c:ptCount val="12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</c:numCache>
            </c:numRef>
          </c:cat>
          <c:val>
            <c:numRef>
              <c:f>Youth!$B$8:$M$8</c:f>
              <c:numCache>
                <c:formatCode>General</c:formatCode>
                <c:ptCount val="12"/>
                <c:pt idx="0">
                  <c:v>29</c:v>
                </c:pt>
                <c:pt idx="1">
                  <c:v>26</c:v>
                </c:pt>
                <c:pt idx="2">
                  <c:v>42</c:v>
                </c:pt>
                <c:pt idx="3">
                  <c:v>33</c:v>
                </c:pt>
                <c:pt idx="4">
                  <c:v>17</c:v>
                </c:pt>
                <c:pt idx="5">
                  <c:v>42</c:v>
                </c:pt>
                <c:pt idx="6">
                  <c:v>40</c:v>
                </c:pt>
                <c:pt idx="7">
                  <c:v>43</c:v>
                </c:pt>
                <c:pt idx="8">
                  <c:v>35</c:v>
                </c:pt>
                <c:pt idx="9">
                  <c:v>12</c:v>
                </c:pt>
                <c:pt idx="10">
                  <c:v>41</c:v>
                </c:pt>
                <c:pt idx="11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57696"/>
        <c:axId val="79759232"/>
      </c:lineChart>
      <c:dateAx>
        <c:axId val="797576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759232"/>
        <c:crosses val="autoZero"/>
        <c:auto val="1"/>
        <c:lblOffset val="100"/>
        <c:baseTimeUnit val="months"/>
      </c:dateAx>
      <c:valAx>
        <c:axId val="7975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75769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Data!$D$43</c:f>
              <c:strCache>
                <c:ptCount val="1"/>
                <c:pt idx="0">
                  <c:v>Count of household heads with lease violations by month</c:v>
                </c:pt>
              </c:strCache>
            </c:strRef>
          </c:tx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Data!$F$3:$AH$3</c:f>
              <c:strCache>
                <c:ptCount val="29"/>
                <c:pt idx="0">
                  <c:v>Nov11</c:v>
                </c:pt>
                <c:pt idx="1">
                  <c:v>Dec11</c:v>
                </c:pt>
                <c:pt idx="2">
                  <c:v>Jan12</c:v>
                </c:pt>
                <c:pt idx="3">
                  <c:v>Feb12</c:v>
                </c:pt>
                <c:pt idx="4">
                  <c:v>Mar12</c:v>
                </c:pt>
                <c:pt idx="5">
                  <c:v>Apr12</c:v>
                </c:pt>
                <c:pt idx="6">
                  <c:v>May12</c:v>
                </c:pt>
                <c:pt idx="7">
                  <c:v>Jun12</c:v>
                </c:pt>
                <c:pt idx="8">
                  <c:v>Jul12</c:v>
                </c:pt>
                <c:pt idx="9">
                  <c:v>Aug12</c:v>
                </c:pt>
                <c:pt idx="10">
                  <c:v>Sep12</c:v>
                </c:pt>
                <c:pt idx="11">
                  <c:v>Oct12</c:v>
                </c:pt>
                <c:pt idx="12">
                  <c:v>Nov12</c:v>
                </c:pt>
                <c:pt idx="13">
                  <c:v>Dec12</c:v>
                </c:pt>
                <c:pt idx="14">
                  <c:v>Jan13</c:v>
                </c:pt>
                <c:pt idx="15">
                  <c:v>Feb13</c:v>
                </c:pt>
                <c:pt idx="16">
                  <c:v>Mar13</c:v>
                </c:pt>
                <c:pt idx="17">
                  <c:v>Apr13</c:v>
                </c:pt>
                <c:pt idx="18">
                  <c:v>May13</c:v>
                </c:pt>
                <c:pt idx="19">
                  <c:v>Jun13</c:v>
                </c:pt>
                <c:pt idx="20">
                  <c:v>Jul13</c:v>
                </c:pt>
                <c:pt idx="21">
                  <c:v>Aug13</c:v>
                </c:pt>
                <c:pt idx="22">
                  <c:v>Sep13</c:v>
                </c:pt>
                <c:pt idx="23">
                  <c:v>Oct13</c:v>
                </c:pt>
                <c:pt idx="24">
                  <c:v>Nov13</c:v>
                </c:pt>
                <c:pt idx="25">
                  <c:v>Dec13</c:v>
                </c:pt>
                <c:pt idx="26">
                  <c:v>Jan14</c:v>
                </c:pt>
                <c:pt idx="27">
                  <c:v>Feb14</c:v>
                </c:pt>
                <c:pt idx="28">
                  <c:v>Mar14</c:v>
                </c:pt>
              </c:strCache>
            </c:strRef>
          </c:cat>
          <c:val>
            <c:numRef>
              <c:f>Data!$F$43:$AH$43</c:f>
              <c:numCache>
                <c:formatCode>0</c:formatCode>
                <c:ptCount val="29"/>
                <c:pt idx="0">
                  <c:v>18</c:v>
                </c:pt>
                <c:pt idx="1">
                  <c:v>9</c:v>
                </c:pt>
                <c:pt idx="2">
                  <c:v>5</c:v>
                </c:pt>
                <c:pt idx="3">
                  <c:v>12</c:v>
                </c:pt>
                <c:pt idx="4">
                  <c:v>2</c:v>
                </c:pt>
                <c:pt idx="5">
                  <c:v>8</c:v>
                </c:pt>
                <c:pt idx="6">
                  <c:v>6</c:v>
                </c:pt>
                <c:pt idx="7">
                  <c:v>9</c:v>
                </c:pt>
                <c:pt idx="8">
                  <c:v>8</c:v>
                </c:pt>
                <c:pt idx="9">
                  <c:v>17</c:v>
                </c:pt>
                <c:pt idx="10">
                  <c:v>4</c:v>
                </c:pt>
                <c:pt idx="11">
                  <c:v>9</c:v>
                </c:pt>
                <c:pt idx="12">
                  <c:v>6</c:v>
                </c:pt>
                <c:pt idx="13">
                  <c:v>0</c:v>
                </c:pt>
                <c:pt idx="14">
                  <c:v>5</c:v>
                </c:pt>
                <c:pt idx="15">
                  <c:v>54</c:v>
                </c:pt>
                <c:pt idx="16">
                  <c:v>9</c:v>
                </c:pt>
                <c:pt idx="17">
                  <c:v>18</c:v>
                </c:pt>
                <c:pt idx="18">
                  <c:v>25</c:v>
                </c:pt>
                <c:pt idx="19">
                  <c:v>8</c:v>
                </c:pt>
                <c:pt idx="20">
                  <c:v>11</c:v>
                </c:pt>
                <c:pt idx="21">
                  <c:v>22</c:v>
                </c:pt>
                <c:pt idx="22">
                  <c:v>25</c:v>
                </c:pt>
                <c:pt idx="23">
                  <c:v>0</c:v>
                </c:pt>
                <c:pt idx="24">
                  <c:v>28</c:v>
                </c:pt>
                <c:pt idx="25">
                  <c:v>17</c:v>
                </c:pt>
                <c:pt idx="26">
                  <c:v>3</c:v>
                </c:pt>
                <c:pt idx="27">
                  <c:v>2</c:v>
                </c:pt>
                <c:pt idx="28">
                  <c:v>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Data!$D$44</c:f>
              <c:strCache>
                <c:ptCount val="1"/>
                <c:pt idx="0">
                  <c:v>Count of engaged household heads by month</c:v>
                </c:pt>
              </c:strCache>
            </c:strRef>
          </c:tx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Data!$F$3:$AH$3</c:f>
              <c:strCache>
                <c:ptCount val="29"/>
                <c:pt idx="0">
                  <c:v>Nov11</c:v>
                </c:pt>
                <c:pt idx="1">
                  <c:v>Dec11</c:v>
                </c:pt>
                <c:pt idx="2">
                  <c:v>Jan12</c:v>
                </c:pt>
                <c:pt idx="3">
                  <c:v>Feb12</c:v>
                </c:pt>
                <c:pt idx="4">
                  <c:v>Mar12</c:v>
                </c:pt>
                <c:pt idx="5">
                  <c:v>Apr12</c:v>
                </c:pt>
                <c:pt idx="6">
                  <c:v>May12</c:v>
                </c:pt>
                <c:pt idx="7">
                  <c:v>Jun12</c:v>
                </c:pt>
                <c:pt idx="8">
                  <c:v>Jul12</c:v>
                </c:pt>
                <c:pt idx="9">
                  <c:v>Aug12</c:v>
                </c:pt>
                <c:pt idx="10">
                  <c:v>Sep12</c:v>
                </c:pt>
                <c:pt idx="11">
                  <c:v>Oct12</c:v>
                </c:pt>
                <c:pt idx="12">
                  <c:v>Nov12</c:v>
                </c:pt>
                <c:pt idx="13">
                  <c:v>Dec12</c:v>
                </c:pt>
                <c:pt idx="14">
                  <c:v>Jan13</c:v>
                </c:pt>
                <c:pt idx="15">
                  <c:v>Feb13</c:v>
                </c:pt>
                <c:pt idx="16">
                  <c:v>Mar13</c:v>
                </c:pt>
                <c:pt idx="17">
                  <c:v>Apr13</c:v>
                </c:pt>
                <c:pt idx="18">
                  <c:v>May13</c:v>
                </c:pt>
                <c:pt idx="19">
                  <c:v>Jun13</c:v>
                </c:pt>
                <c:pt idx="20">
                  <c:v>Jul13</c:v>
                </c:pt>
                <c:pt idx="21">
                  <c:v>Aug13</c:v>
                </c:pt>
                <c:pt idx="22">
                  <c:v>Sep13</c:v>
                </c:pt>
                <c:pt idx="23">
                  <c:v>Oct13</c:v>
                </c:pt>
                <c:pt idx="24">
                  <c:v>Nov13</c:v>
                </c:pt>
                <c:pt idx="25">
                  <c:v>Dec13</c:v>
                </c:pt>
                <c:pt idx="26">
                  <c:v>Jan14</c:v>
                </c:pt>
                <c:pt idx="27">
                  <c:v>Feb14</c:v>
                </c:pt>
                <c:pt idx="28">
                  <c:v>Mar14</c:v>
                </c:pt>
              </c:strCache>
            </c:strRef>
          </c:cat>
          <c:val>
            <c:numRef>
              <c:f>Data!$F$44:$AH$44</c:f>
              <c:numCache>
                <c:formatCode>0</c:formatCode>
                <c:ptCount val="29"/>
                <c:pt idx="0">
                  <c:v>23</c:v>
                </c:pt>
                <c:pt idx="1">
                  <c:v>38</c:v>
                </c:pt>
                <c:pt idx="2">
                  <c:v>91</c:v>
                </c:pt>
                <c:pt idx="3">
                  <c:v>144</c:v>
                </c:pt>
                <c:pt idx="4">
                  <c:v>95</c:v>
                </c:pt>
                <c:pt idx="5">
                  <c:v>112</c:v>
                </c:pt>
                <c:pt idx="6">
                  <c:v>89</c:v>
                </c:pt>
                <c:pt idx="7">
                  <c:v>111</c:v>
                </c:pt>
                <c:pt idx="8">
                  <c:v>80</c:v>
                </c:pt>
                <c:pt idx="9">
                  <c:v>95</c:v>
                </c:pt>
                <c:pt idx="10">
                  <c:v>76</c:v>
                </c:pt>
                <c:pt idx="11">
                  <c:v>77</c:v>
                </c:pt>
                <c:pt idx="12">
                  <c:v>80</c:v>
                </c:pt>
                <c:pt idx="13">
                  <c:v>53</c:v>
                </c:pt>
                <c:pt idx="14">
                  <c:v>48</c:v>
                </c:pt>
                <c:pt idx="15">
                  <c:v>80</c:v>
                </c:pt>
                <c:pt idx="16">
                  <c:v>96</c:v>
                </c:pt>
                <c:pt idx="17">
                  <c:v>83</c:v>
                </c:pt>
                <c:pt idx="18">
                  <c:v>99</c:v>
                </c:pt>
                <c:pt idx="19">
                  <c:v>125</c:v>
                </c:pt>
                <c:pt idx="20">
                  <c:v>101</c:v>
                </c:pt>
                <c:pt idx="21">
                  <c:v>111</c:v>
                </c:pt>
                <c:pt idx="22">
                  <c:v>141</c:v>
                </c:pt>
                <c:pt idx="23">
                  <c:v>138</c:v>
                </c:pt>
                <c:pt idx="24">
                  <c:v>136</c:v>
                </c:pt>
                <c:pt idx="25">
                  <c:v>119</c:v>
                </c:pt>
                <c:pt idx="26">
                  <c:v>93</c:v>
                </c:pt>
                <c:pt idx="27">
                  <c:v>123</c:v>
                </c:pt>
                <c:pt idx="28">
                  <c:v>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824768"/>
        <c:axId val="79826304"/>
      </c:lineChart>
      <c:catAx>
        <c:axId val="79824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826304"/>
        <c:crosses val="autoZero"/>
        <c:auto val="1"/>
        <c:lblAlgn val="ctr"/>
        <c:lblOffset val="100"/>
        <c:noMultiLvlLbl val="0"/>
      </c:catAx>
      <c:valAx>
        <c:axId val="79826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8247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641B02D-8193-4620-A9C7-4D04D746F0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DC0FAD5-0606-4DB9-AE31-FBC7E51D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1"/>
          </a:xfrm>
          <a:prstGeom prst="rect">
            <a:avLst/>
          </a:prstGeom>
        </p:spPr>
        <p:txBody>
          <a:bodyPr vert="horz" lIns="97241" tIns="48621" rIns="97241" bIns="4862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1"/>
          </a:xfrm>
          <a:prstGeom prst="rect">
            <a:avLst/>
          </a:prstGeom>
        </p:spPr>
        <p:txBody>
          <a:bodyPr vert="horz" lIns="97241" tIns="48621" rIns="97241" bIns="48621" rtlCol="0"/>
          <a:lstStyle>
            <a:lvl1pPr algn="r">
              <a:defRPr sz="1300"/>
            </a:lvl1pPr>
          </a:lstStyle>
          <a:p>
            <a:fld id="{898277F1-5E50-4C43-9977-21024B83E1AA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241" tIns="48621" rIns="97241" bIns="48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1"/>
          </a:xfrm>
          <a:prstGeom prst="rect">
            <a:avLst/>
          </a:prstGeom>
        </p:spPr>
        <p:txBody>
          <a:bodyPr vert="horz" lIns="97241" tIns="48621" rIns="97241" bIns="486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4821"/>
          </a:xfrm>
          <a:prstGeom prst="rect">
            <a:avLst/>
          </a:prstGeom>
        </p:spPr>
        <p:txBody>
          <a:bodyPr vert="horz" lIns="97241" tIns="48621" rIns="97241" bIns="4862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1"/>
          </a:xfrm>
          <a:prstGeom prst="rect">
            <a:avLst/>
          </a:prstGeom>
        </p:spPr>
        <p:txBody>
          <a:bodyPr vert="horz" lIns="97241" tIns="48621" rIns="97241" bIns="48621" rtlCol="0" anchor="b"/>
          <a:lstStyle>
            <a:lvl1pPr algn="r">
              <a:defRPr sz="1300"/>
            </a:lvl1pPr>
          </a:lstStyle>
          <a:p>
            <a:fld id="{13A4F796-BE6B-8341-B07F-D0E07721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6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Print at poster</a:t>
            </a:r>
            <a:r>
              <a:rPr lang="en-US" baseline="0" dirty="0" smtClean="0"/>
              <a:t> printer (larger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0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Print at poster</a:t>
            </a:r>
            <a:r>
              <a:rPr lang="en-US" baseline="0" dirty="0" smtClean="0"/>
              <a:t> printer (larger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06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Do not print.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5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a regular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63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6201">
              <a:defRPr/>
            </a:pPr>
            <a:r>
              <a:rPr lang="en-US" dirty="0" smtClean="0"/>
              <a:t> Print at poster</a:t>
            </a:r>
            <a:r>
              <a:rPr lang="en-US" baseline="0" dirty="0" smtClean="0"/>
              <a:t> printer (larger size)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5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6201">
              <a:defRPr/>
            </a:pPr>
            <a:r>
              <a:rPr lang="en-US" dirty="0" smtClean="0"/>
              <a:t> Print at poster</a:t>
            </a:r>
            <a:r>
              <a:rPr lang="en-US" baseline="0" dirty="0" smtClean="0"/>
              <a:t> printer (larger size)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8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print.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5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a regular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63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poster</a:t>
            </a:r>
            <a:r>
              <a:rPr lang="en-US" baseline="0" dirty="0" smtClean="0"/>
              <a:t> printer (smaller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17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86201">
              <a:defRPr/>
            </a:pPr>
            <a:r>
              <a:rPr lang="en-US" dirty="0" smtClean="0"/>
              <a:t> Print at poster</a:t>
            </a:r>
            <a:r>
              <a:rPr lang="en-US" baseline="0" dirty="0" smtClean="0"/>
              <a:t> printer (larger size)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0695"/>
            <a:r>
              <a:rPr lang="en-US" dirty="0" smtClean="0"/>
              <a:t>Survey data =  housing, employment, education, mental and physical</a:t>
            </a:r>
            <a:r>
              <a:rPr lang="en-US" baseline="0" dirty="0" smtClean="0"/>
              <a:t> health, the neighborhood, youth behavior</a:t>
            </a:r>
            <a:endParaRPr lang="en-US" dirty="0" smtClean="0"/>
          </a:p>
          <a:p>
            <a:pPr defTabSz="440695"/>
            <a:r>
              <a:rPr lang="en-US" dirty="0" err="1" smtClean="0"/>
              <a:t>Prog</a:t>
            </a:r>
            <a:r>
              <a:rPr lang="en-US" dirty="0" smtClean="0"/>
              <a:t> data = Information is about adult and youth participation in services, meetings with case managers, lease violations, and employment.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7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2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poster printer (small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4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poster printer (small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69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poster printer (small size)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poster printer (small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46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Do not 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8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at a regular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F796-BE6B-8341-B07F-D0E0772189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6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72E0F82-11A8-4710-88EE-1D6E077B2DAE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FBC5131-C62F-4F73-8855-52681C7E7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HOST Data Walk 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Neighborhood Revitalization Conference Presentation</a:t>
            </a:r>
          </a:p>
          <a:p>
            <a:r>
              <a:rPr lang="en-US" dirty="0" smtClean="0"/>
              <a:t>Elsa </a:t>
            </a:r>
            <a:r>
              <a:rPr lang="en-US" dirty="0" err="1" smtClean="0"/>
              <a:t>Falkenburger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pple Chancery"/>
              </a:rPr>
              <a:t>Sense of Community</a:t>
            </a:r>
            <a:endParaRPr lang="en-US" dirty="0">
              <a:cs typeface="Apple Chancery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511660"/>
              </p:ext>
            </p:extLst>
          </p:nvPr>
        </p:nvGraphicFramePr>
        <p:xfrm>
          <a:off x="914400" y="24384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057400"/>
            <a:ext cx="697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Residents feel that people in the neighborhood…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905000"/>
            <a:ext cx="1981200" cy="166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pple Chancery"/>
              </a:rPr>
              <a:t>Sense of Community</a:t>
            </a:r>
            <a:endParaRPr lang="en-US" dirty="0"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in four residents at </a:t>
            </a:r>
            <a:r>
              <a:rPr lang="en-US" dirty="0" err="1" smtClean="0"/>
              <a:t>Altgeld</a:t>
            </a:r>
            <a:r>
              <a:rPr lang="en-US" dirty="0"/>
              <a:t> </a:t>
            </a:r>
            <a:r>
              <a:rPr lang="en-US" dirty="0" smtClean="0"/>
              <a:t>(24%) and in DC (22%) feel their neighbors can be trusted compared to one out of every two residents in Portland (52%).</a:t>
            </a:r>
          </a:p>
          <a:p>
            <a:r>
              <a:rPr lang="en-US" dirty="0" smtClean="0"/>
              <a:t>Fewer </a:t>
            </a:r>
            <a:r>
              <a:rPr lang="en-US" dirty="0" err="1" smtClean="0"/>
              <a:t>Altgeld</a:t>
            </a:r>
            <a:r>
              <a:rPr lang="en-US" dirty="0" smtClean="0"/>
              <a:t> residents (35%) feel the community shares the same values compared to 54% in Portland and 73% in DC.</a:t>
            </a:r>
          </a:p>
          <a:p>
            <a:r>
              <a:rPr lang="en-US" dirty="0" smtClean="0"/>
              <a:t>More than half of residents at </a:t>
            </a:r>
            <a:r>
              <a:rPr lang="en-US" dirty="0" err="1" smtClean="0"/>
              <a:t>Altgeld</a:t>
            </a:r>
            <a:r>
              <a:rPr lang="en-US" dirty="0" smtClean="0"/>
              <a:t> (54%) and in Portland (73%) report neighbors are willing to help compared to 42% in DC.</a:t>
            </a:r>
          </a:p>
        </p:txBody>
      </p:sp>
    </p:spTree>
    <p:extLst>
      <p:ext uri="{BB962C8B-B14F-4D97-AF65-F5344CB8AC3E}">
        <p14:creationId xmlns:p14="http://schemas.microsoft.com/office/powerpoint/2010/main" val="21785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&amp; Hunger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868208"/>
              </p:ext>
            </p:extLst>
          </p:nvPr>
        </p:nvGraphicFramePr>
        <p:xfrm>
          <a:off x="381000" y="2209800"/>
          <a:ext cx="815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1828800"/>
            <a:ext cx="5957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asked about food in their homes, residents reported..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&amp;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Fewer residents at </a:t>
            </a:r>
            <a:r>
              <a:rPr lang="en-US" dirty="0" err="1" smtClean="0"/>
              <a:t>Altgeld</a:t>
            </a:r>
            <a:r>
              <a:rPr lang="en-US" dirty="0" smtClean="0"/>
              <a:t> (21%) have cut the size of their meals in the past 12 months than in Portland (35%) and in DC (30%).</a:t>
            </a:r>
          </a:p>
          <a:p>
            <a:r>
              <a:rPr lang="en-US" dirty="0" smtClean="0"/>
              <a:t>Half of </a:t>
            </a:r>
            <a:r>
              <a:rPr lang="en-US" dirty="0" err="1" smtClean="0"/>
              <a:t>Altgeld</a:t>
            </a:r>
            <a:r>
              <a:rPr lang="en-US" dirty="0" smtClean="0"/>
              <a:t> residents (50%) worried about food running out before they got money to buy more – less than both Portland at 64% and DC at 58%.</a:t>
            </a:r>
          </a:p>
          <a:p>
            <a:r>
              <a:rPr lang="en-US" dirty="0" smtClean="0"/>
              <a:t>60% of both Portland and DC residents reported that sometimes food purchased didn’t last and they didn’t have money to get more. Both sites are higher than </a:t>
            </a:r>
            <a:r>
              <a:rPr lang="en-US" dirty="0" err="1" smtClean="0"/>
              <a:t>Altgeld</a:t>
            </a:r>
            <a:r>
              <a:rPr lang="en-US" dirty="0" smtClean="0"/>
              <a:t> which reported 49%.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learned </a:t>
            </a:r>
            <a:br>
              <a:rPr lang="en-US" dirty="0" smtClean="0"/>
            </a:br>
            <a:r>
              <a:rPr lang="en-US" dirty="0" smtClean="0"/>
              <a:t>about 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insecurity is thought to be much higher than </a:t>
            </a:r>
            <a:r>
              <a:rPr lang="en-US" dirty="0" smtClean="0"/>
              <a:t>reported, and complex</a:t>
            </a:r>
            <a:endParaRPr lang="en-US" dirty="0"/>
          </a:p>
          <a:p>
            <a:r>
              <a:rPr lang="en-US" dirty="0" smtClean="0"/>
              <a:t>Doesn’t capture much about quality/nuances in communication and its effect on participation</a:t>
            </a:r>
          </a:p>
          <a:p>
            <a:r>
              <a:rPr lang="en-US" dirty="0" smtClean="0"/>
              <a:t>Safety is a big concern that plays into youth engagement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66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Adult Participation and Meetings with Program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Question(s):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4600" dirty="0" smtClean="0">
                <a:solidFill>
                  <a:schemeClr val="tx1"/>
                </a:solidFill>
              </a:rPr>
              <a:t>1. </a:t>
            </a:r>
            <a:r>
              <a:rPr lang="en-US" sz="4800" dirty="0"/>
              <a:t>Why did families participate more in some months than others?</a:t>
            </a:r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Participation in HOST Services</a:t>
            </a:r>
            <a:endParaRPr lang="en-US" dirty="0"/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5867400"/>
            <a:ext cx="420077" cy="457200"/>
          </a:xfrm>
          <a:prstGeom prst="rect">
            <a:avLst/>
          </a:prstGeom>
        </p:spPr>
      </p:pic>
      <p:pic>
        <p:nvPicPr>
          <p:cNvPr id="6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5867400"/>
            <a:ext cx="420077" cy="457200"/>
          </a:xfrm>
          <a:prstGeom prst="rect">
            <a:avLst/>
          </a:prstGeom>
        </p:spPr>
      </p:pic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67400"/>
            <a:ext cx="420077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5867400"/>
            <a:ext cx="4191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5867400"/>
            <a:ext cx="4191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5867400"/>
            <a:ext cx="4572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5867400"/>
            <a:ext cx="457200" cy="4572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53929"/>
              </p:ext>
            </p:extLst>
          </p:nvPr>
        </p:nvGraphicFramePr>
        <p:xfrm>
          <a:off x="914400" y="19812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68502" y="175260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% of adults to participate in HOST services</a:t>
            </a:r>
            <a:endParaRPr lang="en-US" sz="11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5563" y="5867400"/>
            <a:ext cx="40579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Number of Meetings with Case Manager</a:t>
            </a:r>
            <a:endParaRPr lang="en-US" dirty="0"/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715000"/>
            <a:ext cx="420077" cy="457200"/>
          </a:xfrm>
          <a:prstGeom prst="rect">
            <a:avLst/>
          </a:prstGeom>
        </p:spPr>
      </p:pic>
      <p:pic>
        <p:nvPicPr>
          <p:cNvPr id="6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5715000"/>
            <a:ext cx="420077" cy="457200"/>
          </a:xfrm>
          <a:prstGeom prst="rect">
            <a:avLst/>
          </a:prstGeom>
        </p:spPr>
      </p:pic>
      <p:pic>
        <p:nvPicPr>
          <p:cNvPr id="7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715000"/>
            <a:ext cx="420077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5715000"/>
            <a:ext cx="4191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715000"/>
            <a:ext cx="4191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5715000"/>
            <a:ext cx="4572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5715000"/>
            <a:ext cx="457200" cy="457200"/>
          </a:xfrm>
          <a:prstGeom prst="rect">
            <a:avLst/>
          </a:prstGeom>
        </p:spPr>
      </p:pic>
      <p:graphicFrame>
        <p:nvGraphicFramePr>
          <p:cNvPr id="1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684787"/>
              </p:ext>
            </p:extLst>
          </p:nvPr>
        </p:nvGraphicFramePr>
        <p:xfrm>
          <a:off x="685800" y="1676400"/>
          <a:ext cx="807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6098" y="5729416"/>
            <a:ext cx="40579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Youth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Opportunities and Services Together (HOST) Demonstration</a:t>
            </a:r>
          </a:p>
          <a:p>
            <a:pPr lvl="1"/>
            <a:r>
              <a:rPr lang="en-US" dirty="0" smtClean="0"/>
              <a:t>Chicago, IL, </a:t>
            </a:r>
            <a:r>
              <a:rPr lang="en-US" dirty="0" err="1" smtClean="0"/>
              <a:t>Altgeld</a:t>
            </a:r>
            <a:r>
              <a:rPr lang="en-US" dirty="0" smtClean="0"/>
              <a:t> Gardens</a:t>
            </a:r>
          </a:p>
          <a:p>
            <a:pPr lvl="1"/>
            <a:r>
              <a:rPr lang="en-US" dirty="0" smtClean="0"/>
              <a:t>Portland, OR, New Columbia and Tamarack Gardens</a:t>
            </a:r>
          </a:p>
          <a:p>
            <a:pPr lvl="1"/>
            <a:r>
              <a:rPr lang="en-US" dirty="0" smtClean="0"/>
              <a:t>Washington, DC, Benning Terrace</a:t>
            </a:r>
          </a:p>
          <a:p>
            <a:r>
              <a:rPr lang="en-US" dirty="0" smtClean="0"/>
              <a:t>HOST Network</a:t>
            </a:r>
          </a:p>
          <a:p>
            <a:pPr lvl="1"/>
            <a:r>
              <a:rPr lang="en-US" dirty="0" smtClean="0"/>
              <a:t>Pittsburgh, PA; Baltimore, MD; New York, NY</a:t>
            </a:r>
          </a:p>
          <a:p>
            <a:pPr lvl="1"/>
            <a:r>
              <a:rPr lang="en-US" dirty="0" smtClean="0"/>
              <a:t>Interest from various CA locations and Puerto Rico</a:t>
            </a:r>
          </a:p>
        </p:txBody>
      </p:sp>
    </p:spTree>
    <p:extLst>
      <p:ext uri="{BB962C8B-B14F-4D97-AF65-F5344CB8AC3E}">
        <p14:creationId xmlns:p14="http://schemas.microsoft.com/office/powerpoint/2010/main" val="25525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Question(s):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0" indent="-914400">
              <a:buAutoNum type="arabicPeriod"/>
            </a:pPr>
            <a:r>
              <a:rPr lang="en-US" sz="4800" dirty="0" smtClean="0">
                <a:solidFill>
                  <a:schemeClr val="tx1"/>
                </a:solidFill>
              </a:rPr>
              <a:t>Why did youth participate more in some months than others?</a:t>
            </a:r>
          </a:p>
          <a:p>
            <a:pPr marL="914400" indent="-914400">
              <a:buFont typeface="Arial" pitchFamily="34" charset="0"/>
              <a:buAutoNum type="arabicPeriod"/>
            </a:pPr>
            <a:r>
              <a:rPr lang="en-US" sz="4800" dirty="0" smtClean="0">
                <a:solidFill>
                  <a:schemeClr val="tx1"/>
                </a:solidFill>
              </a:rPr>
              <a:t>Which youth participated in HOST the most?</a:t>
            </a:r>
            <a:endParaRPr lang="en-US" sz="4800" dirty="0">
              <a:solidFill>
                <a:schemeClr val="tx1"/>
              </a:solidFill>
            </a:endParaRPr>
          </a:p>
          <a:p>
            <a:pPr marL="914400" lvl="0" indent="-914400">
              <a:buAutoNum type="arabicPeriod"/>
            </a:pP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HOST Youth Participation in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52337"/>
              </p:ext>
            </p:extLst>
          </p:nvPr>
        </p:nvGraphicFramePr>
        <p:xfrm>
          <a:off x="914400" y="18288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5715000"/>
            <a:ext cx="42007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5715000"/>
            <a:ext cx="419100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5715000"/>
            <a:ext cx="457200" cy="45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5715000"/>
            <a:ext cx="40579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Youth Participation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85456"/>
              </p:ext>
            </p:extLst>
          </p:nvPr>
        </p:nvGraphicFramePr>
        <p:xfrm>
          <a:off x="914400" y="18288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5715000"/>
            <a:ext cx="457200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5715000"/>
            <a:ext cx="419100" cy="457200"/>
          </a:xfrm>
          <a:prstGeom prst="rect">
            <a:avLst/>
          </a:prstGeom>
        </p:spPr>
      </p:pic>
      <p:pic>
        <p:nvPicPr>
          <p:cNvPr id="7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5715000"/>
            <a:ext cx="420077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1897" y="5729416"/>
            <a:ext cx="40579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Lease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Question(s):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buFont typeface="Arial" pitchFamily="34" charset="0"/>
              <a:buAutoNum type="arabicPeriod"/>
            </a:pPr>
            <a:r>
              <a:rPr lang="en-US" sz="4800" dirty="0" smtClean="0">
                <a:solidFill>
                  <a:schemeClr val="tx1"/>
                </a:solidFill>
              </a:rPr>
              <a:t>Did HOST help families address housing problems?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47800"/>
            <a:ext cx="7345362" cy="39322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/>
              <a:t>70% of HOST Households have had at least one lease violation in the last two years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677" y="533400"/>
            <a:ext cx="8077200" cy="1126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HOST Participation and Lease Violations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17445"/>
              </p:ext>
            </p:extLst>
          </p:nvPr>
        </p:nvGraphicFramePr>
        <p:xfrm>
          <a:off x="914400" y="19050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37673" y="18941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5791200"/>
            <a:ext cx="420077" cy="457200"/>
          </a:xfrm>
          <a:prstGeom prst="rect">
            <a:avLst/>
          </a:prstGeom>
        </p:spPr>
      </p:pic>
      <p:pic>
        <p:nvPicPr>
          <p:cNvPr id="6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91200"/>
            <a:ext cx="420077" cy="457200"/>
          </a:xfrm>
          <a:prstGeom prst="rect">
            <a:avLst/>
          </a:prstGeom>
        </p:spPr>
      </p:pic>
      <p:pic>
        <p:nvPicPr>
          <p:cNvPr id="7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5791200"/>
            <a:ext cx="420077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5791200"/>
            <a:ext cx="4572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5791200"/>
            <a:ext cx="4572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5791200"/>
            <a:ext cx="4191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5791200"/>
            <a:ext cx="419100" cy="457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5785022"/>
            <a:ext cx="40579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survey for adults and youth (ages 12-17)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Program Data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Program Observations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Focus groups with parents and youth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Interviews with staff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Cost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809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Data Walk?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</a:t>
            </a:r>
            <a:r>
              <a:rPr lang="en-US" dirty="0"/>
              <a:t>data collected from the community back with the community and empower them to take informed action of their own</a:t>
            </a:r>
          </a:p>
          <a:p>
            <a:r>
              <a:rPr lang="en-US" dirty="0" smtClean="0"/>
              <a:t>Help </a:t>
            </a:r>
            <a:r>
              <a:rPr lang="en-US" dirty="0"/>
              <a:t>explain nuances in program data </a:t>
            </a:r>
            <a:r>
              <a:rPr lang="en-US" dirty="0" smtClean="0"/>
              <a:t>and provide </a:t>
            </a:r>
            <a:r>
              <a:rPr lang="en-US" dirty="0"/>
              <a:t>context for survey data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 smtClean="0"/>
              <a:t>Inform HOST services and programming</a:t>
            </a:r>
          </a:p>
        </p:txBody>
      </p:sp>
    </p:spTree>
    <p:extLst>
      <p:ext uri="{BB962C8B-B14F-4D97-AF65-F5344CB8AC3E}">
        <p14:creationId xmlns:p14="http://schemas.microsoft.com/office/powerpoint/2010/main" val="61574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did it -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</a:p>
          <a:p>
            <a:r>
              <a:rPr lang="en-US" dirty="0" smtClean="0"/>
              <a:t>Food! And other incentives</a:t>
            </a:r>
          </a:p>
          <a:p>
            <a:r>
              <a:rPr lang="en-US" dirty="0" smtClean="0"/>
              <a:t>Child care, computer lab</a:t>
            </a:r>
          </a:p>
          <a:p>
            <a:r>
              <a:rPr lang="en-US" dirty="0" smtClean="0"/>
              <a:t>Large space, small groups</a:t>
            </a:r>
          </a:p>
          <a:p>
            <a:r>
              <a:rPr lang="en-US" dirty="0" smtClean="0"/>
              <a:t>Discussion groups – residents/service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9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we trying to achieve with our data walk?</a:t>
            </a:r>
          </a:p>
          <a:p>
            <a:r>
              <a:rPr lang="en-US" dirty="0" smtClean="0"/>
              <a:t>Discuss the risks vs. benefits of sharing certain data points, with certain audiences in the room, etc…</a:t>
            </a:r>
          </a:p>
          <a:p>
            <a:r>
              <a:rPr lang="en-US" dirty="0" smtClean="0"/>
              <a:t>Use language and user friendly charts</a:t>
            </a:r>
          </a:p>
          <a:p>
            <a:r>
              <a:rPr lang="en-US" dirty="0" smtClean="0"/>
              <a:t>Balance strengths and weaknesses</a:t>
            </a:r>
          </a:p>
          <a:p>
            <a:r>
              <a:rPr lang="en-US" dirty="0" smtClean="0"/>
              <a:t>Include guiding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Walk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have printed posters with the data we want to share with you and hung them up in stations around the room.</a:t>
            </a:r>
          </a:p>
          <a:p>
            <a:r>
              <a:rPr lang="en-US" dirty="0" smtClean="0"/>
              <a:t>We will talk through the first poster station together.</a:t>
            </a:r>
          </a:p>
          <a:p>
            <a:r>
              <a:rPr lang="en-US" dirty="0" smtClean="0"/>
              <a:t>We will then break into small groups to view the rest of the poster stations.</a:t>
            </a:r>
          </a:p>
          <a:p>
            <a:r>
              <a:rPr lang="en-US" dirty="0" smtClean="0"/>
              <a:t>Each </a:t>
            </a:r>
            <a:r>
              <a:rPr lang="en-US" dirty="0"/>
              <a:t>group will have </a:t>
            </a:r>
            <a:r>
              <a:rPr lang="en-US" dirty="0" smtClean="0"/>
              <a:t>5 </a:t>
            </a:r>
            <a:r>
              <a:rPr lang="en-US" dirty="0"/>
              <a:t>minutes at each </a:t>
            </a:r>
            <a:r>
              <a:rPr lang="en-US" dirty="0" smtClean="0"/>
              <a:t>poster station</a:t>
            </a:r>
            <a:r>
              <a:rPr lang="en-US" dirty="0"/>
              <a:t>.</a:t>
            </a:r>
          </a:p>
          <a:p>
            <a:r>
              <a:rPr lang="en-US" dirty="0"/>
              <a:t>Groups will </a:t>
            </a:r>
            <a:r>
              <a:rPr lang="en-US" dirty="0" smtClean="0"/>
              <a:t>move to the next poster station until I indicate it is time to move to the next station</a:t>
            </a:r>
            <a:endParaRPr lang="en-US" dirty="0"/>
          </a:p>
          <a:p>
            <a:r>
              <a:rPr lang="en-US" dirty="0"/>
              <a:t>While at each station, participants should </a:t>
            </a:r>
            <a:r>
              <a:rPr lang="en-US" dirty="0" smtClean="0"/>
              <a:t>look at the posters and think about them with their </a:t>
            </a:r>
            <a:r>
              <a:rPr lang="en-US" dirty="0"/>
              <a:t>group. </a:t>
            </a:r>
            <a:r>
              <a:rPr lang="en-US" dirty="0" smtClean="0"/>
              <a:t>Think of yourself as a member of the community or one of the service providers working with the families.</a:t>
            </a:r>
          </a:p>
        </p:txBody>
      </p:sp>
    </p:spTree>
    <p:extLst>
      <p:ext uri="{BB962C8B-B14F-4D97-AF65-F5344CB8AC3E}">
        <p14:creationId xmlns:p14="http://schemas.microsoft.com/office/powerpoint/2010/main" val="107903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While you walk around and look at the posters, ask yourself the following questions…</a:t>
            </a:r>
            <a:br>
              <a:rPr lang="en-US" dirty="0" smtClean="0"/>
            </a:br>
            <a:endParaRPr lang="en-US" sz="1200" dirty="0" smtClean="0"/>
          </a:p>
          <a:p>
            <a:pPr marL="693738" lvl="1">
              <a:buFont typeface="+mj-lt"/>
              <a:buAutoNum type="arabicPeriod"/>
            </a:pPr>
            <a:r>
              <a:rPr lang="en-US" sz="2400" dirty="0" smtClean="0"/>
              <a:t>What surprises you </a:t>
            </a:r>
            <a:r>
              <a:rPr lang="en-US" sz="2400" dirty="0"/>
              <a:t>about </a:t>
            </a:r>
            <a:r>
              <a:rPr lang="en-US" sz="2400" dirty="0" smtClean="0"/>
              <a:t>the information?  Anything?</a:t>
            </a:r>
            <a:br>
              <a:rPr lang="en-US" sz="2400" dirty="0" smtClean="0"/>
            </a:br>
            <a:endParaRPr lang="en-US" sz="1200" dirty="0"/>
          </a:p>
          <a:p>
            <a:pPr marL="693738" lvl="1">
              <a:buFont typeface="+mj-lt"/>
              <a:buAutoNum type="arabicPeriod"/>
            </a:pPr>
            <a:r>
              <a:rPr lang="en-US" sz="2400" dirty="0"/>
              <a:t>What </a:t>
            </a:r>
            <a:r>
              <a:rPr lang="en-US" sz="2400" dirty="0" smtClean="0"/>
              <a:t>is the good news and the bad news?</a:t>
            </a:r>
            <a:br>
              <a:rPr lang="en-US" sz="2400" dirty="0" smtClean="0"/>
            </a:br>
            <a:endParaRPr lang="en-US" sz="1200" dirty="0" smtClean="0"/>
          </a:p>
          <a:p>
            <a:pPr marL="465138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67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 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 Survey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6542</TotalTime>
  <Words>907</Words>
  <Application>Microsoft Office PowerPoint</Application>
  <PresentationFormat>On-screen Show (4:3)</PresentationFormat>
  <Paragraphs>122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Capital</vt:lpstr>
      <vt:lpstr>HOST Data Walk  2014</vt:lpstr>
      <vt:lpstr>What is HOST?</vt:lpstr>
      <vt:lpstr>HOST Data Collection</vt:lpstr>
      <vt:lpstr>Why a Data Walk?</vt:lpstr>
      <vt:lpstr>How we did it - logistics</vt:lpstr>
      <vt:lpstr>Considerations</vt:lpstr>
      <vt:lpstr>Data Walk Directions</vt:lpstr>
      <vt:lpstr>Discussion Questions</vt:lpstr>
      <vt:lpstr>Station 1</vt:lpstr>
      <vt:lpstr>Sense of Community</vt:lpstr>
      <vt:lpstr>Sense of Community</vt:lpstr>
      <vt:lpstr>Food &amp; Hunger</vt:lpstr>
      <vt:lpstr>Food &amp; Hunger</vt:lpstr>
      <vt:lpstr>What we learned  about our data</vt:lpstr>
      <vt:lpstr>Station 2</vt:lpstr>
      <vt:lpstr>Discussion Question(s):</vt:lpstr>
      <vt:lpstr>Adult Participation in HOST Services</vt:lpstr>
      <vt:lpstr>Average Number of Meetings with Case Manager</vt:lpstr>
      <vt:lpstr>Station 3</vt:lpstr>
      <vt:lpstr>Discussion Question(s):</vt:lpstr>
      <vt:lpstr>HOST Youth Participation in Services</vt:lpstr>
      <vt:lpstr>Youth Participation by Age</vt:lpstr>
      <vt:lpstr>Station 4</vt:lpstr>
      <vt:lpstr>Discussion Question(s):</vt:lpstr>
      <vt:lpstr>PowerPoint Presentation</vt:lpstr>
      <vt:lpstr>HOST Participation and Lease Violations 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Data Walk  2014</dc:title>
  <dc:creator>Edens, Brittany</dc:creator>
  <cp:lastModifiedBy>Falkenburger, Elsa</cp:lastModifiedBy>
  <cp:revision>112</cp:revision>
  <cp:lastPrinted>2014-07-23T21:31:08Z</cp:lastPrinted>
  <dcterms:created xsi:type="dcterms:W3CDTF">2014-05-28T14:11:34Z</dcterms:created>
  <dcterms:modified xsi:type="dcterms:W3CDTF">2014-07-28T13:19:34Z</dcterms:modified>
</cp:coreProperties>
</file>