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39" autoAdjust="0"/>
  </p:normalViewPr>
  <p:slideViewPr>
    <p:cSldViewPr>
      <p:cViewPr>
        <p:scale>
          <a:sx n="90" d="100"/>
          <a:sy n="90" d="100"/>
        </p:scale>
        <p:origin x="-510" y="7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6FCAA0-E632-4331-A8A4-C80121BA6C8F}" type="datetimeFigureOut">
              <a:rPr lang="en-US" smtClean="0"/>
              <a:t>4/3/2014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4E9861-87A0-4E73-90B5-E45A20BE4106}" type="slidenum">
              <a:rPr lang="en-US" smtClean="0"/>
              <a:t>‹#›</a:t>
            </a:fld>
            <a:endParaRPr lang="en-US" dirty="0"/>
          </a:p>
        </p:txBody>
      </p:sp>
    </p:spTree>
    <p:extLst>
      <p:ext uri="{BB962C8B-B14F-4D97-AF65-F5344CB8AC3E}">
        <p14:creationId xmlns:p14="http://schemas.microsoft.com/office/powerpoint/2010/main" val="3385513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a:t>
            </a:r>
            <a:r>
              <a:rPr lang="en-US" baseline="0" dirty="0" smtClean="0"/>
              <a:t> Claudia (both for the slides and allowing me to present her project). </a:t>
            </a:r>
          </a:p>
          <a:p>
            <a:endParaRPr lang="en-US" baseline="0" dirty="0" smtClean="0"/>
          </a:p>
          <a:p>
            <a:r>
              <a:rPr lang="en-US" baseline="0" dirty="0" smtClean="0"/>
              <a:t>Even though Claudia was not able to join us, I wanted to share their work in Cleveland between the project intends to demonstrate how data from a local IDS could be used in combination with records from a state IDS, and that information from a state IDS is useful to inform local policy and practice. </a:t>
            </a:r>
          </a:p>
          <a:p>
            <a:endParaRPr lang="en-US" baseline="0" dirty="0" smtClean="0"/>
          </a:p>
          <a:p>
            <a:r>
              <a:rPr lang="en-US" baseline="0" dirty="0" smtClean="0"/>
              <a:t>Project – How does child welfare and juvenile justice involvement affect high school graduation and early adult outcomes in a 9</a:t>
            </a:r>
            <a:r>
              <a:rPr lang="en-US" baseline="30000" dirty="0" smtClean="0"/>
              <a:t>th</a:t>
            </a:r>
            <a:r>
              <a:rPr lang="en-US" baseline="0" dirty="0" smtClean="0"/>
              <a:t> grade cohort? Using integrated data for cross-sector planning for at risk youth in Cleveland neighborhoods. </a:t>
            </a:r>
          </a:p>
          <a:p>
            <a:endParaRPr lang="en-US" baseline="0" dirty="0" smtClean="0"/>
          </a:p>
          <a:p>
            <a:r>
              <a:rPr lang="en-US" baseline="0" dirty="0" smtClean="0"/>
              <a:t>Youth who enter the child welfare system when they are older are more likely to be involved in the juvenile justice system and are very likely at risk for failing to graduate high school on time or matriculate to post-secondary education programs, experience high unemployment rates, and/or experience homelessness and involvement in the criminal justice system. </a:t>
            </a:r>
            <a:endParaRPr lang="en-US" dirty="0"/>
          </a:p>
        </p:txBody>
      </p:sp>
      <p:sp>
        <p:nvSpPr>
          <p:cNvPr id="4" name="Slide Number Placeholder 3"/>
          <p:cNvSpPr>
            <a:spLocks noGrp="1"/>
          </p:cNvSpPr>
          <p:nvPr>
            <p:ph type="sldNum" sz="quarter" idx="10"/>
          </p:nvPr>
        </p:nvSpPr>
        <p:spPr/>
        <p:txBody>
          <a:bodyPr/>
          <a:lstStyle/>
          <a:p>
            <a:fld id="{174E9861-87A0-4E73-90B5-E45A20BE4106}" type="slidenum">
              <a:rPr lang="en-US" smtClean="0"/>
              <a:t>1</a:t>
            </a:fld>
            <a:endParaRPr lang="en-US" dirty="0"/>
          </a:p>
        </p:txBody>
      </p:sp>
    </p:spTree>
    <p:extLst>
      <p:ext uri="{BB962C8B-B14F-4D97-AF65-F5344CB8AC3E}">
        <p14:creationId xmlns:p14="http://schemas.microsoft.com/office/powerpoint/2010/main" val="1212272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study will compare</a:t>
            </a:r>
            <a:r>
              <a:rPr lang="en-US" baseline="0" dirty="0" smtClean="0"/>
              <a:t> positive and negative early adult outcomes for 4 categories of youth:</a:t>
            </a:r>
          </a:p>
          <a:p>
            <a:endParaRPr lang="en-US" baseline="0" dirty="0" smtClean="0"/>
          </a:p>
          <a:p>
            <a:pPr marL="228600" indent="-228600">
              <a:buAutoNum type="arabicParenR"/>
            </a:pPr>
            <a:r>
              <a:rPr lang="en-US" baseline="0" dirty="0" smtClean="0"/>
              <a:t>Those youth aging out of foster care</a:t>
            </a:r>
          </a:p>
          <a:p>
            <a:pPr marL="228600" indent="-228600">
              <a:buAutoNum type="arabicParenR"/>
            </a:pPr>
            <a:r>
              <a:rPr lang="en-US" baseline="0" dirty="0" smtClean="0"/>
              <a:t>Juvenile Court involved youth</a:t>
            </a:r>
          </a:p>
          <a:p>
            <a:pPr marL="228600" indent="-228600">
              <a:buAutoNum type="arabicParenR"/>
            </a:pPr>
            <a:r>
              <a:rPr lang="en-US" baseline="0" dirty="0" smtClean="0"/>
              <a:t>Dually-involved children</a:t>
            </a:r>
          </a:p>
          <a:p>
            <a:pPr marL="228600" indent="-228600">
              <a:buAutoNum type="arabicParenR"/>
            </a:pPr>
            <a:r>
              <a:rPr lang="en-US" baseline="0" dirty="0" smtClean="0"/>
              <a:t>And non-involved comparison group</a:t>
            </a:r>
          </a:p>
        </p:txBody>
      </p:sp>
      <p:sp>
        <p:nvSpPr>
          <p:cNvPr id="4" name="Slide Number Placeholder 3"/>
          <p:cNvSpPr>
            <a:spLocks noGrp="1"/>
          </p:cNvSpPr>
          <p:nvPr>
            <p:ph type="sldNum" sz="quarter" idx="10"/>
          </p:nvPr>
        </p:nvSpPr>
        <p:spPr/>
        <p:txBody>
          <a:bodyPr/>
          <a:lstStyle/>
          <a:p>
            <a:fld id="{174E9861-87A0-4E73-90B5-E45A20BE4106}" type="slidenum">
              <a:rPr lang="en-US" smtClean="0"/>
              <a:t>2</a:t>
            </a:fld>
            <a:endParaRPr lang="en-US" dirty="0"/>
          </a:p>
        </p:txBody>
      </p:sp>
    </p:spTree>
    <p:extLst>
      <p:ext uri="{BB962C8B-B14F-4D97-AF65-F5344CB8AC3E}">
        <p14:creationId xmlns:p14="http://schemas.microsoft.com/office/powerpoint/2010/main" val="3167800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important part of the project is the role of the community stakeholders</a:t>
            </a:r>
            <a:r>
              <a:rPr lang="en-US" baseline="0" dirty="0" smtClean="0"/>
              <a:t> and their partners who will assist in interpreting results and developing policy and practice recommendations.</a:t>
            </a:r>
          </a:p>
          <a:p>
            <a:endParaRPr lang="en-US" baseline="0" dirty="0" smtClean="0"/>
          </a:p>
          <a:p>
            <a:r>
              <a:rPr lang="en-US" baseline="0" dirty="0" smtClean="0"/>
              <a:t>The Jim Casey Youth Opportunities Initiative, lead by the YWCA, brings together many partners to plan for youth aging out of foster care – by increasing public understanding of their needs, mobilizing communities to take action to support them; and promote improved policies and practices to increase their chances for success in adulthood. </a:t>
            </a:r>
          </a:p>
          <a:p>
            <a:endParaRPr lang="en-US" baseline="0" dirty="0" smtClean="0"/>
          </a:p>
          <a:p>
            <a:r>
              <a:rPr lang="en-US" baseline="0" dirty="0" smtClean="0"/>
              <a:t>The neighborhood data that will come out of this project will allow the initiative to develop geographically targeted policies and practices for improving outcomes for youth.</a:t>
            </a:r>
          </a:p>
          <a:p>
            <a:endParaRPr lang="en-US" baseline="0" dirty="0" smtClean="0"/>
          </a:p>
          <a:p>
            <a:r>
              <a:rPr lang="en-US" baseline="0" dirty="0" smtClean="0"/>
              <a:t>The Department of Child and Family Services and their neighborhood collaboratives which were a part of the Annie E. Casey Foundation’s Family to Family Initiative, provide critical support for families involved in the child welfare system and they have been struggling with developing effective interventions for youth ageing out of foster care. This study can better inform those interventions and all for better targeting of resources if youth are concentrated in particular neighborhoods.</a:t>
            </a:r>
          </a:p>
          <a:p>
            <a:endParaRPr lang="en-US" baseline="0" dirty="0" smtClean="0"/>
          </a:p>
          <a:p>
            <a:r>
              <a:rPr lang="en-US" baseline="0" dirty="0" smtClean="0"/>
              <a:t>Claudia and her team will also be engaging with the public systems and schools around this work. </a:t>
            </a:r>
            <a:endParaRPr lang="en-US" dirty="0"/>
          </a:p>
        </p:txBody>
      </p:sp>
      <p:sp>
        <p:nvSpPr>
          <p:cNvPr id="4" name="Slide Number Placeholder 3"/>
          <p:cNvSpPr>
            <a:spLocks noGrp="1"/>
          </p:cNvSpPr>
          <p:nvPr>
            <p:ph type="sldNum" sz="quarter" idx="10"/>
          </p:nvPr>
        </p:nvSpPr>
        <p:spPr/>
        <p:txBody>
          <a:bodyPr/>
          <a:lstStyle/>
          <a:p>
            <a:fld id="{174E9861-87A0-4E73-90B5-E45A20BE4106}" type="slidenum">
              <a:rPr lang="en-US" smtClean="0"/>
              <a:t>3</a:t>
            </a:fld>
            <a:endParaRPr lang="en-US" dirty="0"/>
          </a:p>
        </p:txBody>
      </p:sp>
    </p:spTree>
    <p:extLst>
      <p:ext uri="{BB962C8B-B14F-4D97-AF65-F5344CB8AC3E}">
        <p14:creationId xmlns:p14="http://schemas.microsoft.com/office/powerpoint/2010/main" val="1296934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4E9861-87A0-4E73-90B5-E45A20BE4106}" type="slidenum">
              <a:rPr lang="en-US" smtClean="0"/>
              <a:t>4</a:t>
            </a:fld>
            <a:endParaRPr lang="en-US" dirty="0"/>
          </a:p>
        </p:txBody>
      </p:sp>
    </p:spTree>
    <p:extLst>
      <p:ext uri="{BB962C8B-B14F-4D97-AF65-F5344CB8AC3E}">
        <p14:creationId xmlns:p14="http://schemas.microsoft.com/office/powerpoint/2010/main" val="3958283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wanted to say a little bit more about the OLDA – (and</a:t>
            </a:r>
            <a:r>
              <a:rPr lang="en-US" baseline="0" dirty="0" smtClean="0"/>
              <a:t> give credit to Cathie Walsh for her work on documenting the OLDA)</a:t>
            </a:r>
            <a:endParaRPr lang="en-US" dirty="0" smtClean="0"/>
          </a:p>
          <a:p>
            <a:endParaRPr lang="en-US" baseline="0" dirty="0" smtClean="0"/>
          </a:p>
          <a:p>
            <a:r>
              <a:rPr lang="en-US" dirty="0" smtClean="0"/>
              <a:t>It’s a project of the Ohio</a:t>
            </a:r>
            <a:r>
              <a:rPr lang="en-US" baseline="0" dirty="0" smtClean="0"/>
              <a:t> Education Research Center and managed by the Center for Human Resource Research at The Ohio State University. ( CHHR manages NLSY)</a:t>
            </a:r>
          </a:p>
          <a:p>
            <a:endParaRPr lang="en-US" baseline="0" dirty="0" smtClean="0"/>
          </a:p>
          <a:p>
            <a:r>
              <a:rPr lang="en-US" baseline="0" dirty="0" smtClean="0"/>
              <a:t>Both of our NNIP partners were invited to participate in the Ohio Education Research Center  which is a collaboration of six universities and four research organizations. This is the data that Community Research Partners used in their presentation on student mobility last June in Columbus. </a:t>
            </a:r>
          </a:p>
          <a:p>
            <a:endParaRPr lang="en-US" baseline="0" dirty="0" smtClean="0"/>
          </a:p>
          <a:p>
            <a:r>
              <a:rPr lang="en-US" baseline="0" dirty="0" smtClean="0"/>
              <a:t>It is the SLDS for the state of Ohio and builds off earlier efforts to collect unemployment insurance records.  It is now an IDS and is integrating records from the Ohio Department of Jobs and Family Services, the Ohio Board of Regents, The Ohio Department of Mental Health and Addiction Services.</a:t>
            </a:r>
          </a:p>
          <a:p>
            <a:r>
              <a:rPr lang="en-US" b="1" dirty="0" smtClean="0"/>
              <a:t> 	 	</a:t>
            </a:r>
          </a:p>
          <a:p>
            <a:r>
              <a:rPr lang="en-US" sz="1200" kern="1200" dirty="0" smtClean="0">
                <a:solidFill>
                  <a:schemeClr val="tx1"/>
                </a:solidFill>
                <a:effectLst/>
                <a:latin typeface="+mn-lt"/>
                <a:ea typeface="+mn-ea"/>
                <a:cs typeface="+mn-cs"/>
              </a:rPr>
              <a:t>We have recently gone through their process. It takes several months. First you submit a request and provide documentation on IRB approval and data security. Then the agencies give approval. Then you send the SSIDs which are the identifiers. I am not yet sure how the data will be sent since we have not yet gotten to that point. FTP makes sense though.</a:t>
            </a:r>
            <a:endParaRPr lang="en-US" baseline="0" dirty="0" smtClean="0"/>
          </a:p>
        </p:txBody>
      </p:sp>
      <p:sp>
        <p:nvSpPr>
          <p:cNvPr id="4" name="Slide Number Placeholder 3"/>
          <p:cNvSpPr>
            <a:spLocks noGrp="1"/>
          </p:cNvSpPr>
          <p:nvPr>
            <p:ph type="sldNum" sz="quarter" idx="10"/>
          </p:nvPr>
        </p:nvSpPr>
        <p:spPr/>
        <p:txBody>
          <a:bodyPr/>
          <a:lstStyle/>
          <a:p>
            <a:fld id="{174E9861-87A0-4E73-90B5-E45A20BE4106}" type="slidenum">
              <a:rPr lang="en-US" smtClean="0"/>
              <a:t>5</a:t>
            </a:fld>
            <a:endParaRPr lang="en-US" dirty="0"/>
          </a:p>
        </p:txBody>
      </p:sp>
    </p:spTree>
    <p:extLst>
      <p:ext uri="{BB962C8B-B14F-4D97-AF65-F5344CB8AC3E}">
        <p14:creationId xmlns:p14="http://schemas.microsoft.com/office/powerpoint/2010/main" val="3648096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ABCFB8-4B0B-43AE-B9AD-CFC6E7F24FF1}" type="datetimeFigureOut">
              <a:rPr lang="en-US" smtClean="0"/>
              <a:t>4/3/2014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61AF93-D8BC-4C82-978F-6843FDD80A1D}" type="slidenum">
              <a:rPr lang="en-US" smtClean="0"/>
              <a:t>‹#›</a:t>
            </a:fld>
            <a:endParaRPr lang="en-US" dirty="0"/>
          </a:p>
        </p:txBody>
      </p:sp>
    </p:spTree>
    <p:extLst>
      <p:ext uri="{BB962C8B-B14F-4D97-AF65-F5344CB8AC3E}">
        <p14:creationId xmlns:p14="http://schemas.microsoft.com/office/powerpoint/2010/main" val="1972251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ABCFB8-4B0B-43AE-B9AD-CFC6E7F24FF1}" type="datetimeFigureOut">
              <a:rPr lang="en-US" smtClean="0"/>
              <a:t>4/3/2014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61AF93-D8BC-4C82-978F-6843FDD80A1D}" type="slidenum">
              <a:rPr lang="en-US" smtClean="0"/>
              <a:t>‹#›</a:t>
            </a:fld>
            <a:endParaRPr lang="en-US" dirty="0"/>
          </a:p>
        </p:txBody>
      </p:sp>
    </p:spTree>
    <p:extLst>
      <p:ext uri="{BB962C8B-B14F-4D97-AF65-F5344CB8AC3E}">
        <p14:creationId xmlns:p14="http://schemas.microsoft.com/office/powerpoint/2010/main" val="429163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ABCFB8-4B0B-43AE-B9AD-CFC6E7F24FF1}" type="datetimeFigureOut">
              <a:rPr lang="en-US" smtClean="0"/>
              <a:t>4/3/2014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61AF93-D8BC-4C82-978F-6843FDD80A1D}" type="slidenum">
              <a:rPr lang="en-US" smtClean="0"/>
              <a:t>‹#›</a:t>
            </a:fld>
            <a:endParaRPr lang="en-US" dirty="0"/>
          </a:p>
        </p:txBody>
      </p:sp>
    </p:spTree>
    <p:extLst>
      <p:ext uri="{BB962C8B-B14F-4D97-AF65-F5344CB8AC3E}">
        <p14:creationId xmlns:p14="http://schemas.microsoft.com/office/powerpoint/2010/main" val="4101779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a:solidFill>
            <a:schemeClr val="bg1">
              <a:lumMod val="95000"/>
            </a:schemeClr>
          </a:solidFill>
        </p:spPr>
        <p:txBody>
          <a:bodyPr>
            <a:normAutofit/>
          </a:bodyPr>
          <a:lstStyle>
            <a:lvl1pPr algn="l">
              <a:defRPr sz="3000" b="1"/>
            </a:lvl1pPr>
          </a:lstStyle>
          <a:p>
            <a:r>
              <a:rPr lang="en-US" dirty="0" smtClean="0"/>
              <a:t>Click to edit Master title style</a:t>
            </a:r>
            <a:endParaRPr lang="en-US" dirty="0"/>
          </a:p>
        </p:txBody>
      </p:sp>
      <p:sp>
        <p:nvSpPr>
          <p:cNvPr id="8" name="AutoShape 2" descr="https://www.case.edu/umc/downloads/logos/formal-logo/cwru-formal-logo-blue-no-tag.png"/>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ooter Placeholder 2"/>
          <p:cNvSpPr txBox="1">
            <a:spLocks/>
          </p:cNvSpPr>
          <p:nvPr userDrawn="1"/>
        </p:nvSpPr>
        <p:spPr>
          <a:xfrm>
            <a:off x="3657550" y="6583680"/>
            <a:ext cx="5486400" cy="274320"/>
          </a:xfrm>
          <a:prstGeom prst="rect">
            <a:avLst/>
          </a:prstGeom>
        </p:spPr>
        <p:txBody>
          <a:bodyPr vert="horz" lIns="91440" tIns="45720" rIns="91440" bIns="45720" rtlCol="0" anchor="ctr"/>
          <a:lstStyle>
            <a:defPPr>
              <a:defRPr lang="en-US"/>
            </a:defPPr>
            <a:lvl1pPr marL="0" algn="r" defTabSz="914400" rtl="0" eaLnBrk="1" latinLnBrk="0" hangingPunct="1">
              <a:defRPr sz="1500" i="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300" b="1" dirty="0" smtClean="0">
                <a:solidFill>
                  <a:schemeClr val="bg1">
                    <a:lumMod val="65000"/>
                  </a:schemeClr>
                </a:solidFill>
              </a:rPr>
              <a:t>Jack, Joseph and Morton Mandel School of Applied Social Sciences</a:t>
            </a:r>
            <a:endParaRPr lang="en-US" sz="1300" b="1" dirty="0">
              <a:solidFill>
                <a:schemeClr val="bg1">
                  <a:lumMod val="65000"/>
                </a:schemeClr>
              </a:solidFill>
            </a:endParaRPr>
          </a:p>
        </p:txBody>
      </p:sp>
      <p:sp>
        <p:nvSpPr>
          <p:cNvPr id="9" name="Slide Number Placeholder 3"/>
          <p:cNvSpPr txBox="1">
            <a:spLocks/>
          </p:cNvSpPr>
          <p:nvPr userDrawn="1"/>
        </p:nvSpPr>
        <p:spPr>
          <a:xfrm>
            <a:off x="0" y="6583680"/>
            <a:ext cx="457200" cy="27432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F4698A-F10C-4C49-9C0E-3AB58044AF47}" type="slidenum">
              <a:rPr lang="en-US" smtClean="0">
                <a:solidFill>
                  <a:schemeClr val="bg1">
                    <a:lumMod val="65000"/>
                  </a:schemeClr>
                </a:solidFill>
              </a:rPr>
              <a:pPr/>
              <a:t>‹#›</a:t>
            </a:fld>
            <a:endParaRPr lang="en-US" dirty="0">
              <a:solidFill>
                <a:schemeClr val="bg1">
                  <a:lumMod val="65000"/>
                </a:schemeClr>
              </a:solidFill>
            </a:endParaRPr>
          </a:p>
        </p:txBody>
      </p:sp>
    </p:spTree>
    <p:extLst>
      <p:ext uri="{BB962C8B-B14F-4D97-AF65-F5344CB8AC3E}">
        <p14:creationId xmlns:p14="http://schemas.microsoft.com/office/powerpoint/2010/main" val="95582922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a:solidFill>
            <a:schemeClr val="bg1">
              <a:lumMod val="95000"/>
            </a:schemeClr>
          </a:solidFill>
        </p:spPr>
        <p:txBody>
          <a:bodyPr>
            <a:normAutofit/>
          </a:bodyPr>
          <a:lstStyle>
            <a:lvl1pPr algn="l">
              <a:defRPr sz="3000" b="1"/>
            </a:lvl1pPr>
          </a:lstStyle>
          <a:p>
            <a:r>
              <a:rPr lang="en-US" dirty="0" smtClean="0"/>
              <a:t>Click to edit Master title style</a:t>
            </a:r>
            <a:endParaRPr lang="en-US" dirty="0"/>
          </a:p>
        </p:txBody>
      </p:sp>
      <p:sp>
        <p:nvSpPr>
          <p:cNvPr id="8" name="AutoShape 2" descr="https://www.case.edu/umc/downloads/logos/formal-logo/cwru-formal-logo-blue-no-tag.png"/>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ooter Placeholder 2"/>
          <p:cNvSpPr txBox="1">
            <a:spLocks/>
          </p:cNvSpPr>
          <p:nvPr userDrawn="1"/>
        </p:nvSpPr>
        <p:spPr>
          <a:xfrm>
            <a:off x="3657550" y="6583680"/>
            <a:ext cx="5486400" cy="274320"/>
          </a:xfrm>
          <a:prstGeom prst="rect">
            <a:avLst/>
          </a:prstGeom>
        </p:spPr>
        <p:txBody>
          <a:bodyPr vert="horz" lIns="91440" tIns="45720" rIns="91440" bIns="45720" rtlCol="0" anchor="ctr"/>
          <a:lstStyle>
            <a:defPPr>
              <a:defRPr lang="en-US"/>
            </a:defPPr>
            <a:lvl1pPr marL="0" algn="r" defTabSz="914400" rtl="0" eaLnBrk="1" latinLnBrk="0" hangingPunct="1">
              <a:defRPr sz="1500" i="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300" b="1" dirty="0" smtClean="0">
                <a:solidFill>
                  <a:schemeClr val="bg1">
                    <a:lumMod val="65000"/>
                  </a:schemeClr>
                </a:solidFill>
              </a:rPr>
              <a:t>Jack, Joseph and Morton Mandel School of Applied Social Sciences</a:t>
            </a:r>
            <a:endParaRPr lang="en-US" sz="1300" b="1" dirty="0">
              <a:solidFill>
                <a:schemeClr val="bg1">
                  <a:lumMod val="65000"/>
                </a:schemeClr>
              </a:solidFill>
            </a:endParaRPr>
          </a:p>
        </p:txBody>
      </p:sp>
      <p:sp>
        <p:nvSpPr>
          <p:cNvPr id="9" name="Slide Number Placeholder 3"/>
          <p:cNvSpPr txBox="1">
            <a:spLocks/>
          </p:cNvSpPr>
          <p:nvPr userDrawn="1"/>
        </p:nvSpPr>
        <p:spPr>
          <a:xfrm>
            <a:off x="0" y="6583680"/>
            <a:ext cx="457200" cy="27432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F4698A-F10C-4C49-9C0E-3AB58044AF47}" type="slidenum">
              <a:rPr lang="en-US" smtClean="0">
                <a:solidFill>
                  <a:schemeClr val="bg1">
                    <a:lumMod val="65000"/>
                  </a:schemeClr>
                </a:solidFill>
              </a:rPr>
              <a:pPr/>
              <a:t>‹#›</a:t>
            </a:fld>
            <a:endParaRPr lang="en-US" dirty="0">
              <a:solidFill>
                <a:schemeClr val="bg1">
                  <a:lumMod val="65000"/>
                </a:schemeClr>
              </a:solidFill>
            </a:endParaRPr>
          </a:p>
        </p:txBody>
      </p:sp>
      <p:sp>
        <p:nvSpPr>
          <p:cNvPr id="6" name="Content Placeholder 2"/>
          <p:cNvSpPr>
            <a:spLocks noGrp="1"/>
          </p:cNvSpPr>
          <p:nvPr>
            <p:ph idx="1"/>
          </p:nvPr>
        </p:nvSpPr>
        <p:spPr>
          <a:xfrm>
            <a:off x="457200" y="1600220"/>
            <a:ext cx="8229600" cy="4571950"/>
          </a:xfrm>
        </p:spPr>
        <p:txBody>
          <a:bodyPr/>
          <a:lstStyle>
            <a:lvl1pPr marL="228600" indent="-228600">
              <a:defRPr sz="2600"/>
            </a:lvl1pPr>
            <a:lvl2pPr marL="457200" indent="-228600">
              <a:buFont typeface="Courier New" pitchFamily="49" charset="0"/>
              <a:buChar char="o"/>
              <a:defRPr sz="2400"/>
            </a:lvl2pPr>
            <a:lvl3pPr>
              <a:defRPr sz="2500"/>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390946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ABCFB8-4B0B-43AE-B9AD-CFC6E7F24FF1}" type="datetimeFigureOut">
              <a:rPr lang="en-US" smtClean="0"/>
              <a:t>4/3/2014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61AF93-D8BC-4C82-978F-6843FDD80A1D}" type="slidenum">
              <a:rPr lang="en-US" smtClean="0"/>
              <a:t>‹#›</a:t>
            </a:fld>
            <a:endParaRPr lang="en-US" dirty="0"/>
          </a:p>
        </p:txBody>
      </p:sp>
    </p:spTree>
    <p:extLst>
      <p:ext uri="{BB962C8B-B14F-4D97-AF65-F5344CB8AC3E}">
        <p14:creationId xmlns:p14="http://schemas.microsoft.com/office/powerpoint/2010/main" val="1325162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ABCFB8-4B0B-43AE-B9AD-CFC6E7F24FF1}" type="datetimeFigureOut">
              <a:rPr lang="en-US" smtClean="0"/>
              <a:t>4/3/2014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61AF93-D8BC-4C82-978F-6843FDD80A1D}" type="slidenum">
              <a:rPr lang="en-US" smtClean="0"/>
              <a:t>‹#›</a:t>
            </a:fld>
            <a:endParaRPr lang="en-US" dirty="0"/>
          </a:p>
        </p:txBody>
      </p:sp>
    </p:spTree>
    <p:extLst>
      <p:ext uri="{BB962C8B-B14F-4D97-AF65-F5344CB8AC3E}">
        <p14:creationId xmlns:p14="http://schemas.microsoft.com/office/powerpoint/2010/main" val="691808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ABCFB8-4B0B-43AE-B9AD-CFC6E7F24FF1}" type="datetimeFigureOut">
              <a:rPr lang="en-US" smtClean="0"/>
              <a:t>4/3/2014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61AF93-D8BC-4C82-978F-6843FDD80A1D}" type="slidenum">
              <a:rPr lang="en-US" smtClean="0"/>
              <a:t>‹#›</a:t>
            </a:fld>
            <a:endParaRPr lang="en-US" dirty="0"/>
          </a:p>
        </p:txBody>
      </p:sp>
    </p:spTree>
    <p:extLst>
      <p:ext uri="{BB962C8B-B14F-4D97-AF65-F5344CB8AC3E}">
        <p14:creationId xmlns:p14="http://schemas.microsoft.com/office/powerpoint/2010/main" val="2097593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ABCFB8-4B0B-43AE-B9AD-CFC6E7F24FF1}" type="datetimeFigureOut">
              <a:rPr lang="en-US" smtClean="0"/>
              <a:t>4/3/2014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F61AF93-D8BC-4C82-978F-6843FDD80A1D}" type="slidenum">
              <a:rPr lang="en-US" smtClean="0"/>
              <a:t>‹#›</a:t>
            </a:fld>
            <a:endParaRPr lang="en-US" dirty="0"/>
          </a:p>
        </p:txBody>
      </p:sp>
    </p:spTree>
    <p:extLst>
      <p:ext uri="{BB962C8B-B14F-4D97-AF65-F5344CB8AC3E}">
        <p14:creationId xmlns:p14="http://schemas.microsoft.com/office/powerpoint/2010/main" val="2415168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ABCFB8-4B0B-43AE-B9AD-CFC6E7F24FF1}" type="datetimeFigureOut">
              <a:rPr lang="en-US" smtClean="0"/>
              <a:t>4/3/2014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61AF93-D8BC-4C82-978F-6843FDD80A1D}" type="slidenum">
              <a:rPr lang="en-US" smtClean="0"/>
              <a:t>‹#›</a:t>
            </a:fld>
            <a:endParaRPr lang="en-US" dirty="0"/>
          </a:p>
        </p:txBody>
      </p:sp>
    </p:spTree>
    <p:extLst>
      <p:ext uri="{BB962C8B-B14F-4D97-AF65-F5344CB8AC3E}">
        <p14:creationId xmlns:p14="http://schemas.microsoft.com/office/powerpoint/2010/main" val="2863573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ABCFB8-4B0B-43AE-B9AD-CFC6E7F24FF1}" type="datetimeFigureOut">
              <a:rPr lang="en-US" smtClean="0"/>
              <a:t>4/3/2014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F61AF93-D8BC-4C82-978F-6843FDD80A1D}" type="slidenum">
              <a:rPr lang="en-US" smtClean="0"/>
              <a:t>‹#›</a:t>
            </a:fld>
            <a:endParaRPr lang="en-US" dirty="0"/>
          </a:p>
        </p:txBody>
      </p:sp>
    </p:spTree>
    <p:extLst>
      <p:ext uri="{BB962C8B-B14F-4D97-AF65-F5344CB8AC3E}">
        <p14:creationId xmlns:p14="http://schemas.microsoft.com/office/powerpoint/2010/main" val="75753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ABCFB8-4B0B-43AE-B9AD-CFC6E7F24FF1}" type="datetimeFigureOut">
              <a:rPr lang="en-US" smtClean="0"/>
              <a:t>4/3/2014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61AF93-D8BC-4C82-978F-6843FDD80A1D}" type="slidenum">
              <a:rPr lang="en-US" smtClean="0"/>
              <a:t>‹#›</a:t>
            </a:fld>
            <a:endParaRPr lang="en-US" dirty="0"/>
          </a:p>
        </p:txBody>
      </p:sp>
    </p:spTree>
    <p:extLst>
      <p:ext uri="{BB962C8B-B14F-4D97-AF65-F5344CB8AC3E}">
        <p14:creationId xmlns:p14="http://schemas.microsoft.com/office/powerpoint/2010/main" val="1094841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ABCFB8-4B0B-43AE-B9AD-CFC6E7F24FF1}" type="datetimeFigureOut">
              <a:rPr lang="en-US" smtClean="0"/>
              <a:t>4/3/2014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61AF93-D8BC-4C82-978F-6843FDD80A1D}" type="slidenum">
              <a:rPr lang="en-US" smtClean="0"/>
              <a:t>‹#›</a:t>
            </a:fld>
            <a:endParaRPr lang="en-US" dirty="0"/>
          </a:p>
        </p:txBody>
      </p:sp>
    </p:spTree>
    <p:extLst>
      <p:ext uri="{BB962C8B-B14F-4D97-AF65-F5344CB8AC3E}">
        <p14:creationId xmlns:p14="http://schemas.microsoft.com/office/powerpoint/2010/main" val="1007578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ABCFB8-4B0B-43AE-B9AD-CFC6E7F24FF1}" type="datetimeFigureOut">
              <a:rPr lang="en-US" smtClean="0"/>
              <a:t>4/3/2014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1AF93-D8BC-4C82-978F-6843FDD80A1D}" type="slidenum">
              <a:rPr lang="en-US" smtClean="0"/>
              <a:t>‹#›</a:t>
            </a:fld>
            <a:endParaRPr lang="en-US" dirty="0"/>
          </a:p>
        </p:txBody>
      </p:sp>
    </p:spTree>
    <p:extLst>
      <p:ext uri="{BB962C8B-B14F-4D97-AF65-F5344CB8AC3E}">
        <p14:creationId xmlns:p14="http://schemas.microsoft.com/office/powerpoint/2010/main" val="78153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Connecting to the </a:t>
            </a:r>
            <a:br>
              <a:rPr lang="en-US" dirty="0" smtClean="0"/>
            </a:br>
            <a:r>
              <a:rPr lang="en-US" dirty="0" smtClean="0"/>
              <a:t>Ohio Longitudinal Data Archive </a:t>
            </a:r>
            <a:br>
              <a:rPr lang="en-US" dirty="0" smtClean="0"/>
            </a:br>
            <a:r>
              <a:rPr lang="en-US" dirty="0" smtClean="0"/>
              <a:t>to Help Youth in Cleveland</a:t>
            </a:r>
            <a:endParaRPr lang="en-US" dirty="0"/>
          </a:p>
        </p:txBody>
      </p:sp>
      <p:sp>
        <p:nvSpPr>
          <p:cNvPr id="3" name="Subtitle 2"/>
          <p:cNvSpPr>
            <a:spLocks noGrp="1"/>
          </p:cNvSpPr>
          <p:nvPr>
            <p:ph type="subTitle" idx="1"/>
          </p:nvPr>
        </p:nvSpPr>
        <p:spPr/>
        <p:txBody>
          <a:bodyPr>
            <a:normAutofit fontScale="55000" lnSpcReduction="20000"/>
          </a:bodyPr>
          <a:lstStyle/>
          <a:p>
            <a:endParaRPr lang="en-US" dirty="0" smtClean="0"/>
          </a:p>
          <a:p>
            <a:r>
              <a:rPr lang="en-US" dirty="0" smtClean="0"/>
              <a:t>Leah Hendey</a:t>
            </a:r>
          </a:p>
          <a:p>
            <a:r>
              <a:rPr lang="en-US" dirty="0" smtClean="0"/>
              <a:t>On behalf of Claudia Coulton and her team at the</a:t>
            </a:r>
          </a:p>
          <a:p>
            <a:r>
              <a:rPr lang="en-US" dirty="0" smtClean="0"/>
              <a:t> Center on Poverty and Urban Development</a:t>
            </a:r>
          </a:p>
          <a:p>
            <a:r>
              <a:rPr lang="en-US" dirty="0" smtClean="0"/>
              <a:t>Jack, Joseph and Morton Mandel School of Applied Social Sciences</a:t>
            </a:r>
          </a:p>
          <a:p>
            <a:r>
              <a:rPr lang="en-US" dirty="0" smtClean="0"/>
              <a:t>Case Western Reserve University</a:t>
            </a:r>
          </a:p>
        </p:txBody>
      </p:sp>
    </p:spTree>
    <p:extLst>
      <p:ext uri="{BB962C8B-B14F-4D97-AF65-F5344CB8AC3E}">
        <p14:creationId xmlns:p14="http://schemas.microsoft.com/office/powerpoint/2010/main" val="3501196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Cleveland’s NNIP-IDS project: Long </a:t>
            </a:r>
            <a:r>
              <a:rPr lang="en-US" dirty="0"/>
              <a:t>term outcomes for youth transitioning  out  of foster </a:t>
            </a:r>
            <a:r>
              <a:rPr lang="en-US" dirty="0" smtClean="0"/>
              <a:t>care</a:t>
            </a:r>
            <a:endParaRPr lang="en-US" dirty="0"/>
          </a:p>
        </p:txBody>
      </p:sp>
      <p:sp>
        <p:nvSpPr>
          <p:cNvPr id="5" name="TextBox 4"/>
          <p:cNvSpPr txBox="1"/>
          <p:nvPr/>
        </p:nvSpPr>
        <p:spPr>
          <a:xfrm>
            <a:off x="914440" y="1566978"/>
            <a:ext cx="7315200" cy="1200329"/>
          </a:xfrm>
          <a:prstGeom prst="rect">
            <a:avLst/>
          </a:prstGeom>
          <a:noFill/>
        </p:spPr>
        <p:txBody>
          <a:bodyPr wrap="square" rtlCol="0">
            <a:spAutoFit/>
          </a:bodyPr>
          <a:lstStyle/>
          <a:p>
            <a:r>
              <a:rPr lang="en-US" sz="2400" dirty="0" smtClean="0"/>
              <a:t>Will study 4 cohorts of 9</a:t>
            </a:r>
            <a:r>
              <a:rPr lang="en-US" sz="2400" baseline="30000" dirty="0" smtClean="0"/>
              <a:t>th</a:t>
            </a:r>
            <a:r>
              <a:rPr lang="en-US" sz="2400" dirty="0" smtClean="0"/>
              <a:t> graders (over 20,000) to compare foster care youth with neighborhood and school peers</a:t>
            </a:r>
            <a:r>
              <a:rPr lang="en-US" sz="2400" dirty="0"/>
              <a:t>.</a:t>
            </a:r>
          </a:p>
        </p:txBody>
      </p:sp>
      <p:sp>
        <p:nvSpPr>
          <p:cNvPr id="3" name="Rectangle 2"/>
          <p:cNvSpPr/>
          <p:nvPr/>
        </p:nvSpPr>
        <p:spPr>
          <a:xfrm>
            <a:off x="914440" y="3246124"/>
            <a:ext cx="2743200" cy="1828800"/>
          </a:xfrm>
          <a:prstGeom prst="rect">
            <a:avLst/>
          </a:prstGeom>
          <a:solidFill>
            <a:schemeClr val="bg1">
              <a:lumMod val="9500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Arial" panose="020B0604020202020204" pitchFamily="34" charset="0"/>
              <a:buChar char="•"/>
            </a:pPr>
            <a:endParaRPr lang="en-US" dirty="0" smtClean="0">
              <a:solidFill>
                <a:schemeClr val="tx1"/>
              </a:solidFill>
            </a:endParaRPr>
          </a:p>
          <a:p>
            <a:pPr marL="285750" indent="-285750">
              <a:buFont typeface="Arial" panose="020B0604020202020204" pitchFamily="34" charset="0"/>
              <a:buChar char="•"/>
            </a:pPr>
            <a:r>
              <a:rPr lang="en-US" dirty="0" smtClean="0">
                <a:solidFill>
                  <a:schemeClr val="tx1"/>
                </a:solidFill>
              </a:rPr>
              <a:t>High </a:t>
            </a:r>
            <a:r>
              <a:rPr lang="en-US" dirty="0">
                <a:solidFill>
                  <a:schemeClr val="tx1"/>
                </a:solidFill>
              </a:rPr>
              <a:t>school completion </a:t>
            </a:r>
          </a:p>
          <a:p>
            <a:pPr marL="285750" indent="-285750">
              <a:buFont typeface="Arial" panose="020B0604020202020204" pitchFamily="34" charset="0"/>
              <a:buChar char="•"/>
            </a:pPr>
            <a:r>
              <a:rPr lang="en-US" dirty="0">
                <a:solidFill>
                  <a:schemeClr val="tx1"/>
                </a:solidFill>
              </a:rPr>
              <a:t>Higher education enrollment </a:t>
            </a:r>
          </a:p>
          <a:p>
            <a:pPr marL="285750" indent="-285750">
              <a:buFont typeface="Arial" panose="020B0604020202020204" pitchFamily="34" charset="0"/>
              <a:buChar char="•"/>
            </a:pPr>
            <a:r>
              <a:rPr lang="en-US" dirty="0">
                <a:solidFill>
                  <a:schemeClr val="tx1"/>
                </a:solidFill>
              </a:rPr>
              <a:t>Employment and </a:t>
            </a:r>
            <a:r>
              <a:rPr lang="en-US" dirty="0" smtClean="0">
                <a:solidFill>
                  <a:schemeClr val="tx1"/>
                </a:solidFill>
              </a:rPr>
              <a:t>earnings</a:t>
            </a:r>
            <a:endParaRPr lang="en-US" dirty="0">
              <a:solidFill>
                <a:schemeClr val="tx1"/>
              </a:solidFill>
            </a:endParaRPr>
          </a:p>
        </p:txBody>
      </p:sp>
      <p:sp>
        <p:nvSpPr>
          <p:cNvPr id="10" name="Rectangle 9"/>
          <p:cNvSpPr/>
          <p:nvPr/>
        </p:nvSpPr>
        <p:spPr>
          <a:xfrm>
            <a:off x="5486440" y="3246574"/>
            <a:ext cx="2743200" cy="1828800"/>
          </a:xfrm>
          <a:prstGeom prst="rect">
            <a:avLst/>
          </a:prstGeom>
          <a:solidFill>
            <a:schemeClr val="bg1">
              <a:lumMod val="9500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Arial" panose="020B0604020202020204" pitchFamily="34" charset="0"/>
              <a:buChar char="•"/>
            </a:pPr>
            <a:endParaRPr lang="en-US" dirty="0" smtClean="0">
              <a:solidFill>
                <a:schemeClr val="tx1"/>
              </a:solidFill>
            </a:endParaRPr>
          </a:p>
          <a:p>
            <a:pPr marL="285750" indent="-285750">
              <a:buFont typeface="Arial" panose="020B0604020202020204" pitchFamily="34" charset="0"/>
              <a:buChar char="•"/>
            </a:pPr>
            <a:r>
              <a:rPr lang="en-US" dirty="0" smtClean="0">
                <a:solidFill>
                  <a:schemeClr val="tx1"/>
                </a:solidFill>
              </a:rPr>
              <a:t>Juvenile </a:t>
            </a:r>
            <a:r>
              <a:rPr lang="en-US" dirty="0">
                <a:solidFill>
                  <a:schemeClr val="tx1"/>
                </a:solidFill>
              </a:rPr>
              <a:t>court</a:t>
            </a:r>
          </a:p>
          <a:p>
            <a:pPr marL="285750" indent="-285750">
              <a:buFont typeface="Arial" panose="020B0604020202020204" pitchFamily="34" charset="0"/>
              <a:buChar char="•"/>
            </a:pPr>
            <a:r>
              <a:rPr lang="en-US" dirty="0">
                <a:solidFill>
                  <a:schemeClr val="tx1"/>
                </a:solidFill>
              </a:rPr>
              <a:t>Incarceration</a:t>
            </a:r>
          </a:p>
          <a:p>
            <a:pPr marL="285750" indent="-285750">
              <a:buFont typeface="Arial" panose="020B0604020202020204" pitchFamily="34" charset="0"/>
              <a:buChar char="•"/>
            </a:pPr>
            <a:r>
              <a:rPr lang="en-US" dirty="0">
                <a:solidFill>
                  <a:schemeClr val="tx1"/>
                </a:solidFill>
              </a:rPr>
              <a:t>Homelessness</a:t>
            </a:r>
          </a:p>
          <a:p>
            <a:pPr marL="285750" indent="-285750">
              <a:buFont typeface="Arial" panose="020B0604020202020204" pitchFamily="34" charset="0"/>
              <a:buChar char="•"/>
            </a:pPr>
            <a:r>
              <a:rPr lang="en-US" dirty="0">
                <a:solidFill>
                  <a:schemeClr val="tx1"/>
                </a:solidFill>
              </a:rPr>
              <a:t>TANF </a:t>
            </a:r>
          </a:p>
        </p:txBody>
      </p:sp>
      <p:sp>
        <p:nvSpPr>
          <p:cNvPr id="11" name="Rectangle 10"/>
          <p:cNvSpPr/>
          <p:nvPr/>
        </p:nvSpPr>
        <p:spPr>
          <a:xfrm>
            <a:off x="1143000" y="3063246"/>
            <a:ext cx="2286000" cy="365760"/>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Positive Outcomes</a:t>
            </a:r>
            <a:endParaRPr lang="en-US" sz="2000" dirty="0">
              <a:solidFill>
                <a:schemeClr val="tx1"/>
              </a:solidFill>
            </a:endParaRPr>
          </a:p>
        </p:txBody>
      </p:sp>
      <p:sp>
        <p:nvSpPr>
          <p:cNvPr id="14" name="Rectangle 13"/>
          <p:cNvSpPr/>
          <p:nvPr/>
        </p:nvSpPr>
        <p:spPr>
          <a:xfrm>
            <a:off x="5715000" y="3063244"/>
            <a:ext cx="2286000" cy="365760"/>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Costly Outcomes</a:t>
            </a:r>
            <a:endParaRPr lang="en-US" sz="2000" dirty="0">
              <a:solidFill>
                <a:schemeClr val="tx1"/>
              </a:solidFill>
            </a:endParaRPr>
          </a:p>
        </p:txBody>
      </p:sp>
      <p:sp>
        <p:nvSpPr>
          <p:cNvPr id="4" name="Left-Right Arrow 3"/>
          <p:cNvSpPr/>
          <p:nvPr/>
        </p:nvSpPr>
        <p:spPr>
          <a:xfrm>
            <a:off x="3657640" y="3931924"/>
            <a:ext cx="1828800" cy="457200"/>
          </a:xfrm>
          <a:prstGeom prst="lef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4480559" y="4251951"/>
            <a:ext cx="182880" cy="1325880"/>
          </a:xfrm>
          <a:prstGeom prst="rect">
            <a:avLst/>
          </a:prstGeom>
          <a:solidFill>
            <a:schemeClr val="bg1">
              <a:lumMod val="75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buFont typeface="Arial" panose="020B0604020202020204" pitchFamily="34" charset="0"/>
              <a:buChar char="•"/>
            </a:pPr>
            <a:endParaRPr lang="en-US" dirty="0">
              <a:solidFill>
                <a:schemeClr val="tx1"/>
              </a:solidFill>
            </a:endParaRPr>
          </a:p>
        </p:txBody>
      </p:sp>
      <p:sp>
        <p:nvSpPr>
          <p:cNvPr id="15" name="Rectangle 14"/>
          <p:cNvSpPr/>
          <p:nvPr/>
        </p:nvSpPr>
        <p:spPr>
          <a:xfrm>
            <a:off x="2285975" y="5568666"/>
            <a:ext cx="4572000" cy="603504"/>
          </a:xfrm>
          <a:prstGeom prst="rect">
            <a:avLst/>
          </a:prstGeom>
          <a:solidFill>
            <a:schemeClr val="bg1">
              <a:lumMod val="9500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buFont typeface="Arial" panose="020B0604020202020204" pitchFamily="34" charset="0"/>
              <a:buChar char="•"/>
            </a:pPr>
            <a:r>
              <a:rPr lang="en-US" dirty="0">
                <a:solidFill>
                  <a:schemeClr val="tx1"/>
                </a:solidFill>
              </a:rPr>
              <a:t>Controlling for risk and protective </a:t>
            </a:r>
            <a:r>
              <a:rPr lang="en-US" dirty="0" smtClean="0">
                <a:solidFill>
                  <a:schemeClr val="tx1"/>
                </a:solidFill>
              </a:rPr>
              <a:t>factors</a:t>
            </a:r>
          </a:p>
          <a:p>
            <a:pPr marL="285750" indent="-285750">
              <a:buFont typeface="Arial" panose="020B0604020202020204" pitchFamily="34" charset="0"/>
              <a:buChar char="•"/>
            </a:pPr>
            <a:r>
              <a:rPr lang="en-US" dirty="0" smtClean="0">
                <a:solidFill>
                  <a:schemeClr val="tx1"/>
                </a:solidFill>
              </a:rPr>
              <a:t>Disaggregated </a:t>
            </a:r>
            <a:r>
              <a:rPr lang="en-US" dirty="0">
                <a:solidFill>
                  <a:schemeClr val="tx1"/>
                </a:solidFill>
              </a:rPr>
              <a:t>by school and neighborhood</a:t>
            </a:r>
          </a:p>
        </p:txBody>
      </p:sp>
    </p:spTree>
    <p:extLst>
      <p:ext uri="{BB962C8B-B14F-4D97-AF65-F5344CB8AC3E}">
        <p14:creationId xmlns:p14="http://schemas.microsoft.com/office/powerpoint/2010/main" val="147637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partners and process</a:t>
            </a:r>
            <a:endParaRPr lang="en-US" dirty="0"/>
          </a:p>
        </p:txBody>
      </p:sp>
      <p:sp>
        <p:nvSpPr>
          <p:cNvPr id="3" name="Content Placeholder 2"/>
          <p:cNvSpPr>
            <a:spLocks noGrp="1"/>
          </p:cNvSpPr>
          <p:nvPr>
            <p:ph idx="1"/>
          </p:nvPr>
        </p:nvSpPr>
        <p:spPr/>
        <p:txBody>
          <a:bodyPr/>
          <a:lstStyle/>
          <a:p>
            <a:r>
              <a:rPr lang="en-US" u="sng" dirty="0" smtClean="0"/>
              <a:t>Jim Casey Youth Opportunities Initiative </a:t>
            </a:r>
            <a:r>
              <a:rPr lang="en-US" dirty="0" smtClean="0"/>
              <a:t>Brings together many partners to plan for youth aging out of foster care</a:t>
            </a:r>
            <a:endParaRPr lang="en-US" dirty="0"/>
          </a:p>
          <a:p>
            <a:pPr lvl="1"/>
            <a:r>
              <a:rPr lang="en-US" dirty="0" smtClean="0"/>
              <a:t>YWCA, YOU, MY COM, DCFS, Juvenile Court, School System</a:t>
            </a:r>
          </a:p>
          <a:p>
            <a:pPr lvl="1"/>
            <a:endParaRPr lang="en-US" dirty="0"/>
          </a:p>
          <a:p>
            <a:r>
              <a:rPr lang="en-US" u="sng" dirty="0" smtClean="0"/>
              <a:t>Neighborhood Collaboratives</a:t>
            </a:r>
            <a:r>
              <a:rPr lang="en-US" dirty="0" smtClean="0"/>
              <a:t>—prevention in child welfare</a:t>
            </a:r>
          </a:p>
          <a:p>
            <a:pPr lvl="1"/>
            <a:r>
              <a:rPr lang="en-US" dirty="0" smtClean="0"/>
              <a:t>AECF Family to Family Initiatives</a:t>
            </a:r>
          </a:p>
          <a:p>
            <a:pPr lvl="1"/>
            <a:r>
              <a:rPr lang="en-US" dirty="0" smtClean="0"/>
              <a:t>Informal networks and community-based organizations</a:t>
            </a:r>
          </a:p>
          <a:p>
            <a:pPr marL="228600" lvl="1" indent="0">
              <a:buNone/>
            </a:pPr>
            <a:endParaRPr lang="en-US" dirty="0" smtClean="0"/>
          </a:p>
          <a:p>
            <a:r>
              <a:rPr lang="en-US" u="sng" dirty="0" smtClean="0"/>
              <a:t>Public systems</a:t>
            </a:r>
            <a:r>
              <a:rPr lang="en-US" dirty="0" smtClean="0"/>
              <a:t>—Child Welfare, Justice System, Public Schools</a:t>
            </a:r>
          </a:p>
          <a:p>
            <a:endParaRPr lang="en-US" dirty="0"/>
          </a:p>
        </p:txBody>
      </p:sp>
    </p:spTree>
    <p:extLst>
      <p:ext uri="{BB962C8B-B14F-4D97-AF65-F5344CB8AC3E}">
        <p14:creationId xmlns:p14="http://schemas.microsoft.com/office/powerpoint/2010/main" val="2202521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Rectangle 102"/>
          <p:cNvSpPr/>
          <p:nvPr/>
        </p:nvSpPr>
        <p:spPr>
          <a:xfrm>
            <a:off x="5486354" y="1746901"/>
            <a:ext cx="3246120" cy="4248149"/>
          </a:xfrm>
          <a:prstGeom prst="rect">
            <a:avLst/>
          </a:prstGeom>
          <a:solidFill>
            <a:schemeClr val="bg1">
              <a:lumMod val="9500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700" b="1" dirty="0">
              <a:solidFill>
                <a:schemeClr val="tx1"/>
              </a:solidFill>
            </a:endParaRPr>
          </a:p>
        </p:txBody>
      </p:sp>
      <p:sp>
        <p:nvSpPr>
          <p:cNvPr id="2" name="Title 1"/>
          <p:cNvSpPr>
            <a:spLocks noGrp="1"/>
          </p:cNvSpPr>
          <p:nvPr>
            <p:ph type="title"/>
          </p:nvPr>
        </p:nvSpPr>
        <p:spPr>
          <a:solidFill>
            <a:schemeClr val="bg1">
              <a:lumMod val="95000"/>
            </a:schemeClr>
          </a:solidFill>
        </p:spPr>
        <p:txBody>
          <a:bodyPr>
            <a:normAutofit/>
          </a:bodyPr>
          <a:lstStyle/>
          <a:p>
            <a:r>
              <a:rPr lang="en-US" dirty="0" smtClean="0"/>
              <a:t>Conceptual Model</a:t>
            </a:r>
            <a:endParaRPr lang="en-US" dirty="0"/>
          </a:p>
        </p:txBody>
      </p:sp>
      <p:sp>
        <p:nvSpPr>
          <p:cNvPr id="62" name="Oval 61"/>
          <p:cNvSpPr/>
          <p:nvPr/>
        </p:nvSpPr>
        <p:spPr>
          <a:xfrm>
            <a:off x="466725" y="3434730"/>
            <a:ext cx="914400" cy="914400"/>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solidFill>
                  <a:schemeClr val="tx1"/>
                </a:solidFill>
              </a:rPr>
              <a:t>9</a:t>
            </a:r>
            <a:r>
              <a:rPr lang="en-US" b="1" baseline="30000" dirty="0" smtClean="0">
                <a:solidFill>
                  <a:schemeClr val="tx1"/>
                </a:solidFill>
              </a:rPr>
              <a:t>th</a:t>
            </a:r>
            <a:endParaRPr lang="en-US" b="1" dirty="0" smtClean="0">
              <a:solidFill>
                <a:schemeClr val="tx1"/>
              </a:solidFill>
            </a:endParaRPr>
          </a:p>
        </p:txBody>
      </p:sp>
      <p:sp>
        <p:nvSpPr>
          <p:cNvPr id="64" name="Oval 63"/>
          <p:cNvSpPr/>
          <p:nvPr/>
        </p:nvSpPr>
        <p:spPr>
          <a:xfrm>
            <a:off x="7315170" y="2514616"/>
            <a:ext cx="914400" cy="914400"/>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College</a:t>
            </a:r>
          </a:p>
        </p:txBody>
      </p:sp>
      <p:sp>
        <p:nvSpPr>
          <p:cNvPr id="65" name="Oval 64"/>
          <p:cNvSpPr/>
          <p:nvPr/>
        </p:nvSpPr>
        <p:spPr>
          <a:xfrm>
            <a:off x="7315160" y="4349120"/>
            <a:ext cx="914400" cy="914400"/>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solidFill>
                  <a:schemeClr val="tx1"/>
                </a:solidFill>
              </a:rPr>
              <a:t>Work</a:t>
            </a:r>
          </a:p>
        </p:txBody>
      </p:sp>
      <p:cxnSp>
        <p:nvCxnSpPr>
          <p:cNvPr id="44" name="Straight Arrow Connector 43"/>
          <p:cNvCxnSpPr>
            <a:endCxn id="63" idx="2"/>
          </p:cNvCxnSpPr>
          <p:nvPr/>
        </p:nvCxnSpPr>
        <p:spPr>
          <a:xfrm>
            <a:off x="1371600" y="3876700"/>
            <a:ext cx="4572000" cy="0"/>
          </a:xfrm>
          <a:prstGeom prst="straightConnector1">
            <a:avLst/>
          </a:prstGeom>
          <a:ln w="15875" cmpd="sng">
            <a:solidFill>
              <a:schemeClr val="tx1"/>
            </a:solidFill>
            <a:prstDash val="solid"/>
            <a:headEnd type="oval" w="lg" len="lg"/>
            <a:tailEnd type="triangle" w="lg" len="lg"/>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7315160" y="1965976"/>
            <a:ext cx="1600200" cy="548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 tIns="0" rIns="0" bIns="0" rtlCol="0" anchor="b" anchorCtr="0"/>
          <a:lstStyle/>
          <a:p>
            <a:pPr>
              <a:lnSpc>
                <a:spcPts val="1200"/>
              </a:lnSpc>
              <a:buFont typeface="Arial" pitchFamily="34" charset="0"/>
              <a:buChar char="•"/>
            </a:pPr>
            <a:r>
              <a:rPr lang="en-US" sz="1200" dirty="0" smtClean="0">
                <a:solidFill>
                  <a:schemeClr val="tx1"/>
                </a:solidFill>
              </a:rPr>
              <a:t> College admission</a:t>
            </a:r>
          </a:p>
          <a:p>
            <a:pPr>
              <a:lnSpc>
                <a:spcPts val="1200"/>
              </a:lnSpc>
              <a:buFont typeface="Arial" pitchFamily="34" charset="0"/>
              <a:buChar char="•"/>
            </a:pPr>
            <a:r>
              <a:rPr lang="en-US" sz="1200" dirty="0">
                <a:solidFill>
                  <a:schemeClr val="tx1"/>
                </a:solidFill>
              </a:rPr>
              <a:t> </a:t>
            </a:r>
            <a:r>
              <a:rPr lang="en-US" sz="1200" dirty="0" smtClean="0">
                <a:solidFill>
                  <a:schemeClr val="tx1"/>
                </a:solidFill>
              </a:rPr>
              <a:t>Type of college</a:t>
            </a:r>
          </a:p>
          <a:p>
            <a:pPr>
              <a:lnSpc>
                <a:spcPts val="1200"/>
              </a:lnSpc>
              <a:buFont typeface="Arial" pitchFamily="34" charset="0"/>
              <a:buChar char="•"/>
            </a:pPr>
            <a:r>
              <a:rPr lang="en-US" sz="1200" dirty="0">
                <a:solidFill>
                  <a:schemeClr val="tx1"/>
                </a:solidFill>
              </a:rPr>
              <a:t> </a:t>
            </a:r>
            <a:r>
              <a:rPr lang="en-US" sz="1200" dirty="0" smtClean="0">
                <a:solidFill>
                  <a:schemeClr val="tx1"/>
                </a:solidFill>
              </a:rPr>
              <a:t>Type of majors</a:t>
            </a:r>
          </a:p>
        </p:txBody>
      </p:sp>
      <p:sp>
        <p:nvSpPr>
          <p:cNvPr id="70" name="Rectangle 69"/>
          <p:cNvSpPr/>
          <p:nvPr/>
        </p:nvSpPr>
        <p:spPr>
          <a:xfrm>
            <a:off x="7315160" y="5263530"/>
            <a:ext cx="1600200" cy="548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 tIns="0" rIns="0" bIns="0" rtlCol="0" anchor="t" anchorCtr="0"/>
          <a:lstStyle/>
          <a:p>
            <a:pPr>
              <a:lnSpc>
                <a:spcPts val="1200"/>
              </a:lnSpc>
              <a:buFont typeface="Arial" pitchFamily="34" charset="0"/>
              <a:buChar char="•"/>
            </a:pPr>
            <a:r>
              <a:rPr lang="en-US" sz="1200" dirty="0" smtClean="0">
                <a:solidFill>
                  <a:schemeClr val="tx1"/>
                </a:solidFill>
              </a:rPr>
              <a:t> Employment </a:t>
            </a:r>
          </a:p>
          <a:p>
            <a:pPr>
              <a:lnSpc>
                <a:spcPts val="1200"/>
              </a:lnSpc>
              <a:buFont typeface="Arial" pitchFamily="34" charset="0"/>
              <a:buChar char="•"/>
            </a:pPr>
            <a:r>
              <a:rPr lang="en-US" sz="1200" dirty="0" smtClean="0">
                <a:solidFill>
                  <a:schemeClr val="tx1"/>
                </a:solidFill>
              </a:rPr>
              <a:t> Earnings</a:t>
            </a:r>
          </a:p>
        </p:txBody>
      </p:sp>
      <p:cxnSp>
        <p:nvCxnSpPr>
          <p:cNvPr id="72" name="Straight Arrow Connector 71"/>
          <p:cNvCxnSpPr>
            <a:endCxn id="64" idx="2"/>
          </p:cNvCxnSpPr>
          <p:nvPr/>
        </p:nvCxnSpPr>
        <p:spPr>
          <a:xfrm>
            <a:off x="6400800" y="2971816"/>
            <a:ext cx="914370" cy="0"/>
          </a:xfrm>
          <a:prstGeom prst="straightConnector1">
            <a:avLst/>
          </a:prstGeom>
          <a:ln w="15875" cmpd="sng">
            <a:solidFill>
              <a:schemeClr val="tx1"/>
            </a:solidFill>
            <a:prstDash val="sysDot"/>
            <a:headEnd type="non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6400815" y="4806336"/>
            <a:ext cx="914370" cy="0"/>
          </a:xfrm>
          <a:prstGeom prst="straightConnector1">
            <a:avLst/>
          </a:prstGeom>
          <a:ln w="15875" cmpd="sng">
            <a:solidFill>
              <a:schemeClr val="tx1"/>
            </a:solidFill>
            <a:prstDash val="sysDot"/>
            <a:headEnd type="non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64" idx="4"/>
            <a:endCxn id="65" idx="0"/>
          </p:cNvCxnSpPr>
          <p:nvPr/>
        </p:nvCxnSpPr>
        <p:spPr>
          <a:xfrm flipH="1">
            <a:off x="7772360" y="3429016"/>
            <a:ext cx="10" cy="920104"/>
          </a:xfrm>
          <a:prstGeom prst="straightConnector1">
            <a:avLst/>
          </a:prstGeom>
          <a:ln w="15875" cmpd="sng">
            <a:solidFill>
              <a:schemeClr val="tx1"/>
            </a:solidFill>
            <a:prstDash val="sysDot"/>
            <a:headEnd type="non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H="1">
            <a:off x="6400800" y="2974678"/>
            <a:ext cx="26" cy="1831658"/>
          </a:xfrm>
          <a:prstGeom prst="straightConnector1">
            <a:avLst/>
          </a:prstGeom>
          <a:ln w="15875" cmpd="sng">
            <a:solidFill>
              <a:schemeClr val="tx1"/>
            </a:solidFill>
            <a:prstDash val="sysDot"/>
            <a:headEnd type="none" w="lg" len="lg"/>
            <a:tailEnd type="none" w="lg" len="lg"/>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5943600" y="3419500"/>
            <a:ext cx="914400" cy="914400"/>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smtClean="0">
                <a:solidFill>
                  <a:schemeClr val="tx1"/>
                </a:solidFill>
              </a:rPr>
              <a:t>G</a:t>
            </a:r>
          </a:p>
        </p:txBody>
      </p:sp>
      <p:sp>
        <p:nvSpPr>
          <p:cNvPr id="71" name="Rectangle 70"/>
          <p:cNvSpPr/>
          <p:nvPr/>
        </p:nvSpPr>
        <p:spPr>
          <a:xfrm>
            <a:off x="5554959" y="4349144"/>
            <a:ext cx="822951" cy="4247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 tIns="0" rIns="0" bIns="0" rtlCol="0" anchor="t" anchorCtr="0"/>
          <a:lstStyle/>
          <a:p>
            <a:pPr>
              <a:lnSpc>
                <a:spcPts val="1200"/>
              </a:lnSpc>
              <a:buFont typeface="Arial" pitchFamily="34" charset="0"/>
              <a:buChar char="•"/>
            </a:pPr>
            <a:r>
              <a:rPr lang="en-US" sz="1200" dirty="0" smtClean="0">
                <a:solidFill>
                  <a:schemeClr val="tx1"/>
                </a:solidFill>
              </a:rPr>
              <a:t> Graduation</a:t>
            </a:r>
          </a:p>
          <a:p>
            <a:pPr>
              <a:lnSpc>
                <a:spcPts val="1200"/>
              </a:lnSpc>
            </a:pPr>
            <a:r>
              <a:rPr lang="en-US" sz="1200" dirty="0" smtClean="0">
                <a:solidFill>
                  <a:schemeClr val="tx1"/>
                </a:solidFill>
              </a:rPr>
              <a:t>   test</a:t>
            </a:r>
          </a:p>
          <a:p>
            <a:pPr>
              <a:lnSpc>
                <a:spcPts val="1200"/>
              </a:lnSpc>
              <a:buFont typeface="Arial" pitchFamily="34" charset="0"/>
              <a:buChar char="•"/>
            </a:pPr>
            <a:r>
              <a:rPr lang="en-US" sz="1200" dirty="0">
                <a:solidFill>
                  <a:schemeClr val="tx1"/>
                </a:solidFill>
              </a:rPr>
              <a:t> </a:t>
            </a:r>
            <a:r>
              <a:rPr lang="en-US" sz="1200" dirty="0" smtClean="0">
                <a:solidFill>
                  <a:schemeClr val="tx1"/>
                </a:solidFill>
              </a:rPr>
              <a:t>GED</a:t>
            </a:r>
          </a:p>
        </p:txBody>
      </p:sp>
      <p:sp>
        <p:nvSpPr>
          <p:cNvPr id="76" name="Rectangle 75"/>
          <p:cNvSpPr/>
          <p:nvPr/>
        </p:nvSpPr>
        <p:spPr>
          <a:xfrm>
            <a:off x="2722272" y="5263530"/>
            <a:ext cx="1097238" cy="731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nSpc>
                <a:spcPts val="1200"/>
              </a:lnSpc>
              <a:buFont typeface="Arial" pitchFamily="34" charset="0"/>
              <a:buChar char="•"/>
            </a:pPr>
            <a:r>
              <a:rPr lang="en-US" sz="1200" dirty="0" smtClean="0">
                <a:solidFill>
                  <a:schemeClr val="tx1"/>
                </a:solidFill>
              </a:rPr>
              <a:t> Delinquency </a:t>
            </a:r>
          </a:p>
          <a:p>
            <a:pPr>
              <a:lnSpc>
                <a:spcPts val="1200"/>
              </a:lnSpc>
              <a:buFont typeface="Arial" pitchFamily="34" charset="0"/>
              <a:buChar char="•"/>
            </a:pPr>
            <a:r>
              <a:rPr lang="en-US" sz="1200" dirty="0" smtClean="0">
                <a:solidFill>
                  <a:schemeClr val="tx1"/>
                </a:solidFill>
              </a:rPr>
              <a:t> Abuse/Neglect</a:t>
            </a:r>
          </a:p>
          <a:p>
            <a:pPr marL="61913" indent="-61913">
              <a:lnSpc>
                <a:spcPts val="1200"/>
              </a:lnSpc>
              <a:buFont typeface="Arial" pitchFamily="34" charset="0"/>
              <a:buChar char="•"/>
            </a:pPr>
            <a:r>
              <a:rPr lang="en-US" sz="1200" dirty="0" smtClean="0">
                <a:solidFill>
                  <a:schemeClr val="tx1"/>
                </a:solidFill>
              </a:rPr>
              <a:t> Out-of-home   </a:t>
            </a:r>
          </a:p>
          <a:p>
            <a:pPr>
              <a:lnSpc>
                <a:spcPts val="1200"/>
              </a:lnSpc>
            </a:pPr>
            <a:r>
              <a:rPr lang="en-US" sz="1200" dirty="0">
                <a:solidFill>
                  <a:schemeClr val="tx1"/>
                </a:solidFill>
              </a:rPr>
              <a:t> </a:t>
            </a:r>
            <a:r>
              <a:rPr lang="en-US" sz="1200" dirty="0" smtClean="0">
                <a:solidFill>
                  <a:schemeClr val="tx1"/>
                </a:solidFill>
              </a:rPr>
              <a:t>  placement</a:t>
            </a:r>
          </a:p>
        </p:txBody>
      </p:sp>
      <p:sp>
        <p:nvSpPr>
          <p:cNvPr id="81" name="Rectangle 80"/>
          <p:cNvSpPr/>
          <p:nvPr/>
        </p:nvSpPr>
        <p:spPr>
          <a:xfrm>
            <a:off x="4109076" y="4773908"/>
            <a:ext cx="1142980" cy="4972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 tIns="0" rIns="0" bIns="0" rtlCol="0" anchor="t" anchorCtr="0"/>
          <a:lstStyle/>
          <a:p>
            <a:pPr>
              <a:lnSpc>
                <a:spcPts val="1200"/>
              </a:lnSpc>
              <a:buFont typeface="Arial" pitchFamily="34" charset="0"/>
              <a:buChar char="•"/>
            </a:pPr>
            <a:r>
              <a:rPr lang="en-US" sz="1200" dirty="0" smtClean="0">
                <a:solidFill>
                  <a:schemeClr val="tx1"/>
                </a:solidFill>
              </a:rPr>
              <a:t> Attendance</a:t>
            </a:r>
          </a:p>
          <a:p>
            <a:pPr>
              <a:lnSpc>
                <a:spcPts val="1200"/>
              </a:lnSpc>
              <a:buFont typeface="Arial" pitchFamily="34" charset="0"/>
              <a:buChar char="•"/>
            </a:pPr>
            <a:r>
              <a:rPr lang="en-US" sz="1200" dirty="0">
                <a:solidFill>
                  <a:schemeClr val="tx1"/>
                </a:solidFill>
              </a:rPr>
              <a:t> </a:t>
            </a:r>
            <a:r>
              <a:rPr lang="en-US" sz="1200" dirty="0" smtClean="0">
                <a:solidFill>
                  <a:schemeClr val="tx1"/>
                </a:solidFill>
              </a:rPr>
              <a:t>Proficiency test</a:t>
            </a:r>
          </a:p>
          <a:p>
            <a:pPr>
              <a:lnSpc>
                <a:spcPts val="1200"/>
              </a:lnSpc>
              <a:buFont typeface="Arial" pitchFamily="34" charset="0"/>
              <a:buChar char="•"/>
            </a:pPr>
            <a:r>
              <a:rPr lang="en-US" sz="1200" dirty="0" smtClean="0">
                <a:solidFill>
                  <a:schemeClr val="tx1"/>
                </a:solidFill>
              </a:rPr>
              <a:t> School mobility</a:t>
            </a:r>
          </a:p>
        </p:txBody>
      </p:sp>
      <p:sp>
        <p:nvSpPr>
          <p:cNvPr id="82" name="Rectangle 81"/>
          <p:cNvSpPr/>
          <p:nvPr/>
        </p:nvSpPr>
        <p:spPr>
          <a:xfrm>
            <a:off x="3337566" y="2057415"/>
            <a:ext cx="2057398" cy="4571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 tIns="0" rIns="0" bIns="0" rtlCol="0" anchor="b" anchorCtr="0"/>
          <a:lstStyle/>
          <a:p>
            <a:pPr>
              <a:lnSpc>
                <a:spcPts val="1200"/>
              </a:lnSpc>
              <a:buFont typeface="Arial" pitchFamily="34" charset="0"/>
              <a:buChar char="•"/>
            </a:pPr>
            <a:r>
              <a:rPr lang="en-US" sz="1200" dirty="0" smtClean="0">
                <a:solidFill>
                  <a:schemeClr val="tx1"/>
                </a:solidFill>
              </a:rPr>
              <a:t> Crime rates</a:t>
            </a:r>
          </a:p>
          <a:p>
            <a:pPr>
              <a:lnSpc>
                <a:spcPts val="1200"/>
              </a:lnSpc>
              <a:buFont typeface="Arial" pitchFamily="34" charset="0"/>
              <a:buChar char="•"/>
            </a:pPr>
            <a:r>
              <a:rPr lang="en-US" sz="1200" dirty="0">
                <a:solidFill>
                  <a:schemeClr val="tx1"/>
                </a:solidFill>
              </a:rPr>
              <a:t> </a:t>
            </a:r>
            <a:r>
              <a:rPr lang="en-US" sz="1200" dirty="0" smtClean="0">
                <a:solidFill>
                  <a:schemeClr val="tx1"/>
                </a:solidFill>
              </a:rPr>
              <a:t>Concentrated disadvantage</a:t>
            </a:r>
          </a:p>
          <a:p>
            <a:pPr>
              <a:lnSpc>
                <a:spcPts val="1200"/>
              </a:lnSpc>
              <a:buFont typeface="Arial" pitchFamily="34" charset="0"/>
              <a:buChar char="•"/>
            </a:pPr>
            <a:r>
              <a:rPr lang="en-US" sz="1200" dirty="0">
                <a:solidFill>
                  <a:schemeClr val="tx1"/>
                </a:solidFill>
              </a:rPr>
              <a:t> </a:t>
            </a:r>
            <a:r>
              <a:rPr lang="en-US" sz="1200" dirty="0" smtClean="0">
                <a:solidFill>
                  <a:schemeClr val="tx1"/>
                </a:solidFill>
              </a:rPr>
              <a:t>Residential instability </a:t>
            </a:r>
          </a:p>
        </p:txBody>
      </p:sp>
      <p:sp>
        <p:nvSpPr>
          <p:cNvPr id="83" name="Rectangle 82"/>
          <p:cNvSpPr/>
          <p:nvPr/>
        </p:nvSpPr>
        <p:spPr>
          <a:xfrm>
            <a:off x="2036472" y="2263144"/>
            <a:ext cx="685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 tIns="0" rIns="0" bIns="0" rtlCol="0" anchor="b" anchorCtr="0"/>
          <a:lstStyle/>
          <a:p>
            <a:pPr marL="114300" indent="-114300">
              <a:lnSpc>
                <a:spcPts val="1200"/>
              </a:lnSpc>
              <a:buFont typeface="Arial" pitchFamily="34" charset="0"/>
              <a:buChar char="•"/>
            </a:pPr>
            <a:r>
              <a:rPr lang="en-US" sz="1200" dirty="0" smtClean="0">
                <a:solidFill>
                  <a:schemeClr val="tx1"/>
                </a:solidFill>
              </a:rPr>
              <a:t>TANF</a:t>
            </a:r>
          </a:p>
          <a:p>
            <a:pPr marL="114300" indent="-114300">
              <a:lnSpc>
                <a:spcPts val="1200"/>
              </a:lnSpc>
              <a:buFont typeface="Arial" pitchFamily="34" charset="0"/>
              <a:buChar char="•"/>
            </a:pPr>
            <a:r>
              <a:rPr lang="en-US" sz="1200" dirty="0" smtClean="0">
                <a:solidFill>
                  <a:schemeClr val="tx1"/>
                </a:solidFill>
              </a:rPr>
              <a:t>SNAP</a:t>
            </a:r>
          </a:p>
          <a:p>
            <a:pPr>
              <a:lnSpc>
                <a:spcPts val="1200"/>
              </a:lnSpc>
              <a:buFont typeface="Arial" pitchFamily="34" charset="0"/>
              <a:buChar char="•"/>
            </a:pPr>
            <a:r>
              <a:rPr lang="en-US" sz="1200" dirty="0">
                <a:solidFill>
                  <a:schemeClr val="tx1"/>
                </a:solidFill>
              </a:rPr>
              <a:t> </a:t>
            </a:r>
            <a:r>
              <a:rPr lang="en-US" sz="1200" dirty="0" smtClean="0">
                <a:solidFill>
                  <a:schemeClr val="tx1"/>
                </a:solidFill>
              </a:rPr>
              <a:t>Medicaid</a:t>
            </a:r>
          </a:p>
        </p:txBody>
      </p:sp>
      <p:sp>
        <p:nvSpPr>
          <p:cNvPr id="84" name="Rectangle 83"/>
          <p:cNvSpPr/>
          <p:nvPr/>
        </p:nvSpPr>
        <p:spPr>
          <a:xfrm>
            <a:off x="1491669" y="5025409"/>
            <a:ext cx="1097280" cy="548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nSpc>
                <a:spcPts val="1200"/>
              </a:lnSpc>
              <a:buFont typeface="Arial" pitchFamily="34" charset="0"/>
              <a:buChar char="•"/>
            </a:pPr>
            <a:r>
              <a:rPr lang="en-US" sz="1200" dirty="0" smtClean="0">
                <a:solidFill>
                  <a:schemeClr val="tx1"/>
                </a:solidFill>
              </a:rPr>
              <a:t> Demographics</a:t>
            </a:r>
          </a:p>
          <a:p>
            <a:pPr>
              <a:lnSpc>
                <a:spcPts val="1200"/>
              </a:lnSpc>
              <a:buFont typeface="Arial" pitchFamily="34" charset="0"/>
              <a:buChar char="•"/>
            </a:pPr>
            <a:r>
              <a:rPr lang="en-US" sz="1200" dirty="0" smtClean="0">
                <a:solidFill>
                  <a:schemeClr val="tx1"/>
                </a:solidFill>
              </a:rPr>
              <a:t> Disability</a:t>
            </a:r>
          </a:p>
          <a:p>
            <a:pPr>
              <a:lnSpc>
                <a:spcPts val="1200"/>
              </a:lnSpc>
              <a:buFont typeface="Arial" pitchFamily="34" charset="0"/>
              <a:buChar char="•"/>
            </a:pPr>
            <a:r>
              <a:rPr lang="en-US" sz="1200" dirty="0" smtClean="0">
                <a:solidFill>
                  <a:schemeClr val="tx1"/>
                </a:solidFill>
              </a:rPr>
              <a:t> Language</a:t>
            </a:r>
          </a:p>
        </p:txBody>
      </p:sp>
      <p:sp>
        <p:nvSpPr>
          <p:cNvPr id="85" name="Rectangle 84"/>
          <p:cNvSpPr/>
          <p:nvPr/>
        </p:nvSpPr>
        <p:spPr>
          <a:xfrm>
            <a:off x="2040309" y="2720344"/>
            <a:ext cx="685800" cy="6858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1200"/>
              </a:lnSpc>
            </a:pPr>
            <a:r>
              <a:rPr lang="en-US" sz="1200" b="1" dirty="0" smtClean="0">
                <a:solidFill>
                  <a:schemeClr val="tx1"/>
                </a:solidFill>
              </a:rPr>
              <a:t>Family</a:t>
            </a:r>
          </a:p>
        </p:txBody>
      </p:sp>
      <p:sp>
        <p:nvSpPr>
          <p:cNvPr id="86" name="Rectangle 85"/>
          <p:cNvSpPr/>
          <p:nvPr/>
        </p:nvSpPr>
        <p:spPr>
          <a:xfrm>
            <a:off x="1491669" y="4339609"/>
            <a:ext cx="685800" cy="6858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1200"/>
              </a:lnSpc>
            </a:pPr>
            <a:r>
              <a:rPr lang="en-US" sz="1100" b="1" dirty="0" smtClean="0">
                <a:solidFill>
                  <a:schemeClr val="tx1"/>
                </a:solidFill>
              </a:rPr>
              <a:t>Individual</a:t>
            </a:r>
          </a:p>
        </p:txBody>
      </p:sp>
      <p:sp>
        <p:nvSpPr>
          <p:cNvPr id="87" name="Rectangle 86"/>
          <p:cNvSpPr/>
          <p:nvPr/>
        </p:nvSpPr>
        <p:spPr>
          <a:xfrm>
            <a:off x="2722272" y="4564414"/>
            <a:ext cx="685800" cy="6858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1200"/>
              </a:lnSpc>
            </a:pPr>
            <a:r>
              <a:rPr lang="en-US" sz="1200" b="1" dirty="0" smtClean="0">
                <a:solidFill>
                  <a:schemeClr val="tx1"/>
                </a:solidFill>
              </a:rPr>
              <a:t>Risk</a:t>
            </a:r>
          </a:p>
        </p:txBody>
      </p:sp>
      <p:sp>
        <p:nvSpPr>
          <p:cNvPr id="88" name="Rectangle 87"/>
          <p:cNvSpPr/>
          <p:nvPr/>
        </p:nvSpPr>
        <p:spPr>
          <a:xfrm>
            <a:off x="3291854" y="2514610"/>
            <a:ext cx="685800" cy="6858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1200"/>
              </a:lnSpc>
            </a:pPr>
            <a:r>
              <a:rPr lang="en-US" sz="1200" b="1" dirty="0" smtClean="0">
                <a:solidFill>
                  <a:schemeClr val="tx1"/>
                </a:solidFill>
              </a:rPr>
              <a:t>Nhood</a:t>
            </a:r>
          </a:p>
        </p:txBody>
      </p:sp>
      <p:cxnSp>
        <p:nvCxnSpPr>
          <p:cNvPr id="89" name="Straight Connector 88"/>
          <p:cNvCxnSpPr>
            <a:stCxn id="85" idx="2"/>
          </p:cNvCxnSpPr>
          <p:nvPr/>
        </p:nvCxnSpPr>
        <p:spPr>
          <a:xfrm flipH="1">
            <a:off x="2379372" y="3406144"/>
            <a:ext cx="3837" cy="457200"/>
          </a:xfrm>
          <a:prstGeom prst="line">
            <a:avLst/>
          </a:prstGeom>
          <a:ln w="15875" cap="rnd" cmpd="sng">
            <a:solidFill>
              <a:schemeClr val="tx1"/>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88" idx="2"/>
          </p:cNvCxnSpPr>
          <p:nvPr/>
        </p:nvCxnSpPr>
        <p:spPr>
          <a:xfrm>
            <a:off x="3634754" y="3200410"/>
            <a:ext cx="0" cy="685800"/>
          </a:xfrm>
          <a:prstGeom prst="line">
            <a:avLst/>
          </a:prstGeom>
          <a:ln w="15875" cap="rnd" cmpd="sng">
            <a:solidFill>
              <a:schemeClr val="tx1"/>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86" idx="0"/>
          </p:cNvCxnSpPr>
          <p:nvPr/>
        </p:nvCxnSpPr>
        <p:spPr>
          <a:xfrm flipV="1">
            <a:off x="1834569" y="3876675"/>
            <a:ext cx="3756" cy="457200"/>
          </a:xfrm>
          <a:prstGeom prst="line">
            <a:avLst/>
          </a:prstGeom>
          <a:ln w="15875" cap="rnd" cmpd="sng">
            <a:solidFill>
              <a:schemeClr val="tx1"/>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V="1">
            <a:off x="3065172" y="3886195"/>
            <a:ext cx="3756" cy="685800"/>
          </a:xfrm>
          <a:prstGeom prst="line">
            <a:avLst/>
          </a:prstGeom>
          <a:ln w="15875" cap="rnd" cmpd="sng">
            <a:solidFill>
              <a:schemeClr val="tx1"/>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sp>
        <p:nvSpPr>
          <p:cNvPr id="93" name="Rectangle 92"/>
          <p:cNvSpPr/>
          <p:nvPr/>
        </p:nvSpPr>
        <p:spPr>
          <a:xfrm>
            <a:off x="4109076" y="4333900"/>
            <a:ext cx="920124" cy="440008"/>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1200"/>
              </a:lnSpc>
            </a:pPr>
            <a:r>
              <a:rPr lang="en-US" sz="1200" b="1" dirty="0" smtClean="0">
                <a:solidFill>
                  <a:schemeClr val="tx1"/>
                </a:solidFill>
              </a:rPr>
              <a:t>Education</a:t>
            </a:r>
          </a:p>
        </p:txBody>
      </p:sp>
      <p:cxnSp>
        <p:nvCxnSpPr>
          <p:cNvPr id="94" name="Straight Connector 93"/>
          <p:cNvCxnSpPr>
            <a:endCxn id="93" idx="0"/>
          </p:cNvCxnSpPr>
          <p:nvPr/>
        </p:nvCxnSpPr>
        <p:spPr>
          <a:xfrm>
            <a:off x="4109076" y="3891930"/>
            <a:ext cx="460062" cy="441970"/>
          </a:xfrm>
          <a:prstGeom prst="line">
            <a:avLst/>
          </a:prstGeom>
          <a:ln w="15875" cap="rnd" cmpd="sng">
            <a:solidFill>
              <a:schemeClr val="tx1"/>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endCxn id="93" idx="0"/>
          </p:cNvCxnSpPr>
          <p:nvPr/>
        </p:nvCxnSpPr>
        <p:spPr>
          <a:xfrm>
            <a:off x="4569138" y="3891930"/>
            <a:ext cx="0" cy="441970"/>
          </a:xfrm>
          <a:prstGeom prst="line">
            <a:avLst/>
          </a:prstGeom>
          <a:ln w="15875" cap="rnd" cmpd="sng">
            <a:solidFill>
              <a:schemeClr val="tx1"/>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endCxn id="93" idx="0"/>
          </p:cNvCxnSpPr>
          <p:nvPr/>
        </p:nvCxnSpPr>
        <p:spPr>
          <a:xfrm flipH="1">
            <a:off x="4569138" y="3886200"/>
            <a:ext cx="460062" cy="447700"/>
          </a:xfrm>
          <a:prstGeom prst="line">
            <a:avLst/>
          </a:prstGeom>
          <a:ln w="15875" cap="rnd" cmpd="sng">
            <a:solidFill>
              <a:schemeClr val="tx1"/>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66" name="Oval 65"/>
          <p:cNvSpPr/>
          <p:nvPr/>
        </p:nvSpPr>
        <p:spPr>
          <a:xfrm>
            <a:off x="3880476" y="3657600"/>
            <a:ext cx="457200" cy="457200"/>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10</a:t>
            </a:r>
            <a:r>
              <a:rPr lang="en-US" sz="1500" b="1" baseline="30000" dirty="0" smtClean="0">
                <a:solidFill>
                  <a:schemeClr val="tx1"/>
                </a:solidFill>
              </a:rPr>
              <a:t>th</a:t>
            </a:r>
            <a:endParaRPr lang="en-US" sz="1500" b="1" dirty="0" smtClean="0">
              <a:solidFill>
                <a:schemeClr val="tx1"/>
              </a:solidFill>
            </a:endParaRPr>
          </a:p>
        </p:txBody>
      </p:sp>
      <p:sp>
        <p:nvSpPr>
          <p:cNvPr id="67" name="Oval 66"/>
          <p:cNvSpPr/>
          <p:nvPr/>
        </p:nvSpPr>
        <p:spPr>
          <a:xfrm>
            <a:off x="4343400" y="3657600"/>
            <a:ext cx="457200" cy="457200"/>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11</a:t>
            </a:r>
            <a:r>
              <a:rPr lang="en-US" sz="1500" b="1" baseline="30000" dirty="0" smtClean="0">
                <a:solidFill>
                  <a:schemeClr val="tx1"/>
                </a:solidFill>
              </a:rPr>
              <a:t>th</a:t>
            </a:r>
            <a:endParaRPr lang="en-US" sz="1500" b="1" dirty="0" smtClean="0">
              <a:solidFill>
                <a:schemeClr val="tx1"/>
              </a:solidFill>
            </a:endParaRPr>
          </a:p>
        </p:txBody>
      </p:sp>
      <p:sp>
        <p:nvSpPr>
          <p:cNvPr id="68" name="Oval 67"/>
          <p:cNvSpPr/>
          <p:nvPr/>
        </p:nvSpPr>
        <p:spPr>
          <a:xfrm>
            <a:off x="4800600" y="3657600"/>
            <a:ext cx="457200" cy="457200"/>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12</a:t>
            </a:r>
            <a:r>
              <a:rPr lang="en-US" sz="1500" b="1" baseline="30000" dirty="0" smtClean="0">
                <a:solidFill>
                  <a:schemeClr val="tx1"/>
                </a:solidFill>
              </a:rPr>
              <a:t>th</a:t>
            </a:r>
            <a:endParaRPr lang="en-US" sz="1500" b="1" dirty="0" smtClean="0">
              <a:solidFill>
                <a:schemeClr val="tx1"/>
              </a:solidFill>
            </a:endParaRPr>
          </a:p>
        </p:txBody>
      </p:sp>
      <p:sp>
        <p:nvSpPr>
          <p:cNvPr id="106" name="Rectangle 105"/>
          <p:cNvSpPr/>
          <p:nvPr/>
        </p:nvSpPr>
        <p:spPr>
          <a:xfrm>
            <a:off x="6400780" y="1609742"/>
            <a:ext cx="1371600" cy="274320"/>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500" b="1" dirty="0" smtClean="0">
                <a:solidFill>
                  <a:schemeClr val="tx1"/>
                </a:solidFill>
              </a:rPr>
              <a:t>Outcomes</a:t>
            </a:r>
          </a:p>
        </p:txBody>
      </p:sp>
      <p:sp>
        <p:nvSpPr>
          <p:cNvPr id="112" name="Rectangle 111"/>
          <p:cNvSpPr/>
          <p:nvPr/>
        </p:nvSpPr>
        <p:spPr>
          <a:xfrm>
            <a:off x="245234" y="2606037"/>
            <a:ext cx="1357381" cy="8229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 tIns="0" rIns="0" bIns="0" rtlCol="0" anchor="b" anchorCtr="0"/>
          <a:lstStyle/>
          <a:p>
            <a:pPr marL="114300" indent="-114300">
              <a:lnSpc>
                <a:spcPts val="1200"/>
              </a:lnSpc>
              <a:buFont typeface="Arial" pitchFamily="34" charset="0"/>
              <a:buChar char="•"/>
            </a:pPr>
            <a:r>
              <a:rPr lang="en-US" sz="1200" dirty="0" smtClean="0">
                <a:solidFill>
                  <a:schemeClr val="tx1"/>
                </a:solidFill>
              </a:rPr>
              <a:t>School year (Est. N)</a:t>
            </a:r>
          </a:p>
          <a:p>
            <a:pPr>
              <a:lnSpc>
                <a:spcPts val="1200"/>
              </a:lnSpc>
            </a:pPr>
            <a:r>
              <a:rPr lang="en-US" sz="1200" dirty="0" smtClean="0">
                <a:solidFill>
                  <a:schemeClr val="tx1"/>
                </a:solidFill>
              </a:rPr>
              <a:t>   2005-06 (7,151)  </a:t>
            </a:r>
          </a:p>
          <a:p>
            <a:pPr>
              <a:lnSpc>
                <a:spcPts val="1200"/>
              </a:lnSpc>
            </a:pPr>
            <a:r>
              <a:rPr lang="en-US" sz="1200" dirty="0" smtClean="0">
                <a:solidFill>
                  <a:schemeClr val="tx1"/>
                </a:solidFill>
              </a:rPr>
              <a:t>   2006-07 (7,771)</a:t>
            </a:r>
          </a:p>
          <a:p>
            <a:pPr>
              <a:lnSpc>
                <a:spcPts val="1200"/>
              </a:lnSpc>
            </a:pPr>
            <a:r>
              <a:rPr lang="en-US" sz="1200" dirty="0">
                <a:solidFill>
                  <a:schemeClr val="tx1"/>
                </a:solidFill>
              </a:rPr>
              <a:t> </a:t>
            </a:r>
            <a:r>
              <a:rPr lang="en-US" sz="1200" dirty="0" smtClean="0">
                <a:solidFill>
                  <a:schemeClr val="tx1"/>
                </a:solidFill>
              </a:rPr>
              <a:t>  2007-08 (7,016)</a:t>
            </a:r>
          </a:p>
          <a:p>
            <a:pPr indent="117475">
              <a:lnSpc>
                <a:spcPts val="1200"/>
              </a:lnSpc>
            </a:pPr>
            <a:r>
              <a:rPr lang="en-US" sz="1200" dirty="0" smtClean="0">
                <a:solidFill>
                  <a:schemeClr val="tx1"/>
                </a:solidFill>
              </a:rPr>
              <a:t>Total       (21,938)</a:t>
            </a:r>
          </a:p>
        </p:txBody>
      </p:sp>
      <p:sp>
        <p:nvSpPr>
          <p:cNvPr id="39" name="Rectangle 38"/>
          <p:cNvSpPr/>
          <p:nvPr/>
        </p:nvSpPr>
        <p:spPr>
          <a:xfrm>
            <a:off x="493099" y="5989290"/>
            <a:ext cx="3987462" cy="1828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 tIns="0" rIns="0" bIns="0" rtlCol="0" anchor="b" anchorCtr="0"/>
          <a:lstStyle/>
          <a:p>
            <a:pPr>
              <a:lnSpc>
                <a:spcPts val="1200"/>
              </a:lnSpc>
            </a:pPr>
            <a:r>
              <a:rPr lang="en-US" sz="1200" b="1" dirty="0" smtClean="0">
                <a:solidFill>
                  <a:schemeClr val="tx1"/>
                </a:solidFill>
              </a:rPr>
              <a:t>Study area</a:t>
            </a:r>
            <a:r>
              <a:rPr lang="en-US" sz="1200" dirty="0" smtClean="0">
                <a:solidFill>
                  <a:schemeClr val="tx1"/>
                </a:solidFill>
              </a:rPr>
              <a:t>: Cleveland Metropolitan School District, OH</a:t>
            </a:r>
          </a:p>
        </p:txBody>
      </p:sp>
      <p:cxnSp>
        <p:nvCxnSpPr>
          <p:cNvPr id="40" name="Straight Connector 39"/>
          <p:cNvCxnSpPr/>
          <p:nvPr/>
        </p:nvCxnSpPr>
        <p:spPr>
          <a:xfrm flipV="1">
            <a:off x="920168" y="4343390"/>
            <a:ext cx="3756" cy="1635726"/>
          </a:xfrm>
          <a:prstGeom prst="line">
            <a:avLst/>
          </a:prstGeom>
          <a:ln w="15875" cap="rnd" cmpd="sng">
            <a:solidFill>
              <a:schemeClr val="tx1"/>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42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9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9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animBg="1"/>
      <p:bldP spid="69" grpId="0"/>
      <p:bldP spid="70" grpId="0"/>
      <p:bldP spid="71" grpId="0"/>
      <p:bldP spid="76" grpId="0"/>
      <p:bldP spid="81" grpId="0"/>
      <p:bldP spid="82" grpId="0"/>
      <p:bldP spid="83" grpId="0"/>
      <p:bldP spid="84" grpId="0"/>
      <p:bldP spid="85" grpId="0" animBg="1"/>
      <p:bldP spid="86" grpId="0" animBg="1"/>
      <p:bldP spid="87" grpId="0" animBg="1"/>
      <p:bldP spid="88" grpId="0" animBg="1"/>
      <p:bldP spid="93" grpId="0" animBg="1"/>
      <p:bldP spid="10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95000"/>
            </a:schemeClr>
          </a:solidFill>
        </p:spPr>
        <p:txBody>
          <a:bodyPr vert="horz" lIns="91440" tIns="45720" rIns="91440" bIns="45720" rtlCol="0" anchor="ctr">
            <a:normAutofit/>
          </a:bodyPr>
          <a:lstStyle/>
          <a:p>
            <a:pPr algn="l"/>
            <a:r>
              <a:rPr lang="en-US" sz="3000" b="1" dirty="0"/>
              <a:t>Ohio Longitudinal Data Archive</a:t>
            </a:r>
          </a:p>
        </p:txBody>
      </p:sp>
      <p:pic>
        <p:nvPicPr>
          <p:cNvPr id="6" name="Content Placeholder 5" descr="Available Data | Ohio Education Research Center - Windows Internet Explorer"/>
          <p:cNvPicPr>
            <a:picLocks noGrp="1" noChangeAspect="1"/>
          </p:cNvPicPr>
          <p:nvPr>
            <p:ph idx="1"/>
          </p:nvPr>
        </p:nvPicPr>
        <p:blipFill rotWithShape="1">
          <a:blip r:embed="rId4">
            <a:extLst>
              <a:ext uri="{28A0092B-C50C-407E-A947-70E740481C1C}">
                <a14:useLocalDpi xmlns:a14="http://schemas.microsoft.com/office/drawing/2010/main" val="0"/>
              </a:ext>
            </a:extLst>
          </a:blip>
          <a:srcRect l="33122" t="34942" r="20182" b="5743"/>
          <a:stretch/>
        </p:blipFill>
        <p:spPr>
          <a:xfrm>
            <a:off x="762000" y="1540398"/>
            <a:ext cx="7698397" cy="5333999"/>
          </a:xfrm>
        </p:spPr>
      </p:pic>
      <p:sp>
        <p:nvSpPr>
          <p:cNvPr id="7" name="TextBox 6"/>
          <p:cNvSpPr txBox="1"/>
          <p:nvPr/>
        </p:nvSpPr>
        <p:spPr>
          <a:xfrm>
            <a:off x="152400" y="6248400"/>
            <a:ext cx="3962400" cy="369332"/>
          </a:xfrm>
          <a:prstGeom prst="rect">
            <a:avLst/>
          </a:prstGeom>
          <a:noFill/>
        </p:spPr>
        <p:txBody>
          <a:bodyPr wrap="square" rtlCol="0">
            <a:spAutoFit/>
          </a:bodyPr>
          <a:lstStyle/>
          <a:p>
            <a:r>
              <a:rPr lang="en-US" dirty="0" smtClean="0"/>
              <a:t>http://oerc.osu.edu/data/available-data</a:t>
            </a:r>
            <a:endParaRPr lang="en-US" dirty="0"/>
          </a:p>
        </p:txBody>
      </p:sp>
    </p:spTree>
    <p:extLst>
      <p:ext uri="{BB962C8B-B14F-4D97-AF65-F5344CB8AC3E}">
        <p14:creationId xmlns:p14="http://schemas.microsoft.com/office/powerpoint/2010/main" val="118600660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1173</TotalTime>
  <Words>851</Words>
  <Application>Microsoft Office PowerPoint</Application>
  <PresentationFormat>On-screen Show (4:3)</PresentationFormat>
  <Paragraphs>113</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Connecting to the  Ohio Longitudinal Data Archive  to Help Youth in Cleveland</vt:lpstr>
      <vt:lpstr>Cleveland’s NNIP-IDS project: Long term outcomes for youth transitioning  out  of foster care</vt:lpstr>
      <vt:lpstr>Community partners and process</vt:lpstr>
      <vt:lpstr>Conceptual Model</vt:lpstr>
      <vt:lpstr>Ohio Longitudinal Data Archive</vt:lpstr>
    </vt:vector>
  </TitlesOfParts>
  <Company>The Urban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Connecting to the  Ohio Longitudinal Data Archive  to Help Youth in Cleveland</dc:title>
  <dc:creator>Leah Hendey</dc:creator>
  <cp:lastModifiedBy>Leah</cp:lastModifiedBy>
  <cp:revision>17</cp:revision>
  <dcterms:created xsi:type="dcterms:W3CDTF">2014-03-27T20:03:49Z</dcterms:created>
  <dcterms:modified xsi:type="dcterms:W3CDTF">2014-04-03T14:05:37Z</dcterms:modified>
</cp:coreProperties>
</file>