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5" r:id="rId4"/>
    <p:sldId id="264" r:id="rId5"/>
    <p:sldId id="267" r:id="rId6"/>
    <p:sldId id="266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5F02"/>
    <a:srgbClr val="1B9E77"/>
    <a:srgbClr val="E6AB02"/>
    <a:srgbClr val="66A61E"/>
    <a:srgbClr val="E7298A"/>
    <a:srgbClr val="7570B3"/>
    <a:srgbClr val="4DAF4A"/>
    <a:srgbClr val="E41A1C"/>
    <a:srgbClr val="FF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82277" autoAdjust="0"/>
  </p:normalViewPr>
  <p:slideViewPr>
    <p:cSldViewPr showGuides="1">
      <p:cViewPr varScale="1">
        <p:scale>
          <a:sx n="71" d="100"/>
          <a:sy n="71" d="100"/>
        </p:scale>
        <p:origin x="-1446" y="-102"/>
      </p:cViewPr>
      <p:guideLst>
        <p:guide orient="horz" pos="4032"/>
        <p:guide orient="horz" pos="1008"/>
        <p:guide orient="horz" pos="3984"/>
        <p:guide pos="2880"/>
        <p:guide pos="5616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3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CDATA\Libraries\Stepping%20Stones\Stepping%20Stones%20Briefing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Homeownership Rates</a:t>
            </a:r>
            <a:r>
              <a:rPr lang="en-US" baseline="0" dirty="0" smtClean="0"/>
              <a:t> in the Region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628205128205128E-2"/>
          <c:y val="0.12665265358779304"/>
          <c:w val="0.96474358974358976"/>
          <c:h val="0.6270946216468704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Tables'!$B$5:$B$7</c:f>
              <c:strCache>
                <c:ptCount val="3"/>
                <c:pt idx="0">
                  <c:v>Total Households</c:v>
                </c:pt>
                <c:pt idx="1">
                  <c:v>All Female-Headed Households</c:v>
                </c:pt>
                <c:pt idx="2">
                  <c:v>Low-Income Female-Headed Households</c:v>
                </c:pt>
              </c:strCache>
            </c:strRef>
          </c:cat>
          <c:val>
            <c:numRef>
              <c:f>'Chart Tables'!$C$5:$C$7</c:f>
              <c:numCache>
                <c:formatCode>0%</c:formatCode>
                <c:ptCount val="3"/>
                <c:pt idx="0">
                  <c:v>0.6271531199858027</c:v>
                </c:pt>
                <c:pt idx="1">
                  <c:v>0.50238423467197002</c:v>
                </c:pt>
                <c:pt idx="2">
                  <c:v>0.27962750028430272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805376"/>
        <c:axId val="74322688"/>
      </c:barChart>
      <c:catAx>
        <c:axId val="112805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74322688"/>
        <c:crosses val="autoZero"/>
        <c:auto val="1"/>
        <c:lblAlgn val="ctr"/>
        <c:lblOffset val="100"/>
        <c:noMultiLvlLbl val="0"/>
      </c:catAx>
      <c:valAx>
        <c:axId val="74322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2805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Household Income</a:t>
            </a:r>
            <a:r>
              <a:rPr lang="en-US" baseline="0" dirty="0" smtClean="0"/>
              <a:t> for Renters as Percent of Area Median Income, Washington Region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269966254218219E-2"/>
          <c:y val="0.16080645161290322"/>
          <c:w val="0.59921184851893516"/>
          <c:h val="0.6626073152146304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'Chart Tables'!$C$19</c:f>
              <c:strCache>
                <c:ptCount val="1"/>
                <c:pt idx="0">
                  <c:v>Under 30 pct. of AMI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Tables'!$B$20:$B$21</c:f>
              <c:strCache>
                <c:ptCount val="2"/>
                <c:pt idx="0">
                  <c:v>Total Households</c:v>
                </c:pt>
                <c:pt idx="1">
                  <c:v>All Female-Headed Households</c:v>
                </c:pt>
              </c:strCache>
            </c:strRef>
          </c:cat>
          <c:val>
            <c:numRef>
              <c:f>'Chart Tables'!$C$20:$C$21</c:f>
              <c:numCache>
                <c:formatCode>General</c:formatCode>
                <c:ptCount val="2"/>
                <c:pt idx="0">
                  <c:v>24.2</c:v>
                </c:pt>
                <c:pt idx="1">
                  <c:v>32.9</c:v>
                </c:pt>
              </c:numCache>
            </c:numRef>
          </c:val>
        </c:ser>
        <c:ser>
          <c:idx val="1"/>
          <c:order val="1"/>
          <c:tx>
            <c:strRef>
              <c:f>'Chart Tables'!$D$19</c:f>
              <c:strCache>
                <c:ptCount val="1"/>
                <c:pt idx="0">
                  <c:v>30 - 50 pct. of AMI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Tables'!$B$20:$B$21</c:f>
              <c:strCache>
                <c:ptCount val="2"/>
                <c:pt idx="0">
                  <c:v>Total Households</c:v>
                </c:pt>
                <c:pt idx="1">
                  <c:v>All Female-Headed Households</c:v>
                </c:pt>
              </c:strCache>
            </c:strRef>
          </c:cat>
          <c:val>
            <c:numRef>
              <c:f>'Chart Tables'!$D$20:$D$21</c:f>
              <c:numCache>
                <c:formatCode>General</c:formatCode>
                <c:ptCount val="2"/>
                <c:pt idx="0">
                  <c:v>17.7</c:v>
                </c:pt>
                <c:pt idx="1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'Chart Tables'!$E$19</c:f>
              <c:strCache>
                <c:ptCount val="1"/>
                <c:pt idx="0">
                  <c:v>50 - 80 pct. of AMI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Tables'!$B$20:$B$21</c:f>
              <c:strCache>
                <c:ptCount val="2"/>
                <c:pt idx="0">
                  <c:v>Total Households</c:v>
                </c:pt>
                <c:pt idx="1">
                  <c:v>All Female-Headed Households</c:v>
                </c:pt>
              </c:strCache>
            </c:strRef>
          </c:cat>
          <c:val>
            <c:numRef>
              <c:f>'Chart Tables'!$E$20:$E$21</c:f>
              <c:numCache>
                <c:formatCode>General</c:formatCode>
                <c:ptCount val="2"/>
                <c:pt idx="0">
                  <c:v>11.2</c:v>
                </c:pt>
                <c:pt idx="1">
                  <c:v>11.4</c:v>
                </c:pt>
              </c:numCache>
            </c:numRef>
          </c:val>
        </c:ser>
        <c:ser>
          <c:idx val="3"/>
          <c:order val="3"/>
          <c:tx>
            <c:strRef>
              <c:f>'Chart Tables'!$F$19</c:f>
              <c:strCache>
                <c:ptCount val="1"/>
                <c:pt idx="0">
                  <c:v>80 - 120 pct. of AMI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bg2">
                        <a:lumMod val="20000"/>
                        <a:lumOff val="8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Tables'!$B$20:$B$21</c:f>
              <c:strCache>
                <c:ptCount val="2"/>
                <c:pt idx="0">
                  <c:v>Total Households</c:v>
                </c:pt>
                <c:pt idx="1">
                  <c:v>All Female-Headed Households</c:v>
                </c:pt>
              </c:strCache>
            </c:strRef>
          </c:cat>
          <c:val>
            <c:numRef>
              <c:f>'Chart Tables'!$F$20:$F$21</c:f>
              <c:numCache>
                <c:formatCode>General</c:formatCode>
                <c:ptCount val="2"/>
                <c:pt idx="0">
                  <c:v>29.7</c:v>
                </c:pt>
                <c:pt idx="1">
                  <c:v>26.5</c:v>
                </c:pt>
              </c:numCache>
            </c:numRef>
          </c:val>
        </c:ser>
        <c:ser>
          <c:idx val="4"/>
          <c:order val="4"/>
          <c:tx>
            <c:strRef>
              <c:f>'Chart Tables'!$G$19</c:f>
              <c:strCache>
                <c:ptCount val="1"/>
                <c:pt idx="0">
                  <c:v>More than 120 pct. of AMI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 Tables'!$B$20:$B$21</c:f>
              <c:strCache>
                <c:ptCount val="2"/>
                <c:pt idx="0">
                  <c:v>Total Households</c:v>
                </c:pt>
                <c:pt idx="1">
                  <c:v>All Female-Headed Households</c:v>
                </c:pt>
              </c:strCache>
            </c:strRef>
          </c:cat>
          <c:val>
            <c:numRef>
              <c:f>'Chart Tables'!$G$20:$G$21</c:f>
              <c:numCache>
                <c:formatCode>General</c:formatCode>
                <c:ptCount val="2"/>
                <c:pt idx="0">
                  <c:v>17.2</c:v>
                </c:pt>
                <c:pt idx="1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842240"/>
        <c:axId val="112843776"/>
      </c:barChart>
      <c:catAx>
        <c:axId val="112842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2843776"/>
        <c:crosses val="autoZero"/>
        <c:auto val="1"/>
        <c:lblAlgn val="ctr"/>
        <c:lblOffset val="100"/>
        <c:noMultiLvlLbl val="0"/>
      </c:catAx>
      <c:valAx>
        <c:axId val="1128437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84224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8858867641544805"/>
          <c:y val="0.14616395732791465"/>
          <c:w val="0.2018875140607424"/>
          <c:h val="0.806690796714926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US"/>
              <a:t>Percent of income renters in the region spend on housing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Tables'!$C$25</c:f>
              <c:strCache>
                <c:ptCount val="1"/>
                <c:pt idx="0">
                  <c:v>Over 30% of income</c:v>
                </c:pt>
              </c:strCache>
            </c:strRef>
          </c:tx>
          <c:invertIfNegative val="0"/>
          <c:cat>
            <c:strRef>
              <c:f>'Chart Tables'!$B$26:$B$28</c:f>
              <c:strCache>
                <c:ptCount val="3"/>
                <c:pt idx="0">
                  <c:v>Total Households</c:v>
                </c:pt>
                <c:pt idx="1">
                  <c:v>All Female-Headed Households</c:v>
                </c:pt>
                <c:pt idx="2">
                  <c:v>Low-Income Female-Headed Households</c:v>
                </c:pt>
              </c:strCache>
            </c:strRef>
          </c:cat>
          <c:val>
            <c:numRef>
              <c:f>'Chart Tables'!$C$26:$C$28</c:f>
              <c:numCache>
                <c:formatCode>0%</c:formatCode>
                <c:ptCount val="3"/>
                <c:pt idx="0">
                  <c:v>0.47729033177352631</c:v>
                </c:pt>
                <c:pt idx="1">
                  <c:v>0.56830289924435884</c:v>
                </c:pt>
                <c:pt idx="2">
                  <c:v>0.81743873989230154</c:v>
                </c:pt>
              </c:numCache>
            </c:numRef>
          </c:val>
        </c:ser>
        <c:ser>
          <c:idx val="1"/>
          <c:order val="1"/>
          <c:tx>
            <c:strRef>
              <c:f>'Chart Tables'!$D$25</c:f>
              <c:strCache>
                <c:ptCount val="1"/>
                <c:pt idx="0">
                  <c:v>Over 50% of income (severe)</c:v>
                </c:pt>
              </c:strCache>
            </c:strRef>
          </c:tx>
          <c:invertIfNegative val="0"/>
          <c:cat>
            <c:strRef>
              <c:f>'Chart Tables'!$B$26:$B$28</c:f>
              <c:strCache>
                <c:ptCount val="3"/>
                <c:pt idx="0">
                  <c:v>Total Households</c:v>
                </c:pt>
                <c:pt idx="1">
                  <c:v>All Female-Headed Households</c:v>
                </c:pt>
                <c:pt idx="2">
                  <c:v>Low-Income Female-Headed Households</c:v>
                </c:pt>
              </c:strCache>
            </c:strRef>
          </c:cat>
          <c:val>
            <c:numRef>
              <c:f>'Chart Tables'!$D$26:$D$28</c:f>
              <c:numCache>
                <c:formatCode>0%</c:formatCode>
                <c:ptCount val="3"/>
                <c:pt idx="0">
                  <c:v>0.22730890090450614</c:v>
                </c:pt>
                <c:pt idx="1">
                  <c:v>0.29417600883153361</c:v>
                </c:pt>
                <c:pt idx="2">
                  <c:v>0.61240813176404552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918912"/>
        <c:axId val="112920448"/>
      </c:barChart>
      <c:catAx>
        <c:axId val="112918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920448"/>
        <c:crosses val="autoZero"/>
        <c:auto val="1"/>
        <c:lblAlgn val="ctr"/>
        <c:lblOffset val="100"/>
        <c:noMultiLvlLbl val="0"/>
      </c:catAx>
      <c:valAx>
        <c:axId val="112920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29189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Percent of income homeowners in the region spend on housing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Tables'!$C$35</c:f>
              <c:strCache>
                <c:ptCount val="1"/>
                <c:pt idx="0">
                  <c:v>Over 30% of income</c:v>
                </c:pt>
              </c:strCache>
            </c:strRef>
          </c:tx>
          <c:invertIfNegative val="0"/>
          <c:cat>
            <c:strRef>
              <c:f>'Chart Tables'!$B$36:$B$38</c:f>
              <c:strCache>
                <c:ptCount val="3"/>
                <c:pt idx="0">
                  <c:v>Total Households</c:v>
                </c:pt>
                <c:pt idx="1">
                  <c:v>All Female-Headed Households</c:v>
                </c:pt>
                <c:pt idx="2">
                  <c:v>Low-Income Female-Headed Households</c:v>
                </c:pt>
              </c:strCache>
            </c:strRef>
          </c:cat>
          <c:val>
            <c:numRef>
              <c:f>'Chart Tables'!$C$36:$C$38</c:f>
              <c:numCache>
                <c:formatCode>0%</c:formatCode>
                <c:ptCount val="3"/>
                <c:pt idx="0">
                  <c:v>0.31427003372222334</c:v>
                </c:pt>
                <c:pt idx="1">
                  <c:v>0.43448908266722031</c:v>
                </c:pt>
                <c:pt idx="2">
                  <c:v>0.86140985088115685</c:v>
                </c:pt>
              </c:numCache>
            </c:numRef>
          </c:val>
        </c:ser>
        <c:ser>
          <c:idx val="1"/>
          <c:order val="1"/>
          <c:tx>
            <c:strRef>
              <c:f>'Chart Tables'!$D$35</c:f>
              <c:strCache>
                <c:ptCount val="1"/>
                <c:pt idx="0">
                  <c:v>Over 50% of income (severe)</c:v>
                </c:pt>
              </c:strCache>
            </c:strRef>
          </c:tx>
          <c:invertIfNegative val="0"/>
          <c:cat>
            <c:strRef>
              <c:f>'Chart Tables'!$B$36:$B$38</c:f>
              <c:strCache>
                <c:ptCount val="3"/>
                <c:pt idx="0">
                  <c:v>Total Households</c:v>
                </c:pt>
                <c:pt idx="1">
                  <c:v>All Female-Headed Households</c:v>
                </c:pt>
                <c:pt idx="2">
                  <c:v>Low-Income Female-Headed Households</c:v>
                </c:pt>
              </c:strCache>
            </c:strRef>
          </c:cat>
          <c:val>
            <c:numRef>
              <c:f>'Chart Tables'!$D$36:$D$38</c:f>
              <c:numCache>
                <c:formatCode>0%</c:formatCode>
                <c:ptCount val="3"/>
                <c:pt idx="0">
                  <c:v>0.12108098560452177</c:v>
                </c:pt>
                <c:pt idx="1">
                  <c:v>0.19726288106854908</c:v>
                </c:pt>
                <c:pt idx="2">
                  <c:v>0.70076818798011753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6884864"/>
        <c:axId val="126890752"/>
      </c:barChart>
      <c:catAx>
        <c:axId val="126884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26890752"/>
        <c:crosses val="autoZero"/>
        <c:auto val="1"/>
        <c:lblAlgn val="ctr"/>
        <c:lblOffset val="100"/>
        <c:noMultiLvlLbl val="0"/>
      </c:catAx>
      <c:valAx>
        <c:axId val="1268907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884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0.94545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962400"/>
          <a:ext cx="7543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Source:</a:t>
          </a:r>
          <a:r>
            <a:rPr lang="en-US" sz="1200" baseline="0" dirty="0"/>
            <a:t>  </a:t>
          </a:r>
          <a:r>
            <a:rPr lang="en-US" sz="1200" baseline="0" dirty="0" smtClean="0"/>
            <a:t>American</a:t>
          </a:r>
          <a:r>
            <a:rPr lang="en-US" sz="1200" dirty="0" smtClean="0"/>
            <a:t> </a:t>
          </a:r>
          <a:r>
            <a:rPr lang="en-US" sz="1200" baseline="0" dirty="0" smtClean="0"/>
            <a:t>Community</a:t>
          </a:r>
          <a:r>
            <a:rPr lang="en-US" sz="1200" dirty="0"/>
            <a:t> </a:t>
          </a:r>
          <a:r>
            <a:rPr lang="en-US" sz="1200" baseline="0" dirty="0" smtClean="0"/>
            <a:t>Survey 2009-11</a:t>
          </a:r>
        </a:p>
        <a:p xmlns:a="http://schemas.openxmlformats.org/drawingml/2006/main">
          <a:endParaRPr 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0.00635</cdr:x>
      <cdr:y>0.94354</cdr:y>
    </cdr:from>
    <cdr:to>
      <cdr:x>0.99683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4301375"/>
          <a:ext cx="7924800" cy="245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Source:</a:t>
          </a:r>
          <a:r>
            <a:rPr lang="en-US" sz="1200" baseline="0" dirty="0"/>
            <a:t>  </a:t>
          </a:r>
          <a:r>
            <a:rPr lang="en-US" sz="1200" baseline="0" dirty="0" smtClean="0"/>
            <a:t>American</a:t>
          </a:r>
          <a:r>
            <a:rPr lang="en-US" sz="1200" dirty="0" smtClean="0"/>
            <a:t> </a:t>
          </a:r>
          <a:r>
            <a:rPr lang="en-US" sz="1200" baseline="0" dirty="0" smtClean="0"/>
            <a:t>Community</a:t>
          </a:r>
          <a:r>
            <a:rPr lang="en-US" sz="1200" dirty="0"/>
            <a:t> </a:t>
          </a:r>
          <a:r>
            <a:rPr lang="en-US" sz="1200" baseline="0" dirty="0" smtClean="0"/>
            <a:t>Survey 2009-11</a:t>
          </a:r>
        </a:p>
        <a:p xmlns:a="http://schemas.openxmlformats.org/drawingml/2006/main"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0800"/>
            <a:ext cx="3036888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35" tIns="46618" rIns="93235" bIns="46618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69850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35" tIns="46618" rIns="93235" bIns="4661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4988" y="8831263"/>
            <a:ext cx="29702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35" tIns="46618" rIns="93235" bIns="46618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 dirty="0"/>
              <a:t>Urban Institute</a:t>
            </a:r>
          </a:p>
          <a:p>
            <a:r>
              <a:rPr lang="en-US" dirty="0"/>
              <a:t>NeighborhoodInfo DC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35" tIns="46618" rIns="93235" bIns="4661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67677728-4816-4132-98C4-296240973BF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8678" name="Picture 6" descr="UI-logo-bl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8851900"/>
            <a:ext cx="3937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38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527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 dirty="0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7388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32300"/>
            <a:ext cx="5191125" cy="420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3013"/>
            <a:ext cx="305276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 dirty="0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63013"/>
            <a:ext cx="3052762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F408F63-64D3-45B7-8BA9-AE7A8956C52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59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D49E0-628A-49B4-93DD-ECB5DC0E569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NeighborhoodInfo DC – partnership between UI &amp; LISC</a:t>
            </a:r>
          </a:p>
          <a:p>
            <a:r>
              <a:rPr lang="en-US" dirty="0"/>
              <a:t>Thanks:  </a:t>
            </a:r>
            <a:r>
              <a:rPr lang="en-US" dirty="0" smtClean="0"/>
              <a:t>Lauren Stillwell from</a:t>
            </a:r>
            <a:r>
              <a:rPr lang="en-US" baseline="0" dirty="0" smtClean="0"/>
              <a:t> the Washington Area </a:t>
            </a:r>
            <a:r>
              <a:rPr lang="en-US" baseline="0" dirty="0" err="1" smtClean="0"/>
              <a:t>Womens</a:t>
            </a:r>
            <a:r>
              <a:rPr lang="en-US" baseline="0" dirty="0" smtClean="0"/>
              <a:t> Foundation for pulling this panel together and to Fannie Mae for their support of the housing research </a:t>
            </a:r>
            <a:r>
              <a:rPr lang="en-US" baseline="0" smtClean="0"/>
              <a:t>that Neighborhood Info DC does.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DC, Prince George's and Montgomery Counties, MD;</a:t>
            </a:r>
            <a:r>
              <a:rPr lang="en-US" baseline="0" dirty="0" smtClean="0"/>
              <a:t> Arlington and Fairfax Counties, Alexandria, Fairfax City, VA.</a:t>
            </a:r>
          </a:p>
          <a:p>
            <a:r>
              <a:rPr lang="en-US" baseline="0" dirty="0" smtClean="0"/>
              <a:t> Prince William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Loudoun/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Facquier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/ Clarke/ Warren</a:t>
            </a:r>
            <a:r>
              <a:rPr lang="en-US" dirty="0" smtClean="0"/>
              <a:t> Counties</a:t>
            </a:r>
            <a:r>
              <a:rPr lang="en-US" baseline="0" dirty="0" smtClean="0"/>
              <a:t> – Manassas and Manassas Park cities</a:t>
            </a:r>
          </a:p>
          <a:p>
            <a:endParaRPr lang="en-US" baseline="0" dirty="0" smtClean="0"/>
          </a:p>
          <a:p>
            <a:r>
              <a:rPr lang="en-US" dirty="0" smtClean="0"/>
              <a:t>Over 1.7</a:t>
            </a:r>
            <a:r>
              <a:rPr lang="en-US" baseline="0" dirty="0" smtClean="0"/>
              <a:t> million households </a:t>
            </a:r>
            <a:r>
              <a:rPr lang="en-US" dirty="0" smtClean="0"/>
              <a:t>; over 1.1 million</a:t>
            </a:r>
            <a:r>
              <a:rPr lang="en-US" baseline="0" dirty="0" smtClean="0"/>
              <a:t> </a:t>
            </a:r>
            <a:r>
              <a:rPr lang="en-US" dirty="0" smtClean="0"/>
              <a:t>homeowners;</a:t>
            </a:r>
            <a:r>
              <a:rPr lang="en-US" baseline="0" dirty="0" smtClean="0"/>
              <a:t> 660,000 renters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Home</a:t>
            </a:r>
            <a:r>
              <a:rPr lang="en-US" baseline="0" dirty="0" smtClean="0"/>
              <a:t>owner ship Rate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3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63% of renter</a:t>
            </a:r>
            <a:r>
              <a:rPr lang="en-US" baseline="0" dirty="0" smtClean="0"/>
              <a:t> households in the Washington Region that are headed by women have household incomes of less than 80% of Area Median Income.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Compared with 53% of all renter households.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Differences for female-headed households are particularly evident at the lowest end of the income distribution- 33% under 30% of AMI vs. 24%.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47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HUD</a:t>
            </a:r>
            <a:r>
              <a:rPr lang="en-US" baseline="0" dirty="0" smtClean="0"/>
              <a:t> a</a:t>
            </a:r>
            <a:r>
              <a:rPr lang="en-US" dirty="0" smtClean="0"/>
              <a:t>ffordability standard = 30% income on rent.</a:t>
            </a:r>
          </a:p>
          <a:p>
            <a:r>
              <a:rPr lang="en-US" dirty="0" smtClean="0"/>
              <a:t>In</a:t>
            </a:r>
            <a:r>
              <a:rPr lang="en-US" baseline="0" dirty="0" smtClean="0"/>
              <a:t> 2009-11, 48% of renters paid over 30% of income; 23% paid over 50%. Not surprising given the high cost of housing in region.</a:t>
            </a:r>
          </a:p>
          <a:p>
            <a:r>
              <a:rPr lang="en-US" baseline="0" dirty="0" smtClean="0"/>
              <a:t>Female households had higher shares of affordability problems.</a:t>
            </a:r>
          </a:p>
          <a:p>
            <a:r>
              <a:rPr lang="en-US" baseline="0" dirty="0" smtClean="0"/>
              <a:t>Extremely high for the target population HHs, almost all of whom are stretching to meet their housing costs.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Conclusion: Sustainable homeownership remains a challenge. As we go forward need to think about how to restructure the mortgage finance and home buying systems to support sustainable homeownership.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42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COUNTY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AWR50PCT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PWR50PCT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LOUD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55%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PG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27%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59%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DC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59%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ALEX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61%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FAIR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63%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MONT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66%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PWC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66%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ARL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67%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3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HUD</a:t>
            </a:r>
            <a:r>
              <a:rPr lang="en-US" baseline="0" dirty="0" smtClean="0"/>
              <a:t> a</a:t>
            </a:r>
            <a:r>
              <a:rPr lang="en-US" dirty="0" smtClean="0"/>
              <a:t>ffordability standard = 30% income on housing costs (mortgage, taxes, insurance, utilities).</a:t>
            </a:r>
          </a:p>
          <a:p>
            <a:r>
              <a:rPr lang="en-US" dirty="0" smtClean="0"/>
              <a:t>Homeowners are less cost-burdened</a:t>
            </a:r>
            <a:r>
              <a:rPr lang="en-US" baseline="0" dirty="0" smtClean="0"/>
              <a:t> than renters but there are still serious affordability problems in the region </a:t>
            </a:r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2009-11, 31% of homeowners paid over 30% of income; 12% paid over 50%. Not surprising given the high cost of housing in region.</a:t>
            </a:r>
          </a:p>
          <a:p>
            <a:r>
              <a:rPr lang="en-US" baseline="0" dirty="0" smtClean="0"/>
              <a:t>Female households had higher shares of affordability problems.</a:t>
            </a:r>
          </a:p>
          <a:p>
            <a:r>
              <a:rPr lang="en-US" baseline="0" dirty="0" smtClean="0"/>
              <a:t>Extremely high for the low-income HHs, almost all of whom are stretching to meet their housing costs.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Conclusion: Sustainable homeownership remains a challenge. As we go forward need to think about how to restructure the mortgage finance and home buying systems to support sustainable homeownership.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42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COUNTY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AWH50PCT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PWH50PCT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LOUD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56%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DC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18%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61%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ALEX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67%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FAIR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16%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68%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PWC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74%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MONT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22%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75%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PG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76%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ARL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13%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88%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08F63-64D3-45B7-8BA9-AE7A8956C5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4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C674CA-0F70-44F6-B8BE-AD48A778FCC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5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8092E0-3FA8-4276-9BB1-5728300CFA6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4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8AFA9D-D300-412C-9ECD-3EA2628AF2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2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85025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401399-4409-4BD3-9118-51CCA193F2E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5334000" cy="3048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3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57A64C-7B0E-4FC5-A81E-5DC7DF2681B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5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AECD81-91FE-483E-924C-5648EC9A89A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1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5F3BD5-DB49-4643-8FE2-EA42809FC75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0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4A365C-99B7-4E7B-81B6-2929DF4C50E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5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F610D2-272F-41BF-9F8A-5CCA356E269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A134F8-E1AC-43C7-BAD7-F2184DBD6A7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6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25E45-E5E1-4E13-A69B-54E49C32755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6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B767D-63CE-4A98-997D-AAF32260D11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4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band"/>
          <p:cNvPicPr>
            <a:picLocks noChangeAspect="1" noChangeArrowheads="1"/>
          </p:cNvPicPr>
          <p:nvPr userDrawn="1"/>
        </p:nvPicPr>
        <p:blipFill>
          <a:blip r:embed="rId14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81750"/>
            <a:ext cx="2000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band"/>
          <p:cNvPicPr>
            <a:picLocks noChangeAspect="1" noChangeArrowheads="1"/>
          </p:cNvPicPr>
          <p:nvPr userDrawn="1"/>
        </p:nvPicPr>
        <p:blipFill>
          <a:blip r:embed="rId14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6381750"/>
            <a:ext cx="2000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5025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FFFFFF"/>
                </a:solidFill>
              </a:defRPr>
            </a:lvl1pPr>
          </a:lstStyle>
          <a:p>
            <a:fld id="{1E918A0D-1C31-4B1B-9B1B-2BF4554148C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400800"/>
            <a:ext cx="533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 i="1"/>
            </a:lvl1pPr>
          </a:lstStyle>
          <a:p>
            <a:endParaRPr lang="en-US" dirty="0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4579938" y="604838"/>
            <a:ext cx="4564062" cy="5648325"/>
          </a:xfrm>
          <a:custGeom>
            <a:avLst/>
            <a:gdLst>
              <a:gd name="T0" fmla="*/ 1569 w 2875"/>
              <a:gd name="T1" fmla="*/ 482 h 3558"/>
              <a:gd name="T2" fmla="*/ 1653 w 2875"/>
              <a:gd name="T3" fmla="*/ 568 h 3558"/>
              <a:gd name="T4" fmla="*/ 1743 w 2875"/>
              <a:gd name="T5" fmla="*/ 657 h 3558"/>
              <a:gd name="T6" fmla="*/ 1850 w 2875"/>
              <a:gd name="T7" fmla="*/ 765 h 3558"/>
              <a:gd name="T8" fmla="*/ 2054 w 2875"/>
              <a:gd name="T9" fmla="*/ 966 h 3558"/>
              <a:gd name="T10" fmla="*/ 2141 w 2875"/>
              <a:gd name="T11" fmla="*/ 1051 h 3558"/>
              <a:gd name="T12" fmla="*/ 2216 w 2875"/>
              <a:gd name="T13" fmla="*/ 1123 h 3558"/>
              <a:gd name="T14" fmla="*/ 2457 w 2875"/>
              <a:gd name="T15" fmla="*/ 1368 h 3558"/>
              <a:gd name="T16" fmla="*/ 2538 w 2875"/>
              <a:gd name="T17" fmla="*/ 1450 h 3558"/>
              <a:gd name="T18" fmla="*/ 2600 w 2875"/>
              <a:gd name="T19" fmla="*/ 1513 h 3558"/>
              <a:gd name="T20" fmla="*/ 2670 w 2875"/>
              <a:gd name="T21" fmla="*/ 1580 h 3558"/>
              <a:gd name="T22" fmla="*/ 2739 w 2875"/>
              <a:gd name="T23" fmla="*/ 1651 h 3558"/>
              <a:gd name="T24" fmla="*/ 2803 w 2875"/>
              <a:gd name="T25" fmla="*/ 1714 h 3558"/>
              <a:gd name="T26" fmla="*/ 2850 w 2875"/>
              <a:gd name="T27" fmla="*/ 1759 h 3558"/>
              <a:gd name="T28" fmla="*/ 2832 w 2875"/>
              <a:gd name="T29" fmla="*/ 1829 h 3558"/>
              <a:gd name="T30" fmla="*/ 2763 w 2875"/>
              <a:gd name="T31" fmla="*/ 1899 h 3558"/>
              <a:gd name="T32" fmla="*/ 2700 w 2875"/>
              <a:gd name="T33" fmla="*/ 1962 h 3558"/>
              <a:gd name="T34" fmla="*/ 2582 w 2875"/>
              <a:gd name="T35" fmla="*/ 2082 h 3558"/>
              <a:gd name="T36" fmla="*/ 2519 w 2875"/>
              <a:gd name="T37" fmla="*/ 2144 h 3558"/>
              <a:gd name="T38" fmla="*/ 2478 w 2875"/>
              <a:gd name="T39" fmla="*/ 2184 h 3558"/>
              <a:gd name="T40" fmla="*/ 2405 w 2875"/>
              <a:gd name="T41" fmla="*/ 2256 h 3558"/>
              <a:gd name="T42" fmla="*/ 2255 w 2875"/>
              <a:gd name="T43" fmla="*/ 2404 h 3558"/>
              <a:gd name="T44" fmla="*/ 2141 w 2875"/>
              <a:gd name="T45" fmla="*/ 2520 h 3558"/>
              <a:gd name="T46" fmla="*/ 2081 w 2875"/>
              <a:gd name="T47" fmla="*/ 2581 h 3558"/>
              <a:gd name="T48" fmla="*/ 2015 w 2875"/>
              <a:gd name="T49" fmla="*/ 2642 h 3558"/>
              <a:gd name="T50" fmla="*/ 1876 w 2875"/>
              <a:gd name="T51" fmla="*/ 2789 h 3558"/>
              <a:gd name="T52" fmla="*/ 1783 w 2875"/>
              <a:gd name="T53" fmla="*/ 2875 h 3558"/>
              <a:gd name="T54" fmla="*/ 1671 w 2875"/>
              <a:gd name="T55" fmla="*/ 2988 h 3558"/>
              <a:gd name="T56" fmla="*/ 1618 w 2875"/>
              <a:gd name="T57" fmla="*/ 3033 h 3558"/>
              <a:gd name="T58" fmla="*/ 1286 w 2875"/>
              <a:gd name="T59" fmla="*/ 3378 h 3558"/>
              <a:gd name="T60" fmla="*/ 1106 w 2875"/>
              <a:gd name="T61" fmla="*/ 3396 h 3558"/>
              <a:gd name="T62" fmla="*/ 1116 w 2875"/>
              <a:gd name="T63" fmla="*/ 3137 h 3558"/>
              <a:gd name="T64" fmla="*/ 1116 w 2875"/>
              <a:gd name="T65" fmla="*/ 2909 h 3558"/>
              <a:gd name="T66" fmla="*/ 1022 w 2875"/>
              <a:gd name="T67" fmla="*/ 2737 h 3558"/>
              <a:gd name="T68" fmla="*/ 1121 w 2875"/>
              <a:gd name="T69" fmla="*/ 2328 h 3558"/>
              <a:gd name="T70" fmla="*/ 1080 w 2875"/>
              <a:gd name="T71" fmla="*/ 2163 h 3558"/>
              <a:gd name="T72" fmla="*/ 1018 w 2875"/>
              <a:gd name="T73" fmla="*/ 2094 h 3558"/>
              <a:gd name="T74" fmla="*/ 940 w 2875"/>
              <a:gd name="T75" fmla="*/ 2094 h 3558"/>
              <a:gd name="T76" fmla="*/ 800 w 2875"/>
              <a:gd name="T77" fmla="*/ 1929 h 3558"/>
              <a:gd name="T78" fmla="*/ 757 w 2875"/>
              <a:gd name="T79" fmla="*/ 1808 h 3558"/>
              <a:gd name="T80" fmla="*/ 514 w 2875"/>
              <a:gd name="T81" fmla="*/ 1628 h 3558"/>
              <a:gd name="T82" fmla="*/ 205 w 2875"/>
              <a:gd name="T83" fmla="*/ 1371 h 3558"/>
              <a:gd name="T84" fmla="*/ 27 w 2875"/>
              <a:gd name="T85" fmla="*/ 1093 h 3558"/>
              <a:gd name="T86" fmla="*/ 63 w 2875"/>
              <a:gd name="T87" fmla="*/ 996 h 3558"/>
              <a:gd name="T88" fmla="*/ 235 w 2875"/>
              <a:gd name="T89" fmla="*/ 828 h 3558"/>
              <a:gd name="T90" fmla="*/ 285 w 2875"/>
              <a:gd name="T91" fmla="*/ 777 h 3558"/>
              <a:gd name="T92" fmla="*/ 352 w 2875"/>
              <a:gd name="T93" fmla="*/ 710 h 3558"/>
              <a:gd name="T94" fmla="*/ 423 w 2875"/>
              <a:gd name="T95" fmla="*/ 650 h 3558"/>
              <a:gd name="T96" fmla="*/ 480 w 2875"/>
              <a:gd name="T97" fmla="*/ 583 h 3558"/>
              <a:gd name="T98" fmla="*/ 591 w 2875"/>
              <a:gd name="T99" fmla="*/ 475 h 3558"/>
              <a:gd name="T100" fmla="*/ 676 w 2875"/>
              <a:gd name="T101" fmla="*/ 392 h 3558"/>
              <a:gd name="T102" fmla="*/ 764 w 2875"/>
              <a:gd name="T103" fmla="*/ 302 h 3558"/>
              <a:gd name="T104" fmla="*/ 857 w 2875"/>
              <a:gd name="T105" fmla="*/ 219 h 3558"/>
              <a:gd name="T106" fmla="*/ 913 w 2875"/>
              <a:gd name="T107" fmla="*/ 154 h 3558"/>
              <a:gd name="T108" fmla="*/ 1140 w 2875"/>
              <a:gd name="T109" fmla="*/ 57 h 3558"/>
              <a:gd name="T110" fmla="*/ 1197 w 2875"/>
              <a:gd name="T111" fmla="*/ 115 h 3558"/>
              <a:gd name="T112" fmla="*/ 1295 w 2875"/>
              <a:gd name="T113" fmla="*/ 210 h 3558"/>
              <a:gd name="T114" fmla="*/ 1388 w 2875"/>
              <a:gd name="T115" fmla="*/ 301 h 3558"/>
              <a:gd name="T116" fmla="*/ 1503 w 2875"/>
              <a:gd name="T117" fmla="*/ 415 h 3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75" h="3558">
                <a:moveTo>
                  <a:pt x="1524" y="436"/>
                </a:moveTo>
                <a:lnTo>
                  <a:pt x="1528" y="443"/>
                </a:lnTo>
                <a:lnTo>
                  <a:pt x="1534" y="448"/>
                </a:lnTo>
                <a:lnTo>
                  <a:pt x="1551" y="463"/>
                </a:lnTo>
                <a:lnTo>
                  <a:pt x="1557" y="469"/>
                </a:lnTo>
                <a:lnTo>
                  <a:pt x="1569" y="482"/>
                </a:lnTo>
                <a:lnTo>
                  <a:pt x="1590" y="505"/>
                </a:lnTo>
                <a:lnTo>
                  <a:pt x="1603" y="518"/>
                </a:lnTo>
                <a:lnTo>
                  <a:pt x="1620" y="535"/>
                </a:lnTo>
                <a:lnTo>
                  <a:pt x="1627" y="542"/>
                </a:lnTo>
                <a:lnTo>
                  <a:pt x="1638" y="556"/>
                </a:lnTo>
                <a:lnTo>
                  <a:pt x="1653" y="568"/>
                </a:lnTo>
                <a:lnTo>
                  <a:pt x="1657" y="572"/>
                </a:lnTo>
                <a:lnTo>
                  <a:pt x="1669" y="584"/>
                </a:lnTo>
                <a:lnTo>
                  <a:pt x="1675" y="593"/>
                </a:lnTo>
                <a:lnTo>
                  <a:pt x="1711" y="629"/>
                </a:lnTo>
                <a:lnTo>
                  <a:pt x="1738" y="654"/>
                </a:lnTo>
                <a:lnTo>
                  <a:pt x="1743" y="657"/>
                </a:lnTo>
                <a:lnTo>
                  <a:pt x="1755" y="671"/>
                </a:lnTo>
                <a:lnTo>
                  <a:pt x="1768" y="687"/>
                </a:lnTo>
                <a:lnTo>
                  <a:pt x="1782" y="696"/>
                </a:lnTo>
                <a:lnTo>
                  <a:pt x="1803" y="717"/>
                </a:lnTo>
                <a:lnTo>
                  <a:pt x="1837" y="752"/>
                </a:lnTo>
                <a:lnTo>
                  <a:pt x="1850" y="765"/>
                </a:lnTo>
                <a:lnTo>
                  <a:pt x="1928" y="843"/>
                </a:lnTo>
                <a:lnTo>
                  <a:pt x="1931" y="846"/>
                </a:lnTo>
                <a:lnTo>
                  <a:pt x="1942" y="855"/>
                </a:lnTo>
                <a:lnTo>
                  <a:pt x="1981" y="896"/>
                </a:lnTo>
                <a:lnTo>
                  <a:pt x="1997" y="912"/>
                </a:lnTo>
                <a:lnTo>
                  <a:pt x="2054" y="966"/>
                </a:lnTo>
                <a:lnTo>
                  <a:pt x="2069" y="983"/>
                </a:lnTo>
                <a:lnTo>
                  <a:pt x="2105" y="1017"/>
                </a:lnTo>
                <a:lnTo>
                  <a:pt x="2119" y="1027"/>
                </a:lnTo>
                <a:lnTo>
                  <a:pt x="2119" y="1030"/>
                </a:lnTo>
                <a:lnTo>
                  <a:pt x="2138" y="1048"/>
                </a:lnTo>
                <a:lnTo>
                  <a:pt x="2141" y="1051"/>
                </a:lnTo>
                <a:lnTo>
                  <a:pt x="2158" y="1066"/>
                </a:lnTo>
                <a:lnTo>
                  <a:pt x="2162" y="1075"/>
                </a:lnTo>
                <a:lnTo>
                  <a:pt x="2167" y="1077"/>
                </a:lnTo>
                <a:lnTo>
                  <a:pt x="2189" y="1101"/>
                </a:lnTo>
                <a:lnTo>
                  <a:pt x="2197" y="1108"/>
                </a:lnTo>
                <a:lnTo>
                  <a:pt x="2216" y="1123"/>
                </a:lnTo>
                <a:lnTo>
                  <a:pt x="2397" y="1306"/>
                </a:lnTo>
                <a:lnTo>
                  <a:pt x="2426" y="1335"/>
                </a:lnTo>
                <a:lnTo>
                  <a:pt x="2429" y="1338"/>
                </a:lnTo>
                <a:lnTo>
                  <a:pt x="2433" y="1341"/>
                </a:lnTo>
                <a:lnTo>
                  <a:pt x="2436" y="1347"/>
                </a:lnTo>
                <a:lnTo>
                  <a:pt x="2457" y="1368"/>
                </a:lnTo>
                <a:lnTo>
                  <a:pt x="2472" y="1381"/>
                </a:lnTo>
                <a:lnTo>
                  <a:pt x="2489" y="1393"/>
                </a:lnTo>
                <a:lnTo>
                  <a:pt x="2523" y="1429"/>
                </a:lnTo>
                <a:lnTo>
                  <a:pt x="2534" y="1444"/>
                </a:lnTo>
                <a:lnTo>
                  <a:pt x="2537" y="1448"/>
                </a:lnTo>
                <a:lnTo>
                  <a:pt x="2538" y="1450"/>
                </a:lnTo>
                <a:lnTo>
                  <a:pt x="2553" y="1466"/>
                </a:lnTo>
                <a:lnTo>
                  <a:pt x="2567" y="1475"/>
                </a:lnTo>
                <a:lnTo>
                  <a:pt x="2570" y="1480"/>
                </a:lnTo>
                <a:lnTo>
                  <a:pt x="2574" y="1484"/>
                </a:lnTo>
                <a:lnTo>
                  <a:pt x="2588" y="1496"/>
                </a:lnTo>
                <a:lnTo>
                  <a:pt x="2600" y="1513"/>
                </a:lnTo>
                <a:lnTo>
                  <a:pt x="2613" y="1522"/>
                </a:lnTo>
                <a:lnTo>
                  <a:pt x="2625" y="1535"/>
                </a:lnTo>
                <a:lnTo>
                  <a:pt x="2645" y="1555"/>
                </a:lnTo>
                <a:lnTo>
                  <a:pt x="2661" y="1574"/>
                </a:lnTo>
                <a:lnTo>
                  <a:pt x="2667" y="1577"/>
                </a:lnTo>
                <a:lnTo>
                  <a:pt x="2670" y="1580"/>
                </a:lnTo>
                <a:lnTo>
                  <a:pt x="2680" y="1592"/>
                </a:lnTo>
                <a:lnTo>
                  <a:pt x="2710" y="1624"/>
                </a:lnTo>
                <a:lnTo>
                  <a:pt x="2719" y="1630"/>
                </a:lnTo>
                <a:lnTo>
                  <a:pt x="2730" y="1642"/>
                </a:lnTo>
                <a:lnTo>
                  <a:pt x="2733" y="1648"/>
                </a:lnTo>
                <a:lnTo>
                  <a:pt x="2739" y="1651"/>
                </a:lnTo>
                <a:lnTo>
                  <a:pt x="2755" y="1666"/>
                </a:lnTo>
                <a:lnTo>
                  <a:pt x="2761" y="1672"/>
                </a:lnTo>
                <a:lnTo>
                  <a:pt x="2773" y="1685"/>
                </a:lnTo>
                <a:lnTo>
                  <a:pt x="2782" y="1693"/>
                </a:lnTo>
                <a:lnTo>
                  <a:pt x="2790" y="1703"/>
                </a:lnTo>
                <a:lnTo>
                  <a:pt x="2803" y="1714"/>
                </a:lnTo>
                <a:lnTo>
                  <a:pt x="2814" y="1723"/>
                </a:lnTo>
                <a:lnTo>
                  <a:pt x="2817" y="1727"/>
                </a:lnTo>
                <a:lnTo>
                  <a:pt x="2824" y="1735"/>
                </a:lnTo>
                <a:lnTo>
                  <a:pt x="2835" y="1741"/>
                </a:lnTo>
                <a:lnTo>
                  <a:pt x="2845" y="1754"/>
                </a:lnTo>
                <a:lnTo>
                  <a:pt x="2850" y="1759"/>
                </a:lnTo>
                <a:lnTo>
                  <a:pt x="2859" y="1768"/>
                </a:lnTo>
                <a:lnTo>
                  <a:pt x="2875" y="1787"/>
                </a:lnTo>
                <a:lnTo>
                  <a:pt x="2860" y="1802"/>
                </a:lnTo>
                <a:lnTo>
                  <a:pt x="2856" y="1806"/>
                </a:lnTo>
                <a:lnTo>
                  <a:pt x="2845" y="1820"/>
                </a:lnTo>
                <a:lnTo>
                  <a:pt x="2832" y="1829"/>
                </a:lnTo>
                <a:lnTo>
                  <a:pt x="2826" y="1833"/>
                </a:lnTo>
                <a:lnTo>
                  <a:pt x="2821" y="1839"/>
                </a:lnTo>
                <a:lnTo>
                  <a:pt x="2808" y="1854"/>
                </a:lnTo>
                <a:lnTo>
                  <a:pt x="2787" y="1875"/>
                </a:lnTo>
                <a:lnTo>
                  <a:pt x="2773" y="1890"/>
                </a:lnTo>
                <a:lnTo>
                  <a:pt x="2763" y="1899"/>
                </a:lnTo>
                <a:lnTo>
                  <a:pt x="2751" y="1913"/>
                </a:lnTo>
                <a:lnTo>
                  <a:pt x="2740" y="1922"/>
                </a:lnTo>
                <a:lnTo>
                  <a:pt x="2727" y="1934"/>
                </a:lnTo>
                <a:lnTo>
                  <a:pt x="2719" y="1943"/>
                </a:lnTo>
                <a:lnTo>
                  <a:pt x="2712" y="1953"/>
                </a:lnTo>
                <a:lnTo>
                  <a:pt x="2700" y="1962"/>
                </a:lnTo>
                <a:lnTo>
                  <a:pt x="2691" y="1973"/>
                </a:lnTo>
                <a:lnTo>
                  <a:pt x="2682" y="1985"/>
                </a:lnTo>
                <a:lnTo>
                  <a:pt x="2669" y="1989"/>
                </a:lnTo>
                <a:lnTo>
                  <a:pt x="2621" y="2042"/>
                </a:lnTo>
                <a:lnTo>
                  <a:pt x="2598" y="2067"/>
                </a:lnTo>
                <a:lnTo>
                  <a:pt x="2582" y="2082"/>
                </a:lnTo>
                <a:lnTo>
                  <a:pt x="2574" y="2088"/>
                </a:lnTo>
                <a:lnTo>
                  <a:pt x="2561" y="2102"/>
                </a:lnTo>
                <a:lnTo>
                  <a:pt x="2543" y="2120"/>
                </a:lnTo>
                <a:lnTo>
                  <a:pt x="2535" y="2126"/>
                </a:lnTo>
                <a:lnTo>
                  <a:pt x="2528" y="2135"/>
                </a:lnTo>
                <a:lnTo>
                  <a:pt x="2519" y="2144"/>
                </a:lnTo>
                <a:lnTo>
                  <a:pt x="2511" y="2153"/>
                </a:lnTo>
                <a:lnTo>
                  <a:pt x="2507" y="2154"/>
                </a:lnTo>
                <a:lnTo>
                  <a:pt x="2496" y="2166"/>
                </a:lnTo>
                <a:lnTo>
                  <a:pt x="2493" y="2167"/>
                </a:lnTo>
                <a:lnTo>
                  <a:pt x="2486" y="2175"/>
                </a:lnTo>
                <a:lnTo>
                  <a:pt x="2478" y="2184"/>
                </a:lnTo>
                <a:lnTo>
                  <a:pt x="2466" y="2199"/>
                </a:lnTo>
                <a:lnTo>
                  <a:pt x="2462" y="2203"/>
                </a:lnTo>
                <a:lnTo>
                  <a:pt x="2447" y="2218"/>
                </a:lnTo>
                <a:lnTo>
                  <a:pt x="2436" y="2226"/>
                </a:lnTo>
                <a:lnTo>
                  <a:pt x="2423" y="2239"/>
                </a:lnTo>
                <a:lnTo>
                  <a:pt x="2405" y="2256"/>
                </a:lnTo>
                <a:lnTo>
                  <a:pt x="2378" y="2283"/>
                </a:lnTo>
                <a:lnTo>
                  <a:pt x="2366" y="2293"/>
                </a:lnTo>
                <a:lnTo>
                  <a:pt x="2336" y="2325"/>
                </a:lnTo>
                <a:lnTo>
                  <a:pt x="2325" y="2338"/>
                </a:lnTo>
                <a:lnTo>
                  <a:pt x="2270" y="2386"/>
                </a:lnTo>
                <a:lnTo>
                  <a:pt x="2255" y="2404"/>
                </a:lnTo>
                <a:lnTo>
                  <a:pt x="2249" y="2412"/>
                </a:lnTo>
                <a:lnTo>
                  <a:pt x="2237" y="2422"/>
                </a:lnTo>
                <a:lnTo>
                  <a:pt x="2228" y="2436"/>
                </a:lnTo>
                <a:lnTo>
                  <a:pt x="2212" y="2448"/>
                </a:lnTo>
                <a:lnTo>
                  <a:pt x="2159" y="2499"/>
                </a:lnTo>
                <a:lnTo>
                  <a:pt x="2141" y="2520"/>
                </a:lnTo>
                <a:lnTo>
                  <a:pt x="2123" y="2539"/>
                </a:lnTo>
                <a:lnTo>
                  <a:pt x="2113" y="2548"/>
                </a:lnTo>
                <a:lnTo>
                  <a:pt x="2107" y="2557"/>
                </a:lnTo>
                <a:lnTo>
                  <a:pt x="2096" y="2567"/>
                </a:lnTo>
                <a:lnTo>
                  <a:pt x="2095" y="2569"/>
                </a:lnTo>
                <a:lnTo>
                  <a:pt x="2081" y="2581"/>
                </a:lnTo>
                <a:lnTo>
                  <a:pt x="2059" y="2603"/>
                </a:lnTo>
                <a:lnTo>
                  <a:pt x="2054" y="2605"/>
                </a:lnTo>
                <a:lnTo>
                  <a:pt x="2048" y="2614"/>
                </a:lnTo>
                <a:lnTo>
                  <a:pt x="2036" y="2623"/>
                </a:lnTo>
                <a:lnTo>
                  <a:pt x="2027" y="2633"/>
                </a:lnTo>
                <a:lnTo>
                  <a:pt x="2015" y="2642"/>
                </a:lnTo>
                <a:lnTo>
                  <a:pt x="2002" y="2656"/>
                </a:lnTo>
                <a:lnTo>
                  <a:pt x="1973" y="2686"/>
                </a:lnTo>
                <a:lnTo>
                  <a:pt x="1949" y="2708"/>
                </a:lnTo>
                <a:lnTo>
                  <a:pt x="1918" y="2749"/>
                </a:lnTo>
                <a:lnTo>
                  <a:pt x="1897" y="2768"/>
                </a:lnTo>
                <a:lnTo>
                  <a:pt x="1876" y="2789"/>
                </a:lnTo>
                <a:lnTo>
                  <a:pt x="1846" y="2813"/>
                </a:lnTo>
                <a:lnTo>
                  <a:pt x="1839" y="2819"/>
                </a:lnTo>
                <a:lnTo>
                  <a:pt x="1834" y="2824"/>
                </a:lnTo>
                <a:lnTo>
                  <a:pt x="1815" y="2842"/>
                </a:lnTo>
                <a:lnTo>
                  <a:pt x="1785" y="2869"/>
                </a:lnTo>
                <a:lnTo>
                  <a:pt x="1783" y="2875"/>
                </a:lnTo>
                <a:lnTo>
                  <a:pt x="1756" y="2899"/>
                </a:lnTo>
                <a:lnTo>
                  <a:pt x="1755" y="2900"/>
                </a:lnTo>
                <a:lnTo>
                  <a:pt x="1737" y="2917"/>
                </a:lnTo>
                <a:lnTo>
                  <a:pt x="1692" y="2963"/>
                </a:lnTo>
                <a:lnTo>
                  <a:pt x="1686" y="2979"/>
                </a:lnTo>
                <a:lnTo>
                  <a:pt x="1671" y="2988"/>
                </a:lnTo>
                <a:lnTo>
                  <a:pt x="1663" y="2997"/>
                </a:lnTo>
                <a:lnTo>
                  <a:pt x="1638" y="3026"/>
                </a:lnTo>
                <a:lnTo>
                  <a:pt x="1635" y="3029"/>
                </a:lnTo>
                <a:lnTo>
                  <a:pt x="1633" y="3030"/>
                </a:lnTo>
                <a:lnTo>
                  <a:pt x="1630" y="3030"/>
                </a:lnTo>
                <a:lnTo>
                  <a:pt x="1618" y="3033"/>
                </a:lnTo>
                <a:lnTo>
                  <a:pt x="1551" y="3108"/>
                </a:lnTo>
                <a:lnTo>
                  <a:pt x="1513" y="3147"/>
                </a:lnTo>
                <a:lnTo>
                  <a:pt x="1424" y="3239"/>
                </a:lnTo>
                <a:lnTo>
                  <a:pt x="1353" y="3309"/>
                </a:lnTo>
                <a:lnTo>
                  <a:pt x="1337" y="3327"/>
                </a:lnTo>
                <a:lnTo>
                  <a:pt x="1286" y="3378"/>
                </a:lnTo>
                <a:lnTo>
                  <a:pt x="1139" y="3532"/>
                </a:lnTo>
                <a:lnTo>
                  <a:pt x="1109" y="3558"/>
                </a:lnTo>
                <a:lnTo>
                  <a:pt x="1107" y="3532"/>
                </a:lnTo>
                <a:lnTo>
                  <a:pt x="1106" y="3460"/>
                </a:lnTo>
                <a:lnTo>
                  <a:pt x="1106" y="3454"/>
                </a:lnTo>
                <a:lnTo>
                  <a:pt x="1106" y="3396"/>
                </a:lnTo>
                <a:lnTo>
                  <a:pt x="1107" y="3381"/>
                </a:lnTo>
                <a:lnTo>
                  <a:pt x="1110" y="3361"/>
                </a:lnTo>
                <a:lnTo>
                  <a:pt x="1118" y="3319"/>
                </a:lnTo>
                <a:lnTo>
                  <a:pt x="1130" y="3246"/>
                </a:lnTo>
                <a:lnTo>
                  <a:pt x="1148" y="3149"/>
                </a:lnTo>
                <a:lnTo>
                  <a:pt x="1116" y="3137"/>
                </a:lnTo>
                <a:lnTo>
                  <a:pt x="1109" y="3068"/>
                </a:lnTo>
                <a:lnTo>
                  <a:pt x="1103" y="3035"/>
                </a:lnTo>
                <a:lnTo>
                  <a:pt x="1085" y="3030"/>
                </a:lnTo>
                <a:lnTo>
                  <a:pt x="1082" y="3002"/>
                </a:lnTo>
                <a:lnTo>
                  <a:pt x="1106" y="2987"/>
                </a:lnTo>
                <a:lnTo>
                  <a:pt x="1116" y="2909"/>
                </a:lnTo>
                <a:lnTo>
                  <a:pt x="1101" y="2846"/>
                </a:lnTo>
                <a:lnTo>
                  <a:pt x="1074" y="2821"/>
                </a:lnTo>
                <a:lnTo>
                  <a:pt x="1055" y="2819"/>
                </a:lnTo>
                <a:lnTo>
                  <a:pt x="1043" y="2830"/>
                </a:lnTo>
                <a:lnTo>
                  <a:pt x="1024" y="2803"/>
                </a:lnTo>
                <a:lnTo>
                  <a:pt x="1022" y="2737"/>
                </a:lnTo>
                <a:lnTo>
                  <a:pt x="1009" y="2687"/>
                </a:lnTo>
                <a:lnTo>
                  <a:pt x="1032" y="2707"/>
                </a:lnTo>
                <a:lnTo>
                  <a:pt x="1067" y="2707"/>
                </a:lnTo>
                <a:lnTo>
                  <a:pt x="1190" y="2680"/>
                </a:lnTo>
                <a:lnTo>
                  <a:pt x="1205" y="2527"/>
                </a:lnTo>
                <a:lnTo>
                  <a:pt x="1121" y="2328"/>
                </a:lnTo>
                <a:lnTo>
                  <a:pt x="1055" y="2299"/>
                </a:lnTo>
                <a:lnTo>
                  <a:pt x="1100" y="2286"/>
                </a:lnTo>
                <a:lnTo>
                  <a:pt x="1106" y="2259"/>
                </a:lnTo>
                <a:lnTo>
                  <a:pt x="1103" y="2218"/>
                </a:lnTo>
                <a:lnTo>
                  <a:pt x="1082" y="2164"/>
                </a:lnTo>
                <a:lnTo>
                  <a:pt x="1080" y="2163"/>
                </a:lnTo>
                <a:lnTo>
                  <a:pt x="1065" y="2144"/>
                </a:lnTo>
                <a:lnTo>
                  <a:pt x="1064" y="2141"/>
                </a:lnTo>
                <a:lnTo>
                  <a:pt x="1052" y="2126"/>
                </a:lnTo>
                <a:lnTo>
                  <a:pt x="1046" y="2115"/>
                </a:lnTo>
                <a:lnTo>
                  <a:pt x="1035" y="2108"/>
                </a:lnTo>
                <a:lnTo>
                  <a:pt x="1018" y="2094"/>
                </a:lnTo>
                <a:lnTo>
                  <a:pt x="1001" y="2100"/>
                </a:lnTo>
                <a:lnTo>
                  <a:pt x="1015" y="2133"/>
                </a:lnTo>
                <a:lnTo>
                  <a:pt x="1004" y="2163"/>
                </a:lnTo>
                <a:lnTo>
                  <a:pt x="967" y="2173"/>
                </a:lnTo>
                <a:lnTo>
                  <a:pt x="937" y="2130"/>
                </a:lnTo>
                <a:lnTo>
                  <a:pt x="940" y="2094"/>
                </a:lnTo>
                <a:lnTo>
                  <a:pt x="898" y="2027"/>
                </a:lnTo>
                <a:lnTo>
                  <a:pt x="883" y="2010"/>
                </a:lnTo>
                <a:lnTo>
                  <a:pt x="862" y="2015"/>
                </a:lnTo>
                <a:lnTo>
                  <a:pt x="841" y="2010"/>
                </a:lnTo>
                <a:lnTo>
                  <a:pt x="830" y="1991"/>
                </a:lnTo>
                <a:lnTo>
                  <a:pt x="800" y="1929"/>
                </a:lnTo>
                <a:lnTo>
                  <a:pt x="773" y="1866"/>
                </a:lnTo>
                <a:lnTo>
                  <a:pt x="770" y="1860"/>
                </a:lnTo>
                <a:lnTo>
                  <a:pt x="766" y="1842"/>
                </a:lnTo>
                <a:lnTo>
                  <a:pt x="770" y="1827"/>
                </a:lnTo>
                <a:lnTo>
                  <a:pt x="758" y="1817"/>
                </a:lnTo>
                <a:lnTo>
                  <a:pt x="757" y="1808"/>
                </a:lnTo>
                <a:lnTo>
                  <a:pt x="718" y="1675"/>
                </a:lnTo>
                <a:lnTo>
                  <a:pt x="706" y="1664"/>
                </a:lnTo>
                <a:lnTo>
                  <a:pt x="680" y="1649"/>
                </a:lnTo>
                <a:lnTo>
                  <a:pt x="576" y="1631"/>
                </a:lnTo>
                <a:lnTo>
                  <a:pt x="541" y="1624"/>
                </a:lnTo>
                <a:lnTo>
                  <a:pt x="514" y="1628"/>
                </a:lnTo>
                <a:lnTo>
                  <a:pt x="405" y="1588"/>
                </a:lnTo>
                <a:lnTo>
                  <a:pt x="358" y="1558"/>
                </a:lnTo>
                <a:lnTo>
                  <a:pt x="264" y="1474"/>
                </a:lnTo>
                <a:lnTo>
                  <a:pt x="255" y="1466"/>
                </a:lnTo>
                <a:lnTo>
                  <a:pt x="225" y="1435"/>
                </a:lnTo>
                <a:lnTo>
                  <a:pt x="205" y="1371"/>
                </a:lnTo>
                <a:lnTo>
                  <a:pt x="186" y="1327"/>
                </a:lnTo>
                <a:lnTo>
                  <a:pt x="174" y="1312"/>
                </a:lnTo>
                <a:lnTo>
                  <a:pt x="89" y="1221"/>
                </a:lnTo>
                <a:lnTo>
                  <a:pt x="45" y="1155"/>
                </a:lnTo>
                <a:lnTo>
                  <a:pt x="41" y="1143"/>
                </a:lnTo>
                <a:lnTo>
                  <a:pt x="27" y="1093"/>
                </a:lnTo>
                <a:lnTo>
                  <a:pt x="0" y="1060"/>
                </a:lnTo>
                <a:lnTo>
                  <a:pt x="8" y="1050"/>
                </a:lnTo>
                <a:lnTo>
                  <a:pt x="36" y="1024"/>
                </a:lnTo>
                <a:lnTo>
                  <a:pt x="42" y="1017"/>
                </a:lnTo>
                <a:lnTo>
                  <a:pt x="48" y="1010"/>
                </a:lnTo>
                <a:lnTo>
                  <a:pt x="63" y="996"/>
                </a:lnTo>
                <a:lnTo>
                  <a:pt x="80" y="981"/>
                </a:lnTo>
                <a:lnTo>
                  <a:pt x="96" y="962"/>
                </a:lnTo>
                <a:lnTo>
                  <a:pt x="102" y="956"/>
                </a:lnTo>
                <a:lnTo>
                  <a:pt x="146" y="917"/>
                </a:lnTo>
                <a:lnTo>
                  <a:pt x="211" y="849"/>
                </a:lnTo>
                <a:lnTo>
                  <a:pt x="235" y="828"/>
                </a:lnTo>
                <a:lnTo>
                  <a:pt x="249" y="815"/>
                </a:lnTo>
                <a:lnTo>
                  <a:pt x="256" y="812"/>
                </a:lnTo>
                <a:lnTo>
                  <a:pt x="262" y="806"/>
                </a:lnTo>
                <a:lnTo>
                  <a:pt x="270" y="795"/>
                </a:lnTo>
                <a:lnTo>
                  <a:pt x="274" y="794"/>
                </a:lnTo>
                <a:lnTo>
                  <a:pt x="285" y="777"/>
                </a:lnTo>
                <a:lnTo>
                  <a:pt x="294" y="771"/>
                </a:lnTo>
                <a:lnTo>
                  <a:pt x="300" y="767"/>
                </a:lnTo>
                <a:lnTo>
                  <a:pt x="315" y="752"/>
                </a:lnTo>
                <a:lnTo>
                  <a:pt x="319" y="746"/>
                </a:lnTo>
                <a:lnTo>
                  <a:pt x="331" y="732"/>
                </a:lnTo>
                <a:lnTo>
                  <a:pt x="352" y="710"/>
                </a:lnTo>
                <a:lnTo>
                  <a:pt x="358" y="707"/>
                </a:lnTo>
                <a:lnTo>
                  <a:pt x="369" y="695"/>
                </a:lnTo>
                <a:lnTo>
                  <a:pt x="384" y="677"/>
                </a:lnTo>
                <a:lnTo>
                  <a:pt x="388" y="674"/>
                </a:lnTo>
                <a:lnTo>
                  <a:pt x="399" y="666"/>
                </a:lnTo>
                <a:lnTo>
                  <a:pt x="423" y="650"/>
                </a:lnTo>
                <a:lnTo>
                  <a:pt x="427" y="647"/>
                </a:lnTo>
                <a:lnTo>
                  <a:pt x="429" y="642"/>
                </a:lnTo>
                <a:lnTo>
                  <a:pt x="441" y="625"/>
                </a:lnTo>
                <a:lnTo>
                  <a:pt x="466" y="598"/>
                </a:lnTo>
                <a:lnTo>
                  <a:pt x="474" y="587"/>
                </a:lnTo>
                <a:lnTo>
                  <a:pt x="480" y="583"/>
                </a:lnTo>
                <a:lnTo>
                  <a:pt x="505" y="562"/>
                </a:lnTo>
                <a:lnTo>
                  <a:pt x="514" y="551"/>
                </a:lnTo>
                <a:lnTo>
                  <a:pt x="540" y="527"/>
                </a:lnTo>
                <a:lnTo>
                  <a:pt x="568" y="497"/>
                </a:lnTo>
                <a:lnTo>
                  <a:pt x="580" y="487"/>
                </a:lnTo>
                <a:lnTo>
                  <a:pt x="591" y="475"/>
                </a:lnTo>
                <a:lnTo>
                  <a:pt x="616" y="449"/>
                </a:lnTo>
                <a:lnTo>
                  <a:pt x="623" y="445"/>
                </a:lnTo>
                <a:lnTo>
                  <a:pt x="638" y="431"/>
                </a:lnTo>
                <a:lnTo>
                  <a:pt x="661" y="415"/>
                </a:lnTo>
                <a:lnTo>
                  <a:pt x="664" y="412"/>
                </a:lnTo>
                <a:lnTo>
                  <a:pt x="676" y="392"/>
                </a:lnTo>
                <a:lnTo>
                  <a:pt x="686" y="382"/>
                </a:lnTo>
                <a:lnTo>
                  <a:pt x="691" y="382"/>
                </a:lnTo>
                <a:lnTo>
                  <a:pt x="697" y="370"/>
                </a:lnTo>
                <a:lnTo>
                  <a:pt x="737" y="329"/>
                </a:lnTo>
                <a:lnTo>
                  <a:pt x="748" y="320"/>
                </a:lnTo>
                <a:lnTo>
                  <a:pt x="764" y="302"/>
                </a:lnTo>
                <a:lnTo>
                  <a:pt x="785" y="284"/>
                </a:lnTo>
                <a:lnTo>
                  <a:pt x="802" y="268"/>
                </a:lnTo>
                <a:lnTo>
                  <a:pt x="805" y="265"/>
                </a:lnTo>
                <a:lnTo>
                  <a:pt x="821" y="247"/>
                </a:lnTo>
                <a:lnTo>
                  <a:pt x="839" y="229"/>
                </a:lnTo>
                <a:lnTo>
                  <a:pt x="857" y="219"/>
                </a:lnTo>
                <a:lnTo>
                  <a:pt x="866" y="208"/>
                </a:lnTo>
                <a:lnTo>
                  <a:pt x="872" y="202"/>
                </a:lnTo>
                <a:lnTo>
                  <a:pt x="878" y="195"/>
                </a:lnTo>
                <a:lnTo>
                  <a:pt x="886" y="183"/>
                </a:lnTo>
                <a:lnTo>
                  <a:pt x="896" y="174"/>
                </a:lnTo>
                <a:lnTo>
                  <a:pt x="913" y="154"/>
                </a:lnTo>
                <a:lnTo>
                  <a:pt x="922" y="148"/>
                </a:lnTo>
                <a:lnTo>
                  <a:pt x="1000" y="75"/>
                </a:lnTo>
                <a:lnTo>
                  <a:pt x="1064" y="10"/>
                </a:lnTo>
                <a:lnTo>
                  <a:pt x="1077" y="0"/>
                </a:lnTo>
                <a:lnTo>
                  <a:pt x="1128" y="37"/>
                </a:lnTo>
                <a:lnTo>
                  <a:pt x="1140" y="57"/>
                </a:lnTo>
                <a:lnTo>
                  <a:pt x="1145" y="63"/>
                </a:lnTo>
                <a:lnTo>
                  <a:pt x="1152" y="67"/>
                </a:lnTo>
                <a:lnTo>
                  <a:pt x="1163" y="78"/>
                </a:lnTo>
                <a:lnTo>
                  <a:pt x="1176" y="90"/>
                </a:lnTo>
                <a:lnTo>
                  <a:pt x="1190" y="105"/>
                </a:lnTo>
                <a:lnTo>
                  <a:pt x="1197" y="115"/>
                </a:lnTo>
                <a:lnTo>
                  <a:pt x="1214" y="129"/>
                </a:lnTo>
                <a:lnTo>
                  <a:pt x="1233" y="148"/>
                </a:lnTo>
                <a:lnTo>
                  <a:pt x="1250" y="163"/>
                </a:lnTo>
                <a:lnTo>
                  <a:pt x="1256" y="171"/>
                </a:lnTo>
                <a:lnTo>
                  <a:pt x="1275" y="190"/>
                </a:lnTo>
                <a:lnTo>
                  <a:pt x="1295" y="210"/>
                </a:lnTo>
                <a:lnTo>
                  <a:pt x="1308" y="222"/>
                </a:lnTo>
                <a:lnTo>
                  <a:pt x="1322" y="235"/>
                </a:lnTo>
                <a:lnTo>
                  <a:pt x="1334" y="246"/>
                </a:lnTo>
                <a:lnTo>
                  <a:pt x="1364" y="277"/>
                </a:lnTo>
                <a:lnTo>
                  <a:pt x="1368" y="283"/>
                </a:lnTo>
                <a:lnTo>
                  <a:pt x="1388" y="301"/>
                </a:lnTo>
                <a:lnTo>
                  <a:pt x="1403" y="316"/>
                </a:lnTo>
                <a:lnTo>
                  <a:pt x="1425" y="335"/>
                </a:lnTo>
                <a:lnTo>
                  <a:pt x="1440" y="350"/>
                </a:lnTo>
                <a:lnTo>
                  <a:pt x="1449" y="361"/>
                </a:lnTo>
                <a:lnTo>
                  <a:pt x="1462" y="374"/>
                </a:lnTo>
                <a:lnTo>
                  <a:pt x="1503" y="415"/>
                </a:lnTo>
                <a:lnTo>
                  <a:pt x="1524" y="436"/>
                </a:lnTo>
                <a:close/>
              </a:path>
            </a:pathLst>
          </a:custGeom>
          <a:gradFill rotWithShape="0">
            <a:gsLst>
              <a:gs pos="0">
                <a:srgbClr val="BDDDE1">
                  <a:gamma/>
                  <a:tint val="0"/>
                  <a:invGamma/>
                </a:srgbClr>
              </a:gs>
              <a:gs pos="50000">
                <a:srgbClr val="BDDDE1"/>
              </a:gs>
              <a:gs pos="100000">
                <a:srgbClr val="BDDDE1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52" name="Picture 28" descr="neighborhoodinfodc-small"/>
          <p:cNvPicPr>
            <a:picLocks noChangeAspect="1" noChangeArrowheads="1"/>
          </p:cNvPicPr>
          <p:nvPr userDrawn="1"/>
        </p:nvPicPr>
        <p:blipFill>
          <a:blip r:embed="rId15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4953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 descr="band"/>
          <p:cNvPicPr>
            <a:picLocks noChangeAspect="1" noChangeArrowheads="1"/>
          </p:cNvPicPr>
          <p:nvPr userDrawn="1"/>
        </p:nvPicPr>
        <p:blipFill>
          <a:blip r:embed="rId14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381750"/>
            <a:ext cx="2000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 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2DD9D-39E2-45D9-B5A4-D93297C875C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1050" y="685800"/>
            <a:ext cx="7581900" cy="5334000"/>
          </a:xfrm>
          <a:noFill/>
          <a:ln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4400" b="1" dirty="0" smtClean="0"/>
              <a:t>How Affordable is Housing for Women in Washington?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2400" dirty="0">
                <a:solidFill>
                  <a:schemeClr val="accent1"/>
                </a:solidFill>
              </a:rPr>
              <a:t/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Presented by: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Leah Hendey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With assistance from: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Graham MacDonald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June 6, 2013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Stepping Stones Forum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Homeownership rates for female households below regional average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A64C-7B0E-4FC5-A81E-5DC7DF2681B4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087982"/>
              </p:ext>
            </p:extLst>
          </p:nvPr>
        </p:nvGraphicFramePr>
        <p:xfrm>
          <a:off x="609600" y="1794933"/>
          <a:ext cx="7924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09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2/3 of Female-Headed Renter Households below 80% of AMI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610D2-272F-41BF-9F8A-5CCA356E269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259075"/>
              </p:ext>
            </p:extLst>
          </p:nvPr>
        </p:nvGraphicFramePr>
        <p:xfrm>
          <a:off x="685800" y="1600200"/>
          <a:ext cx="800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61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Renters are more likely to have affordability problems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610D2-272F-41BF-9F8A-5CCA356E269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741203"/>
              </p:ext>
            </p:extLst>
          </p:nvPr>
        </p:nvGraphicFramePr>
        <p:xfrm>
          <a:off x="1257300" y="1828800"/>
          <a:ext cx="6629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584200" y="6057864"/>
            <a:ext cx="7924800" cy="26673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Source:</a:t>
            </a:r>
            <a:r>
              <a:rPr lang="en-US" sz="1200" baseline="0" dirty="0"/>
              <a:t>  </a:t>
            </a:r>
            <a:r>
              <a:rPr lang="en-US" sz="1200" baseline="0" dirty="0" smtClean="0"/>
              <a:t>American</a:t>
            </a:r>
            <a:r>
              <a:rPr lang="en-US" sz="1200" dirty="0" smtClean="0"/>
              <a:t> </a:t>
            </a:r>
            <a:r>
              <a:rPr lang="en-US" sz="1200" baseline="0" dirty="0" smtClean="0"/>
              <a:t>Community</a:t>
            </a:r>
            <a:r>
              <a:rPr lang="en-US" sz="1200" dirty="0"/>
              <a:t> </a:t>
            </a:r>
            <a:r>
              <a:rPr lang="en-US" sz="1200" baseline="0" dirty="0" smtClean="0"/>
              <a:t>Survey 2009-11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368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610D2-272F-41BF-9F8A-5CCA356E269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t="15556" r="13253" b="30864"/>
          <a:stretch/>
        </p:blipFill>
        <p:spPr>
          <a:xfrm>
            <a:off x="1244600" y="18523"/>
            <a:ext cx="6654800" cy="6306077"/>
          </a:xfrm>
          <a:prstGeom prst="rect">
            <a:avLst/>
          </a:prstGeom>
        </p:spPr>
      </p:pic>
      <p:sp>
        <p:nvSpPr>
          <p:cNvPr id="5" name="TextBox 1"/>
          <p:cNvSpPr txBox="1"/>
          <p:nvPr/>
        </p:nvSpPr>
        <p:spPr>
          <a:xfrm>
            <a:off x="-13447" y="5257800"/>
            <a:ext cx="3200400" cy="8908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+mj-lt"/>
              </a:rPr>
              <a:t>Source:</a:t>
            </a:r>
            <a:r>
              <a:rPr lang="en-US" sz="1200" baseline="0" dirty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American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Community</a:t>
            </a:r>
            <a:r>
              <a:rPr lang="en-US" sz="1200" dirty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Survey 2009-11</a:t>
            </a:r>
          </a:p>
          <a:p>
            <a:r>
              <a:rPr lang="en-US" sz="1200" dirty="0" smtClean="0">
                <a:latin typeface="+mj-lt"/>
              </a:rPr>
              <a:t>Notes: Several jurisdictions in Virginia have been combined: 1) Fairfax county, Fairfax city, and Falls Church city; 2) Prince William county, Manassas and Manassas Park cities; and 3) Loudoun, Fauquier, Clarke, and Warren counties. 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Homeowners also are more likely to have affordability problems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610D2-272F-41BF-9F8A-5CCA356E269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584200" y="6057864"/>
            <a:ext cx="7924800" cy="26673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Source:</a:t>
            </a:r>
            <a:r>
              <a:rPr lang="en-US" sz="1200" baseline="0" dirty="0"/>
              <a:t>  </a:t>
            </a:r>
            <a:r>
              <a:rPr lang="en-US" sz="1200" baseline="0" dirty="0" smtClean="0"/>
              <a:t>American</a:t>
            </a:r>
            <a:r>
              <a:rPr lang="en-US" sz="1200" dirty="0" smtClean="0"/>
              <a:t> </a:t>
            </a:r>
            <a:r>
              <a:rPr lang="en-US" sz="1200" baseline="0" dirty="0" smtClean="0"/>
              <a:t>Community</a:t>
            </a:r>
            <a:r>
              <a:rPr lang="en-US" sz="1200" dirty="0"/>
              <a:t> </a:t>
            </a:r>
            <a:r>
              <a:rPr lang="en-US" sz="1200" baseline="0" dirty="0" smtClean="0"/>
              <a:t>Survey 2009-11</a:t>
            </a:r>
          </a:p>
          <a:p>
            <a:endParaRPr lang="en-US" sz="1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86718"/>
              </p:ext>
            </p:extLst>
          </p:nvPr>
        </p:nvGraphicFramePr>
        <p:xfrm>
          <a:off x="914400" y="1600200"/>
          <a:ext cx="7315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86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610D2-272F-41BF-9F8A-5CCA356E269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2" t="16050" r="12934" b="30123"/>
          <a:stretch/>
        </p:blipFill>
        <p:spPr>
          <a:xfrm>
            <a:off x="1371600" y="60148"/>
            <a:ext cx="6553200" cy="6211296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-13447" y="5257800"/>
            <a:ext cx="3200400" cy="8908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+mj-lt"/>
              </a:rPr>
              <a:t>Source:</a:t>
            </a:r>
            <a:r>
              <a:rPr lang="en-US" sz="1200" baseline="0" dirty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American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Community</a:t>
            </a:r>
            <a:r>
              <a:rPr lang="en-US" sz="1200" dirty="0">
                <a:latin typeface="+mj-lt"/>
              </a:rPr>
              <a:t> </a:t>
            </a:r>
            <a:r>
              <a:rPr lang="en-US" sz="1200" baseline="0" dirty="0" smtClean="0">
                <a:latin typeface="+mj-lt"/>
              </a:rPr>
              <a:t>Survey 2009-11</a:t>
            </a:r>
          </a:p>
          <a:p>
            <a:r>
              <a:rPr lang="en-US" sz="1200" dirty="0" smtClean="0">
                <a:latin typeface="+mj-lt"/>
              </a:rPr>
              <a:t>Notes: Several jurisdictions in Virginia have been combined: 1) Fairfax county, Fairfax city, and Falls Church city; 2) Prince William county, Manassas and Manassas Park cities; and 3) Loudoun, Fauquier, Clarke, and Warren counties. 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23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012" y="457200"/>
            <a:ext cx="8458200" cy="762000"/>
          </a:xfrm>
        </p:spPr>
        <p:txBody>
          <a:bodyPr/>
          <a:lstStyle/>
          <a:p>
            <a:r>
              <a:rPr lang="en-US" sz="3800" dirty="0" smtClean="0"/>
              <a:t>Ways to Support Women &amp; their Families</a:t>
            </a:r>
            <a:endParaRPr lang="en-US" sz="3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800600"/>
          </a:xfrm>
        </p:spPr>
        <p:txBody>
          <a:bodyPr/>
          <a:lstStyle/>
          <a:p>
            <a:r>
              <a:rPr lang="en-US" sz="2400" dirty="0" smtClean="0"/>
              <a:t>Emergency </a:t>
            </a:r>
            <a:r>
              <a:rPr lang="en-US" sz="2400" dirty="0"/>
              <a:t>rental assistance, </a:t>
            </a:r>
            <a:r>
              <a:rPr lang="en-US" sz="2400" dirty="0" smtClean="0"/>
              <a:t>shelters</a:t>
            </a:r>
            <a:endParaRPr lang="en-US" sz="2400" dirty="0"/>
          </a:p>
          <a:p>
            <a:r>
              <a:rPr lang="en-US" sz="2400" dirty="0" smtClean="0"/>
              <a:t>Transitional </a:t>
            </a:r>
            <a:r>
              <a:rPr lang="en-US" sz="2400" dirty="0"/>
              <a:t>and permanent supportive housing </a:t>
            </a:r>
            <a:endParaRPr lang="en-US" sz="2400" dirty="0" smtClean="0"/>
          </a:p>
          <a:p>
            <a:r>
              <a:rPr lang="en-US" sz="2400" dirty="0" smtClean="0"/>
              <a:t>Affordable </a:t>
            </a:r>
            <a:r>
              <a:rPr lang="en-US" sz="2400" dirty="0"/>
              <a:t>rental housing</a:t>
            </a:r>
          </a:p>
          <a:p>
            <a:pPr lvl="1"/>
            <a:r>
              <a:rPr lang="en-US" sz="2000" dirty="0" smtClean="0"/>
              <a:t>Housing </a:t>
            </a:r>
            <a:r>
              <a:rPr lang="en-US" sz="2000" dirty="0"/>
              <a:t>Choice </a:t>
            </a:r>
            <a:r>
              <a:rPr lang="en-US" sz="2000" dirty="0" smtClean="0"/>
              <a:t>Vouchers</a:t>
            </a:r>
          </a:p>
          <a:p>
            <a:pPr lvl="1"/>
            <a:r>
              <a:rPr lang="en-US" sz="2000" dirty="0" smtClean="0"/>
              <a:t>Public housing; Tax-credit </a:t>
            </a:r>
            <a:r>
              <a:rPr lang="en-US" sz="2000" dirty="0"/>
              <a:t>and project-based subsidized </a:t>
            </a:r>
            <a:r>
              <a:rPr lang="en-US" sz="2000" dirty="0" smtClean="0"/>
              <a:t>developments</a:t>
            </a:r>
          </a:p>
          <a:p>
            <a:pPr lvl="1"/>
            <a:r>
              <a:rPr lang="en-US" sz="2000" dirty="0" smtClean="0"/>
              <a:t>Affordable </a:t>
            </a:r>
            <a:r>
              <a:rPr lang="en-US" sz="2000" dirty="0"/>
              <a:t>housing set-asides by developers and inclusionary zoning </a:t>
            </a:r>
            <a:r>
              <a:rPr lang="en-US" sz="2000" dirty="0" smtClean="0"/>
              <a:t>policies</a:t>
            </a:r>
          </a:p>
          <a:p>
            <a:pPr lvl="1"/>
            <a:r>
              <a:rPr lang="en-US" sz="2000" dirty="0" smtClean="0"/>
              <a:t>Preservation </a:t>
            </a:r>
            <a:r>
              <a:rPr lang="en-US" sz="2000" dirty="0"/>
              <a:t>of existing affordable </a:t>
            </a:r>
            <a:r>
              <a:rPr lang="en-US" sz="2000" dirty="0" smtClean="0"/>
              <a:t>units (esp. </a:t>
            </a:r>
            <a:r>
              <a:rPr lang="en-US" sz="2000" dirty="0"/>
              <a:t>around transit)</a:t>
            </a:r>
          </a:p>
          <a:p>
            <a:r>
              <a:rPr lang="en-US" sz="2400" dirty="0" smtClean="0"/>
              <a:t>Affordable homeownership</a:t>
            </a:r>
          </a:p>
          <a:p>
            <a:pPr lvl="1"/>
            <a:r>
              <a:rPr lang="en-US" sz="2000" dirty="0"/>
              <a:t>Homeownership &amp; foreclosure counseling</a:t>
            </a:r>
          </a:p>
          <a:p>
            <a:pPr lvl="1"/>
            <a:r>
              <a:rPr lang="en-US" sz="2000" dirty="0"/>
              <a:t>Down </a:t>
            </a:r>
            <a:r>
              <a:rPr lang="en-US" sz="2000" dirty="0"/>
              <a:t>payment </a:t>
            </a:r>
            <a:r>
              <a:rPr lang="en-US" sz="2000" dirty="0"/>
              <a:t>assistance</a:t>
            </a:r>
          </a:p>
          <a:p>
            <a:pPr lvl="1"/>
            <a:r>
              <a:rPr lang="en-US" sz="2000" dirty="0"/>
              <a:t>Workforce </a:t>
            </a:r>
            <a:r>
              <a:rPr lang="en-US" sz="2000" dirty="0"/>
              <a:t>housing assistance programs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134F8-E1AC-43C7-BAD7-F2184DBD6A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65717"/>
      </p:ext>
    </p:extLst>
  </p:cSld>
  <p:clrMapOvr>
    <a:masterClrMapping/>
  </p:clrMapOvr>
</p:sld>
</file>

<file path=ppt/theme/theme1.xml><?xml version="1.0" encoding="utf-8"?>
<a:theme xmlns:a="http://schemas.openxmlformats.org/drawingml/2006/main" name="NeighborhoodInfo DC">
  <a:themeElements>
    <a:clrScheme name="NeighborhoodInfo DC 8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1B9E77"/>
      </a:accent1>
      <a:accent2>
        <a:srgbClr val="D95F02"/>
      </a:accent2>
      <a:accent3>
        <a:srgbClr val="EBEBEB"/>
      </a:accent3>
      <a:accent4>
        <a:srgbClr val="000000"/>
      </a:accent4>
      <a:accent5>
        <a:srgbClr val="ABCCBD"/>
      </a:accent5>
      <a:accent6>
        <a:srgbClr val="C45502"/>
      </a:accent6>
      <a:hlink>
        <a:srgbClr val="7570B3"/>
      </a:hlink>
      <a:folHlink>
        <a:srgbClr val="E7298A"/>
      </a:folHlink>
    </a:clrScheme>
    <a:fontScheme name="NeighborhoodInfo DC">
      <a:majorFont>
        <a:latin typeface="Times New Roman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ighborhoodInfo D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ighborhoodInfo D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ighborhoodInfo DC 8">
        <a:dk1>
          <a:srgbClr val="000000"/>
        </a:dk1>
        <a:lt1>
          <a:srgbClr val="DDDDDD"/>
        </a:lt1>
        <a:dk2>
          <a:srgbClr val="000000"/>
        </a:dk2>
        <a:lt2>
          <a:srgbClr val="808080"/>
        </a:lt2>
        <a:accent1>
          <a:srgbClr val="1B9E77"/>
        </a:accent1>
        <a:accent2>
          <a:srgbClr val="D95F02"/>
        </a:accent2>
        <a:accent3>
          <a:srgbClr val="EBEBEB"/>
        </a:accent3>
        <a:accent4>
          <a:srgbClr val="000000"/>
        </a:accent4>
        <a:accent5>
          <a:srgbClr val="ABCCBD"/>
        </a:accent5>
        <a:accent6>
          <a:srgbClr val="C45502"/>
        </a:accent6>
        <a:hlink>
          <a:srgbClr val="7570B3"/>
        </a:hlink>
        <a:folHlink>
          <a:srgbClr val="E729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D:\Personal Settings\Templates\NeighborhoodInfo DC.pot</Template>
  <TotalTime>5484</TotalTime>
  <Words>765</Words>
  <Application>Microsoft Office PowerPoint</Application>
  <PresentationFormat>On-screen Show (4:3)</PresentationFormat>
  <Paragraphs>90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NeighborhoodInfo DC</vt:lpstr>
      <vt:lpstr>How Affordable is Housing for Women in Washington?  Presented by: Leah Hendey  With assistance from: Graham MacDonald  June 6, 2013 Stepping Stones Forum</vt:lpstr>
      <vt:lpstr>Homeownership rates for female households below regional average</vt:lpstr>
      <vt:lpstr>Nearly 2/3 of Female-Headed Renter Households below 80% of AMI </vt:lpstr>
      <vt:lpstr>Female Renters are more likely to have affordability problems</vt:lpstr>
      <vt:lpstr>PowerPoint Presentation</vt:lpstr>
      <vt:lpstr>Female Homeowners also are more likely to have affordability problems</vt:lpstr>
      <vt:lpstr>PowerPoint Presentation</vt:lpstr>
      <vt:lpstr>Ways to Support Women &amp; their Families</vt:lpstr>
    </vt:vector>
  </TitlesOfParts>
  <Company>The Urban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of Columbia Housing Monitor</dc:title>
  <dc:subject>Winter 2008</dc:subject>
  <dc:creator>Peter A. Tatian</dc:creator>
  <cp:lastModifiedBy>Leah Hendey</cp:lastModifiedBy>
  <cp:revision>205</cp:revision>
  <cp:lastPrinted>2013-06-03T14:52:14Z</cp:lastPrinted>
  <dcterms:created xsi:type="dcterms:W3CDTF">2006-07-06T21:01:35Z</dcterms:created>
  <dcterms:modified xsi:type="dcterms:W3CDTF">2013-06-03T18:54:45Z</dcterms:modified>
</cp:coreProperties>
</file>