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971" autoAdjust="0"/>
  </p:normalViewPr>
  <p:slideViewPr>
    <p:cSldViewPr showGuides="1">
      <p:cViewPr varScale="1">
        <p:scale>
          <a:sx n="65" d="100"/>
          <a:sy n="65" d="100"/>
        </p:scale>
        <p:origin x="-162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254CE3-3289-4A5C-8CA1-26A328934820}" type="datetimeFigureOut">
              <a:rPr lang="en-US" smtClean="0"/>
              <a:t>6/15/2013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E95E4B-F940-4D4D-B3A3-8A25951FC08A}" type="slidenum">
              <a:rPr lang="en-US" smtClean="0"/>
              <a:t>‹#›</a:t>
            </a:fld>
            <a:endParaRPr lang="en-US" dirty="0"/>
          </a:p>
        </p:txBody>
      </p:sp>
    </p:spTree>
    <p:extLst>
      <p:ext uri="{BB962C8B-B14F-4D97-AF65-F5344CB8AC3E}">
        <p14:creationId xmlns:p14="http://schemas.microsoft.com/office/powerpoint/2010/main" val="3206289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lhendey@urban.org"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Concept Paper and Describe the Cross-site</a:t>
            </a:r>
            <a:r>
              <a:rPr lang="en-US" baseline="0" dirty="0" smtClean="0"/>
              <a:t> Project</a:t>
            </a:r>
            <a:endParaRPr lang="en-US" dirty="0"/>
          </a:p>
        </p:txBody>
      </p:sp>
      <p:sp>
        <p:nvSpPr>
          <p:cNvPr id="4" name="Slide Number Placeholder 3"/>
          <p:cNvSpPr>
            <a:spLocks noGrp="1"/>
          </p:cNvSpPr>
          <p:nvPr>
            <p:ph type="sldNum" sz="quarter" idx="10"/>
          </p:nvPr>
        </p:nvSpPr>
        <p:spPr/>
        <p:txBody>
          <a:bodyPr/>
          <a:lstStyle/>
          <a:p>
            <a:fld id="{F6E95E4B-F940-4D4D-B3A3-8A25951FC08A}" type="slidenum">
              <a:rPr lang="en-US" smtClean="0"/>
              <a:t>1</a:t>
            </a:fld>
            <a:endParaRPr lang="en-US" dirty="0"/>
          </a:p>
        </p:txBody>
      </p:sp>
    </p:spTree>
    <p:extLst>
      <p:ext uri="{BB962C8B-B14F-4D97-AF65-F5344CB8AC3E}">
        <p14:creationId xmlns:p14="http://schemas.microsoft.com/office/powerpoint/2010/main" val="3564306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Records in these systems may include those from human services (such as child welfare, income supports, child care subsidies), health, employment, vital statistics, justice system and education.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 IDS: (e.g., the Efforts to Outcomes (ETO) system) ETO not unless it also links in records from outside administrative systems.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Frequency</a:t>
            </a:r>
            <a:r>
              <a:rPr lang="en-US" baseline="0" dirty="0" smtClean="0"/>
              <a:t> of update: </a:t>
            </a:r>
            <a:r>
              <a:rPr lang="en-US" dirty="0" smtClean="0"/>
              <a:t>from integration that occurs in real-time as updates to data are entered to annually depending on the source of information.</a:t>
            </a:r>
          </a:p>
          <a:p>
            <a:endParaRPr lang="en-US" dirty="0"/>
          </a:p>
        </p:txBody>
      </p:sp>
      <p:sp>
        <p:nvSpPr>
          <p:cNvPr id="4" name="Slide Number Placeholder 3"/>
          <p:cNvSpPr>
            <a:spLocks noGrp="1"/>
          </p:cNvSpPr>
          <p:nvPr>
            <p:ph type="sldNum" sz="quarter" idx="10"/>
          </p:nvPr>
        </p:nvSpPr>
        <p:spPr/>
        <p:txBody>
          <a:bodyPr/>
          <a:lstStyle/>
          <a:p>
            <a:fld id="{F6E95E4B-F940-4D4D-B3A3-8A25951FC08A}" type="slidenum">
              <a:rPr lang="en-US" smtClean="0"/>
              <a:t>2</a:t>
            </a:fld>
            <a:endParaRPr lang="en-US" dirty="0"/>
          </a:p>
        </p:txBody>
      </p:sp>
    </p:spTree>
    <p:extLst>
      <p:ext uri="{BB962C8B-B14F-4D97-AF65-F5344CB8AC3E}">
        <p14:creationId xmlns:p14="http://schemas.microsoft.com/office/powerpoint/2010/main" val="2481829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Connecting the NNIP network and agenda to the IDS world is a natural fit. IDS systems currently link together numerous individual administrative records on children and adults. These could be analyzed in conjunction with other neighborhood data and used to inform decision-making at the local level and to support solutions in distressed neighborhoods. As mentioned earlier, NNIP has always believed in “democratizing information” and hopes that this cross-site project might create a two-way exchange of information, ideas, and expertise between NNIP Partners and IDS agencies at the city, county, or state level. </a:t>
            </a:r>
          </a:p>
          <a:p>
            <a:r>
              <a:rPr lang="en-US" sz="1200" kern="1200" dirty="0" smtClean="0">
                <a:solidFill>
                  <a:schemeClr val="tx1"/>
                </a:solidFill>
                <a:effectLst/>
                <a:latin typeface="+mn-lt"/>
                <a:ea typeface="+mn-ea"/>
                <a:cs typeface="+mn-cs"/>
              </a:rPr>
              <a:t>The overarching goal of the project is to enhance access to analyses and information from this IDS data by NNIP partners and other relevant local organizations and agencies so that it can be applied to problems at the neighborhood level. Both locally and nationally, this project will also demonstrate to IDS administrators, funders, and agencies contributing data, the benefits of working with local data intermediaries to better inform state and local policies they are already concerned with. A lot of interesting work is being done in the IDS field to look at how these systems can be used for policy research and for program improvement. However, very little of this work looks at the neighborhood context in which these clients are living and what the relationship of place is to the child or family outcomes of concern to agencies. This project will focus on connecting IDS data to place-based and neighborhood indicators. </a:t>
            </a:r>
          </a:p>
          <a:p>
            <a:r>
              <a:rPr lang="en-US" sz="1200" kern="1200" dirty="0" smtClean="0">
                <a:solidFill>
                  <a:schemeClr val="tx1"/>
                </a:solidFill>
                <a:effectLst/>
                <a:latin typeface="+mn-lt"/>
                <a:ea typeface="+mn-ea"/>
                <a:cs typeface="+mn-cs"/>
              </a:rPr>
              <a:t>Over the long term, we hope this project will help establish relationships between NNIP partners, local agencies and organizations and IDS, and that those relationships results in ongoing collaboration and exchange of information. NNIP partners can help identify action agendas at the neighborhood level that data from the IDS could inform, and may contribute data and findings that inform policy work conducted by the IDS. Many datasets that NNIP partners commonly hold, such as those on housing conditions and the built environment, are at the parcel or address level and can enhance the current analysis being produced with IDS data. A related goal is to spur agencies managing IDS to improve data quality overall. For example, agencies may improve record-keeping on address histories if a project could demonstrate the value of understanding the residential mobility experienced by different types of individuals living in different kinds of neighborhoods.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E95E4B-F940-4D4D-B3A3-8A25951FC08A}" type="slidenum">
              <a:rPr lang="en-US" smtClean="0"/>
              <a:t>3</a:t>
            </a:fld>
            <a:endParaRPr lang="en-US" dirty="0"/>
          </a:p>
        </p:txBody>
      </p:sp>
    </p:spTree>
    <p:extLst>
      <p:ext uri="{BB962C8B-B14F-4D97-AF65-F5344CB8AC3E}">
        <p14:creationId xmlns:p14="http://schemas.microsoft.com/office/powerpoint/2010/main" val="1819687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An established IDS at the city, county, or state level must be a component of the project and the project must utilize data from at least two sources of information (e.g. child welfare and juvenile justice). Two data elements from a single source (like student absences and student performance) are not sufficient to meet this criterion. Geographic location or neighborhood should be an element in the source data and in the analysis. Appendix A lists the IDS organizations that we are currently aware of in NNIP partner areas. </a:t>
            </a:r>
          </a:p>
          <a:p>
            <a:pPr lvl="0"/>
            <a:r>
              <a:rPr lang="en-US" sz="1200" kern="1200" dirty="0" smtClean="0">
                <a:solidFill>
                  <a:schemeClr val="tx1"/>
                </a:solidFill>
                <a:effectLst/>
                <a:latin typeface="+mn-lt"/>
                <a:ea typeface="+mn-ea"/>
                <a:cs typeface="+mn-cs"/>
              </a:rPr>
              <a:t>At least one data element (linked at either the address/record level or to aggregate data at the neighborhood/census tract level) from an NNIP partner’s holdings of local administrative data should be included in the analysis. (Examples include: crime reports, vital statistics, property conditions, or other locally sourced neighborhood indicators. Data from the Decennial Census or American Community Survey may be used in the analysis but is not considered sufficient to meet this criterion.)</a:t>
            </a:r>
          </a:p>
          <a:p>
            <a:pPr lvl="0"/>
            <a:r>
              <a:rPr lang="en-US" sz="1200" kern="1200" dirty="0" smtClean="0">
                <a:solidFill>
                  <a:schemeClr val="tx1"/>
                </a:solidFill>
                <a:effectLst/>
                <a:latin typeface="+mn-lt"/>
                <a:ea typeface="+mn-ea"/>
                <a:cs typeface="+mn-cs"/>
              </a:rPr>
              <a:t>The results of projects must inform specific local problems, policy concerns, or program needs and should not be merely of academic value. Project participants will be expected to share their findings with relevant stakeholders in their communities and to participate in the cross-site compilation and assessment of the projects (led by the Urban Institute).</a:t>
            </a:r>
          </a:p>
          <a:p>
            <a:endParaRPr lang="en-US" dirty="0"/>
          </a:p>
        </p:txBody>
      </p:sp>
      <p:sp>
        <p:nvSpPr>
          <p:cNvPr id="4" name="Slide Number Placeholder 3"/>
          <p:cNvSpPr>
            <a:spLocks noGrp="1"/>
          </p:cNvSpPr>
          <p:nvPr>
            <p:ph type="sldNum" sz="quarter" idx="10"/>
          </p:nvPr>
        </p:nvSpPr>
        <p:spPr/>
        <p:txBody>
          <a:bodyPr/>
          <a:lstStyle/>
          <a:p>
            <a:fld id="{F6E95E4B-F940-4D4D-B3A3-8A25951FC08A}" type="slidenum">
              <a:rPr lang="en-US" smtClean="0"/>
              <a:t>4</a:t>
            </a:fld>
            <a:endParaRPr lang="en-US" dirty="0"/>
          </a:p>
        </p:txBody>
      </p:sp>
    </p:spTree>
    <p:extLst>
      <p:ext uri="{BB962C8B-B14F-4D97-AF65-F5344CB8AC3E}">
        <p14:creationId xmlns:p14="http://schemas.microsoft.com/office/powerpoint/2010/main" val="444947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Participate in Cross-site Activities</a:t>
            </a:r>
            <a:r>
              <a:rPr lang="en-US" baseline="0" dirty="0" smtClean="0"/>
              <a:t> &amp; reports – meetings etc</a:t>
            </a:r>
            <a:r>
              <a:rPr lang="en-US" baseline="0" dirty="0" smtClean="0"/>
              <a:t>.</a:t>
            </a:r>
          </a:p>
          <a:p>
            <a:r>
              <a:rPr lang="en-US" baseline="0" dirty="0" smtClean="0"/>
              <a:t> - Mention Claudia and other national organizations. </a:t>
            </a:r>
            <a:endParaRPr lang="en-US" dirty="0" smtClean="0"/>
          </a:p>
        </p:txBody>
      </p:sp>
      <p:sp>
        <p:nvSpPr>
          <p:cNvPr id="4" name="Slide Number Placeholder 3"/>
          <p:cNvSpPr>
            <a:spLocks noGrp="1"/>
          </p:cNvSpPr>
          <p:nvPr>
            <p:ph type="sldNum" sz="quarter" idx="10"/>
          </p:nvPr>
        </p:nvSpPr>
        <p:spPr/>
        <p:txBody>
          <a:bodyPr/>
          <a:lstStyle/>
          <a:p>
            <a:fld id="{F6E95E4B-F940-4D4D-B3A3-8A25951FC08A}" type="slidenum">
              <a:rPr lang="en-US" smtClean="0"/>
              <a:t>5</a:t>
            </a:fld>
            <a:endParaRPr lang="en-US" dirty="0"/>
          </a:p>
        </p:txBody>
      </p:sp>
    </p:spTree>
    <p:extLst>
      <p:ext uri="{BB962C8B-B14F-4D97-AF65-F5344CB8AC3E}">
        <p14:creationId xmlns:p14="http://schemas.microsoft.com/office/powerpoint/2010/main" val="781404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agency operating an IDS system found that a small number of youth accounted for a large percentage of service use. These high service users were multisystem-involved youth (juvenile justice, child welfare and mental health treatment). Working with the NNIP partner, they explored  what neighborhoods in city these youth are living in and found that a large portion of these youth are concentrated in several neighborhoods. The NNIP partner merged in data that they maintain on community assets, school performance, and crime rates. The community now has a more complete picture of how youth are experiencing their neighborhoods and how it might affect their involvement with various systems. The NNIP Partner uses the information gained from the IDS to create neighborhood-level indicators on multi-system youth. They present these indicators to community-based organizations and school officials in these neighborhoods where multi-system youth are concentrated and facilitate a discussion of appropriate interventions to bring additional assistance for youth in these neighborhoods. </a:t>
            </a:r>
          </a:p>
          <a:p>
            <a:endParaRPr lang="en-US" dirty="0"/>
          </a:p>
        </p:txBody>
      </p:sp>
      <p:sp>
        <p:nvSpPr>
          <p:cNvPr id="4" name="Slide Number Placeholder 3"/>
          <p:cNvSpPr>
            <a:spLocks noGrp="1"/>
          </p:cNvSpPr>
          <p:nvPr>
            <p:ph type="sldNum" sz="quarter" idx="10"/>
          </p:nvPr>
        </p:nvSpPr>
        <p:spPr/>
        <p:txBody>
          <a:bodyPr/>
          <a:lstStyle/>
          <a:p>
            <a:fld id="{F6E95E4B-F940-4D4D-B3A3-8A25951FC08A}" type="slidenum">
              <a:rPr lang="en-US" smtClean="0"/>
              <a:t>6</a:t>
            </a:fld>
            <a:endParaRPr lang="en-US" dirty="0"/>
          </a:p>
        </p:txBody>
      </p:sp>
    </p:spTree>
    <p:extLst>
      <p:ext uri="{BB962C8B-B14F-4D97-AF65-F5344CB8AC3E}">
        <p14:creationId xmlns:p14="http://schemas.microsoft.com/office/powerpoint/2010/main" val="2396416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NNIP Partner has records on enrollment in early childhood education settings linked to those from after-school programs for children in the city. They obtain K-8 records and public assistance records from the state’s IDS and perform an analysis to examine the effect of these programs and public assistance use on proficiency test scores and also examine how neighborhood conditions influence these outcomes. The NNIP partner shares these results with community residents and organizations in neighborhoods that are underserved to assist them in advocating for additional early education and after-school programming for low- income children. </a:t>
            </a:r>
          </a:p>
          <a:p>
            <a:endParaRPr lang="en-US" dirty="0"/>
          </a:p>
        </p:txBody>
      </p:sp>
      <p:sp>
        <p:nvSpPr>
          <p:cNvPr id="4" name="Slide Number Placeholder 3"/>
          <p:cNvSpPr>
            <a:spLocks noGrp="1"/>
          </p:cNvSpPr>
          <p:nvPr>
            <p:ph type="sldNum" sz="quarter" idx="10"/>
          </p:nvPr>
        </p:nvSpPr>
        <p:spPr/>
        <p:txBody>
          <a:bodyPr/>
          <a:lstStyle/>
          <a:p>
            <a:fld id="{F6E95E4B-F940-4D4D-B3A3-8A25951FC08A}" type="slidenum">
              <a:rPr lang="en-US" smtClean="0"/>
              <a:t>7</a:t>
            </a:fld>
            <a:endParaRPr lang="en-US" dirty="0"/>
          </a:p>
        </p:txBody>
      </p:sp>
    </p:spTree>
    <p:extLst>
      <p:ext uri="{BB962C8B-B14F-4D97-AF65-F5344CB8AC3E}">
        <p14:creationId xmlns:p14="http://schemas.microsoft.com/office/powerpoint/2010/main" val="903316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NNIP Partner has property-level information on code enforcement, housing inspections and property conditions. They link records to children’s address histories in a state-level IDS with linked health and education records to study the impact of various poor housing conditions on asthma incidence and chronic absenteeism. The partner works with county officials to target their limited housing rehabilitation resources to neighborhoods with the oldest housing stock and where the most affected children are living. This partner also helps make neighborhood teachers, principals, and parents aware of the implications of living in unhealthy housing and help foster connections for families to subsidies for dealing with lead and mold remediation.</a:t>
            </a:r>
          </a:p>
          <a:p>
            <a:endParaRPr lang="en-US" dirty="0"/>
          </a:p>
        </p:txBody>
      </p:sp>
      <p:sp>
        <p:nvSpPr>
          <p:cNvPr id="4" name="Slide Number Placeholder 3"/>
          <p:cNvSpPr>
            <a:spLocks noGrp="1"/>
          </p:cNvSpPr>
          <p:nvPr>
            <p:ph type="sldNum" sz="quarter" idx="10"/>
          </p:nvPr>
        </p:nvSpPr>
        <p:spPr/>
        <p:txBody>
          <a:bodyPr/>
          <a:lstStyle/>
          <a:p>
            <a:fld id="{F6E95E4B-F940-4D4D-B3A3-8A25951FC08A}" type="slidenum">
              <a:rPr lang="en-US" smtClean="0"/>
              <a:t>8</a:t>
            </a:fld>
            <a:endParaRPr lang="en-US" dirty="0"/>
          </a:p>
        </p:txBody>
      </p:sp>
    </p:spTree>
    <p:extLst>
      <p:ext uri="{BB962C8B-B14F-4D97-AF65-F5344CB8AC3E}">
        <p14:creationId xmlns:p14="http://schemas.microsoft.com/office/powerpoint/2010/main" val="2538790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June 14-28: Questions regarding the process and application will be accepted. </a:t>
            </a:r>
          </a:p>
          <a:p>
            <a:pPr lvl="0"/>
            <a:r>
              <a:rPr lang="en-US" sz="1200" b="1" kern="1200" dirty="0" smtClean="0">
                <a:solidFill>
                  <a:schemeClr val="tx1"/>
                </a:solidFill>
                <a:effectLst/>
                <a:latin typeface="+mn-lt"/>
                <a:ea typeface="+mn-ea"/>
                <a:cs typeface="+mn-cs"/>
              </a:rPr>
              <a:t>Monday, July 1, 2013</a:t>
            </a:r>
            <a:r>
              <a:rPr lang="en-US" sz="1200" kern="1200" dirty="0" smtClean="0">
                <a:solidFill>
                  <a:schemeClr val="tx1"/>
                </a:solidFill>
                <a:effectLst/>
                <a:latin typeface="+mn-lt"/>
                <a:ea typeface="+mn-ea"/>
                <a:cs typeface="+mn-cs"/>
              </a:rPr>
              <a:t> at 8 p.m. (EDT): Partners should submit a statement of intent to apply to Leah via email at </a:t>
            </a:r>
            <a:r>
              <a:rPr lang="en-US" sz="1200" u="sng" kern="1200" dirty="0" smtClean="0">
                <a:solidFill>
                  <a:schemeClr val="tx1"/>
                </a:solidFill>
                <a:effectLst/>
                <a:latin typeface="+mn-lt"/>
                <a:ea typeface="+mn-ea"/>
                <a:cs typeface="+mn-cs"/>
                <a:hlinkClick r:id="rId3"/>
              </a:rPr>
              <a:t>lhendey@urban.org</a:t>
            </a:r>
            <a:r>
              <a:rPr lang="en-US" sz="1200" kern="1200" dirty="0" smtClean="0">
                <a:solidFill>
                  <a:schemeClr val="tx1"/>
                </a:solidFill>
                <a:effectLst/>
                <a:latin typeface="+mn-lt"/>
                <a:ea typeface="+mn-ea"/>
                <a:cs typeface="+mn-cs"/>
              </a:rPr>
              <a:t>. </a:t>
            </a:r>
          </a:p>
          <a:p>
            <a:pPr lvl="0"/>
            <a:r>
              <a:rPr lang="en-US" sz="1200" b="1" kern="1200" dirty="0" smtClean="0">
                <a:solidFill>
                  <a:schemeClr val="tx1"/>
                </a:solidFill>
                <a:effectLst/>
                <a:latin typeface="+mn-lt"/>
                <a:ea typeface="+mn-ea"/>
                <a:cs typeface="+mn-cs"/>
              </a:rPr>
              <a:t>Friday,</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July 19, 2013 </a:t>
            </a:r>
            <a:r>
              <a:rPr lang="en-US" sz="1200" kern="1200" dirty="0" smtClean="0">
                <a:solidFill>
                  <a:schemeClr val="tx1"/>
                </a:solidFill>
                <a:effectLst/>
                <a:latin typeface="+mn-lt"/>
                <a:ea typeface="+mn-ea"/>
                <a:cs typeface="+mn-cs"/>
              </a:rPr>
              <a:t>at 8 p.m. (EDT): Complete statements of interest (following the guidelines in the rSOI) must be submitted to Leah via email at </a:t>
            </a:r>
            <a:r>
              <a:rPr lang="en-US" sz="1200" u="sng" kern="1200" dirty="0" smtClean="0">
                <a:solidFill>
                  <a:schemeClr val="tx1"/>
                </a:solidFill>
                <a:effectLst/>
                <a:latin typeface="+mn-lt"/>
                <a:ea typeface="+mn-ea"/>
                <a:cs typeface="+mn-cs"/>
                <a:hlinkClick r:id="rId3"/>
              </a:rPr>
              <a:t>lhendey@urban.org</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August 9, 2013: Selected sites will be announced.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E95E4B-F940-4D4D-B3A3-8A25951FC08A}" type="slidenum">
              <a:rPr lang="en-US" smtClean="0"/>
              <a:t>9</a:t>
            </a:fld>
            <a:endParaRPr lang="en-US" dirty="0"/>
          </a:p>
        </p:txBody>
      </p:sp>
    </p:spTree>
    <p:extLst>
      <p:ext uri="{BB962C8B-B14F-4D97-AF65-F5344CB8AC3E}">
        <p14:creationId xmlns:p14="http://schemas.microsoft.com/office/powerpoint/2010/main" val="3428098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7810B45-6F18-43DC-AAAD-510B2598945B}" type="datetimeFigureOut">
              <a:rPr lang="en-US" smtClean="0"/>
              <a:t>6/15/2013</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B353E2C-1405-440E-8CF1-91BBB4BCEF8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810B45-6F18-43DC-AAAD-510B2598945B}" type="datetimeFigureOut">
              <a:rPr lang="en-US" smtClean="0"/>
              <a:t>6/15/2013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353E2C-1405-440E-8CF1-91BBB4BCEF8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7810B45-6F18-43DC-AAAD-510B2598945B}" type="datetimeFigureOut">
              <a:rPr lang="en-US" smtClean="0"/>
              <a:t>6/15/2013</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3B353E2C-1405-440E-8CF1-91BBB4BCEF89}"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7810B45-6F18-43DC-AAAD-510B2598945B}" type="datetimeFigureOut">
              <a:rPr lang="en-US" smtClean="0"/>
              <a:t>6/15/2013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B353E2C-1405-440E-8CF1-91BBB4BCEF89}"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7810B45-6F18-43DC-AAAD-510B2598945B}" type="datetimeFigureOut">
              <a:rPr lang="en-US" smtClean="0"/>
              <a:t>6/15/2013</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B353E2C-1405-440E-8CF1-91BBB4BCEF89}"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7810B45-6F18-43DC-AAAD-510B2598945B}" type="datetimeFigureOut">
              <a:rPr lang="en-US" smtClean="0"/>
              <a:t>6/15/2013</a:t>
            </a:fld>
            <a:endParaRPr lang="en-US" dirty="0"/>
          </a:p>
        </p:txBody>
      </p:sp>
      <p:sp>
        <p:nvSpPr>
          <p:cNvPr id="10" name="Slide Number Placeholder 9"/>
          <p:cNvSpPr>
            <a:spLocks noGrp="1"/>
          </p:cNvSpPr>
          <p:nvPr>
            <p:ph type="sldNum" sz="quarter" idx="16"/>
          </p:nvPr>
        </p:nvSpPr>
        <p:spPr/>
        <p:txBody>
          <a:bodyPr rtlCol="0"/>
          <a:lstStyle/>
          <a:p>
            <a:fld id="{3B353E2C-1405-440E-8CF1-91BBB4BCEF89}"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7810B45-6F18-43DC-AAAD-510B2598945B}" type="datetimeFigureOut">
              <a:rPr lang="en-US" smtClean="0"/>
              <a:t>6/15/2013</a:t>
            </a:fld>
            <a:endParaRPr lang="en-US" dirty="0"/>
          </a:p>
        </p:txBody>
      </p:sp>
      <p:sp>
        <p:nvSpPr>
          <p:cNvPr id="12" name="Slide Number Placeholder 11"/>
          <p:cNvSpPr>
            <a:spLocks noGrp="1"/>
          </p:cNvSpPr>
          <p:nvPr>
            <p:ph type="sldNum" sz="quarter" idx="16"/>
          </p:nvPr>
        </p:nvSpPr>
        <p:spPr/>
        <p:txBody>
          <a:bodyPr rtlCol="0"/>
          <a:lstStyle/>
          <a:p>
            <a:fld id="{3B353E2C-1405-440E-8CF1-91BBB4BCEF89}"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7810B45-6F18-43DC-AAAD-510B2598945B}" type="datetimeFigureOut">
              <a:rPr lang="en-US" smtClean="0"/>
              <a:t>6/15/2013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B353E2C-1405-440E-8CF1-91BBB4BCEF8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10B45-6F18-43DC-AAAD-510B2598945B}" type="datetimeFigureOut">
              <a:rPr lang="en-US" smtClean="0"/>
              <a:t>6/15/2013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B353E2C-1405-440E-8CF1-91BBB4BCEF8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7810B45-6F18-43DC-AAAD-510B2598945B}" type="datetimeFigureOut">
              <a:rPr lang="en-US" smtClean="0"/>
              <a:t>6/15/2013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B353E2C-1405-440E-8CF1-91BBB4BCEF89}"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A7810B45-6F18-43DC-AAAD-510B2598945B}" type="datetimeFigureOut">
              <a:rPr lang="en-US" smtClean="0"/>
              <a:t>6/15/2013</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B353E2C-1405-440E-8CF1-91BBB4BCEF89}"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7810B45-6F18-43DC-AAAD-510B2598945B}" type="datetimeFigureOut">
              <a:rPr lang="en-US" smtClean="0"/>
              <a:t>6/15/2013</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B353E2C-1405-440E-8CF1-91BBB4BCEF8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lhendey@urba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2222" y="1447800"/>
            <a:ext cx="7199555" cy="1702160"/>
          </a:xfrm>
        </p:spPr>
        <p:txBody>
          <a:bodyPr>
            <a:normAutofit fontScale="90000"/>
          </a:bodyPr>
          <a:lstStyle/>
          <a:p>
            <a:r>
              <a:rPr lang="en-US" dirty="0" smtClean="0"/>
              <a:t>Connecting People to Place: </a:t>
            </a:r>
            <a:br>
              <a:rPr lang="en-US" dirty="0" smtClean="0"/>
            </a:br>
            <a:r>
              <a:rPr lang="en-US" dirty="0" smtClean="0"/>
              <a:t>Improving Communities through </a:t>
            </a:r>
            <a:r>
              <a:rPr lang="en-US" dirty="0" smtClean="0"/>
              <a:t/>
            </a:r>
            <a:br>
              <a:rPr lang="en-US" dirty="0" smtClean="0"/>
            </a:br>
            <a:r>
              <a:rPr lang="en-US" dirty="0" smtClean="0"/>
              <a:t>Integrated </a:t>
            </a:r>
            <a:r>
              <a:rPr lang="en-US" dirty="0" smtClean="0"/>
              <a:t>Data Systems</a:t>
            </a:r>
            <a:endParaRPr lang="en-US" dirty="0"/>
          </a:p>
        </p:txBody>
      </p:sp>
      <p:sp>
        <p:nvSpPr>
          <p:cNvPr id="3" name="Subtitle 2"/>
          <p:cNvSpPr>
            <a:spLocks noGrp="1"/>
          </p:cNvSpPr>
          <p:nvPr>
            <p:ph type="subTitle" idx="1"/>
          </p:nvPr>
        </p:nvSpPr>
        <p:spPr>
          <a:xfrm>
            <a:off x="1371600" y="4114800"/>
            <a:ext cx="6400800" cy="1524000"/>
          </a:xfrm>
        </p:spPr>
        <p:txBody>
          <a:bodyPr>
            <a:normAutofit lnSpcReduction="10000"/>
          </a:bodyPr>
          <a:lstStyle/>
          <a:p>
            <a:r>
              <a:rPr lang="en-US" sz="2800" dirty="0" smtClean="0"/>
              <a:t>Leah Hendey</a:t>
            </a:r>
          </a:p>
          <a:p>
            <a:r>
              <a:rPr lang="en-US" sz="2800" dirty="0" smtClean="0"/>
              <a:t>Urban Institute</a:t>
            </a:r>
          </a:p>
          <a:p>
            <a:r>
              <a:rPr lang="en-US" sz="2800" dirty="0" smtClean="0"/>
              <a:t>June 21, 2013</a:t>
            </a:r>
            <a:endParaRPr lang="en-US" sz="2800" dirty="0"/>
          </a:p>
        </p:txBody>
      </p:sp>
    </p:spTree>
    <p:extLst>
      <p:ext uri="{BB962C8B-B14F-4D97-AF65-F5344CB8AC3E}">
        <p14:creationId xmlns:p14="http://schemas.microsoft.com/office/powerpoint/2010/main" val="1917833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lstStyle/>
          <a:p>
            <a:r>
              <a:rPr lang="en-US" dirty="0" smtClean="0"/>
              <a:t>Leah Hendey</a:t>
            </a:r>
          </a:p>
          <a:p>
            <a:r>
              <a:rPr lang="en-US" dirty="0" smtClean="0">
                <a:hlinkClick r:id="rId2"/>
              </a:rPr>
              <a:t>lhendey@urban.org</a:t>
            </a:r>
            <a:endParaRPr lang="en-US" dirty="0" smtClean="0"/>
          </a:p>
          <a:p>
            <a:r>
              <a:rPr lang="en-US" dirty="0" smtClean="0"/>
              <a:t>202-261-5856</a:t>
            </a:r>
            <a:endParaRPr lang="en-US" dirty="0"/>
          </a:p>
        </p:txBody>
      </p:sp>
    </p:spTree>
    <p:extLst>
      <p:ext uri="{BB962C8B-B14F-4D97-AF65-F5344CB8AC3E}">
        <p14:creationId xmlns:p14="http://schemas.microsoft.com/office/powerpoint/2010/main" val="412238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an IDS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Integrate </a:t>
            </a:r>
            <a:r>
              <a:rPr lang="en-US" dirty="0"/>
              <a:t>individual-level data from multiple administrative agencies on an ongoing </a:t>
            </a:r>
            <a:r>
              <a:rPr lang="en-US" dirty="0" smtClean="0"/>
              <a:t>basis</a:t>
            </a:r>
          </a:p>
          <a:p>
            <a:pPr lvl="1"/>
            <a:r>
              <a:rPr lang="en-US" dirty="0" smtClean="0"/>
              <a:t>Levels: states</a:t>
            </a:r>
            <a:r>
              <a:rPr lang="en-US" dirty="0"/>
              <a:t>, counties, and </a:t>
            </a:r>
            <a:r>
              <a:rPr lang="en-US" dirty="0" smtClean="0"/>
              <a:t>cities</a:t>
            </a:r>
          </a:p>
          <a:p>
            <a:r>
              <a:rPr lang="en-US" dirty="0" smtClean="0"/>
              <a:t>Purposes: improve </a:t>
            </a:r>
            <a:r>
              <a:rPr lang="en-US" dirty="0"/>
              <a:t>case management for individuals, </a:t>
            </a:r>
            <a:r>
              <a:rPr lang="en-US" dirty="0" smtClean="0"/>
              <a:t>inform </a:t>
            </a:r>
            <a:r>
              <a:rPr lang="en-US" dirty="0"/>
              <a:t>advocacy, policymaking, targeting, and program evaluation. </a:t>
            </a:r>
            <a:endParaRPr lang="en-US" dirty="0" smtClean="0"/>
          </a:p>
          <a:p>
            <a:r>
              <a:rPr lang="en-US" dirty="0" smtClean="0"/>
              <a:t>Not IDS: management </a:t>
            </a:r>
            <a:r>
              <a:rPr lang="en-US" dirty="0"/>
              <a:t>information system with </a:t>
            </a:r>
            <a:r>
              <a:rPr lang="en-US" dirty="0" smtClean="0"/>
              <a:t>only program </a:t>
            </a:r>
            <a:r>
              <a:rPr lang="en-US" dirty="0"/>
              <a:t>service </a:t>
            </a:r>
            <a:r>
              <a:rPr lang="en-US" dirty="0" smtClean="0"/>
              <a:t>data</a:t>
            </a:r>
          </a:p>
          <a:p>
            <a:r>
              <a:rPr lang="en-US" dirty="0" smtClean="0"/>
              <a:t>The timing of data </a:t>
            </a:r>
            <a:r>
              <a:rPr lang="en-US" dirty="0"/>
              <a:t>integration </a:t>
            </a:r>
            <a:r>
              <a:rPr lang="en-US" dirty="0" smtClean="0"/>
              <a:t>varies </a:t>
            </a:r>
            <a:r>
              <a:rPr lang="en-US" dirty="0"/>
              <a:t>considerably among </a:t>
            </a:r>
            <a:r>
              <a:rPr lang="en-US" dirty="0" smtClean="0"/>
              <a:t>IDS</a:t>
            </a:r>
          </a:p>
          <a:p>
            <a:endParaRPr lang="en-US" dirty="0"/>
          </a:p>
        </p:txBody>
      </p:sp>
    </p:spTree>
    <p:extLst>
      <p:ext uri="{BB962C8B-B14F-4D97-AF65-F5344CB8AC3E}">
        <p14:creationId xmlns:p14="http://schemas.microsoft.com/office/powerpoint/2010/main" val="181940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Cross-site Project Goals</a:t>
            </a:r>
            <a:endParaRPr lang="en-US" dirty="0"/>
          </a:p>
        </p:txBody>
      </p:sp>
      <p:sp>
        <p:nvSpPr>
          <p:cNvPr id="3" name="Content Placeholder 2"/>
          <p:cNvSpPr>
            <a:spLocks noGrp="1"/>
          </p:cNvSpPr>
          <p:nvPr>
            <p:ph sz="quarter" idx="1"/>
          </p:nvPr>
        </p:nvSpPr>
        <p:spPr/>
        <p:txBody>
          <a:bodyPr>
            <a:normAutofit/>
          </a:bodyPr>
          <a:lstStyle/>
          <a:p>
            <a:r>
              <a:rPr lang="en-US" dirty="0" smtClean="0"/>
              <a:t>Enhance access to IDS by NNIP partners to apply </a:t>
            </a:r>
            <a:r>
              <a:rPr lang="en-US" dirty="0" smtClean="0"/>
              <a:t>IDS data </a:t>
            </a:r>
            <a:r>
              <a:rPr lang="en-US" dirty="0" smtClean="0"/>
              <a:t>to problems at the neighborhood level</a:t>
            </a:r>
          </a:p>
          <a:p>
            <a:r>
              <a:rPr lang="en-US" dirty="0" smtClean="0"/>
              <a:t>Demonstrate value of adding place info to people data</a:t>
            </a:r>
          </a:p>
          <a:p>
            <a:r>
              <a:rPr lang="en-US" dirty="0" smtClean="0"/>
              <a:t>Create two-way exchange of info between NNIP &amp; IDS and establish relationships</a:t>
            </a:r>
          </a:p>
          <a:p>
            <a:r>
              <a:rPr lang="en-US" dirty="0" smtClean="0"/>
              <a:t>Improve IDS data quality and demand for IDS</a:t>
            </a:r>
          </a:p>
          <a:p>
            <a:pPr marL="0" indent="0">
              <a:buNone/>
            </a:pPr>
            <a:endParaRPr lang="en-US" dirty="0" smtClean="0"/>
          </a:p>
          <a:p>
            <a:endParaRPr lang="en-US" dirty="0"/>
          </a:p>
        </p:txBody>
      </p:sp>
    </p:spTree>
    <p:extLst>
      <p:ext uri="{BB962C8B-B14F-4D97-AF65-F5344CB8AC3E}">
        <p14:creationId xmlns:p14="http://schemas.microsoft.com/office/powerpoint/2010/main" val="80056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Criteria</a:t>
            </a:r>
            <a:endParaRPr lang="en-US" dirty="0"/>
          </a:p>
        </p:txBody>
      </p:sp>
      <p:sp>
        <p:nvSpPr>
          <p:cNvPr id="3" name="Content Placeholder 2"/>
          <p:cNvSpPr>
            <a:spLocks noGrp="1"/>
          </p:cNvSpPr>
          <p:nvPr>
            <p:ph sz="quarter" idx="1"/>
          </p:nvPr>
        </p:nvSpPr>
        <p:spPr/>
        <p:txBody>
          <a:bodyPr>
            <a:normAutofit/>
          </a:bodyPr>
          <a:lstStyle/>
          <a:p>
            <a:r>
              <a:rPr lang="en-US" dirty="0" smtClean="0"/>
              <a:t>Use data from an established IDS</a:t>
            </a:r>
          </a:p>
          <a:p>
            <a:pPr lvl="1"/>
            <a:r>
              <a:rPr lang="en-US" dirty="0" smtClean="0"/>
              <a:t>Must use data from at least two sources of information.</a:t>
            </a:r>
          </a:p>
          <a:p>
            <a:pPr lvl="1"/>
            <a:r>
              <a:rPr lang="en-US" dirty="0" smtClean="0"/>
              <a:t>Geographic location or neighborhood needs to be a data element in IDS and in the analysis.</a:t>
            </a:r>
          </a:p>
          <a:p>
            <a:r>
              <a:rPr lang="en-US" dirty="0" smtClean="0"/>
              <a:t>Use local data from an NNIP Partner</a:t>
            </a:r>
          </a:p>
          <a:p>
            <a:pPr lvl="1"/>
            <a:r>
              <a:rPr lang="en-US" dirty="0" smtClean="0"/>
              <a:t>Link at address/record level or aggregate data and link at neighborhood level</a:t>
            </a:r>
          </a:p>
          <a:p>
            <a:r>
              <a:rPr lang="en-US" dirty="0" smtClean="0"/>
              <a:t>Inform specific local problem &amp; share results with community.</a:t>
            </a:r>
            <a:endParaRPr lang="en-US" dirty="0"/>
          </a:p>
        </p:txBody>
      </p:sp>
    </p:spTree>
    <p:extLst>
      <p:ext uri="{BB962C8B-B14F-4D97-AF65-F5344CB8AC3E}">
        <p14:creationId xmlns:p14="http://schemas.microsoft.com/office/powerpoint/2010/main" val="407497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Phasing</a:t>
            </a:r>
            <a:endParaRPr lang="en-US" dirty="0"/>
          </a:p>
        </p:txBody>
      </p:sp>
      <p:sp>
        <p:nvSpPr>
          <p:cNvPr id="3" name="Content Placeholder 2"/>
          <p:cNvSpPr>
            <a:spLocks noGrp="1"/>
          </p:cNvSpPr>
          <p:nvPr>
            <p:ph sz="quarter" idx="1"/>
          </p:nvPr>
        </p:nvSpPr>
        <p:spPr/>
        <p:txBody>
          <a:bodyPr/>
          <a:lstStyle/>
          <a:p>
            <a:r>
              <a:rPr lang="en-US" dirty="0" smtClean="0"/>
              <a:t>Phase I: Planning</a:t>
            </a:r>
          </a:p>
          <a:p>
            <a:pPr lvl="1"/>
            <a:r>
              <a:rPr lang="en-US" dirty="0" smtClean="0"/>
              <a:t>Create full proposal for phase II. </a:t>
            </a:r>
          </a:p>
          <a:p>
            <a:pPr lvl="1"/>
            <a:r>
              <a:rPr lang="en-US" dirty="0" smtClean="0"/>
              <a:t>Form relationships with IDS agency</a:t>
            </a:r>
          </a:p>
          <a:p>
            <a:r>
              <a:rPr lang="en-US" dirty="0" smtClean="0"/>
              <a:t>Fast-Track Projects</a:t>
            </a:r>
          </a:p>
          <a:p>
            <a:pPr lvl="1"/>
            <a:r>
              <a:rPr lang="en-US" dirty="0" smtClean="0"/>
              <a:t>Shorter planning period – begin phase II in 2013.</a:t>
            </a:r>
          </a:p>
          <a:p>
            <a:r>
              <a:rPr lang="en-US" dirty="0" smtClean="0"/>
              <a:t>Phase II: Implementation</a:t>
            </a:r>
          </a:p>
          <a:p>
            <a:pPr lvl="1"/>
            <a:r>
              <a:rPr lang="en-US" dirty="0" smtClean="0"/>
              <a:t>Data prep &amp; analysis, report and community forum. </a:t>
            </a:r>
          </a:p>
          <a:p>
            <a:r>
              <a:rPr lang="en-US" dirty="0" smtClean="0"/>
              <a:t>Cross-site Analysis &amp; Dissemination</a:t>
            </a:r>
          </a:p>
          <a:p>
            <a:pPr lvl="1"/>
            <a:endParaRPr lang="en-US" dirty="0" smtClean="0"/>
          </a:p>
          <a:p>
            <a:pPr lvl="1"/>
            <a:endParaRPr lang="en-US" dirty="0"/>
          </a:p>
        </p:txBody>
      </p:sp>
    </p:spTree>
    <p:extLst>
      <p:ext uri="{BB962C8B-B14F-4D97-AF65-F5344CB8AC3E}">
        <p14:creationId xmlns:p14="http://schemas.microsoft.com/office/powerpoint/2010/main" val="2540059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 a Place-Based Perspective with NNIP Neighborhood Data to IDS Data</a:t>
            </a:r>
            <a:endParaRPr lang="en-US" dirty="0"/>
          </a:p>
        </p:txBody>
      </p:sp>
      <p:sp>
        <p:nvSpPr>
          <p:cNvPr id="3" name="Content Placeholder 2"/>
          <p:cNvSpPr>
            <a:spLocks noGrp="1"/>
          </p:cNvSpPr>
          <p:nvPr>
            <p:ph sz="quarter" idx="1"/>
          </p:nvPr>
        </p:nvSpPr>
        <p:spPr>
          <a:xfrm>
            <a:off x="612648" y="1600200"/>
            <a:ext cx="8153400" cy="4724400"/>
          </a:xfrm>
        </p:spPr>
        <p:txBody>
          <a:bodyPr>
            <a:normAutofit fontScale="92500" lnSpcReduction="20000"/>
          </a:bodyPr>
          <a:lstStyle/>
          <a:p>
            <a:r>
              <a:rPr lang="en-US" dirty="0" smtClean="0"/>
              <a:t>Problem: </a:t>
            </a:r>
          </a:p>
          <a:p>
            <a:pPr lvl="1"/>
            <a:r>
              <a:rPr lang="en-US" dirty="0" smtClean="0"/>
              <a:t>Multisystem youth account for large share of service use and are spatially concentrated – how does their neighborhood affect system involvement?</a:t>
            </a:r>
          </a:p>
          <a:p>
            <a:r>
              <a:rPr lang="en-US" dirty="0" smtClean="0"/>
              <a:t>IDS Data: </a:t>
            </a:r>
          </a:p>
          <a:p>
            <a:pPr lvl="1"/>
            <a:r>
              <a:rPr lang="en-US" dirty="0" smtClean="0"/>
              <a:t>Youth in multiple systems (e.g. juvenile justice, child welfare, homeless, etc.)</a:t>
            </a:r>
          </a:p>
          <a:p>
            <a:r>
              <a:rPr lang="en-US" dirty="0" smtClean="0"/>
              <a:t>NNIP Data: </a:t>
            </a:r>
          </a:p>
          <a:p>
            <a:pPr lvl="1"/>
            <a:r>
              <a:rPr lang="en-US" dirty="0" smtClean="0"/>
              <a:t>Community assets, school performance, crime rates</a:t>
            </a:r>
          </a:p>
          <a:p>
            <a:r>
              <a:rPr lang="en-US" dirty="0" smtClean="0"/>
              <a:t>Forum: </a:t>
            </a:r>
          </a:p>
          <a:p>
            <a:pPr lvl="1"/>
            <a:r>
              <a:rPr lang="en-US" dirty="0" smtClean="0"/>
              <a:t>CBOs and School officials with facilitated discussion of appropriate interventions to aid these youth</a:t>
            </a:r>
            <a:endParaRPr lang="en-US" dirty="0"/>
          </a:p>
        </p:txBody>
      </p:sp>
    </p:spTree>
    <p:extLst>
      <p:ext uri="{BB962C8B-B14F-4D97-AF65-F5344CB8AC3E}">
        <p14:creationId xmlns:p14="http://schemas.microsoft.com/office/powerpoint/2010/main" val="2369896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 Additional Individual-Level NNIP Data to IDS Data</a:t>
            </a:r>
            <a:endParaRPr lang="en-US" dirty="0"/>
          </a:p>
        </p:txBody>
      </p:sp>
      <p:sp>
        <p:nvSpPr>
          <p:cNvPr id="3" name="Content Placeholder 2"/>
          <p:cNvSpPr>
            <a:spLocks noGrp="1"/>
          </p:cNvSpPr>
          <p:nvPr>
            <p:ph sz="quarter" idx="1"/>
          </p:nvPr>
        </p:nvSpPr>
        <p:spPr>
          <a:xfrm>
            <a:off x="612648" y="1600200"/>
            <a:ext cx="8153400" cy="4800600"/>
          </a:xfrm>
        </p:spPr>
        <p:txBody>
          <a:bodyPr>
            <a:normAutofit fontScale="92500" lnSpcReduction="20000"/>
          </a:bodyPr>
          <a:lstStyle/>
          <a:p>
            <a:r>
              <a:rPr lang="en-US" dirty="0" smtClean="0"/>
              <a:t>Problem: </a:t>
            </a:r>
          </a:p>
          <a:p>
            <a:pPr lvl="1"/>
            <a:r>
              <a:rPr lang="en-US" dirty="0" smtClean="0"/>
              <a:t>What is the effect of early childhood education </a:t>
            </a:r>
            <a:r>
              <a:rPr lang="en-US" dirty="0" smtClean="0"/>
              <a:t>(</a:t>
            </a:r>
            <a:r>
              <a:rPr lang="en-US" dirty="0" smtClean="0"/>
              <a:t>ECE), after-school programming, and public assistance use on children’s test scores? </a:t>
            </a:r>
            <a:r>
              <a:rPr lang="en-US" dirty="0" smtClean="0"/>
              <a:t>How does neighborhood influence the outcomes?</a:t>
            </a:r>
            <a:endParaRPr lang="en-US" dirty="0" smtClean="0"/>
          </a:p>
          <a:p>
            <a:r>
              <a:rPr lang="en-US" dirty="0" smtClean="0"/>
              <a:t>IDS Data: </a:t>
            </a:r>
          </a:p>
          <a:p>
            <a:pPr lvl="1"/>
            <a:r>
              <a:rPr lang="en-US" dirty="0" smtClean="0"/>
              <a:t>K-8 education and public assistance records</a:t>
            </a:r>
          </a:p>
          <a:p>
            <a:r>
              <a:rPr lang="en-US" dirty="0" smtClean="0"/>
              <a:t>NNIP Data: </a:t>
            </a:r>
          </a:p>
          <a:p>
            <a:pPr lvl="1"/>
            <a:r>
              <a:rPr lang="en-US" dirty="0" smtClean="0"/>
              <a:t>ECE and after-school program enrollment; neighborhood context data </a:t>
            </a:r>
          </a:p>
          <a:p>
            <a:r>
              <a:rPr lang="en-US" dirty="0" smtClean="0"/>
              <a:t>Forum: </a:t>
            </a:r>
          </a:p>
          <a:p>
            <a:pPr lvl="1"/>
            <a:r>
              <a:rPr lang="en-US" dirty="0" smtClean="0"/>
              <a:t>Bring together community residents of underserved areas to help advocate for quality ECE and after-school programming.</a:t>
            </a:r>
          </a:p>
          <a:p>
            <a:endParaRPr lang="en-US" dirty="0"/>
          </a:p>
        </p:txBody>
      </p:sp>
    </p:spTree>
    <p:extLst>
      <p:ext uri="{BB962C8B-B14F-4D97-AF65-F5344CB8AC3E}">
        <p14:creationId xmlns:p14="http://schemas.microsoft.com/office/powerpoint/2010/main" val="2407119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 Property-Level NNIP Data to IDS Data</a:t>
            </a:r>
            <a:endParaRPr lang="en-US" dirty="0"/>
          </a:p>
        </p:txBody>
      </p:sp>
      <p:sp>
        <p:nvSpPr>
          <p:cNvPr id="3" name="Content Placeholder 2"/>
          <p:cNvSpPr>
            <a:spLocks noGrp="1"/>
          </p:cNvSpPr>
          <p:nvPr>
            <p:ph sz="quarter" idx="1"/>
          </p:nvPr>
        </p:nvSpPr>
        <p:spPr>
          <a:xfrm>
            <a:off x="612648" y="1600200"/>
            <a:ext cx="8153400" cy="4572000"/>
          </a:xfrm>
        </p:spPr>
        <p:txBody>
          <a:bodyPr>
            <a:normAutofit fontScale="92500"/>
          </a:bodyPr>
          <a:lstStyle/>
          <a:p>
            <a:r>
              <a:rPr lang="en-US" dirty="0" smtClean="0"/>
              <a:t>Problem: </a:t>
            </a:r>
          </a:p>
          <a:p>
            <a:pPr lvl="1"/>
            <a:r>
              <a:rPr lang="en-US" dirty="0" smtClean="0"/>
              <a:t>How to target limit housing rehabilitation resources in a city?</a:t>
            </a:r>
          </a:p>
          <a:p>
            <a:r>
              <a:rPr lang="en-US" dirty="0" smtClean="0"/>
              <a:t>IDS Data: </a:t>
            </a:r>
          </a:p>
          <a:p>
            <a:pPr lvl="1"/>
            <a:r>
              <a:rPr lang="en-US" dirty="0" smtClean="0"/>
              <a:t>Children’s asthma incidence and chronic absenteeism </a:t>
            </a:r>
            <a:endParaRPr lang="en-US" dirty="0" smtClean="0"/>
          </a:p>
          <a:p>
            <a:r>
              <a:rPr lang="en-US" dirty="0" smtClean="0"/>
              <a:t>NNIP Data: </a:t>
            </a:r>
          </a:p>
          <a:p>
            <a:pPr lvl="1"/>
            <a:r>
              <a:rPr lang="en-US" dirty="0" smtClean="0"/>
              <a:t>Parcel data on code enforcement, housing inspections and property conditions, age of housing stock</a:t>
            </a:r>
          </a:p>
          <a:p>
            <a:r>
              <a:rPr lang="en-US" dirty="0" smtClean="0"/>
              <a:t>Forum: </a:t>
            </a:r>
          </a:p>
          <a:p>
            <a:pPr lvl="1"/>
            <a:r>
              <a:rPr lang="en-US" dirty="0" smtClean="0"/>
              <a:t>Bring agency officials, schools and parents together to increase awareness of consequences of unhealthy housing.</a:t>
            </a:r>
            <a:endParaRPr lang="en-US" dirty="0" smtClean="0"/>
          </a:p>
          <a:p>
            <a:endParaRPr lang="en-US" dirty="0"/>
          </a:p>
        </p:txBody>
      </p:sp>
    </p:spTree>
    <p:extLst>
      <p:ext uri="{BB962C8B-B14F-4D97-AF65-F5344CB8AC3E}">
        <p14:creationId xmlns:p14="http://schemas.microsoft.com/office/powerpoint/2010/main" val="4167104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Dates &amp; Deadlines</a:t>
            </a:r>
            <a:endParaRPr lang="en-US" dirty="0"/>
          </a:p>
        </p:txBody>
      </p:sp>
      <p:sp>
        <p:nvSpPr>
          <p:cNvPr id="3" name="Content Placeholder 2"/>
          <p:cNvSpPr>
            <a:spLocks noGrp="1"/>
          </p:cNvSpPr>
          <p:nvPr>
            <p:ph sz="quarter" idx="1"/>
          </p:nvPr>
        </p:nvSpPr>
        <p:spPr/>
        <p:txBody>
          <a:bodyPr/>
          <a:lstStyle/>
          <a:p>
            <a:r>
              <a:rPr lang="en-US" dirty="0" smtClean="0"/>
              <a:t>6/14: </a:t>
            </a:r>
            <a:r>
              <a:rPr lang="en-US" dirty="0" smtClean="0"/>
              <a:t>rSOI</a:t>
            </a:r>
            <a:r>
              <a:rPr lang="en-US" dirty="0" smtClean="0"/>
              <a:t> and Concept Paper released</a:t>
            </a:r>
          </a:p>
          <a:p>
            <a:r>
              <a:rPr lang="en-US" dirty="0" smtClean="0"/>
              <a:t>Through 6/28: Questions accepted</a:t>
            </a:r>
          </a:p>
          <a:p>
            <a:r>
              <a:rPr lang="en-US" dirty="0" smtClean="0"/>
              <a:t>7/1: Notice of Intent to apply </a:t>
            </a:r>
          </a:p>
          <a:p>
            <a:r>
              <a:rPr lang="en-US" dirty="0" smtClean="0"/>
              <a:t>7/19: Complete SOIs due</a:t>
            </a:r>
          </a:p>
          <a:p>
            <a:r>
              <a:rPr lang="en-US" dirty="0" smtClean="0"/>
              <a:t>8/9: Selected sites announced</a:t>
            </a:r>
          </a:p>
          <a:p>
            <a:r>
              <a:rPr lang="en-US" dirty="0" smtClean="0"/>
              <a:t>9/1: Phase I begins</a:t>
            </a:r>
            <a:endParaRPr lang="en-US" dirty="0"/>
          </a:p>
        </p:txBody>
      </p:sp>
    </p:spTree>
    <p:extLst>
      <p:ext uri="{BB962C8B-B14F-4D97-AF65-F5344CB8AC3E}">
        <p14:creationId xmlns:p14="http://schemas.microsoft.com/office/powerpoint/2010/main" val="25089054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235</TotalTime>
  <Words>1770</Words>
  <Application>Microsoft Office PowerPoint</Application>
  <PresentationFormat>On-screen Show (4:3)</PresentationFormat>
  <Paragraphs>99</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Connecting People to Place:  Improving Communities through  Integrated Data Systems</vt:lpstr>
      <vt:lpstr>Definition of an IDS</vt:lpstr>
      <vt:lpstr>Cross-site Project Goals</vt:lpstr>
      <vt:lpstr>Project Criteria</vt:lpstr>
      <vt:lpstr>Project Phasing</vt:lpstr>
      <vt:lpstr>Add a Place-Based Perspective with NNIP Neighborhood Data to IDS Data</vt:lpstr>
      <vt:lpstr>Link Additional Individual-Level NNIP Data to IDS Data</vt:lpstr>
      <vt:lpstr>Link Property-Level NNIP Data to IDS Data</vt:lpstr>
      <vt:lpstr>Key Dates &amp; Deadlines</vt:lpstr>
      <vt:lpstr>Questions?</vt:lpstr>
    </vt:vector>
  </TitlesOfParts>
  <Company>The Urban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People to Place:  Improving Communities through Integrated Data Systems</dc:title>
  <dc:creator>Leah Hendey</dc:creator>
  <cp:lastModifiedBy>Leah Hendey</cp:lastModifiedBy>
  <cp:revision>11</cp:revision>
  <dcterms:created xsi:type="dcterms:W3CDTF">2013-06-14T18:47:48Z</dcterms:created>
  <dcterms:modified xsi:type="dcterms:W3CDTF">2013-06-15T16:34:28Z</dcterms:modified>
</cp:coreProperties>
</file>