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392" r:id="rId3"/>
    <p:sldId id="393" r:id="rId4"/>
    <p:sldId id="411" r:id="rId5"/>
    <p:sldId id="394" r:id="rId6"/>
    <p:sldId id="399" r:id="rId7"/>
    <p:sldId id="403" r:id="rId8"/>
    <p:sldId id="412" r:id="rId9"/>
    <p:sldId id="404" r:id="rId10"/>
    <p:sldId id="396" r:id="rId11"/>
    <p:sldId id="395" r:id="rId12"/>
    <p:sldId id="406" r:id="rId13"/>
    <p:sldId id="407" r:id="rId14"/>
    <p:sldId id="409" r:id="rId15"/>
    <p:sldId id="397" r:id="rId16"/>
    <p:sldId id="413" r:id="rId17"/>
    <p:sldId id="361" r:id="rId18"/>
  </p:sldIdLst>
  <p:sldSz cx="9144000" cy="6858000" type="screen4x3"/>
  <p:notesSz cx="7010400" cy="9296400"/>
  <p:embeddedFontLst>
    <p:embeddedFont>
      <p:font typeface="Calibri" pitchFamily="3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DBDA"/>
    <a:srgbClr val="1B9E77"/>
    <a:srgbClr val="66A61E"/>
    <a:srgbClr val="E7298A"/>
    <a:srgbClr val="000066"/>
    <a:srgbClr val="CC0000"/>
    <a:srgbClr val="0066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94" autoAdjust="0"/>
    <p:restoredTop sz="75510" autoAdjust="0"/>
  </p:normalViewPr>
  <p:slideViewPr>
    <p:cSldViewPr showGuides="1">
      <p:cViewPr>
        <p:scale>
          <a:sx n="55" d="100"/>
          <a:sy n="55" d="100"/>
        </p:scale>
        <p:origin x="-1314" y="126"/>
      </p:cViewPr>
      <p:guideLst>
        <p:guide orient="horz" pos="4032"/>
        <p:guide orient="horz" pos="576"/>
        <p:guide orient="horz" pos="2304"/>
        <p:guide pos="2880"/>
        <p:guide pos="5759"/>
        <p:guide pos="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510"/>
    </p:cViewPr>
  </p:sorterViewPr>
  <p:notesViewPr>
    <p:cSldViewPr showGuides="1">
      <p:cViewPr varScale="1">
        <p:scale>
          <a:sx n="65" d="100"/>
          <a:sy n="65" d="100"/>
        </p:scale>
        <p:origin x="-238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ALUS\UI1_VOL12\CENTERS\Metro\PTatian\DCData\Libraries\ROD\Prog\Quarterly\2012_1\Foreclosures_charts_2012_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45412534526316E-2"/>
          <c:y val="0.13287039765951383"/>
          <c:w val="0.89905851944991222"/>
          <c:h val="0.80245804388417963"/>
        </c:manualLayout>
      </c:layout>
      <c:lineChart>
        <c:grouping val="standard"/>
        <c:varyColors val="0"/>
        <c:ser>
          <c:idx val="0"/>
          <c:order val="0"/>
          <c:tx>
            <c:v>Foreclosure Inventory</c:v>
          </c:tx>
          <c:spPr>
            <a:ln w="25400">
              <a:solidFill>
                <a:srgbClr val="000080"/>
              </a:solidFill>
              <a:prstDash val="solid"/>
            </a:ln>
          </c:spPr>
          <c:marker>
            <c:symbol val="triangle"/>
            <c:size val="7"/>
            <c:spPr>
              <a:solidFill>
                <a:srgbClr val="000080"/>
              </a:solidFill>
              <a:ln>
                <a:solidFill>
                  <a:srgbClr val="000080"/>
                </a:solidFill>
                <a:prstDash val="solid"/>
              </a:ln>
            </c:spPr>
          </c:marker>
          <c:cat>
            <c:numRef>
              <c:f>'Quarterly Trends Data'!$A$2:$A$52</c:f>
              <c:numCache>
                <c:formatCode>General</c:formatCode>
                <c:ptCount val="51"/>
                <c:pt idx="0">
                  <c:v>1999</c:v>
                </c:pt>
                <c:pt idx="4">
                  <c:v>2000</c:v>
                </c:pt>
                <c:pt idx="8">
                  <c:v>2001</c:v>
                </c:pt>
                <c:pt idx="12">
                  <c:v>2002</c:v>
                </c:pt>
                <c:pt idx="16">
                  <c:v>2003</c:v>
                </c:pt>
                <c:pt idx="20">
                  <c:v>2004</c:v>
                </c:pt>
                <c:pt idx="24">
                  <c:v>2005</c:v>
                </c:pt>
                <c:pt idx="28">
                  <c:v>2006</c:v>
                </c:pt>
                <c:pt idx="32">
                  <c:v>2007</c:v>
                </c:pt>
                <c:pt idx="36">
                  <c:v>2008</c:v>
                </c:pt>
                <c:pt idx="40">
                  <c:v>2009</c:v>
                </c:pt>
                <c:pt idx="44">
                  <c:v>2010</c:v>
                </c:pt>
                <c:pt idx="48">
                  <c:v>2011</c:v>
                </c:pt>
              </c:numCache>
            </c:numRef>
          </c:cat>
          <c:val>
            <c:numRef>
              <c:f>'Quarterly Trends Data'!$G$2:$G$52</c:f>
              <c:numCache>
                <c:formatCode>General</c:formatCode>
                <c:ptCount val="51"/>
                <c:pt idx="0">
                  <c:v>1671</c:v>
                </c:pt>
                <c:pt idx="1">
                  <c:v>1655</c:v>
                </c:pt>
                <c:pt idx="2">
                  <c:v>1605</c:v>
                </c:pt>
                <c:pt idx="3">
                  <c:v>1612</c:v>
                </c:pt>
                <c:pt idx="4">
                  <c:v>1635</c:v>
                </c:pt>
                <c:pt idx="5">
                  <c:v>1608</c:v>
                </c:pt>
                <c:pt idx="6">
                  <c:v>1612</c:v>
                </c:pt>
                <c:pt idx="7">
                  <c:v>1514</c:v>
                </c:pt>
                <c:pt idx="8">
                  <c:v>1314</c:v>
                </c:pt>
                <c:pt idx="9">
                  <c:v>1305</c:v>
                </c:pt>
                <c:pt idx="10">
                  <c:v>1417</c:v>
                </c:pt>
                <c:pt idx="11">
                  <c:v>1259</c:v>
                </c:pt>
                <c:pt idx="12">
                  <c:v>1274</c:v>
                </c:pt>
                <c:pt idx="13">
                  <c:v>1264</c:v>
                </c:pt>
                <c:pt idx="14">
                  <c:v>1187</c:v>
                </c:pt>
                <c:pt idx="15">
                  <c:v>1288</c:v>
                </c:pt>
                <c:pt idx="16">
                  <c:v>1327</c:v>
                </c:pt>
                <c:pt idx="17">
                  <c:v>1309</c:v>
                </c:pt>
                <c:pt idx="18">
                  <c:v>1269</c:v>
                </c:pt>
                <c:pt idx="19">
                  <c:v>1214</c:v>
                </c:pt>
                <c:pt idx="20">
                  <c:v>1162</c:v>
                </c:pt>
                <c:pt idx="21">
                  <c:v>1083</c:v>
                </c:pt>
                <c:pt idx="22">
                  <c:v>1020</c:v>
                </c:pt>
                <c:pt idx="23">
                  <c:v>961</c:v>
                </c:pt>
                <c:pt idx="24">
                  <c:v>873</c:v>
                </c:pt>
                <c:pt idx="25">
                  <c:v>783</c:v>
                </c:pt>
                <c:pt idx="26">
                  <c:v>735</c:v>
                </c:pt>
                <c:pt idx="27">
                  <c:v>707</c:v>
                </c:pt>
                <c:pt idx="28">
                  <c:v>717</c:v>
                </c:pt>
                <c:pt idx="29">
                  <c:v>773</c:v>
                </c:pt>
                <c:pt idx="30">
                  <c:v>858</c:v>
                </c:pt>
                <c:pt idx="31">
                  <c:v>941</c:v>
                </c:pt>
                <c:pt idx="32">
                  <c:v>1021</c:v>
                </c:pt>
                <c:pt idx="33">
                  <c:v>1113</c:v>
                </c:pt>
                <c:pt idx="34">
                  <c:v>1225</c:v>
                </c:pt>
                <c:pt idx="35">
                  <c:v>1409</c:v>
                </c:pt>
                <c:pt idx="36">
                  <c:v>1607</c:v>
                </c:pt>
                <c:pt idx="37">
                  <c:v>1826</c:v>
                </c:pt>
                <c:pt idx="38">
                  <c:v>2000</c:v>
                </c:pt>
                <c:pt idx="39">
                  <c:v>2197</c:v>
                </c:pt>
                <c:pt idx="40">
                  <c:v>2493</c:v>
                </c:pt>
                <c:pt idx="41">
                  <c:v>3201</c:v>
                </c:pt>
                <c:pt idx="42">
                  <c:v>2996</c:v>
                </c:pt>
                <c:pt idx="43">
                  <c:v>3054</c:v>
                </c:pt>
                <c:pt idx="44">
                  <c:v>3400</c:v>
                </c:pt>
                <c:pt idx="45">
                  <c:v>3326</c:v>
                </c:pt>
                <c:pt idx="46">
                  <c:v>2764</c:v>
                </c:pt>
                <c:pt idx="47">
                  <c:v>2532</c:v>
                </c:pt>
                <c:pt idx="48">
                  <c:v>2422</c:v>
                </c:pt>
                <c:pt idx="49">
                  <c:v>2312</c:v>
                </c:pt>
                <c:pt idx="50">
                  <c:v>2240</c:v>
                </c:pt>
              </c:numCache>
            </c:numRef>
          </c:val>
          <c:smooth val="0"/>
        </c:ser>
        <c:ser>
          <c:idx val="1"/>
          <c:order val="1"/>
          <c:tx>
            <c:v>Foreclosure Starts</c:v>
          </c:tx>
          <c:spPr>
            <a:ln w="38100">
              <a:solidFill>
                <a:srgbClr val="FF0000"/>
              </a:solidFill>
              <a:prstDash val="solid"/>
            </a:ln>
          </c:spPr>
          <c:marker>
            <c:symbol val="none"/>
          </c:marker>
          <c:cat>
            <c:numRef>
              <c:f>'Quarterly Trends Data'!$A$2:$A$52</c:f>
              <c:numCache>
                <c:formatCode>General</c:formatCode>
                <c:ptCount val="51"/>
                <c:pt idx="0">
                  <c:v>1999</c:v>
                </c:pt>
                <c:pt idx="4">
                  <c:v>2000</c:v>
                </c:pt>
                <c:pt idx="8">
                  <c:v>2001</c:v>
                </c:pt>
                <c:pt idx="12">
                  <c:v>2002</c:v>
                </c:pt>
                <c:pt idx="16">
                  <c:v>2003</c:v>
                </c:pt>
                <c:pt idx="20">
                  <c:v>2004</c:v>
                </c:pt>
                <c:pt idx="24">
                  <c:v>2005</c:v>
                </c:pt>
                <c:pt idx="28">
                  <c:v>2006</c:v>
                </c:pt>
                <c:pt idx="32">
                  <c:v>2007</c:v>
                </c:pt>
                <c:pt idx="36">
                  <c:v>2008</c:v>
                </c:pt>
                <c:pt idx="40">
                  <c:v>2009</c:v>
                </c:pt>
                <c:pt idx="44">
                  <c:v>2010</c:v>
                </c:pt>
                <c:pt idx="48">
                  <c:v>2011</c:v>
                </c:pt>
              </c:numCache>
            </c:numRef>
          </c:cat>
          <c:val>
            <c:numRef>
              <c:f>'Quarterly Trends Data'!$C$2:$C$54</c:f>
              <c:numCache>
                <c:formatCode>General</c:formatCode>
                <c:ptCount val="53"/>
                <c:pt idx="0">
                  <c:v>453</c:v>
                </c:pt>
                <c:pt idx="1">
                  <c:v>385</c:v>
                </c:pt>
                <c:pt idx="2">
                  <c:v>419</c:v>
                </c:pt>
                <c:pt idx="3">
                  <c:v>362</c:v>
                </c:pt>
                <c:pt idx="4">
                  <c:v>404</c:v>
                </c:pt>
                <c:pt idx="5">
                  <c:v>371</c:v>
                </c:pt>
                <c:pt idx="6">
                  <c:v>352</c:v>
                </c:pt>
                <c:pt idx="7">
                  <c:v>305</c:v>
                </c:pt>
                <c:pt idx="8">
                  <c:v>341</c:v>
                </c:pt>
                <c:pt idx="9">
                  <c:v>336</c:v>
                </c:pt>
                <c:pt idx="10">
                  <c:v>425</c:v>
                </c:pt>
                <c:pt idx="11">
                  <c:v>125</c:v>
                </c:pt>
                <c:pt idx="12">
                  <c:v>359</c:v>
                </c:pt>
                <c:pt idx="13">
                  <c:v>317</c:v>
                </c:pt>
                <c:pt idx="14">
                  <c:v>285</c:v>
                </c:pt>
                <c:pt idx="15">
                  <c:v>288</c:v>
                </c:pt>
                <c:pt idx="16">
                  <c:v>324</c:v>
                </c:pt>
                <c:pt idx="17">
                  <c:v>298</c:v>
                </c:pt>
                <c:pt idx="18">
                  <c:v>243</c:v>
                </c:pt>
                <c:pt idx="19">
                  <c:v>284</c:v>
                </c:pt>
                <c:pt idx="20">
                  <c:v>295</c:v>
                </c:pt>
                <c:pt idx="21">
                  <c:v>214</c:v>
                </c:pt>
                <c:pt idx="22">
                  <c:v>196</c:v>
                </c:pt>
                <c:pt idx="23">
                  <c:v>204</c:v>
                </c:pt>
                <c:pt idx="24">
                  <c:v>194</c:v>
                </c:pt>
                <c:pt idx="25">
                  <c:v>155</c:v>
                </c:pt>
                <c:pt idx="26">
                  <c:v>163</c:v>
                </c:pt>
                <c:pt idx="27">
                  <c:v>171</c:v>
                </c:pt>
                <c:pt idx="28">
                  <c:v>191</c:v>
                </c:pt>
                <c:pt idx="29">
                  <c:v>220</c:v>
                </c:pt>
                <c:pt idx="30">
                  <c:v>260</c:v>
                </c:pt>
                <c:pt idx="31">
                  <c:v>264</c:v>
                </c:pt>
                <c:pt idx="32">
                  <c:v>319</c:v>
                </c:pt>
                <c:pt idx="33">
                  <c:v>356</c:v>
                </c:pt>
                <c:pt idx="34">
                  <c:v>407</c:v>
                </c:pt>
                <c:pt idx="35">
                  <c:v>461</c:v>
                </c:pt>
                <c:pt idx="36">
                  <c:v>538</c:v>
                </c:pt>
                <c:pt idx="37">
                  <c:v>564</c:v>
                </c:pt>
                <c:pt idx="38">
                  <c:v>618</c:v>
                </c:pt>
                <c:pt idx="39">
                  <c:v>668</c:v>
                </c:pt>
                <c:pt idx="40">
                  <c:v>762</c:v>
                </c:pt>
                <c:pt idx="41">
                  <c:v>1133</c:v>
                </c:pt>
                <c:pt idx="42">
                  <c:v>705</c:v>
                </c:pt>
                <c:pt idx="43">
                  <c:v>632</c:v>
                </c:pt>
                <c:pt idx="44">
                  <c:v>1038</c:v>
                </c:pt>
                <c:pt idx="45">
                  <c:v>619</c:v>
                </c:pt>
                <c:pt idx="46">
                  <c:v>586</c:v>
                </c:pt>
                <c:pt idx="47">
                  <c:v>220</c:v>
                </c:pt>
                <c:pt idx="48">
                  <c:v>134</c:v>
                </c:pt>
                <c:pt idx="49">
                  <c:v>80</c:v>
                </c:pt>
                <c:pt idx="50">
                  <c:v>2</c:v>
                </c:pt>
                <c:pt idx="51">
                  <c:v>6</c:v>
                </c:pt>
                <c:pt idx="52">
                  <c:v>9</c:v>
                </c:pt>
              </c:numCache>
            </c:numRef>
          </c:val>
          <c:smooth val="0"/>
        </c:ser>
        <c:ser>
          <c:idx val="2"/>
          <c:order val="2"/>
          <c:tx>
            <c:v>Foreclosure Sales</c:v>
          </c:tx>
          <c:spPr>
            <a:ln w="38100">
              <a:solidFill>
                <a:srgbClr val="008000"/>
              </a:solidFill>
              <a:prstDash val="solid"/>
            </a:ln>
          </c:spPr>
          <c:marker>
            <c:symbol val="none"/>
          </c:marker>
          <c:cat>
            <c:numRef>
              <c:f>'Quarterly Trends Data'!$A$2:$A$52</c:f>
              <c:numCache>
                <c:formatCode>General</c:formatCode>
                <c:ptCount val="51"/>
                <c:pt idx="0">
                  <c:v>1999</c:v>
                </c:pt>
                <c:pt idx="4">
                  <c:v>2000</c:v>
                </c:pt>
                <c:pt idx="8">
                  <c:v>2001</c:v>
                </c:pt>
                <c:pt idx="12">
                  <c:v>2002</c:v>
                </c:pt>
                <c:pt idx="16">
                  <c:v>2003</c:v>
                </c:pt>
                <c:pt idx="20">
                  <c:v>2004</c:v>
                </c:pt>
                <c:pt idx="24">
                  <c:v>2005</c:v>
                </c:pt>
                <c:pt idx="28">
                  <c:v>2006</c:v>
                </c:pt>
                <c:pt idx="32">
                  <c:v>2007</c:v>
                </c:pt>
                <c:pt idx="36">
                  <c:v>2008</c:v>
                </c:pt>
                <c:pt idx="40">
                  <c:v>2009</c:v>
                </c:pt>
                <c:pt idx="44">
                  <c:v>2010</c:v>
                </c:pt>
                <c:pt idx="48">
                  <c:v>2011</c:v>
                </c:pt>
              </c:numCache>
            </c:numRef>
          </c:cat>
          <c:val>
            <c:numRef>
              <c:f>'Quarterly Trends Data'!$D$2:$D$54</c:f>
              <c:numCache>
                <c:formatCode>General</c:formatCode>
                <c:ptCount val="53"/>
                <c:pt idx="0">
                  <c:v>177</c:v>
                </c:pt>
                <c:pt idx="1">
                  <c:v>208</c:v>
                </c:pt>
                <c:pt idx="2">
                  <c:v>249</c:v>
                </c:pt>
                <c:pt idx="3">
                  <c:v>167</c:v>
                </c:pt>
                <c:pt idx="4">
                  <c:v>164</c:v>
                </c:pt>
                <c:pt idx="5">
                  <c:v>169</c:v>
                </c:pt>
                <c:pt idx="6">
                  <c:v>150</c:v>
                </c:pt>
                <c:pt idx="7">
                  <c:v>140</c:v>
                </c:pt>
                <c:pt idx="8">
                  <c:v>152</c:v>
                </c:pt>
                <c:pt idx="9">
                  <c:v>153</c:v>
                </c:pt>
                <c:pt idx="10">
                  <c:v>135</c:v>
                </c:pt>
                <c:pt idx="11">
                  <c:v>121</c:v>
                </c:pt>
                <c:pt idx="12">
                  <c:v>140</c:v>
                </c:pt>
                <c:pt idx="13">
                  <c:v>121</c:v>
                </c:pt>
                <c:pt idx="14">
                  <c:v>89</c:v>
                </c:pt>
                <c:pt idx="15">
                  <c:v>24</c:v>
                </c:pt>
                <c:pt idx="16">
                  <c:v>15</c:v>
                </c:pt>
                <c:pt idx="17">
                  <c:v>13</c:v>
                </c:pt>
                <c:pt idx="18">
                  <c:v>19</c:v>
                </c:pt>
                <c:pt idx="19">
                  <c:v>20</c:v>
                </c:pt>
                <c:pt idx="20">
                  <c:v>18</c:v>
                </c:pt>
                <c:pt idx="21">
                  <c:v>14</c:v>
                </c:pt>
                <c:pt idx="22">
                  <c:v>23</c:v>
                </c:pt>
                <c:pt idx="23">
                  <c:v>45</c:v>
                </c:pt>
                <c:pt idx="24">
                  <c:v>36</c:v>
                </c:pt>
                <c:pt idx="25">
                  <c:v>31</c:v>
                </c:pt>
                <c:pt idx="26">
                  <c:v>23</c:v>
                </c:pt>
                <c:pt idx="27">
                  <c:v>18</c:v>
                </c:pt>
                <c:pt idx="28">
                  <c:v>20</c:v>
                </c:pt>
                <c:pt idx="29">
                  <c:v>29</c:v>
                </c:pt>
                <c:pt idx="30">
                  <c:v>29</c:v>
                </c:pt>
                <c:pt idx="31">
                  <c:v>39</c:v>
                </c:pt>
                <c:pt idx="32">
                  <c:v>66</c:v>
                </c:pt>
                <c:pt idx="33">
                  <c:v>94</c:v>
                </c:pt>
                <c:pt idx="34">
                  <c:v>112</c:v>
                </c:pt>
                <c:pt idx="35">
                  <c:v>126</c:v>
                </c:pt>
                <c:pt idx="36">
                  <c:v>206</c:v>
                </c:pt>
                <c:pt idx="37">
                  <c:v>197</c:v>
                </c:pt>
                <c:pt idx="38">
                  <c:v>264</c:v>
                </c:pt>
                <c:pt idx="39">
                  <c:v>277</c:v>
                </c:pt>
                <c:pt idx="40">
                  <c:v>251</c:v>
                </c:pt>
                <c:pt idx="41">
                  <c:v>225</c:v>
                </c:pt>
                <c:pt idx="42">
                  <c:v>273</c:v>
                </c:pt>
                <c:pt idx="43">
                  <c:v>280</c:v>
                </c:pt>
                <c:pt idx="44">
                  <c:v>301</c:v>
                </c:pt>
                <c:pt idx="45">
                  <c:v>270</c:v>
                </c:pt>
                <c:pt idx="46">
                  <c:v>707</c:v>
                </c:pt>
                <c:pt idx="47">
                  <c:v>122</c:v>
                </c:pt>
                <c:pt idx="48">
                  <c:v>158</c:v>
                </c:pt>
                <c:pt idx="49">
                  <c:v>55</c:v>
                </c:pt>
                <c:pt idx="50">
                  <c:v>32</c:v>
                </c:pt>
                <c:pt idx="51">
                  <c:v>10</c:v>
                </c:pt>
                <c:pt idx="52">
                  <c:v>21</c:v>
                </c:pt>
              </c:numCache>
            </c:numRef>
          </c:val>
          <c:smooth val="0"/>
        </c:ser>
        <c:ser>
          <c:idx val="3"/>
          <c:order val="3"/>
          <c:tx>
            <c:v>Distressed Sales</c:v>
          </c:tx>
          <c:spPr>
            <a:ln w="38100">
              <a:solidFill>
                <a:srgbClr val="800080"/>
              </a:solidFill>
              <a:prstDash val="solid"/>
            </a:ln>
          </c:spPr>
          <c:marker>
            <c:symbol val="none"/>
          </c:marker>
          <c:cat>
            <c:numRef>
              <c:f>'Quarterly Trends Data'!$A$2:$A$52</c:f>
              <c:numCache>
                <c:formatCode>General</c:formatCode>
                <c:ptCount val="51"/>
                <c:pt idx="0">
                  <c:v>1999</c:v>
                </c:pt>
                <c:pt idx="4">
                  <c:v>2000</c:v>
                </c:pt>
                <c:pt idx="8">
                  <c:v>2001</c:v>
                </c:pt>
                <c:pt idx="12">
                  <c:v>2002</c:v>
                </c:pt>
                <c:pt idx="16">
                  <c:v>2003</c:v>
                </c:pt>
                <c:pt idx="20">
                  <c:v>2004</c:v>
                </c:pt>
                <c:pt idx="24">
                  <c:v>2005</c:v>
                </c:pt>
                <c:pt idx="28">
                  <c:v>2006</c:v>
                </c:pt>
                <c:pt idx="32">
                  <c:v>2007</c:v>
                </c:pt>
                <c:pt idx="36">
                  <c:v>2008</c:v>
                </c:pt>
                <c:pt idx="40">
                  <c:v>2009</c:v>
                </c:pt>
                <c:pt idx="44">
                  <c:v>2010</c:v>
                </c:pt>
                <c:pt idx="48">
                  <c:v>2011</c:v>
                </c:pt>
              </c:numCache>
            </c:numRef>
          </c:cat>
          <c:val>
            <c:numRef>
              <c:f>'Quarterly Trends Data'!$E$2:$E$54</c:f>
              <c:numCache>
                <c:formatCode>General</c:formatCode>
                <c:ptCount val="53"/>
                <c:pt idx="0">
                  <c:v>59</c:v>
                </c:pt>
                <c:pt idx="1">
                  <c:v>88</c:v>
                </c:pt>
                <c:pt idx="2">
                  <c:v>92</c:v>
                </c:pt>
                <c:pt idx="3">
                  <c:v>74</c:v>
                </c:pt>
                <c:pt idx="4">
                  <c:v>49</c:v>
                </c:pt>
                <c:pt idx="5">
                  <c:v>98</c:v>
                </c:pt>
                <c:pt idx="6">
                  <c:v>82</c:v>
                </c:pt>
                <c:pt idx="7">
                  <c:v>103</c:v>
                </c:pt>
                <c:pt idx="8">
                  <c:v>283</c:v>
                </c:pt>
                <c:pt idx="9">
                  <c:v>80</c:v>
                </c:pt>
                <c:pt idx="10">
                  <c:v>94</c:v>
                </c:pt>
                <c:pt idx="11">
                  <c:v>68</c:v>
                </c:pt>
                <c:pt idx="12">
                  <c:v>95</c:v>
                </c:pt>
                <c:pt idx="13">
                  <c:v>94</c:v>
                </c:pt>
                <c:pt idx="14">
                  <c:v>114</c:v>
                </c:pt>
                <c:pt idx="15">
                  <c:v>130</c:v>
                </c:pt>
                <c:pt idx="16">
                  <c:v>124</c:v>
                </c:pt>
                <c:pt idx="17">
                  <c:v>174</c:v>
                </c:pt>
                <c:pt idx="18">
                  <c:v>144</c:v>
                </c:pt>
                <c:pt idx="19">
                  <c:v>173</c:v>
                </c:pt>
                <c:pt idx="20">
                  <c:v>171</c:v>
                </c:pt>
                <c:pt idx="21">
                  <c:v>138</c:v>
                </c:pt>
                <c:pt idx="22">
                  <c:v>104</c:v>
                </c:pt>
                <c:pt idx="23">
                  <c:v>90</c:v>
                </c:pt>
                <c:pt idx="24">
                  <c:v>91</c:v>
                </c:pt>
                <c:pt idx="25">
                  <c:v>107</c:v>
                </c:pt>
                <c:pt idx="26">
                  <c:v>73</c:v>
                </c:pt>
                <c:pt idx="27">
                  <c:v>64</c:v>
                </c:pt>
                <c:pt idx="28">
                  <c:v>55</c:v>
                </c:pt>
                <c:pt idx="29">
                  <c:v>63</c:v>
                </c:pt>
                <c:pt idx="30">
                  <c:v>73</c:v>
                </c:pt>
                <c:pt idx="31">
                  <c:v>66</c:v>
                </c:pt>
                <c:pt idx="32">
                  <c:v>81</c:v>
                </c:pt>
                <c:pt idx="33">
                  <c:v>91</c:v>
                </c:pt>
                <c:pt idx="34">
                  <c:v>80</c:v>
                </c:pt>
                <c:pt idx="35">
                  <c:v>60</c:v>
                </c:pt>
                <c:pt idx="36">
                  <c:v>45</c:v>
                </c:pt>
                <c:pt idx="37">
                  <c:v>71</c:v>
                </c:pt>
                <c:pt idx="38">
                  <c:v>88</c:v>
                </c:pt>
                <c:pt idx="39">
                  <c:v>106</c:v>
                </c:pt>
                <c:pt idx="40">
                  <c:v>111</c:v>
                </c:pt>
                <c:pt idx="41">
                  <c:v>80</c:v>
                </c:pt>
                <c:pt idx="42">
                  <c:v>115</c:v>
                </c:pt>
                <c:pt idx="43">
                  <c:v>109</c:v>
                </c:pt>
                <c:pt idx="44">
                  <c:v>85</c:v>
                </c:pt>
                <c:pt idx="45">
                  <c:v>90</c:v>
                </c:pt>
                <c:pt idx="46">
                  <c:v>104</c:v>
                </c:pt>
                <c:pt idx="47">
                  <c:v>111</c:v>
                </c:pt>
                <c:pt idx="48">
                  <c:v>73</c:v>
                </c:pt>
                <c:pt idx="49">
                  <c:v>117</c:v>
                </c:pt>
                <c:pt idx="50">
                  <c:v>23</c:v>
                </c:pt>
                <c:pt idx="51">
                  <c:v>5</c:v>
                </c:pt>
                <c:pt idx="52">
                  <c:v>10</c:v>
                </c:pt>
              </c:numCache>
            </c:numRef>
          </c:val>
          <c:smooth val="0"/>
        </c:ser>
        <c:ser>
          <c:idx val="4"/>
          <c:order val="4"/>
          <c:tx>
            <c:v>Foreclosure Avoided</c:v>
          </c:tx>
          <c:spPr>
            <a:ln w="38100">
              <a:solidFill>
                <a:srgbClr val="0000FF"/>
              </a:solidFill>
              <a:prstDash val="solid"/>
            </a:ln>
          </c:spPr>
          <c:marker>
            <c:symbol val="none"/>
          </c:marker>
          <c:cat>
            <c:numRef>
              <c:f>'Quarterly Trends Data'!$A$2:$A$52</c:f>
              <c:numCache>
                <c:formatCode>General</c:formatCode>
                <c:ptCount val="51"/>
                <c:pt idx="0">
                  <c:v>1999</c:v>
                </c:pt>
                <c:pt idx="4">
                  <c:v>2000</c:v>
                </c:pt>
                <c:pt idx="8">
                  <c:v>2001</c:v>
                </c:pt>
                <c:pt idx="12">
                  <c:v>2002</c:v>
                </c:pt>
                <c:pt idx="16">
                  <c:v>2003</c:v>
                </c:pt>
                <c:pt idx="20">
                  <c:v>2004</c:v>
                </c:pt>
                <c:pt idx="24">
                  <c:v>2005</c:v>
                </c:pt>
                <c:pt idx="28">
                  <c:v>2006</c:v>
                </c:pt>
                <c:pt idx="32">
                  <c:v>2007</c:v>
                </c:pt>
                <c:pt idx="36">
                  <c:v>2008</c:v>
                </c:pt>
                <c:pt idx="40">
                  <c:v>2009</c:v>
                </c:pt>
                <c:pt idx="44">
                  <c:v>2010</c:v>
                </c:pt>
                <c:pt idx="48">
                  <c:v>2011</c:v>
                </c:pt>
              </c:numCache>
            </c:numRef>
          </c:cat>
          <c:val>
            <c:numRef>
              <c:f>'Quarterly Trends Data'!$F$2:$F$52</c:f>
              <c:numCache>
                <c:formatCode>General</c:formatCode>
                <c:ptCount val="51"/>
                <c:pt idx="0">
                  <c:v>100</c:v>
                </c:pt>
                <c:pt idx="1">
                  <c:v>131</c:v>
                </c:pt>
                <c:pt idx="2">
                  <c:v>112</c:v>
                </c:pt>
                <c:pt idx="3">
                  <c:v>123</c:v>
                </c:pt>
                <c:pt idx="4">
                  <c:v>169</c:v>
                </c:pt>
                <c:pt idx="5">
                  <c:v>128</c:v>
                </c:pt>
                <c:pt idx="6">
                  <c:v>123</c:v>
                </c:pt>
                <c:pt idx="7">
                  <c:v>155</c:v>
                </c:pt>
                <c:pt idx="8">
                  <c:v>109</c:v>
                </c:pt>
                <c:pt idx="9">
                  <c:v>115</c:v>
                </c:pt>
                <c:pt idx="10">
                  <c:v>79</c:v>
                </c:pt>
                <c:pt idx="11">
                  <c:v>89</c:v>
                </c:pt>
                <c:pt idx="12">
                  <c:v>114</c:v>
                </c:pt>
                <c:pt idx="13">
                  <c:v>112</c:v>
                </c:pt>
                <c:pt idx="14">
                  <c:v>158</c:v>
                </c:pt>
                <c:pt idx="15">
                  <c:v>41</c:v>
                </c:pt>
                <c:pt idx="16">
                  <c:v>138</c:v>
                </c:pt>
                <c:pt idx="17">
                  <c:v>135</c:v>
                </c:pt>
                <c:pt idx="18">
                  <c:v>121</c:v>
                </c:pt>
                <c:pt idx="19">
                  <c:v>141</c:v>
                </c:pt>
                <c:pt idx="20">
                  <c:v>158</c:v>
                </c:pt>
                <c:pt idx="21">
                  <c:v>141</c:v>
                </c:pt>
                <c:pt idx="22">
                  <c:v>131</c:v>
                </c:pt>
                <c:pt idx="23">
                  <c:v>128</c:v>
                </c:pt>
                <c:pt idx="24">
                  <c:v>158</c:v>
                </c:pt>
                <c:pt idx="25">
                  <c:v>101</c:v>
                </c:pt>
                <c:pt idx="26">
                  <c:v>115</c:v>
                </c:pt>
                <c:pt idx="27">
                  <c:v>120</c:v>
                </c:pt>
                <c:pt idx="28">
                  <c:v>100</c:v>
                </c:pt>
                <c:pt idx="29">
                  <c:v>78</c:v>
                </c:pt>
                <c:pt idx="30">
                  <c:v>73</c:v>
                </c:pt>
                <c:pt idx="31">
                  <c:v>76</c:v>
                </c:pt>
                <c:pt idx="32">
                  <c:v>95</c:v>
                </c:pt>
                <c:pt idx="33">
                  <c:v>77</c:v>
                </c:pt>
                <c:pt idx="34">
                  <c:v>102</c:v>
                </c:pt>
                <c:pt idx="35">
                  <c:v>91</c:v>
                </c:pt>
                <c:pt idx="36">
                  <c:v>90</c:v>
                </c:pt>
                <c:pt idx="37">
                  <c:v>77</c:v>
                </c:pt>
                <c:pt idx="38">
                  <c:v>98</c:v>
                </c:pt>
                <c:pt idx="39">
                  <c:v>79</c:v>
                </c:pt>
                <c:pt idx="40">
                  <c:v>105</c:v>
                </c:pt>
                <c:pt idx="41">
                  <c:v>115</c:v>
                </c:pt>
                <c:pt idx="42">
                  <c:v>536</c:v>
                </c:pt>
                <c:pt idx="43">
                  <c:v>187</c:v>
                </c:pt>
                <c:pt idx="44">
                  <c:v>285</c:v>
                </c:pt>
                <c:pt idx="45">
                  <c:v>334</c:v>
                </c:pt>
                <c:pt idx="46">
                  <c:v>340</c:v>
                </c:pt>
                <c:pt idx="47">
                  <c:v>226</c:v>
                </c:pt>
                <c:pt idx="48">
                  <c:v>13</c:v>
                </c:pt>
                <c:pt idx="49">
                  <c:v>19</c:v>
                </c:pt>
                <c:pt idx="50">
                  <c:v>19</c:v>
                </c:pt>
              </c:numCache>
            </c:numRef>
          </c:val>
          <c:smooth val="0"/>
        </c:ser>
        <c:dLbls>
          <c:showLegendKey val="0"/>
          <c:showVal val="0"/>
          <c:showCatName val="0"/>
          <c:showSerName val="0"/>
          <c:showPercent val="0"/>
          <c:showBubbleSize val="0"/>
        </c:dLbls>
        <c:marker val="1"/>
        <c:smooth val="0"/>
        <c:axId val="34696576"/>
        <c:axId val="34702464"/>
      </c:lineChart>
      <c:catAx>
        <c:axId val="3469657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4702464"/>
        <c:crosses val="autoZero"/>
        <c:auto val="1"/>
        <c:lblAlgn val="ctr"/>
        <c:lblOffset val="100"/>
        <c:tickLblSkip val="2"/>
        <c:tickMarkSkip val="1"/>
        <c:noMultiLvlLbl val="0"/>
      </c:catAx>
      <c:valAx>
        <c:axId val="34702464"/>
        <c:scaling>
          <c:orientation val="minMax"/>
        </c:scaling>
        <c:delete val="0"/>
        <c:axPos val="l"/>
        <c:majorGridlines>
          <c:spPr>
            <a:ln w="3175">
              <a:solidFill>
                <a:srgbClr val="000000"/>
              </a:solidFill>
              <a:prstDash val="solid"/>
            </a:ln>
          </c:spPr>
        </c:majorGridlines>
        <c:numFmt formatCode="#,##0" sourceLinked="0"/>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4696576"/>
        <c:crosses val="autoZero"/>
        <c:crossBetween val="midCat"/>
        <c:minorUnit val="250"/>
      </c:valAx>
      <c:spPr>
        <a:solidFill>
          <a:srgbClr val="FFFFFF">
            <a:alpha val="60000"/>
          </a:srgbClr>
        </a:solidFill>
        <a:ln w="12700">
          <a:solidFill>
            <a:srgbClr val="808080"/>
          </a:solidFill>
          <a:prstDash val="solid"/>
        </a:ln>
      </c:spPr>
    </c:plotArea>
    <c:legend>
      <c:legendPos val="r"/>
      <c:layout>
        <c:manualLayout>
          <c:xMode val="edge"/>
          <c:yMode val="edge"/>
          <c:x val="0.49167591564927859"/>
          <c:y val="0.16830065359477125"/>
          <c:w val="0.25860155382907879"/>
          <c:h val="0.19607843137254902"/>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33407325194227E-2"/>
          <c:y val="0.14845024469820556"/>
          <c:w val="0.92008879023307433"/>
          <c:h val="0.75367047308319735"/>
        </c:manualLayout>
      </c:layout>
      <c:lineChart>
        <c:grouping val="standard"/>
        <c:varyColors val="0"/>
        <c:ser>
          <c:idx val="0"/>
          <c:order val="0"/>
          <c:tx>
            <c:strRef>
              <c:f>'Fig2-data'!$B$1</c:f>
              <c:strCache>
                <c:ptCount val="1"/>
                <c:pt idx="0">
                  <c:v>Ward 1</c:v>
                </c:pt>
              </c:strCache>
            </c:strRef>
          </c:tx>
          <c:spPr>
            <a:ln w="38100">
              <a:solidFill>
                <a:srgbClr val="0000FF"/>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'Fig2-data'!$B$2:$B$38</c:f>
              <c:numCache>
                <c:formatCode>General</c:formatCode>
                <c:ptCount val="37"/>
                <c:pt idx="0">
                  <c:v>357185.82238000003</c:v>
                </c:pt>
                <c:pt idx="1">
                  <c:v>376799.83863000001</c:v>
                </c:pt>
                <c:pt idx="2">
                  <c:v>361903.32533999998</c:v>
                </c:pt>
                <c:pt idx="3">
                  <c:v>379647.23761000001</c:v>
                </c:pt>
                <c:pt idx="4">
                  <c:v>387077.00890000002</c:v>
                </c:pt>
                <c:pt idx="5">
                  <c:v>399977.47589</c:v>
                </c:pt>
                <c:pt idx="6">
                  <c:v>444909.86459000001</c:v>
                </c:pt>
                <c:pt idx="7">
                  <c:v>464514.80060999998</c:v>
                </c:pt>
                <c:pt idx="8">
                  <c:v>498358.26539999997</c:v>
                </c:pt>
                <c:pt idx="9">
                  <c:v>538301.48190000001</c:v>
                </c:pt>
                <c:pt idx="10">
                  <c:v>558842.20589999994</c:v>
                </c:pt>
                <c:pt idx="11">
                  <c:v>583901.55373000004</c:v>
                </c:pt>
                <c:pt idx="12">
                  <c:v>613889.13970000006</c:v>
                </c:pt>
                <c:pt idx="13">
                  <c:v>617907.69142000005</c:v>
                </c:pt>
                <c:pt idx="14">
                  <c:v>615451.51043000002</c:v>
                </c:pt>
                <c:pt idx="15">
                  <c:v>626564.58392999996</c:v>
                </c:pt>
                <c:pt idx="16">
                  <c:v>621246.73968</c:v>
                </c:pt>
                <c:pt idx="17">
                  <c:v>618200.18255999999</c:v>
                </c:pt>
                <c:pt idx="18">
                  <c:v>624014.58149999997</c:v>
                </c:pt>
                <c:pt idx="19">
                  <c:v>614071.40934999997</c:v>
                </c:pt>
                <c:pt idx="20">
                  <c:v>619649.84634000005</c:v>
                </c:pt>
                <c:pt idx="21">
                  <c:v>634519.65865</c:v>
                </c:pt>
                <c:pt idx="22">
                  <c:v>607908.04871</c:v>
                </c:pt>
                <c:pt idx="23">
                  <c:v>606872.94417999999</c:v>
                </c:pt>
                <c:pt idx="24">
                  <c:v>563911.75066999998</c:v>
                </c:pt>
                <c:pt idx="25">
                  <c:v>547834.74904000002</c:v>
                </c:pt>
                <c:pt idx="26">
                  <c:v>539599.26908999996</c:v>
                </c:pt>
                <c:pt idx="27">
                  <c:v>526967.49369999999</c:v>
                </c:pt>
                <c:pt idx="28">
                  <c:v>541845.02269000001</c:v>
                </c:pt>
                <c:pt idx="29">
                  <c:v>542190.60056000005</c:v>
                </c:pt>
                <c:pt idx="30">
                  <c:v>552639.72751</c:v>
                </c:pt>
                <c:pt idx="31">
                  <c:v>574209.46820999996</c:v>
                </c:pt>
                <c:pt idx="32">
                  <c:v>577467.23727000004</c:v>
                </c:pt>
                <c:pt idx="33">
                  <c:v>585531.01439000003</c:v>
                </c:pt>
                <c:pt idx="34">
                  <c:v>587362.71883999999</c:v>
                </c:pt>
                <c:pt idx="35">
                  <c:v>567360.95241999999</c:v>
                </c:pt>
                <c:pt idx="36">
                  <c:v>567652.15989000001</c:v>
                </c:pt>
              </c:numCache>
            </c:numRef>
          </c:val>
          <c:smooth val="0"/>
        </c:ser>
        <c:ser>
          <c:idx val="1"/>
          <c:order val="1"/>
          <c:tx>
            <c:strRef>
              <c:f>'Fig2-data'!$C$1</c:f>
              <c:strCache>
                <c:ptCount val="1"/>
                <c:pt idx="0">
                  <c:v>Ward 2</c:v>
                </c:pt>
              </c:strCache>
            </c:strRef>
          </c:tx>
          <c:spPr>
            <a:ln w="38100">
              <a:solidFill>
                <a:srgbClr val="008000"/>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'Fig2-data'!$C$2:$C$38</c:f>
              <c:numCache>
                <c:formatCode>General</c:formatCode>
                <c:ptCount val="37"/>
                <c:pt idx="0">
                  <c:v>907189.66052000003</c:v>
                </c:pt>
                <c:pt idx="1">
                  <c:v>918379.49849999999</c:v>
                </c:pt>
                <c:pt idx="2">
                  <c:v>912604.10419999994</c:v>
                </c:pt>
                <c:pt idx="3">
                  <c:v>893111.66451999999</c:v>
                </c:pt>
                <c:pt idx="4">
                  <c:v>909654.22791000002</c:v>
                </c:pt>
                <c:pt idx="5">
                  <c:v>960829.63343000005</c:v>
                </c:pt>
                <c:pt idx="6">
                  <c:v>956397.21617000003</c:v>
                </c:pt>
                <c:pt idx="7">
                  <c:v>1006372.0821</c:v>
                </c:pt>
                <c:pt idx="8">
                  <c:v>1049093.8217</c:v>
                </c:pt>
                <c:pt idx="9">
                  <c:v>1052980.6979</c:v>
                </c:pt>
                <c:pt idx="10">
                  <c:v>1133546.6658999999</c:v>
                </c:pt>
                <c:pt idx="11">
                  <c:v>1185173.0414</c:v>
                </c:pt>
                <c:pt idx="12">
                  <c:v>1181122.1627</c:v>
                </c:pt>
                <c:pt idx="13">
                  <c:v>1256591.4261</c:v>
                </c:pt>
                <c:pt idx="14">
                  <c:v>1216056.6850999999</c:v>
                </c:pt>
                <c:pt idx="15">
                  <c:v>1188857.6862000001</c:v>
                </c:pt>
                <c:pt idx="16">
                  <c:v>1206761.5264000001</c:v>
                </c:pt>
                <c:pt idx="17">
                  <c:v>1163357.1483</c:v>
                </c:pt>
                <c:pt idx="18">
                  <c:v>1190895.5771999999</c:v>
                </c:pt>
                <c:pt idx="19">
                  <c:v>1161660.0027000001</c:v>
                </c:pt>
                <c:pt idx="20">
                  <c:v>1212766.8051</c:v>
                </c:pt>
                <c:pt idx="21">
                  <c:v>1206263.1018000001</c:v>
                </c:pt>
                <c:pt idx="22">
                  <c:v>1176288.1484999999</c:v>
                </c:pt>
                <c:pt idx="23">
                  <c:v>1256491.8992999999</c:v>
                </c:pt>
                <c:pt idx="24">
                  <c:v>1189525.4188999999</c:v>
                </c:pt>
                <c:pt idx="25">
                  <c:v>1203663.6200000001</c:v>
                </c:pt>
                <c:pt idx="26">
                  <c:v>1158611.0134999999</c:v>
                </c:pt>
                <c:pt idx="27">
                  <c:v>1145740.2287999999</c:v>
                </c:pt>
                <c:pt idx="28">
                  <c:v>1187728.8225</c:v>
                </c:pt>
                <c:pt idx="29">
                  <c:v>1155813.6407000001</c:v>
                </c:pt>
                <c:pt idx="30">
                  <c:v>1208468.5182</c:v>
                </c:pt>
                <c:pt idx="31">
                  <c:v>1140909.7478</c:v>
                </c:pt>
                <c:pt idx="32">
                  <c:v>1055212.6757</c:v>
                </c:pt>
                <c:pt idx="33">
                  <c:v>1065773.3322000001</c:v>
                </c:pt>
                <c:pt idx="34">
                  <c:v>1052043.1281999999</c:v>
                </c:pt>
                <c:pt idx="35">
                  <c:v>1051644.0511</c:v>
                </c:pt>
                <c:pt idx="36">
                  <c:v>1093653.6642</c:v>
                </c:pt>
              </c:numCache>
            </c:numRef>
          </c:val>
          <c:smooth val="0"/>
        </c:ser>
        <c:ser>
          <c:idx val="2"/>
          <c:order val="2"/>
          <c:tx>
            <c:strRef>
              <c:f>'Fig2-data'!$D$1</c:f>
              <c:strCache>
                <c:ptCount val="1"/>
                <c:pt idx="0">
                  <c:v>Ward 3</c:v>
                </c:pt>
              </c:strCache>
            </c:strRef>
          </c:tx>
          <c:spPr>
            <a:ln w="38100">
              <a:solidFill>
                <a:srgbClr val="FF0000"/>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'Fig2-data'!$D$2:$D$38</c:f>
              <c:numCache>
                <c:formatCode>General</c:formatCode>
                <c:ptCount val="37"/>
                <c:pt idx="0">
                  <c:v>807478.84484000003</c:v>
                </c:pt>
                <c:pt idx="1">
                  <c:v>820103.26798</c:v>
                </c:pt>
                <c:pt idx="2">
                  <c:v>837482.174</c:v>
                </c:pt>
                <c:pt idx="3">
                  <c:v>851864.48381999996</c:v>
                </c:pt>
                <c:pt idx="4">
                  <c:v>879231.48413</c:v>
                </c:pt>
                <c:pt idx="5">
                  <c:v>902295.40199000004</c:v>
                </c:pt>
                <c:pt idx="6">
                  <c:v>927418.93062999996</c:v>
                </c:pt>
                <c:pt idx="7">
                  <c:v>944973.34355999995</c:v>
                </c:pt>
                <c:pt idx="8">
                  <c:v>965471.75827999995</c:v>
                </c:pt>
                <c:pt idx="9">
                  <c:v>989311.91365</c:v>
                </c:pt>
                <c:pt idx="10">
                  <c:v>1002616.7633</c:v>
                </c:pt>
                <c:pt idx="11">
                  <c:v>1003054.6017</c:v>
                </c:pt>
                <c:pt idx="12">
                  <c:v>996390.54061999999</c:v>
                </c:pt>
                <c:pt idx="13">
                  <c:v>1000434.4644000001</c:v>
                </c:pt>
                <c:pt idx="14">
                  <c:v>984117.03544999997</c:v>
                </c:pt>
                <c:pt idx="15">
                  <c:v>986652.47143000003</c:v>
                </c:pt>
                <c:pt idx="16">
                  <c:v>981512.77245000005</c:v>
                </c:pt>
                <c:pt idx="17">
                  <c:v>970346.20756000001</c:v>
                </c:pt>
                <c:pt idx="18">
                  <c:v>986667.64009</c:v>
                </c:pt>
                <c:pt idx="19">
                  <c:v>985639.89786000003</c:v>
                </c:pt>
                <c:pt idx="20">
                  <c:v>1001780.1254</c:v>
                </c:pt>
                <c:pt idx="21">
                  <c:v>979061.27153000003</c:v>
                </c:pt>
                <c:pt idx="22">
                  <c:v>957663.25933999999</c:v>
                </c:pt>
                <c:pt idx="23">
                  <c:v>942753.57168000005</c:v>
                </c:pt>
                <c:pt idx="24">
                  <c:v>945920.05012999999</c:v>
                </c:pt>
                <c:pt idx="25">
                  <c:v>952757.93209000002</c:v>
                </c:pt>
                <c:pt idx="26">
                  <c:v>958616.46212000004</c:v>
                </c:pt>
                <c:pt idx="27">
                  <c:v>956045.45169000002</c:v>
                </c:pt>
                <c:pt idx="28">
                  <c:v>930247.00772999995</c:v>
                </c:pt>
                <c:pt idx="29">
                  <c:v>936281.74153</c:v>
                </c:pt>
                <c:pt idx="30">
                  <c:v>917621.35245000001</c:v>
                </c:pt>
                <c:pt idx="31">
                  <c:v>940789.43518000003</c:v>
                </c:pt>
                <c:pt idx="32">
                  <c:v>950297.02026000002</c:v>
                </c:pt>
                <c:pt idx="33">
                  <c:v>943391.72771999997</c:v>
                </c:pt>
                <c:pt idx="34">
                  <c:v>941153.01708999998</c:v>
                </c:pt>
                <c:pt idx="35">
                  <c:v>906637.73624</c:v>
                </c:pt>
                <c:pt idx="36">
                  <c:v>894214.84187999996</c:v>
                </c:pt>
              </c:numCache>
            </c:numRef>
          </c:val>
          <c:smooth val="0"/>
        </c:ser>
        <c:ser>
          <c:idx val="3"/>
          <c:order val="3"/>
          <c:tx>
            <c:strRef>
              <c:f>'Fig2-data'!$E$1</c:f>
              <c:strCache>
                <c:ptCount val="1"/>
                <c:pt idx="0">
                  <c:v>Ward 4</c:v>
                </c:pt>
              </c:strCache>
            </c:strRef>
          </c:tx>
          <c:spPr>
            <a:ln w="38100">
              <a:solidFill>
                <a:srgbClr val="00FFFF"/>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'Fig2-data'!$E$2:$E$38</c:f>
              <c:numCache>
                <c:formatCode>General</c:formatCode>
                <c:ptCount val="37"/>
                <c:pt idx="0">
                  <c:v>311630.65545000002</c:v>
                </c:pt>
                <c:pt idx="1">
                  <c:v>321480.13702999998</c:v>
                </c:pt>
                <c:pt idx="2">
                  <c:v>348654.48343000002</c:v>
                </c:pt>
                <c:pt idx="3">
                  <c:v>361967.62543000001</c:v>
                </c:pt>
                <c:pt idx="4">
                  <c:v>372263.11546</c:v>
                </c:pt>
                <c:pt idx="5">
                  <c:v>386929.71823</c:v>
                </c:pt>
                <c:pt idx="6">
                  <c:v>398044.78532000002</c:v>
                </c:pt>
                <c:pt idx="7">
                  <c:v>410879.43819000002</c:v>
                </c:pt>
                <c:pt idx="8">
                  <c:v>437023.45542999997</c:v>
                </c:pt>
                <c:pt idx="9">
                  <c:v>458196.54489999998</c:v>
                </c:pt>
                <c:pt idx="10">
                  <c:v>476945.33606</c:v>
                </c:pt>
                <c:pt idx="11">
                  <c:v>499976.41389000003</c:v>
                </c:pt>
                <c:pt idx="12">
                  <c:v>511324.06968000002</c:v>
                </c:pt>
                <c:pt idx="13">
                  <c:v>524288.11303999997</c:v>
                </c:pt>
                <c:pt idx="14">
                  <c:v>528170.81446999998</c:v>
                </c:pt>
                <c:pt idx="15">
                  <c:v>527908.50410000002</c:v>
                </c:pt>
                <c:pt idx="16">
                  <c:v>527028.75679999997</c:v>
                </c:pt>
                <c:pt idx="17">
                  <c:v>536511.18663999997</c:v>
                </c:pt>
                <c:pt idx="18">
                  <c:v>540221.08489000006</c:v>
                </c:pt>
                <c:pt idx="19">
                  <c:v>548021.93385000003</c:v>
                </c:pt>
                <c:pt idx="20">
                  <c:v>570197.50968999998</c:v>
                </c:pt>
                <c:pt idx="21">
                  <c:v>571155.53491000005</c:v>
                </c:pt>
                <c:pt idx="22">
                  <c:v>553117.48693999997</c:v>
                </c:pt>
                <c:pt idx="23">
                  <c:v>532753.10046999995</c:v>
                </c:pt>
                <c:pt idx="24">
                  <c:v>501596.61274999997</c:v>
                </c:pt>
                <c:pt idx="25">
                  <c:v>515562.28829</c:v>
                </c:pt>
                <c:pt idx="26">
                  <c:v>534765.90555999998</c:v>
                </c:pt>
                <c:pt idx="27">
                  <c:v>527913.93949000002</c:v>
                </c:pt>
                <c:pt idx="28">
                  <c:v>535008.37205000001</c:v>
                </c:pt>
                <c:pt idx="29">
                  <c:v>496045.74001000001</c:v>
                </c:pt>
                <c:pt idx="30">
                  <c:v>496718.55364</c:v>
                </c:pt>
                <c:pt idx="31">
                  <c:v>516241.89913999999</c:v>
                </c:pt>
                <c:pt idx="32">
                  <c:v>501702.43278999999</c:v>
                </c:pt>
                <c:pt idx="33">
                  <c:v>502784.32805000001</c:v>
                </c:pt>
                <c:pt idx="34">
                  <c:v>475770.67349999998</c:v>
                </c:pt>
                <c:pt idx="35">
                  <c:v>454965.22803</c:v>
                </c:pt>
                <c:pt idx="36">
                  <c:v>442959.97344999999</c:v>
                </c:pt>
              </c:numCache>
            </c:numRef>
          </c:val>
          <c:smooth val="0"/>
        </c:ser>
        <c:ser>
          <c:idx val="4"/>
          <c:order val="4"/>
          <c:tx>
            <c:strRef>
              <c:f>'Fig2-data'!$F$1</c:f>
              <c:strCache>
                <c:ptCount val="1"/>
                <c:pt idx="0">
                  <c:v>Ward 5</c:v>
                </c:pt>
              </c:strCache>
            </c:strRef>
          </c:tx>
          <c:spPr>
            <a:ln w="38100">
              <a:solidFill>
                <a:srgbClr val="993366"/>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'Fig2-data'!$F$2:$F$38</c:f>
              <c:numCache>
                <c:formatCode>General</c:formatCode>
                <c:ptCount val="37"/>
                <c:pt idx="0">
                  <c:v>224944.01443000001</c:v>
                </c:pt>
                <c:pt idx="1">
                  <c:v>231701.68109999999</c:v>
                </c:pt>
                <c:pt idx="2">
                  <c:v>248437.03318</c:v>
                </c:pt>
                <c:pt idx="3">
                  <c:v>267076.59704999998</c:v>
                </c:pt>
                <c:pt idx="4">
                  <c:v>283833.00971000001</c:v>
                </c:pt>
                <c:pt idx="5">
                  <c:v>301271.62715000001</c:v>
                </c:pt>
                <c:pt idx="6">
                  <c:v>311331.11846999999</c:v>
                </c:pt>
                <c:pt idx="7">
                  <c:v>322247.56134999997</c:v>
                </c:pt>
                <c:pt idx="8">
                  <c:v>336669.94919000001</c:v>
                </c:pt>
                <c:pt idx="9">
                  <c:v>361170.10246000002</c:v>
                </c:pt>
                <c:pt idx="10">
                  <c:v>386810.87329000002</c:v>
                </c:pt>
                <c:pt idx="11">
                  <c:v>407306.48716999998</c:v>
                </c:pt>
                <c:pt idx="12">
                  <c:v>426686.82068</c:v>
                </c:pt>
                <c:pt idx="13">
                  <c:v>429897.44377999997</c:v>
                </c:pt>
                <c:pt idx="14">
                  <c:v>436369.92129999999</c:v>
                </c:pt>
                <c:pt idx="15">
                  <c:v>440890.61881000001</c:v>
                </c:pt>
                <c:pt idx="16">
                  <c:v>446814.78206</c:v>
                </c:pt>
                <c:pt idx="17">
                  <c:v>451215.09383000003</c:v>
                </c:pt>
                <c:pt idx="18">
                  <c:v>450550.24848000001</c:v>
                </c:pt>
                <c:pt idx="19">
                  <c:v>450825.34294</c:v>
                </c:pt>
                <c:pt idx="20">
                  <c:v>440586.2414</c:v>
                </c:pt>
                <c:pt idx="21">
                  <c:v>432015.81955000001</c:v>
                </c:pt>
                <c:pt idx="22">
                  <c:v>417094.05641000002</c:v>
                </c:pt>
                <c:pt idx="23">
                  <c:v>398936.01078999997</c:v>
                </c:pt>
                <c:pt idx="24">
                  <c:v>384484.82088000001</c:v>
                </c:pt>
                <c:pt idx="25">
                  <c:v>382630.34873000003</c:v>
                </c:pt>
                <c:pt idx="26">
                  <c:v>381785.45212999999</c:v>
                </c:pt>
                <c:pt idx="27">
                  <c:v>379524.76069999998</c:v>
                </c:pt>
                <c:pt idx="28">
                  <c:v>369335.30835000001</c:v>
                </c:pt>
                <c:pt idx="29">
                  <c:v>361157.74787000002</c:v>
                </c:pt>
                <c:pt idx="30">
                  <c:v>355761.92973999999</c:v>
                </c:pt>
                <c:pt idx="31">
                  <c:v>357193.81050999998</c:v>
                </c:pt>
                <c:pt idx="32">
                  <c:v>359831.72574999998</c:v>
                </c:pt>
                <c:pt idx="33">
                  <c:v>350188.80648000003</c:v>
                </c:pt>
                <c:pt idx="34">
                  <c:v>347936.47775000002</c:v>
                </c:pt>
                <c:pt idx="35">
                  <c:v>349471.55093999999</c:v>
                </c:pt>
                <c:pt idx="36">
                  <c:v>347661.77095999999</c:v>
                </c:pt>
              </c:numCache>
            </c:numRef>
          </c:val>
          <c:smooth val="0"/>
        </c:ser>
        <c:ser>
          <c:idx val="5"/>
          <c:order val="5"/>
          <c:tx>
            <c:strRef>
              <c:f>'Fig2-data'!$G$1</c:f>
              <c:strCache>
                <c:ptCount val="1"/>
                <c:pt idx="0">
                  <c:v>Ward 6</c:v>
                </c:pt>
              </c:strCache>
            </c:strRef>
          </c:tx>
          <c:spPr>
            <a:ln w="38100">
              <a:solidFill>
                <a:srgbClr val="FF00FF"/>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'Fig2-data'!$G$2:$G$38</c:f>
              <c:numCache>
                <c:formatCode>General</c:formatCode>
                <c:ptCount val="37"/>
                <c:pt idx="0">
                  <c:v>359553.64370999997</c:v>
                </c:pt>
                <c:pt idx="1">
                  <c:v>360278.86319</c:v>
                </c:pt>
                <c:pt idx="2">
                  <c:v>382072.31699999998</c:v>
                </c:pt>
                <c:pt idx="3">
                  <c:v>392635.37657999998</c:v>
                </c:pt>
                <c:pt idx="4">
                  <c:v>401734.99813000002</c:v>
                </c:pt>
                <c:pt idx="5">
                  <c:v>423551.92820999998</c:v>
                </c:pt>
                <c:pt idx="6">
                  <c:v>449914.98132000002</c:v>
                </c:pt>
                <c:pt idx="7">
                  <c:v>481684.98466000002</c:v>
                </c:pt>
                <c:pt idx="8">
                  <c:v>517512.2733</c:v>
                </c:pt>
                <c:pt idx="9">
                  <c:v>546584.19854000001</c:v>
                </c:pt>
                <c:pt idx="10">
                  <c:v>562445.23349999997</c:v>
                </c:pt>
                <c:pt idx="11">
                  <c:v>574473.63807999995</c:v>
                </c:pt>
                <c:pt idx="12">
                  <c:v>584135.01843000005</c:v>
                </c:pt>
                <c:pt idx="13">
                  <c:v>583590.22181000002</c:v>
                </c:pt>
                <c:pt idx="14">
                  <c:v>592590.51538</c:v>
                </c:pt>
                <c:pt idx="15">
                  <c:v>601017.85167999996</c:v>
                </c:pt>
                <c:pt idx="16">
                  <c:v>603369.55472000001</c:v>
                </c:pt>
                <c:pt idx="17">
                  <c:v>599398.53104999999</c:v>
                </c:pt>
                <c:pt idx="18">
                  <c:v>593385.37308000005</c:v>
                </c:pt>
                <c:pt idx="19">
                  <c:v>589622.61936999997</c:v>
                </c:pt>
                <c:pt idx="20">
                  <c:v>587519.47282999998</c:v>
                </c:pt>
                <c:pt idx="21">
                  <c:v>582680.55047999998</c:v>
                </c:pt>
                <c:pt idx="22">
                  <c:v>573540.06611000001</c:v>
                </c:pt>
                <c:pt idx="23">
                  <c:v>559511.16679000005</c:v>
                </c:pt>
                <c:pt idx="24">
                  <c:v>548153.56529000006</c:v>
                </c:pt>
                <c:pt idx="25">
                  <c:v>544218.16145999997</c:v>
                </c:pt>
                <c:pt idx="26">
                  <c:v>551800.80538000003</c:v>
                </c:pt>
                <c:pt idx="27">
                  <c:v>561512.76494000002</c:v>
                </c:pt>
                <c:pt idx="28">
                  <c:v>577309.77026999998</c:v>
                </c:pt>
                <c:pt idx="29">
                  <c:v>589657.37675000005</c:v>
                </c:pt>
                <c:pt idx="30">
                  <c:v>590911.22215000005</c:v>
                </c:pt>
                <c:pt idx="31">
                  <c:v>583826.96849</c:v>
                </c:pt>
                <c:pt idx="32">
                  <c:v>564474.32010999997</c:v>
                </c:pt>
                <c:pt idx="33">
                  <c:v>548755.60819000006</c:v>
                </c:pt>
                <c:pt idx="34">
                  <c:v>536409.89404000004</c:v>
                </c:pt>
                <c:pt idx="35">
                  <c:v>547921.24121000001</c:v>
                </c:pt>
                <c:pt idx="36">
                  <c:v>554604.63757000002</c:v>
                </c:pt>
              </c:numCache>
            </c:numRef>
          </c:val>
          <c:smooth val="0"/>
        </c:ser>
        <c:ser>
          <c:idx val="6"/>
          <c:order val="6"/>
          <c:tx>
            <c:strRef>
              <c:f>'Fig2-data'!$H$1</c:f>
              <c:strCache>
                <c:ptCount val="1"/>
                <c:pt idx="0">
                  <c:v>Ward 7</c:v>
                </c:pt>
              </c:strCache>
            </c:strRef>
          </c:tx>
          <c:spPr>
            <a:ln w="38100">
              <a:solidFill>
                <a:srgbClr val="FF9900"/>
              </a:solid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'Fig2-data'!$H$2:$H$38</c:f>
              <c:numCache>
                <c:formatCode>General</c:formatCode>
                <c:ptCount val="37"/>
                <c:pt idx="0">
                  <c:v>153114.22158000001</c:v>
                </c:pt>
                <c:pt idx="1">
                  <c:v>156681.69678</c:v>
                </c:pt>
                <c:pt idx="2">
                  <c:v>164648.60334</c:v>
                </c:pt>
                <c:pt idx="3">
                  <c:v>171679.58226</c:v>
                </c:pt>
                <c:pt idx="4">
                  <c:v>177939.32568000001</c:v>
                </c:pt>
                <c:pt idx="5">
                  <c:v>180972.59140999999</c:v>
                </c:pt>
                <c:pt idx="6">
                  <c:v>189263.93624000001</c:v>
                </c:pt>
                <c:pt idx="7">
                  <c:v>195579.12768000001</c:v>
                </c:pt>
                <c:pt idx="8">
                  <c:v>207940.77134000001</c:v>
                </c:pt>
                <c:pt idx="9">
                  <c:v>222481.45125000001</c:v>
                </c:pt>
                <c:pt idx="10">
                  <c:v>237284.17770999999</c:v>
                </c:pt>
                <c:pt idx="11">
                  <c:v>256802.21341999999</c:v>
                </c:pt>
                <c:pt idx="12">
                  <c:v>269197.22493000003</c:v>
                </c:pt>
                <c:pt idx="13">
                  <c:v>285348.34486999997</c:v>
                </c:pt>
                <c:pt idx="14">
                  <c:v>296230.99242000002</c:v>
                </c:pt>
                <c:pt idx="15">
                  <c:v>300659.32711999997</c:v>
                </c:pt>
                <c:pt idx="16">
                  <c:v>308861.64010999998</c:v>
                </c:pt>
                <c:pt idx="17">
                  <c:v>308429.91677000001</c:v>
                </c:pt>
                <c:pt idx="18">
                  <c:v>306006.65126000001</c:v>
                </c:pt>
                <c:pt idx="19">
                  <c:v>309447.31430999999</c:v>
                </c:pt>
                <c:pt idx="20">
                  <c:v>306029.07098000002</c:v>
                </c:pt>
                <c:pt idx="21">
                  <c:v>316243.35303</c:v>
                </c:pt>
                <c:pt idx="22">
                  <c:v>321591.58614000003</c:v>
                </c:pt>
                <c:pt idx="23">
                  <c:v>321705.54187000002</c:v>
                </c:pt>
                <c:pt idx="24">
                  <c:v>313048.32337</c:v>
                </c:pt>
                <c:pt idx="25">
                  <c:v>308067.23145999998</c:v>
                </c:pt>
                <c:pt idx="26">
                  <c:v>312973.15334999998</c:v>
                </c:pt>
                <c:pt idx="27">
                  <c:v>301767.47895000002</c:v>
                </c:pt>
                <c:pt idx="28">
                  <c:v>297243.60648999998</c:v>
                </c:pt>
                <c:pt idx="29">
                  <c:v>279005.26082999998</c:v>
                </c:pt>
                <c:pt idx="30">
                  <c:v>255218.20491999999</c:v>
                </c:pt>
                <c:pt idx="31">
                  <c:v>247555.01865000001</c:v>
                </c:pt>
                <c:pt idx="32">
                  <c:v>245264.29405999999</c:v>
                </c:pt>
                <c:pt idx="33">
                  <c:v>236354.35321999999</c:v>
                </c:pt>
                <c:pt idx="34">
                  <c:v>230684.23895999999</c:v>
                </c:pt>
                <c:pt idx="35">
                  <c:v>232136.74682999999</c:v>
                </c:pt>
                <c:pt idx="36">
                  <c:v>221348.07334999999</c:v>
                </c:pt>
              </c:numCache>
            </c:numRef>
          </c:val>
          <c:smooth val="0"/>
        </c:ser>
        <c:ser>
          <c:idx val="7"/>
          <c:order val="7"/>
          <c:tx>
            <c:strRef>
              <c:f>'Fig2-data'!$I$1</c:f>
              <c:strCache>
                <c:ptCount val="1"/>
                <c:pt idx="0">
                  <c:v>Ward 8</c:v>
                </c:pt>
              </c:strCache>
            </c:strRef>
          </c:tx>
          <c:spPr>
            <a:ln w="38100">
              <a:pattFill prst="pct75">
                <a:fgClr>
                  <a:srgbClr val="000080"/>
                </a:fgClr>
                <a:bgClr>
                  <a:srgbClr val="FFFFFF"/>
                </a:bgClr>
              </a:pattFill>
              <a:prstDash val="solid"/>
            </a:ln>
          </c:spPr>
          <c:marker>
            <c:symbol val="none"/>
          </c:marker>
          <c:cat>
            <c:numRef>
              <c:f>'Fig2-data'!$A$2:$A$38</c:f>
              <c:numCache>
                <c:formatCode>General</c:formatCode>
                <c:ptCount val="37"/>
                <c:pt idx="0">
                  <c:v>2003</c:v>
                </c:pt>
                <c:pt idx="4">
                  <c:v>2004</c:v>
                </c:pt>
                <c:pt idx="8">
                  <c:v>2005</c:v>
                </c:pt>
                <c:pt idx="12">
                  <c:v>2006</c:v>
                </c:pt>
                <c:pt idx="16">
                  <c:v>2007</c:v>
                </c:pt>
                <c:pt idx="20">
                  <c:v>2008</c:v>
                </c:pt>
                <c:pt idx="24">
                  <c:v>2009</c:v>
                </c:pt>
                <c:pt idx="28">
                  <c:v>2010</c:v>
                </c:pt>
                <c:pt idx="32">
                  <c:v>2011</c:v>
                </c:pt>
                <c:pt idx="36">
                  <c:v>2012</c:v>
                </c:pt>
              </c:numCache>
            </c:numRef>
          </c:cat>
          <c:val>
            <c:numRef>
              <c:f>'Fig2-data'!$I$2:$I$38</c:f>
              <c:numCache>
                <c:formatCode>General</c:formatCode>
                <c:ptCount val="37"/>
                <c:pt idx="0">
                  <c:v>162878.69172999999</c:v>
                </c:pt>
                <c:pt idx="1">
                  <c:v>163734.79728999999</c:v>
                </c:pt>
                <c:pt idx="2">
                  <c:v>170608.34422999999</c:v>
                </c:pt>
                <c:pt idx="3">
                  <c:v>169396.81844</c:v>
                </c:pt>
                <c:pt idx="4">
                  <c:v>167967.72584</c:v>
                </c:pt>
                <c:pt idx="5">
                  <c:v>173942.67804999999</c:v>
                </c:pt>
                <c:pt idx="6">
                  <c:v>178085.06221999999</c:v>
                </c:pt>
                <c:pt idx="7">
                  <c:v>188688.05828</c:v>
                </c:pt>
                <c:pt idx="8">
                  <c:v>199729.95666</c:v>
                </c:pt>
                <c:pt idx="9">
                  <c:v>209707.76420000001</c:v>
                </c:pt>
                <c:pt idx="10">
                  <c:v>226312.56422</c:v>
                </c:pt>
                <c:pt idx="11">
                  <c:v>246013.94834</c:v>
                </c:pt>
                <c:pt idx="12">
                  <c:v>265056.06134999997</c:v>
                </c:pt>
                <c:pt idx="13">
                  <c:v>281337.04324999999</c:v>
                </c:pt>
                <c:pt idx="14">
                  <c:v>291667.75375999999</c:v>
                </c:pt>
                <c:pt idx="15">
                  <c:v>300730.23058999999</c:v>
                </c:pt>
                <c:pt idx="16">
                  <c:v>311728.28856999998</c:v>
                </c:pt>
                <c:pt idx="17">
                  <c:v>318922.25406000001</c:v>
                </c:pt>
                <c:pt idx="18">
                  <c:v>319788.65135</c:v>
                </c:pt>
                <c:pt idx="19">
                  <c:v>318288.57828000002</c:v>
                </c:pt>
                <c:pt idx="20">
                  <c:v>320102.00984999997</c:v>
                </c:pt>
                <c:pt idx="21">
                  <c:v>320273.50300000003</c:v>
                </c:pt>
                <c:pt idx="22">
                  <c:v>319627.01698999997</c:v>
                </c:pt>
                <c:pt idx="23">
                  <c:v>315089.60996999999</c:v>
                </c:pt>
                <c:pt idx="24">
                  <c:v>299781.37417000002</c:v>
                </c:pt>
                <c:pt idx="25">
                  <c:v>294808.08815999998</c:v>
                </c:pt>
                <c:pt idx="26">
                  <c:v>282911.57750999997</c:v>
                </c:pt>
                <c:pt idx="27">
                  <c:v>269693.78327999997</c:v>
                </c:pt>
                <c:pt idx="28">
                  <c:v>256046.91549000001</c:v>
                </c:pt>
                <c:pt idx="29">
                  <c:v>232370.43846</c:v>
                </c:pt>
                <c:pt idx="30">
                  <c:v>229391.34281</c:v>
                </c:pt>
                <c:pt idx="31">
                  <c:v>240859.74921000001</c:v>
                </c:pt>
                <c:pt idx="32">
                  <c:v>246188.84765000001</c:v>
                </c:pt>
                <c:pt idx="33">
                  <c:v>255558.88621</c:v>
                </c:pt>
                <c:pt idx="34">
                  <c:v>250615.55924</c:v>
                </c:pt>
                <c:pt idx="35">
                  <c:v>229705.07324</c:v>
                </c:pt>
                <c:pt idx="36">
                  <c:v>213968.16948000001</c:v>
                </c:pt>
              </c:numCache>
            </c:numRef>
          </c:val>
          <c:smooth val="0"/>
        </c:ser>
        <c:dLbls>
          <c:showLegendKey val="0"/>
          <c:showVal val="0"/>
          <c:showCatName val="0"/>
          <c:showSerName val="0"/>
          <c:showPercent val="0"/>
          <c:showBubbleSize val="0"/>
        </c:dLbls>
        <c:marker val="1"/>
        <c:smooth val="0"/>
        <c:axId val="36896128"/>
        <c:axId val="39666816"/>
      </c:lineChart>
      <c:catAx>
        <c:axId val="368961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666816"/>
        <c:crosses val="autoZero"/>
        <c:auto val="1"/>
        <c:lblAlgn val="ctr"/>
        <c:lblOffset val="100"/>
        <c:tickLblSkip val="1"/>
        <c:tickMarkSkip val="1"/>
        <c:noMultiLvlLbl val="0"/>
      </c:catAx>
      <c:valAx>
        <c:axId val="39666816"/>
        <c:scaling>
          <c:orientation val="minMax"/>
          <c:max val="1300000"/>
          <c:min val="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6896128"/>
        <c:crosses val="autoZero"/>
        <c:crossBetween val="midCat"/>
        <c:majorUnit val="100000"/>
        <c:dispUnits>
          <c:builtInUnit val="thousands"/>
        </c:dispUnits>
      </c:valAx>
      <c:spPr>
        <a:solidFill>
          <a:srgbClr val="FFFFCC"/>
        </a:solidFill>
        <a:ln w="12700">
          <a:solidFill>
            <a:srgbClr val="808080"/>
          </a:solidFill>
          <a:prstDash val="solid"/>
        </a:ln>
      </c:spPr>
    </c:plotArea>
    <c:legend>
      <c:legendPos val="r"/>
      <c:layout>
        <c:manualLayout>
          <c:xMode val="edge"/>
          <c:yMode val="edge"/>
          <c:x val="8.0280970170427568E-2"/>
          <c:y val="0.18433930113516012"/>
          <c:w val="0.12097669256381798"/>
          <c:h val="0.27569331158238175"/>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latin typeface="+mn-lt"/>
              </a:rPr>
              <a:t>Percent of Single-Family Home and Condominium Sales </a:t>
            </a:r>
            <a:r>
              <a:rPr lang="en-US" sz="1600" b="1" i="0" baseline="0" dirty="0">
                <a:effectLst/>
                <a:latin typeface="+mn-lt"/>
              </a:rPr>
              <a:t>by Type</a:t>
            </a:r>
            <a:endParaRPr lang="en-US" sz="1600" dirty="0">
              <a:effectLst/>
              <a:latin typeface="+mn-lt"/>
            </a:endParaRPr>
          </a:p>
          <a:p>
            <a:pPr>
              <a:defRPr sz="1600"/>
            </a:pPr>
            <a:r>
              <a:rPr lang="en-US" sz="1600" b="1" i="0" baseline="0" dirty="0">
                <a:effectLst/>
                <a:latin typeface="+mn-lt"/>
              </a:rPr>
              <a:t> for Non-Market Sales in the District of Columbia</a:t>
            </a:r>
            <a:r>
              <a:rPr lang="en-US" sz="1600" dirty="0">
                <a:latin typeface="+mn-lt"/>
              </a:rPr>
              <a:t>, by Quarter</a:t>
            </a:r>
          </a:p>
        </c:rich>
      </c:tx>
      <c:layout>
        <c:manualLayout>
          <c:xMode val="edge"/>
          <c:yMode val="edge"/>
          <c:x val="0.15589045854562297"/>
          <c:y val="0"/>
        </c:manualLayout>
      </c:layout>
      <c:overlay val="0"/>
    </c:title>
    <c:autoTitleDeleted val="0"/>
    <c:plotArea>
      <c:layout>
        <c:manualLayout>
          <c:layoutTarget val="inner"/>
          <c:xMode val="edge"/>
          <c:yMode val="edge"/>
          <c:x val="5.8098122350090854E-2"/>
          <c:y val="0.18371258055677989"/>
          <c:w val="0.90724709411323579"/>
          <c:h val="0.69471102798988249"/>
        </c:manualLayout>
      </c:layout>
      <c:barChart>
        <c:barDir val="col"/>
        <c:grouping val="stacked"/>
        <c:varyColors val="0"/>
        <c:ser>
          <c:idx val="0"/>
          <c:order val="0"/>
          <c:tx>
            <c:v>REO Entry</c:v>
          </c:tx>
          <c:spPr>
            <a:solidFill>
              <a:schemeClr val="accent2">
                <a:lumMod val="75000"/>
              </a:schemeClr>
            </a:solidFill>
          </c:spPr>
          <c:invertIfNegative val="0"/>
          <c:cat>
            <c:numRef>
              <c:f>'City Sales'!$C$2:$C$38</c:f>
              <c:numCache>
                <c:formatCode>General</c:formatCode>
                <c:ptCount val="37"/>
                <c:pt idx="0" formatCode="0">
                  <c:v>2003</c:v>
                </c:pt>
                <c:pt idx="4" formatCode="0">
                  <c:v>2004</c:v>
                </c:pt>
                <c:pt idx="8" formatCode="0">
                  <c:v>2005</c:v>
                </c:pt>
                <c:pt idx="12" formatCode="0">
                  <c:v>2006</c:v>
                </c:pt>
                <c:pt idx="16" formatCode="0">
                  <c:v>2007</c:v>
                </c:pt>
                <c:pt idx="20" formatCode="0">
                  <c:v>2008</c:v>
                </c:pt>
                <c:pt idx="24" formatCode="0">
                  <c:v>2009</c:v>
                </c:pt>
                <c:pt idx="28" formatCode="0">
                  <c:v>2010</c:v>
                </c:pt>
                <c:pt idx="32" formatCode="0">
                  <c:v>2011</c:v>
                </c:pt>
                <c:pt idx="36" formatCode="0">
                  <c:v>2012</c:v>
                </c:pt>
              </c:numCache>
            </c:numRef>
          </c:cat>
          <c:val>
            <c:numRef>
              <c:f>'City Sales'!$G$2:$G$38</c:f>
              <c:numCache>
                <c:formatCode>0.0</c:formatCode>
                <c:ptCount val="37"/>
                <c:pt idx="0">
                  <c:v>1.9230769231</c:v>
                </c:pt>
                <c:pt idx="1">
                  <c:v>1.4463504877</c:v>
                </c:pt>
                <c:pt idx="2">
                  <c:v>1.1620185922999999</c:v>
                </c:pt>
                <c:pt idx="3">
                  <c:v>1.2093987559999999</c:v>
                </c:pt>
                <c:pt idx="4">
                  <c:v>1.2825817128999999</c:v>
                </c:pt>
                <c:pt idx="5">
                  <c:v>0.43370508050000001</c:v>
                </c:pt>
                <c:pt idx="6">
                  <c:v>0.51317139919999999</c:v>
                </c:pt>
                <c:pt idx="7">
                  <c:v>0.35661218420000002</c:v>
                </c:pt>
                <c:pt idx="8">
                  <c:v>0.23248090339999999</c:v>
                </c:pt>
                <c:pt idx="9">
                  <c:v>0.1810188777</c:v>
                </c:pt>
                <c:pt idx="10">
                  <c:v>0.1663432215</c:v>
                </c:pt>
                <c:pt idx="11">
                  <c:v>0.17458100560000001</c:v>
                </c:pt>
                <c:pt idx="12">
                  <c:v>0.18340210909999999</c:v>
                </c:pt>
                <c:pt idx="13">
                  <c:v>0.50268096510000004</c:v>
                </c:pt>
                <c:pt idx="14">
                  <c:v>0.73907455010000001</c:v>
                </c:pt>
                <c:pt idx="15">
                  <c:v>0.8257963036</c:v>
                </c:pt>
                <c:pt idx="16">
                  <c:v>1.399144967</c:v>
                </c:pt>
                <c:pt idx="17">
                  <c:v>2.4216984178000001</c:v>
                </c:pt>
                <c:pt idx="18">
                  <c:v>3.4649776452999999</c:v>
                </c:pt>
                <c:pt idx="19">
                  <c:v>4.5142296368999997</c:v>
                </c:pt>
                <c:pt idx="20">
                  <c:v>8.2298136646</c:v>
                </c:pt>
                <c:pt idx="21">
                  <c:v>8.1158044612999998</c:v>
                </c:pt>
                <c:pt idx="22">
                  <c:v>9.4793057409999992</c:v>
                </c:pt>
                <c:pt idx="23">
                  <c:v>13.935340022</c:v>
                </c:pt>
                <c:pt idx="24">
                  <c:v>16.901408451000002</c:v>
                </c:pt>
                <c:pt idx="25">
                  <c:v>9.6028154852000007</c:v>
                </c:pt>
                <c:pt idx="26">
                  <c:v>8.5988483685000006</c:v>
                </c:pt>
                <c:pt idx="27">
                  <c:v>9.8015390845999999</c:v>
                </c:pt>
                <c:pt idx="28">
                  <c:v>12.266928361</c:v>
                </c:pt>
                <c:pt idx="29">
                  <c:v>6.3962558502000002</c:v>
                </c:pt>
                <c:pt idx="30">
                  <c:v>8.6510263930000004</c:v>
                </c:pt>
                <c:pt idx="31">
                  <c:v>6.5318818040000002</c:v>
                </c:pt>
                <c:pt idx="32">
                  <c:v>8.0415754922999998</c:v>
                </c:pt>
                <c:pt idx="33">
                  <c:v>2.1365536460999999</c:v>
                </c:pt>
                <c:pt idx="34">
                  <c:v>1.4236622484000001</c:v>
                </c:pt>
                <c:pt idx="35">
                  <c:v>0.37014188770000001</c:v>
                </c:pt>
                <c:pt idx="36">
                  <c:v>1.5655577299000001</c:v>
                </c:pt>
              </c:numCache>
            </c:numRef>
          </c:val>
        </c:ser>
        <c:ser>
          <c:idx val="2"/>
          <c:order val="1"/>
          <c:tx>
            <c:v>Foreclosure (Non REO)</c:v>
          </c:tx>
          <c:spPr>
            <a:solidFill>
              <a:schemeClr val="accent6"/>
            </a:solidFill>
          </c:spPr>
          <c:invertIfNegative val="0"/>
          <c:cat>
            <c:numRef>
              <c:f>'City Sales'!$C$2:$C$38</c:f>
              <c:numCache>
                <c:formatCode>General</c:formatCode>
                <c:ptCount val="37"/>
                <c:pt idx="0" formatCode="0">
                  <c:v>2003</c:v>
                </c:pt>
                <c:pt idx="4" formatCode="0">
                  <c:v>2004</c:v>
                </c:pt>
                <c:pt idx="8" formatCode="0">
                  <c:v>2005</c:v>
                </c:pt>
                <c:pt idx="12" formatCode="0">
                  <c:v>2006</c:v>
                </c:pt>
                <c:pt idx="16" formatCode="0">
                  <c:v>2007</c:v>
                </c:pt>
                <c:pt idx="20" formatCode="0">
                  <c:v>2008</c:v>
                </c:pt>
                <c:pt idx="24" formatCode="0">
                  <c:v>2009</c:v>
                </c:pt>
                <c:pt idx="28" formatCode="0">
                  <c:v>2010</c:v>
                </c:pt>
                <c:pt idx="32" formatCode="0">
                  <c:v>2011</c:v>
                </c:pt>
                <c:pt idx="36" formatCode="0">
                  <c:v>2012</c:v>
                </c:pt>
              </c:numCache>
            </c:numRef>
          </c:cat>
          <c:val>
            <c:numRef>
              <c:f>'City Sales'!$H$2:$H$38</c:f>
              <c:numCache>
                <c:formatCode>0.0</c:formatCode>
                <c:ptCount val="37"/>
                <c:pt idx="0">
                  <c:v>0.31305903400000001</c:v>
                </c:pt>
                <c:pt idx="1">
                  <c:v>0.36999663640000002</c:v>
                </c:pt>
                <c:pt idx="2">
                  <c:v>0.26560424970000002</c:v>
                </c:pt>
                <c:pt idx="3">
                  <c:v>0.48375950239999999</c:v>
                </c:pt>
                <c:pt idx="4">
                  <c:v>0.33098882909999999</c:v>
                </c:pt>
                <c:pt idx="5">
                  <c:v>0.37174721189999999</c:v>
                </c:pt>
                <c:pt idx="6">
                  <c:v>0.44474854600000002</c:v>
                </c:pt>
                <c:pt idx="7">
                  <c:v>1.0401188707</c:v>
                </c:pt>
                <c:pt idx="8">
                  <c:v>1.0959814015</c:v>
                </c:pt>
                <c:pt idx="9">
                  <c:v>0.74993535040000003</c:v>
                </c:pt>
                <c:pt idx="10">
                  <c:v>0.47130579430000002</c:v>
                </c:pt>
                <c:pt idx="11">
                  <c:v>0.66340782119999997</c:v>
                </c:pt>
                <c:pt idx="12">
                  <c:v>0.64190738189999996</c:v>
                </c:pt>
                <c:pt idx="13">
                  <c:v>0.56970509380000001</c:v>
                </c:pt>
                <c:pt idx="14">
                  <c:v>0.32133676090000002</c:v>
                </c:pt>
                <c:pt idx="15">
                  <c:v>0.66850176959999996</c:v>
                </c:pt>
                <c:pt idx="16">
                  <c:v>1.0882238632000001</c:v>
                </c:pt>
                <c:pt idx="17">
                  <c:v>0.93639005490000005</c:v>
                </c:pt>
                <c:pt idx="18">
                  <c:v>1.0059612519000001</c:v>
                </c:pt>
                <c:pt idx="19">
                  <c:v>1.7173699706000001</c:v>
                </c:pt>
                <c:pt idx="20">
                  <c:v>2.4844720496999999</c:v>
                </c:pt>
                <c:pt idx="21">
                  <c:v>1.0441385857000001</c:v>
                </c:pt>
                <c:pt idx="22">
                  <c:v>2.7592345349</c:v>
                </c:pt>
                <c:pt idx="23">
                  <c:v>4.3478260869999996</c:v>
                </c:pt>
                <c:pt idx="24">
                  <c:v>2.6156941649999998</c:v>
                </c:pt>
                <c:pt idx="25">
                  <c:v>2.6143790849999999</c:v>
                </c:pt>
                <c:pt idx="26">
                  <c:v>2.2648752398999998</c:v>
                </c:pt>
                <c:pt idx="27">
                  <c:v>2.5111381125999999</c:v>
                </c:pt>
                <c:pt idx="28">
                  <c:v>3.2384690872999999</c:v>
                </c:pt>
                <c:pt idx="29">
                  <c:v>4.5241809672000004</c:v>
                </c:pt>
                <c:pt idx="30">
                  <c:v>18.548387096999999</c:v>
                </c:pt>
                <c:pt idx="31">
                  <c:v>1.6588906168999999</c:v>
                </c:pt>
                <c:pt idx="32">
                  <c:v>1.7505470460000001</c:v>
                </c:pt>
                <c:pt idx="33">
                  <c:v>1.1147236413999999</c:v>
                </c:pt>
                <c:pt idx="34">
                  <c:v>0.49091801670000002</c:v>
                </c:pt>
                <c:pt idx="35">
                  <c:v>0.30845157309999999</c:v>
                </c:pt>
                <c:pt idx="36">
                  <c:v>0.26092628829999998</c:v>
                </c:pt>
              </c:numCache>
            </c:numRef>
          </c:val>
        </c:ser>
        <c:ser>
          <c:idx val="3"/>
          <c:order val="2"/>
          <c:tx>
            <c:v>Distressed (Non REO)</c:v>
          </c:tx>
          <c:spPr>
            <a:solidFill>
              <a:schemeClr val="accent3"/>
            </a:solidFill>
          </c:spPr>
          <c:invertIfNegative val="0"/>
          <c:cat>
            <c:numRef>
              <c:f>'City Sales'!$C$2:$C$38</c:f>
              <c:numCache>
                <c:formatCode>General</c:formatCode>
                <c:ptCount val="37"/>
                <c:pt idx="0" formatCode="0">
                  <c:v>2003</c:v>
                </c:pt>
                <c:pt idx="4" formatCode="0">
                  <c:v>2004</c:v>
                </c:pt>
                <c:pt idx="8" formatCode="0">
                  <c:v>2005</c:v>
                </c:pt>
                <c:pt idx="12" formatCode="0">
                  <c:v>2006</c:v>
                </c:pt>
                <c:pt idx="16" formatCode="0">
                  <c:v>2007</c:v>
                </c:pt>
                <c:pt idx="20" formatCode="0">
                  <c:v>2008</c:v>
                </c:pt>
                <c:pt idx="24" formatCode="0">
                  <c:v>2009</c:v>
                </c:pt>
                <c:pt idx="28" formatCode="0">
                  <c:v>2010</c:v>
                </c:pt>
                <c:pt idx="32" formatCode="0">
                  <c:v>2011</c:v>
                </c:pt>
                <c:pt idx="36" formatCode="0">
                  <c:v>2012</c:v>
                </c:pt>
              </c:numCache>
            </c:numRef>
          </c:cat>
          <c:val>
            <c:numRef>
              <c:f>'City Sales'!$I$2:$I$38</c:f>
              <c:numCache>
                <c:formatCode>0.0</c:formatCode>
                <c:ptCount val="37"/>
                <c:pt idx="0">
                  <c:v>4.114490161</c:v>
                </c:pt>
                <c:pt idx="1">
                  <c:v>4.5408678103</c:v>
                </c:pt>
                <c:pt idx="2">
                  <c:v>3.8512616201999998</c:v>
                </c:pt>
                <c:pt idx="3">
                  <c:v>5.0449205252000002</c:v>
                </c:pt>
                <c:pt idx="4">
                  <c:v>6.3301613570999997</c:v>
                </c:pt>
                <c:pt idx="5">
                  <c:v>3.8413878562999999</c:v>
                </c:pt>
                <c:pt idx="6">
                  <c:v>3.3527198083999998</c:v>
                </c:pt>
                <c:pt idx="7">
                  <c:v>2.6448736999000002</c:v>
                </c:pt>
                <c:pt idx="8">
                  <c:v>2.989040186</c:v>
                </c:pt>
                <c:pt idx="9">
                  <c:v>2.5859839669000002</c:v>
                </c:pt>
                <c:pt idx="10">
                  <c:v>2.0515663986999999</c:v>
                </c:pt>
                <c:pt idx="11">
                  <c:v>2.1298882682000002</c:v>
                </c:pt>
                <c:pt idx="12">
                  <c:v>2.3842274186000001</c:v>
                </c:pt>
                <c:pt idx="13">
                  <c:v>2.0777479893000002</c:v>
                </c:pt>
                <c:pt idx="14">
                  <c:v>2.1208226220999999</c:v>
                </c:pt>
                <c:pt idx="15">
                  <c:v>2.3987416437000002</c:v>
                </c:pt>
                <c:pt idx="16">
                  <c:v>2.9148853477999999</c:v>
                </c:pt>
                <c:pt idx="17">
                  <c:v>2.4862770422999998</c:v>
                </c:pt>
                <c:pt idx="18">
                  <c:v>2.5707898659000001</c:v>
                </c:pt>
                <c:pt idx="19">
                  <c:v>2.5515210990999999</c:v>
                </c:pt>
                <c:pt idx="20">
                  <c:v>1.7598343685</c:v>
                </c:pt>
                <c:pt idx="21">
                  <c:v>2.7527289985999999</c:v>
                </c:pt>
                <c:pt idx="22">
                  <c:v>2.7147307520999999</c:v>
                </c:pt>
                <c:pt idx="23">
                  <c:v>3.0657748049000002</c:v>
                </c:pt>
                <c:pt idx="24">
                  <c:v>4.1582830314999999</c:v>
                </c:pt>
                <c:pt idx="25">
                  <c:v>2.3629964806000001</c:v>
                </c:pt>
                <c:pt idx="26">
                  <c:v>3.5700575816</c:v>
                </c:pt>
                <c:pt idx="27">
                  <c:v>3.3616848927</c:v>
                </c:pt>
                <c:pt idx="28">
                  <c:v>3.0912659470000001</c:v>
                </c:pt>
                <c:pt idx="29">
                  <c:v>2.8081123245000001</c:v>
                </c:pt>
                <c:pt idx="30">
                  <c:v>2.4193548386999999</c:v>
                </c:pt>
                <c:pt idx="31">
                  <c:v>3.8361845516000002</c:v>
                </c:pt>
                <c:pt idx="32">
                  <c:v>2.7352297593000001</c:v>
                </c:pt>
                <c:pt idx="33">
                  <c:v>5.0627032048</c:v>
                </c:pt>
                <c:pt idx="34">
                  <c:v>0.78546882669999996</c:v>
                </c:pt>
                <c:pt idx="35">
                  <c:v>6.1690314599999997E-2</c:v>
                </c:pt>
                <c:pt idx="36">
                  <c:v>0.19569471620000001</c:v>
                </c:pt>
              </c:numCache>
            </c:numRef>
          </c:val>
        </c:ser>
        <c:ser>
          <c:idx val="5"/>
          <c:order val="3"/>
          <c:tx>
            <c:v>REO Exit</c:v>
          </c:tx>
          <c:spPr>
            <a:solidFill>
              <a:schemeClr val="tx2">
                <a:lumMod val="75000"/>
              </a:schemeClr>
            </a:solidFill>
          </c:spPr>
          <c:invertIfNegative val="0"/>
          <c:cat>
            <c:numRef>
              <c:f>'City Sales'!$C$2:$C$38</c:f>
              <c:numCache>
                <c:formatCode>General</c:formatCode>
                <c:ptCount val="37"/>
                <c:pt idx="0" formatCode="0">
                  <c:v>2003</c:v>
                </c:pt>
                <c:pt idx="4" formatCode="0">
                  <c:v>2004</c:v>
                </c:pt>
                <c:pt idx="8" formatCode="0">
                  <c:v>2005</c:v>
                </c:pt>
                <c:pt idx="12" formatCode="0">
                  <c:v>2006</c:v>
                </c:pt>
                <c:pt idx="16" formatCode="0">
                  <c:v>2007</c:v>
                </c:pt>
                <c:pt idx="20" formatCode="0">
                  <c:v>2008</c:v>
                </c:pt>
                <c:pt idx="24" formatCode="0">
                  <c:v>2009</c:v>
                </c:pt>
                <c:pt idx="28" formatCode="0">
                  <c:v>2010</c:v>
                </c:pt>
                <c:pt idx="32" formatCode="0">
                  <c:v>2011</c:v>
                </c:pt>
                <c:pt idx="36" formatCode="0">
                  <c:v>2012</c:v>
                </c:pt>
              </c:numCache>
            </c:numRef>
          </c:cat>
          <c:val>
            <c:numRef>
              <c:f>'City Sales'!$J$2:$J$38</c:f>
              <c:numCache>
                <c:formatCode>0.0</c:formatCode>
                <c:ptCount val="37"/>
                <c:pt idx="0">
                  <c:v>1.6547406082</c:v>
                </c:pt>
                <c:pt idx="1">
                  <c:v>1.9508913555</c:v>
                </c:pt>
                <c:pt idx="2">
                  <c:v>2.1248339973000001</c:v>
                </c:pt>
                <c:pt idx="3">
                  <c:v>1.6931582585</c:v>
                </c:pt>
                <c:pt idx="4">
                  <c:v>2.3582954075</c:v>
                </c:pt>
                <c:pt idx="5">
                  <c:v>1.332094176</c:v>
                </c:pt>
                <c:pt idx="6">
                  <c:v>0.78686281219999998</c:v>
                </c:pt>
                <c:pt idx="7">
                  <c:v>0.89153046059999996</c:v>
                </c:pt>
                <c:pt idx="8">
                  <c:v>0.33211557619999998</c:v>
                </c:pt>
                <c:pt idx="9">
                  <c:v>0.36203775539999999</c:v>
                </c:pt>
                <c:pt idx="10">
                  <c:v>0.27723870249999999</c:v>
                </c:pt>
                <c:pt idx="11">
                  <c:v>0.20949720669999999</c:v>
                </c:pt>
                <c:pt idx="12">
                  <c:v>0.36680421819999998</c:v>
                </c:pt>
                <c:pt idx="13">
                  <c:v>0.33512064339999997</c:v>
                </c:pt>
                <c:pt idx="14">
                  <c:v>0.22493573259999999</c:v>
                </c:pt>
                <c:pt idx="15">
                  <c:v>0.1966181675</c:v>
                </c:pt>
                <c:pt idx="16">
                  <c:v>0.31092110379999999</c:v>
                </c:pt>
                <c:pt idx="17">
                  <c:v>0.45205037129999998</c:v>
                </c:pt>
                <c:pt idx="18">
                  <c:v>0.74515648290000003</c:v>
                </c:pt>
                <c:pt idx="19">
                  <c:v>1.3738959764000001</c:v>
                </c:pt>
                <c:pt idx="20">
                  <c:v>2.0186335404000002</c:v>
                </c:pt>
                <c:pt idx="21">
                  <c:v>3.2273374466</c:v>
                </c:pt>
                <c:pt idx="22">
                  <c:v>3.6048064085</c:v>
                </c:pt>
                <c:pt idx="23">
                  <c:v>4.9052396878</c:v>
                </c:pt>
                <c:pt idx="24">
                  <c:v>9.4567404426999992</c:v>
                </c:pt>
                <c:pt idx="25">
                  <c:v>8.0945198592000001</c:v>
                </c:pt>
                <c:pt idx="26">
                  <c:v>8.5220729367000008</c:v>
                </c:pt>
                <c:pt idx="27">
                  <c:v>10.490076953999999</c:v>
                </c:pt>
                <c:pt idx="28">
                  <c:v>10.647693817</c:v>
                </c:pt>
                <c:pt idx="29">
                  <c:v>9.0093603743999999</c:v>
                </c:pt>
                <c:pt idx="30">
                  <c:v>6.2316715543000001</c:v>
                </c:pt>
                <c:pt idx="31">
                  <c:v>9.4349403836000008</c:v>
                </c:pt>
                <c:pt idx="32">
                  <c:v>10.667396061</c:v>
                </c:pt>
                <c:pt idx="33">
                  <c:v>6.7812354853999999</c:v>
                </c:pt>
                <c:pt idx="34">
                  <c:v>5.8910162003000002</c:v>
                </c:pt>
                <c:pt idx="35">
                  <c:v>4.6267735964999996</c:v>
                </c:pt>
                <c:pt idx="36">
                  <c:v>4.2400521852999997</c:v>
                </c:pt>
              </c:numCache>
            </c:numRef>
          </c:val>
        </c:ser>
        <c:ser>
          <c:idx val="4"/>
          <c:order val="4"/>
          <c:tx>
            <c:v>Other Non-Market</c:v>
          </c:tx>
          <c:invertIfNegative val="0"/>
          <c:cat>
            <c:numRef>
              <c:f>'City Sales'!$C$2:$C$38</c:f>
              <c:numCache>
                <c:formatCode>General</c:formatCode>
                <c:ptCount val="37"/>
                <c:pt idx="0" formatCode="0">
                  <c:v>2003</c:v>
                </c:pt>
                <c:pt idx="4" formatCode="0">
                  <c:v>2004</c:v>
                </c:pt>
                <c:pt idx="8" formatCode="0">
                  <c:v>2005</c:v>
                </c:pt>
                <c:pt idx="12" formatCode="0">
                  <c:v>2006</c:v>
                </c:pt>
                <c:pt idx="16" formatCode="0">
                  <c:v>2007</c:v>
                </c:pt>
                <c:pt idx="20" formatCode="0">
                  <c:v>2008</c:v>
                </c:pt>
                <c:pt idx="24" formatCode="0">
                  <c:v>2009</c:v>
                </c:pt>
                <c:pt idx="28" formatCode="0">
                  <c:v>2010</c:v>
                </c:pt>
                <c:pt idx="32" formatCode="0">
                  <c:v>2011</c:v>
                </c:pt>
                <c:pt idx="36" formatCode="0">
                  <c:v>2012</c:v>
                </c:pt>
              </c:numCache>
            </c:numRef>
          </c:cat>
          <c:val>
            <c:numRef>
              <c:f>'City Sales'!$K$2:$K$38</c:f>
              <c:numCache>
                <c:formatCode>0.0</c:formatCode>
                <c:ptCount val="37"/>
                <c:pt idx="0">
                  <c:v>23.926654741</c:v>
                </c:pt>
                <c:pt idx="1">
                  <c:v>22.267070299</c:v>
                </c:pt>
                <c:pt idx="2">
                  <c:v>14.342629482</c:v>
                </c:pt>
                <c:pt idx="3">
                  <c:v>6.9108500346000001</c:v>
                </c:pt>
                <c:pt idx="4">
                  <c:v>6.9921390153000003</c:v>
                </c:pt>
                <c:pt idx="5">
                  <c:v>7.4659231722000001</c:v>
                </c:pt>
                <c:pt idx="6">
                  <c:v>6.0554225110999997</c:v>
                </c:pt>
                <c:pt idx="7">
                  <c:v>6.0624071321999997</c:v>
                </c:pt>
                <c:pt idx="8">
                  <c:v>6.8083693125</c:v>
                </c:pt>
                <c:pt idx="9">
                  <c:v>14.455650374999999</c:v>
                </c:pt>
                <c:pt idx="10">
                  <c:v>4.2417521485999998</c:v>
                </c:pt>
                <c:pt idx="11">
                  <c:v>7.2974860335000002</c:v>
                </c:pt>
                <c:pt idx="12">
                  <c:v>6.9234296194000002</c:v>
                </c:pt>
                <c:pt idx="13">
                  <c:v>5.4289544235999996</c:v>
                </c:pt>
                <c:pt idx="14">
                  <c:v>11.503856041000001</c:v>
                </c:pt>
                <c:pt idx="15">
                  <c:v>6.0558395595999999</c:v>
                </c:pt>
                <c:pt idx="16">
                  <c:v>5.6743101437999997</c:v>
                </c:pt>
                <c:pt idx="17">
                  <c:v>15.789473684000001</c:v>
                </c:pt>
                <c:pt idx="18">
                  <c:v>3.4277198212000002</c:v>
                </c:pt>
                <c:pt idx="19">
                  <c:v>4.9067713445000001</c:v>
                </c:pt>
                <c:pt idx="20">
                  <c:v>6.2111801242000002</c:v>
                </c:pt>
                <c:pt idx="21">
                  <c:v>4.9833887043000002</c:v>
                </c:pt>
                <c:pt idx="22">
                  <c:v>4.5838896305999999</c:v>
                </c:pt>
                <c:pt idx="23">
                  <c:v>3.9018952061999999</c:v>
                </c:pt>
                <c:pt idx="24">
                  <c:v>5.9020791414999998</c:v>
                </c:pt>
                <c:pt idx="25">
                  <c:v>6.2342885872</c:v>
                </c:pt>
                <c:pt idx="26">
                  <c:v>5.3358925144000002</c:v>
                </c:pt>
                <c:pt idx="27">
                  <c:v>6.1968408261999999</c:v>
                </c:pt>
                <c:pt idx="28">
                  <c:v>6.0843964671000004</c:v>
                </c:pt>
                <c:pt idx="29">
                  <c:v>5.7332293292000003</c:v>
                </c:pt>
                <c:pt idx="30">
                  <c:v>4.6920821114000004</c:v>
                </c:pt>
                <c:pt idx="31">
                  <c:v>7.9834110938</c:v>
                </c:pt>
                <c:pt idx="32">
                  <c:v>8.7527352298000007</c:v>
                </c:pt>
                <c:pt idx="33">
                  <c:v>7.5708313980000002</c:v>
                </c:pt>
                <c:pt idx="34">
                  <c:v>5.9401080019999997</c:v>
                </c:pt>
                <c:pt idx="35">
                  <c:v>8.1431215299000002</c:v>
                </c:pt>
                <c:pt idx="36">
                  <c:v>9.5890410959000008</c:v>
                </c:pt>
              </c:numCache>
            </c:numRef>
          </c:val>
        </c:ser>
        <c:dLbls>
          <c:showLegendKey val="0"/>
          <c:showVal val="0"/>
          <c:showCatName val="0"/>
          <c:showSerName val="0"/>
          <c:showPercent val="0"/>
          <c:showBubbleSize val="0"/>
        </c:dLbls>
        <c:gapWidth val="75"/>
        <c:overlap val="100"/>
        <c:axId val="40013824"/>
        <c:axId val="40015360"/>
      </c:barChart>
      <c:catAx>
        <c:axId val="40013824"/>
        <c:scaling>
          <c:orientation val="minMax"/>
        </c:scaling>
        <c:delete val="0"/>
        <c:axPos val="b"/>
        <c:numFmt formatCode="0" sourceLinked="1"/>
        <c:majorTickMark val="none"/>
        <c:minorTickMark val="none"/>
        <c:tickLblPos val="nextTo"/>
        <c:txPr>
          <a:bodyPr rot="-2700000"/>
          <a:lstStyle/>
          <a:p>
            <a:pPr>
              <a:defRPr/>
            </a:pPr>
            <a:endParaRPr lang="en-US"/>
          </a:p>
        </c:txPr>
        <c:crossAx val="40015360"/>
        <c:crosses val="autoZero"/>
        <c:auto val="1"/>
        <c:lblAlgn val="ctr"/>
        <c:lblOffset val="100"/>
        <c:noMultiLvlLbl val="0"/>
      </c:catAx>
      <c:valAx>
        <c:axId val="40015360"/>
        <c:scaling>
          <c:orientation val="minMax"/>
          <c:max val="45"/>
        </c:scaling>
        <c:delete val="0"/>
        <c:axPos val="l"/>
        <c:majorGridlines/>
        <c:numFmt formatCode="0" sourceLinked="0"/>
        <c:majorTickMark val="none"/>
        <c:minorTickMark val="none"/>
        <c:tickLblPos val="nextTo"/>
        <c:txPr>
          <a:bodyPr/>
          <a:lstStyle/>
          <a:p>
            <a:pPr>
              <a:defRPr sz="1400"/>
            </a:pPr>
            <a:endParaRPr lang="en-US"/>
          </a:p>
        </c:txPr>
        <c:crossAx val="40013824"/>
        <c:crosses val="autoZero"/>
        <c:crossBetween val="between"/>
      </c:valAx>
    </c:plotArea>
    <c:legend>
      <c:legendPos val="b"/>
      <c:layout>
        <c:manualLayout>
          <c:xMode val="edge"/>
          <c:yMode val="edge"/>
          <c:x val="7.1976464480401486E-2"/>
          <c:y val="0.11568902601244437"/>
          <c:w val="0.8999999192930348"/>
          <c:h val="4.6218575462239744E-2"/>
        </c:manualLayout>
      </c:layout>
      <c:overlay val="1"/>
      <c:spPr>
        <a:ln>
          <a:solidFill>
            <a:schemeClr val="accent1"/>
          </a:solidFill>
        </a:ln>
      </c:spPr>
      <c:txPr>
        <a:bodyPr/>
        <a:lstStyle/>
        <a:p>
          <a:pPr>
            <a:defRPr sz="1400"/>
          </a:pPr>
          <a:endParaRPr lang="en-US"/>
        </a:p>
      </c:txPr>
    </c:legend>
    <c:plotVisOnly val="1"/>
    <c:dispBlanksAs val="gap"/>
    <c:showDLblsOverMax val="0"/>
  </c:chart>
  <c:txPr>
    <a:bodyPr/>
    <a:lstStyle/>
    <a:p>
      <a:pPr>
        <a:defRPr sz="12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Percent of Single</a:t>
            </a:r>
            <a:r>
              <a:rPr lang="en-US" sz="1600" baseline="0" dirty="0"/>
              <a:t>-Family Home and Condominium Sales by Type</a:t>
            </a:r>
          </a:p>
          <a:p>
            <a:pPr>
              <a:defRPr sz="1600"/>
            </a:pPr>
            <a:r>
              <a:rPr lang="en-US" sz="1600" baseline="0" dirty="0"/>
              <a:t> for Non-Market Sales in the District of Columbia by Ward, First Quarter 2011 </a:t>
            </a:r>
            <a:endParaRPr lang="en-US" sz="1600" dirty="0"/>
          </a:p>
        </c:rich>
      </c:tx>
      <c:layout/>
      <c:overlay val="0"/>
    </c:title>
    <c:autoTitleDeleted val="0"/>
    <c:plotArea>
      <c:layout>
        <c:manualLayout>
          <c:layoutTarget val="inner"/>
          <c:xMode val="edge"/>
          <c:yMode val="edge"/>
          <c:x val="4.9306857735855927E-2"/>
          <c:y val="0.18463846653522537"/>
          <c:w val="0.93458856789640132"/>
          <c:h val="0.71971638427128259"/>
        </c:manualLayout>
      </c:layout>
      <c:barChart>
        <c:barDir val="col"/>
        <c:grouping val="stacked"/>
        <c:varyColors val="0"/>
        <c:ser>
          <c:idx val="0"/>
          <c:order val="0"/>
          <c:tx>
            <c:v>REO Entry</c:v>
          </c:tx>
          <c:spPr>
            <a:solidFill>
              <a:schemeClr val="accent2">
                <a:lumMod val="75000"/>
              </a:schemeClr>
            </a:solidFill>
          </c:spPr>
          <c:invertIfNegative val="0"/>
          <c:dLbls>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'Ward Sales Data'!$C$1:$J$1</c:f>
              <c:strCache>
                <c:ptCount val="8"/>
                <c:pt idx="0">
                  <c:v>Ward 1</c:v>
                </c:pt>
                <c:pt idx="1">
                  <c:v>Ward 2</c:v>
                </c:pt>
                <c:pt idx="2">
                  <c:v>Ward 3</c:v>
                </c:pt>
                <c:pt idx="3">
                  <c:v>Ward 4</c:v>
                </c:pt>
                <c:pt idx="4">
                  <c:v>Ward 5</c:v>
                </c:pt>
                <c:pt idx="5">
                  <c:v>Ward 6</c:v>
                </c:pt>
                <c:pt idx="6">
                  <c:v>Ward 7</c:v>
                </c:pt>
                <c:pt idx="7">
                  <c:v>Ward 8</c:v>
                </c:pt>
              </c:strCache>
            </c:strRef>
          </c:cat>
          <c:val>
            <c:numRef>
              <c:f>'Ward Sales Data'!$C$4:$J$4</c:f>
              <c:numCache>
                <c:formatCode>General</c:formatCode>
                <c:ptCount val="8"/>
                <c:pt idx="0">
                  <c:v>3.2558139535000001</c:v>
                </c:pt>
                <c:pt idx="1">
                  <c:v>3.4482758621</c:v>
                </c:pt>
                <c:pt idx="2">
                  <c:v>3.7209302326000002</c:v>
                </c:pt>
                <c:pt idx="3">
                  <c:v>10.045662099999999</c:v>
                </c:pt>
                <c:pt idx="4">
                  <c:v>12.5</c:v>
                </c:pt>
                <c:pt idx="5">
                  <c:v>4.2471042471000002</c:v>
                </c:pt>
                <c:pt idx="6">
                  <c:v>18.181818182000001</c:v>
                </c:pt>
                <c:pt idx="7">
                  <c:v>18.253968254</c:v>
                </c:pt>
              </c:numCache>
            </c:numRef>
          </c:val>
        </c:ser>
        <c:ser>
          <c:idx val="2"/>
          <c:order val="1"/>
          <c:tx>
            <c:v>Foreclosure (Non REO)</c:v>
          </c:tx>
          <c:spPr>
            <a:solidFill>
              <a:schemeClr val="accent6"/>
            </a:solidFill>
          </c:spPr>
          <c:invertIfNegative val="0"/>
          <c:dLbls>
            <c:dLbl>
              <c:idx val="2"/>
              <c:layout>
                <c:manualLayout>
                  <c:x val="4.8351648351648353E-2"/>
                  <c:y val="0"/>
                </c:manualLayout>
              </c:layout>
              <c:showLegendKey val="0"/>
              <c:showVal val="1"/>
              <c:showCatName val="0"/>
              <c:showSerName val="0"/>
              <c:showPercent val="0"/>
              <c:showBubbleSize val="0"/>
            </c:dLbl>
            <c:dLbl>
              <c:idx val="5"/>
              <c:layout>
                <c:manualLayout>
                  <c:x val="4.981684981684982E-2"/>
                  <c:y val="0"/>
                </c:manualLayout>
              </c:layout>
              <c:showLegendKey val="0"/>
              <c:showVal val="1"/>
              <c:showCatName val="0"/>
              <c:showSerName val="0"/>
              <c:showPercent val="0"/>
              <c:showBubbleSize val="0"/>
            </c:dLbl>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'Ward Sales Data'!$C$1:$J$1</c:f>
              <c:strCache>
                <c:ptCount val="8"/>
                <c:pt idx="0">
                  <c:v>Ward 1</c:v>
                </c:pt>
                <c:pt idx="1">
                  <c:v>Ward 2</c:v>
                </c:pt>
                <c:pt idx="2">
                  <c:v>Ward 3</c:v>
                </c:pt>
                <c:pt idx="3">
                  <c:v>Ward 4</c:v>
                </c:pt>
                <c:pt idx="4">
                  <c:v>Ward 5</c:v>
                </c:pt>
                <c:pt idx="5">
                  <c:v>Ward 6</c:v>
                </c:pt>
                <c:pt idx="6">
                  <c:v>Ward 7</c:v>
                </c:pt>
                <c:pt idx="7">
                  <c:v>Ward 8</c:v>
                </c:pt>
              </c:strCache>
            </c:strRef>
          </c:cat>
          <c:val>
            <c:numRef>
              <c:f>'Ward Sales Data'!$C$5:$J$5</c:f>
              <c:numCache>
                <c:formatCode>General</c:formatCode>
                <c:ptCount val="8"/>
                <c:pt idx="0">
                  <c:v>0.93023255810000005</c:v>
                </c:pt>
                <c:pt idx="1">
                  <c:v>1.1494252873999999</c:v>
                </c:pt>
                <c:pt idx="2">
                  <c:v>0.46511627909999997</c:v>
                </c:pt>
                <c:pt idx="3">
                  <c:v>4.1095890410999996</c:v>
                </c:pt>
                <c:pt idx="4">
                  <c:v>4.5833333332999997</c:v>
                </c:pt>
                <c:pt idx="5">
                  <c:v>0</c:v>
                </c:pt>
                <c:pt idx="6">
                  <c:v>0.95693779899999998</c:v>
                </c:pt>
                <c:pt idx="7">
                  <c:v>3.1746031746000001</c:v>
                </c:pt>
              </c:numCache>
            </c:numRef>
          </c:val>
        </c:ser>
        <c:ser>
          <c:idx val="3"/>
          <c:order val="2"/>
          <c:tx>
            <c:v>Distressed (Non REO)</c:v>
          </c:tx>
          <c:spPr>
            <a:solidFill>
              <a:schemeClr val="accent3"/>
            </a:solidFill>
          </c:spPr>
          <c:invertIfNegative val="0"/>
          <c:dLbls>
            <c:dLbl>
              <c:idx val="2"/>
              <c:layout>
                <c:manualLayout>
                  <c:x val="1.4652014652014652E-3"/>
                  <c:y val="0"/>
                </c:manualLayout>
              </c:layout>
              <c:showLegendKey val="0"/>
              <c:showVal val="1"/>
              <c:showCatName val="0"/>
              <c:showSerName val="0"/>
              <c:showPercent val="0"/>
              <c:showBubbleSize val="0"/>
            </c:dLbl>
            <c:dLbl>
              <c:idx val="5"/>
              <c:layout>
                <c:manualLayout>
                  <c:x val="1.4652014652014652E-3"/>
                  <c:y val="0"/>
                </c:manualLayout>
              </c:layout>
              <c:showLegendKey val="0"/>
              <c:showVal val="1"/>
              <c:showCatName val="0"/>
              <c:showSerName val="0"/>
              <c:showPercent val="0"/>
              <c:showBubbleSize val="0"/>
            </c:dLbl>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'Ward Sales Data'!$C$1:$J$1</c:f>
              <c:strCache>
                <c:ptCount val="8"/>
                <c:pt idx="0">
                  <c:v>Ward 1</c:v>
                </c:pt>
                <c:pt idx="1">
                  <c:v>Ward 2</c:v>
                </c:pt>
                <c:pt idx="2">
                  <c:v>Ward 3</c:v>
                </c:pt>
                <c:pt idx="3">
                  <c:v>Ward 4</c:v>
                </c:pt>
                <c:pt idx="4">
                  <c:v>Ward 5</c:v>
                </c:pt>
                <c:pt idx="5">
                  <c:v>Ward 6</c:v>
                </c:pt>
                <c:pt idx="6">
                  <c:v>Ward 7</c:v>
                </c:pt>
                <c:pt idx="7">
                  <c:v>Ward 8</c:v>
                </c:pt>
              </c:strCache>
            </c:strRef>
          </c:cat>
          <c:val>
            <c:numRef>
              <c:f>'Ward Sales Data'!$C$6:$J$6</c:f>
              <c:numCache>
                <c:formatCode>General</c:formatCode>
                <c:ptCount val="8"/>
                <c:pt idx="0">
                  <c:v>1.8604651163000001</c:v>
                </c:pt>
                <c:pt idx="1">
                  <c:v>1.9157088122999999</c:v>
                </c:pt>
                <c:pt idx="2">
                  <c:v>1.3953488372</c:v>
                </c:pt>
                <c:pt idx="3">
                  <c:v>4.1095890410999996</c:v>
                </c:pt>
                <c:pt idx="4">
                  <c:v>5</c:v>
                </c:pt>
                <c:pt idx="5">
                  <c:v>1.9305019305</c:v>
                </c:pt>
                <c:pt idx="6">
                  <c:v>2.8708133971000001</c:v>
                </c:pt>
                <c:pt idx="7">
                  <c:v>3.1746031746000001</c:v>
                </c:pt>
              </c:numCache>
            </c:numRef>
          </c:val>
        </c:ser>
        <c:ser>
          <c:idx val="5"/>
          <c:order val="3"/>
          <c:tx>
            <c:v>REO Exit</c:v>
          </c:tx>
          <c:spPr>
            <a:solidFill>
              <a:schemeClr val="tx2">
                <a:lumMod val="75000"/>
              </a:schemeClr>
            </a:solidFill>
          </c:spPr>
          <c:invertIfNegative val="0"/>
          <c:dLbls>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'Ward Sales Data'!$C$1:$J$1</c:f>
              <c:strCache>
                <c:ptCount val="8"/>
                <c:pt idx="0">
                  <c:v>Ward 1</c:v>
                </c:pt>
                <c:pt idx="1">
                  <c:v>Ward 2</c:v>
                </c:pt>
                <c:pt idx="2">
                  <c:v>Ward 3</c:v>
                </c:pt>
                <c:pt idx="3">
                  <c:v>Ward 4</c:v>
                </c:pt>
                <c:pt idx="4">
                  <c:v>Ward 5</c:v>
                </c:pt>
                <c:pt idx="5">
                  <c:v>Ward 6</c:v>
                </c:pt>
                <c:pt idx="6">
                  <c:v>Ward 7</c:v>
                </c:pt>
                <c:pt idx="7">
                  <c:v>Ward 8</c:v>
                </c:pt>
              </c:strCache>
            </c:strRef>
          </c:cat>
          <c:val>
            <c:numRef>
              <c:f>'Ward Sales Data'!$C$7:$J$7</c:f>
              <c:numCache>
                <c:formatCode>General</c:formatCode>
                <c:ptCount val="8"/>
                <c:pt idx="0">
                  <c:v>5.1162790698</c:v>
                </c:pt>
                <c:pt idx="1">
                  <c:v>4.2145593870000004</c:v>
                </c:pt>
                <c:pt idx="2">
                  <c:v>3.2558139535000001</c:v>
                </c:pt>
                <c:pt idx="3">
                  <c:v>12.328767123</c:v>
                </c:pt>
                <c:pt idx="4">
                  <c:v>15.833333333000001</c:v>
                </c:pt>
                <c:pt idx="5">
                  <c:v>4.2471042471000002</c:v>
                </c:pt>
                <c:pt idx="6">
                  <c:v>26.315789473999999</c:v>
                </c:pt>
                <c:pt idx="7">
                  <c:v>26.190476189999998</c:v>
                </c:pt>
              </c:numCache>
            </c:numRef>
          </c:val>
        </c:ser>
        <c:ser>
          <c:idx val="4"/>
          <c:order val="4"/>
          <c:tx>
            <c:v>Other Non-Market</c:v>
          </c:tx>
          <c:invertIfNegative val="0"/>
          <c:dLbls>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'Ward Sales Data'!$C$1:$J$1</c:f>
              <c:strCache>
                <c:ptCount val="8"/>
                <c:pt idx="0">
                  <c:v>Ward 1</c:v>
                </c:pt>
                <c:pt idx="1">
                  <c:v>Ward 2</c:v>
                </c:pt>
                <c:pt idx="2">
                  <c:v>Ward 3</c:v>
                </c:pt>
                <c:pt idx="3">
                  <c:v>Ward 4</c:v>
                </c:pt>
                <c:pt idx="4">
                  <c:v>Ward 5</c:v>
                </c:pt>
                <c:pt idx="5">
                  <c:v>Ward 6</c:v>
                </c:pt>
                <c:pt idx="6">
                  <c:v>Ward 7</c:v>
                </c:pt>
                <c:pt idx="7">
                  <c:v>Ward 8</c:v>
                </c:pt>
              </c:strCache>
            </c:strRef>
          </c:cat>
          <c:val>
            <c:numRef>
              <c:f>'Ward Sales Data'!$C$8:$J$8</c:f>
              <c:numCache>
                <c:formatCode>General</c:formatCode>
                <c:ptCount val="8"/>
                <c:pt idx="0">
                  <c:v>5.5813953488000001</c:v>
                </c:pt>
                <c:pt idx="1">
                  <c:v>9.9616858237999999</c:v>
                </c:pt>
                <c:pt idx="2">
                  <c:v>9.7674418605</c:v>
                </c:pt>
                <c:pt idx="3">
                  <c:v>10.958904110000001</c:v>
                </c:pt>
                <c:pt idx="4">
                  <c:v>10.416666666999999</c:v>
                </c:pt>
                <c:pt idx="5">
                  <c:v>5.7915057914999997</c:v>
                </c:pt>
                <c:pt idx="6">
                  <c:v>9.5693779903999996</c:v>
                </c:pt>
                <c:pt idx="7">
                  <c:v>11.111111111</c:v>
                </c:pt>
              </c:numCache>
            </c:numRef>
          </c:val>
        </c:ser>
        <c:dLbls>
          <c:showLegendKey val="0"/>
          <c:showVal val="0"/>
          <c:showCatName val="0"/>
          <c:showSerName val="0"/>
          <c:showPercent val="0"/>
          <c:showBubbleSize val="0"/>
        </c:dLbls>
        <c:gapWidth val="75"/>
        <c:overlap val="100"/>
        <c:axId val="70915968"/>
        <c:axId val="70917504"/>
      </c:barChart>
      <c:catAx>
        <c:axId val="70915968"/>
        <c:scaling>
          <c:orientation val="minMax"/>
        </c:scaling>
        <c:delete val="0"/>
        <c:axPos val="b"/>
        <c:majorTickMark val="none"/>
        <c:minorTickMark val="none"/>
        <c:tickLblPos val="nextTo"/>
        <c:txPr>
          <a:bodyPr/>
          <a:lstStyle/>
          <a:p>
            <a:pPr>
              <a:defRPr sz="1400"/>
            </a:pPr>
            <a:endParaRPr lang="en-US"/>
          </a:p>
        </c:txPr>
        <c:crossAx val="70917504"/>
        <c:crosses val="autoZero"/>
        <c:auto val="1"/>
        <c:lblAlgn val="ctr"/>
        <c:lblOffset val="100"/>
        <c:noMultiLvlLbl val="0"/>
      </c:catAx>
      <c:valAx>
        <c:axId val="70917504"/>
        <c:scaling>
          <c:orientation val="minMax"/>
        </c:scaling>
        <c:delete val="0"/>
        <c:axPos val="l"/>
        <c:majorGridlines/>
        <c:numFmt formatCode="0" sourceLinked="0"/>
        <c:majorTickMark val="none"/>
        <c:minorTickMark val="none"/>
        <c:tickLblPos val="nextTo"/>
        <c:spPr>
          <a:ln w="9525">
            <a:noFill/>
          </a:ln>
        </c:spPr>
        <c:txPr>
          <a:bodyPr/>
          <a:lstStyle/>
          <a:p>
            <a:pPr>
              <a:defRPr sz="1400"/>
            </a:pPr>
            <a:endParaRPr lang="en-US"/>
          </a:p>
        </c:txPr>
        <c:crossAx val="70915968"/>
        <c:crosses val="autoZero"/>
        <c:crossBetween val="between"/>
      </c:valAx>
    </c:plotArea>
    <c:legend>
      <c:legendPos val="t"/>
      <c:layout/>
      <c:overlay val="0"/>
      <c:spPr>
        <a:noFill/>
        <a:ln>
          <a:solidFill>
            <a:schemeClr val="accent1"/>
          </a:solidFill>
        </a:ln>
      </c:spPr>
      <c:txPr>
        <a:bodyPr/>
        <a:lstStyle/>
        <a:p>
          <a:pPr>
            <a:defRPr sz="1400"/>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1</cdr:x>
      <cdr:y>0.07475</cdr:y>
    </cdr:to>
    <cdr:sp macro="" textlink="">
      <cdr:nvSpPr>
        <cdr:cNvPr id="1026" name="Text Box 2"/>
        <cdr:cNvSpPr txBox="1">
          <a:spLocks xmlns:a="http://schemas.openxmlformats.org/drawingml/2006/main" noChangeArrowheads="1"/>
        </cdr:cNvSpPr>
      </cdr:nvSpPr>
      <cdr:spPr bwMode="auto">
        <a:xfrm xmlns:a="http://schemas.openxmlformats.org/drawingml/2006/main">
          <a:off x="0" y="0"/>
          <a:ext cx="8025401" cy="3664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400" b="1" i="0" u="none" strike="noStrike" baseline="0" dirty="0">
              <a:solidFill>
                <a:srgbClr val="000000"/>
              </a:solidFill>
              <a:latin typeface="Arial" pitchFamily="34" charset="0"/>
              <a:cs typeface="Arial" pitchFamily="34" charset="0"/>
            </a:rPr>
            <a:t>Residential Foreclosure Trends, 1999 Q1 -  2012 Q1 (Quarterly), Washington, D.C.</a:t>
          </a:r>
        </a:p>
      </cdr:txBody>
    </cdr:sp>
  </cdr:relSizeAnchor>
  <cdr:relSizeAnchor xmlns:cdr="http://schemas.openxmlformats.org/drawingml/2006/chartDrawing">
    <cdr:from>
      <cdr:x>0.00174</cdr:x>
      <cdr:y>0.0442</cdr:y>
    </cdr:from>
    <cdr:to>
      <cdr:x>0.43161</cdr:x>
      <cdr:y>0.08027</cdr:y>
    </cdr:to>
    <cdr:sp macro="" textlink="">
      <cdr:nvSpPr>
        <cdr:cNvPr id="1027" name="Text Box 3"/>
        <cdr:cNvSpPr txBox="1">
          <a:spLocks xmlns:a="http://schemas.openxmlformats.org/drawingml/2006/main" noChangeArrowheads="1"/>
        </cdr:cNvSpPr>
      </cdr:nvSpPr>
      <cdr:spPr bwMode="auto">
        <a:xfrm xmlns:a="http://schemas.openxmlformats.org/drawingml/2006/main">
          <a:off x="19224" y="248960"/>
          <a:ext cx="3901646"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Number of Single-Family Homes and Condominium Units</a:t>
          </a:r>
        </a:p>
      </cdr:txBody>
    </cdr:sp>
  </cdr:relSizeAnchor>
  <cdr:relSizeAnchor xmlns:cdr="http://schemas.openxmlformats.org/drawingml/2006/chartDrawing">
    <cdr:from>
      <cdr:x>0</cdr:x>
      <cdr:y>0.94505</cdr:y>
    </cdr:from>
    <cdr:to>
      <cdr:x>0.99675</cdr:x>
      <cdr:y>1</cdr:y>
    </cdr:to>
    <cdr:sp macro="" textlink="">
      <cdr:nvSpPr>
        <cdr:cNvPr id="5" name="Text Box 1"/>
        <cdr:cNvSpPr txBox="1">
          <a:spLocks xmlns:a="http://schemas.openxmlformats.org/drawingml/2006/main" noChangeArrowheads="1"/>
        </cdr:cNvSpPr>
      </cdr:nvSpPr>
      <cdr:spPr bwMode="auto">
        <a:xfrm xmlns:a="http://schemas.openxmlformats.org/drawingml/2006/main">
          <a:off x="0" y="5522359"/>
          <a:ext cx="8555307" cy="32106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en-US" sz="850" b="0" i="1" u="none" strike="noStrike" baseline="0" dirty="0">
            <a:solidFill>
              <a:srgbClr val="000000"/>
            </a:solidFill>
            <a:latin typeface="Arial"/>
            <a:cs typeface="Arial"/>
          </a:endParaRPr>
        </a:p>
        <a:p xmlns:a="http://schemas.openxmlformats.org/drawingml/2006/main">
          <a:pPr algn="l" rtl="0">
            <a:defRPr sz="1000"/>
          </a:pPr>
          <a:r>
            <a:rPr lang="en-US" sz="850" b="0" i="1" u="none" strike="noStrike" baseline="0" dirty="0">
              <a:solidFill>
                <a:srgbClr val="000000"/>
              </a:solidFill>
              <a:latin typeface="Arial"/>
              <a:cs typeface="Arial"/>
            </a:rPr>
            <a:t>Source:  D.C. Recorder of Deeds and Office of Tax and Revenue data tabulated by NeighborhoodInfo DC.</a:t>
          </a:r>
        </a:p>
      </cdr:txBody>
    </cdr:sp>
  </cdr:relSizeAnchor>
</c:userShapes>
</file>

<file path=ppt/drawings/drawing2.xml><?xml version="1.0" encoding="utf-8"?>
<c:userShapes xmlns:c="http://schemas.openxmlformats.org/drawingml/2006/chart">
  <cdr:relSizeAnchor xmlns:cdr="http://schemas.openxmlformats.org/drawingml/2006/chartDrawing">
    <cdr:from>
      <cdr:x>0.0045</cdr:x>
      <cdr:y>0.0945</cdr:y>
    </cdr:from>
    <cdr:to>
      <cdr:x>0.43935</cdr:x>
      <cdr:y>0.1253</cdr:y>
    </cdr:to>
    <cdr:sp macro="" textlink="">
      <cdr:nvSpPr>
        <cdr:cNvPr id="20481" name="Text Box 1"/>
        <cdr:cNvSpPr txBox="1">
          <a:spLocks xmlns:a="http://schemas.openxmlformats.org/drawingml/2006/main" noChangeArrowheads="1"/>
        </cdr:cNvSpPr>
      </cdr:nvSpPr>
      <cdr:spPr bwMode="auto">
        <a:xfrm xmlns:a="http://schemas.openxmlformats.org/drawingml/2006/main">
          <a:off x="38620" y="550978"/>
          <a:ext cx="3731919" cy="1796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000" b="0" i="0" u="none" strike="noStrike" baseline="0" dirty="0">
              <a:solidFill>
                <a:srgbClr val="000000"/>
              </a:solidFill>
              <a:latin typeface="Arial"/>
              <a:cs typeface="Arial"/>
            </a:rPr>
            <a:t>Four-quarter moving average of median price (2012 $ thousands)</a:t>
          </a:r>
          <a:endParaRPr lang="en-US" dirty="0"/>
        </a:p>
      </cdr:txBody>
    </cdr:sp>
  </cdr:relSizeAnchor>
  <cdr:relSizeAnchor xmlns:cdr="http://schemas.openxmlformats.org/drawingml/2006/chartDrawing">
    <cdr:from>
      <cdr:x>0</cdr:x>
      <cdr:y>0</cdr:y>
    </cdr:from>
    <cdr:to>
      <cdr:x>0.761</cdr:x>
      <cdr:y>0.0775</cdr:y>
    </cdr:to>
    <cdr:sp macro="" textlink="">
      <cdr:nvSpPr>
        <cdr:cNvPr id="20482" name="Text Box 2"/>
        <cdr:cNvSpPr txBox="1">
          <a:spLocks xmlns:a="http://schemas.openxmlformats.org/drawingml/2006/main" noChangeArrowheads="1"/>
        </cdr:cNvSpPr>
      </cdr:nvSpPr>
      <cdr:spPr bwMode="auto">
        <a:xfrm xmlns:a="http://schemas.openxmlformats.org/drawingml/2006/main">
          <a:off x="0" y="0"/>
          <a:ext cx="6530921" cy="45250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00" b="1" i="0" u="none" strike="noStrike" baseline="0" dirty="0" smtClean="0">
              <a:solidFill>
                <a:srgbClr val="000000"/>
              </a:solidFill>
              <a:latin typeface="Arial"/>
              <a:cs typeface="Arial"/>
            </a:rPr>
            <a:t>Single-Family </a:t>
          </a:r>
          <a:r>
            <a:rPr lang="en-US" sz="1100" b="1" i="0" u="none" strike="noStrike" baseline="0" dirty="0">
              <a:solidFill>
                <a:srgbClr val="000000"/>
              </a:solidFill>
              <a:latin typeface="Arial"/>
              <a:cs typeface="Arial"/>
            </a:rPr>
            <a:t>Home Price Trends by Ward, 2003 Q1 - 2012 Q1 (Quarterly)</a:t>
          </a:r>
        </a:p>
        <a:p xmlns:a="http://schemas.openxmlformats.org/drawingml/2006/main">
          <a:pPr algn="l" rtl="0">
            <a:defRPr sz="1000"/>
          </a:pPr>
          <a:r>
            <a:rPr lang="en-US" sz="1100" b="1" i="0" u="none" strike="noStrike" baseline="0" dirty="0">
              <a:solidFill>
                <a:srgbClr val="000000"/>
              </a:solidFill>
              <a:latin typeface="Arial"/>
              <a:cs typeface="Arial"/>
            </a:rPr>
            <a:t>Washington, D.C.</a:t>
          </a:r>
          <a:endParaRPr lang="en-US" dirty="0"/>
        </a:p>
      </cdr:txBody>
    </cdr:sp>
  </cdr:relSizeAnchor>
  <cdr:relSizeAnchor xmlns:cdr="http://schemas.openxmlformats.org/drawingml/2006/chartDrawing">
    <cdr:from>
      <cdr:x>0</cdr:x>
      <cdr:y>0.9605</cdr:y>
    </cdr:from>
    <cdr:to>
      <cdr:x>0.4585</cdr:x>
      <cdr:y>0.99325</cdr:y>
    </cdr:to>
    <cdr:sp macro="" textlink="">
      <cdr:nvSpPr>
        <cdr:cNvPr id="20483" name="Text Box 3"/>
        <cdr:cNvSpPr txBox="1">
          <a:spLocks xmlns:a="http://schemas.openxmlformats.org/drawingml/2006/main" noChangeArrowheads="1"/>
        </cdr:cNvSpPr>
      </cdr:nvSpPr>
      <cdr:spPr bwMode="auto">
        <a:xfrm xmlns:a="http://schemas.openxmlformats.org/drawingml/2006/main">
          <a:off x="0" y="5608191"/>
          <a:ext cx="3934858" cy="1912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1" u="none" strike="noStrike" baseline="0" dirty="0">
              <a:solidFill>
                <a:srgbClr val="000000"/>
              </a:solidFill>
              <a:latin typeface="Arial"/>
              <a:cs typeface="Arial"/>
            </a:rPr>
            <a:t>Source:  D.C. real property sales data tabulated by NeighborhoodInfo DC.</a:t>
          </a: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0.00272</cdr:x>
      <cdr:y>0.96375</cdr:y>
    </cdr:from>
    <cdr:to>
      <cdr:x>0.62607</cdr:x>
      <cdr:y>0.9885</cdr:y>
    </cdr:to>
    <cdr:sp macro="" textlink="">
      <cdr:nvSpPr>
        <cdr:cNvPr id="3" name="Text Box 1"/>
        <cdr:cNvSpPr txBox="1">
          <a:spLocks xmlns:a="http://schemas.openxmlformats.org/drawingml/2006/main" noChangeArrowheads="1"/>
        </cdr:cNvSpPr>
      </cdr:nvSpPr>
      <cdr:spPr bwMode="auto">
        <a:xfrm xmlns:a="http://schemas.openxmlformats.org/drawingml/2006/main">
          <a:off x="23586" y="6065157"/>
          <a:ext cx="5407314" cy="1557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900" b="0" i="1" u="none" strike="noStrike" baseline="0" dirty="0">
              <a:solidFill>
                <a:srgbClr val="000000"/>
              </a:solidFill>
              <a:latin typeface="Arial"/>
              <a:cs typeface="Arial"/>
            </a:rPr>
            <a:t>Source:  D.C. Recorder of Deeds and Office of Tax and Revenue data tabulated by NeighborhoodInfo DC.</a:t>
          </a:r>
        </a:p>
      </cdr:txBody>
    </cdr:sp>
  </cdr:relSizeAnchor>
</c:userShapes>
</file>

<file path=ppt/drawings/drawing4.xml><?xml version="1.0" encoding="utf-8"?>
<c:userShapes xmlns:c="http://schemas.openxmlformats.org/drawingml/2006/chart">
  <cdr:relSizeAnchor xmlns:cdr="http://schemas.openxmlformats.org/drawingml/2006/chartDrawing">
    <cdr:from>
      <cdr:x>0.00455</cdr:x>
      <cdr:y>0.97023</cdr:y>
    </cdr:from>
    <cdr:to>
      <cdr:x>0.6279</cdr:x>
      <cdr:y>0.99498</cdr:y>
    </cdr:to>
    <cdr:sp macro="" textlink="">
      <cdr:nvSpPr>
        <cdr:cNvPr id="2" name="Text Box 1"/>
        <cdr:cNvSpPr txBox="1">
          <a:spLocks xmlns:a="http://schemas.openxmlformats.org/drawingml/2006/main" noChangeArrowheads="1"/>
        </cdr:cNvSpPr>
      </cdr:nvSpPr>
      <cdr:spPr bwMode="auto">
        <a:xfrm xmlns:a="http://schemas.openxmlformats.org/drawingml/2006/main">
          <a:off x="39461" y="6105978"/>
          <a:ext cx="5407314" cy="1557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900" b="0" i="1" u="none" strike="noStrike" baseline="0" dirty="0">
              <a:solidFill>
                <a:srgbClr val="000000"/>
              </a:solidFill>
              <a:latin typeface="Arial"/>
              <a:cs typeface="Arial"/>
            </a:rPr>
            <a:t>Source:  D.C. Recorder of Deeds and Office of Tax and Revenue data tabulated by NeighborhoodInfo DC.</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50869"/>
            <a:ext cx="3036038" cy="38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1" tIns="46616" rIns="93231" bIns="46616" numCol="1" anchor="t" anchorCtr="0" compatLnSpc="1">
            <a:prstTxWarp prst="textNoShape">
              <a:avLst/>
            </a:prstTxWarp>
          </a:bodyPr>
          <a:lstStyle>
            <a:lvl1pPr defTabSz="933254">
              <a:defRPr sz="1200"/>
            </a:lvl1pPr>
          </a:lstStyle>
          <a:p>
            <a:r>
              <a:rPr lang="en-US" dirty="0" smtClean="0"/>
              <a:t>International Visitors Leadership Program</a:t>
            </a:r>
            <a:br>
              <a:rPr lang="en-US" dirty="0" smtClean="0"/>
            </a:br>
            <a:r>
              <a:rPr lang="en-US" dirty="0" smtClean="0"/>
              <a:t>October 6, 2011</a:t>
            </a:r>
            <a:endParaRPr lang="en-US" dirty="0"/>
          </a:p>
        </p:txBody>
      </p:sp>
      <p:sp>
        <p:nvSpPr>
          <p:cNvPr id="28675" name="Rectangle 3"/>
          <p:cNvSpPr>
            <a:spLocks noGrp="1" noChangeArrowheads="1"/>
          </p:cNvSpPr>
          <p:nvPr>
            <p:ph type="dt" sz="quarter" idx="1"/>
          </p:nvPr>
        </p:nvSpPr>
        <p:spPr bwMode="auto">
          <a:xfrm>
            <a:off x="3974364" y="69946"/>
            <a:ext cx="3036037"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1" tIns="46616" rIns="93231" bIns="46616" numCol="1" anchor="t" anchorCtr="0" compatLnSpc="1">
            <a:prstTxWarp prst="textNoShape">
              <a:avLst/>
            </a:prstTxWarp>
          </a:bodyPr>
          <a:lstStyle>
            <a:lvl1pPr algn="r" defTabSz="933254">
              <a:defRPr sz="1200"/>
            </a:lvl1pPr>
          </a:lstStyle>
          <a:p>
            <a:endParaRPr lang="en-US" dirty="0"/>
          </a:p>
        </p:txBody>
      </p:sp>
      <p:sp>
        <p:nvSpPr>
          <p:cNvPr id="28676" name="Rectangle 4"/>
          <p:cNvSpPr>
            <a:spLocks noGrp="1" noChangeArrowheads="1"/>
          </p:cNvSpPr>
          <p:nvPr>
            <p:ph type="ftr" sz="quarter" idx="2"/>
          </p:nvPr>
        </p:nvSpPr>
        <p:spPr bwMode="auto">
          <a:xfrm>
            <a:off x="535959" y="8830628"/>
            <a:ext cx="2969241"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1" tIns="46616" rIns="93231" bIns="46616" numCol="1" anchor="b" anchorCtr="0" compatLnSpc="1">
            <a:prstTxWarp prst="textNoShape">
              <a:avLst/>
            </a:prstTxWarp>
          </a:bodyPr>
          <a:lstStyle>
            <a:lvl1pPr defTabSz="933254">
              <a:defRPr sz="1200"/>
            </a:lvl1pPr>
          </a:lstStyle>
          <a:p>
            <a:r>
              <a:rPr lang="en-US" dirty="0"/>
              <a:t>Urban Institute</a:t>
            </a:r>
          </a:p>
          <a:p>
            <a:r>
              <a:rPr lang="en-US" dirty="0"/>
              <a:t>NeighborhoodInfo DC</a:t>
            </a:r>
          </a:p>
        </p:txBody>
      </p:sp>
      <p:sp>
        <p:nvSpPr>
          <p:cNvPr id="28677" name="Rectangle 5"/>
          <p:cNvSpPr>
            <a:spLocks noGrp="1" noChangeArrowheads="1"/>
          </p:cNvSpPr>
          <p:nvPr>
            <p:ph type="sldNum" sz="quarter" idx="3"/>
          </p:nvPr>
        </p:nvSpPr>
        <p:spPr bwMode="auto">
          <a:xfrm>
            <a:off x="3974364" y="8830628"/>
            <a:ext cx="3036037"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1" tIns="46616" rIns="93231" bIns="46616" numCol="1" anchor="b" anchorCtr="0" compatLnSpc="1">
            <a:prstTxWarp prst="textNoShape">
              <a:avLst/>
            </a:prstTxWarp>
          </a:bodyPr>
          <a:lstStyle>
            <a:lvl1pPr algn="r" defTabSz="933254">
              <a:defRPr sz="1200"/>
            </a:lvl1pPr>
          </a:lstStyle>
          <a:p>
            <a:fld id="{6FEE09DB-2F5B-4BF6-820E-9CFE4A263FA2}" type="slidenum">
              <a:rPr lang="en-US"/>
              <a:pPr/>
              <a:t>‹#›</a:t>
            </a:fld>
            <a:endParaRPr lang="en-US" dirty="0"/>
          </a:p>
        </p:txBody>
      </p:sp>
      <p:pic>
        <p:nvPicPr>
          <p:cNvPr id="28678" name="Picture 6" descr="UI-logo-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5" y="8851292"/>
            <a:ext cx="394415" cy="39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83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1" y="0"/>
            <a:ext cx="3051942" cy="45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7" tIns="45817" rIns="91637" bIns="45817" numCol="1" anchor="t" anchorCtr="0" compatLnSpc="1">
            <a:prstTxWarp prst="textNoShape">
              <a:avLst/>
            </a:prstTxWarp>
          </a:bodyPr>
          <a:lstStyle>
            <a:lvl1pPr>
              <a:defRPr sz="1200"/>
            </a:lvl1pPr>
          </a:lstStyle>
          <a:p>
            <a:endParaRPr lang="en-US" dirty="0"/>
          </a:p>
        </p:txBody>
      </p:sp>
      <p:sp>
        <p:nvSpPr>
          <p:cNvPr id="93187" name="Rectangle 3"/>
          <p:cNvSpPr>
            <a:spLocks noGrp="1" noChangeArrowheads="1"/>
          </p:cNvSpPr>
          <p:nvPr>
            <p:ph type="dt" idx="1"/>
          </p:nvPr>
        </p:nvSpPr>
        <p:spPr bwMode="auto">
          <a:xfrm>
            <a:off x="3971182" y="0"/>
            <a:ext cx="3051941" cy="45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7" tIns="45817" rIns="91637" bIns="45817" numCol="1" anchor="t" anchorCtr="0" compatLnSpc="1">
            <a:prstTxWarp prst="textNoShape">
              <a:avLst/>
            </a:prstTxWarp>
          </a:bodyPr>
          <a:lstStyle>
            <a:lvl1pPr algn="r">
              <a:defRPr sz="1200"/>
            </a:lvl1pPr>
          </a:lstStyle>
          <a:p>
            <a:endParaRPr lang="en-US" dirty="0"/>
          </a:p>
        </p:txBody>
      </p:sp>
      <p:sp>
        <p:nvSpPr>
          <p:cNvPr id="93188" name="Rectangle 4"/>
          <p:cNvSpPr>
            <a:spLocks noGrp="1" noRot="1" noChangeAspect="1" noChangeArrowheads="1" noTextEdit="1"/>
          </p:cNvSpPr>
          <p:nvPr>
            <p:ph type="sldImg" idx="2"/>
          </p:nvPr>
        </p:nvSpPr>
        <p:spPr bwMode="auto">
          <a:xfrm>
            <a:off x="1169988" y="687388"/>
            <a:ext cx="4681537" cy="35131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914471" y="4432006"/>
            <a:ext cx="5192594" cy="420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7" tIns="45817" rIns="91637" bIns="458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0" name="Rectangle 6"/>
          <p:cNvSpPr>
            <a:spLocks noGrp="1" noChangeArrowheads="1"/>
          </p:cNvSpPr>
          <p:nvPr>
            <p:ph type="ftr" sz="quarter" idx="4"/>
          </p:nvPr>
        </p:nvSpPr>
        <p:spPr bwMode="auto">
          <a:xfrm>
            <a:off x="1" y="8864010"/>
            <a:ext cx="3051942" cy="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7" tIns="45817" rIns="91637" bIns="45817" numCol="1" anchor="b" anchorCtr="0" compatLnSpc="1">
            <a:prstTxWarp prst="textNoShape">
              <a:avLst/>
            </a:prstTxWarp>
          </a:bodyPr>
          <a:lstStyle>
            <a:lvl1pPr>
              <a:defRPr sz="1200"/>
            </a:lvl1pPr>
          </a:lstStyle>
          <a:p>
            <a:endParaRPr lang="en-US" dirty="0"/>
          </a:p>
        </p:txBody>
      </p:sp>
      <p:sp>
        <p:nvSpPr>
          <p:cNvPr id="93191" name="Rectangle 7"/>
          <p:cNvSpPr>
            <a:spLocks noGrp="1" noChangeArrowheads="1"/>
          </p:cNvSpPr>
          <p:nvPr>
            <p:ph type="sldNum" sz="quarter" idx="5"/>
          </p:nvPr>
        </p:nvSpPr>
        <p:spPr bwMode="auto">
          <a:xfrm>
            <a:off x="3971182" y="8864010"/>
            <a:ext cx="3051941" cy="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7" tIns="45817" rIns="91637" bIns="45817" numCol="1" anchor="b" anchorCtr="0" compatLnSpc="1">
            <a:prstTxWarp prst="textNoShape">
              <a:avLst/>
            </a:prstTxWarp>
          </a:bodyPr>
          <a:lstStyle>
            <a:lvl1pPr algn="r">
              <a:defRPr sz="1200"/>
            </a:lvl1pPr>
          </a:lstStyle>
          <a:p>
            <a:fld id="{F6CF2AB5-1215-4E61-9338-33AC8ED8C7F6}" type="slidenum">
              <a:rPr lang="en-US"/>
              <a:pPr/>
              <a:t>‹#›</a:t>
            </a:fld>
            <a:endParaRPr lang="en-US" dirty="0"/>
          </a:p>
        </p:txBody>
      </p:sp>
    </p:spTree>
    <p:extLst>
      <p:ext uri="{BB962C8B-B14F-4D97-AF65-F5344CB8AC3E}">
        <p14:creationId xmlns:p14="http://schemas.microsoft.com/office/powerpoint/2010/main" val="1182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F0728-D6EC-4A93-9243-59B6CDB8696F}" type="slidenum">
              <a:rPr lang="en-US"/>
              <a:pPr/>
              <a:t>1</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smtClean="0"/>
              <a:t>Urban Institute</a:t>
            </a:r>
          </a:p>
          <a:p>
            <a:r>
              <a:rPr lang="en-US" dirty="0" smtClean="0"/>
              <a:t>NeighborhoodInfo</a:t>
            </a:r>
            <a:r>
              <a:rPr lang="en-US" baseline="0" dirty="0" smtClean="0"/>
              <a:t> DC</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graph is showing the breakdown of non-market sales in DC by Ward. Again you can see that there is tremendous variation across wards. In wards 1, 2, 3, and 6 less that 20% of all sales in the first quarter of 2011 were non-market sales, however, east of the river in wards 7 and 8 about 60% of sales were non market sales, with 18% of sales entering REO through foreclosure (the red bar) and more than a quarter of sales (in dark blue) exiting REO. </a:t>
            </a:r>
            <a:endParaRPr lang="en-US" dirty="0" smtClean="0"/>
          </a:p>
          <a:p>
            <a:endParaRPr lang="en-US" dirty="0" smtClean="0"/>
          </a:p>
          <a:p>
            <a:r>
              <a:rPr lang="en-US" dirty="0" smtClean="0"/>
              <a:t>At the start of 2011, more than half of the residential property</a:t>
            </a:r>
            <a:r>
              <a:rPr lang="en-US" baseline="0" dirty="0" smtClean="0"/>
              <a:t> transactions were non-market in wards 7 and 8; over 40 percent in wards 4 and 5. One quarter in W7+8 were properties being sold out of REO; 18 percent entering REO. </a:t>
            </a:r>
          </a:p>
          <a:p>
            <a:r>
              <a:rPr lang="en-US" baseline="0" dirty="0" smtClean="0"/>
              <a:t>These types of sales cause concern for neighborhood development. Could indicate presence of speculators buying properties cheaply. </a:t>
            </a:r>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10</a:t>
            </a:fld>
            <a:endParaRPr lang="en-US" dirty="0"/>
          </a:p>
        </p:txBody>
      </p:sp>
    </p:spTree>
    <p:extLst>
      <p:ext uri="{BB962C8B-B14F-4D97-AF65-F5344CB8AC3E}">
        <p14:creationId xmlns:p14="http://schemas.microsoft.com/office/powerpoint/2010/main" val="164893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things we do is to pull down weekly lists of all the new foreclosure notices and combine this data with other information from the Office of Tax and Revenue to attach the property address and type to the record. We then pass this list on to 3 District agencies and a number of nonprofit organizations so that they can do outreach to homeowners about the availability of foreclosure counseling services and inform renters about their rights in the event of a foreclosure. </a:t>
            </a:r>
          </a:p>
          <a:p>
            <a:endParaRPr lang="en-US" baseline="0" dirty="0" smtClean="0"/>
          </a:p>
          <a:p>
            <a:r>
              <a:rPr lang="en-US" baseline="0" dirty="0" smtClean="0"/>
              <a:t>This outreach is critical to giving homeowners an opportunity to figure out how to best address their default given that DC is a nonjudicial foreclosure state and until the foreclosure mediation legislation was passed in 2010, a foreclosure could occur in as little as 35 to 45 days. </a:t>
            </a:r>
            <a:endParaRPr lang="en-US" dirty="0" smtClean="0"/>
          </a:p>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11</a:t>
            </a:fld>
            <a:endParaRPr lang="en-US" dirty="0"/>
          </a:p>
        </p:txBody>
      </p:sp>
    </p:spTree>
    <p:extLst>
      <p:ext uri="{BB962C8B-B14F-4D97-AF65-F5344CB8AC3E}">
        <p14:creationId xmlns:p14="http://schemas.microsoft.com/office/powerpoint/2010/main" val="225498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recompleted</a:t>
            </a:r>
            <a:r>
              <a:rPr lang="en-US" baseline="0" dirty="0" smtClean="0">
                <a:effectLst/>
              </a:rPr>
              <a:t> a brief using </a:t>
            </a:r>
            <a:r>
              <a:rPr lang="en-US" dirty="0" smtClean="0">
                <a:effectLst/>
              </a:rPr>
              <a:t>The Notice of Intent to Foreclose (NOI) data for Prince George’s County, which are collected and disseminated by Maryland’s Department of Labor, Licensing and Regulation (DLLR), and represent a loan-servicing bank’s intention to initiate foreclosure proceedings. </a:t>
            </a:r>
          </a:p>
          <a:p>
            <a:endParaRPr lang="en-US" dirty="0" smtClean="0"/>
          </a:p>
          <a:p>
            <a:r>
              <a:rPr lang="en-US" dirty="0" smtClean="0"/>
              <a:t>Notices of Intent to Foreclose (NOI) data from Maryland Department of Labor, Licensing, and Regulation (DLLR)</a:t>
            </a:r>
          </a:p>
          <a:p>
            <a:pPr lvl="1"/>
            <a:r>
              <a:rPr lang="en-US" dirty="0" smtClean="0"/>
              <a:t>Date of notice, amount to cure, days past due, servicer, type of property</a:t>
            </a:r>
          </a:p>
          <a:p>
            <a:pPr lvl="1"/>
            <a:r>
              <a:rPr lang="en-US" dirty="0" smtClean="0"/>
              <a:t>Records have been stripped of all identifying information</a:t>
            </a:r>
          </a:p>
          <a:p>
            <a:pPr lvl="1"/>
            <a:r>
              <a:rPr lang="en-US" dirty="0" smtClean="0"/>
              <a:t>Smallest geography is ZIP code level</a:t>
            </a:r>
          </a:p>
          <a:p>
            <a:pPr lvl="1"/>
            <a:r>
              <a:rPr lang="en-US" dirty="0" smtClean="0"/>
              <a:t>2011 to present</a:t>
            </a:r>
          </a:p>
          <a:p>
            <a:r>
              <a:rPr lang="en-US" dirty="0" smtClean="0"/>
              <a:t>Using these data we produce:</a:t>
            </a:r>
          </a:p>
          <a:p>
            <a:pPr lvl="1"/>
            <a:r>
              <a:rPr lang="en-US" dirty="0" smtClean="0"/>
              <a:t>Quarterly updates on NOIs</a:t>
            </a:r>
          </a:p>
          <a:p>
            <a:pPr lvl="1"/>
            <a:r>
              <a:rPr lang="en-US" dirty="0" smtClean="0"/>
              <a:t>Brief </a:t>
            </a:r>
            <a:r>
              <a:rPr lang="en-US" i="1" dirty="0" smtClean="0"/>
              <a:t>“Foreclosures in Prince George's County: 2011” (</a:t>
            </a:r>
            <a:r>
              <a:rPr lang="en-US" sz="1800" dirty="0" smtClean="0"/>
              <a:t>http://www.urban.org/publications/412625.html</a:t>
            </a:r>
            <a:r>
              <a:rPr lang="en-US" dirty="0" smtClean="0"/>
              <a:t>)</a:t>
            </a:r>
            <a:endParaRPr lang="en-US" i="1" dirty="0" smtClean="0"/>
          </a:p>
          <a:p>
            <a:endParaRPr lang="en-US" dirty="0"/>
          </a:p>
          <a:p>
            <a:r>
              <a:rPr lang="en-US" dirty="0"/>
              <a:t>In 2011, 33,439 single-family detached, townhome, and condominium residences in Prince George’s </a:t>
            </a:r>
            <a:r>
              <a:rPr lang="en-US" dirty="0" smtClean="0"/>
              <a:t>County received </a:t>
            </a:r>
            <a:r>
              <a:rPr lang="en-US" dirty="0"/>
              <a:t>a NOI from a mortgage servicer. More than 1 in 7 (15 percent) of the county’s 219,873 </a:t>
            </a:r>
            <a:r>
              <a:rPr lang="en-US" dirty="0" smtClean="0"/>
              <a:t>residences entered </a:t>
            </a:r>
            <a:r>
              <a:rPr lang="en-US" dirty="0"/>
              <a:t>foreclosure proceedings last year (figure 1)</a:t>
            </a:r>
          </a:p>
          <a:p>
            <a:endParaRPr lang="en-US" dirty="0" smtClean="0"/>
          </a:p>
          <a:p>
            <a:r>
              <a:rPr lang="en-US" dirty="0" smtClean="0"/>
              <a:t>The </a:t>
            </a:r>
            <a:r>
              <a:rPr lang="en-US" dirty="0"/>
              <a:t>story changes significantly however when considering differences by ZIP code. ZIP codes in the southern beltway region and the less-populated </a:t>
            </a:r>
            <a:r>
              <a:rPr lang="en-US" dirty="0" smtClean="0"/>
              <a:t>eastern part </a:t>
            </a:r>
            <a:r>
              <a:rPr lang="en-US" dirty="0"/>
              <a:t>of the county experienced particularly high NOI rates (the percentage of all residences in the ZIP code who received a NOI). For example, ZIP code 20747 (in Forestville) had the highest NOI rate at 25.7 percent, that is, one in every four residences in that ZIP code received a NOI in 2011 (table 1). ZIP code 20716 (</a:t>
            </a:r>
            <a:r>
              <a:rPr lang="en-US" dirty="0" smtClean="0"/>
              <a:t>in Bowie</a:t>
            </a:r>
            <a:r>
              <a:rPr lang="en-US" dirty="0"/>
              <a:t>) ranked second with a rate of 21.8 percent. </a:t>
            </a:r>
          </a:p>
          <a:p>
            <a:endParaRPr lang="en-US" dirty="0"/>
          </a:p>
          <a:p>
            <a:r>
              <a:rPr lang="en-US" dirty="0"/>
              <a:t>Some ZIP codes like 20623 (in Cheltenham) had high rates (17.4 percent) with very few residences (992 total residences). In contrast, ZIP codes like 20772 (in Upper Marlboro) had both high rates (18.7 percent) and many residences receiving a notice (14,579 total residences).</a:t>
            </a:r>
          </a:p>
          <a:p>
            <a:endParaRPr lang="en-US" dirty="0"/>
          </a:p>
          <a:p>
            <a:r>
              <a:rPr lang="en-US" dirty="0"/>
              <a:t>Other ZIP codes, mostly in the northern part of the county, remained relatively unscathed </a:t>
            </a:r>
            <a:r>
              <a:rPr lang="en-US" dirty="0" smtClean="0"/>
              <a:t>by</a:t>
            </a:r>
            <a:r>
              <a:rPr lang="en-US" baseline="0" dirty="0" smtClean="0"/>
              <a:t> the crisis. </a:t>
            </a:r>
            <a:r>
              <a:rPr lang="en-US" dirty="0" smtClean="0"/>
              <a:t>For </a:t>
            </a:r>
            <a:r>
              <a:rPr lang="en-US" dirty="0"/>
              <a:t>example, ZIP code 20608 (in Aquasco) had a NOI rate of just 6.0 percent and in 20740 (in College Park), 6.9 percent of residences received a NOI (table 1).</a:t>
            </a:r>
          </a:p>
        </p:txBody>
      </p:sp>
      <p:sp>
        <p:nvSpPr>
          <p:cNvPr id="4" name="Slide Number Placeholder 3"/>
          <p:cNvSpPr>
            <a:spLocks noGrp="1"/>
          </p:cNvSpPr>
          <p:nvPr>
            <p:ph type="sldNum" sz="quarter" idx="10"/>
          </p:nvPr>
        </p:nvSpPr>
        <p:spPr/>
        <p:txBody>
          <a:bodyPr/>
          <a:lstStyle/>
          <a:p>
            <a:fld id="{C463BDA9-3C40-4A86-A0C5-F75EF312A1FD}" type="slidenum">
              <a:rPr lang="en-US" smtClean="0"/>
              <a:t>12</a:t>
            </a:fld>
            <a:endParaRPr lang="en-US" dirty="0"/>
          </a:p>
        </p:txBody>
      </p:sp>
    </p:spTree>
    <p:extLst>
      <p:ext uri="{BB962C8B-B14F-4D97-AF65-F5344CB8AC3E}">
        <p14:creationId xmlns:p14="http://schemas.microsoft.com/office/powerpoint/2010/main" val="162206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been working</a:t>
            </a:r>
            <a:r>
              <a:rPr lang="en-US" baseline="0" dirty="0" smtClean="0"/>
              <a:t> on useful data visualizations and have presented the data to the Coallition for Homeownership Preservation. </a:t>
            </a:r>
          </a:p>
          <a:p>
            <a:endParaRPr lang="en-US" baseline="0" dirty="0" smtClean="0"/>
          </a:p>
          <a:p>
            <a:r>
              <a:rPr lang="en-US" dirty="0" smtClean="0"/>
              <a:t>The </a:t>
            </a:r>
            <a:r>
              <a:rPr lang="en-US" dirty="0"/>
              <a:t>data </a:t>
            </a:r>
            <a:r>
              <a:rPr lang="en-US" dirty="0" smtClean="0"/>
              <a:t>could assist housing counseling agencies</a:t>
            </a:r>
            <a:r>
              <a:rPr lang="en-US" baseline="0" dirty="0" smtClean="0"/>
              <a:t> </a:t>
            </a:r>
            <a:r>
              <a:rPr lang="en-US" dirty="0" smtClean="0"/>
              <a:t>in writing effective </a:t>
            </a:r>
            <a:r>
              <a:rPr lang="en-US" dirty="0"/>
              <a:t>proposals that demonstrate an understanding of local conditions and need, and thus gain </a:t>
            </a:r>
            <a:r>
              <a:rPr lang="en-US" dirty="0" smtClean="0"/>
              <a:t>funding,</a:t>
            </a:r>
            <a:r>
              <a:rPr lang="en-US" baseline="0" dirty="0" smtClean="0"/>
              <a:t> both from local sources and the </a:t>
            </a:r>
            <a:r>
              <a:rPr lang="en-US" dirty="0" smtClean="0"/>
              <a:t>from </a:t>
            </a:r>
            <a:r>
              <a:rPr lang="en-US" dirty="0"/>
              <a:t>the national mortgage </a:t>
            </a:r>
            <a:r>
              <a:rPr lang="en-US" dirty="0" smtClean="0"/>
              <a:t>settlement.</a:t>
            </a:r>
            <a:r>
              <a:rPr lang="en-US" baseline="0" dirty="0" smtClean="0"/>
              <a:t>  </a:t>
            </a:r>
          </a:p>
          <a:p>
            <a:endParaRPr lang="en-US" baseline="0" dirty="0" smtClean="0"/>
          </a:p>
          <a:p>
            <a:r>
              <a:rPr lang="en-US" baseline="0" dirty="0" smtClean="0"/>
              <a:t>Currently the data we have access to are not available to us at a low enough geography to help counseling agencies target outreach. However ZIP code level maps and analysis we did of which servicers were initiating foreclosure proceedings and how those were concentrated was shared with DLLR and Maryland DCHD, and the governors office to help inform targeting funding from the foreclosure settlements.</a:t>
            </a:r>
            <a:endParaRPr lang="en-US" dirty="0"/>
          </a:p>
        </p:txBody>
      </p:sp>
      <p:sp>
        <p:nvSpPr>
          <p:cNvPr id="4" name="Slide Number Placeholder 3"/>
          <p:cNvSpPr>
            <a:spLocks noGrp="1"/>
          </p:cNvSpPr>
          <p:nvPr>
            <p:ph type="sldNum" sz="quarter" idx="10"/>
          </p:nvPr>
        </p:nvSpPr>
        <p:spPr/>
        <p:txBody>
          <a:bodyPr/>
          <a:lstStyle/>
          <a:p>
            <a:fld id="{C463BDA9-3C40-4A86-A0C5-F75EF312A1FD}" type="slidenum">
              <a:rPr lang="en-US" smtClean="0"/>
              <a:t>13</a:t>
            </a:fld>
            <a:endParaRPr lang="en-US" dirty="0"/>
          </a:p>
        </p:txBody>
      </p:sp>
    </p:spTree>
    <p:extLst>
      <p:ext uri="{BB962C8B-B14F-4D97-AF65-F5344CB8AC3E}">
        <p14:creationId xmlns:p14="http://schemas.microsoft.com/office/powerpoint/2010/main" val="205113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Top</a:t>
            </a:r>
            <a:r>
              <a:rPr lang="en-US" baseline="0" dirty="0" smtClean="0"/>
              <a:t> 6 as a </a:t>
            </a:r>
            <a:r>
              <a:rPr lang="en-US" dirty="0" smtClean="0"/>
              <a:t>share of all NOIs issued in Prince George’s County</a:t>
            </a:r>
          </a:p>
          <a:p>
            <a:pPr marL="174708" indent="-174708">
              <a:buFont typeface="Arial" pitchFamily="34" charset="0"/>
              <a:buChar char="•"/>
            </a:pPr>
            <a:endParaRPr lang="en-US" dirty="0" smtClean="0"/>
          </a:p>
          <a:p>
            <a:pPr marL="174708" marR="0" lvl="0" indent="-17470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Bank of America had the greatest share of NOIs in all ZIP codes in Prince George’s County </a:t>
            </a:r>
          </a:p>
          <a:p>
            <a:pPr marL="174708" indent="-174708">
              <a:buFont typeface="Arial" pitchFamily="34" charset="0"/>
              <a:buChar char="•"/>
            </a:pPr>
            <a:endParaRPr lang="en-US" dirty="0" smtClean="0"/>
          </a:p>
          <a:p>
            <a:pPr marL="174708" indent="-174708">
              <a:buFont typeface="Arial" pitchFamily="34" charset="0"/>
              <a:buChar char="•"/>
            </a:pPr>
            <a:r>
              <a:rPr lang="en-US" dirty="0" smtClean="0"/>
              <a:t>Presented</a:t>
            </a:r>
            <a:r>
              <a:rPr lang="en-US" baseline="0" dirty="0" smtClean="0"/>
              <a:t> to Prince George’s County Foreclosure Task Force (October)</a:t>
            </a:r>
            <a:r>
              <a:rPr lang="en-US" baseline="0" dirty="0"/>
              <a:t> </a:t>
            </a:r>
            <a:r>
              <a:rPr lang="en-US" baseline="0" dirty="0" smtClean="0"/>
              <a:t>&amp; Coalition meeting</a:t>
            </a:r>
          </a:p>
          <a:p>
            <a:pPr marL="174708" indent="-174708">
              <a:buFont typeface="Arial" pitchFamily="34" charset="0"/>
              <a:buChar char="•"/>
            </a:pPr>
            <a:r>
              <a:rPr lang="en-US" baseline="0" dirty="0" smtClean="0"/>
              <a:t>DLLR used in a meeting with BOA MD DHCD and Governors Office – how they differ from others – differ when they send out NOIs and how much they owe – generally send out later – 5 months delinquent – more difficult to prevent foreclosure; GMAC (5 months but smaller amounts)</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Good practice – send out earlier (don’t let people get as far behind). </a:t>
            </a:r>
          </a:p>
        </p:txBody>
      </p:sp>
      <p:sp>
        <p:nvSpPr>
          <p:cNvPr id="4" name="Slide Number Placeholder 3"/>
          <p:cNvSpPr>
            <a:spLocks noGrp="1"/>
          </p:cNvSpPr>
          <p:nvPr>
            <p:ph type="sldNum" sz="quarter" idx="10"/>
          </p:nvPr>
        </p:nvSpPr>
        <p:spPr/>
        <p:txBody>
          <a:bodyPr/>
          <a:lstStyle/>
          <a:p>
            <a:fld id="{775F9728-0FC3-4F4A-8957-C73C22F7F2A8}" type="slidenum">
              <a:rPr lang="en-US" smtClean="0"/>
              <a:t>14</a:t>
            </a:fld>
            <a:endParaRPr lang="en-US" dirty="0"/>
          </a:p>
        </p:txBody>
      </p:sp>
    </p:spTree>
    <p:extLst>
      <p:ext uri="{BB962C8B-B14F-4D97-AF65-F5344CB8AC3E}">
        <p14:creationId xmlns:p14="http://schemas.microsoft.com/office/powerpoint/2010/main" val="1290110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15</a:t>
            </a:fld>
            <a:endParaRPr lang="en-US" dirty="0"/>
          </a:p>
        </p:txBody>
      </p:sp>
    </p:spTree>
    <p:extLst>
      <p:ext uri="{BB962C8B-B14F-4D97-AF65-F5344CB8AC3E}">
        <p14:creationId xmlns:p14="http://schemas.microsoft.com/office/powerpoint/2010/main" val="304050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ZIP code level foreclosure risk</a:t>
            </a:r>
            <a:r>
              <a:rPr lang="en-US" baseline="0" dirty="0" smtClean="0"/>
              <a:t> index</a:t>
            </a:r>
          </a:p>
          <a:p>
            <a:r>
              <a:rPr lang="en-US" baseline="0" dirty="0" smtClean="0"/>
              <a:t>Census Tract data from the Home Mortgage Disclosure Act on High Cost Loans during the height of the bubble and more recent information about mortgage originations and market conditions.</a:t>
            </a:r>
          </a:p>
          <a:p>
            <a:r>
              <a:rPr lang="en-US" baseline="0" dirty="0" smtClean="0"/>
              <a:t>Seriously Delinquency for Metropolitan Areas</a:t>
            </a:r>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16</a:t>
            </a:fld>
            <a:endParaRPr lang="en-US" dirty="0"/>
          </a:p>
        </p:txBody>
      </p:sp>
    </p:spTree>
    <p:extLst>
      <p:ext uri="{BB962C8B-B14F-4D97-AF65-F5344CB8AC3E}">
        <p14:creationId xmlns:p14="http://schemas.microsoft.com/office/powerpoint/2010/main" val="400807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17</a:t>
            </a:fld>
            <a:endParaRPr lang="en-US" dirty="0"/>
          </a:p>
        </p:txBody>
      </p:sp>
    </p:spTree>
    <p:extLst>
      <p:ext uri="{BB962C8B-B14F-4D97-AF65-F5344CB8AC3E}">
        <p14:creationId xmlns:p14="http://schemas.microsoft.com/office/powerpoint/2010/main" val="419552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3EF2AA32-53A1-4264-9DE2-BE25180C60C9}" type="slidenum">
              <a:rPr lang="en-US" smtClean="0"/>
              <a:pPr/>
              <a:t>2</a:t>
            </a:fld>
            <a:endParaRPr lang="en-US" dirty="0" smtClean="0"/>
          </a:p>
        </p:txBody>
      </p:sp>
      <p:sp>
        <p:nvSpPr>
          <p:cNvPr id="35843" name="Rectangle 2"/>
          <p:cNvSpPr>
            <a:spLocks noGrp="1" noRot="1" noChangeAspect="1" noChangeArrowheads="1" noTextEdit="1"/>
          </p:cNvSpPr>
          <p:nvPr>
            <p:ph type="sldImg"/>
          </p:nvPr>
        </p:nvSpPr>
        <p:spPr>
          <a:xfrm>
            <a:off x="1192213" y="704850"/>
            <a:ext cx="4629150" cy="3473450"/>
          </a:xfrm>
          <a:ln/>
        </p:spPr>
      </p:sp>
      <p:sp>
        <p:nvSpPr>
          <p:cNvPr id="35844" name="Rectangle 3"/>
          <p:cNvSpPr>
            <a:spLocks noGrp="1" noChangeArrowheads="1"/>
          </p:cNvSpPr>
          <p:nvPr>
            <p:ph type="body" idx="1"/>
          </p:nvPr>
        </p:nvSpPr>
        <p:spPr>
          <a:xfrm>
            <a:off x="935145" y="4417383"/>
            <a:ext cx="5140112" cy="4180196"/>
          </a:xfrm>
          <a:noFill/>
        </p:spPr>
        <p:txBody>
          <a:bodyPr/>
          <a:lstStyle/>
          <a:p>
            <a:pPr eaLnBrk="1" hangingPunct="1"/>
            <a:r>
              <a:rPr lang="en-US" dirty="0" smtClean="0"/>
              <a:t>Framework</a:t>
            </a:r>
            <a:r>
              <a:rPr lang="en-US" baseline="0" dirty="0" smtClean="0"/>
              <a:t> based on NNIP model – creative use of local administrative data for promoting positive community change.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UI</a:t>
            </a:r>
            <a:r>
              <a:rPr lang="en-US" baseline="0" dirty="0" smtClean="0"/>
              <a:t> coordinates the partnership and works nationally </a:t>
            </a:r>
            <a:r>
              <a:rPr lang="en-US" dirty="0" smtClean="0"/>
              <a:t>to build the field.</a:t>
            </a:r>
            <a:r>
              <a:rPr lang="en-US" baseline="0" dirty="0" smtClean="0"/>
              <a:t> 37 partners; almost all nongovernment but work with gov partners. S</a:t>
            </a:r>
            <a:r>
              <a:rPr lang="en-US" dirty="0" smtClean="0"/>
              <a:t>hare key principles.</a:t>
            </a:r>
          </a:p>
          <a:p>
            <a:pPr eaLnBrk="1" hangingPunct="1"/>
            <a:endParaRPr lang="en-US" dirty="0" smtClean="0"/>
          </a:p>
          <a:p>
            <a:pPr eaLnBrk="1" hangingPunct="1"/>
            <a:r>
              <a:rPr lang="en-US" dirty="0" smtClean="0"/>
              <a:t>1. Agreed to take on the role of facilitating and promoting the direct practical use of data by community and city leaders in community building and local policy making.  Reaction to too much research done</a:t>
            </a:r>
            <a:r>
              <a:rPr lang="en-US" baseline="0" dirty="0" smtClean="0"/>
              <a:t> about ngh without any value coming back.</a:t>
            </a:r>
            <a:endParaRPr lang="en-US" dirty="0" smtClean="0"/>
          </a:p>
          <a:p>
            <a:pPr eaLnBrk="1" hangingPunct="1"/>
            <a:r>
              <a:rPr lang="en-US" dirty="0" smtClean="0"/>
              <a:t>2. All partners have a wide variety of partners and audiences since systems on the shelf don’t sustain support.  A colorful map will not be enough unless it leads to greater understanding or new conversations. (These are short-term</a:t>
            </a:r>
            <a:r>
              <a:rPr lang="en-US" baseline="0" dirty="0" smtClean="0"/>
              <a:t> &amp; long-term examples).</a:t>
            </a:r>
            <a:endParaRPr lang="en-US" dirty="0" smtClean="0"/>
          </a:p>
          <a:p>
            <a:pPr eaLnBrk="1" hangingPunct="1"/>
            <a:r>
              <a:rPr lang="en-US" dirty="0" smtClean="0"/>
              <a:t>3.  Giving emphasis to building the capacities of institutions and residents in distressed neighborhoods.  Level the playing field by making sure everyone has access to the information  </a:t>
            </a:r>
          </a:p>
          <a:p>
            <a:pPr eaLnBrk="1" hangingPunct="1"/>
            <a:r>
              <a:rPr lang="en-US" dirty="0" smtClean="0"/>
              <a:t>4.  Importance of interacting with stakeholders around the data and building ongoing relationships.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7B7F6B2-4956-4B7F-955D-A91AFC6BB45E}"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xfrm>
            <a:off x="1192213" y="704850"/>
            <a:ext cx="4629150" cy="3473450"/>
          </a:xfrm>
          <a:ln/>
        </p:spPr>
      </p:sp>
      <p:sp>
        <p:nvSpPr>
          <p:cNvPr id="33796" name="Rectangle 3"/>
          <p:cNvSpPr>
            <a:spLocks noGrp="1" noChangeArrowheads="1"/>
          </p:cNvSpPr>
          <p:nvPr>
            <p:ph type="body" idx="1"/>
          </p:nvPr>
        </p:nvSpPr>
        <p:spPr>
          <a:xfrm>
            <a:off x="935145" y="4417383"/>
            <a:ext cx="5140112" cy="4180196"/>
          </a:xfrm>
          <a:noFill/>
        </p:spPr>
        <p:txBody>
          <a:bodyPr/>
          <a:lstStyle/>
          <a:p>
            <a:pPr marL="229117" indent="-229117" eaLnBrk="1" hangingPunct="1">
              <a:lnSpc>
                <a:spcPct val="90000"/>
              </a:lnSpc>
            </a:pPr>
            <a:r>
              <a:rPr lang="en-US" sz="1100" dirty="0"/>
              <a:t>1.  need to motivate the data collection and analysis to keep the effort going</a:t>
            </a:r>
          </a:p>
          <a:p>
            <a:pPr marL="229117" indent="-229117" eaLnBrk="1" hangingPunct="1">
              <a:lnSpc>
                <a:spcPct val="90000"/>
              </a:lnSpc>
            </a:pPr>
            <a:endParaRPr lang="en-US" sz="1100" dirty="0"/>
          </a:p>
          <a:p>
            <a:pPr marL="229117" indent="-229117" eaLnBrk="1" hangingPunct="1">
              <a:lnSpc>
                <a:spcPct val="90000"/>
              </a:lnSpc>
            </a:pPr>
            <a:r>
              <a:rPr lang="en-US" sz="1100" dirty="0"/>
              <a:t>2. Overall city trends in teen pregnancy won’t help identify where you need to target your efforts.   Also, people relate to where they live, gets them engaged right away</a:t>
            </a:r>
          </a:p>
          <a:p>
            <a:pPr marL="229117" indent="-229117" eaLnBrk="1" hangingPunct="1">
              <a:lnSpc>
                <a:spcPct val="90000"/>
              </a:lnSpc>
            </a:pPr>
            <a:endParaRPr lang="en-US" sz="1100" dirty="0"/>
          </a:p>
          <a:p>
            <a:pPr marL="229117" indent="-229117" eaLnBrk="1" hangingPunct="1">
              <a:lnSpc>
                <a:spcPct val="90000"/>
              </a:lnSpc>
            </a:pPr>
            <a:r>
              <a:rPr lang="en-US" sz="1100" dirty="0"/>
              <a:t>3. I love data, but some of it is not so good…  Be a critical user of data. For example, code enforcement in many cities is complaint-driven, so sometimes you see more violations in well-off areas that are more likely to demand city action.  Doesn’t mean there are fewer problems with dangerous buildings or poorly maintained properties in lower-income parts of the city.  Be sure to vet findings with people on the ground.</a:t>
            </a:r>
          </a:p>
          <a:p>
            <a:pPr marL="229117" indent="-229117" eaLnBrk="1" hangingPunct="1">
              <a:lnSpc>
                <a:spcPct val="90000"/>
              </a:lnSpc>
            </a:pPr>
            <a:endParaRPr lang="en-US" sz="1100" dirty="0"/>
          </a:p>
          <a:p>
            <a:pPr marL="229117" indent="-229117" eaLnBrk="1" hangingPunct="1">
              <a:lnSpc>
                <a:spcPct val="90000"/>
              </a:lnSpc>
            </a:pPr>
            <a:r>
              <a:rPr lang="en-US" sz="1100" dirty="0"/>
              <a:t>4.   You all could probably teach us something about the last piece of advice.  Most effective work combines the numbers analysis with stories of real people and real neighborhoods.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4</a:t>
            </a:fld>
            <a:endParaRPr lang="en-US" dirty="0"/>
          </a:p>
        </p:txBody>
      </p:sp>
    </p:spTree>
    <p:extLst>
      <p:ext uri="{BB962C8B-B14F-4D97-AF65-F5344CB8AC3E}">
        <p14:creationId xmlns:p14="http://schemas.microsoft.com/office/powerpoint/2010/main" val="290161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started tracking foreclosure activity in DC through recorder of deeds and real property records.</a:t>
            </a:r>
          </a:p>
          <a:p>
            <a:r>
              <a:rPr lang="en-US" dirty="0" smtClean="0"/>
              <a:t>Testimony before DC Council in 2009; data helped motivate action by city</a:t>
            </a:r>
          </a:p>
          <a:p>
            <a:r>
              <a:rPr lang="en-US" dirty="0" smtClean="0"/>
              <a:t>Infrastructure to track housing market built up over previous 3 years enabled us to respond on this issue</a:t>
            </a:r>
          </a:p>
          <a:p>
            <a:r>
              <a:rPr lang="en-US" dirty="0" smtClean="0"/>
              <a:t>Describe notices: fcl sale, trustee deed sale</a:t>
            </a:r>
          </a:p>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5</a:t>
            </a:fld>
            <a:endParaRPr lang="en-US" dirty="0"/>
          </a:p>
        </p:txBody>
      </p:sp>
    </p:spTree>
    <p:extLst>
      <p:ext uri="{BB962C8B-B14F-4D97-AF65-F5344CB8AC3E}">
        <p14:creationId xmlns:p14="http://schemas.microsoft.com/office/powerpoint/2010/main" val="29527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combining foreclosure notices with real property data, can track</a:t>
            </a:r>
            <a:r>
              <a:rPr lang="en-US" baseline="0" dirty="0" smtClean="0"/>
              <a:t> more sophisticated trends.</a:t>
            </a:r>
          </a:p>
          <a:p>
            <a:r>
              <a:rPr lang="en-US" dirty="0" smtClean="0"/>
              <a:t>Low 700 homes/condos</a:t>
            </a:r>
            <a:r>
              <a:rPr lang="en-US" baseline="0" dirty="0" smtClean="0"/>
              <a:t> in </a:t>
            </a:r>
            <a:r>
              <a:rPr lang="en-US" dirty="0" smtClean="0"/>
              <a:t>fcl in early 2006 to 3,400 in 2010</a:t>
            </a:r>
          </a:p>
          <a:p>
            <a:r>
              <a:rPr lang="en-US" dirty="0" smtClean="0"/>
              <a:t>Fcl starts went from 150-60 to 1,100.</a:t>
            </a:r>
            <a:r>
              <a:rPr lang="en-US" baseline="0" dirty="0" smtClean="0"/>
              <a:t> A few large developments cause some of the spikes in the data.</a:t>
            </a:r>
          </a:p>
          <a:p>
            <a:r>
              <a:rPr lang="en-US" dirty="0" smtClean="0"/>
              <a:t>Outcomes:</a:t>
            </a:r>
          </a:p>
          <a:p>
            <a:r>
              <a:rPr lang="en-US" dirty="0" smtClean="0"/>
              <a:t>FCL</a:t>
            </a:r>
            <a:r>
              <a:rPr lang="en-US" baseline="0" dirty="0" smtClean="0"/>
              <a:t> sales: trustee deed notices</a:t>
            </a:r>
          </a:p>
          <a:p>
            <a:r>
              <a:rPr lang="en-US" baseline="0" dirty="0" smtClean="0"/>
              <a:t>Distressed sale: still in FCL, but no trustee deed</a:t>
            </a:r>
          </a:p>
          <a:p>
            <a:r>
              <a:rPr lang="en-US" baseline="0" dirty="0" smtClean="0"/>
              <a:t>FCL avoided: no sale or notice in 1 year or more</a:t>
            </a:r>
          </a:p>
          <a:p>
            <a:r>
              <a:rPr lang="en-US" baseline="0" dirty="0" smtClean="0"/>
              <a:t>FCL mediation law in Nov 2011</a:t>
            </a:r>
          </a:p>
          <a:p>
            <a:r>
              <a:rPr lang="en-US" baseline="0" dirty="0" smtClean="0"/>
              <a:t>Although “inventory” declining, total servicer-reported delinquencies and reported foreclosures have not dropped much.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6</a:t>
            </a:fld>
            <a:endParaRPr lang="en-US" dirty="0"/>
          </a:p>
        </p:txBody>
      </p:sp>
    </p:spTree>
    <p:extLst>
      <p:ext uri="{BB962C8B-B14F-4D97-AF65-F5344CB8AC3E}">
        <p14:creationId xmlns:p14="http://schemas.microsoft.com/office/powerpoint/2010/main" val="193987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a:t>Matched addresses of foreclosure notices with address of students enrolled in public schools. Small but rising share. Attention needed to help those students who might be affected. </a:t>
            </a:r>
          </a:p>
          <a:p>
            <a:r>
              <a:rPr lang="en-US" sz="1100" dirty="0"/>
              <a:t>In Baltimore and Washington, D.C., parallels the overall foreclosure rates—a dip during the housing boom and then significant increases by 2008 (figure 4). </a:t>
            </a:r>
          </a:p>
          <a:p>
            <a:endParaRPr lang="en-US" sz="1100" dirty="0"/>
          </a:p>
          <a:p>
            <a:r>
              <a:rPr lang="en-US" sz="1100" dirty="0"/>
              <a:t>The share of students affected by foreclosure was slightly lower in Washington, D.C., compared to the other sites. In the 2003–04 school year, 1.2 percent of the public school students were affected by foreclosure. This was down to 0.6 percent in 2005 and 2006, but by 2008–09, 2.2 percent of public school students were affected by foreclosure.</a:t>
            </a:r>
          </a:p>
          <a:p>
            <a:r>
              <a:rPr lang="en-US" sz="1100" dirty="0"/>
              <a:t>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2921" eaLnBrk="0" hangingPunct="0">
              <a:defRPr sz="2700">
                <a:solidFill>
                  <a:schemeClr val="tx1"/>
                </a:solidFill>
                <a:latin typeface="Times New Roman" pitchFamily="18" charset="0"/>
              </a:defRPr>
            </a:lvl1pPr>
            <a:lvl2pPr marL="716130" indent="-275434" defTabSz="882921" eaLnBrk="0" hangingPunct="0">
              <a:defRPr sz="2700">
                <a:solidFill>
                  <a:schemeClr val="tx1"/>
                </a:solidFill>
                <a:latin typeface="Times New Roman" pitchFamily="18" charset="0"/>
              </a:defRPr>
            </a:lvl2pPr>
            <a:lvl3pPr marL="1101738" indent="-220348" defTabSz="882921" eaLnBrk="0" hangingPunct="0">
              <a:defRPr sz="2700">
                <a:solidFill>
                  <a:schemeClr val="tx1"/>
                </a:solidFill>
                <a:latin typeface="Times New Roman" pitchFamily="18" charset="0"/>
              </a:defRPr>
            </a:lvl3pPr>
            <a:lvl4pPr marL="1542433" indent="-220348" defTabSz="882921" eaLnBrk="0" hangingPunct="0">
              <a:defRPr sz="2700">
                <a:solidFill>
                  <a:schemeClr val="tx1"/>
                </a:solidFill>
                <a:latin typeface="Times New Roman" pitchFamily="18" charset="0"/>
              </a:defRPr>
            </a:lvl4pPr>
            <a:lvl5pPr marL="1983128" indent="-220348" defTabSz="882921" eaLnBrk="0" hangingPunct="0">
              <a:defRPr sz="2700">
                <a:solidFill>
                  <a:schemeClr val="tx1"/>
                </a:solidFill>
                <a:latin typeface="Times New Roman" pitchFamily="18" charset="0"/>
              </a:defRPr>
            </a:lvl5pPr>
            <a:lvl6pPr marL="2423823" indent="-220348" defTabSz="882921" eaLnBrk="0" fontAlgn="base" hangingPunct="0">
              <a:spcBef>
                <a:spcPct val="0"/>
              </a:spcBef>
              <a:spcAft>
                <a:spcPct val="0"/>
              </a:spcAft>
              <a:defRPr sz="2700">
                <a:solidFill>
                  <a:schemeClr val="tx1"/>
                </a:solidFill>
                <a:latin typeface="Times New Roman" pitchFamily="18" charset="0"/>
              </a:defRPr>
            </a:lvl6pPr>
            <a:lvl7pPr marL="2864518" indent="-220348" defTabSz="882921" eaLnBrk="0" fontAlgn="base" hangingPunct="0">
              <a:spcBef>
                <a:spcPct val="0"/>
              </a:spcBef>
              <a:spcAft>
                <a:spcPct val="0"/>
              </a:spcAft>
              <a:defRPr sz="2700">
                <a:solidFill>
                  <a:schemeClr val="tx1"/>
                </a:solidFill>
                <a:latin typeface="Times New Roman" pitchFamily="18" charset="0"/>
              </a:defRPr>
            </a:lvl7pPr>
            <a:lvl8pPr marL="3305213" indent="-220348" defTabSz="882921" eaLnBrk="0" fontAlgn="base" hangingPunct="0">
              <a:spcBef>
                <a:spcPct val="0"/>
              </a:spcBef>
              <a:spcAft>
                <a:spcPct val="0"/>
              </a:spcAft>
              <a:defRPr sz="2700">
                <a:solidFill>
                  <a:schemeClr val="tx1"/>
                </a:solidFill>
                <a:latin typeface="Times New Roman" pitchFamily="18" charset="0"/>
              </a:defRPr>
            </a:lvl8pPr>
            <a:lvl9pPr marL="3745908" indent="-220348" defTabSz="882921" eaLnBrk="0" fontAlgn="base" hangingPunct="0">
              <a:spcBef>
                <a:spcPct val="0"/>
              </a:spcBef>
              <a:spcAft>
                <a:spcPct val="0"/>
              </a:spcAft>
              <a:defRPr sz="2700">
                <a:solidFill>
                  <a:schemeClr val="tx1"/>
                </a:solidFill>
                <a:latin typeface="Times New Roman" pitchFamily="18" charset="0"/>
              </a:defRPr>
            </a:lvl9pPr>
          </a:lstStyle>
          <a:p>
            <a:pPr eaLnBrk="1" hangingPunct="1"/>
            <a:fld id="{EE6E3F97-3291-4041-A7C0-D53049B50821}" type="slidenum">
              <a:rPr lang="en-US" sz="1300">
                <a:solidFill>
                  <a:srgbClr val="000000"/>
                </a:solidFill>
                <a:latin typeface="Calibri" pitchFamily="34" charset="0"/>
                <a:cs typeface="Arial" charset="0"/>
              </a:rPr>
              <a:pPr eaLnBrk="1" hangingPunct="1"/>
              <a:t>7</a:t>
            </a:fld>
            <a:endParaRPr lang="en-US" sz="1300" dirty="0">
              <a:solidFill>
                <a:srgbClr val="000000"/>
              </a:solidFill>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8</a:t>
            </a:fld>
            <a:endParaRPr lang="en-US" dirty="0"/>
          </a:p>
        </p:txBody>
      </p:sp>
    </p:spTree>
    <p:extLst>
      <p:ext uri="{BB962C8B-B14F-4D97-AF65-F5344CB8AC3E}">
        <p14:creationId xmlns:p14="http://schemas.microsoft.com/office/powerpoint/2010/main" val="362261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By</a:t>
            </a:r>
            <a:r>
              <a:rPr lang="en-US" baseline="0" dirty="0" smtClean="0"/>
              <a:t> combining parcel level foreclosure data with property sales data we are able to figure which properties become REO (real estate owned) that is retained by the bank or lender after a foreclosure auction. We can then look at the next sale to see when and how long properties are remaining in REO.  We hope to do more detailed analysis of this in the future.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Able to identify</a:t>
            </a:r>
            <a:r>
              <a:rPr lang="en-US" baseline="0" dirty="0" smtClean="0"/>
              <a:t> buyers and sellers. Developed crosswalk of names to banks, GSEs, and other financial institutions so that real estate owned (REO) properties can be identified. </a:t>
            </a:r>
          </a:p>
          <a:p>
            <a:endParaRPr lang="en-US" dirty="0"/>
          </a:p>
        </p:txBody>
      </p:sp>
      <p:sp>
        <p:nvSpPr>
          <p:cNvPr id="4" name="Slide Number Placeholder 3"/>
          <p:cNvSpPr>
            <a:spLocks noGrp="1"/>
          </p:cNvSpPr>
          <p:nvPr>
            <p:ph type="sldNum" sz="quarter" idx="10"/>
          </p:nvPr>
        </p:nvSpPr>
        <p:spPr/>
        <p:txBody>
          <a:bodyPr/>
          <a:lstStyle/>
          <a:p>
            <a:fld id="{F6CF2AB5-1215-4E61-9338-33AC8ED8C7F6}" type="slidenum">
              <a:rPr lang="en-US" smtClean="0"/>
              <a:pPr/>
              <a:t>9</a:t>
            </a:fld>
            <a:endParaRPr lang="en-US" dirty="0"/>
          </a:p>
        </p:txBody>
      </p:sp>
    </p:spTree>
    <p:extLst>
      <p:ext uri="{BB962C8B-B14F-4D97-AF65-F5344CB8AC3E}">
        <p14:creationId xmlns:p14="http://schemas.microsoft.com/office/powerpoint/2010/main" val="6425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11E42B4-6272-49FE-985E-23C868AC08AF}"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44527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7591A8-64FB-46AF-910E-02FF331DA664}"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31791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2D114A7-E282-402D-99C8-98613CE2B20E}"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7732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AA1DE9-4E85-4394-B90C-BB1770E5DA2F}"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33752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67DCEF-1536-463B-802E-A64CA71160C5}"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24715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90A2D74-8A7D-4DD3-8B30-AD24A423F89A}"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90298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D90D956-B3FA-46B1-A7F4-D38D9FE7E69D}"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42701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8BCD57D-056E-4657-8F4A-C5D7C53A7806}"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65487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98D2CE-8A0A-4524-A156-CA658A564846}"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25025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1A8CE9-5509-4629-87BA-56ED2217EA01}"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04893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09B47D8-B141-4500-A8A5-BCEC4B8853D3}"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49279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54" name="Picture 30" descr="band"/>
          <p:cNvPicPr>
            <a:picLocks noChangeAspect="1" noChangeArrowheads="1"/>
          </p:cNvPicPr>
          <p:nvPr/>
        </p:nvPicPr>
        <p:blipFill>
          <a:blip r:embed="rId13">
            <a:lum bright="20000" contrast="-20000"/>
            <a:extLst>
              <a:ext uri="{28A0092B-C50C-407E-A947-70E740481C1C}">
                <a14:useLocalDpi xmlns:a14="http://schemas.microsoft.com/office/drawing/2010/main" val="0"/>
              </a:ext>
            </a:extLst>
          </a:blip>
          <a:srcRect/>
          <a:stretch>
            <a:fillRect/>
          </a:stretch>
        </p:blipFill>
        <p:spPr bwMode="auto">
          <a:xfrm>
            <a:off x="6858000" y="6381750"/>
            <a:ext cx="2000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band"/>
          <p:cNvPicPr>
            <a:picLocks noChangeAspect="1" noChangeArrowheads="1"/>
          </p:cNvPicPr>
          <p:nvPr/>
        </p:nvPicPr>
        <p:blipFill>
          <a:blip r:embed="rId13">
            <a:lum bright="20000" contrast="-20000"/>
            <a:extLst>
              <a:ext uri="{28A0092B-C50C-407E-A947-70E740481C1C}">
                <a14:useLocalDpi xmlns:a14="http://schemas.microsoft.com/office/drawing/2010/main" val="0"/>
              </a:ext>
            </a:extLst>
          </a:blip>
          <a:srcRect/>
          <a:stretch>
            <a:fillRect/>
          </a:stretch>
        </p:blipFill>
        <p:spPr bwMode="auto">
          <a:xfrm>
            <a:off x="7143750" y="6381750"/>
            <a:ext cx="2000250" cy="47625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7185025"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b="1">
                <a:solidFill>
                  <a:srgbClr val="FFFFFF"/>
                </a:solidFill>
              </a:defRPr>
            </a:lvl1pPr>
          </a:lstStyle>
          <a:p>
            <a:fld id="{87EDA1AB-497E-4319-8D28-59B039D548F2}" type="slidenum">
              <a:rPr lang="en-US"/>
              <a:pPr/>
              <a:t>‹#›</a:t>
            </a:fld>
            <a:endParaRPr lang="en-US" dirty="0"/>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09600" y="6400800"/>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b="1" i="1"/>
            </a:lvl1pPr>
          </a:lstStyle>
          <a:p>
            <a:endParaRPr lang="en-US" dirty="0"/>
          </a:p>
        </p:txBody>
      </p:sp>
      <p:sp>
        <p:nvSpPr>
          <p:cNvPr id="1045" name="Freeform 21"/>
          <p:cNvSpPr>
            <a:spLocks/>
          </p:cNvSpPr>
          <p:nvPr/>
        </p:nvSpPr>
        <p:spPr bwMode="auto">
          <a:xfrm>
            <a:off x="4579938" y="604838"/>
            <a:ext cx="4564062" cy="5648325"/>
          </a:xfrm>
          <a:custGeom>
            <a:avLst/>
            <a:gdLst>
              <a:gd name="T0" fmla="*/ 1569 w 2875"/>
              <a:gd name="T1" fmla="*/ 482 h 3558"/>
              <a:gd name="T2" fmla="*/ 1653 w 2875"/>
              <a:gd name="T3" fmla="*/ 568 h 3558"/>
              <a:gd name="T4" fmla="*/ 1743 w 2875"/>
              <a:gd name="T5" fmla="*/ 657 h 3558"/>
              <a:gd name="T6" fmla="*/ 1850 w 2875"/>
              <a:gd name="T7" fmla="*/ 765 h 3558"/>
              <a:gd name="T8" fmla="*/ 2054 w 2875"/>
              <a:gd name="T9" fmla="*/ 966 h 3558"/>
              <a:gd name="T10" fmla="*/ 2141 w 2875"/>
              <a:gd name="T11" fmla="*/ 1051 h 3558"/>
              <a:gd name="T12" fmla="*/ 2216 w 2875"/>
              <a:gd name="T13" fmla="*/ 1123 h 3558"/>
              <a:gd name="T14" fmla="*/ 2457 w 2875"/>
              <a:gd name="T15" fmla="*/ 1368 h 3558"/>
              <a:gd name="T16" fmla="*/ 2538 w 2875"/>
              <a:gd name="T17" fmla="*/ 1450 h 3558"/>
              <a:gd name="T18" fmla="*/ 2600 w 2875"/>
              <a:gd name="T19" fmla="*/ 1513 h 3558"/>
              <a:gd name="T20" fmla="*/ 2670 w 2875"/>
              <a:gd name="T21" fmla="*/ 1580 h 3558"/>
              <a:gd name="T22" fmla="*/ 2739 w 2875"/>
              <a:gd name="T23" fmla="*/ 1651 h 3558"/>
              <a:gd name="T24" fmla="*/ 2803 w 2875"/>
              <a:gd name="T25" fmla="*/ 1714 h 3558"/>
              <a:gd name="T26" fmla="*/ 2850 w 2875"/>
              <a:gd name="T27" fmla="*/ 1759 h 3558"/>
              <a:gd name="T28" fmla="*/ 2832 w 2875"/>
              <a:gd name="T29" fmla="*/ 1829 h 3558"/>
              <a:gd name="T30" fmla="*/ 2763 w 2875"/>
              <a:gd name="T31" fmla="*/ 1899 h 3558"/>
              <a:gd name="T32" fmla="*/ 2700 w 2875"/>
              <a:gd name="T33" fmla="*/ 1962 h 3558"/>
              <a:gd name="T34" fmla="*/ 2582 w 2875"/>
              <a:gd name="T35" fmla="*/ 2082 h 3558"/>
              <a:gd name="T36" fmla="*/ 2519 w 2875"/>
              <a:gd name="T37" fmla="*/ 2144 h 3558"/>
              <a:gd name="T38" fmla="*/ 2478 w 2875"/>
              <a:gd name="T39" fmla="*/ 2184 h 3558"/>
              <a:gd name="T40" fmla="*/ 2405 w 2875"/>
              <a:gd name="T41" fmla="*/ 2256 h 3558"/>
              <a:gd name="T42" fmla="*/ 2255 w 2875"/>
              <a:gd name="T43" fmla="*/ 2404 h 3558"/>
              <a:gd name="T44" fmla="*/ 2141 w 2875"/>
              <a:gd name="T45" fmla="*/ 2520 h 3558"/>
              <a:gd name="T46" fmla="*/ 2081 w 2875"/>
              <a:gd name="T47" fmla="*/ 2581 h 3558"/>
              <a:gd name="T48" fmla="*/ 2015 w 2875"/>
              <a:gd name="T49" fmla="*/ 2642 h 3558"/>
              <a:gd name="T50" fmla="*/ 1876 w 2875"/>
              <a:gd name="T51" fmla="*/ 2789 h 3558"/>
              <a:gd name="T52" fmla="*/ 1783 w 2875"/>
              <a:gd name="T53" fmla="*/ 2875 h 3558"/>
              <a:gd name="T54" fmla="*/ 1671 w 2875"/>
              <a:gd name="T55" fmla="*/ 2988 h 3558"/>
              <a:gd name="T56" fmla="*/ 1618 w 2875"/>
              <a:gd name="T57" fmla="*/ 3033 h 3558"/>
              <a:gd name="T58" fmla="*/ 1286 w 2875"/>
              <a:gd name="T59" fmla="*/ 3378 h 3558"/>
              <a:gd name="T60" fmla="*/ 1106 w 2875"/>
              <a:gd name="T61" fmla="*/ 3396 h 3558"/>
              <a:gd name="T62" fmla="*/ 1116 w 2875"/>
              <a:gd name="T63" fmla="*/ 3137 h 3558"/>
              <a:gd name="T64" fmla="*/ 1116 w 2875"/>
              <a:gd name="T65" fmla="*/ 2909 h 3558"/>
              <a:gd name="T66" fmla="*/ 1022 w 2875"/>
              <a:gd name="T67" fmla="*/ 2737 h 3558"/>
              <a:gd name="T68" fmla="*/ 1121 w 2875"/>
              <a:gd name="T69" fmla="*/ 2328 h 3558"/>
              <a:gd name="T70" fmla="*/ 1080 w 2875"/>
              <a:gd name="T71" fmla="*/ 2163 h 3558"/>
              <a:gd name="T72" fmla="*/ 1018 w 2875"/>
              <a:gd name="T73" fmla="*/ 2094 h 3558"/>
              <a:gd name="T74" fmla="*/ 940 w 2875"/>
              <a:gd name="T75" fmla="*/ 2094 h 3558"/>
              <a:gd name="T76" fmla="*/ 800 w 2875"/>
              <a:gd name="T77" fmla="*/ 1929 h 3558"/>
              <a:gd name="T78" fmla="*/ 757 w 2875"/>
              <a:gd name="T79" fmla="*/ 1808 h 3558"/>
              <a:gd name="T80" fmla="*/ 514 w 2875"/>
              <a:gd name="T81" fmla="*/ 1628 h 3558"/>
              <a:gd name="T82" fmla="*/ 205 w 2875"/>
              <a:gd name="T83" fmla="*/ 1371 h 3558"/>
              <a:gd name="T84" fmla="*/ 27 w 2875"/>
              <a:gd name="T85" fmla="*/ 1093 h 3558"/>
              <a:gd name="T86" fmla="*/ 63 w 2875"/>
              <a:gd name="T87" fmla="*/ 996 h 3558"/>
              <a:gd name="T88" fmla="*/ 235 w 2875"/>
              <a:gd name="T89" fmla="*/ 828 h 3558"/>
              <a:gd name="T90" fmla="*/ 285 w 2875"/>
              <a:gd name="T91" fmla="*/ 777 h 3558"/>
              <a:gd name="T92" fmla="*/ 352 w 2875"/>
              <a:gd name="T93" fmla="*/ 710 h 3558"/>
              <a:gd name="T94" fmla="*/ 423 w 2875"/>
              <a:gd name="T95" fmla="*/ 650 h 3558"/>
              <a:gd name="T96" fmla="*/ 480 w 2875"/>
              <a:gd name="T97" fmla="*/ 583 h 3558"/>
              <a:gd name="T98" fmla="*/ 591 w 2875"/>
              <a:gd name="T99" fmla="*/ 475 h 3558"/>
              <a:gd name="T100" fmla="*/ 676 w 2875"/>
              <a:gd name="T101" fmla="*/ 392 h 3558"/>
              <a:gd name="T102" fmla="*/ 764 w 2875"/>
              <a:gd name="T103" fmla="*/ 302 h 3558"/>
              <a:gd name="T104" fmla="*/ 857 w 2875"/>
              <a:gd name="T105" fmla="*/ 219 h 3558"/>
              <a:gd name="T106" fmla="*/ 913 w 2875"/>
              <a:gd name="T107" fmla="*/ 154 h 3558"/>
              <a:gd name="T108" fmla="*/ 1140 w 2875"/>
              <a:gd name="T109" fmla="*/ 57 h 3558"/>
              <a:gd name="T110" fmla="*/ 1197 w 2875"/>
              <a:gd name="T111" fmla="*/ 115 h 3558"/>
              <a:gd name="T112" fmla="*/ 1295 w 2875"/>
              <a:gd name="T113" fmla="*/ 210 h 3558"/>
              <a:gd name="T114" fmla="*/ 1388 w 2875"/>
              <a:gd name="T115" fmla="*/ 301 h 3558"/>
              <a:gd name="T116" fmla="*/ 1503 w 2875"/>
              <a:gd name="T117" fmla="*/ 415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5" h="3558">
                <a:moveTo>
                  <a:pt x="1524" y="436"/>
                </a:moveTo>
                <a:lnTo>
                  <a:pt x="1528" y="443"/>
                </a:lnTo>
                <a:lnTo>
                  <a:pt x="1534" y="448"/>
                </a:lnTo>
                <a:lnTo>
                  <a:pt x="1551" y="463"/>
                </a:lnTo>
                <a:lnTo>
                  <a:pt x="1557" y="469"/>
                </a:lnTo>
                <a:lnTo>
                  <a:pt x="1569" y="482"/>
                </a:lnTo>
                <a:lnTo>
                  <a:pt x="1590" y="505"/>
                </a:lnTo>
                <a:lnTo>
                  <a:pt x="1603" y="518"/>
                </a:lnTo>
                <a:lnTo>
                  <a:pt x="1620" y="535"/>
                </a:lnTo>
                <a:lnTo>
                  <a:pt x="1627" y="542"/>
                </a:lnTo>
                <a:lnTo>
                  <a:pt x="1638" y="556"/>
                </a:lnTo>
                <a:lnTo>
                  <a:pt x="1653" y="568"/>
                </a:lnTo>
                <a:lnTo>
                  <a:pt x="1657" y="572"/>
                </a:lnTo>
                <a:lnTo>
                  <a:pt x="1669" y="584"/>
                </a:lnTo>
                <a:lnTo>
                  <a:pt x="1675" y="593"/>
                </a:lnTo>
                <a:lnTo>
                  <a:pt x="1711" y="629"/>
                </a:lnTo>
                <a:lnTo>
                  <a:pt x="1738" y="654"/>
                </a:lnTo>
                <a:lnTo>
                  <a:pt x="1743" y="657"/>
                </a:lnTo>
                <a:lnTo>
                  <a:pt x="1755" y="671"/>
                </a:lnTo>
                <a:lnTo>
                  <a:pt x="1768" y="687"/>
                </a:lnTo>
                <a:lnTo>
                  <a:pt x="1782" y="696"/>
                </a:lnTo>
                <a:lnTo>
                  <a:pt x="1803" y="717"/>
                </a:lnTo>
                <a:lnTo>
                  <a:pt x="1837" y="752"/>
                </a:lnTo>
                <a:lnTo>
                  <a:pt x="1850" y="765"/>
                </a:lnTo>
                <a:lnTo>
                  <a:pt x="1928" y="843"/>
                </a:lnTo>
                <a:lnTo>
                  <a:pt x="1931" y="846"/>
                </a:lnTo>
                <a:lnTo>
                  <a:pt x="1942" y="855"/>
                </a:lnTo>
                <a:lnTo>
                  <a:pt x="1981" y="896"/>
                </a:lnTo>
                <a:lnTo>
                  <a:pt x="1997" y="912"/>
                </a:lnTo>
                <a:lnTo>
                  <a:pt x="2054" y="966"/>
                </a:lnTo>
                <a:lnTo>
                  <a:pt x="2069" y="983"/>
                </a:lnTo>
                <a:lnTo>
                  <a:pt x="2105" y="1017"/>
                </a:lnTo>
                <a:lnTo>
                  <a:pt x="2119" y="1027"/>
                </a:lnTo>
                <a:lnTo>
                  <a:pt x="2119" y="1030"/>
                </a:lnTo>
                <a:lnTo>
                  <a:pt x="2138" y="1048"/>
                </a:lnTo>
                <a:lnTo>
                  <a:pt x="2141" y="1051"/>
                </a:lnTo>
                <a:lnTo>
                  <a:pt x="2158" y="1066"/>
                </a:lnTo>
                <a:lnTo>
                  <a:pt x="2162" y="1075"/>
                </a:lnTo>
                <a:lnTo>
                  <a:pt x="2167" y="1077"/>
                </a:lnTo>
                <a:lnTo>
                  <a:pt x="2189" y="1101"/>
                </a:lnTo>
                <a:lnTo>
                  <a:pt x="2197" y="1108"/>
                </a:lnTo>
                <a:lnTo>
                  <a:pt x="2216" y="1123"/>
                </a:lnTo>
                <a:lnTo>
                  <a:pt x="2397" y="1306"/>
                </a:lnTo>
                <a:lnTo>
                  <a:pt x="2426" y="1335"/>
                </a:lnTo>
                <a:lnTo>
                  <a:pt x="2429" y="1338"/>
                </a:lnTo>
                <a:lnTo>
                  <a:pt x="2433" y="1341"/>
                </a:lnTo>
                <a:lnTo>
                  <a:pt x="2436" y="1347"/>
                </a:lnTo>
                <a:lnTo>
                  <a:pt x="2457" y="1368"/>
                </a:lnTo>
                <a:lnTo>
                  <a:pt x="2472" y="1381"/>
                </a:lnTo>
                <a:lnTo>
                  <a:pt x="2489" y="1393"/>
                </a:lnTo>
                <a:lnTo>
                  <a:pt x="2523" y="1429"/>
                </a:lnTo>
                <a:lnTo>
                  <a:pt x="2534" y="1444"/>
                </a:lnTo>
                <a:lnTo>
                  <a:pt x="2537" y="1448"/>
                </a:lnTo>
                <a:lnTo>
                  <a:pt x="2538" y="1450"/>
                </a:lnTo>
                <a:lnTo>
                  <a:pt x="2553" y="1466"/>
                </a:lnTo>
                <a:lnTo>
                  <a:pt x="2567" y="1475"/>
                </a:lnTo>
                <a:lnTo>
                  <a:pt x="2570" y="1480"/>
                </a:lnTo>
                <a:lnTo>
                  <a:pt x="2574" y="1484"/>
                </a:lnTo>
                <a:lnTo>
                  <a:pt x="2588" y="1496"/>
                </a:lnTo>
                <a:lnTo>
                  <a:pt x="2600" y="1513"/>
                </a:lnTo>
                <a:lnTo>
                  <a:pt x="2613" y="1522"/>
                </a:lnTo>
                <a:lnTo>
                  <a:pt x="2625" y="1535"/>
                </a:lnTo>
                <a:lnTo>
                  <a:pt x="2645" y="1555"/>
                </a:lnTo>
                <a:lnTo>
                  <a:pt x="2661" y="1574"/>
                </a:lnTo>
                <a:lnTo>
                  <a:pt x="2667" y="1577"/>
                </a:lnTo>
                <a:lnTo>
                  <a:pt x="2670" y="1580"/>
                </a:lnTo>
                <a:lnTo>
                  <a:pt x="2680" y="1592"/>
                </a:lnTo>
                <a:lnTo>
                  <a:pt x="2710" y="1624"/>
                </a:lnTo>
                <a:lnTo>
                  <a:pt x="2719" y="1630"/>
                </a:lnTo>
                <a:lnTo>
                  <a:pt x="2730" y="1642"/>
                </a:lnTo>
                <a:lnTo>
                  <a:pt x="2733" y="1648"/>
                </a:lnTo>
                <a:lnTo>
                  <a:pt x="2739" y="1651"/>
                </a:lnTo>
                <a:lnTo>
                  <a:pt x="2755" y="1666"/>
                </a:lnTo>
                <a:lnTo>
                  <a:pt x="2761" y="1672"/>
                </a:lnTo>
                <a:lnTo>
                  <a:pt x="2773" y="1685"/>
                </a:lnTo>
                <a:lnTo>
                  <a:pt x="2782" y="1693"/>
                </a:lnTo>
                <a:lnTo>
                  <a:pt x="2790" y="1703"/>
                </a:lnTo>
                <a:lnTo>
                  <a:pt x="2803" y="1714"/>
                </a:lnTo>
                <a:lnTo>
                  <a:pt x="2814" y="1723"/>
                </a:lnTo>
                <a:lnTo>
                  <a:pt x="2817" y="1727"/>
                </a:lnTo>
                <a:lnTo>
                  <a:pt x="2824" y="1735"/>
                </a:lnTo>
                <a:lnTo>
                  <a:pt x="2835" y="1741"/>
                </a:lnTo>
                <a:lnTo>
                  <a:pt x="2845" y="1754"/>
                </a:lnTo>
                <a:lnTo>
                  <a:pt x="2850" y="1759"/>
                </a:lnTo>
                <a:lnTo>
                  <a:pt x="2859" y="1768"/>
                </a:lnTo>
                <a:lnTo>
                  <a:pt x="2875" y="1787"/>
                </a:lnTo>
                <a:lnTo>
                  <a:pt x="2860" y="1802"/>
                </a:lnTo>
                <a:lnTo>
                  <a:pt x="2856" y="1806"/>
                </a:lnTo>
                <a:lnTo>
                  <a:pt x="2845" y="1820"/>
                </a:lnTo>
                <a:lnTo>
                  <a:pt x="2832" y="1829"/>
                </a:lnTo>
                <a:lnTo>
                  <a:pt x="2826" y="1833"/>
                </a:lnTo>
                <a:lnTo>
                  <a:pt x="2821" y="1839"/>
                </a:lnTo>
                <a:lnTo>
                  <a:pt x="2808" y="1854"/>
                </a:lnTo>
                <a:lnTo>
                  <a:pt x="2787" y="1875"/>
                </a:lnTo>
                <a:lnTo>
                  <a:pt x="2773" y="1890"/>
                </a:lnTo>
                <a:lnTo>
                  <a:pt x="2763" y="1899"/>
                </a:lnTo>
                <a:lnTo>
                  <a:pt x="2751" y="1913"/>
                </a:lnTo>
                <a:lnTo>
                  <a:pt x="2740" y="1922"/>
                </a:lnTo>
                <a:lnTo>
                  <a:pt x="2727" y="1934"/>
                </a:lnTo>
                <a:lnTo>
                  <a:pt x="2719" y="1943"/>
                </a:lnTo>
                <a:lnTo>
                  <a:pt x="2712" y="1953"/>
                </a:lnTo>
                <a:lnTo>
                  <a:pt x="2700" y="1962"/>
                </a:lnTo>
                <a:lnTo>
                  <a:pt x="2691" y="1973"/>
                </a:lnTo>
                <a:lnTo>
                  <a:pt x="2682" y="1985"/>
                </a:lnTo>
                <a:lnTo>
                  <a:pt x="2669" y="1989"/>
                </a:lnTo>
                <a:lnTo>
                  <a:pt x="2621" y="2042"/>
                </a:lnTo>
                <a:lnTo>
                  <a:pt x="2598" y="2067"/>
                </a:lnTo>
                <a:lnTo>
                  <a:pt x="2582" y="2082"/>
                </a:lnTo>
                <a:lnTo>
                  <a:pt x="2574" y="2088"/>
                </a:lnTo>
                <a:lnTo>
                  <a:pt x="2561" y="2102"/>
                </a:lnTo>
                <a:lnTo>
                  <a:pt x="2543" y="2120"/>
                </a:lnTo>
                <a:lnTo>
                  <a:pt x="2535" y="2126"/>
                </a:lnTo>
                <a:lnTo>
                  <a:pt x="2528" y="2135"/>
                </a:lnTo>
                <a:lnTo>
                  <a:pt x="2519" y="2144"/>
                </a:lnTo>
                <a:lnTo>
                  <a:pt x="2511" y="2153"/>
                </a:lnTo>
                <a:lnTo>
                  <a:pt x="2507" y="2154"/>
                </a:lnTo>
                <a:lnTo>
                  <a:pt x="2496" y="2166"/>
                </a:lnTo>
                <a:lnTo>
                  <a:pt x="2493" y="2167"/>
                </a:lnTo>
                <a:lnTo>
                  <a:pt x="2486" y="2175"/>
                </a:lnTo>
                <a:lnTo>
                  <a:pt x="2478" y="2184"/>
                </a:lnTo>
                <a:lnTo>
                  <a:pt x="2466" y="2199"/>
                </a:lnTo>
                <a:lnTo>
                  <a:pt x="2462" y="2203"/>
                </a:lnTo>
                <a:lnTo>
                  <a:pt x="2447" y="2218"/>
                </a:lnTo>
                <a:lnTo>
                  <a:pt x="2436" y="2226"/>
                </a:lnTo>
                <a:lnTo>
                  <a:pt x="2423" y="2239"/>
                </a:lnTo>
                <a:lnTo>
                  <a:pt x="2405" y="2256"/>
                </a:lnTo>
                <a:lnTo>
                  <a:pt x="2378" y="2283"/>
                </a:lnTo>
                <a:lnTo>
                  <a:pt x="2366" y="2293"/>
                </a:lnTo>
                <a:lnTo>
                  <a:pt x="2336" y="2325"/>
                </a:lnTo>
                <a:lnTo>
                  <a:pt x="2325" y="2338"/>
                </a:lnTo>
                <a:lnTo>
                  <a:pt x="2270" y="2386"/>
                </a:lnTo>
                <a:lnTo>
                  <a:pt x="2255" y="2404"/>
                </a:lnTo>
                <a:lnTo>
                  <a:pt x="2249" y="2412"/>
                </a:lnTo>
                <a:lnTo>
                  <a:pt x="2237" y="2422"/>
                </a:lnTo>
                <a:lnTo>
                  <a:pt x="2228" y="2436"/>
                </a:lnTo>
                <a:lnTo>
                  <a:pt x="2212" y="2448"/>
                </a:lnTo>
                <a:lnTo>
                  <a:pt x="2159" y="2499"/>
                </a:lnTo>
                <a:lnTo>
                  <a:pt x="2141" y="2520"/>
                </a:lnTo>
                <a:lnTo>
                  <a:pt x="2123" y="2539"/>
                </a:lnTo>
                <a:lnTo>
                  <a:pt x="2113" y="2548"/>
                </a:lnTo>
                <a:lnTo>
                  <a:pt x="2107" y="2557"/>
                </a:lnTo>
                <a:lnTo>
                  <a:pt x="2096" y="2567"/>
                </a:lnTo>
                <a:lnTo>
                  <a:pt x="2095" y="2569"/>
                </a:lnTo>
                <a:lnTo>
                  <a:pt x="2081" y="2581"/>
                </a:lnTo>
                <a:lnTo>
                  <a:pt x="2059" y="2603"/>
                </a:lnTo>
                <a:lnTo>
                  <a:pt x="2054" y="2605"/>
                </a:lnTo>
                <a:lnTo>
                  <a:pt x="2048" y="2614"/>
                </a:lnTo>
                <a:lnTo>
                  <a:pt x="2036" y="2623"/>
                </a:lnTo>
                <a:lnTo>
                  <a:pt x="2027" y="2633"/>
                </a:lnTo>
                <a:lnTo>
                  <a:pt x="2015" y="2642"/>
                </a:lnTo>
                <a:lnTo>
                  <a:pt x="2002" y="2656"/>
                </a:lnTo>
                <a:lnTo>
                  <a:pt x="1973" y="2686"/>
                </a:lnTo>
                <a:lnTo>
                  <a:pt x="1949" y="2708"/>
                </a:lnTo>
                <a:lnTo>
                  <a:pt x="1918" y="2749"/>
                </a:lnTo>
                <a:lnTo>
                  <a:pt x="1897" y="2768"/>
                </a:lnTo>
                <a:lnTo>
                  <a:pt x="1876" y="2789"/>
                </a:lnTo>
                <a:lnTo>
                  <a:pt x="1846" y="2813"/>
                </a:lnTo>
                <a:lnTo>
                  <a:pt x="1839" y="2819"/>
                </a:lnTo>
                <a:lnTo>
                  <a:pt x="1834" y="2824"/>
                </a:lnTo>
                <a:lnTo>
                  <a:pt x="1815" y="2842"/>
                </a:lnTo>
                <a:lnTo>
                  <a:pt x="1785" y="2869"/>
                </a:lnTo>
                <a:lnTo>
                  <a:pt x="1783" y="2875"/>
                </a:lnTo>
                <a:lnTo>
                  <a:pt x="1756" y="2899"/>
                </a:lnTo>
                <a:lnTo>
                  <a:pt x="1755" y="2900"/>
                </a:lnTo>
                <a:lnTo>
                  <a:pt x="1737" y="2917"/>
                </a:lnTo>
                <a:lnTo>
                  <a:pt x="1692" y="2963"/>
                </a:lnTo>
                <a:lnTo>
                  <a:pt x="1686" y="2979"/>
                </a:lnTo>
                <a:lnTo>
                  <a:pt x="1671" y="2988"/>
                </a:lnTo>
                <a:lnTo>
                  <a:pt x="1663" y="2997"/>
                </a:lnTo>
                <a:lnTo>
                  <a:pt x="1638" y="3026"/>
                </a:lnTo>
                <a:lnTo>
                  <a:pt x="1635" y="3029"/>
                </a:lnTo>
                <a:lnTo>
                  <a:pt x="1633" y="3030"/>
                </a:lnTo>
                <a:lnTo>
                  <a:pt x="1630" y="3030"/>
                </a:lnTo>
                <a:lnTo>
                  <a:pt x="1618" y="3033"/>
                </a:lnTo>
                <a:lnTo>
                  <a:pt x="1551" y="3108"/>
                </a:lnTo>
                <a:lnTo>
                  <a:pt x="1513" y="3147"/>
                </a:lnTo>
                <a:lnTo>
                  <a:pt x="1424" y="3239"/>
                </a:lnTo>
                <a:lnTo>
                  <a:pt x="1353" y="3309"/>
                </a:lnTo>
                <a:lnTo>
                  <a:pt x="1337" y="3327"/>
                </a:lnTo>
                <a:lnTo>
                  <a:pt x="1286" y="3378"/>
                </a:lnTo>
                <a:lnTo>
                  <a:pt x="1139" y="3532"/>
                </a:lnTo>
                <a:lnTo>
                  <a:pt x="1109" y="3558"/>
                </a:lnTo>
                <a:lnTo>
                  <a:pt x="1107" y="3532"/>
                </a:lnTo>
                <a:lnTo>
                  <a:pt x="1106" y="3460"/>
                </a:lnTo>
                <a:lnTo>
                  <a:pt x="1106" y="3454"/>
                </a:lnTo>
                <a:lnTo>
                  <a:pt x="1106" y="3396"/>
                </a:lnTo>
                <a:lnTo>
                  <a:pt x="1107" y="3381"/>
                </a:lnTo>
                <a:lnTo>
                  <a:pt x="1110" y="3361"/>
                </a:lnTo>
                <a:lnTo>
                  <a:pt x="1118" y="3319"/>
                </a:lnTo>
                <a:lnTo>
                  <a:pt x="1130" y="3246"/>
                </a:lnTo>
                <a:lnTo>
                  <a:pt x="1148" y="3149"/>
                </a:lnTo>
                <a:lnTo>
                  <a:pt x="1116" y="3137"/>
                </a:lnTo>
                <a:lnTo>
                  <a:pt x="1109" y="3068"/>
                </a:lnTo>
                <a:lnTo>
                  <a:pt x="1103" y="3035"/>
                </a:lnTo>
                <a:lnTo>
                  <a:pt x="1085" y="3030"/>
                </a:lnTo>
                <a:lnTo>
                  <a:pt x="1082" y="3002"/>
                </a:lnTo>
                <a:lnTo>
                  <a:pt x="1106" y="2987"/>
                </a:lnTo>
                <a:lnTo>
                  <a:pt x="1116" y="2909"/>
                </a:lnTo>
                <a:lnTo>
                  <a:pt x="1101" y="2846"/>
                </a:lnTo>
                <a:lnTo>
                  <a:pt x="1074" y="2821"/>
                </a:lnTo>
                <a:lnTo>
                  <a:pt x="1055" y="2819"/>
                </a:lnTo>
                <a:lnTo>
                  <a:pt x="1043" y="2830"/>
                </a:lnTo>
                <a:lnTo>
                  <a:pt x="1024" y="2803"/>
                </a:lnTo>
                <a:lnTo>
                  <a:pt x="1022" y="2737"/>
                </a:lnTo>
                <a:lnTo>
                  <a:pt x="1009" y="2687"/>
                </a:lnTo>
                <a:lnTo>
                  <a:pt x="1032" y="2707"/>
                </a:lnTo>
                <a:lnTo>
                  <a:pt x="1067" y="2707"/>
                </a:lnTo>
                <a:lnTo>
                  <a:pt x="1190" y="2680"/>
                </a:lnTo>
                <a:lnTo>
                  <a:pt x="1205" y="2527"/>
                </a:lnTo>
                <a:lnTo>
                  <a:pt x="1121" y="2328"/>
                </a:lnTo>
                <a:lnTo>
                  <a:pt x="1055" y="2299"/>
                </a:lnTo>
                <a:lnTo>
                  <a:pt x="1100" y="2286"/>
                </a:lnTo>
                <a:lnTo>
                  <a:pt x="1106" y="2259"/>
                </a:lnTo>
                <a:lnTo>
                  <a:pt x="1103" y="2218"/>
                </a:lnTo>
                <a:lnTo>
                  <a:pt x="1082" y="2164"/>
                </a:lnTo>
                <a:lnTo>
                  <a:pt x="1080" y="2163"/>
                </a:lnTo>
                <a:lnTo>
                  <a:pt x="1065" y="2144"/>
                </a:lnTo>
                <a:lnTo>
                  <a:pt x="1064" y="2141"/>
                </a:lnTo>
                <a:lnTo>
                  <a:pt x="1052" y="2126"/>
                </a:lnTo>
                <a:lnTo>
                  <a:pt x="1046" y="2115"/>
                </a:lnTo>
                <a:lnTo>
                  <a:pt x="1035" y="2108"/>
                </a:lnTo>
                <a:lnTo>
                  <a:pt x="1018" y="2094"/>
                </a:lnTo>
                <a:lnTo>
                  <a:pt x="1001" y="2100"/>
                </a:lnTo>
                <a:lnTo>
                  <a:pt x="1015" y="2133"/>
                </a:lnTo>
                <a:lnTo>
                  <a:pt x="1004" y="2163"/>
                </a:lnTo>
                <a:lnTo>
                  <a:pt x="967" y="2173"/>
                </a:lnTo>
                <a:lnTo>
                  <a:pt x="937" y="2130"/>
                </a:lnTo>
                <a:lnTo>
                  <a:pt x="940" y="2094"/>
                </a:lnTo>
                <a:lnTo>
                  <a:pt x="898" y="2027"/>
                </a:lnTo>
                <a:lnTo>
                  <a:pt x="883" y="2010"/>
                </a:lnTo>
                <a:lnTo>
                  <a:pt x="862" y="2015"/>
                </a:lnTo>
                <a:lnTo>
                  <a:pt x="841" y="2010"/>
                </a:lnTo>
                <a:lnTo>
                  <a:pt x="830" y="1991"/>
                </a:lnTo>
                <a:lnTo>
                  <a:pt x="800" y="1929"/>
                </a:lnTo>
                <a:lnTo>
                  <a:pt x="773" y="1866"/>
                </a:lnTo>
                <a:lnTo>
                  <a:pt x="770" y="1860"/>
                </a:lnTo>
                <a:lnTo>
                  <a:pt x="766" y="1842"/>
                </a:lnTo>
                <a:lnTo>
                  <a:pt x="770" y="1827"/>
                </a:lnTo>
                <a:lnTo>
                  <a:pt x="758" y="1817"/>
                </a:lnTo>
                <a:lnTo>
                  <a:pt x="757" y="1808"/>
                </a:lnTo>
                <a:lnTo>
                  <a:pt x="718" y="1675"/>
                </a:lnTo>
                <a:lnTo>
                  <a:pt x="706" y="1664"/>
                </a:lnTo>
                <a:lnTo>
                  <a:pt x="680" y="1649"/>
                </a:lnTo>
                <a:lnTo>
                  <a:pt x="576" y="1631"/>
                </a:lnTo>
                <a:lnTo>
                  <a:pt x="541" y="1624"/>
                </a:lnTo>
                <a:lnTo>
                  <a:pt x="514" y="1628"/>
                </a:lnTo>
                <a:lnTo>
                  <a:pt x="405" y="1588"/>
                </a:lnTo>
                <a:lnTo>
                  <a:pt x="358" y="1558"/>
                </a:lnTo>
                <a:lnTo>
                  <a:pt x="264" y="1474"/>
                </a:lnTo>
                <a:lnTo>
                  <a:pt x="255" y="1466"/>
                </a:lnTo>
                <a:lnTo>
                  <a:pt x="225" y="1435"/>
                </a:lnTo>
                <a:lnTo>
                  <a:pt x="205" y="1371"/>
                </a:lnTo>
                <a:lnTo>
                  <a:pt x="186" y="1327"/>
                </a:lnTo>
                <a:lnTo>
                  <a:pt x="174" y="1312"/>
                </a:lnTo>
                <a:lnTo>
                  <a:pt x="89" y="1221"/>
                </a:lnTo>
                <a:lnTo>
                  <a:pt x="45" y="1155"/>
                </a:lnTo>
                <a:lnTo>
                  <a:pt x="41" y="1143"/>
                </a:lnTo>
                <a:lnTo>
                  <a:pt x="27" y="1093"/>
                </a:lnTo>
                <a:lnTo>
                  <a:pt x="0" y="1060"/>
                </a:lnTo>
                <a:lnTo>
                  <a:pt x="8" y="1050"/>
                </a:lnTo>
                <a:lnTo>
                  <a:pt x="36" y="1024"/>
                </a:lnTo>
                <a:lnTo>
                  <a:pt x="42" y="1017"/>
                </a:lnTo>
                <a:lnTo>
                  <a:pt x="48" y="1010"/>
                </a:lnTo>
                <a:lnTo>
                  <a:pt x="63" y="996"/>
                </a:lnTo>
                <a:lnTo>
                  <a:pt x="80" y="981"/>
                </a:lnTo>
                <a:lnTo>
                  <a:pt x="96" y="962"/>
                </a:lnTo>
                <a:lnTo>
                  <a:pt x="102" y="956"/>
                </a:lnTo>
                <a:lnTo>
                  <a:pt x="146" y="917"/>
                </a:lnTo>
                <a:lnTo>
                  <a:pt x="211" y="849"/>
                </a:lnTo>
                <a:lnTo>
                  <a:pt x="235" y="828"/>
                </a:lnTo>
                <a:lnTo>
                  <a:pt x="249" y="815"/>
                </a:lnTo>
                <a:lnTo>
                  <a:pt x="256" y="812"/>
                </a:lnTo>
                <a:lnTo>
                  <a:pt x="262" y="806"/>
                </a:lnTo>
                <a:lnTo>
                  <a:pt x="270" y="795"/>
                </a:lnTo>
                <a:lnTo>
                  <a:pt x="274" y="794"/>
                </a:lnTo>
                <a:lnTo>
                  <a:pt x="285" y="777"/>
                </a:lnTo>
                <a:lnTo>
                  <a:pt x="294" y="771"/>
                </a:lnTo>
                <a:lnTo>
                  <a:pt x="300" y="767"/>
                </a:lnTo>
                <a:lnTo>
                  <a:pt x="315" y="752"/>
                </a:lnTo>
                <a:lnTo>
                  <a:pt x="319" y="746"/>
                </a:lnTo>
                <a:lnTo>
                  <a:pt x="331" y="732"/>
                </a:lnTo>
                <a:lnTo>
                  <a:pt x="352" y="710"/>
                </a:lnTo>
                <a:lnTo>
                  <a:pt x="358" y="707"/>
                </a:lnTo>
                <a:lnTo>
                  <a:pt x="369" y="695"/>
                </a:lnTo>
                <a:lnTo>
                  <a:pt x="384" y="677"/>
                </a:lnTo>
                <a:lnTo>
                  <a:pt x="388" y="674"/>
                </a:lnTo>
                <a:lnTo>
                  <a:pt x="399" y="666"/>
                </a:lnTo>
                <a:lnTo>
                  <a:pt x="423" y="650"/>
                </a:lnTo>
                <a:lnTo>
                  <a:pt x="427" y="647"/>
                </a:lnTo>
                <a:lnTo>
                  <a:pt x="429" y="642"/>
                </a:lnTo>
                <a:lnTo>
                  <a:pt x="441" y="625"/>
                </a:lnTo>
                <a:lnTo>
                  <a:pt x="466" y="598"/>
                </a:lnTo>
                <a:lnTo>
                  <a:pt x="474" y="587"/>
                </a:lnTo>
                <a:lnTo>
                  <a:pt x="480" y="583"/>
                </a:lnTo>
                <a:lnTo>
                  <a:pt x="505" y="562"/>
                </a:lnTo>
                <a:lnTo>
                  <a:pt x="514" y="551"/>
                </a:lnTo>
                <a:lnTo>
                  <a:pt x="540" y="527"/>
                </a:lnTo>
                <a:lnTo>
                  <a:pt x="568" y="497"/>
                </a:lnTo>
                <a:lnTo>
                  <a:pt x="580" y="487"/>
                </a:lnTo>
                <a:lnTo>
                  <a:pt x="591" y="475"/>
                </a:lnTo>
                <a:lnTo>
                  <a:pt x="616" y="449"/>
                </a:lnTo>
                <a:lnTo>
                  <a:pt x="623" y="445"/>
                </a:lnTo>
                <a:lnTo>
                  <a:pt x="638" y="431"/>
                </a:lnTo>
                <a:lnTo>
                  <a:pt x="661" y="415"/>
                </a:lnTo>
                <a:lnTo>
                  <a:pt x="664" y="412"/>
                </a:lnTo>
                <a:lnTo>
                  <a:pt x="676" y="392"/>
                </a:lnTo>
                <a:lnTo>
                  <a:pt x="686" y="382"/>
                </a:lnTo>
                <a:lnTo>
                  <a:pt x="691" y="382"/>
                </a:lnTo>
                <a:lnTo>
                  <a:pt x="697" y="370"/>
                </a:lnTo>
                <a:lnTo>
                  <a:pt x="737" y="329"/>
                </a:lnTo>
                <a:lnTo>
                  <a:pt x="748" y="320"/>
                </a:lnTo>
                <a:lnTo>
                  <a:pt x="764" y="302"/>
                </a:lnTo>
                <a:lnTo>
                  <a:pt x="785" y="284"/>
                </a:lnTo>
                <a:lnTo>
                  <a:pt x="802" y="268"/>
                </a:lnTo>
                <a:lnTo>
                  <a:pt x="805" y="265"/>
                </a:lnTo>
                <a:lnTo>
                  <a:pt x="821" y="247"/>
                </a:lnTo>
                <a:lnTo>
                  <a:pt x="839" y="229"/>
                </a:lnTo>
                <a:lnTo>
                  <a:pt x="857" y="219"/>
                </a:lnTo>
                <a:lnTo>
                  <a:pt x="866" y="208"/>
                </a:lnTo>
                <a:lnTo>
                  <a:pt x="872" y="202"/>
                </a:lnTo>
                <a:lnTo>
                  <a:pt x="878" y="195"/>
                </a:lnTo>
                <a:lnTo>
                  <a:pt x="886" y="183"/>
                </a:lnTo>
                <a:lnTo>
                  <a:pt x="896" y="174"/>
                </a:lnTo>
                <a:lnTo>
                  <a:pt x="913" y="154"/>
                </a:lnTo>
                <a:lnTo>
                  <a:pt x="922" y="148"/>
                </a:lnTo>
                <a:lnTo>
                  <a:pt x="1000" y="75"/>
                </a:lnTo>
                <a:lnTo>
                  <a:pt x="1064" y="10"/>
                </a:lnTo>
                <a:lnTo>
                  <a:pt x="1077" y="0"/>
                </a:lnTo>
                <a:lnTo>
                  <a:pt x="1128" y="37"/>
                </a:lnTo>
                <a:lnTo>
                  <a:pt x="1140" y="57"/>
                </a:lnTo>
                <a:lnTo>
                  <a:pt x="1145" y="63"/>
                </a:lnTo>
                <a:lnTo>
                  <a:pt x="1152" y="67"/>
                </a:lnTo>
                <a:lnTo>
                  <a:pt x="1163" y="78"/>
                </a:lnTo>
                <a:lnTo>
                  <a:pt x="1176" y="90"/>
                </a:lnTo>
                <a:lnTo>
                  <a:pt x="1190" y="105"/>
                </a:lnTo>
                <a:lnTo>
                  <a:pt x="1197" y="115"/>
                </a:lnTo>
                <a:lnTo>
                  <a:pt x="1214" y="129"/>
                </a:lnTo>
                <a:lnTo>
                  <a:pt x="1233" y="148"/>
                </a:lnTo>
                <a:lnTo>
                  <a:pt x="1250" y="163"/>
                </a:lnTo>
                <a:lnTo>
                  <a:pt x="1256" y="171"/>
                </a:lnTo>
                <a:lnTo>
                  <a:pt x="1275" y="190"/>
                </a:lnTo>
                <a:lnTo>
                  <a:pt x="1295" y="210"/>
                </a:lnTo>
                <a:lnTo>
                  <a:pt x="1308" y="222"/>
                </a:lnTo>
                <a:lnTo>
                  <a:pt x="1322" y="235"/>
                </a:lnTo>
                <a:lnTo>
                  <a:pt x="1334" y="246"/>
                </a:lnTo>
                <a:lnTo>
                  <a:pt x="1364" y="277"/>
                </a:lnTo>
                <a:lnTo>
                  <a:pt x="1368" y="283"/>
                </a:lnTo>
                <a:lnTo>
                  <a:pt x="1388" y="301"/>
                </a:lnTo>
                <a:lnTo>
                  <a:pt x="1403" y="316"/>
                </a:lnTo>
                <a:lnTo>
                  <a:pt x="1425" y="335"/>
                </a:lnTo>
                <a:lnTo>
                  <a:pt x="1440" y="350"/>
                </a:lnTo>
                <a:lnTo>
                  <a:pt x="1449" y="361"/>
                </a:lnTo>
                <a:lnTo>
                  <a:pt x="1462" y="374"/>
                </a:lnTo>
                <a:lnTo>
                  <a:pt x="1503" y="415"/>
                </a:lnTo>
                <a:lnTo>
                  <a:pt x="1524" y="436"/>
                </a:lnTo>
                <a:close/>
              </a:path>
            </a:pathLst>
          </a:custGeom>
          <a:gradFill rotWithShape="0">
            <a:gsLst>
              <a:gs pos="0">
                <a:srgbClr val="BDDDE1">
                  <a:gamma/>
                  <a:tint val="0"/>
                  <a:invGamma/>
                </a:srgbClr>
              </a:gs>
              <a:gs pos="50000">
                <a:srgbClr val="BDDDE1"/>
              </a:gs>
              <a:gs pos="100000">
                <a:srgbClr val="BDDDE1">
                  <a:gamma/>
                  <a:tint val="0"/>
                  <a:invGamma/>
                </a:srgbClr>
              </a:gs>
            </a:gsLst>
            <a:lin ang="5400000" scaled="1"/>
          </a:gradFill>
          <a:ln>
            <a:noFill/>
          </a:ln>
          <a:extLst>
            <a:ext uri="{91240B29-F687-4F45-9708-019B960494DF}">
              <a14:hiddenLine xmlns:a14="http://schemas.microsoft.com/office/drawing/2010/main" w="57150">
                <a:solidFill>
                  <a:srgbClr val="000000"/>
                </a:solidFill>
                <a:prstDash val="solid"/>
                <a:round/>
                <a:headEnd/>
                <a:tailEnd/>
              </a14:hiddenLine>
            </a:ext>
          </a:extLst>
        </p:spPr>
        <p:txBody>
          <a:bodyPr/>
          <a:lstStyle/>
          <a:p>
            <a:endParaRPr lang="en-US" dirty="0"/>
          </a:p>
        </p:txBody>
      </p:sp>
      <p:sp>
        <p:nvSpPr>
          <p:cNvPr id="1047" name="Rectangle 23"/>
          <p:cNvSpPr>
            <a:spLocks noGrp="1" noChangeArrowheads="1"/>
          </p:cNvSpPr>
          <p:nvPr>
            <p:ph type="title"/>
          </p:nvPr>
        </p:nvSpPr>
        <p:spPr bwMode="auto">
          <a:xfrm>
            <a:off x="685800" y="457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52" name="Picture 28" descr="neighborhoodinfodc-small"/>
          <p:cNvPicPr>
            <a:picLocks noChangeAspect="1" noChangeArrowheads="1"/>
          </p:cNvPicPr>
          <p:nvPr/>
        </p:nvPicPr>
        <p:blipFill>
          <a:blip r:embed="rId14">
            <a:lum bright="20000" contrast="-20000"/>
            <a:extLst>
              <a:ext uri="{28A0092B-C50C-407E-A947-70E740481C1C}">
                <a14:useLocalDpi xmlns:a14="http://schemas.microsoft.com/office/drawing/2010/main" val="0"/>
              </a:ext>
            </a:extLst>
          </a:blip>
          <a:srcRect/>
          <a:stretch>
            <a:fillRect/>
          </a:stretch>
        </p:blipFill>
        <p:spPr bwMode="auto">
          <a:xfrm>
            <a:off x="0" y="6381750"/>
            <a:ext cx="4953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9" descr="band"/>
          <p:cNvPicPr>
            <a:picLocks noChangeAspect="1" noChangeArrowheads="1"/>
          </p:cNvPicPr>
          <p:nvPr/>
        </p:nvPicPr>
        <p:blipFill>
          <a:blip r:embed="rId13">
            <a:lum bright="20000" contrast="-20000"/>
            <a:extLst>
              <a:ext uri="{28A0092B-C50C-407E-A947-70E740481C1C}">
                <a14:useLocalDpi xmlns:a14="http://schemas.microsoft.com/office/drawing/2010/main" val="0"/>
              </a:ext>
            </a:extLst>
          </a:blip>
          <a:srcRect/>
          <a:stretch>
            <a:fillRect/>
          </a:stretch>
        </p:blipFill>
        <p:spPr bwMode="auto">
          <a:xfrm>
            <a:off x="4953000" y="6381750"/>
            <a:ext cx="2000250" cy="476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Times New Roman" pitchFamily="18" charset="0"/>
        </a:defRPr>
      </a:lvl2pPr>
      <a:lvl3pPr algn="ctr" rtl="0" eaLnBrk="0" fontAlgn="base" hangingPunct="0">
        <a:spcBef>
          <a:spcPct val="0"/>
        </a:spcBef>
        <a:spcAft>
          <a:spcPct val="0"/>
        </a:spcAft>
        <a:defRPr sz="4000">
          <a:solidFill>
            <a:srgbClr val="333399"/>
          </a:solidFill>
          <a:latin typeface="Times New Roman" pitchFamily="18" charset="0"/>
        </a:defRPr>
      </a:lvl3pPr>
      <a:lvl4pPr algn="ctr" rtl="0" eaLnBrk="0" fontAlgn="base" hangingPunct="0">
        <a:spcBef>
          <a:spcPct val="0"/>
        </a:spcBef>
        <a:spcAft>
          <a:spcPct val="0"/>
        </a:spcAft>
        <a:defRPr sz="4000">
          <a:solidFill>
            <a:srgbClr val="333399"/>
          </a:solidFill>
          <a:latin typeface="Times New Roman" pitchFamily="18" charset="0"/>
        </a:defRPr>
      </a:lvl4pPr>
      <a:lvl5pPr algn="ctr" rtl="0" eaLnBrk="0" fontAlgn="base" hangingPunct="0">
        <a:spcBef>
          <a:spcPct val="0"/>
        </a:spcBef>
        <a:spcAft>
          <a:spcPct val="0"/>
        </a:spcAft>
        <a:defRPr sz="4000">
          <a:solidFill>
            <a:srgbClr val="333399"/>
          </a:solidFill>
          <a:latin typeface="Times New Roman" pitchFamily="18" charset="0"/>
        </a:defRPr>
      </a:lvl5pPr>
      <a:lvl6pPr marL="457200" algn="ctr" rtl="0" eaLnBrk="0" fontAlgn="base" hangingPunct="0">
        <a:spcBef>
          <a:spcPct val="0"/>
        </a:spcBef>
        <a:spcAft>
          <a:spcPct val="0"/>
        </a:spcAft>
        <a:defRPr sz="4000">
          <a:solidFill>
            <a:srgbClr val="333399"/>
          </a:solidFill>
          <a:latin typeface="Times New Roman" pitchFamily="18" charset="0"/>
        </a:defRPr>
      </a:lvl6pPr>
      <a:lvl7pPr marL="914400" algn="ctr" rtl="0" eaLnBrk="0" fontAlgn="base" hangingPunct="0">
        <a:spcBef>
          <a:spcPct val="0"/>
        </a:spcBef>
        <a:spcAft>
          <a:spcPct val="0"/>
        </a:spcAft>
        <a:defRPr sz="4000">
          <a:solidFill>
            <a:srgbClr val="333399"/>
          </a:solidFill>
          <a:latin typeface="Times New Roman" pitchFamily="18" charset="0"/>
        </a:defRPr>
      </a:lvl7pPr>
      <a:lvl8pPr marL="1371600" algn="ctr" rtl="0" eaLnBrk="0" fontAlgn="base" hangingPunct="0">
        <a:spcBef>
          <a:spcPct val="0"/>
        </a:spcBef>
        <a:spcAft>
          <a:spcPct val="0"/>
        </a:spcAft>
        <a:defRPr sz="4000">
          <a:solidFill>
            <a:srgbClr val="333399"/>
          </a:solidFill>
          <a:latin typeface="Times New Roman" pitchFamily="18" charset="0"/>
        </a:defRPr>
      </a:lvl8pPr>
      <a:lvl9pPr marL="1828800" algn="ctr" rtl="0" eaLnBrk="0" fontAlgn="base" hangingPunct="0">
        <a:spcBef>
          <a:spcPct val="0"/>
        </a:spcBef>
        <a:spcAft>
          <a:spcPct val="0"/>
        </a:spcAft>
        <a:defRPr sz="4000">
          <a:solidFill>
            <a:srgbClr val="3333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NborhoodInfoD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615A2C17-FF04-48F8-B4B3-587FCEC73969}" type="slidenum">
              <a:rPr lang="en-US"/>
              <a:pPr/>
              <a:t>1</a:t>
            </a:fld>
            <a:endParaRPr lang="en-US" dirty="0"/>
          </a:p>
        </p:txBody>
      </p:sp>
      <p:sp>
        <p:nvSpPr>
          <p:cNvPr id="2050" name="Rectangle 2"/>
          <p:cNvSpPr>
            <a:spLocks noGrp="1" noChangeArrowheads="1"/>
          </p:cNvSpPr>
          <p:nvPr>
            <p:ph type="ctrTitle"/>
          </p:nvPr>
        </p:nvSpPr>
        <p:spPr>
          <a:xfrm>
            <a:off x="781050" y="685800"/>
            <a:ext cx="7581900" cy="5334000"/>
          </a:xfrm>
          <a:noFill/>
          <a:ln/>
        </p:spPr>
        <p:txBody>
          <a:bodyPr/>
          <a:lstStyle/>
          <a:p>
            <a:pPr>
              <a:spcBef>
                <a:spcPct val="100000"/>
              </a:spcBef>
            </a:pPr>
            <a:r>
              <a:rPr lang="en-US" b="1" dirty="0" smtClean="0"/>
              <a:t>Tracking the Housing Crisis in DC: Five Years Later</a:t>
            </a: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
            </a:r>
            <a:br>
              <a:rPr lang="en-US" sz="2000" dirty="0" smtClean="0">
                <a:solidFill>
                  <a:schemeClr val="accent1"/>
                </a:solidFill>
              </a:rPr>
            </a:br>
            <a:r>
              <a:rPr lang="en-US" sz="2000" i="1" dirty="0" smtClean="0">
                <a:solidFill>
                  <a:schemeClr val="tx1"/>
                </a:solidFill>
              </a:rPr>
              <a:t>Presented by:</a:t>
            </a:r>
            <a:r>
              <a:rPr lang="en-US" sz="2000" dirty="0" smtClean="0">
                <a:solidFill>
                  <a:schemeClr val="tx1"/>
                </a:solidFill>
              </a:rPr>
              <a:t/>
            </a:r>
            <a:br>
              <a:rPr lang="en-US" sz="2000" dirty="0" smtClean="0">
                <a:solidFill>
                  <a:schemeClr val="tx1"/>
                </a:solidFill>
              </a:rPr>
            </a:br>
            <a:r>
              <a:rPr lang="en-US" sz="2400" dirty="0" smtClean="0">
                <a:solidFill>
                  <a:schemeClr val="tx1"/>
                </a:solidFill>
              </a:rPr>
              <a:t>Leah Hendey</a:t>
            </a:r>
            <a:br>
              <a:rPr lang="en-US" sz="2400" dirty="0" smtClean="0">
                <a:solidFill>
                  <a:schemeClr val="tx1"/>
                </a:solidFill>
              </a:rPr>
            </a:br>
            <a:r>
              <a:rPr lang="en-US" sz="2400" dirty="0" smtClean="0">
                <a:solidFill>
                  <a:schemeClr val="tx1"/>
                </a:solidFill>
              </a:rPr>
              <a:t>Urban Institute</a:t>
            </a:r>
            <a:br>
              <a:rPr lang="en-US" sz="2400" dirty="0" smtClean="0">
                <a:solidFill>
                  <a:schemeClr val="tx1"/>
                </a:solidFill>
              </a:rPr>
            </a:br>
            <a:r>
              <a:rPr lang="en-US" sz="2400" dirty="0" smtClean="0">
                <a:solidFill>
                  <a:schemeClr val="tx1"/>
                </a:solidFill>
              </a:rPr>
              <a:t>NeighborhoodInfo DC</a:t>
            </a:r>
            <a:r>
              <a:rPr lang="en-US" sz="2000" dirty="0" smtClean="0">
                <a:solidFill>
                  <a:srgbClr val="CC0000"/>
                </a:solidFill>
              </a:rPr>
              <a:t/>
            </a:r>
            <a:br>
              <a:rPr lang="en-US" sz="2000" dirty="0" smtClean="0">
                <a:solidFill>
                  <a:srgbClr val="CC0000"/>
                </a:solidFill>
              </a:rPr>
            </a:br>
            <a:r>
              <a:rPr lang="en-US" sz="2000" dirty="0" smtClean="0">
                <a:solidFill>
                  <a:schemeClr val="tx1"/>
                </a:solidFill>
              </a:rPr>
              <a:t/>
            </a:r>
            <a:br>
              <a:rPr lang="en-US" sz="2000" dirty="0" smtClean="0">
                <a:solidFill>
                  <a:schemeClr val="tx1"/>
                </a:solidFill>
              </a:rPr>
            </a:br>
            <a:r>
              <a:rPr lang="en-US" sz="2400" dirty="0" smtClean="0">
                <a:solidFill>
                  <a:schemeClr val="tx1"/>
                </a:solidFill>
              </a:rPr>
              <a:t>November </a:t>
            </a:r>
            <a:r>
              <a:rPr lang="en-US" sz="2400" dirty="0" smtClean="0">
                <a:solidFill>
                  <a:schemeClr val="tx1"/>
                </a:solidFill>
              </a:rPr>
              <a:t>16, 2012</a:t>
            </a: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Community Indicators Consortium </a:t>
            </a:r>
            <a:r>
              <a:rPr lang="en-US" sz="2400" dirty="0">
                <a:solidFill>
                  <a:schemeClr val="tx1"/>
                </a:solidFill>
              </a:rPr>
              <a:t/>
            </a:r>
            <a:br>
              <a:rPr lang="en-US" sz="2400" dirty="0">
                <a:solidFill>
                  <a:schemeClr val="tx1"/>
                </a:solidFill>
              </a:rPr>
            </a:br>
            <a:r>
              <a:rPr lang="en-US" sz="2400" dirty="0" smtClean="0">
                <a:solidFill>
                  <a:schemeClr val="tx1"/>
                </a:solidFill>
              </a:rPr>
              <a:t>Annual Conference</a:t>
            </a:r>
            <a:r>
              <a:rPr lang="en-US" sz="2400" dirty="0">
                <a:solidFill>
                  <a:schemeClr val="tx1"/>
                </a:solidFill>
              </a:rPr>
              <a:t/>
            </a:r>
            <a:br>
              <a:rPr lang="en-US" sz="2400" dirty="0">
                <a:solidFill>
                  <a:schemeClr val="tx1"/>
                </a:solidFill>
              </a:rPr>
            </a:br>
            <a:r>
              <a:rPr lang="en-US" sz="2400" dirty="0" smtClean="0">
                <a:solidFill>
                  <a:schemeClr val="tx1"/>
                </a:solidFill>
              </a:rPr>
              <a:t>College Park, Maryland</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Non-market home sales are a large share of transactions in poorer areas of city</a:t>
            </a:r>
            <a:endParaRPr lang="en-US" sz="3600" dirty="0"/>
          </a:p>
        </p:txBody>
      </p:sp>
      <p:graphicFrame>
        <p:nvGraphicFramePr>
          <p:cNvPr id="5" name="Chart 4"/>
          <p:cNvGraphicFramePr>
            <a:graphicFrameLocks noGrp="1"/>
          </p:cNvGraphicFramePr>
          <p:nvPr>
            <p:extLst>
              <p:ext uri="{D42A27DB-BD31-4B8C-83A1-F6EECF244321}">
                <p14:modId xmlns:p14="http://schemas.microsoft.com/office/powerpoint/2010/main" val="3056186714"/>
              </p:ext>
            </p:extLst>
          </p:nvPr>
        </p:nvGraphicFramePr>
        <p:xfrm>
          <a:off x="762000" y="1447800"/>
          <a:ext cx="7924800" cy="4824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11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Weekly lists of new foreclosure notices used for outreach</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1929127"/>
              </p:ext>
            </p:extLst>
          </p:nvPr>
        </p:nvGraphicFramePr>
        <p:xfrm>
          <a:off x="514350" y="2895600"/>
          <a:ext cx="8477254" cy="2857519"/>
        </p:xfrm>
        <a:graphic>
          <a:graphicData uri="http://schemas.openxmlformats.org/drawingml/2006/table">
            <a:tbl>
              <a:tblPr>
                <a:tableStyleId>{5C22544A-7EE6-4342-B048-85BDC9FD1C3A}</a:tableStyleId>
              </a:tblPr>
              <a:tblGrid>
                <a:gridCol w="786225"/>
                <a:gridCol w="1327847"/>
                <a:gridCol w="2705578"/>
                <a:gridCol w="1447800"/>
                <a:gridCol w="2209804"/>
              </a:tblGrid>
              <a:tr h="255817">
                <a:tc>
                  <a:txBody>
                    <a:bodyPr/>
                    <a:lstStyle/>
                    <a:p>
                      <a:pPr algn="l" fontAlgn="b"/>
                      <a:r>
                        <a:rPr lang="en-US" sz="1200" b="1" u="none" strike="noStrike" dirty="0">
                          <a:effectLst/>
                        </a:rPr>
                        <a:t>Filing date</a:t>
                      </a:r>
                      <a:endParaRPr lang="en-US" sz="1200" b="1" i="0" u="none" strike="noStrike" dirty="0">
                        <a:solidFill>
                          <a:srgbClr val="003366"/>
                        </a:solidFill>
                        <a:effectLst/>
                        <a:latin typeface="Arial"/>
                      </a:endParaRPr>
                    </a:p>
                  </a:txBody>
                  <a:tcPr marL="7323" marR="7323" marT="7323" marB="0" anchor="b"/>
                </a:tc>
                <a:tc>
                  <a:txBody>
                    <a:bodyPr/>
                    <a:lstStyle/>
                    <a:p>
                      <a:pPr algn="ctr" fontAlgn="b"/>
                      <a:r>
                        <a:rPr lang="en-US" sz="1200" b="1" u="none" strike="noStrike" dirty="0">
                          <a:effectLst/>
                        </a:rPr>
                        <a:t>Document </a:t>
                      </a:r>
                      <a:r>
                        <a:rPr lang="en-US" sz="1200" b="1" u="none" strike="noStrike" dirty="0" smtClean="0">
                          <a:effectLst/>
                        </a:rPr>
                        <a:t>no.</a:t>
                      </a:r>
                      <a:endParaRPr lang="en-US" sz="1200" b="1" i="0" u="none" strike="noStrike" dirty="0">
                        <a:solidFill>
                          <a:srgbClr val="003366"/>
                        </a:solidFill>
                        <a:effectLst/>
                        <a:latin typeface="Arial"/>
                      </a:endParaRPr>
                    </a:p>
                  </a:txBody>
                  <a:tcPr marL="7323" marR="7323" marT="7323" marB="0" anchor="b"/>
                </a:tc>
                <a:tc>
                  <a:txBody>
                    <a:bodyPr/>
                    <a:lstStyle/>
                    <a:p>
                      <a:pPr algn="l" fontAlgn="b"/>
                      <a:r>
                        <a:rPr lang="en-US" sz="1200" b="1" u="none" strike="noStrike" dirty="0">
                          <a:effectLst/>
                        </a:rPr>
                        <a:t>Property type</a:t>
                      </a:r>
                      <a:endParaRPr lang="en-US" sz="1200" b="1" i="0" u="none" strike="noStrike" dirty="0">
                        <a:solidFill>
                          <a:srgbClr val="003366"/>
                        </a:solidFill>
                        <a:effectLst/>
                        <a:latin typeface="Arial"/>
                      </a:endParaRPr>
                    </a:p>
                  </a:txBody>
                  <a:tcPr marL="7323" marR="7323" marT="7323" marB="0" anchor="b">
                    <a:solidFill>
                      <a:srgbClr val="FEDBDA"/>
                    </a:solidFill>
                  </a:tcPr>
                </a:tc>
                <a:tc>
                  <a:txBody>
                    <a:bodyPr/>
                    <a:lstStyle/>
                    <a:p>
                      <a:pPr algn="l" fontAlgn="b"/>
                      <a:r>
                        <a:rPr lang="en-US" sz="1200" b="1" u="none" strike="noStrike" dirty="0">
                          <a:effectLst/>
                        </a:rPr>
                        <a:t>Square/suffix/lot</a:t>
                      </a:r>
                      <a:endParaRPr lang="en-US" sz="1200" b="1" i="0" u="none" strike="noStrike" dirty="0">
                        <a:solidFill>
                          <a:srgbClr val="003366"/>
                        </a:solidFill>
                        <a:effectLst/>
                        <a:latin typeface="Arial"/>
                      </a:endParaRPr>
                    </a:p>
                  </a:txBody>
                  <a:tcPr marL="7323" marR="7323" marT="7323" marB="0" anchor="b"/>
                </a:tc>
                <a:tc>
                  <a:txBody>
                    <a:bodyPr/>
                    <a:lstStyle/>
                    <a:p>
                      <a:pPr algn="l" fontAlgn="b"/>
                      <a:r>
                        <a:rPr lang="en-US" sz="1200" b="1" u="none" strike="noStrike" dirty="0">
                          <a:effectLst/>
                        </a:rPr>
                        <a:t>Property address</a:t>
                      </a:r>
                      <a:endParaRPr lang="en-US" sz="1200" b="1" i="0" u="none" strike="noStrike" dirty="0">
                        <a:solidFill>
                          <a:srgbClr val="003366"/>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2010094401</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5084    </a:t>
                      </a:r>
                      <a:r>
                        <a:rPr lang="en-US" sz="1200" u="none" strike="noStrike" dirty="0">
                          <a:effectLst/>
                        </a:rPr>
                        <a:t>0042</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0342 </a:t>
                      </a:r>
                      <a:r>
                        <a:rPr lang="en-US" sz="1200" u="none" strike="noStrike" dirty="0">
                          <a:effectLst/>
                        </a:rPr>
                        <a:t>50TH ST NE</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2010094502</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5090    </a:t>
                      </a:r>
                      <a:r>
                        <a:rPr lang="en-US" sz="1200" u="none" strike="noStrike" dirty="0">
                          <a:effectLst/>
                        </a:rPr>
                        <a:t>0023</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1938 SHANNON </a:t>
                      </a:r>
                      <a:r>
                        <a:rPr lang="en-US" sz="1200" u="none" strike="noStrike" dirty="0">
                          <a:effectLst/>
                        </a:rPr>
                        <a:t>PL SE</a:t>
                      </a:r>
                      <a:endParaRPr lang="en-US" sz="1200" b="0" i="0" u="none" strike="noStrike" dirty="0">
                        <a:solidFill>
                          <a:srgbClr val="000000"/>
                        </a:solidFill>
                        <a:effectLst/>
                        <a:latin typeface="Arial"/>
                      </a:endParaRPr>
                    </a:p>
                  </a:txBody>
                  <a:tcPr marL="7323" marR="7323" marT="7323" marB="0" anchor="b">
                    <a:solidFill>
                      <a:srgbClr val="FEDBDA"/>
                    </a:solidFill>
                  </a:tcPr>
                </a:tc>
              </a:tr>
              <a:tr h="299349">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2010094603</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Rental apartment building</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0073    </a:t>
                      </a:r>
                      <a:r>
                        <a:rPr lang="en-US" sz="1200" u="none" strike="noStrike" dirty="0">
                          <a:effectLst/>
                        </a:rPr>
                        <a:t>0065</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8304 </a:t>
                      </a:r>
                      <a:r>
                        <a:rPr lang="en-US" sz="1200" u="none" strike="noStrike" dirty="0">
                          <a:effectLst/>
                        </a:rPr>
                        <a:t>13TH ST NW</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2010094704</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4088    </a:t>
                      </a:r>
                      <a:r>
                        <a:rPr lang="en-US" sz="1200" u="none" strike="noStrike" dirty="0">
                          <a:effectLst/>
                        </a:rPr>
                        <a:t>0004</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4010 </a:t>
                      </a:r>
                      <a:r>
                        <a:rPr lang="en-US" sz="1200" u="none" strike="noStrike" dirty="0">
                          <a:effectLst/>
                        </a:rPr>
                        <a:t>25TH ST NE</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2010094806</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2022    </a:t>
                      </a:r>
                      <a:r>
                        <a:rPr lang="en-US" sz="1200" u="none" strike="noStrike" dirty="0">
                          <a:effectLst/>
                        </a:rPr>
                        <a:t>0856</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3920 </a:t>
                      </a:r>
                      <a:r>
                        <a:rPr lang="en-US" sz="1200" u="none" strike="noStrike" dirty="0">
                          <a:effectLst/>
                        </a:rPr>
                        <a:t>14TH ST NW</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2010094907</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3044    </a:t>
                      </a:r>
                      <a:r>
                        <a:rPr lang="en-US" sz="1200" u="none" strike="noStrike" dirty="0">
                          <a:effectLst/>
                        </a:rPr>
                        <a:t>0029</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2540 </a:t>
                      </a:r>
                      <a:r>
                        <a:rPr lang="en-US" sz="1200" u="none" strike="noStrike" dirty="0">
                          <a:effectLst/>
                        </a:rPr>
                        <a:t>7TH ST NE</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11/03/2010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2010095033</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Single-family home</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0057    </a:t>
                      </a:r>
                      <a:r>
                        <a:rPr lang="en-US" sz="1200" u="none" strike="noStrike" dirty="0">
                          <a:effectLst/>
                        </a:rPr>
                        <a:t>0079</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1762 </a:t>
                      </a:r>
                      <a:r>
                        <a:rPr lang="en-US" sz="1200" u="none" strike="noStrike" dirty="0">
                          <a:effectLst/>
                        </a:rPr>
                        <a:t>10TH ST NW</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11/05/2010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2010095126</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Condominium unit</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0040    </a:t>
                      </a:r>
                      <a:r>
                        <a:rPr lang="en-US" sz="1200" u="none" strike="noStrike" dirty="0">
                          <a:effectLst/>
                        </a:rPr>
                        <a:t>2220</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0934 </a:t>
                      </a:r>
                      <a:r>
                        <a:rPr lang="en-US" sz="1200" u="none" strike="noStrike" dirty="0">
                          <a:effectLst/>
                        </a:rPr>
                        <a:t>G ST SW Unit: 129</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11/05/2010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2010095228</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Condominium unit</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5072    </a:t>
                      </a:r>
                      <a:r>
                        <a:rPr lang="en-US" sz="1200" u="none" strike="noStrike" dirty="0">
                          <a:effectLst/>
                        </a:rPr>
                        <a:t>2278</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1030 </a:t>
                      </a:r>
                      <a:r>
                        <a:rPr lang="en-US" sz="1200" u="none" strike="noStrike" dirty="0">
                          <a:effectLst/>
                        </a:rPr>
                        <a:t>FORT DAVIS ST 00202</a:t>
                      </a:r>
                      <a:endParaRPr lang="en-US" sz="1200" b="0" i="0" u="none" strike="noStrike" dirty="0">
                        <a:solidFill>
                          <a:srgbClr val="000000"/>
                        </a:solidFill>
                        <a:effectLst/>
                        <a:latin typeface="Arial"/>
                      </a:endParaRPr>
                    </a:p>
                  </a:txBody>
                  <a:tcPr marL="7323" marR="7323" marT="7323" marB="0" anchor="b">
                    <a:solidFill>
                      <a:srgbClr val="FEDBDA"/>
                    </a:solidFill>
                  </a:tcPr>
                </a:tc>
              </a:tr>
              <a:tr h="255817">
                <a:tc>
                  <a:txBody>
                    <a:bodyPr/>
                    <a:lstStyle/>
                    <a:p>
                      <a:pPr algn="l" fontAlgn="b"/>
                      <a:r>
                        <a:rPr lang="en-US" sz="1200" u="none" strike="noStrike" dirty="0">
                          <a:effectLst/>
                        </a:rPr>
                        <a:t>11/05/2010</a:t>
                      </a:r>
                      <a:endParaRPr lang="en-US" sz="1200" b="0" i="0" u="none" strike="noStrike" dirty="0">
                        <a:solidFill>
                          <a:srgbClr val="000000"/>
                        </a:solidFill>
                        <a:effectLst/>
                        <a:latin typeface="Arial"/>
                      </a:endParaRPr>
                    </a:p>
                  </a:txBody>
                  <a:tcPr marL="7323" marR="7323" marT="7323" marB="0" anchor="b"/>
                </a:tc>
                <a:tc>
                  <a:txBody>
                    <a:bodyPr/>
                    <a:lstStyle/>
                    <a:p>
                      <a:pPr algn="ctr" fontAlgn="b"/>
                      <a:r>
                        <a:rPr lang="en-US" sz="1200" u="none" strike="noStrike" dirty="0" smtClean="0">
                          <a:effectLst/>
                        </a:rPr>
                        <a:t>2010095329</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a:effectLst/>
                        </a:rPr>
                        <a:t>Residential: Condominium unit</a:t>
                      </a:r>
                      <a:endParaRPr lang="en-US" sz="1200" b="0" i="0" u="none" strike="noStrike" dirty="0">
                        <a:solidFill>
                          <a:srgbClr val="000000"/>
                        </a:solidFill>
                        <a:effectLst/>
                        <a:latin typeface="Arial"/>
                      </a:endParaRPr>
                    </a:p>
                  </a:txBody>
                  <a:tcPr marL="7323" marR="7323" marT="7323" marB="0" anchor="b">
                    <a:solidFill>
                      <a:srgbClr val="FEDBDA"/>
                    </a:solidFill>
                  </a:tcPr>
                </a:tc>
                <a:tc>
                  <a:txBody>
                    <a:bodyPr/>
                    <a:lstStyle/>
                    <a:p>
                      <a:pPr algn="l" fontAlgn="b"/>
                      <a:r>
                        <a:rPr lang="en-US" sz="1200" u="none" strike="noStrike" dirty="0" smtClean="0">
                          <a:effectLst/>
                        </a:rPr>
                        <a:t>2044    </a:t>
                      </a:r>
                      <a:r>
                        <a:rPr lang="en-US" sz="1200" u="none" strike="noStrike" dirty="0">
                          <a:effectLst/>
                        </a:rPr>
                        <a:t>2034</a:t>
                      </a:r>
                      <a:endParaRPr lang="en-US" sz="1200" b="0" i="0" u="none" strike="noStrike" dirty="0">
                        <a:solidFill>
                          <a:srgbClr val="000000"/>
                        </a:solidFill>
                        <a:effectLst/>
                        <a:latin typeface="Arial"/>
                      </a:endParaRPr>
                    </a:p>
                  </a:txBody>
                  <a:tcPr marL="7323" marR="7323" marT="7323" marB="0" anchor="b"/>
                </a:tc>
                <a:tc>
                  <a:txBody>
                    <a:bodyPr/>
                    <a:lstStyle/>
                    <a:p>
                      <a:pPr algn="l" fontAlgn="b"/>
                      <a:r>
                        <a:rPr lang="en-US" sz="1200" u="none" strike="noStrike" dirty="0" smtClean="0">
                          <a:effectLst/>
                        </a:rPr>
                        <a:t>3001 </a:t>
                      </a:r>
                      <a:r>
                        <a:rPr lang="en-US" sz="1200" u="none" strike="noStrike" dirty="0">
                          <a:effectLst/>
                        </a:rPr>
                        <a:t>20TH ST NW Unit: 501</a:t>
                      </a:r>
                      <a:endParaRPr lang="en-US" sz="1200" b="0" i="0" u="none" strike="noStrike" dirty="0">
                        <a:solidFill>
                          <a:srgbClr val="000000"/>
                        </a:solidFill>
                        <a:effectLst/>
                        <a:latin typeface="Arial"/>
                      </a:endParaRPr>
                    </a:p>
                  </a:txBody>
                  <a:tcPr marL="7323" marR="7323" marT="7323" marB="0" anchor="b">
                    <a:solidFill>
                      <a:srgbClr val="FEDBDA"/>
                    </a:solidFill>
                  </a:tcPr>
                </a:tc>
              </a:tr>
            </a:tbl>
          </a:graphicData>
        </a:graphic>
      </p:graphicFrame>
      <p:sp>
        <p:nvSpPr>
          <p:cNvPr id="5" name="TextBox 4"/>
          <p:cNvSpPr txBox="1"/>
          <p:nvPr/>
        </p:nvSpPr>
        <p:spPr>
          <a:xfrm>
            <a:off x="838200" y="1905000"/>
            <a:ext cx="7543800" cy="830997"/>
          </a:xfrm>
          <a:prstGeom prst="rect">
            <a:avLst/>
          </a:prstGeom>
          <a:noFill/>
        </p:spPr>
        <p:txBody>
          <a:bodyPr wrap="square" rtlCol="0">
            <a:spAutoFit/>
          </a:bodyPr>
          <a:lstStyle/>
          <a:p>
            <a:r>
              <a:rPr lang="en-US" sz="2400" dirty="0" smtClean="0"/>
              <a:t>Public notice data are enhanced by adding additional information, such as property type and address.</a:t>
            </a:r>
            <a:endParaRPr lang="en-US" sz="2400" dirty="0"/>
          </a:p>
        </p:txBody>
      </p:sp>
    </p:spTree>
    <p:extLst>
      <p:ext uri="{BB962C8B-B14F-4D97-AF65-F5344CB8AC3E}">
        <p14:creationId xmlns:p14="http://schemas.microsoft.com/office/powerpoint/2010/main" val="344154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Prince George’s County:</a:t>
            </a:r>
            <a:br>
              <a:rPr lang="en-US" dirty="0" smtClean="0"/>
            </a:br>
            <a:r>
              <a:rPr lang="en-US" dirty="0" smtClean="0"/>
              <a:t>Notice </a:t>
            </a:r>
            <a:r>
              <a:rPr lang="en-US" dirty="0"/>
              <a:t>of </a:t>
            </a:r>
            <a:r>
              <a:rPr lang="en-US" dirty="0" smtClean="0"/>
              <a:t>Intent to Foreclose Rate</a:t>
            </a:r>
            <a:endParaRPr lang="en-US" dirty="0"/>
          </a:p>
        </p:txBody>
      </p:sp>
      <p:pic>
        <p:nvPicPr>
          <p:cNvPr id="9" name="Content Placeholder 8"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00200"/>
            <a:ext cx="8263793" cy="4312256"/>
          </a:xfrm>
        </p:spPr>
      </p:pic>
      <p:sp>
        <p:nvSpPr>
          <p:cNvPr id="6" name="Slide Number Placeholder 5"/>
          <p:cNvSpPr>
            <a:spLocks noGrp="1"/>
          </p:cNvSpPr>
          <p:nvPr>
            <p:ph type="sldNum" sz="quarter" idx="4294967295"/>
          </p:nvPr>
        </p:nvSpPr>
        <p:spPr>
          <a:xfrm>
            <a:off x="8531788" y="5648960"/>
            <a:ext cx="548640" cy="396240"/>
          </a:xfrm>
          <a:prstGeom prst="bracketPair">
            <a:avLst>
              <a:gd name="adj" fmla="val 17949"/>
            </a:avLst>
          </a:prstGeom>
        </p:spPr>
        <p:txBody>
          <a:bodyPr/>
          <a:lstStyle/>
          <a:p>
            <a:fld id="{1A5DD0E0-05EC-4D2B-897F-08A0EE190B08}" type="slidenum">
              <a:rPr lang="en-US" smtClean="0"/>
              <a:t>12</a:t>
            </a:fld>
            <a:endParaRPr lang="en-US" dirty="0"/>
          </a:p>
        </p:txBody>
      </p:sp>
    </p:spTree>
    <p:extLst>
      <p:ext uri="{BB962C8B-B14F-4D97-AF65-F5344CB8AC3E}">
        <p14:creationId xmlns:p14="http://schemas.microsoft.com/office/powerpoint/2010/main" val="1264306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944562"/>
          </a:xfrm>
        </p:spPr>
        <p:txBody>
          <a:bodyPr/>
          <a:lstStyle/>
          <a:p>
            <a:r>
              <a:rPr lang="en-US" dirty="0" smtClean="0"/>
              <a:t>Mapping NOI Data</a:t>
            </a:r>
            <a:endParaRPr lang="en-US" dirty="0"/>
          </a:p>
        </p:txBody>
      </p:sp>
      <p:pic>
        <p:nvPicPr>
          <p:cNvPr id="27" name="Content Placeholder 2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066800"/>
            <a:ext cx="6629400" cy="5333884"/>
          </a:xfrm>
        </p:spPr>
      </p:pic>
    </p:spTree>
    <p:extLst>
      <p:ext uri="{BB962C8B-B14F-4D97-AF65-F5344CB8AC3E}">
        <p14:creationId xmlns:p14="http://schemas.microsoft.com/office/powerpoint/2010/main" val="2108758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NOIs by Servicer</a:t>
            </a:r>
            <a:endParaRPr lang="en-US" dirty="0"/>
          </a:p>
        </p:txBody>
      </p:sp>
      <p:sp>
        <p:nvSpPr>
          <p:cNvPr id="3" name="Content Placeholder 2"/>
          <p:cNvSpPr>
            <a:spLocks noGrp="1"/>
          </p:cNvSpPr>
          <p:nvPr>
            <p:ph idx="1"/>
          </p:nvPr>
        </p:nvSpPr>
        <p:spPr>
          <a:xfrm>
            <a:off x="457200" y="1447800"/>
            <a:ext cx="4876800" cy="4953000"/>
          </a:xfrm>
        </p:spPr>
        <p:txBody>
          <a:bodyPr>
            <a:normAutofit/>
          </a:bodyPr>
          <a:lstStyle/>
          <a:p>
            <a:r>
              <a:rPr lang="en-US" dirty="0" smtClean="0"/>
              <a:t>Top </a:t>
            </a:r>
            <a:r>
              <a:rPr lang="en-US" dirty="0"/>
              <a:t>6 </a:t>
            </a:r>
            <a:r>
              <a:rPr lang="en-US" dirty="0" smtClean="0"/>
              <a:t>servicers issued </a:t>
            </a:r>
            <a:r>
              <a:rPr lang="en-US" dirty="0"/>
              <a:t>78% of all </a:t>
            </a:r>
            <a:r>
              <a:rPr lang="en-US" dirty="0" smtClean="0"/>
              <a:t>NOIs (07/2011 - 06/ </a:t>
            </a:r>
            <a:r>
              <a:rPr lang="en-US" dirty="0"/>
              <a:t>2012 </a:t>
            </a:r>
            <a:r>
              <a:rPr lang="en-US" dirty="0" smtClean="0"/>
              <a:t>):</a:t>
            </a:r>
            <a:endParaRPr lang="en-US" dirty="0"/>
          </a:p>
          <a:p>
            <a:pPr lvl="1"/>
            <a:r>
              <a:rPr lang="en-US" sz="2200" b="1" dirty="0"/>
              <a:t>Bank of </a:t>
            </a:r>
            <a:r>
              <a:rPr lang="en-US" sz="2200" b="1" dirty="0" smtClean="0"/>
              <a:t>America* (35.5%)</a:t>
            </a:r>
          </a:p>
          <a:p>
            <a:pPr lvl="1"/>
            <a:r>
              <a:rPr lang="en-US" sz="2200" b="1" dirty="0" smtClean="0"/>
              <a:t>Wells Fargo* (</a:t>
            </a:r>
            <a:r>
              <a:rPr lang="en-US" sz="2200" b="1" dirty="0"/>
              <a:t>14.8%) </a:t>
            </a:r>
            <a:endParaRPr lang="en-US" sz="2200" b="1" dirty="0" smtClean="0"/>
          </a:p>
          <a:p>
            <a:pPr lvl="1"/>
            <a:r>
              <a:rPr lang="en-US" sz="2200" b="1" dirty="0" smtClean="0"/>
              <a:t>JPMorgan Chase* (</a:t>
            </a:r>
            <a:r>
              <a:rPr lang="en-US" sz="2200" b="1" dirty="0"/>
              <a:t>14.0</a:t>
            </a:r>
            <a:r>
              <a:rPr lang="en-US" sz="2200" b="1" dirty="0" smtClean="0"/>
              <a:t>%)</a:t>
            </a:r>
          </a:p>
          <a:p>
            <a:pPr lvl="1"/>
            <a:r>
              <a:rPr lang="en-US" sz="2200" b="1" dirty="0" smtClean="0"/>
              <a:t>Citi* </a:t>
            </a:r>
            <a:r>
              <a:rPr lang="en-US" sz="2200" b="1" dirty="0"/>
              <a:t>(6.9</a:t>
            </a:r>
            <a:r>
              <a:rPr lang="en-US" sz="2200" b="1" dirty="0" smtClean="0"/>
              <a:t>%)</a:t>
            </a:r>
          </a:p>
          <a:p>
            <a:pPr lvl="1"/>
            <a:r>
              <a:rPr lang="en-US" sz="2200" b="1" dirty="0" smtClean="0"/>
              <a:t>IndyMac </a:t>
            </a:r>
            <a:r>
              <a:rPr lang="en-US" sz="2200" b="1" dirty="0"/>
              <a:t>Bank (2.9</a:t>
            </a:r>
            <a:r>
              <a:rPr lang="en-US" sz="2200" b="1" dirty="0" smtClean="0"/>
              <a:t>%) </a:t>
            </a:r>
          </a:p>
          <a:p>
            <a:pPr lvl="1"/>
            <a:r>
              <a:rPr lang="en-US" sz="2200" b="1" dirty="0" smtClean="0"/>
              <a:t>GMAC* </a:t>
            </a:r>
            <a:r>
              <a:rPr lang="en-US" sz="2200" b="1" dirty="0"/>
              <a:t>(2.9%) </a:t>
            </a:r>
            <a:endParaRPr lang="en-US" sz="2200" b="1" dirty="0" smtClean="0"/>
          </a:p>
          <a:p>
            <a:pPr marL="411480" lvl="1" indent="0">
              <a:buNone/>
            </a:pPr>
            <a:r>
              <a:rPr lang="en-US" sz="1700" dirty="0" smtClean="0"/>
              <a:t>*</a:t>
            </a:r>
            <a:r>
              <a:rPr lang="en-US" sz="1700" dirty="0"/>
              <a:t>part of the mortgage servicing settlement</a:t>
            </a:r>
          </a:p>
          <a:p>
            <a:pPr marL="411480" lvl="1" indent="0">
              <a:buNone/>
            </a:pPr>
            <a:endParaRPr lang="en-US" dirty="0"/>
          </a:p>
          <a:p>
            <a:pPr lvl="1"/>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41328"/>
            <a:ext cx="2865264" cy="489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119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r>
              <a:rPr lang="en-US" sz="3600" dirty="0"/>
              <a:t>V</a:t>
            </a:r>
            <a:r>
              <a:rPr lang="en-US" sz="3600" dirty="0" smtClean="0"/>
              <a:t>isit NNIP website for more examples...</a:t>
            </a:r>
          </a:p>
        </p:txBody>
      </p:sp>
      <p:sp>
        <p:nvSpPr>
          <p:cNvPr id="26627" name="Content Placeholder 2"/>
          <p:cNvSpPr>
            <a:spLocks noGrp="1"/>
          </p:cNvSpPr>
          <p:nvPr>
            <p:ph idx="1"/>
          </p:nvPr>
        </p:nvSpPr>
        <p:spPr/>
        <p:txBody>
          <a:bodyPr/>
          <a:lstStyle/>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 y="1096081"/>
            <a:ext cx="8961120" cy="512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2094" y="5710535"/>
            <a:ext cx="6099812" cy="461665"/>
          </a:xfrm>
          <a:prstGeom prst="rect">
            <a:avLst/>
          </a:prstGeom>
          <a:solidFill>
            <a:srgbClr val="FFFFFF">
              <a:alpha val="90000"/>
            </a:srgbClr>
          </a:solidFill>
        </p:spPr>
        <p:txBody>
          <a:bodyPr wrap="square">
            <a:spAutoFit/>
          </a:bodyPr>
          <a:lstStyle/>
          <a:p>
            <a:pPr marL="0" lvl="1" eaLnBrk="1" hangingPunct="1"/>
            <a:r>
              <a:rPr lang="en-US" dirty="0"/>
              <a:t>www.neighborhoodindicators.org/issue-area/53</a:t>
            </a:r>
          </a:p>
        </p:txBody>
      </p:sp>
    </p:spTree>
    <p:extLst>
      <p:ext uri="{BB962C8B-B14F-4D97-AF65-F5344CB8AC3E}">
        <p14:creationId xmlns:p14="http://schemas.microsoft.com/office/powerpoint/2010/main" val="3473222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Local Data? </a:t>
            </a:r>
            <a:br>
              <a:rPr lang="en-US" dirty="0" smtClean="0"/>
            </a:br>
            <a:r>
              <a:rPr lang="en-US" dirty="0" smtClean="0"/>
              <a:t>Visit Foreclosure-Response.org</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678" y="1752600"/>
            <a:ext cx="5714644" cy="4343400"/>
          </a:xfrm>
        </p:spPr>
      </p:pic>
      <p:sp>
        <p:nvSpPr>
          <p:cNvPr id="4" name="Slide Number Placeholder 3"/>
          <p:cNvSpPr>
            <a:spLocks noGrp="1"/>
          </p:cNvSpPr>
          <p:nvPr>
            <p:ph type="sldNum" sz="quarter" idx="10"/>
          </p:nvPr>
        </p:nvSpPr>
        <p:spPr/>
        <p:txBody>
          <a:bodyPr/>
          <a:lstStyle/>
          <a:p>
            <a:fld id="{83AA1DE9-4E85-4394-B90C-BB1770E5DA2F}" type="slidenum">
              <a:rPr lang="en-US" smtClean="0"/>
              <a:pPr/>
              <a:t>16</a:t>
            </a:fld>
            <a:endParaRPr lang="en-US" dirty="0"/>
          </a:p>
        </p:txBody>
      </p:sp>
    </p:spTree>
    <p:extLst>
      <p:ext uri="{BB962C8B-B14F-4D97-AF65-F5344CB8AC3E}">
        <p14:creationId xmlns:p14="http://schemas.microsoft.com/office/powerpoint/2010/main" val="2331393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11F23B-3A98-4B02-A63C-C8B9DF12AF61}" type="slidenum">
              <a:rPr lang="en-US"/>
              <a:pPr/>
              <a:t>17</a:t>
            </a:fld>
            <a:endParaRPr lang="en-US" dirty="0"/>
          </a:p>
        </p:txBody>
      </p:sp>
      <p:sp>
        <p:nvSpPr>
          <p:cNvPr id="254978" name="Rectangle 2"/>
          <p:cNvSpPr>
            <a:spLocks noGrp="1" noChangeArrowheads="1"/>
          </p:cNvSpPr>
          <p:nvPr>
            <p:ph type="title"/>
          </p:nvPr>
        </p:nvSpPr>
        <p:spPr/>
        <p:txBody>
          <a:bodyPr/>
          <a:lstStyle/>
          <a:p>
            <a:r>
              <a:rPr lang="en-US" dirty="0"/>
              <a:t>Contact information:</a:t>
            </a:r>
          </a:p>
        </p:txBody>
      </p:sp>
      <p:sp>
        <p:nvSpPr>
          <p:cNvPr id="254979" name="Rectangle 3"/>
          <p:cNvSpPr>
            <a:spLocks noGrp="1" noChangeArrowheads="1"/>
          </p:cNvSpPr>
          <p:nvPr>
            <p:ph type="body" idx="1"/>
          </p:nvPr>
        </p:nvSpPr>
        <p:spPr>
          <a:xfrm>
            <a:off x="685800" y="1600200"/>
            <a:ext cx="7772400" cy="4495800"/>
          </a:xfrm>
        </p:spPr>
        <p:txBody>
          <a:bodyPr/>
          <a:lstStyle/>
          <a:p>
            <a:pPr lvl="1"/>
            <a:r>
              <a:rPr lang="en-US" dirty="0" smtClean="0"/>
              <a:t>Leah Hendey</a:t>
            </a:r>
          </a:p>
          <a:p>
            <a:pPr lvl="1"/>
            <a:r>
              <a:rPr lang="en-US" dirty="0" smtClean="0"/>
              <a:t>Research Associate</a:t>
            </a:r>
            <a:endParaRPr lang="en-US" dirty="0"/>
          </a:p>
          <a:p>
            <a:pPr lvl="1"/>
            <a:r>
              <a:rPr lang="en-US" dirty="0" smtClean="0"/>
              <a:t>Urban </a:t>
            </a:r>
            <a:r>
              <a:rPr lang="en-US" dirty="0"/>
              <a:t>Institute</a:t>
            </a:r>
          </a:p>
          <a:p>
            <a:pPr lvl="1"/>
            <a:r>
              <a:rPr lang="en-US" dirty="0"/>
              <a:t>2100 M Street NW</a:t>
            </a:r>
          </a:p>
          <a:p>
            <a:pPr lvl="1"/>
            <a:r>
              <a:rPr lang="en-US" dirty="0"/>
              <a:t>Washington, DC 20037</a:t>
            </a:r>
          </a:p>
          <a:p>
            <a:pPr lvl="1">
              <a:spcBef>
                <a:spcPct val="50000"/>
              </a:spcBef>
            </a:pPr>
            <a:r>
              <a:rPr lang="en-US" dirty="0"/>
              <a:t>Email:  </a:t>
            </a:r>
            <a:r>
              <a:rPr lang="en-US" dirty="0" smtClean="0"/>
              <a:t>lhendey@urban.org</a:t>
            </a:r>
            <a:r>
              <a:rPr lang="en-US" dirty="0"/>
              <a:t/>
            </a:r>
            <a:br>
              <a:rPr lang="en-US" dirty="0"/>
            </a:br>
            <a:r>
              <a:rPr lang="en-US" dirty="0" smtClean="0"/>
              <a:t>Tw</a:t>
            </a:r>
            <a:r>
              <a:rPr lang="en-US" dirty="0"/>
              <a:t>itter: </a:t>
            </a:r>
            <a:r>
              <a:rPr lang="en-US" dirty="0">
                <a:hlinkClick r:id="rId3" action="ppaction://hlinkfile"/>
              </a:rPr>
              <a:t>@NborhoodInfoDC</a:t>
            </a:r>
            <a:r>
              <a:rPr lang="en-US" dirty="0" smtClean="0"/>
              <a:t/>
            </a:r>
            <a:br>
              <a:rPr lang="en-US" dirty="0" smtClean="0"/>
            </a:br>
            <a:r>
              <a:rPr lang="en-US" dirty="0" smtClean="0"/>
              <a:t>Web:	www.NeighborhoodInfoDC.org</a:t>
            </a:r>
            <a:br>
              <a:rPr lang="en-US" dirty="0" smtClean="0"/>
            </a:br>
            <a:r>
              <a:rPr lang="en-US" dirty="0" smtClean="0"/>
              <a:t>		www.NeighborhoodIndicators.org</a:t>
            </a:r>
          </a:p>
          <a:p>
            <a:pPr lvl="1">
              <a:spcBef>
                <a:spcPct val="50000"/>
              </a:spcBef>
            </a:pPr>
            <a:endParaRPr lang="en-US" dirty="0"/>
          </a:p>
          <a:p>
            <a:pPr lvl="1">
              <a:buFontTx/>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382000" cy="609600"/>
          </a:xfrm>
        </p:spPr>
        <p:txBody>
          <a:bodyPr/>
          <a:lstStyle/>
          <a:p>
            <a:pPr algn="l" eaLnBrk="1" hangingPunct="1"/>
            <a:r>
              <a:rPr lang="en-US" sz="3800" dirty="0" smtClean="0"/>
              <a:t>NNIP Mission: </a:t>
            </a:r>
            <a:r>
              <a:rPr lang="en-US" i="1" dirty="0" smtClean="0"/>
              <a:t>Information </a:t>
            </a:r>
            <a:r>
              <a:rPr lang="en-US" i="1" dirty="0"/>
              <a:t>for Change</a:t>
            </a:r>
          </a:p>
        </p:txBody>
      </p:sp>
      <p:sp>
        <p:nvSpPr>
          <p:cNvPr id="7171" name="Rectangle 3"/>
          <p:cNvSpPr>
            <a:spLocks noGrp="1" noChangeArrowheads="1"/>
          </p:cNvSpPr>
          <p:nvPr>
            <p:ph type="body" idx="1"/>
          </p:nvPr>
        </p:nvSpPr>
        <p:spPr>
          <a:xfrm>
            <a:off x="381000" y="1273060"/>
            <a:ext cx="8458200" cy="4800600"/>
          </a:xfrm>
        </p:spPr>
        <p:txBody>
          <a:bodyPr/>
          <a:lstStyle/>
          <a:p>
            <a:pPr eaLnBrk="1" hangingPunct="1">
              <a:spcBef>
                <a:spcPct val="5000"/>
              </a:spcBef>
              <a:spcAft>
                <a:spcPct val="20000"/>
              </a:spcAft>
            </a:pPr>
            <a:r>
              <a:rPr lang="en-US" sz="2600" dirty="0" smtClean="0"/>
              <a:t>Democratizing Information</a:t>
            </a:r>
          </a:p>
          <a:p>
            <a:pPr lvl="1" eaLnBrk="1" hangingPunct="1">
              <a:spcBef>
                <a:spcPct val="5000"/>
              </a:spcBef>
              <a:spcAft>
                <a:spcPts val="1200"/>
              </a:spcAft>
            </a:pPr>
            <a:r>
              <a:rPr lang="en-US" sz="2200" dirty="0" smtClean="0"/>
              <a:t>Facilitate the direct use of data </a:t>
            </a:r>
            <a:br>
              <a:rPr lang="en-US" sz="2200" dirty="0" smtClean="0"/>
            </a:br>
            <a:r>
              <a:rPr lang="en-US" sz="2200" dirty="0" smtClean="0"/>
              <a:t>by stakeholders</a:t>
            </a:r>
          </a:p>
          <a:p>
            <a:pPr eaLnBrk="1" hangingPunct="1">
              <a:spcBef>
                <a:spcPct val="5000"/>
              </a:spcBef>
              <a:spcAft>
                <a:spcPct val="20000"/>
              </a:spcAft>
            </a:pPr>
            <a:r>
              <a:rPr lang="en-US" sz="2600" dirty="0" smtClean="0"/>
              <a:t>Work for many clients </a:t>
            </a:r>
          </a:p>
          <a:p>
            <a:pPr lvl="1" eaLnBrk="1" hangingPunct="1">
              <a:spcBef>
                <a:spcPct val="5000"/>
              </a:spcBef>
              <a:spcAft>
                <a:spcPct val="20000"/>
              </a:spcAft>
            </a:pPr>
            <a:r>
              <a:rPr lang="en-US" sz="2200" dirty="0" smtClean="0"/>
              <a:t>Helping Boys and Girls Club choose a new site</a:t>
            </a:r>
          </a:p>
          <a:p>
            <a:pPr lvl="1" eaLnBrk="1" hangingPunct="1">
              <a:spcBef>
                <a:spcPct val="5000"/>
              </a:spcBef>
              <a:spcAft>
                <a:spcPts val="1200"/>
              </a:spcAft>
            </a:pPr>
            <a:r>
              <a:rPr lang="en-US" sz="2200" dirty="0" smtClean="0"/>
              <a:t>Working in a cross-sector collaboration to reduce infant deaths </a:t>
            </a:r>
          </a:p>
          <a:p>
            <a:pPr eaLnBrk="1" hangingPunct="1">
              <a:spcBef>
                <a:spcPct val="5000"/>
              </a:spcBef>
              <a:spcAft>
                <a:spcPts val="1200"/>
              </a:spcAft>
            </a:pPr>
            <a:r>
              <a:rPr lang="en-US" sz="2600" dirty="0" smtClean="0"/>
              <a:t>A central focus on strengthening, empowering low-income neighborhoods</a:t>
            </a:r>
          </a:p>
          <a:p>
            <a:pPr eaLnBrk="1" hangingPunct="1">
              <a:spcBef>
                <a:spcPct val="5000"/>
              </a:spcBef>
              <a:spcAft>
                <a:spcPct val="20000"/>
              </a:spcAft>
            </a:pPr>
            <a:r>
              <a:rPr lang="en-US" sz="2600" dirty="0" smtClean="0"/>
              <a:t>Information as a bridge for collaboration among public agencies, nonprofits, businesses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481" t="27097" r="6027" b="32258"/>
          <a:stretch/>
        </p:blipFill>
        <p:spPr>
          <a:xfrm>
            <a:off x="5943600" y="1263593"/>
            <a:ext cx="2933133" cy="1847875"/>
          </a:xfrm>
          <a:prstGeom prst="rect">
            <a:avLst/>
          </a:prstGeom>
        </p:spPr>
      </p:pic>
    </p:spTree>
    <p:extLst>
      <p:ext uri="{BB962C8B-B14F-4D97-AF65-F5344CB8AC3E}">
        <p14:creationId xmlns:p14="http://schemas.microsoft.com/office/powerpoint/2010/main" val="509642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85799" y="1447800"/>
            <a:ext cx="8220075" cy="4648200"/>
          </a:xfrm>
        </p:spPr>
        <p:txBody>
          <a:bodyPr/>
          <a:lstStyle/>
          <a:p>
            <a:pPr eaLnBrk="1" hangingPunct="1">
              <a:spcAft>
                <a:spcPts val="1200"/>
              </a:spcAft>
            </a:pPr>
            <a:r>
              <a:rPr lang="en-US" sz="2800" dirty="0" smtClean="0"/>
              <a:t>Design indicators for action—not just to passively monitor trends.</a:t>
            </a:r>
          </a:p>
          <a:p>
            <a:pPr eaLnBrk="1" hangingPunct="1">
              <a:spcAft>
                <a:spcPts val="1200"/>
              </a:spcAft>
            </a:pPr>
            <a:r>
              <a:rPr lang="en-US" sz="2800" dirty="0" smtClean="0"/>
              <a:t>Develop indicators at the neighborhood level as well as the city or county as a whole.</a:t>
            </a:r>
          </a:p>
          <a:p>
            <a:pPr eaLnBrk="1" hangingPunct="1">
              <a:spcAft>
                <a:spcPts val="1200"/>
              </a:spcAft>
            </a:pPr>
            <a:r>
              <a:rPr lang="en-US" sz="2800" dirty="0" smtClean="0"/>
              <a:t>Use </a:t>
            </a:r>
            <a:r>
              <a:rPr lang="en-US" sz="2800" dirty="0"/>
              <a:t>available indicators but recognize their </a:t>
            </a:r>
            <a:r>
              <a:rPr lang="en-US" sz="2800" dirty="0" smtClean="0"/>
              <a:t>inadequacies – don’t discount local wisdom.</a:t>
            </a:r>
          </a:p>
          <a:p>
            <a:pPr eaLnBrk="1" hangingPunct="1">
              <a:spcAft>
                <a:spcPts val="1200"/>
              </a:spcAft>
            </a:pPr>
            <a:r>
              <a:rPr lang="en-US" sz="2800" dirty="0" smtClean="0"/>
              <a:t>Place the numbers in the context of images and stories about the issues you care about.</a:t>
            </a:r>
          </a:p>
          <a:p>
            <a:pPr eaLnBrk="1" hangingPunct="1">
              <a:spcAft>
                <a:spcPts val="1200"/>
              </a:spcAft>
            </a:pPr>
            <a:endParaRPr lang="en-US" sz="2800" dirty="0" smtClean="0"/>
          </a:p>
        </p:txBody>
      </p:sp>
      <p:sp>
        <p:nvSpPr>
          <p:cNvPr id="5123" name="Rectangle 3"/>
          <p:cNvSpPr>
            <a:spLocks noChangeArrowheads="1"/>
          </p:cNvSpPr>
          <p:nvPr/>
        </p:nvSpPr>
        <p:spPr bwMode="auto">
          <a:xfrm>
            <a:off x="295275" y="684213"/>
            <a:ext cx="8610600" cy="609600"/>
          </a:xfrm>
          <a:prstGeom prst="rect">
            <a:avLst/>
          </a:prstGeom>
          <a:noFill/>
          <a:ln w="12700">
            <a:noFill/>
            <a:miter lim="800000"/>
            <a:headEnd/>
            <a:tailEnd/>
          </a:ln>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Lessons from NNIP</a:t>
            </a:r>
          </a:p>
        </p:txBody>
      </p:sp>
    </p:spTree>
    <p:extLst>
      <p:ext uri="{BB962C8B-B14F-4D97-AF65-F5344CB8AC3E}">
        <p14:creationId xmlns:p14="http://schemas.microsoft.com/office/powerpoint/2010/main" val="2446577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Foreclosure Data Sources in the Washington, D.C. Area</a:t>
            </a:r>
            <a:endParaRPr lang="en-US" dirty="0"/>
          </a:p>
        </p:txBody>
      </p:sp>
      <p:sp>
        <p:nvSpPr>
          <p:cNvPr id="3" name="Content Placeholder 2"/>
          <p:cNvSpPr>
            <a:spLocks noGrp="1"/>
          </p:cNvSpPr>
          <p:nvPr>
            <p:ph idx="1"/>
          </p:nvPr>
        </p:nvSpPr>
        <p:spPr/>
        <p:txBody>
          <a:bodyPr/>
          <a:lstStyle/>
          <a:p>
            <a:r>
              <a:rPr lang="en-US" dirty="0" smtClean="0"/>
              <a:t>DC: </a:t>
            </a:r>
          </a:p>
          <a:p>
            <a:pPr lvl="1"/>
            <a:r>
              <a:rPr lang="en-US" dirty="0" smtClean="0"/>
              <a:t>Office of Tax and Revenue (real property characteristics &amp; sales)</a:t>
            </a:r>
          </a:p>
          <a:p>
            <a:pPr lvl="1"/>
            <a:r>
              <a:rPr lang="en-US" dirty="0" smtClean="0"/>
              <a:t>Recorder of Deeds (notices of foreclosure &amp; completed foreclosures)</a:t>
            </a:r>
          </a:p>
          <a:p>
            <a:r>
              <a:rPr lang="en-US" dirty="0" smtClean="0"/>
              <a:t>Maryland</a:t>
            </a:r>
          </a:p>
          <a:p>
            <a:pPr lvl="1"/>
            <a:r>
              <a:rPr lang="en-US" dirty="0" smtClean="0"/>
              <a:t>Dept. of Labor, Licensing &amp; Regulation (notice of intent to foreclose)</a:t>
            </a:r>
          </a:p>
          <a:p>
            <a:pPr lvl="1"/>
            <a:r>
              <a:rPr lang="en-US" dirty="0" smtClean="0"/>
              <a:t>Maryland </a:t>
            </a:r>
            <a:r>
              <a:rPr lang="en-US" dirty="0" smtClean="0"/>
              <a:t>PropertyView</a:t>
            </a:r>
            <a:r>
              <a:rPr lang="en-US" dirty="0" smtClean="0"/>
              <a:t> (sales data)</a:t>
            </a:r>
          </a:p>
          <a:p>
            <a:endParaRPr lang="en-US" dirty="0"/>
          </a:p>
        </p:txBody>
      </p:sp>
      <p:sp>
        <p:nvSpPr>
          <p:cNvPr id="4" name="Slide Number Placeholder 3"/>
          <p:cNvSpPr>
            <a:spLocks noGrp="1"/>
          </p:cNvSpPr>
          <p:nvPr>
            <p:ph type="sldNum" sz="quarter" idx="10"/>
          </p:nvPr>
        </p:nvSpPr>
        <p:spPr/>
        <p:txBody>
          <a:bodyPr/>
          <a:lstStyle/>
          <a:p>
            <a:fld id="{83AA1DE9-4E85-4394-B90C-BB1770E5DA2F}" type="slidenum">
              <a:rPr lang="en-US" smtClean="0"/>
              <a:pPr/>
              <a:t>4</a:t>
            </a:fld>
            <a:endParaRPr lang="en-US" dirty="0"/>
          </a:p>
        </p:txBody>
      </p:sp>
    </p:spTree>
    <p:extLst>
      <p:ext uri="{BB962C8B-B14F-4D97-AF65-F5344CB8AC3E}">
        <p14:creationId xmlns:p14="http://schemas.microsoft.com/office/powerpoint/2010/main" val="47289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200" dirty="0" smtClean="0"/>
              <a:t>Data motivate action on foreclosure prevention &amp; mitigation</a:t>
            </a:r>
            <a:endParaRPr lang="en-US" sz="3200" dirty="0"/>
          </a:p>
        </p:txBody>
      </p:sp>
      <p:sp>
        <p:nvSpPr>
          <p:cNvPr id="3" name="Rectangle 2"/>
          <p:cNvSpPr/>
          <p:nvPr/>
        </p:nvSpPr>
        <p:spPr>
          <a:xfrm>
            <a:off x="1721643" y="5920070"/>
            <a:ext cx="5700713" cy="461665"/>
          </a:xfrm>
          <a:prstGeom prst="rect">
            <a:avLst/>
          </a:prstGeom>
          <a:solidFill>
            <a:schemeClr val="bg2">
              <a:lumMod val="40000"/>
              <a:lumOff val="60000"/>
              <a:alpha val="50000"/>
            </a:schemeClr>
          </a:solidFill>
        </p:spPr>
        <p:txBody>
          <a:bodyPr wrap="square">
            <a:spAutoFit/>
          </a:bodyPr>
          <a:lstStyle/>
          <a:p>
            <a:pPr marL="0" lvl="1" algn="ctr" eaLnBrk="1" hangingPunct="1"/>
            <a:r>
              <a:rPr lang="en-US" dirty="0"/>
              <a:t>www.neighborhoodinfodc.org/foreclosure/</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710"/>
          <a:stretch/>
        </p:blipFill>
        <p:spPr bwMode="auto">
          <a:xfrm>
            <a:off x="1295394" y="1509712"/>
            <a:ext cx="6492240" cy="447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645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longer foreclosure trends</a:t>
            </a:r>
            <a:endParaRPr lang="en-US" dirty="0"/>
          </a:p>
        </p:txBody>
      </p:sp>
      <p:sp>
        <p:nvSpPr>
          <p:cNvPr id="4" name="Slide Number Placeholder 3"/>
          <p:cNvSpPr>
            <a:spLocks noGrp="1"/>
          </p:cNvSpPr>
          <p:nvPr>
            <p:ph type="sldNum" sz="quarter" idx="10"/>
          </p:nvPr>
        </p:nvSpPr>
        <p:spPr/>
        <p:txBody>
          <a:bodyPr/>
          <a:lstStyle/>
          <a:p>
            <a:fld id="{83AA1DE9-4E85-4394-B90C-BB1770E5DA2F}" type="slidenum">
              <a:rPr lang="en-US" smtClean="0"/>
              <a:pPr/>
              <a:t>6</a:t>
            </a:fld>
            <a:endParaRPr lang="en-US" dirty="0"/>
          </a:p>
        </p:txBody>
      </p:sp>
      <p:graphicFrame>
        <p:nvGraphicFramePr>
          <p:cNvPr id="5" name="Shape"/>
          <p:cNvGraphicFramePr>
            <a:graphicFrameLocks noGrp="1"/>
          </p:cNvGraphicFramePr>
          <p:nvPr>
            <p:extLst>
              <p:ext uri="{D42A27DB-BD31-4B8C-83A1-F6EECF244321}">
                <p14:modId xmlns:p14="http://schemas.microsoft.com/office/powerpoint/2010/main" val="187815503"/>
              </p:ext>
            </p:extLst>
          </p:nvPr>
        </p:nvGraphicFramePr>
        <p:xfrm>
          <a:off x="609600" y="1295400"/>
          <a:ext cx="8025401" cy="4902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29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Rising </a:t>
            </a:r>
            <a:r>
              <a:rPr lang="en-US" sz="3600" dirty="0" smtClean="0"/>
              <a:t>share </a:t>
            </a:r>
            <a:r>
              <a:rPr lang="en-US" sz="3600" dirty="0"/>
              <a:t>of </a:t>
            </a:r>
            <a:r>
              <a:rPr lang="en-US" sz="3600" dirty="0" smtClean="0"/>
              <a:t>students </a:t>
            </a:r>
            <a:r>
              <a:rPr lang="en-US" sz="3600" dirty="0"/>
              <a:t/>
            </a:r>
            <a:br>
              <a:rPr lang="en-US" sz="3600" dirty="0"/>
            </a:br>
            <a:r>
              <a:rPr lang="en-US" sz="3600" dirty="0" smtClean="0"/>
              <a:t>affected </a:t>
            </a:r>
            <a:r>
              <a:rPr lang="en-US" sz="3600" dirty="0"/>
              <a:t>by </a:t>
            </a:r>
            <a:r>
              <a:rPr lang="en-US" sz="3600" dirty="0" smtClean="0"/>
              <a:t>foreclosure</a:t>
            </a:r>
            <a:endParaRPr lang="en-US" sz="3600" dirty="0"/>
          </a:p>
        </p:txBody>
      </p:sp>
      <p:sp>
        <p:nvSpPr>
          <p:cNvPr id="12290" name="Slide Number Placeholder 4"/>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33E9EB56-89B7-4718-AC40-25A3CCF7D7DA}" type="slidenum">
              <a:rPr lang="en-US" altLang="en-US">
                <a:solidFill>
                  <a:srgbClr val="FFFFFF"/>
                </a:solidFill>
              </a:rPr>
              <a:pPr eaLnBrk="1" hangingPunct="1"/>
              <a:t>7</a:t>
            </a:fld>
            <a:endParaRPr lang="en-US" altLang="en-US" dirty="0">
              <a:solidFill>
                <a:srgbClr val="FFFFFF"/>
              </a:solidFill>
            </a:endParaRPr>
          </a:p>
        </p:txBody>
      </p:sp>
      <p:pic>
        <p:nvPicPr>
          <p:cNvPr id="1229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76400"/>
            <a:ext cx="728027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429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Prices Stabilize in DC</a:t>
            </a:r>
            <a:endParaRPr lang="en-US" dirty="0"/>
          </a:p>
        </p:txBody>
      </p:sp>
      <p:sp>
        <p:nvSpPr>
          <p:cNvPr id="4" name="Slide Number Placeholder 3"/>
          <p:cNvSpPr>
            <a:spLocks noGrp="1"/>
          </p:cNvSpPr>
          <p:nvPr>
            <p:ph type="sldNum" sz="quarter" idx="10"/>
          </p:nvPr>
        </p:nvSpPr>
        <p:spPr/>
        <p:txBody>
          <a:bodyPr/>
          <a:lstStyle/>
          <a:p>
            <a:fld id="{83AA1DE9-4E85-4394-B90C-BB1770E5DA2F}" type="slidenum">
              <a:rPr lang="en-US" smtClean="0"/>
              <a:pPr/>
              <a:t>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6163188"/>
              </p:ext>
            </p:extLst>
          </p:nvPr>
        </p:nvGraphicFramePr>
        <p:xfrm>
          <a:off x="685800" y="1371600"/>
          <a:ext cx="7772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527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City-wide Non-Market Sales Trend</a:t>
            </a:r>
            <a:endParaRPr lang="en-US" dirty="0"/>
          </a:p>
        </p:txBody>
      </p:sp>
      <p:sp>
        <p:nvSpPr>
          <p:cNvPr id="4" name="Slide Number Placeholder 3"/>
          <p:cNvSpPr>
            <a:spLocks noGrp="1"/>
          </p:cNvSpPr>
          <p:nvPr>
            <p:ph type="sldNum" sz="quarter" idx="10"/>
          </p:nvPr>
        </p:nvSpPr>
        <p:spPr/>
        <p:txBody>
          <a:bodyPr/>
          <a:lstStyle/>
          <a:p>
            <a:fld id="{83AA1DE9-4E85-4394-B90C-BB1770E5DA2F}" type="slidenum">
              <a:rPr lang="en-US" smtClean="0"/>
              <a:pPr/>
              <a:t>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2494108"/>
              </p:ext>
            </p:extLst>
          </p:nvPr>
        </p:nvGraphicFramePr>
        <p:xfrm>
          <a:off x="685800" y="1447800"/>
          <a:ext cx="7772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bwMode="auto">
          <a:xfrm>
            <a:off x="7182465" y="2743200"/>
            <a:ext cx="304800" cy="2819400"/>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09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eighborhoodInfo DC">
  <a:themeElements>
    <a:clrScheme name="NeighborhoodInfo DC">
      <a:dk1>
        <a:srgbClr val="000000"/>
      </a:dk1>
      <a:lt1>
        <a:srgbClr val="DDDDDD"/>
      </a:lt1>
      <a:dk2>
        <a:srgbClr val="000000"/>
      </a:dk2>
      <a:lt2>
        <a:srgbClr val="808080"/>
      </a:lt2>
      <a:accent1>
        <a:srgbClr val="1B9E77"/>
      </a:accent1>
      <a:accent2>
        <a:srgbClr val="D95F02"/>
      </a:accent2>
      <a:accent3>
        <a:srgbClr val="7570B3"/>
      </a:accent3>
      <a:accent4>
        <a:srgbClr val="E7298A"/>
      </a:accent4>
      <a:accent5>
        <a:srgbClr val="66A61E"/>
      </a:accent5>
      <a:accent6>
        <a:srgbClr val="C45502"/>
      </a:accent6>
      <a:hlink>
        <a:srgbClr val="7570B3"/>
      </a:hlink>
      <a:folHlink>
        <a:srgbClr val="E7298A"/>
      </a:folHlink>
    </a:clrScheme>
    <a:fontScheme name="NeighborhoodInfo DC">
      <a:majorFont>
        <a:latin typeface="Times New Roman"/>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ighborhoodInfo D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ighborhoodInfo 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ighborhoodInfo D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ighborhoodInfo D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ighborhoodInfo D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ighborhoodInfo D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ighborhoodInfo D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ighborhoodInfo DC 8">
        <a:dk1>
          <a:srgbClr val="000000"/>
        </a:dk1>
        <a:lt1>
          <a:srgbClr val="DDDDDD"/>
        </a:lt1>
        <a:dk2>
          <a:srgbClr val="000000"/>
        </a:dk2>
        <a:lt2>
          <a:srgbClr val="808080"/>
        </a:lt2>
        <a:accent1>
          <a:srgbClr val="1B9E77"/>
        </a:accent1>
        <a:accent2>
          <a:srgbClr val="D95F02"/>
        </a:accent2>
        <a:accent3>
          <a:srgbClr val="EBEBEB"/>
        </a:accent3>
        <a:accent4>
          <a:srgbClr val="000000"/>
        </a:accent4>
        <a:accent5>
          <a:srgbClr val="ABCCBD"/>
        </a:accent5>
        <a:accent6>
          <a:srgbClr val="C45502"/>
        </a:accent6>
        <a:hlink>
          <a:srgbClr val="7570B3"/>
        </a:hlink>
        <a:folHlink>
          <a:srgbClr val="E72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D:\Personal Settings\Templates\NeighborhoodInfo DC.pot</Template>
  <TotalTime>4902</TotalTime>
  <Words>2252</Words>
  <Application>Microsoft Office PowerPoint</Application>
  <PresentationFormat>On-screen Show (4:3)</PresentationFormat>
  <Paragraphs>229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Palatino</vt:lpstr>
      <vt:lpstr>NeighborhoodInfo DC</vt:lpstr>
      <vt:lpstr>Tracking the Housing Crisis in DC: Five Years Later  Presented by: Leah Hendey Urban Institute NeighborhoodInfo DC  November 16, 2012  Community Indicators Consortium  Annual Conference College Park, Maryland</vt:lpstr>
      <vt:lpstr>NNIP Mission: Information for Change</vt:lpstr>
      <vt:lpstr>Lessons from NNIP</vt:lpstr>
      <vt:lpstr>Local Foreclosure Data Sources in the Washington, D.C. Area</vt:lpstr>
      <vt:lpstr>Data motivate action on foreclosure prevention &amp; mitigation</vt:lpstr>
      <vt:lpstr>Tracking longer foreclosure trends</vt:lpstr>
      <vt:lpstr>Rising share of students  affected by foreclosure</vt:lpstr>
      <vt:lpstr>Home Prices Stabilize in DC</vt:lpstr>
      <vt:lpstr>City-wide Non-Market Sales Trend</vt:lpstr>
      <vt:lpstr>Non-market home sales are a large share of transactions in poorer areas of city</vt:lpstr>
      <vt:lpstr>Weekly lists of new foreclosure notices used for outreach</vt:lpstr>
      <vt:lpstr>Prince George’s County: Notice of Intent to Foreclose Rate</vt:lpstr>
      <vt:lpstr>Mapping NOI Data</vt:lpstr>
      <vt:lpstr>NOIs by Servicer</vt:lpstr>
      <vt:lpstr>Visit NNIP website for more examples...</vt:lpstr>
      <vt:lpstr>No Local Data?  Visit Foreclosure-Response.org</vt:lpstr>
      <vt:lpstr>Contact information:</vt:lpstr>
    </vt:vector>
  </TitlesOfParts>
  <Company>The Urban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of Columbia Housing Monitor</dc:title>
  <dc:subject>Winter 2008</dc:subject>
  <dc:creator>Peter A. Tatian</dc:creator>
  <cp:lastModifiedBy>Leah</cp:lastModifiedBy>
  <cp:revision>252</cp:revision>
  <cp:lastPrinted>2012-02-28T19:41:38Z</cp:lastPrinted>
  <dcterms:created xsi:type="dcterms:W3CDTF">2006-07-06T21:01:35Z</dcterms:created>
  <dcterms:modified xsi:type="dcterms:W3CDTF">2012-11-15T13:42:33Z</dcterms:modified>
</cp:coreProperties>
</file>