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9" r:id="rId5"/>
    <p:sldId id="260" r:id="rId6"/>
    <p:sldId id="281" r:id="rId7"/>
    <p:sldId id="264" r:id="rId8"/>
    <p:sldId id="261" r:id="rId9"/>
    <p:sldId id="265" r:id="rId10"/>
    <p:sldId id="266" r:id="rId11"/>
    <p:sldId id="267" r:id="rId12"/>
    <p:sldId id="268" r:id="rId13"/>
    <p:sldId id="293" r:id="rId14"/>
    <p:sldId id="287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7933" autoAdjust="0"/>
  </p:normalViewPr>
  <p:slideViewPr>
    <p:cSldViewPr>
      <p:cViewPr>
        <p:scale>
          <a:sx n="102" d="100"/>
          <a:sy n="102" d="100"/>
        </p:scale>
        <p:origin x="-62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Lower Lawrenceville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Sheet1!$B$21:$E$21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</c:numCache>
            </c:numRef>
          </c:cat>
          <c:val>
            <c:numRef>
              <c:f>Sheet1!$B$22:$E$22</c:f>
              <c:numCache>
                <c:formatCode>"$"#,##0_);[Red]\("$"#,##0\)</c:formatCode>
                <c:ptCount val="4"/>
                <c:pt idx="0">
                  <c:v>30847</c:v>
                </c:pt>
                <c:pt idx="1">
                  <c:v>34986</c:v>
                </c:pt>
                <c:pt idx="2">
                  <c:v>46064</c:v>
                </c:pt>
                <c:pt idx="3">
                  <c:v>80112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Central Lawrenceville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Sheet1!$B$21:$E$21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</c:numCache>
            </c:numRef>
          </c:cat>
          <c:val>
            <c:numRef>
              <c:f>Sheet1!$B$23:$E$23</c:f>
              <c:numCache>
                <c:formatCode>"$"#,##0_);[Red]\("$"#,##0\)</c:formatCode>
                <c:ptCount val="4"/>
                <c:pt idx="0">
                  <c:v>43532</c:v>
                </c:pt>
                <c:pt idx="1">
                  <c:v>42706</c:v>
                </c:pt>
                <c:pt idx="2">
                  <c:v>63301</c:v>
                </c:pt>
                <c:pt idx="3">
                  <c:v>82220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Sheet1!$A$24</c:f>
              <c:strCache>
                <c:ptCount val="1"/>
                <c:pt idx="0">
                  <c:v>Upper Lawrenceville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Sheet1!$B$21:$E$21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</c:numCache>
            </c:numRef>
          </c:cat>
          <c:val>
            <c:numRef>
              <c:f>Sheet1!$B$24:$E$24</c:f>
              <c:numCache>
                <c:formatCode>"$"#,##0_);[Red]\("$"#,##0\)</c:formatCode>
                <c:ptCount val="4"/>
                <c:pt idx="0">
                  <c:v>25385</c:v>
                </c:pt>
                <c:pt idx="1">
                  <c:v>31888</c:v>
                </c:pt>
                <c:pt idx="2">
                  <c:v>30903</c:v>
                </c:pt>
                <c:pt idx="3">
                  <c:v>41049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Sheet1!$A$26</c:f>
              <c:strCache>
                <c:ptCount val="1"/>
                <c:pt idx="0">
                  <c:v>City of Pittsburgh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Sheet1!$B$21:$E$21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</c:numCache>
            </c:numRef>
          </c:cat>
          <c:val>
            <c:numRef>
              <c:f>Sheet1!$B$26:$E$26</c:f>
              <c:numCache>
                <c:formatCode>"$"#,##0_);[Red]\("$"#,##0\)</c:formatCode>
                <c:ptCount val="4"/>
                <c:pt idx="0">
                  <c:v>81260</c:v>
                </c:pt>
                <c:pt idx="1">
                  <c:v>91569</c:v>
                </c:pt>
                <c:pt idx="2">
                  <c:v>99083</c:v>
                </c:pt>
                <c:pt idx="3">
                  <c:v>100899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00640"/>
        <c:axId val="37606528"/>
      </c:lineChart>
      <c:catAx>
        <c:axId val="3760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606528"/>
        <c:crosses val="autoZero"/>
        <c:auto val="1"/>
        <c:lblAlgn val="ctr"/>
        <c:lblOffset val="100"/>
        <c:noMultiLvlLbl val="0"/>
      </c:catAx>
      <c:valAx>
        <c:axId val="37606528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600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Sheet1!$A$103:$A$107</c:f>
              <c:strCache>
                <c:ptCount val="5"/>
                <c:pt idx="0">
                  <c:v>Seek safer neighborhood</c:v>
                </c:pt>
                <c:pt idx="1">
                  <c:v>Seek better housing</c:v>
                </c:pt>
                <c:pt idx="2">
                  <c:v>Live closer to family/friends</c:v>
                </c:pt>
                <c:pt idx="3">
                  <c:v>Live closer to work/school</c:v>
                </c:pt>
                <c:pt idx="4">
                  <c:v>Cost of living</c:v>
                </c:pt>
              </c:strCache>
            </c:strRef>
          </c:cat>
          <c:val>
            <c:numRef>
              <c:f>Sheet1!$C$103:$C$107</c:f>
              <c:numCache>
                <c:formatCode>General</c:formatCode>
                <c:ptCount val="5"/>
                <c:pt idx="0">
                  <c:v>9.6</c:v>
                </c:pt>
                <c:pt idx="1">
                  <c:v>21.9</c:v>
                </c:pt>
                <c:pt idx="2">
                  <c:v>30.5</c:v>
                </c:pt>
                <c:pt idx="3">
                  <c:v>43.9</c:v>
                </c:pt>
                <c:pt idx="4">
                  <c:v>52.9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2964608"/>
        <c:axId val="32966528"/>
      </c:barChart>
      <c:catAx>
        <c:axId val="32964608"/>
        <c:scaling>
          <c:orientation val="minMax"/>
        </c:scaling>
        <c:delete val="0"/>
        <c:axPos val="l"/>
        <c:majorTickMark val="out"/>
        <c:minorTickMark val="none"/>
        <c:tickLblPos val="nextTo"/>
        <c:crossAx val="32966528"/>
        <c:crosses val="autoZero"/>
        <c:auto val="1"/>
        <c:lblAlgn val="ctr"/>
        <c:lblOffset val="100"/>
        <c:noMultiLvlLbl val="0"/>
      </c:catAx>
      <c:valAx>
        <c:axId val="329665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96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Sheet1!$A$114:$A$120</c:f>
              <c:strCache>
                <c:ptCount val="7"/>
                <c:pt idx="0">
                  <c:v>Schools</c:v>
                </c:pt>
                <c:pt idx="1">
                  <c:v>City services</c:v>
                </c:pt>
                <c:pt idx="2">
                  <c:v>Neighborhood safety</c:v>
                </c:pt>
                <c:pt idx="3">
                  <c:v>Quality of housing</c:v>
                </c:pt>
                <c:pt idx="4">
                  <c:v>Accessibility of transportation</c:v>
                </c:pt>
                <c:pt idx="5">
                  <c:v>Arts and recreation</c:v>
                </c:pt>
                <c:pt idx="6">
                  <c:v>Business district</c:v>
                </c:pt>
              </c:strCache>
            </c:strRef>
          </c:cat>
          <c:val>
            <c:numRef>
              <c:f>Sheet1!$C$114:$C$120</c:f>
              <c:numCache>
                <c:formatCode>General</c:formatCode>
                <c:ptCount val="7"/>
                <c:pt idx="0">
                  <c:v>3.1</c:v>
                </c:pt>
                <c:pt idx="1">
                  <c:v>14.1</c:v>
                </c:pt>
                <c:pt idx="2">
                  <c:v>28.8</c:v>
                </c:pt>
                <c:pt idx="3">
                  <c:v>33.5</c:v>
                </c:pt>
                <c:pt idx="4">
                  <c:v>50.8</c:v>
                </c:pt>
                <c:pt idx="5">
                  <c:v>63.4</c:v>
                </c:pt>
                <c:pt idx="6">
                  <c:v>64.400000000000006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33090176"/>
        <c:axId val="33116544"/>
      </c:barChart>
      <c:catAx>
        <c:axId val="33090176"/>
        <c:scaling>
          <c:orientation val="minMax"/>
        </c:scaling>
        <c:delete val="0"/>
        <c:axPos val="l"/>
        <c:majorTickMark val="out"/>
        <c:minorTickMark val="none"/>
        <c:tickLblPos val="nextTo"/>
        <c:crossAx val="33116544"/>
        <c:crosses val="autoZero"/>
        <c:auto val="1"/>
        <c:lblAlgn val="ctr"/>
        <c:lblOffset val="100"/>
        <c:noMultiLvlLbl val="0"/>
      </c:catAx>
      <c:valAx>
        <c:axId val="3311654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09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Sheet1!$A$128:$A$133</c:f>
              <c:strCache>
                <c:ptCount val="6"/>
                <c:pt idx="0">
                  <c:v>Housing availability</c:v>
                </c:pt>
                <c:pt idx="1">
                  <c:v>Poor traffic and transit</c:v>
                </c:pt>
                <c:pt idx="2">
                  <c:v>Business district of lesser quality</c:v>
                </c:pt>
                <c:pt idx="3">
                  <c:v>Distant or isolated location</c:v>
                </c:pt>
                <c:pt idx="4">
                  <c:v>Poor housing quality and blight</c:v>
                </c:pt>
                <c:pt idx="5">
                  <c:v>Safety</c:v>
                </c:pt>
              </c:strCache>
            </c:strRef>
          </c:cat>
          <c:val>
            <c:numRef>
              <c:f>Sheet1!$C$128:$C$133</c:f>
              <c:numCache>
                <c:formatCode>General</c:formatCode>
                <c:ptCount val="6"/>
                <c:pt idx="0">
                  <c:v>3.7</c:v>
                </c:pt>
                <c:pt idx="1">
                  <c:v>14.8</c:v>
                </c:pt>
                <c:pt idx="2">
                  <c:v>14.8</c:v>
                </c:pt>
                <c:pt idx="3">
                  <c:v>27.8</c:v>
                </c:pt>
                <c:pt idx="4">
                  <c:v>50</c:v>
                </c:pt>
                <c:pt idx="5">
                  <c:v>59.3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129792"/>
        <c:axId val="34131328"/>
      </c:barChart>
      <c:catAx>
        <c:axId val="341297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4131328"/>
        <c:crosses val="autoZero"/>
        <c:auto val="1"/>
        <c:lblAlgn val="ctr"/>
        <c:lblOffset val="100"/>
        <c:noMultiLvlLbl val="0"/>
      </c:catAx>
      <c:valAx>
        <c:axId val="341313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Percent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412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Sheet1!$A$143:$A$145</c:f>
              <c:strCache>
                <c:ptCount val="3"/>
                <c:pt idx="0">
                  <c:v>Affordability</c:v>
                </c:pt>
                <c:pt idx="1">
                  <c:v>Viewed as “up and coming”</c:v>
                </c:pt>
                <c:pt idx="2">
                  <c:v>Close proximity </c:v>
                </c:pt>
              </c:strCache>
            </c:strRef>
          </c:cat>
          <c:val>
            <c:numRef>
              <c:f>Sheet1!$E$143:$E$145</c:f>
              <c:numCache>
                <c:formatCode>General</c:formatCode>
                <c:ptCount val="3"/>
                <c:pt idx="0">
                  <c:v>50</c:v>
                </c:pt>
                <c:pt idx="1">
                  <c:v>14.3</c:v>
                </c:pt>
                <c:pt idx="2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88576"/>
        <c:axId val="35290112"/>
      </c:barChart>
      <c:catAx>
        <c:axId val="35288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5290112"/>
        <c:crosses val="autoZero"/>
        <c:auto val="1"/>
        <c:lblAlgn val="ctr"/>
        <c:lblOffset val="100"/>
        <c:noMultiLvlLbl val="0"/>
      </c:catAx>
      <c:valAx>
        <c:axId val="35290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Percent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28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1B1CF-211D-4FA5-A63E-B9147101D5A1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60D1F-55EB-46A7-A285-72DF1B48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0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r>
              <a:rPr lang="en-US" baseline="0" dirty="0" smtClean="0"/>
              <a:t> positive rental experiences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and proximity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7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6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5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6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8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2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1F14-3B22-44DC-8C71-D41260477131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A3955-C12F-4C90-BFDD-82D2D445F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3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Lawrenceville’s New Resident Survey</a:t>
            </a:r>
            <a:endParaRPr lang="en-US" dirty="0"/>
          </a:p>
        </p:txBody>
      </p:sp>
      <p:pic>
        <p:nvPicPr>
          <p:cNvPr id="8" name="Content Placeholder 7" descr="LC-Color-Logo-Vertic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5305598"/>
            <a:ext cx="1371600" cy="1371600"/>
          </a:xfrm>
        </p:spPr>
      </p:pic>
      <p:pic>
        <p:nvPicPr>
          <p:cNvPr id="10" name="Picture 9" descr="LU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599" y="5266313"/>
            <a:ext cx="1903757" cy="142840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676400"/>
            <a:ext cx="5410200" cy="331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" y="5299109"/>
            <a:ext cx="1905000" cy="1362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577600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September, 2012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678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Most-Attractive Aspects of Life in Lawrenceville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04066"/>
              </p:ext>
            </p:extLst>
          </p:nvPr>
        </p:nvGraphicFramePr>
        <p:xfrm>
          <a:off x="381000" y="1447800"/>
          <a:ext cx="8305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876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55 Percent of Respondents </a:t>
            </a:r>
            <a:r>
              <a:rPr lang="en-US" u="sng" dirty="0" smtClean="0"/>
              <a:t>Not</a:t>
            </a:r>
            <a:r>
              <a:rPr lang="en-US" dirty="0" smtClean="0"/>
              <a:t> Consider Upper Lawrenceville in their Housing Search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546836"/>
              </p:ext>
            </p:extLst>
          </p:nvPr>
        </p:nvGraphicFramePr>
        <p:xfrm>
          <a:off x="533400" y="20574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224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Upper Lawrenceville was Considered… Movers to Upper Lawrenceville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171332"/>
              </p:ext>
            </p:extLst>
          </p:nvPr>
        </p:nvGraphicFramePr>
        <p:xfrm>
          <a:off x="685800" y="1828800"/>
          <a:ext cx="7315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941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94" y="5794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Hipster Problem…</a:t>
            </a:r>
            <a:br>
              <a:rPr lang="en-US" dirty="0" smtClean="0"/>
            </a:br>
            <a:r>
              <a:rPr lang="en-US" sz="4000" dirty="0" smtClean="0"/>
              <a:t>Three </a:t>
            </a:r>
            <a:r>
              <a:rPr lang="en-US" sz="4000" dirty="0"/>
              <a:t>respondents said there were “too many hipsters” in Lawrenceville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54679"/>
            <a:ext cx="3560618" cy="435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 descr="http://geekstar.com/wp-content/uploads/2010/01/p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9" y="2264517"/>
            <a:ext cx="1933136" cy="19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61263"/>
            <a:ext cx="2724494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 descr="http://skinnydip.ca/wp-content/uploads/2012/03/hipster_fuc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3009900" cy="20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Four Suggested Improvements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335152"/>
              </p:ext>
            </p:extLst>
          </p:nvPr>
        </p:nvGraphicFramePr>
        <p:xfrm>
          <a:off x="533400" y="1752601"/>
          <a:ext cx="7543800" cy="2569845"/>
        </p:xfrm>
        <a:graphic>
          <a:graphicData uri="http://schemas.openxmlformats.org/drawingml/2006/table">
            <a:tbl>
              <a:tblPr/>
              <a:tblGrid>
                <a:gridCol w="3886200"/>
                <a:gridCol w="3657600"/>
              </a:tblGrid>
              <a:tr h="6857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Lower and Central Lawrenceville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Upper Lawrenceville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51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More business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offerings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Improved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2. Better parks and </a:t>
                      </a:r>
                      <a:r>
                        <a:rPr lang="en-US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recreation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2. Less </a:t>
                      </a:r>
                      <a:r>
                        <a:rPr lang="en-US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trash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3. (tie) Less trash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3. Better parks and </a:t>
                      </a:r>
                      <a:r>
                        <a:rPr lang="en-US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recreation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927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Improved transportation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Blight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56027"/>
            <a:ext cx="2998311" cy="239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51362"/>
            <a:ext cx="3239228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Future Directions for Community Development in Lawrenceville 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03143"/>
              </p:ext>
            </p:extLst>
          </p:nvPr>
        </p:nvGraphicFramePr>
        <p:xfrm>
          <a:off x="4724400" y="1536440"/>
          <a:ext cx="4026467" cy="311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Acrobat Document" r:id="rId4" imgW="7543506" imgH="5829097" progId="AcroExch.Document.7">
                  <p:embed/>
                </p:oleObj>
              </mc:Choice>
              <mc:Fallback>
                <p:oleObj name="Acrobat Document" r:id="rId4" imgW="7543506" imgH="5829097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36440"/>
                        <a:ext cx="4026467" cy="311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419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Upper Lawrenceville planning</a:t>
            </a:r>
          </a:p>
          <a:p>
            <a:r>
              <a:rPr lang="en-US" sz="2800" dirty="0" smtClean="0"/>
              <a:t>Ensure positive rental experiences </a:t>
            </a:r>
          </a:p>
          <a:p>
            <a:r>
              <a:rPr lang="en-US" sz="2800" dirty="0" smtClean="0"/>
              <a:t>Preserve and market affordability</a:t>
            </a:r>
          </a:p>
          <a:p>
            <a:r>
              <a:rPr lang="en-US" sz="2800" dirty="0" smtClean="0"/>
              <a:t>Enhance public safety </a:t>
            </a:r>
          </a:p>
          <a:p>
            <a:r>
              <a:rPr lang="en-US" sz="2800" dirty="0" smtClean="0"/>
              <a:t>Continued Main Street development and arts-related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348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340"/>
            <a:ext cx="5799790" cy="792162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Lawrenceville’s Three Neighborhoods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6011293" cy="46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16" y="4191000"/>
            <a:ext cx="3275633" cy="258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15" y="2286000"/>
            <a:ext cx="3275633" cy="227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76" y="48123"/>
            <a:ext cx="3209324" cy="264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377798" cy="487362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Lawrenceville Population 1940-2010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8761"/>
            <a:ext cx="5435539" cy="374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810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Population Loss and Aging in Place</a:t>
            </a:r>
            <a:endParaRPr lang="en-US" sz="3200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876800" y="1752600"/>
            <a:ext cx="3886201" cy="372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Percent of Population Age 65+, 1970-2010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191000" y="3429000"/>
            <a:ext cx="1396939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0588"/>
            <a:ext cx="4683957" cy="32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72551">
            <a:off x="1752600" y="375858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719890">
            <a:off x="1353664" y="4916161"/>
            <a:ext cx="76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363386">
            <a:off x="1561992" y="4296744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1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Lawrenceville Average Housing Sales Price by Neighborhood, 1995-2010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431706"/>
              </p:ext>
            </p:extLst>
          </p:nvPr>
        </p:nvGraphicFramePr>
        <p:xfrm>
          <a:off x="533400" y="1600200"/>
          <a:ext cx="7620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656" y="6194225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2010 $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8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Understand what drives neighborhood </a:t>
            </a:r>
            <a:r>
              <a:rPr lang="en-US" dirty="0" smtClean="0"/>
              <a:t>change </a:t>
            </a:r>
          </a:p>
          <a:p>
            <a:r>
              <a:rPr lang="en-US" dirty="0" smtClean="0"/>
              <a:t>Document </a:t>
            </a:r>
            <a:r>
              <a:rPr lang="en-US" dirty="0"/>
              <a:t>housing search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Provide guidance to community development efforts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Special focus on Upper Lawrenceville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 of the Survey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3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807"/>
            <a:ext cx="8534400" cy="4525963"/>
          </a:xfrm>
        </p:spPr>
        <p:txBody>
          <a:bodyPr/>
          <a:lstStyle/>
          <a:p>
            <a:r>
              <a:rPr lang="en-US" dirty="0"/>
              <a:t>Conducted by the University of Pittsburgh Center for Social and Urban Research (UCSUR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Surveys mailed to homes with a new resident – Mailing list based on marketing lists</a:t>
            </a:r>
          </a:p>
          <a:p>
            <a:r>
              <a:rPr lang="en-US" dirty="0" smtClean="0"/>
              <a:t>2 mailings in Summer/Fall 2011 </a:t>
            </a:r>
          </a:p>
          <a:p>
            <a:r>
              <a:rPr lang="en-US" dirty="0" smtClean="0"/>
              <a:t>611 mailed, 191 completed, 31% response rate</a:t>
            </a:r>
          </a:p>
          <a:p>
            <a:r>
              <a:rPr lang="en-US" dirty="0" smtClean="0"/>
              <a:t>Funded by URA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78932"/>
            <a:ext cx="3362326" cy="219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Resident Survey</a:t>
            </a:r>
            <a:endParaRPr kumimoji="0" lang="en-US" sz="44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22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56% between ages 25-34</a:t>
            </a:r>
          </a:p>
          <a:p>
            <a:r>
              <a:rPr lang="en-US" dirty="0" smtClean="0"/>
              <a:t>80% white</a:t>
            </a:r>
          </a:p>
          <a:p>
            <a:r>
              <a:rPr lang="en-US" dirty="0" smtClean="0"/>
              <a:t>60% female</a:t>
            </a:r>
          </a:p>
          <a:p>
            <a:r>
              <a:rPr lang="en-US" dirty="0" smtClean="0"/>
              <a:t>69% renters</a:t>
            </a:r>
          </a:p>
          <a:p>
            <a:r>
              <a:rPr lang="en-US" dirty="0" smtClean="0"/>
              <a:t>71% with college degree</a:t>
            </a:r>
          </a:p>
          <a:p>
            <a:r>
              <a:rPr lang="en-US" dirty="0" smtClean="0"/>
              <a:t>13% with child under 18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Demographics of Respondents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73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 Community of New Resident Survey Respondents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53387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117926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648200" y="1854297"/>
            <a:ext cx="37338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Most-Common Origin Communities of New Resident Survey Respondents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886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New Residents Choose Lawrenceville?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57650"/>
              </p:ext>
            </p:extLst>
          </p:nvPr>
        </p:nvGraphicFramePr>
        <p:xfrm>
          <a:off x="990600" y="1752600"/>
          <a:ext cx="6858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824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300</Words>
  <Application>Microsoft Office PowerPoint</Application>
  <PresentationFormat>On-screen Show (4:3)</PresentationFormat>
  <Paragraphs>73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Acrobat Document</vt:lpstr>
      <vt:lpstr>Lawrenceville’s New Resident Survey</vt:lpstr>
      <vt:lpstr>Lawrenceville’s Three Neighborhoods</vt:lpstr>
      <vt:lpstr>Lawrenceville Population 1940-2010</vt:lpstr>
      <vt:lpstr>Lawrenceville Average Housing Sales Price by Neighborhood, 1995-2010</vt:lpstr>
      <vt:lpstr>PowerPoint Presentation</vt:lpstr>
      <vt:lpstr>PowerPoint Presentation</vt:lpstr>
      <vt:lpstr>PowerPoint Presentation</vt:lpstr>
      <vt:lpstr>Origin Community of New Resident Survey Respondents</vt:lpstr>
      <vt:lpstr>Why Did New Residents Choose Lawrenceville?</vt:lpstr>
      <vt:lpstr>Most-Attractive Aspects of Life in Lawrenceville</vt:lpstr>
      <vt:lpstr>Why Did 55 Percent of Respondents Not Consider Upper Lawrenceville in their Housing Search</vt:lpstr>
      <vt:lpstr>Why Upper Lawrenceville was Considered… Movers to Upper Lawrenceville</vt:lpstr>
      <vt:lpstr>The Hipster Problem… Three respondents said there were “too many hipsters” in Lawrenceville </vt:lpstr>
      <vt:lpstr>Top Four Suggested Improvements</vt:lpstr>
      <vt:lpstr>Future Directions for Community Development in Lawrenceville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Gradeck, Bob</dc:creator>
  <cp:lastModifiedBy>Pitingolo, Rob</cp:lastModifiedBy>
  <cp:revision>89</cp:revision>
  <dcterms:created xsi:type="dcterms:W3CDTF">2012-05-30T13:36:20Z</dcterms:created>
  <dcterms:modified xsi:type="dcterms:W3CDTF">2012-09-07T19:50:29Z</dcterms:modified>
</cp:coreProperties>
</file>