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13"/>
  </p:notesMasterIdLst>
  <p:sldIdLst>
    <p:sldId id="256" r:id="rId2"/>
    <p:sldId id="276" r:id="rId3"/>
    <p:sldId id="282" r:id="rId4"/>
    <p:sldId id="284" r:id="rId5"/>
    <p:sldId id="289" r:id="rId6"/>
    <p:sldId id="285" r:id="rId7"/>
    <p:sldId id="283" r:id="rId8"/>
    <p:sldId id="286" r:id="rId9"/>
    <p:sldId id="290" r:id="rId10"/>
    <p:sldId id="287" r:id="rId11"/>
    <p:sldId id="278" r:id="rId12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7" autoAdjust="0"/>
  </p:normalViewPr>
  <p:slideViewPr>
    <p:cSldViewPr>
      <p:cViewPr varScale="1">
        <p:scale>
          <a:sx n="92" d="100"/>
          <a:sy n="92" d="100"/>
        </p:scale>
        <p:origin x="4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100" b="0" i="0" u="none" strike="noStrike" cap="none" baseline="0"/>
            </a:lvl1pPr>
            <a:lvl2pPr marL="0" marR="0" indent="0" algn="l" rtl="0">
              <a:defRPr sz="1100" b="0" i="0" u="none" strike="noStrike" cap="none" baseline="0"/>
            </a:lvl2pPr>
            <a:lvl3pPr marL="0" marR="0" indent="0" algn="l" rtl="0">
              <a:defRPr sz="1100" b="0" i="0" u="none" strike="noStrike" cap="none" baseline="0"/>
            </a:lvl3pPr>
            <a:lvl4pPr marL="0" marR="0" indent="0" algn="l" rtl="0">
              <a:defRPr sz="1100" b="0" i="0" u="none" strike="noStrike" cap="none" baseline="0"/>
            </a:lvl4pPr>
            <a:lvl5pPr marL="0" marR="0" indent="0" algn="l" rtl="0">
              <a:defRPr sz="1100" b="0" i="0" u="none" strike="noStrike" cap="none" baseline="0"/>
            </a:lvl5pPr>
            <a:lvl6pPr marL="0" marR="0" indent="0" algn="l" rtl="0">
              <a:defRPr sz="1100" b="0" i="0" u="none" strike="noStrike" cap="none" baseline="0"/>
            </a:lvl6pPr>
            <a:lvl7pPr marL="0" marR="0" indent="0" algn="l" rtl="0">
              <a:defRPr sz="1100" b="0" i="0" u="none" strike="noStrike" cap="none" baseline="0"/>
            </a:lvl7pPr>
            <a:lvl8pPr marL="0" marR="0" indent="0" algn="l" rtl="0">
              <a:defRPr sz="1100" b="0" i="0" u="none" strike="noStrike" cap="none" baseline="0"/>
            </a:lvl8pPr>
            <a:lvl9pPr marL="0" marR="0" indent="0" algn="l" rtl="0">
              <a:defRPr sz="1100" b="0" i="0" u="none" strike="noStrike" cap="none" baseline="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488795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254866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2711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65349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04752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070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2485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6738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9280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59057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72392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7800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30480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0" marR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1714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876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indent="22860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indent="-1333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indent="-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indent="-1143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6" r:id="rId3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matson@umn.edu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matson@umn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1219200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600" dirty="0" smtClean="0">
                <a:solidFill>
                  <a:srgbClr val="7A0019"/>
                </a:solidFill>
              </a:rPr>
              <a:t>Tracking Neighborhood Investments</a:t>
            </a:r>
            <a:endParaRPr lang="en" sz="3600" b="1" i="0" u="none" strike="noStrike" cap="none" baseline="0" dirty="0">
              <a:solidFill>
                <a:srgbClr val="7A0019"/>
              </a:solidFill>
              <a:sym typeface="Arial"/>
              <a:rtl val="0"/>
            </a:endParaRPr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762000" y="4419600"/>
            <a:ext cx="7772400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" sz="1800" b="0" i="0" u="none" strike="noStrike" cap="none" baseline="0" dirty="0">
                <a:solidFill>
                  <a:schemeClr val="dk2"/>
                </a:solidFill>
                <a:sym typeface="Arial"/>
                <a:rtl val="0"/>
              </a:rPr>
              <a:t>Jeff </a:t>
            </a:r>
            <a:r>
              <a:rPr lang="en" sz="1800" b="0" i="0" u="none" strike="noStrike" cap="none" baseline="0" dirty="0" smtClean="0">
                <a:solidFill>
                  <a:schemeClr val="dk2"/>
                </a:solidFill>
                <a:sym typeface="Arial"/>
                <a:rtl val="0"/>
              </a:rPr>
              <a:t>Matson</a:t>
            </a:r>
          </a:p>
          <a:p>
            <a:pPr marL="0" marR="0" lv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" sz="1800" dirty="0" smtClean="0">
                <a:hlinkClick r:id="rId4"/>
              </a:rPr>
              <a:t>jmatson@umn.edu</a:t>
            </a:r>
            <a:endParaRPr lang="en" sz="1800" dirty="0" smtClean="0"/>
          </a:p>
          <a:p>
            <a:pPr marL="0" marR="0" lv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en" sz="1800" dirty="0"/>
          </a:p>
          <a:p>
            <a:pPr marL="0" marR="0" lv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" sz="1800" dirty="0" smtClean="0"/>
              <a:t>NNIP Dallas</a:t>
            </a:r>
          </a:p>
          <a:p>
            <a:pPr marL="0" marR="0" lv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" sz="1800" dirty="0" smtClean="0"/>
              <a:t>10/23/15</a:t>
            </a:r>
          </a:p>
          <a:p>
            <a:pPr marL="0" marR="0" lv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en" sz="1800" dirty="0" smtClean="0"/>
          </a:p>
          <a:p>
            <a:pPr marL="0" marR="0" lv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en" sz="1800" b="0" i="0" u="none" strike="noStrike" cap="none" baseline="0" dirty="0">
              <a:solidFill>
                <a:schemeClr val="dk2"/>
              </a:solidFill>
              <a:sym typeface="Arial"/>
              <a:rtl val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71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dirty="0" smtClean="0">
                <a:solidFill>
                  <a:srgbClr val="7A0019"/>
                </a:solidFill>
                <a:rtl val="0"/>
              </a:rPr>
              <a:t>Other Related Projects</a:t>
            </a:r>
            <a:endParaRPr lang="en" b="1" i="0" u="none" strike="noStrike" cap="none" baseline="0" dirty="0">
              <a:solidFill>
                <a:srgbClr val="7A0019"/>
              </a:solidFill>
              <a:sym typeface="Arial"/>
              <a:rtl val="0"/>
            </a:endParaRP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-US" sz="2400" dirty="0" smtClean="0"/>
              <a:t>Cedar-Riverside NRP</a:t>
            </a:r>
          </a:p>
          <a:p>
            <a:endParaRPr lang="en-US" sz="2400" dirty="0" smtClean="0"/>
          </a:p>
          <a:p>
            <a:r>
              <a:rPr lang="en-US" sz="2400" dirty="0" smtClean="0"/>
              <a:t>Brooklyn Park Immigrant Organizations</a:t>
            </a:r>
          </a:p>
          <a:p>
            <a:pPr lvl="1"/>
            <a:r>
              <a:rPr lang="en-US" sz="1800" dirty="0" smtClean="0"/>
              <a:t>Police Budgets v. capital improvements</a:t>
            </a:r>
          </a:p>
          <a:p>
            <a:pPr lvl="1"/>
            <a:r>
              <a:rPr lang="en-US" sz="1800" dirty="0" smtClean="0"/>
              <a:t>Ordinances adversely affecting immigrant communities</a:t>
            </a:r>
          </a:p>
          <a:p>
            <a:endParaRPr lang="en-US" sz="2400" dirty="0" smtClean="0"/>
          </a:p>
          <a:p>
            <a:r>
              <a:rPr lang="en-US" sz="2400" dirty="0" smtClean="0"/>
              <a:t>Phillips Community Park Equity</a:t>
            </a:r>
          </a:p>
          <a:p>
            <a:endParaRPr lang="en-US" sz="2400" dirty="0"/>
          </a:p>
          <a:p>
            <a:pPr marL="190500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indent="-342900">
              <a:spcBef>
                <a:spcPts val="0"/>
              </a:spcBef>
              <a:buClr>
                <a:schemeClr val="dk2"/>
              </a:buClr>
              <a:buSzPct val="25000"/>
              <a:buFont typeface="Arial" charset="0"/>
              <a:buChar char="•"/>
            </a:pPr>
            <a:endParaRPr lang="en" sz="2000" dirty="0"/>
          </a:p>
        </p:txBody>
      </p:sp>
    </p:spTree>
    <p:extLst>
      <p:ext uri="{BB962C8B-B14F-4D97-AF65-F5344CB8AC3E}">
        <p14:creationId xmlns:p14="http://schemas.microsoft.com/office/powerpoint/2010/main" val="61234254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1600200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000" dirty="0" smtClean="0">
                <a:solidFill>
                  <a:srgbClr val="7A0019"/>
                </a:solidFill>
              </a:rPr>
              <a:t>Thank you!</a:t>
            </a:r>
            <a:endParaRPr lang="en" sz="4000" b="1" i="0" u="none" strike="noStrike" cap="none" baseline="0" dirty="0">
              <a:solidFill>
                <a:srgbClr val="7A0019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762000" y="50292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" sz="1800" b="0" i="0" u="none" strike="noStrike" cap="none" baseline="0" dirty="0">
                <a:solidFill>
                  <a:schemeClr val="dk2"/>
                </a:solidFill>
                <a:sym typeface="Arial"/>
                <a:rtl val="0"/>
              </a:rPr>
              <a:t>Jeff </a:t>
            </a:r>
            <a:r>
              <a:rPr lang="en" sz="1800" b="0" i="0" u="none" strike="noStrike" cap="none" baseline="0" dirty="0" smtClean="0">
                <a:solidFill>
                  <a:schemeClr val="dk2"/>
                </a:solidFill>
                <a:sym typeface="Arial"/>
                <a:rtl val="0"/>
              </a:rPr>
              <a:t>Matson</a:t>
            </a:r>
          </a:p>
          <a:p>
            <a:pPr marL="0" marR="0" lv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" sz="1800" dirty="0" smtClean="0">
                <a:hlinkClick r:id="rId4"/>
              </a:rPr>
              <a:t>jmatson@umn.edu</a:t>
            </a:r>
            <a:endParaRPr lang="en" sz="1800" dirty="0" smtClean="0"/>
          </a:p>
          <a:p>
            <a:pPr marL="0" marR="0" lv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en" sz="1800" dirty="0"/>
          </a:p>
        </p:txBody>
      </p:sp>
    </p:spTree>
    <p:extLst>
      <p:ext uri="{BB962C8B-B14F-4D97-AF65-F5344CB8AC3E}">
        <p14:creationId xmlns:p14="http://schemas.microsoft.com/office/powerpoint/2010/main" val="358909803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683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dirty="0" smtClean="0">
                <a:solidFill>
                  <a:srgbClr val="7A0019"/>
                </a:solidFill>
                <a:rtl val="0"/>
              </a:rPr>
              <a:t>Outline</a:t>
            </a:r>
            <a:endParaRPr lang="en" b="1" i="0" u="none" strike="noStrike" cap="none" baseline="0" dirty="0">
              <a:solidFill>
                <a:srgbClr val="7A0019"/>
              </a:solidFill>
              <a:sym typeface="Arial"/>
              <a:rtl val="0"/>
            </a:endParaRP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26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en" sz="2000" dirty="0" smtClean="0"/>
          </a:p>
          <a:p>
            <a:r>
              <a:rPr lang="en-US" dirty="0" smtClean="0"/>
              <a:t>East Side Neighborhood Development Corporation (ESNDC) &amp; Dayton’s Bluff Neighborhood Housing Services (DBNHS)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Capitol Improvement Budget (CIB)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Neighborhood STAR </a:t>
            </a:r>
            <a:r>
              <a:rPr lang="en-US" dirty="0" smtClean="0"/>
              <a:t>Program (STAR)</a:t>
            </a:r>
            <a:endParaRPr lang="en-US" dirty="0"/>
          </a:p>
          <a:p>
            <a:pPr marL="0" marR="0" lvl="0" indent="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en" sz="2000" b="0" i="0" u="none" strike="noStrike" cap="none" baseline="0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39154153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71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dirty="0" smtClean="0">
                <a:solidFill>
                  <a:srgbClr val="7A0019"/>
                </a:solidFill>
              </a:rPr>
              <a:t>St. Paul’s Eastside</a:t>
            </a:r>
            <a:endParaRPr lang="en" b="1" i="0" u="none" strike="noStrike" cap="none" baseline="0" dirty="0">
              <a:solidFill>
                <a:srgbClr val="7A0019"/>
              </a:solidFill>
              <a:sym typeface="Arial"/>
              <a:rtl val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990600"/>
            <a:ext cx="6661015" cy="5029200"/>
          </a:xfrm>
          <a:prstGeom prst="rect">
            <a:avLst/>
          </a:prstGeom>
        </p:spPr>
      </p:pic>
      <p:sp>
        <p:nvSpPr>
          <p:cNvPr id="5" name="5-Point Star 4"/>
          <p:cNvSpPr/>
          <p:nvPr/>
        </p:nvSpPr>
        <p:spPr>
          <a:xfrm>
            <a:off x="5791200" y="2133600"/>
            <a:ext cx="2286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5877791" y="2925763"/>
            <a:ext cx="228600" cy="152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675337" y="2265218"/>
            <a:ext cx="6335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i="1" dirty="0" smtClean="0"/>
              <a:t>ESNDC</a:t>
            </a:r>
            <a:endParaRPr lang="en-US" sz="10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5785783" y="3074699"/>
            <a:ext cx="6415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i="1" dirty="0" smtClean="0"/>
              <a:t>DBNHS</a:t>
            </a:r>
            <a:endParaRPr lang="en-US" sz="1000" b="1" i="1" dirty="0"/>
          </a:p>
        </p:txBody>
      </p:sp>
    </p:spTree>
    <p:extLst>
      <p:ext uri="{BB962C8B-B14F-4D97-AF65-F5344CB8AC3E}">
        <p14:creationId xmlns:p14="http://schemas.microsoft.com/office/powerpoint/2010/main" val="74199841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71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dirty="0" smtClean="0">
                <a:solidFill>
                  <a:srgbClr val="7A0019"/>
                </a:solidFill>
                <a:rtl val="0"/>
              </a:rPr>
              <a:t>Funding Programs</a:t>
            </a:r>
            <a:endParaRPr lang="en" b="1" i="0" u="none" strike="noStrike" cap="none" baseline="0" dirty="0">
              <a:solidFill>
                <a:srgbClr val="7A0019"/>
              </a:solidFill>
              <a:sym typeface="Arial"/>
              <a:rtl val="0"/>
            </a:endParaRP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-US" sz="2400" dirty="0" smtClean="0"/>
              <a:t>CIB</a:t>
            </a:r>
          </a:p>
          <a:p>
            <a:pPr lvl="1"/>
            <a:r>
              <a:rPr lang="en-US" sz="1800" dirty="0" smtClean="0"/>
              <a:t>Complicated Review Process</a:t>
            </a:r>
          </a:p>
          <a:p>
            <a:pPr lvl="1"/>
            <a:r>
              <a:rPr lang="en-US" sz="1800" dirty="0" smtClean="0"/>
              <a:t>Neighborhoods, City Departments, Individuals</a:t>
            </a:r>
            <a:endParaRPr lang="en-US" sz="1800" dirty="0"/>
          </a:p>
          <a:p>
            <a:endParaRPr lang="en-US" sz="2400" dirty="0"/>
          </a:p>
          <a:p>
            <a:r>
              <a:rPr lang="en-US" sz="2400" dirty="0" smtClean="0"/>
              <a:t>STAR</a:t>
            </a:r>
          </a:p>
          <a:p>
            <a:pPr lvl="1"/>
            <a:r>
              <a:rPr lang="en-US" sz="1800" dirty="0" smtClean="0"/>
              <a:t>Competitive Grants and Loans</a:t>
            </a:r>
          </a:p>
          <a:p>
            <a:pPr lvl="1"/>
            <a:r>
              <a:rPr lang="en-US" sz="1800" dirty="0" smtClean="0"/>
              <a:t>Neighborhood-based</a:t>
            </a:r>
          </a:p>
          <a:p>
            <a:pPr lvl="1"/>
            <a:r>
              <a:rPr lang="en-US" sz="1800" dirty="0" smtClean="0"/>
              <a:t>Funded through City Sales Tax</a:t>
            </a:r>
          </a:p>
          <a:p>
            <a:pPr lvl="1"/>
            <a:r>
              <a:rPr lang="en-US" sz="1800" dirty="0" smtClean="0"/>
              <a:t>$2-3M per year ($10,000 - $150,000)</a:t>
            </a:r>
          </a:p>
          <a:p>
            <a:pPr lvl="1"/>
            <a:r>
              <a:rPr lang="en-US" sz="1800" dirty="0" smtClean="0"/>
              <a:t>15-20 projects</a:t>
            </a:r>
          </a:p>
          <a:p>
            <a:pPr lvl="1"/>
            <a:r>
              <a:rPr lang="en-US" sz="1800" dirty="0" smtClean="0"/>
              <a:t>One-to-one match on funding</a:t>
            </a:r>
            <a:endParaRPr lang="en-US" sz="1800" dirty="0" smtClean="0"/>
          </a:p>
          <a:p>
            <a:pPr marL="190500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indent="-342900">
              <a:spcBef>
                <a:spcPts val="0"/>
              </a:spcBef>
              <a:buClr>
                <a:schemeClr val="dk2"/>
              </a:buClr>
              <a:buSzPct val="25000"/>
              <a:buFont typeface="Arial" charset="0"/>
              <a:buChar char="•"/>
            </a:pPr>
            <a:endParaRPr lang="en" sz="2000" dirty="0"/>
          </a:p>
        </p:txBody>
      </p:sp>
    </p:spTree>
    <p:extLst>
      <p:ext uri="{BB962C8B-B14F-4D97-AF65-F5344CB8AC3E}">
        <p14:creationId xmlns:p14="http://schemas.microsoft.com/office/powerpoint/2010/main" val="1522714468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71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dirty="0" smtClean="0">
                <a:solidFill>
                  <a:srgbClr val="7A0019"/>
                </a:solidFill>
                <a:rtl val="0"/>
              </a:rPr>
              <a:t>CIB Process Overview</a:t>
            </a:r>
            <a:endParaRPr lang="en" b="1" i="0" u="none" strike="noStrike" cap="none" baseline="0" dirty="0">
              <a:solidFill>
                <a:srgbClr val="7A0019"/>
              </a:solidFill>
              <a:sym typeface="Arial"/>
              <a:rtl val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143000"/>
            <a:ext cx="7010399" cy="496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886200" y="1371600"/>
            <a:ext cx="1524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85622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71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dirty="0" smtClean="0">
                <a:solidFill>
                  <a:srgbClr val="7A0019"/>
                </a:solidFill>
                <a:rtl val="0"/>
              </a:rPr>
              <a:t>STAR Process Overview</a:t>
            </a:r>
            <a:endParaRPr lang="en" b="1" i="0" u="none" strike="noStrike" cap="none" baseline="0" dirty="0">
              <a:solidFill>
                <a:srgbClr val="7A0019"/>
              </a:solidFill>
              <a:sym typeface="Arial"/>
              <a:rtl val="0"/>
            </a:endParaRP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190500" indent="0">
              <a:buNone/>
            </a:pPr>
            <a:endParaRPr lang="en-US" sz="2400" dirty="0"/>
          </a:p>
          <a:p>
            <a:r>
              <a:rPr lang="en-US" sz="2400" dirty="0" smtClean="0"/>
              <a:t>21 Member Neighborhood STAR Board</a:t>
            </a:r>
          </a:p>
          <a:p>
            <a:pPr lvl="1"/>
            <a:r>
              <a:rPr lang="en-US" dirty="0" smtClean="0"/>
              <a:t>(Three from each council district)</a:t>
            </a:r>
          </a:p>
          <a:p>
            <a:endParaRPr lang="en-US" sz="2400" dirty="0" smtClean="0"/>
          </a:p>
          <a:p>
            <a:r>
              <a:rPr lang="en-US" sz="2400" dirty="0" smtClean="0"/>
              <a:t>Recommendations to City Council and Mayor</a:t>
            </a:r>
          </a:p>
          <a:p>
            <a:endParaRPr lang="en-US" sz="2400" dirty="0" smtClean="0"/>
          </a:p>
          <a:p>
            <a:r>
              <a:rPr lang="en-US" sz="2400" dirty="0" smtClean="0"/>
              <a:t>Board is appointed by Mayor</a:t>
            </a:r>
          </a:p>
          <a:p>
            <a:endParaRPr lang="en-US" sz="2400" dirty="0" smtClean="0"/>
          </a:p>
          <a:p>
            <a:r>
              <a:rPr lang="en-US" sz="2400" dirty="0" smtClean="0"/>
              <a:t>Approved by City Council</a:t>
            </a:r>
          </a:p>
          <a:p>
            <a:pPr marL="457200" lvl="1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 smtClean="0"/>
          </a:p>
          <a:p>
            <a:pPr marL="190500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indent="-342900">
              <a:spcBef>
                <a:spcPts val="0"/>
              </a:spcBef>
              <a:buClr>
                <a:schemeClr val="dk2"/>
              </a:buClr>
              <a:buSzPct val="25000"/>
              <a:buFont typeface="Arial" charset="0"/>
              <a:buChar char="•"/>
            </a:pPr>
            <a:endParaRPr lang="en" sz="2000" dirty="0"/>
          </a:p>
        </p:txBody>
      </p:sp>
    </p:spTree>
    <p:extLst>
      <p:ext uri="{BB962C8B-B14F-4D97-AF65-F5344CB8AC3E}">
        <p14:creationId xmlns:p14="http://schemas.microsoft.com/office/powerpoint/2010/main" val="317369034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71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dirty="0" smtClean="0">
                <a:solidFill>
                  <a:srgbClr val="7A0019"/>
                </a:solidFill>
              </a:rPr>
              <a:t>Three Questions</a:t>
            </a:r>
            <a:endParaRPr lang="en" b="1" i="0" u="none" strike="noStrike" cap="none" baseline="0" dirty="0">
              <a:solidFill>
                <a:srgbClr val="7A0019"/>
              </a:solidFill>
              <a:sym typeface="Arial"/>
              <a:rtl val="0"/>
            </a:endParaRP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-US" sz="2400" dirty="0" smtClean="0"/>
              <a:t>Who gets </a:t>
            </a:r>
            <a:r>
              <a:rPr lang="en-US" sz="2400" dirty="0" smtClean="0"/>
              <a:t>funding?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Has the process changed?</a:t>
            </a:r>
          </a:p>
          <a:p>
            <a:endParaRPr lang="en-US" sz="2400" dirty="0"/>
          </a:p>
          <a:p>
            <a:r>
              <a:rPr lang="en-US" sz="2400" dirty="0" smtClean="0"/>
              <a:t>Is the Eastside getting its fare share?</a:t>
            </a: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indent="-342900">
              <a:spcBef>
                <a:spcPts val="0"/>
              </a:spcBef>
              <a:buClr>
                <a:schemeClr val="dk2"/>
              </a:buClr>
              <a:buSzPct val="25000"/>
              <a:buFont typeface="Arial" charset="0"/>
              <a:buChar char="•"/>
            </a:pPr>
            <a:endParaRPr lang="en" sz="2000" dirty="0"/>
          </a:p>
        </p:txBody>
      </p:sp>
    </p:spTree>
    <p:extLst>
      <p:ext uri="{BB962C8B-B14F-4D97-AF65-F5344CB8AC3E}">
        <p14:creationId xmlns:p14="http://schemas.microsoft.com/office/powerpoint/2010/main" val="4183012227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71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dirty="0" smtClean="0">
                <a:solidFill>
                  <a:srgbClr val="7A0019"/>
                </a:solidFill>
                <a:rtl val="0"/>
              </a:rPr>
              <a:t>Our Role</a:t>
            </a:r>
            <a:endParaRPr lang="en" b="1" i="0" u="none" strike="noStrike" cap="none" baseline="0" dirty="0">
              <a:solidFill>
                <a:srgbClr val="7A0019"/>
              </a:solidFill>
              <a:sym typeface="Arial"/>
              <a:rtl val="0"/>
            </a:endParaRP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-US" sz="2400" dirty="0" smtClean="0"/>
              <a:t>Sort through budget docs</a:t>
            </a:r>
          </a:p>
          <a:p>
            <a:r>
              <a:rPr lang="en-US" sz="2400" dirty="0" smtClean="0"/>
              <a:t>Geocode projects</a:t>
            </a:r>
          </a:p>
          <a:p>
            <a:r>
              <a:rPr lang="en-US" sz="2400" dirty="0" smtClean="0"/>
              <a:t>Assign projects to one or more planning districts</a:t>
            </a:r>
          </a:p>
          <a:p>
            <a:r>
              <a:rPr lang="en-US" sz="2400" dirty="0" smtClean="0"/>
              <a:t>Population based equity analysis</a:t>
            </a:r>
          </a:p>
          <a:p>
            <a:endParaRPr lang="en-US" sz="2400" dirty="0"/>
          </a:p>
          <a:p>
            <a:r>
              <a:rPr lang="en-US" sz="2400" dirty="0" smtClean="0"/>
              <a:t>Look at the process and rankings</a:t>
            </a:r>
          </a:p>
          <a:p>
            <a:endParaRPr lang="en-US" sz="2400" dirty="0"/>
          </a:p>
          <a:p>
            <a:pPr marL="190500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indent="-342900">
              <a:spcBef>
                <a:spcPts val="0"/>
              </a:spcBef>
              <a:buClr>
                <a:schemeClr val="dk2"/>
              </a:buClr>
              <a:buSzPct val="25000"/>
              <a:buFont typeface="Arial" charset="0"/>
              <a:buChar char="•"/>
            </a:pPr>
            <a:endParaRPr lang="en" sz="2000" dirty="0"/>
          </a:p>
        </p:txBody>
      </p:sp>
    </p:spTree>
    <p:extLst>
      <p:ext uri="{BB962C8B-B14F-4D97-AF65-F5344CB8AC3E}">
        <p14:creationId xmlns:p14="http://schemas.microsoft.com/office/powerpoint/2010/main" val="363959113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71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3048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dirty="0" smtClean="0">
                <a:solidFill>
                  <a:srgbClr val="7A0019"/>
                </a:solidFill>
                <a:rtl val="0"/>
              </a:rPr>
              <a:t>CIB Tracking Spreadsheet</a:t>
            </a:r>
            <a:endParaRPr lang="en" b="1" i="0" u="none" strike="noStrike" cap="none" baseline="0" dirty="0">
              <a:solidFill>
                <a:srgbClr val="7A0019"/>
              </a:solidFill>
              <a:sym typeface="Arial"/>
              <a:rtl val="0"/>
            </a:endParaRP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447800"/>
            <a:ext cx="82296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r>
              <a:rPr lang="en-US" sz="2400" dirty="0" smtClean="0"/>
              <a:t>Project Submission</a:t>
            </a:r>
          </a:p>
          <a:p>
            <a:r>
              <a:rPr lang="en-US" sz="2400" dirty="0" smtClean="0"/>
              <a:t>Committee Recommendation</a:t>
            </a:r>
          </a:p>
          <a:p>
            <a:r>
              <a:rPr lang="en-US" sz="2400" dirty="0" smtClean="0"/>
              <a:t>Mayor Proposed</a:t>
            </a:r>
          </a:p>
          <a:p>
            <a:r>
              <a:rPr lang="en-US" sz="2400" dirty="0" smtClean="0"/>
              <a:t>Council Approved</a:t>
            </a:r>
          </a:p>
          <a:p>
            <a:endParaRPr lang="en-US" sz="2400" dirty="0"/>
          </a:p>
          <a:p>
            <a:r>
              <a:rPr lang="en-US" sz="2400" dirty="0" smtClean="0"/>
              <a:t>Track Rankings</a:t>
            </a:r>
          </a:p>
          <a:p>
            <a:r>
              <a:rPr lang="en-US" sz="2400" dirty="0" smtClean="0"/>
              <a:t>Ratio of submission to approved $</a:t>
            </a:r>
            <a:endParaRPr lang="en-US" sz="2400" dirty="0"/>
          </a:p>
          <a:p>
            <a:pPr marL="190500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dirty="0"/>
          </a:p>
          <a:p>
            <a:pPr indent="-342900">
              <a:spcBef>
                <a:spcPts val="0"/>
              </a:spcBef>
              <a:buClr>
                <a:schemeClr val="dk2"/>
              </a:buClr>
              <a:buSzPct val="25000"/>
              <a:buFont typeface="Arial" charset="0"/>
              <a:buChar char="•"/>
            </a:pPr>
            <a:endParaRPr lang="en" sz="2000" dirty="0"/>
          </a:p>
        </p:txBody>
      </p:sp>
    </p:spTree>
    <p:extLst>
      <p:ext uri="{BB962C8B-B14F-4D97-AF65-F5344CB8AC3E}">
        <p14:creationId xmlns:p14="http://schemas.microsoft.com/office/powerpoint/2010/main" val="99080925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211</Words>
  <Application>Microsoft Office PowerPoint</Application>
  <PresentationFormat>On-screen Show (4:3)</PresentationFormat>
  <Paragraphs>80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Courier New</vt:lpstr>
      <vt:lpstr>Wingdings</vt:lpstr>
      <vt:lpstr>Custom Theme</vt:lpstr>
      <vt:lpstr>Tracking Neighborhood Investments</vt:lpstr>
      <vt:lpstr>Outline</vt:lpstr>
      <vt:lpstr>St. Paul’s Eastside</vt:lpstr>
      <vt:lpstr>Funding Programs</vt:lpstr>
      <vt:lpstr>CIB Process Overview</vt:lpstr>
      <vt:lpstr>STAR Process Overview</vt:lpstr>
      <vt:lpstr>Three Questions</vt:lpstr>
      <vt:lpstr>Our Role</vt:lpstr>
      <vt:lpstr>CIB Tracking Spreadsheet</vt:lpstr>
      <vt:lpstr>Other Related Projects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Demystifying Data with GIS</dc:title>
  <dc:creator>Jeffrey K Matson</dc:creator>
  <cp:lastModifiedBy>Jeff Matson</cp:lastModifiedBy>
  <cp:revision>42</cp:revision>
  <cp:lastPrinted>2014-05-22T14:33:00Z</cp:lastPrinted>
  <dcterms:modified xsi:type="dcterms:W3CDTF">2015-10-10T15:03:05Z</dcterms:modified>
</cp:coreProperties>
</file>