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3"/>
  </p:notesMasterIdLst>
  <p:sldIdLst>
    <p:sldId id="256" r:id="rId2"/>
    <p:sldId id="266" r:id="rId3"/>
    <p:sldId id="257" r:id="rId4"/>
    <p:sldId id="259" r:id="rId5"/>
    <p:sldId id="260" r:id="rId6"/>
    <p:sldId id="268" r:id="rId7"/>
    <p:sldId id="261" r:id="rId8"/>
    <p:sldId id="269" r:id="rId9"/>
    <p:sldId id="267" r:id="rId10"/>
    <p:sldId id="262" r:id="rId11"/>
    <p:sldId id="270"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70678" autoAdjust="0"/>
  </p:normalViewPr>
  <p:slideViewPr>
    <p:cSldViewPr showGuides="1">
      <p:cViewPr varScale="1">
        <p:scale>
          <a:sx n="81" d="100"/>
          <a:sy n="81" d="100"/>
        </p:scale>
        <p:origin x="-1764" y="-102"/>
      </p:cViewPr>
      <p:guideLst>
        <p:guide orient="horz" pos="2160"/>
        <p:guide pos="2880"/>
      </p:guideLst>
    </p:cSldViewPr>
  </p:slideViewPr>
  <p:outlineViewPr>
    <p:cViewPr>
      <p:scale>
        <a:sx n="33" d="100"/>
        <a:sy n="33" d="100"/>
      </p:scale>
      <p:origin x="0" y="0"/>
    </p:cViewPr>
  </p:outlineViewPr>
  <p:notesTextViewPr>
    <p:cViewPr>
      <p:scale>
        <a:sx n="1" d="1"/>
        <a:sy n="1" d="1"/>
      </p:scale>
      <p:origin x="3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2478A3-5C05-4CFB-A549-E1A64DDBE742}" type="doc">
      <dgm:prSet loTypeId="urn:microsoft.com/office/officeart/2005/8/layout/hierarchy5" loCatId="hierarchy" qsTypeId="urn:microsoft.com/office/officeart/2005/8/quickstyle/simple1" qsCatId="simple" csTypeId="urn:microsoft.com/office/officeart/2005/8/colors/colorful1" csCatId="colorful" phldr="1"/>
      <dgm:spPr/>
      <dgm:t>
        <a:bodyPr/>
        <a:lstStyle/>
        <a:p>
          <a:endParaRPr lang="en-US"/>
        </a:p>
      </dgm:t>
    </dgm:pt>
    <dgm:pt modelId="{EF75130F-87E9-4146-89A4-CF2D85765EA6}">
      <dgm:prSet/>
      <dgm:spPr/>
      <dgm:t>
        <a:bodyPr vert="horz"/>
        <a:lstStyle/>
        <a:p>
          <a:pPr rtl="0"/>
          <a:r>
            <a:rPr lang="en-US" dirty="0" smtClean="0"/>
            <a:t>Capital Improvement Planning</a:t>
          </a:r>
          <a:endParaRPr lang="en-US" dirty="0"/>
        </a:p>
      </dgm:t>
    </dgm:pt>
    <dgm:pt modelId="{E16CF547-FCE9-4F91-A5F8-DAEAC0FDA30D}" type="parTrans" cxnId="{595C31BE-CB2C-47EA-816D-8ED45082A0A1}">
      <dgm:prSet/>
      <dgm:spPr/>
      <dgm:t>
        <a:bodyPr/>
        <a:lstStyle/>
        <a:p>
          <a:endParaRPr lang="en-US"/>
        </a:p>
      </dgm:t>
    </dgm:pt>
    <dgm:pt modelId="{74B47DE5-F5EC-4AED-B864-B7E6EE00513C}" type="sibTrans" cxnId="{595C31BE-CB2C-47EA-816D-8ED45082A0A1}">
      <dgm:prSet/>
      <dgm:spPr/>
      <dgm:t>
        <a:bodyPr/>
        <a:lstStyle/>
        <a:p>
          <a:endParaRPr lang="en-US"/>
        </a:p>
      </dgm:t>
    </dgm:pt>
    <dgm:pt modelId="{E85E6ACB-DDDB-4515-9C42-160AC4BFB3A2}">
      <dgm:prSet/>
      <dgm:spPr/>
      <dgm:t>
        <a:bodyPr vert="horz"/>
        <a:lstStyle/>
        <a:p>
          <a:pPr rtl="0"/>
          <a:r>
            <a:rPr lang="en-US" dirty="0" smtClean="0"/>
            <a:t>Fulfilling Data Requests</a:t>
          </a:r>
          <a:endParaRPr lang="en-US" dirty="0"/>
        </a:p>
      </dgm:t>
    </dgm:pt>
    <dgm:pt modelId="{66EDBAF9-4E43-4EAE-8E41-0991C4E124A6}" type="sibTrans" cxnId="{B2513816-CE6A-4724-8EC9-9ECBB660D690}">
      <dgm:prSet/>
      <dgm:spPr/>
      <dgm:t>
        <a:bodyPr/>
        <a:lstStyle/>
        <a:p>
          <a:endParaRPr lang="en-US"/>
        </a:p>
      </dgm:t>
    </dgm:pt>
    <dgm:pt modelId="{B8F317C7-5C86-4020-AC86-9BC3F1D06FE0}" type="parTrans" cxnId="{B2513816-CE6A-4724-8EC9-9ECBB660D690}">
      <dgm:prSet/>
      <dgm:spPr/>
      <dgm:t>
        <a:bodyPr/>
        <a:lstStyle/>
        <a:p>
          <a:endParaRPr lang="en-US"/>
        </a:p>
      </dgm:t>
    </dgm:pt>
    <dgm:pt modelId="{8530444E-6138-45D9-BF5E-548F86849B2A}">
      <dgm:prSet/>
      <dgm:spPr/>
      <dgm:t>
        <a:bodyPr vert="horz"/>
        <a:lstStyle/>
        <a:p>
          <a:pPr rtl="0"/>
          <a:r>
            <a:rPr lang="en-US" dirty="0" smtClean="0"/>
            <a:t>Improve Internal Processes</a:t>
          </a:r>
          <a:endParaRPr lang="en-US" dirty="0"/>
        </a:p>
      </dgm:t>
    </dgm:pt>
    <dgm:pt modelId="{DE203969-F786-4436-ACB1-FDA7ADEEB72D}" type="parTrans" cxnId="{A548EAE1-C679-4162-B351-B803B207E44A}">
      <dgm:prSet/>
      <dgm:spPr/>
      <dgm:t>
        <a:bodyPr/>
        <a:lstStyle/>
        <a:p>
          <a:endParaRPr lang="en-US"/>
        </a:p>
      </dgm:t>
    </dgm:pt>
    <dgm:pt modelId="{611F8C83-94AB-4871-8570-F23549083BA6}" type="sibTrans" cxnId="{A548EAE1-C679-4162-B351-B803B207E44A}">
      <dgm:prSet/>
      <dgm:spPr/>
      <dgm:t>
        <a:bodyPr/>
        <a:lstStyle/>
        <a:p>
          <a:endParaRPr lang="en-US"/>
        </a:p>
      </dgm:t>
    </dgm:pt>
    <dgm:pt modelId="{9A645680-AD18-4BC6-A1EB-20FE18B96577}">
      <dgm:prSet/>
      <dgm:spPr/>
      <dgm:t>
        <a:bodyPr vert="horz"/>
        <a:lstStyle/>
        <a:p>
          <a:pPr rtl="0"/>
          <a:r>
            <a:rPr lang="en-US" smtClean="0"/>
            <a:t>Tracking Area Investments </a:t>
          </a:r>
          <a:endParaRPr lang="en-US" dirty="0"/>
        </a:p>
      </dgm:t>
    </dgm:pt>
    <dgm:pt modelId="{CB117E55-19F0-491F-A663-F065470B304B}" type="parTrans" cxnId="{02F6D848-0C72-42FD-89D8-B121C3711DDB}">
      <dgm:prSet/>
      <dgm:spPr/>
      <dgm:t>
        <a:bodyPr/>
        <a:lstStyle/>
        <a:p>
          <a:endParaRPr lang="en-US"/>
        </a:p>
      </dgm:t>
    </dgm:pt>
    <dgm:pt modelId="{ACB485A3-5BA7-4591-A7B1-5F2BC0D32477}" type="sibTrans" cxnId="{02F6D848-0C72-42FD-89D8-B121C3711DDB}">
      <dgm:prSet/>
      <dgm:spPr/>
      <dgm:t>
        <a:bodyPr/>
        <a:lstStyle/>
        <a:p>
          <a:endParaRPr lang="en-US"/>
        </a:p>
      </dgm:t>
    </dgm:pt>
    <dgm:pt modelId="{1829908F-390A-4859-9324-EC6122F38030}" type="pres">
      <dgm:prSet presAssocID="{132478A3-5C05-4CFB-A549-E1A64DDBE742}" presName="mainComposite" presStyleCnt="0">
        <dgm:presLayoutVars>
          <dgm:chPref val="1"/>
          <dgm:dir/>
          <dgm:animOne val="branch"/>
          <dgm:animLvl val="lvl"/>
          <dgm:resizeHandles val="exact"/>
        </dgm:presLayoutVars>
      </dgm:prSet>
      <dgm:spPr/>
      <dgm:t>
        <a:bodyPr/>
        <a:lstStyle/>
        <a:p>
          <a:endParaRPr lang="en-US"/>
        </a:p>
      </dgm:t>
    </dgm:pt>
    <dgm:pt modelId="{593F8AE3-4E23-4E9F-88D3-81532545EF1D}" type="pres">
      <dgm:prSet presAssocID="{132478A3-5C05-4CFB-A549-E1A64DDBE742}" presName="hierFlow" presStyleCnt="0"/>
      <dgm:spPr/>
      <dgm:t>
        <a:bodyPr/>
        <a:lstStyle/>
        <a:p>
          <a:endParaRPr lang="en-US"/>
        </a:p>
      </dgm:t>
    </dgm:pt>
    <dgm:pt modelId="{09B9172C-3ACC-4204-AA55-F180284737AA}" type="pres">
      <dgm:prSet presAssocID="{132478A3-5C05-4CFB-A549-E1A64DDBE742}" presName="firstBuf" presStyleCnt="0"/>
      <dgm:spPr/>
      <dgm:t>
        <a:bodyPr/>
        <a:lstStyle/>
        <a:p>
          <a:endParaRPr lang="en-US"/>
        </a:p>
      </dgm:t>
    </dgm:pt>
    <dgm:pt modelId="{46BF37FB-C849-4ED4-B787-8F108DCCE221}" type="pres">
      <dgm:prSet presAssocID="{132478A3-5C05-4CFB-A549-E1A64DDBE742}" presName="hierChild1" presStyleCnt="0">
        <dgm:presLayoutVars>
          <dgm:chPref val="1"/>
          <dgm:animOne val="branch"/>
          <dgm:animLvl val="lvl"/>
        </dgm:presLayoutVars>
      </dgm:prSet>
      <dgm:spPr/>
      <dgm:t>
        <a:bodyPr/>
        <a:lstStyle/>
        <a:p>
          <a:endParaRPr lang="en-US"/>
        </a:p>
      </dgm:t>
    </dgm:pt>
    <dgm:pt modelId="{484BB88E-20C0-4BC8-B41F-5D1C6AB692F1}" type="pres">
      <dgm:prSet presAssocID="{8530444E-6138-45D9-BF5E-548F86849B2A}" presName="Name17" presStyleCnt="0"/>
      <dgm:spPr/>
      <dgm:t>
        <a:bodyPr/>
        <a:lstStyle/>
        <a:p>
          <a:endParaRPr lang="en-US"/>
        </a:p>
      </dgm:t>
    </dgm:pt>
    <dgm:pt modelId="{3A3A520F-F134-4153-A5D9-BB97F6116EF5}" type="pres">
      <dgm:prSet presAssocID="{8530444E-6138-45D9-BF5E-548F86849B2A}" presName="level1Shape" presStyleLbl="node0" presStyleIdx="0" presStyleCnt="1" custScaleY="52842" custLinFactNeighborX="-8551" custLinFactNeighborY="330">
        <dgm:presLayoutVars>
          <dgm:chPref val="3"/>
        </dgm:presLayoutVars>
      </dgm:prSet>
      <dgm:spPr/>
      <dgm:t>
        <a:bodyPr/>
        <a:lstStyle/>
        <a:p>
          <a:endParaRPr lang="en-US"/>
        </a:p>
      </dgm:t>
    </dgm:pt>
    <dgm:pt modelId="{194D49A3-97A8-42E6-A9EC-5FAC21CEF75E}" type="pres">
      <dgm:prSet presAssocID="{8530444E-6138-45D9-BF5E-548F86849B2A}" presName="hierChild2" presStyleCnt="0"/>
      <dgm:spPr/>
      <dgm:t>
        <a:bodyPr/>
        <a:lstStyle/>
        <a:p>
          <a:endParaRPr lang="en-US"/>
        </a:p>
      </dgm:t>
    </dgm:pt>
    <dgm:pt modelId="{5DF4D579-5850-49A1-8166-52094B9765EB}" type="pres">
      <dgm:prSet presAssocID="{132478A3-5C05-4CFB-A549-E1A64DDBE742}" presName="bgShapesFlow" presStyleCnt="0"/>
      <dgm:spPr/>
      <dgm:t>
        <a:bodyPr/>
        <a:lstStyle/>
        <a:p>
          <a:endParaRPr lang="en-US"/>
        </a:p>
      </dgm:t>
    </dgm:pt>
    <dgm:pt modelId="{E9355B5F-4E07-4471-963E-BACDF442AAD4}" type="pres">
      <dgm:prSet presAssocID="{9A645680-AD18-4BC6-A1EB-20FE18B96577}" presName="rectComp" presStyleCnt="0"/>
      <dgm:spPr/>
      <dgm:t>
        <a:bodyPr/>
        <a:lstStyle/>
        <a:p>
          <a:endParaRPr lang="en-US"/>
        </a:p>
      </dgm:t>
    </dgm:pt>
    <dgm:pt modelId="{91E839BA-F04F-4EE1-B79A-7638ECBF836C}" type="pres">
      <dgm:prSet presAssocID="{9A645680-AD18-4BC6-A1EB-20FE18B96577}" presName="bgRect" presStyleLbl="bgShp" presStyleIdx="0" presStyleCnt="3"/>
      <dgm:spPr/>
      <dgm:t>
        <a:bodyPr/>
        <a:lstStyle/>
        <a:p>
          <a:endParaRPr lang="en-US"/>
        </a:p>
      </dgm:t>
    </dgm:pt>
    <dgm:pt modelId="{339AB23C-CD16-44CC-97FC-A2DF33B1374A}" type="pres">
      <dgm:prSet presAssocID="{9A645680-AD18-4BC6-A1EB-20FE18B96577}" presName="bgRectTx" presStyleLbl="bgShp" presStyleIdx="0" presStyleCnt="3">
        <dgm:presLayoutVars>
          <dgm:bulletEnabled val="1"/>
        </dgm:presLayoutVars>
      </dgm:prSet>
      <dgm:spPr/>
      <dgm:t>
        <a:bodyPr/>
        <a:lstStyle/>
        <a:p>
          <a:endParaRPr lang="en-US"/>
        </a:p>
      </dgm:t>
    </dgm:pt>
    <dgm:pt modelId="{590B544A-B613-4BF1-BF54-A83A3BEACE91}" type="pres">
      <dgm:prSet presAssocID="{9A645680-AD18-4BC6-A1EB-20FE18B96577}" presName="spComp" presStyleCnt="0"/>
      <dgm:spPr/>
      <dgm:t>
        <a:bodyPr/>
        <a:lstStyle/>
        <a:p>
          <a:endParaRPr lang="en-US"/>
        </a:p>
      </dgm:t>
    </dgm:pt>
    <dgm:pt modelId="{EAFEF248-158F-4FB7-8CDF-A7E7EAB8FF2F}" type="pres">
      <dgm:prSet presAssocID="{9A645680-AD18-4BC6-A1EB-20FE18B96577}" presName="hSp" presStyleCnt="0"/>
      <dgm:spPr/>
      <dgm:t>
        <a:bodyPr/>
        <a:lstStyle/>
        <a:p>
          <a:endParaRPr lang="en-US"/>
        </a:p>
      </dgm:t>
    </dgm:pt>
    <dgm:pt modelId="{89F19111-FE03-4FEA-B9F8-A596DA7A6EC9}" type="pres">
      <dgm:prSet presAssocID="{E85E6ACB-DDDB-4515-9C42-160AC4BFB3A2}" presName="rectComp" presStyleCnt="0"/>
      <dgm:spPr/>
      <dgm:t>
        <a:bodyPr/>
        <a:lstStyle/>
        <a:p>
          <a:endParaRPr lang="en-US"/>
        </a:p>
      </dgm:t>
    </dgm:pt>
    <dgm:pt modelId="{1D5CC963-65DC-4BD3-9296-723CB2BD25AC}" type="pres">
      <dgm:prSet presAssocID="{E85E6ACB-DDDB-4515-9C42-160AC4BFB3A2}" presName="bgRect" presStyleLbl="bgShp" presStyleIdx="1" presStyleCnt="3"/>
      <dgm:spPr/>
      <dgm:t>
        <a:bodyPr/>
        <a:lstStyle/>
        <a:p>
          <a:endParaRPr lang="en-US"/>
        </a:p>
      </dgm:t>
    </dgm:pt>
    <dgm:pt modelId="{E511D9AF-6950-45AE-AED5-606ECA7C30AC}" type="pres">
      <dgm:prSet presAssocID="{E85E6ACB-DDDB-4515-9C42-160AC4BFB3A2}" presName="bgRectTx" presStyleLbl="bgShp" presStyleIdx="1" presStyleCnt="3">
        <dgm:presLayoutVars>
          <dgm:bulletEnabled val="1"/>
        </dgm:presLayoutVars>
      </dgm:prSet>
      <dgm:spPr/>
      <dgm:t>
        <a:bodyPr/>
        <a:lstStyle/>
        <a:p>
          <a:endParaRPr lang="en-US"/>
        </a:p>
      </dgm:t>
    </dgm:pt>
    <dgm:pt modelId="{F3A237B2-B22C-4DEE-A6CC-C6001DE0B6C7}" type="pres">
      <dgm:prSet presAssocID="{E85E6ACB-DDDB-4515-9C42-160AC4BFB3A2}" presName="spComp" presStyleCnt="0"/>
      <dgm:spPr/>
      <dgm:t>
        <a:bodyPr/>
        <a:lstStyle/>
        <a:p>
          <a:endParaRPr lang="en-US"/>
        </a:p>
      </dgm:t>
    </dgm:pt>
    <dgm:pt modelId="{38D4F78F-1FFA-47A5-BE04-5BCB275204F5}" type="pres">
      <dgm:prSet presAssocID="{E85E6ACB-DDDB-4515-9C42-160AC4BFB3A2}" presName="hSp" presStyleCnt="0"/>
      <dgm:spPr/>
      <dgm:t>
        <a:bodyPr/>
        <a:lstStyle/>
        <a:p>
          <a:endParaRPr lang="en-US"/>
        </a:p>
      </dgm:t>
    </dgm:pt>
    <dgm:pt modelId="{7577686B-D489-4FFA-BF0E-782DD302ABD9}" type="pres">
      <dgm:prSet presAssocID="{EF75130F-87E9-4146-89A4-CF2D85765EA6}" presName="rectComp" presStyleCnt="0"/>
      <dgm:spPr/>
      <dgm:t>
        <a:bodyPr/>
        <a:lstStyle/>
        <a:p>
          <a:endParaRPr lang="en-US"/>
        </a:p>
      </dgm:t>
    </dgm:pt>
    <dgm:pt modelId="{5D3DE8AF-DE23-4686-9CD1-F6169D867619}" type="pres">
      <dgm:prSet presAssocID="{EF75130F-87E9-4146-89A4-CF2D85765EA6}" presName="bgRect" presStyleLbl="bgShp" presStyleIdx="2" presStyleCnt="3"/>
      <dgm:spPr/>
      <dgm:t>
        <a:bodyPr/>
        <a:lstStyle/>
        <a:p>
          <a:endParaRPr lang="en-US"/>
        </a:p>
      </dgm:t>
    </dgm:pt>
    <dgm:pt modelId="{49FBCAC6-F207-4F7C-B66E-A1ED23AD45F7}" type="pres">
      <dgm:prSet presAssocID="{EF75130F-87E9-4146-89A4-CF2D85765EA6}" presName="bgRectTx" presStyleLbl="bgShp" presStyleIdx="2" presStyleCnt="3">
        <dgm:presLayoutVars>
          <dgm:bulletEnabled val="1"/>
        </dgm:presLayoutVars>
      </dgm:prSet>
      <dgm:spPr/>
      <dgm:t>
        <a:bodyPr/>
        <a:lstStyle/>
        <a:p>
          <a:endParaRPr lang="en-US"/>
        </a:p>
      </dgm:t>
    </dgm:pt>
  </dgm:ptLst>
  <dgm:cxnLst>
    <dgm:cxn modelId="{55B61F39-C2BC-4678-9FD9-DBC2603526FD}" type="presOf" srcId="{EF75130F-87E9-4146-89A4-CF2D85765EA6}" destId="{5D3DE8AF-DE23-4686-9CD1-F6169D867619}" srcOrd="0" destOrd="0" presId="urn:microsoft.com/office/officeart/2005/8/layout/hierarchy5"/>
    <dgm:cxn modelId="{8EBD6039-9D64-4DD9-9B84-7F4BFCAA77C3}" type="presOf" srcId="{8530444E-6138-45D9-BF5E-548F86849B2A}" destId="{3A3A520F-F134-4153-A5D9-BB97F6116EF5}" srcOrd="0" destOrd="0" presId="urn:microsoft.com/office/officeart/2005/8/layout/hierarchy5"/>
    <dgm:cxn modelId="{02F6D848-0C72-42FD-89D8-B121C3711DDB}" srcId="{132478A3-5C05-4CFB-A549-E1A64DDBE742}" destId="{9A645680-AD18-4BC6-A1EB-20FE18B96577}" srcOrd="1" destOrd="0" parTransId="{CB117E55-19F0-491F-A663-F065470B304B}" sibTransId="{ACB485A3-5BA7-4591-A7B1-5F2BC0D32477}"/>
    <dgm:cxn modelId="{595C31BE-CB2C-47EA-816D-8ED45082A0A1}" srcId="{132478A3-5C05-4CFB-A549-E1A64DDBE742}" destId="{EF75130F-87E9-4146-89A4-CF2D85765EA6}" srcOrd="3" destOrd="0" parTransId="{E16CF547-FCE9-4F91-A5F8-DAEAC0FDA30D}" sibTransId="{74B47DE5-F5EC-4AED-B864-B7E6EE00513C}"/>
    <dgm:cxn modelId="{EF5465C8-B8B4-4E87-97A8-8D57BEADDD7E}" type="presOf" srcId="{E85E6ACB-DDDB-4515-9C42-160AC4BFB3A2}" destId="{1D5CC963-65DC-4BD3-9296-723CB2BD25AC}" srcOrd="0" destOrd="0" presId="urn:microsoft.com/office/officeart/2005/8/layout/hierarchy5"/>
    <dgm:cxn modelId="{B2513816-CE6A-4724-8EC9-9ECBB660D690}" srcId="{132478A3-5C05-4CFB-A549-E1A64DDBE742}" destId="{E85E6ACB-DDDB-4515-9C42-160AC4BFB3A2}" srcOrd="2" destOrd="0" parTransId="{B8F317C7-5C86-4020-AC86-9BC3F1D06FE0}" sibTransId="{66EDBAF9-4E43-4EAE-8E41-0991C4E124A6}"/>
    <dgm:cxn modelId="{A548EAE1-C679-4162-B351-B803B207E44A}" srcId="{132478A3-5C05-4CFB-A549-E1A64DDBE742}" destId="{8530444E-6138-45D9-BF5E-548F86849B2A}" srcOrd="0" destOrd="0" parTransId="{DE203969-F786-4436-ACB1-FDA7ADEEB72D}" sibTransId="{611F8C83-94AB-4871-8570-F23549083BA6}"/>
    <dgm:cxn modelId="{E0DFA906-B48C-4EA8-AE68-897A6053B795}" type="presOf" srcId="{EF75130F-87E9-4146-89A4-CF2D85765EA6}" destId="{49FBCAC6-F207-4F7C-B66E-A1ED23AD45F7}" srcOrd="1" destOrd="0" presId="urn:microsoft.com/office/officeart/2005/8/layout/hierarchy5"/>
    <dgm:cxn modelId="{77A6C536-67C7-4182-A58F-1B690FAA2850}" type="presOf" srcId="{9A645680-AD18-4BC6-A1EB-20FE18B96577}" destId="{91E839BA-F04F-4EE1-B79A-7638ECBF836C}" srcOrd="0" destOrd="0" presId="urn:microsoft.com/office/officeart/2005/8/layout/hierarchy5"/>
    <dgm:cxn modelId="{06DC8495-A530-4996-B13C-985DFC2D8029}" type="presOf" srcId="{132478A3-5C05-4CFB-A549-E1A64DDBE742}" destId="{1829908F-390A-4859-9324-EC6122F38030}" srcOrd="0" destOrd="0" presId="urn:microsoft.com/office/officeart/2005/8/layout/hierarchy5"/>
    <dgm:cxn modelId="{DB71C35B-7459-48A2-862D-E5BCC872E1C1}" type="presOf" srcId="{9A645680-AD18-4BC6-A1EB-20FE18B96577}" destId="{339AB23C-CD16-44CC-97FC-A2DF33B1374A}" srcOrd="1" destOrd="0" presId="urn:microsoft.com/office/officeart/2005/8/layout/hierarchy5"/>
    <dgm:cxn modelId="{652860C0-9CFE-4EAF-AE90-A3ED54D259D6}" type="presOf" srcId="{E85E6ACB-DDDB-4515-9C42-160AC4BFB3A2}" destId="{E511D9AF-6950-45AE-AED5-606ECA7C30AC}" srcOrd="1" destOrd="0" presId="urn:microsoft.com/office/officeart/2005/8/layout/hierarchy5"/>
    <dgm:cxn modelId="{B2F759BA-9649-4948-9F51-3ADFA3538CE2}" type="presParOf" srcId="{1829908F-390A-4859-9324-EC6122F38030}" destId="{593F8AE3-4E23-4E9F-88D3-81532545EF1D}" srcOrd="0" destOrd="0" presId="urn:microsoft.com/office/officeart/2005/8/layout/hierarchy5"/>
    <dgm:cxn modelId="{5EAB8F2D-B14C-4E37-82B2-067717C92D38}" type="presParOf" srcId="{593F8AE3-4E23-4E9F-88D3-81532545EF1D}" destId="{09B9172C-3ACC-4204-AA55-F180284737AA}" srcOrd="0" destOrd="0" presId="urn:microsoft.com/office/officeart/2005/8/layout/hierarchy5"/>
    <dgm:cxn modelId="{0A94E2DB-E904-4D43-AC81-B05680CF8123}" type="presParOf" srcId="{593F8AE3-4E23-4E9F-88D3-81532545EF1D}" destId="{46BF37FB-C849-4ED4-B787-8F108DCCE221}" srcOrd="1" destOrd="0" presId="urn:microsoft.com/office/officeart/2005/8/layout/hierarchy5"/>
    <dgm:cxn modelId="{5B03BCC8-EF39-44C2-86FA-03399D975B9B}" type="presParOf" srcId="{46BF37FB-C849-4ED4-B787-8F108DCCE221}" destId="{484BB88E-20C0-4BC8-B41F-5D1C6AB692F1}" srcOrd="0" destOrd="0" presId="urn:microsoft.com/office/officeart/2005/8/layout/hierarchy5"/>
    <dgm:cxn modelId="{D691AA70-06CB-4D7C-B3C4-375029A3BA6E}" type="presParOf" srcId="{484BB88E-20C0-4BC8-B41F-5D1C6AB692F1}" destId="{3A3A520F-F134-4153-A5D9-BB97F6116EF5}" srcOrd="0" destOrd="0" presId="urn:microsoft.com/office/officeart/2005/8/layout/hierarchy5"/>
    <dgm:cxn modelId="{93BB6767-9365-4AB8-B4F4-34887489ACC6}" type="presParOf" srcId="{484BB88E-20C0-4BC8-B41F-5D1C6AB692F1}" destId="{194D49A3-97A8-42E6-A9EC-5FAC21CEF75E}" srcOrd="1" destOrd="0" presId="urn:microsoft.com/office/officeart/2005/8/layout/hierarchy5"/>
    <dgm:cxn modelId="{E61FF3E6-7E49-4C92-921E-F8F8FFDB3E7B}" type="presParOf" srcId="{1829908F-390A-4859-9324-EC6122F38030}" destId="{5DF4D579-5850-49A1-8166-52094B9765EB}" srcOrd="1" destOrd="0" presId="urn:microsoft.com/office/officeart/2005/8/layout/hierarchy5"/>
    <dgm:cxn modelId="{3BBE309F-C762-4D80-9B6B-FA0948817B55}" type="presParOf" srcId="{5DF4D579-5850-49A1-8166-52094B9765EB}" destId="{E9355B5F-4E07-4471-963E-BACDF442AAD4}" srcOrd="0" destOrd="0" presId="urn:microsoft.com/office/officeart/2005/8/layout/hierarchy5"/>
    <dgm:cxn modelId="{9EE75E37-C3BD-4BE2-85A3-890479E0E753}" type="presParOf" srcId="{E9355B5F-4E07-4471-963E-BACDF442AAD4}" destId="{91E839BA-F04F-4EE1-B79A-7638ECBF836C}" srcOrd="0" destOrd="0" presId="urn:microsoft.com/office/officeart/2005/8/layout/hierarchy5"/>
    <dgm:cxn modelId="{C4CDE0D9-1152-40FB-BCEA-E6ED08061E96}" type="presParOf" srcId="{E9355B5F-4E07-4471-963E-BACDF442AAD4}" destId="{339AB23C-CD16-44CC-97FC-A2DF33B1374A}" srcOrd="1" destOrd="0" presId="urn:microsoft.com/office/officeart/2005/8/layout/hierarchy5"/>
    <dgm:cxn modelId="{E6095D1A-2856-4D2C-BA18-3F498A803AE3}" type="presParOf" srcId="{5DF4D579-5850-49A1-8166-52094B9765EB}" destId="{590B544A-B613-4BF1-BF54-A83A3BEACE91}" srcOrd="1" destOrd="0" presId="urn:microsoft.com/office/officeart/2005/8/layout/hierarchy5"/>
    <dgm:cxn modelId="{97FC1365-5867-47C0-8F29-CC1F70297322}" type="presParOf" srcId="{590B544A-B613-4BF1-BF54-A83A3BEACE91}" destId="{EAFEF248-158F-4FB7-8CDF-A7E7EAB8FF2F}" srcOrd="0" destOrd="0" presId="urn:microsoft.com/office/officeart/2005/8/layout/hierarchy5"/>
    <dgm:cxn modelId="{29FCDB7D-B470-42A1-AFDF-BAD98B4C875E}" type="presParOf" srcId="{5DF4D579-5850-49A1-8166-52094B9765EB}" destId="{89F19111-FE03-4FEA-B9F8-A596DA7A6EC9}" srcOrd="2" destOrd="0" presId="urn:microsoft.com/office/officeart/2005/8/layout/hierarchy5"/>
    <dgm:cxn modelId="{495DE364-470B-4977-A676-FE729C16A888}" type="presParOf" srcId="{89F19111-FE03-4FEA-B9F8-A596DA7A6EC9}" destId="{1D5CC963-65DC-4BD3-9296-723CB2BD25AC}" srcOrd="0" destOrd="0" presId="urn:microsoft.com/office/officeart/2005/8/layout/hierarchy5"/>
    <dgm:cxn modelId="{5D6E82E6-E692-420D-8D80-1CC3FD24F1CF}" type="presParOf" srcId="{89F19111-FE03-4FEA-B9F8-A596DA7A6EC9}" destId="{E511D9AF-6950-45AE-AED5-606ECA7C30AC}" srcOrd="1" destOrd="0" presId="urn:microsoft.com/office/officeart/2005/8/layout/hierarchy5"/>
    <dgm:cxn modelId="{13148818-6A88-4C43-9FFB-DAF450E6D05A}" type="presParOf" srcId="{5DF4D579-5850-49A1-8166-52094B9765EB}" destId="{F3A237B2-B22C-4DEE-A6CC-C6001DE0B6C7}" srcOrd="3" destOrd="0" presId="urn:microsoft.com/office/officeart/2005/8/layout/hierarchy5"/>
    <dgm:cxn modelId="{06E511ED-0E1C-4A15-8EBF-A28FAEDB2481}" type="presParOf" srcId="{F3A237B2-B22C-4DEE-A6CC-C6001DE0B6C7}" destId="{38D4F78F-1FFA-47A5-BE04-5BCB275204F5}" srcOrd="0" destOrd="0" presId="urn:microsoft.com/office/officeart/2005/8/layout/hierarchy5"/>
    <dgm:cxn modelId="{AE4D35E1-24EB-4D04-9FA6-AE40E921BBA1}" type="presParOf" srcId="{5DF4D579-5850-49A1-8166-52094B9765EB}" destId="{7577686B-D489-4FFA-BF0E-782DD302ABD9}" srcOrd="4" destOrd="0" presId="urn:microsoft.com/office/officeart/2005/8/layout/hierarchy5"/>
    <dgm:cxn modelId="{08AF6F4C-D374-40FB-A09E-45B474946863}" type="presParOf" srcId="{7577686B-D489-4FFA-BF0E-782DD302ABD9}" destId="{5D3DE8AF-DE23-4686-9CD1-F6169D867619}" srcOrd="0" destOrd="0" presId="urn:microsoft.com/office/officeart/2005/8/layout/hierarchy5"/>
    <dgm:cxn modelId="{DB9031F5-EDA4-4BA9-9E1C-F581610E4C98}" type="presParOf" srcId="{7577686B-D489-4FFA-BF0E-782DD302ABD9}" destId="{49FBCAC6-F207-4F7C-B66E-A1ED23AD45F7}" srcOrd="1" destOrd="0" presId="urn:microsoft.com/office/officeart/2005/8/layout/hierarchy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0B0802-A136-4AFE-9BA6-B8384CE1B62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447223D5-9E0B-4DFE-99BF-E1BFF9058823}">
      <dgm:prSet phldrT="[Text]">
        <dgm:style>
          <a:lnRef idx="2">
            <a:schemeClr val="dk1"/>
          </a:lnRef>
          <a:fillRef idx="1">
            <a:schemeClr val="lt1"/>
          </a:fillRef>
          <a:effectRef idx="0">
            <a:schemeClr val="dk1"/>
          </a:effectRef>
          <a:fontRef idx="minor">
            <a:schemeClr val="dk1"/>
          </a:fontRef>
        </dgm:style>
      </dgm:prSet>
      <dgm:spPr>
        <a:effectLst>
          <a:softEdge rad="127000"/>
        </a:effectLst>
      </dgm:spPr>
      <dgm:t>
        <a:bodyPr/>
        <a:lstStyle/>
        <a:p>
          <a:r>
            <a:rPr lang="en-US" dirty="0" smtClean="0">
              <a:ln>
                <a:solidFill>
                  <a:schemeClr val="tx1"/>
                </a:solidFill>
              </a:ln>
              <a:solidFill>
                <a:schemeClr val="tx1"/>
              </a:solidFill>
            </a:rPr>
            <a:t>Impact Area</a:t>
          </a:r>
          <a:endParaRPr lang="en-US" dirty="0">
            <a:ln>
              <a:solidFill>
                <a:schemeClr val="tx1"/>
              </a:solidFill>
            </a:ln>
            <a:solidFill>
              <a:schemeClr val="tx1"/>
            </a:solidFill>
          </a:endParaRPr>
        </a:p>
      </dgm:t>
    </dgm:pt>
    <dgm:pt modelId="{6CB8029D-3727-4617-98C3-23909EBE44DB}" type="parTrans" cxnId="{618C12C9-0EE1-40CD-935B-380350E5E95A}">
      <dgm:prSet/>
      <dgm:spPr/>
      <dgm:t>
        <a:bodyPr/>
        <a:lstStyle/>
        <a:p>
          <a:endParaRPr lang="en-US"/>
        </a:p>
      </dgm:t>
    </dgm:pt>
    <dgm:pt modelId="{3482CB1F-8EA2-49E1-BA97-852C63BB1B7C}" type="sibTrans" cxnId="{618C12C9-0EE1-40CD-935B-380350E5E95A}">
      <dgm:prSet/>
      <dgm:spPr/>
      <dgm:t>
        <a:bodyPr/>
        <a:lstStyle/>
        <a:p>
          <a:endParaRPr lang="en-US"/>
        </a:p>
      </dgm:t>
    </dgm:pt>
    <dgm:pt modelId="{E9F8B626-C291-4CD2-A207-C66038CCD45B}">
      <dgm:prSet phldrT="[Text]"/>
      <dgm:spPr>
        <a:solidFill>
          <a:schemeClr val="accent3">
            <a:lumMod val="50000"/>
          </a:schemeClr>
        </a:solidFill>
      </dgm:spPr>
      <dgm:t>
        <a:bodyPr/>
        <a:lstStyle/>
        <a:p>
          <a:r>
            <a:rPr lang="en-US" dirty="0" smtClean="0"/>
            <a:t>Private (Permits)</a:t>
          </a:r>
          <a:endParaRPr lang="en-US" dirty="0"/>
        </a:p>
      </dgm:t>
    </dgm:pt>
    <dgm:pt modelId="{C950B24C-90CA-4888-9C56-EAA2765ECC25}" type="parTrans" cxnId="{B9325E4F-56C4-4C4A-B426-7DE700CBA4C5}">
      <dgm:prSet/>
      <dgm:spPr>
        <a:effectLst>
          <a:outerShdw blurRad="50800" dist="38100" dir="16200000" rotWithShape="0">
            <a:prstClr val="black">
              <a:alpha val="40000"/>
            </a:prstClr>
          </a:outerShdw>
        </a:effectLst>
      </dgm:spPr>
      <dgm:t>
        <a:bodyPr/>
        <a:lstStyle/>
        <a:p>
          <a:endParaRPr lang="en-US"/>
        </a:p>
      </dgm:t>
    </dgm:pt>
    <dgm:pt modelId="{39F49CC6-49DA-436A-97BA-4351FE792D44}" type="sibTrans" cxnId="{B9325E4F-56C4-4C4A-B426-7DE700CBA4C5}">
      <dgm:prSet/>
      <dgm:spPr/>
      <dgm:t>
        <a:bodyPr/>
        <a:lstStyle/>
        <a:p>
          <a:endParaRPr lang="en-US"/>
        </a:p>
      </dgm:t>
    </dgm:pt>
    <dgm:pt modelId="{35FE720E-5545-4B92-A7C5-5828CF0D6F53}">
      <dgm:prSet phldrT="[Text]"/>
      <dgm:spPr>
        <a:solidFill>
          <a:schemeClr val="accent3">
            <a:lumMod val="50000"/>
          </a:schemeClr>
        </a:solidFill>
      </dgm:spPr>
      <dgm:t>
        <a:bodyPr/>
        <a:lstStyle/>
        <a:p>
          <a:r>
            <a:rPr lang="en-US" dirty="0" smtClean="0"/>
            <a:t>Zoning / </a:t>
          </a:r>
          <a:r>
            <a:rPr lang="en-US" dirty="0" err="1" smtClean="0"/>
            <a:t>Redev</a:t>
          </a:r>
          <a:endParaRPr lang="en-US" dirty="0" smtClean="0"/>
        </a:p>
        <a:p>
          <a:r>
            <a:rPr lang="en-US" dirty="0" smtClean="0"/>
            <a:t>Data</a:t>
          </a:r>
          <a:endParaRPr lang="en-US" dirty="0"/>
        </a:p>
      </dgm:t>
    </dgm:pt>
    <dgm:pt modelId="{AF73E94F-0251-46BC-9F06-5B358FE78FD5}" type="parTrans" cxnId="{FA7F8180-2F6E-4CAA-90C4-7F0F2B3BFE69}">
      <dgm:prSet/>
      <dgm:spPr>
        <a:effectLst>
          <a:outerShdw blurRad="50800" dist="38100" dir="16200000" rotWithShape="0">
            <a:prstClr val="black">
              <a:alpha val="40000"/>
            </a:prstClr>
          </a:outerShdw>
        </a:effectLst>
      </dgm:spPr>
      <dgm:t>
        <a:bodyPr/>
        <a:lstStyle/>
        <a:p>
          <a:endParaRPr lang="en-US"/>
        </a:p>
      </dgm:t>
    </dgm:pt>
    <dgm:pt modelId="{7B5F6DF4-2B27-401F-9236-985F29EF53EA}" type="sibTrans" cxnId="{FA7F8180-2F6E-4CAA-90C4-7F0F2B3BFE69}">
      <dgm:prSet/>
      <dgm:spPr/>
      <dgm:t>
        <a:bodyPr/>
        <a:lstStyle/>
        <a:p>
          <a:endParaRPr lang="en-US"/>
        </a:p>
      </dgm:t>
    </dgm:pt>
    <dgm:pt modelId="{A5E4A6D3-EEA2-402D-A692-DDB9ADB743FF}">
      <dgm:prSet phldrT="[Text]"/>
      <dgm:spPr>
        <a:solidFill>
          <a:schemeClr val="accent3">
            <a:lumMod val="50000"/>
          </a:schemeClr>
        </a:solidFill>
      </dgm:spPr>
      <dgm:t>
        <a:bodyPr/>
        <a:lstStyle/>
        <a:p>
          <a:r>
            <a:rPr lang="en-US" dirty="0" smtClean="0"/>
            <a:t>City Operating</a:t>
          </a:r>
          <a:endParaRPr lang="en-US" dirty="0"/>
        </a:p>
      </dgm:t>
    </dgm:pt>
    <dgm:pt modelId="{C0CABE36-5A59-4800-A804-71B5173EA8ED}" type="parTrans" cxnId="{BDF37139-65DD-4B99-BC4B-C719484B4ECF}">
      <dgm:prSet/>
      <dgm:spPr>
        <a:effectLst>
          <a:outerShdw blurRad="50800" dist="38100" dir="16200000" rotWithShape="0">
            <a:prstClr val="black">
              <a:alpha val="40000"/>
            </a:prstClr>
          </a:outerShdw>
        </a:effectLst>
      </dgm:spPr>
      <dgm:t>
        <a:bodyPr/>
        <a:lstStyle/>
        <a:p>
          <a:endParaRPr lang="en-US"/>
        </a:p>
      </dgm:t>
    </dgm:pt>
    <dgm:pt modelId="{6B9E15B0-992A-4EFF-8E89-F48B16C32E20}" type="sibTrans" cxnId="{BDF37139-65DD-4B99-BC4B-C719484B4ECF}">
      <dgm:prSet/>
      <dgm:spPr/>
      <dgm:t>
        <a:bodyPr/>
        <a:lstStyle/>
        <a:p>
          <a:endParaRPr lang="en-US"/>
        </a:p>
      </dgm:t>
    </dgm:pt>
    <dgm:pt modelId="{E1DE6D56-6261-4B6E-99DA-5A99029410EE}">
      <dgm:prSet phldrT="[Text]"/>
      <dgm:spPr>
        <a:solidFill>
          <a:schemeClr val="tx2"/>
        </a:solidFill>
      </dgm:spPr>
      <dgm:t>
        <a:bodyPr/>
        <a:lstStyle/>
        <a:p>
          <a:r>
            <a:rPr lang="en-US" dirty="0" smtClean="0"/>
            <a:t>HOPE VI ($21m)</a:t>
          </a:r>
          <a:endParaRPr lang="en-US" dirty="0"/>
        </a:p>
      </dgm:t>
    </dgm:pt>
    <dgm:pt modelId="{E3D3795B-4ECF-4284-BDFF-DFB10FBCA967}" type="parTrans" cxnId="{B7CCDB21-7DDD-4530-B714-109010FA9C14}">
      <dgm:prSet/>
      <dgm:spPr>
        <a:effectLst>
          <a:outerShdw blurRad="50800" dist="38100" dir="16200000" rotWithShape="0">
            <a:prstClr val="black">
              <a:alpha val="40000"/>
            </a:prstClr>
          </a:outerShdw>
        </a:effectLst>
      </dgm:spPr>
      <dgm:t>
        <a:bodyPr/>
        <a:lstStyle/>
        <a:p>
          <a:endParaRPr lang="en-US"/>
        </a:p>
      </dgm:t>
    </dgm:pt>
    <dgm:pt modelId="{74C4DA70-9868-4EE6-B447-470A995B6D32}" type="sibTrans" cxnId="{B7CCDB21-7DDD-4530-B714-109010FA9C14}">
      <dgm:prSet/>
      <dgm:spPr/>
      <dgm:t>
        <a:bodyPr/>
        <a:lstStyle/>
        <a:p>
          <a:endParaRPr lang="en-US"/>
        </a:p>
      </dgm:t>
    </dgm:pt>
    <dgm:pt modelId="{275B076E-1A9C-45E6-B40B-855F0F590E30}">
      <dgm:prSet phldrT="[Text]"/>
      <dgm:spPr>
        <a:solidFill>
          <a:schemeClr val="tx2"/>
        </a:solidFill>
      </dgm:spPr>
      <dgm:t>
        <a:bodyPr/>
        <a:lstStyle/>
        <a:p>
          <a:r>
            <a:rPr lang="en-US" dirty="0" smtClean="0"/>
            <a:t>City ($7m)</a:t>
          </a:r>
          <a:endParaRPr lang="en-US" dirty="0"/>
        </a:p>
      </dgm:t>
    </dgm:pt>
    <dgm:pt modelId="{FACB511C-C3A0-4FF2-B7DE-2D108982C07A}" type="parTrans" cxnId="{DCEF7160-24B1-407F-ADBC-1A81DA34956B}">
      <dgm:prSet/>
      <dgm:spPr>
        <a:effectLst>
          <a:outerShdw blurRad="50800" dist="38100" dir="16200000" rotWithShape="0">
            <a:prstClr val="black">
              <a:alpha val="40000"/>
            </a:prstClr>
          </a:outerShdw>
        </a:effectLst>
      </dgm:spPr>
      <dgm:t>
        <a:bodyPr/>
        <a:lstStyle/>
        <a:p>
          <a:endParaRPr lang="en-US"/>
        </a:p>
      </dgm:t>
    </dgm:pt>
    <dgm:pt modelId="{1292B749-A31F-43AA-A3FA-18AD64D4AFB1}" type="sibTrans" cxnId="{DCEF7160-24B1-407F-ADBC-1A81DA34956B}">
      <dgm:prSet/>
      <dgm:spPr/>
      <dgm:t>
        <a:bodyPr/>
        <a:lstStyle/>
        <a:p>
          <a:endParaRPr lang="en-US"/>
        </a:p>
      </dgm:t>
    </dgm:pt>
    <dgm:pt modelId="{B40CE86F-6EB8-4436-83F4-6F7C06D32DB6}">
      <dgm:prSet phldrT="[Text]"/>
      <dgm:spPr>
        <a:solidFill>
          <a:schemeClr val="tx2"/>
        </a:solidFill>
      </dgm:spPr>
      <dgm:t>
        <a:bodyPr/>
        <a:lstStyle/>
        <a:p>
          <a:r>
            <a:rPr lang="en-US" dirty="0" smtClean="0"/>
            <a:t>HTF ($5m)</a:t>
          </a:r>
          <a:endParaRPr lang="en-US" dirty="0"/>
        </a:p>
      </dgm:t>
    </dgm:pt>
    <dgm:pt modelId="{4600E1B6-0DC4-4F5D-8608-326DEE92C799}" type="parTrans" cxnId="{21DCCAB2-BDEF-42EB-974F-01ADF06A7AE7}">
      <dgm:prSet/>
      <dgm:spPr>
        <a:effectLst>
          <a:outerShdw blurRad="50800" dist="38100" dir="16200000" rotWithShape="0">
            <a:prstClr val="black">
              <a:alpha val="40000"/>
            </a:prstClr>
          </a:outerShdw>
        </a:effectLst>
      </dgm:spPr>
      <dgm:t>
        <a:bodyPr/>
        <a:lstStyle/>
        <a:p>
          <a:endParaRPr lang="en-US"/>
        </a:p>
      </dgm:t>
    </dgm:pt>
    <dgm:pt modelId="{B1D21E81-7EBA-4E0D-BD47-32E664692AB3}" type="sibTrans" cxnId="{21DCCAB2-BDEF-42EB-974F-01ADF06A7AE7}">
      <dgm:prSet/>
      <dgm:spPr/>
      <dgm:t>
        <a:bodyPr/>
        <a:lstStyle/>
        <a:p>
          <a:endParaRPr lang="en-US"/>
        </a:p>
      </dgm:t>
    </dgm:pt>
    <dgm:pt modelId="{547E5596-1AA6-4834-BED1-768AF813535F}">
      <dgm:prSet phldrT="[Text]"/>
      <dgm:spPr>
        <a:solidFill>
          <a:schemeClr val="tx2"/>
        </a:solidFill>
      </dgm:spPr>
      <dgm:t>
        <a:bodyPr/>
        <a:lstStyle/>
        <a:p>
          <a:r>
            <a:rPr lang="en-US" dirty="0" smtClean="0"/>
            <a:t>Tax Credits ($24m)</a:t>
          </a:r>
          <a:endParaRPr lang="en-US" dirty="0"/>
        </a:p>
      </dgm:t>
    </dgm:pt>
    <dgm:pt modelId="{9D7385EF-E823-4767-B1FA-9FE0A875BF25}" type="parTrans" cxnId="{AE48150F-61DB-4789-95A6-7B69CF87C3D0}">
      <dgm:prSet/>
      <dgm:spPr>
        <a:effectLst>
          <a:outerShdw blurRad="50800" dist="38100" dir="16200000" rotWithShape="0">
            <a:prstClr val="black">
              <a:alpha val="40000"/>
            </a:prstClr>
          </a:outerShdw>
        </a:effectLst>
      </dgm:spPr>
      <dgm:t>
        <a:bodyPr/>
        <a:lstStyle/>
        <a:p>
          <a:endParaRPr lang="en-US"/>
        </a:p>
      </dgm:t>
    </dgm:pt>
    <dgm:pt modelId="{3E602A77-B1FC-4DF4-A733-C2C6A84A5A8C}" type="sibTrans" cxnId="{AE48150F-61DB-4789-95A6-7B69CF87C3D0}">
      <dgm:prSet/>
      <dgm:spPr/>
      <dgm:t>
        <a:bodyPr/>
        <a:lstStyle/>
        <a:p>
          <a:endParaRPr lang="en-US"/>
        </a:p>
      </dgm:t>
    </dgm:pt>
    <dgm:pt modelId="{96FF20A6-7BF4-4337-9859-BC95575C56BF}">
      <dgm:prSet phldrT="[Text]"/>
      <dgm:spPr>
        <a:solidFill>
          <a:schemeClr val="tx2"/>
        </a:solidFill>
      </dgm:spPr>
      <dgm:t>
        <a:bodyPr/>
        <a:lstStyle/>
        <a:p>
          <a:r>
            <a:rPr lang="en-US" dirty="0" smtClean="0"/>
            <a:t>School ($30m)</a:t>
          </a:r>
          <a:endParaRPr lang="en-US" dirty="0"/>
        </a:p>
      </dgm:t>
    </dgm:pt>
    <dgm:pt modelId="{AC58DD0E-2DDA-4901-B4D3-6B121C197B53}" type="parTrans" cxnId="{8DC8B669-79A2-4983-B4CA-83FAC4834CEB}">
      <dgm:prSet/>
      <dgm:spPr>
        <a:effectLst>
          <a:outerShdw blurRad="50800" dist="38100" dir="16200000" rotWithShape="0">
            <a:prstClr val="black">
              <a:alpha val="40000"/>
            </a:prstClr>
          </a:outerShdw>
        </a:effectLst>
      </dgm:spPr>
      <dgm:t>
        <a:bodyPr/>
        <a:lstStyle/>
        <a:p>
          <a:endParaRPr lang="en-US"/>
        </a:p>
      </dgm:t>
    </dgm:pt>
    <dgm:pt modelId="{81B081B0-B971-4DC9-871F-BFDF1D4C16C0}" type="sibTrans" cxnId="{8DC8B669-79A2-4983-B4CA-83FAC4834CEB}">
      <dgm:prSet/>
      <dgm:spPr/>
      <dgm:t>
        <a:bodyPr/>
        <a:lstStyle/>
        <a:p>
          <a:endParaRPr lang="en-US"/>
        </a:p>
      </dgm:t>
    </dgm:pt>
    <dgm:pt modelId="{E6BC2C64-14B7-46D4-8480-96711A836493}">
      <dgm:prSet phldrT="[Text]"/>
      <dgm:spPr>
        <a:solidFill>
          <a:schemeClr val="tx2"/>
        </a:solidFill>
      </dgm:spPr>
      <dgm:t>
        <a:bodyPr/>
        <a:lstStyle/>
        <a:p>
          <a:r>
            <a:rPr lang="en-US" dirty="0" smtClean="0"/>
            <a:t>Child Center ($4m)</a:t>
          </a:r>
          <a:endParaRPr lang="en-US" dirty="0"/>
        </a:p>
      </dgm:t>
    </dgm:pt>
    <dgm:pt modelId="{486BEFAE-342D-479A-A9F5-C3A227C65125}" type="parTrans" cxnId="{6ED9D1FA-68EE-46F4-867F-0955563C8387}">
      <dgm:prSet/>
      <dgm:spPr>
        <a:effectLst>
          <a:outerShdw blurRad="50800" dist="38100" dir="16200000" rotWithShape="0">
            <a:prstClr val="black">
              <a:alpha val="40000"/>
            </a:prstClr>
          </a:outerShdw>
        </a:effectLst>
      </dgm:spPr>
      <dgm:t>
        <a:bodyPr/>
        <a:lstStyle/>
        <a:p>
          <a:endParaRPr lang="en-US"/>
        </a:p>
      </dgm:t>
    </dgm:pt>
    <dgm:pt modelId="{C984A088-963F-454B-901D-B352671857B5}" type="sibTrans" cxnId="{6ED9D1FA-68EE-46F4-867F-0955563C8387}">
      <dgm:prSet/>
      <dgm:spPr/>
      <dgm:t>
        <a:bodyPr/>
        <a:lstStyle/>
        <a:p>
          <a:endParaRPr lang="en-US"/>
        </a:p>
      </dgm:t>
    </dgm:pt>
    <dgm:pt modelId="{DE2CD8DE-4742-4C5E-950C-7717BA37AE20}">
      <dgm:prSet phldrT="[Text]"/>
      <dgm:spPr>
        <a:solidFill>
          <a:schemeClr val="accent3">
            <a:lumMod val="50000"/>
          </a:schemeClr>
        </a:solidFill>
      </dgm:spPr>
      <dgm:t>
        <a:bodyPr/>
        <a:lstStyle/>
        <a:p>
          <a:r>
            <a:rPr lang="en-US" dirty="0" smtClean="0"/>
            <a:t>New Businesses </a:t>
          </a:r>
          <a:endParaRPr lang="en-US" dirty="0"/>
        </a:p>
      </dgm:t>
    </dgm:pt>
    <dgm:pt modelId="{B91CDDFE-525A-4694-917A-86C34B85E175}" type="parTrans" cxnId="{3D8025D6-7664-400E-A2E2-6A218C7737C5}">
      <dgm:prSet/>
      <dgm:spPr>
        <a:effectLst>
          <a:outerShdw blurRad="50800" dist="38100" dir="16200000" rotWithShape="0">
            <a:prstClr val="black">
              <a:alpha val="40000"/>
            </a:prstClr>
          </a:outerShdw>
        </a:effectLst>
      </dgm:spPr>
      <dgm:t>
        <a:bodyPr/>
        <a:lstStyle/>
        <a:p>
          <a:endParaRPr lang="en-US"/>
        </a:p>
      </dgm:t>
    </dgm:pt>
    <dgm:pt modelId="{2A8B9F4B-F4B8-465D-A405-08AB901C22CC}" type="sibTrans" cxnId="{3D8025D6-7664-400E-A2E2-6A218C7737C5}">
      <dgm:prSet/>
      <dgm:spPr/>
      <dgm:t>
        <a:bodyPr/>
        <a:lstStyle/>
        <a:p>
          <a:endParaRPr lang="en-US"/>
        </a:p>
      </dgm:t>
    </dgm:pt>
    <dgm:pt modelId="{C9C16B18-2724-4457-A121-AB50438CDB6C}">
      <dgm:prSet phldrT="[Text]"/>
      <dgm:spPr>
        <a:solidFill>
          <a:srgbClr val="C00000"/>
        </a:solidFill>
      </dgm:spPr>
      <dgm:t>
        <a:bodyPr/>
        <a:lstStyle/>
        <a:p>
          <a:r>
            <a:rPr lang="en-US" dirty="0" smtClean="0"/>
            <a:t>Park and Rec</a:t>
          </a:r>
          <a:endParaRPr lang="en-US" dirty="0"/>
        </a:p>
      </dgm:t>
    </dgm:pt>
    <dgm:pt modelId="{36F240F1-D88C-4A87-9B37-1E3C703BEE2D}" type="parTrans" cxnId="{229B79BA-F050-422E-B893-0BD54A96E5FF}">
      <dgm:prSet/>
      <dgm:spPr>
        <a:effectLst>
          <a:outerShdw blurRad="50800" dist="38100" dir="16200000" rotWithShape="0">
            <a:prstClr val="black">
              <a:alpha val="40000"/>
            </a:prstClr>
          </a:outerShdw>
        </a:effectLst>
      </dgm:spPr>
      <dgm:t>
        <a:bodyPr/>
        <a:lstStyle/>
        <a:p>
          <a:endParaRPr lang="en-US"/>
        </a:p>
      </dgm:t>
    </dgm:pt>
    <dgm:pt modelId="{18603D11-6A34-440E-BA18-A25CB632E171}" type="sibTrans" cxnId="{229B79BA-F050-422E-B893-0BD54A96E5FF}">
      <dgm:prSet/>
      <dgm:spPr/>
      <dgm:t>
        <a:bodyPr/>
        <a:lstStyle/>
        <a:p>
          <a:endParaRPr lang="en-US"/>
        </a:p>
      </dgm:t>
    </dgm:pt>
    <dgm:pt modelId="{FDCB0E44-05B3-468E-8316-AD8AF2817835}">
      <dgm:prSet phldrT="[Text]"/>
      <dgm:spPr>
        <a:solidFill>
          <a:srgbClr val="C00000"/>
        </a:solidFill>
      </dgm:spPr>
      <dgm:t>
        <a:bodyPr/>
        <a:lstStyle/>
        <a:p>
          <a:r>
            <a:rPr lang="en-US" dirty="0" smtClean="0"/>
            <a:t>D.S.S.</a:t>
          </a:r>
          <a:endParaRPr lang="en-US" dirty="0"/>
        </a:p>
      </dgm:t>
    </dgm:pt>
    <dgm:pt modelId="{F8F99779-0CB8-41F7-9285-2719FB554EBE}" type="parTrans" cxnId="{C97AADAE-5244-4D65-B7FB-564436EC3AC0}">
      <dgm:prSet/>
      <dgm:spPr>
        <a:effectLst>
          <a:outerShdw blurRad="50800" dist="38100" dir="16200000" rotWithShape="0">
            <a:prstClr val="black">
              <a:alpha val="40000"/>
            </a:prstClr>
          </a:outerShdw>
        </a:effectLst>
      </dgm:spPr>
      <dgm:t>
        <a:bodyPr/>
        <a:lstStyle/>
        <a:p>
          <a:endParaRPr lang="en-US"/>
        </a:p>
      </dgm:t>
    </dgm:pt>
    <dgm:pt modelId="{9BDEABA7-00A9-4699-ACE7-355ED29025E8}" type="sibTrans" cxnId="{C97AADAE-5244-4D65-B7FB-564436EC3AC0}">
      <dgm:prSet/>
      <dgm:spPr/>
      <dgm:t>
        <a:bodyPr/>
        <a:lstStyle/>
        <a:p>
          <a:endParaRPr lang="en-US"/>
        </a:p>
      </dgm:t>
    </dgm:pt>
    <dgm:pt modelId="{DC552364-65FA-4CA1-9F45-9AC93A13FB49}">
      <dgm:prSet phldrT="[Text]"/>
      <dgm:spPr>
        <a:solidFill>
          <a:srgbClr val="C00000"/>
        </a:solidFill>
      </dgm:spPr>
      <dgm:t>
        <a:bodyPr/>
        <a:lstStyle/>
        <a:p>
          <a:r>
            <a:rPr lang="en-US" dirty="0" smtClean="0"/>
            <a:t>Health </a:t>
          </a:r>
          <a:r>
            <a:rPr lang="en-US" dirty="0" err="1" smtClean="0"/>
            <a:t>Dept</a:t>
          </a:r>
          <a:endParaRPr lang="en-US" dirty="0"/>
        </a:p>
      </dgm:t>
    </dgm:pt>
    <dgm:pt modelId="{8D36CB1E-B7CC-4DC6-81F0-38F14F34A694}" type="parTrans" cxnId="{28184071-0B68-48EB-A7F5-AC5A9D45C58C}">
      <dgm:prSet/>
      <dgm:spPr>
        <a:effectLst>
          <a:outerShdw blurRad="50800" dist="38100" dir="16200000" rotWithShape="0">
            <a:prstClr val="black">
              <a:alpha val="40000"/>
            </a:prstClr>
          </a:outerShdw>
        </a:effectLst>
      </dgm:spPr>
      <dgm:t>
        <a:bodyPr/>
        <a:lstStyle/>
        <a:p>
          <a:endParaRPr lang="en-US"/>
        </a:p>
      </dgm:t>
    </dgm:pt>
    <dgm:pt modelId="{E0741CA5-5D1A-4F22-9551-1D0FBCBEB8E1}" type="sibTrans" cxnId="{28184071-0B68-48EB-A7F5-AC5A9D45C58C}">
      <dgm:prSet/>
      <dgm:spPr/>
      <dgm:t>
        <a:bodyPr/>
        <a:lstStyle/>
        <a:p>
          <a:endParaRPr lang="en-US"/>
        </a:p>
      </dgm:t>
    </dgm:pt>
    <dgm:pt modelId="{E2832BE0-6C5D-48E6-B6B4-3F29E6ABB257}" type="pres">
      <dgm:prSet presAssocID="{5A0B0802-A136-4AFE-9BA6-B8384CE1B620}" presName="cycle" presStyleCnt="0">
        <dgm:presLayoutVars>
          <dgm:chMax val="1"/>
          <dgm:dir/>
          <dgm:animLvl val="ctr"/>
          <dgm:resizeHandles val="exact"/>
        </dgm:presLayoutVars>
      </dgm:prSet>
      <dgm:spPr/>
      <dgm:t>
        <a:bodyPr/>
        <a:lstStyle/>
        <a:p>
          <a:endParaRPr lang="en-US"/>
        </a:p>
      </dgm:t>
    </dgm:pt>
    <dgm:pt modelId="{5B4166AE-92E9-4310-8286-EEA15803F671}" type="pres">
      <dgm:prSet presAssocID="{447223D5-9E0B-4DFE-99BF-E1BFF9058823}" presName="centerShape" presStyleLbl="node0" presStyleIdx="0" presStyleCnt="1" custScaleX="185647" custScaleY="75166" custLinFactNeighborX="-2431" custLinFactNeighborY="-16840"/>
      <dgm:spPr/>
      <dgm:t>
        <a:bodyPr/>
        <a:lstStyle/>
        <a:p>
          <a:endParaRPr lang="en-US"/>
        </a:p>
      </dgm:t>
    </dgm:pt>
    <dgm:pt modelId="{86BF03D8-2E60-4665-A550-337316E79BBC}" type="pres">
      <dgm:prSet presAssocID="{E3D3795B-4ECF-4284-BDFF-DFB10FBCA967}" presName="parTrans" presStyleLbl="bgSibTrans2D1" presStyleIdx="0" presStyleCnt="13" custLinFactNeighborX="1303" custLinFactNeighborY="10728"/>
      <dgm:spPr/>
      <dgm:t>
        <a:bodyPr/>
        <a:lstStyle/>
        <a:p>
          <a:endParaRPr lang="en-US"/>
        </a:p>
      </dgm:t>
    </dgm:pt>
    <dgm:pt modelId="{CED71187-30B7-415A-B1A2-F01930BD14A2}" type="pres">
      <dgm:prSet presAssocID="{E1DE6D56-6261-4B6E-99DA-5A99029410EE}" presName="node" presStyleLbl="node1" presStyleIdx="0" presStyleCnt="13" custScaleX="165893" custScaleY="118495" custRadScaleRad="65434" custRadScaleInc="-4521">
        <dgm:presLayoutVars>
          <dgm:bulletEnabled val="1"/>
        </dgm:presLayoutVars>
      </dgm:prSet>
      <dgm:spPr/>
      <dgm:t>
        <a:bodyPr/>
        <a:lstStyle/>
        <a:p>
          <a:endParaRPr lang="en-US"/>
        </a:p>
      </dgm:t>
    </dgm:pt>
    <dgm:pt modelId="{867E1066-4C42-4C6F-825B-4D098681619C}" type="pres">
      <dgm:prSet presAssocID="{FACB511C-C3A0-4FF2-B7DE-2D108982C07A}" presName="parTrans" presStyleLbl="bgSibTrans2D1" presStyleIdx="1" presStyleCnt="13" custLinFactNeighborX="1208" custLinFactNeighborY="10728"/>
      <dgm:spPr/>
      <dgm:t>
        <a:bodyPr/>
        <a:lstStyle/>
        <a:p>
          <a:endParaRPr lang="en-US"/>
        </a:p>
      </dgm:t>
    </dgm:pt>
    <dgm:pt modelId="{066D205A-029E-40F2-8CCF-DD8E76914EF7}" type="pres">
      <dgm:prSet presAssocID="{275B076E-1A9C-45E6-B40B-855F0F590E30}" presName="node" presStyleLbl="node1" presStyleIdx="1" presStyleCnt="13" custScaleX="165893" custScaleY="118495" custRadScaleRad="90105" custRadScaleInc="13453">
        <dgm:presLayoutVars>
          <dgm:bulletEnabled val="1"/>
        </dgm:presLayoutVars>
      </dgm:prSet>
      <dgm:spPr/>
      <dgm:t>
        <a:bodyPr/>
        <a:lstStyle/>
        <a:p>
          <a:endParaRPr lang="en-US"/>
        </a:p>
      </dgm:t>
    </dgm:pt>
    <dgm:pt modelId="{BA175F17-0432-49FC-B8ED-3A50D969743C}" type="pres">
      <dgm:prSet presAssocID="{4600E1B6-0DC4-4F5D-8608-326DEE92C799}" presName="parTrans" presStyleLbl="bgSibTrans2D1" presStyleIdx="2" presStyleCnt="13" custLinFactNeighborX="1018" custLinFactNeighborY="10728"/>
      <dgm:spPr/>
      <dgm:t>
        <a:bodyPr/>
        <a:lstStyle/>
        <a:p>
          <a:endParaRPr lang="en-US"/>
        </a:p>
      </dgm:t>
    </dgm:pt>
    <dgm:pt modelId="{F915645E-88D3-42C5-A4D5-87F36426E587}" type="pres">
      <dgm:prSet presAssocID="{B40CE86F-6EB8-4436-83F4-6F7C06D32DB6}" presName="node" presStyleLbl="node1" presStyleIdx="2" presStyleCnt="13" custScaleX="165893" custScaleY="118495" custRadScaleRad="107008" custRadScaleInc="-8854">
        <dgm:presLayoutVars>
          <dgm:bulletEnabled val="1"/>
        </dgm:presLayoutVars>
      </dgm:prSet>
      <dgm:spPr/>
      <dgm:t>
        <a:bodyPr/>
        <a:lstStyle/>
        <a:p>
          <a:endParaRPr lang="en-US"/>
        </a:p>
      </dgm:t>
    </dgm:pt>
    <dgm:pt modelId="{D92E104B-8931-4E0F-A889-EBF29927ED5D}" type="pres">
      <dgm:prSet presAssocID="{9D7385EF-E823-4767-B1FA-9FE0A875BF25}" presName="parTrans" presStyleLbl="bgSibTrans2D1" presStyleIdx="3" presStyleCnt="13" custLinFactNeighborX="936" custLinFactNeighborY="10728"/>
      <dgm:spPr/>
      <dgm:t>
        <a:bodyPr/>
        <a:lstStyle/>
        <a:p>
          <a:endParaRPr lang="en-US"/>
        </a:p>
      </dgm:t>
    </dgm:pt>
    <dgm:pt modelId="{D93F7171-6383-462D-8424-B2E8BC01FEBC}" type="pres">
      <dgm:prSet presAssocID="{547E5596-1AA6-4834-BED1-768AF813535F}" presName="node" presStyleLbl="node1" presStyleIdx="3" presStyleCnt="13" custScaleX="165893" custScaleY="118495" custRadScaleRad="114335" custRadScaleInc="-18290">
        <dgm:presLayoutVars>
          <dgm:bulletEnabled val="1"/>
        </dgm:presLayoutVars>
      </dgm:prSet>
      <dgm:spPr/>
      <dgm:t>
        <a:bodyPr/>
        <a:lstStyle/>
        <a:p>
          <a:endParaRPr lang="en-US"/>
        </a:p>
      </dgm:t>
    </dgm:pt>
    <dgm:pt modelId="{D28D9FC4-45F4-465F-AA86-E3BE2331B4D7}" type="pres">
      <dgm:prSet presAssocID="{AC58DD0E-2DDA-4901-B4D3-6B121C197B53}" presName="parTrans" presStyleLbl="bgSibTrans2D1" presStyleIdx="4" presStyleCnt="13" custLinFactNeighborX="978" custLinFactNeighborY="10728"/>
      <dgm:spPr/>
      <dgm:t>
        <a:bodyPr/>
        <a:lstStyle/>
        <a:p>
          <a:endParaRPr lang="en-US"/>
        </a:p>
      </dgm:t>
    </dgm:pt>
    <dgm:pt modelId="{06D6ED10-D51E-4C56-847D-762060886D79}" type="pres">
      <dgm:prSet presAssocID="{96FF20A6-7BF4-4337-9859-BC95575C56BF}" presName="node" presStyleLbl="node1" presStyleIdx="4" presStyleCnt="13" custScaleX="165893" custScaleY="118495" custRadScaleRad="116398" custRadScaleInc="-6423">
        <dgm:presLayoutVars>
          <dgm:bulletEnabled val="1"/>
        </dgm:presLayoutVars>
      </dgm:prSet>
      <dgm:spPr/>
      <dgm:t>
        <a:bodyPr/>
        <a:lstStyle/>
        <a:p>
          <a:endParaRPr lang="en-US"/>
        </a:p>
      </dgm:t>
    </dgm:pt>
    <dgm:pt modelId="{B444B042-DC66-4BA2-BB34-440676D6F40F}" type="pres">
      <dgm:prSet presAssocID="{486BEFAE-342D-479A-A9F5-C3A227C65125}" presName="parTrans" presStyleLbl="bgSibTrans2D1" presStyleIdx="5" presStyleCnt="13" custLinFactNeighborX="1109" custLinFactNeighborY="10728"/>
      <dgm:spPr/>
      <dgm:t>
        <a:bodyPr/>
        <a:lstStyle/>
        <a:p>
          <a:endParaRPr lang="en-US"/>
        </a:p>
      </dgm:t>
    </dgm:pt>
    <dgm:pt modelId="{54958DD7-9408-41D1-9CFA-84FF3D37044E}" type="pres">
      <dgm:prSet presAssocID="{E6BC2C64-14B7-46D4-8480-96711A836493}" presName="node" presStyleLbl="node1" presStyleIdx="5" presStyleCnt="13" custScaleX="165893" custScaleY="118495" custRadScaleRad="113758" custRadScaleInc="21014">
        <dgm:presLayoutVars>
          <dgm:bulletEnabled val="1"/>
        </dgm:presLayoutVars>
      </dgm:prSet>
      <dgm:spPr/>
      <dgm:t>
        <a:bodyPr/>
        <a:lstStyle/>
        <a:p>
          <a:endParaRPr lang="en-US"/>
        </a:p>
      </dgm:t>
    </dgm:pt>
    <dgm:pt modelId="{22E3F9CC-061C-46F8-8E8A-1AC10F82F7DC}" type="pres">
      <dgm:prSet presAssocID="{C0CABE36-5A59-4800-A804-71B5173EA8ED}" presName="parTrans" presStyleLbl="bgSibTrans2D1" presStyleIdx="6" presStyleCnt="13" custLinFactNeighborX="961" custLinFactNeighborY="10728"/>
      <dgm:spPr/>
      <dgm:t>
        <a:bodyPr/>
        <a:lstStyle/>
        <a:p>
          <a:endParaRPr lang="en-US"/>
        </a:p>
      </dgm:t>
    </dgm:pt>
    <dgm:pt modelId="{A1A5510F-E369-4A1D-969D-15132165CE22}" type="pres">
      <dgm:prSet presAssocID="{A5E4A6D3-EEA2-402D-A692-DDB9ADB743FF}" presName="node" presStyleLbl="node1" presStyleIdx="6" presStyleCnt="13" custScaleX="165893" custScaleY="118495" custRadScaleRad="114192" custRadScaleInc="56596">
        <dgm:presLayoutVars>
          <dgm:bulletEnabled val="1"/>
        </dgm:presLayoutVars>
      </dgm:prSet>
      <dgm:spPr/>
      <dgm:t>
        <a:bodyPr/>
        <a:lstStyle/>
        <a:p>
          <a:endParaRPr lang="en-US"/>
        </a:p>
      </dgm:t>
    </dgm:pt>
    <dgm:pt modelId="{C0346A2A-BCA9-4220-AA00-E61EABBB1C26}" type="pres">
      <dgm:prSet presAssocID="{C950B24C-90CA-4888-9C56-EAA2765ECC25}" presName="parTrans" presStyleLbl="bgSibTrans2D1" presStyleIdx="7" presStyleCnt="13" custLinFactNeighborX="874" custLinFactNeighborY="10728"/>
      <dgm:spPr/>
      <dgm:t>
        <a:bodyPr/>
        <a:lstStyle/>
        <a:p>
          <a:endParaRPr lang="en-US"/>
        </a:p>
      </dgm:t>
    </dgm:pt>
    <dgm:pt modelId="{03DDBC43-41BD-4C7F-827C-7C6C52BAE0A8}" type="pres">
      <dgm:prSet presAssocID="{E9F8B626-C291-4CD2-A207-C66038CCD45B}" presName="node" presStyleLbl="node1" presStyleIdx="7" presStyleCnt="13" custScaleX="165893" custScaleY="118495" custRadScaleRad="117637" custRadScaleInc="95361">
        <dgm:presLayoutVars>
          <dgm:bulletEnabled val="1"/>
        </dgm:presLayoutVars>
      </dgm:prSet>
      <dgm:spPr/>
      <dgm:t>
        <a:bodyPr/>
        <a:lstStyle/>
        <a:p>
          <a:endParaRPr lang="en-US"/>
        </a:p>
      </dgm:t>
    </dgm:pt>
    <dgm:pt modelId="{A2BECC42-A0B6-47C7-AD49-0050FF03BA36}" type="pres">
      <dgm:prSet presAssocID="{B91CDDFE-525A-4694-917A-86C34B85E175}" presName="parTrans" presStyleLbl="bgSibTrans2D1" presStyleIdx="8" presStyleCnt="13" custLinFactNeighborX="900" custLinFactNeighborY="10728"/>
      <dgm:spPr/>
      <dgm:t>
        <a:bodyPr/>
        <a:lstStyle/>
        <a:p>
          <a:endParaRPr lang="en-US"/>
        </a:p>
      </dgm:t>
    </dgm:pt>
    <dgm:pt modelId="{4FAF1DBE-C74F-44AE-ACA3-9098A09A0B31}" type="pres">
      <dgm:prSet presAssocID="{DE2CD8DE-4742-4C5E-950C-7717BA37AE20}" presName="node" presStyleLbl="node1" presStyleIdx="8" presStyleCnt="13" custScaleX="165893" custScaleY="118495" custRadScaleRad="109947" custRadScaleInc="111242">
        <dgm:presLayoutVars>
          <dgm:bulletEnabled val="1"/>
        </dgm:presLayoutVars>
      </dgm:prSet>
      <dgm:spPr/>
      <dgm:t>
        <a:bodyPr/>
        <a:lstStyle/>
        <a:p>
          <a:endParaRPr lang="en-US"/>
        </a:p>
      </dgm:t>
    </dgm:pt>
    <dgm:pt modelId="{627A4DCF-F041-4352-9908-2D6D91606C15}" type="pres">
      <dgm:prSet presAssocID="{AF73E94F-0251-46BC-9F06-5B358FE78FD5}" presName="parTrans" presStyleLbl="bgSibTrans2D1" presStyleIdx="9" presStyleCnt="13"/>
      <dgm:spPr/>
      <dgm:t>
        <a:bodyPr/>
        <a:lstStyle/>
        <a:p>
          <a:endParaRPr lang="en-US"/>
        </a:p>
      </dgm:t>
    </dgm:pt>
    <dgm:pt modelId="{47DA4CC2-5816-49C4-9DA1-99B990321BA7}" type="pres">
      <dgm:prSet presAssocID="{35FE720E-5545-4B92-A7C5-5828CF0D6F53}" presName="node" presStyleLbl="node1" presStyleIdx="9" presStyleCnt="13" custScaleX="165893" custScaleY="118495" custRadScaleRad="101270" custRadScaleInc="108671">
        <dgm:presLayoutVars>
          <dgm:bulletEnabled val="1"/>
        </dgm:presLayoutVars>
      </dgm:prSet>
      <dgm:spPr/>
      <dgm:t>
        <a:bodyPr/>
        <a:lstStyle/>
        <a:p>
          <a:endParaRPr lang="en-US"/>
        </a:p>
      </dgm:t>
    </dgm:pt>
    <dgm:pt modelId="{71C04DA6-0AE2-4203-A342-0B44B1F3BFE9}" type="pres">
      <dgm:prSet presAssocID="{36F240F1-D88C-4A87-9B37-1E3C703BEE2D}" presName="parTrans" presStyleLbl="bgSibTrans2D1" presStyleIdx="10" presStyleCnt="13"/>
      <dgm:spPr/>
      <dgm:t>
        <a:bodyPr/>
        <a:lstStyle/>
        <a:p>
          <a:endParaRPr lang="en-US"/>
        </a:p>
      </dgm:t>
    </dgm:pt>
    <dgm:pt modelId="{8EB091AC-C1CB-488A-842F-AFF2361096A5}" type="pres">
      <dgm:prSet presAssocID="{C9C16B18-2724-4457-A121-AB50438CDB6C}" presName="node" presStyleLbl="node1" presStyleIdx="10" presStyleCnt="13" custScaleX="165893" custScaleY="118495" custRadScaleRad="77788" custRadScaleInc="96042">
        <dgm:presLayoutVars>
          <dgm:bulletEnabled val="1"/>
        </dgm:presLayoutVars>
      </dgm:prSet>
      <dgm:spPr/>
      <dgm:t>
        <a:bodyPr/>
        <a:lstStyle/>
        <a:p>
          <a:endParaRPr lang="en-US"/>
        </a:p>
      </dgm:t>
    </dgm:pt>
    <dgm:pt modelId="{19A56128-82BF-4B8D-9A44-A3F8801F0CA7}" type="pres">
      <dgm:prSet presAssocID="{F8F99779-0CB8-41F7-9285-2719FB554EBE}" presName="parTrans" presStyleLbl="bgSibTrans2D1" presStyleIdx="11" presStyleCnt="13"/>
      <dgm:spPr/>
      <dgm:t>
        <a:bodyPr/>
        <a:lstStyle/>
        <a:p>
          <a:endParaRPr lang="en-US"/>
        </a:p>
      </dgm:t>
    </dgm:pt>
    <dgm:pt modelId="{7F616E76-56CF-4CD2-BEBB-7F1626960D96}" type="pres">
      <dgm:prSet presAssocID="{FDCB0E44-05B3-468E-8316-AD8AF2817835}" presName="node" presStyleLbl="node1" presStyleIdx="11" presStyleCnt="13" custScaleX="165893" custScaleY="118495" custRadScaleRad="40615" custRadScaleInc="73187">
        <dgm:presLayoutVars>
          <dgm:bulletEnabled val="1"/>
        </dgm:presLayoutVars>
      </dgm:prSet>
      <dgm:spPr/>
      <dgm:t>
        <a:bodyPr/>
        <a:lstStyle/>
        <a:p>
          <a:endParaRPr lang="en-US"/>
        </a:p>
      </dgm:t>
    </dgm:pt>
    <dgm:pt modelId="{5CB34452-9C22-42E3-93C6-642B169DDF6E}" type="pres">
      <dgm:prSet presAssocID="{8D36CB1E-B7CC-4DC6-81F0-38F14F34A694}" presName="parTrans" presStyleLbl="bgSibTrans2D1" presStyleIdx="12" presStyleCnt="13"/>
      <dgm:spPr/>
      <dgm:t>
        <a:bodyPr/>
        <a:lstStyle/>
        <a:p>
          <a:endParaRPr lang="en-US"/>
        </a:p>
      </dgm:t>
    </dgm:pt>
    <dgm:pt modelId="{69983DF8-C1F1-426B-972F-061CD2EC0302}" type="pres">
      <dgm:prSet presAssocID="{DC552364-65FA-4CA1-9F45-9AC93A13FB49}" presName="node" presStyleLbl="node1" presStyleIdx="12" presStyleCnt="13" custScaleX="165893" custScaleY="118495" custRadScaleRad="13335" custRadScaleInc="441814">
        <dgm:presLayoutVars>
          <dgm:bulletEnabled val="1"/>
        </dgm:presLayoutVars>
      </dgm:prSet>
      <dgm:spPr/>
      <dgm:t>
        <a:bodyPr/>
        <a:lstStyle/>
        <a:p>
          <a:endParaRPr lang="en-US"/>
        </a:p>
      </dgm:t>
    </dgm:pt>
  </dgm:ptLst>
  <dgm:cxnLst>
    <dgm:cxn modelId="{F8AD11E7-2A40-4BF9-B089-2489A7F7FFC7}" type="presOf" srcId="{DC552364-65FA-4CA1-9F45-9AC93A13FB49}" destId="{69983DF8-C1F1-426B-972F-061CD2EC0302}" srcOrd="0" destOrd="0" presId="urn:microsoft.com/office/officeart/2005/8/layout/radial4"/>
    <dgm:cxn modelId="{A5FE2CB8-5368-4161-9179-EF8F21908ADE}" type="presOf" srcId="{DE2CD8DE-4742-4C5E-950C-7717BA37AE20}" destId="{4FAF1DBE-C74F-44AE-ACA3-9098A09A0B31}" srcOrd="0" destOrd="0" presId="urn:microsoft.com/office/officeart/2005/8/layout/radial4"/>
    <dgm:cxn modelId="{2B3130C8-7DA4-41BE-8897-07A52C9F6632}" type="presOf" srcId="{447223D5-9E0B-4DFE-99BF-E1BFF9058823}" destId="{5B4166AE-92E9-4310-8286-EEA15803F671}" srcOrd="0" destOrd="0" presId="urn:microsoft.com/office/officeart/2005/8/layout/radial4"/>
    <dgm:cxn modelId="{229B79BA-F050-422E-B893-0BD54A96E5FF}" srcId="{447223D5-9E0B-4DFE-99BF-E1BFF9058823}" destId="{C9C16B18-2724-4457-A121-AB50438CDB6C}" srcOrd="10" destOrd="0" parTransId="{36F240F1-D88C-4A87-9B37-1E3C703BEE2D}" sibTransId="{18603D11-6A34-440E-BA18-A25CB632E171}"/>
    <dgm:cxn modelId="{F6B58EF2-1C9A-4E45-B04C-BCC5C6664123}" type="presOf" srcId="{E3D3795B-4ECF-4284-BDFF-DFB10FBCA967}" destId="{86BF03D8-2E60-4665-A550-337316E79BBC}" srcOrd="0" destOrd="0" presId="urn:microsoft.com/office/officeart/2005/8/layout/radial4"/>
    <dgm:cxn modelId="{BDF37139-65DD-4B99-BC4B-C719484B4ECF}" srcId="{447223D5-9E0B-4DFE-99BF-E1BFF9058823}" destId="{A5E4A6D3-EEA2-402D-A692-DDB9ADB743FF}" srcOrd="6" destOrd="0" parTransId="{C0CABE36-5A59-4800-A804-71B5173EA8ED}" sibTransId="{6B9E15B0-992A-4EFF-8E89-F48B16C32E20}"/>
    <dgm:cxn modelId="{6ED9D1FA-68EE-46F4-867F-0955563C8387}" srcId="{447223D5-9E0B-4DFE-99BF-E1BFF9058823}" destId="{E6BC2C64-14B7-46D4-8480-96711A836493}" srcOrd="5" destOrd="0" parTransId="{486BEFAE-342D-479A-A9F5-C3A227C65125}" sibTransId="{C984A088-963F-454B-901D-B352671857B5}"/>
    <dgm:cxn modelId="{BE905691-885D-4EFC-A01F-9B71D76F80BC}" type="presOf" srcId="{E6BC2C64-14B7-46D4-8480-96711A836493}" destId="{54958DD7-9408-41D1-9CFA-84FF3D37044E}" srcOrd="0" destOrd="0" presId="urn:microsoft.com/office/officeart/2005/8/layout/radial4"/>
    <dgm:cxn modelId="{A135D3EE-8CB5-4D9F-8721-B342DB5703DA}" type="presOf" srcId="{547E5596-1AA6-4834-BED1-768AF813535F}" destId="{D93F7171-6383-462D-8424-B2E8BC01FEBC}" srcOrd="0" destOrd="0" presId="urn:microsoft.com/office/officeart/2005/8/layout/radial4"/>
    <dgm:cxn modelId="{D801AEAE-BE49-4D5A-8A2A-4D7EB8C53C49}" type="presOf" srcId="{AF73E94F-0251-46BC-9F06-5B358FE78FD5}" destId="{627A4DCF-F041-4352-9908-2D6D91606C15}" srcOrd="0" destOrd="0" presId="urn:microsoft.com/office/officeart/2005/8/layout/radial4"/>
    <dgm:cxn modelId="{BB7C2294-BE05-467A-8BD6-304F9ECE595F}" type="presOf" srcId="{FACB511C-C3A0-4FF2-B7DE-2D108982C07A}" destId="{867E1066-4C42-4C6F-825B-4D098681619C}" srcOrd="0" destOrd="0" presId="urn:microsoft.com/office/officeart/2005/8/layout/radial4"/>
    <dgm:cxn modelId="{AC41900B-5C78-455A-A2F7-BF84D81184A8}" type="presOf" srcId="{FDCB0E44-05B3-468E-8316-AD8AF2817835}" destId="{7F616E76-56CF-4CD2-BEBB-7F1626960D96}" srcOrd="0" destOrd="0" presId="urn:microsoft.com/office/officeart/2005/8/layout/radial4"/>
    <dgm:cxn modelId="{21DCCAB2-BDEF-42EB-974F-01ADF06A7AE7}" srcId="{447223D5-9E0B-4DFE-99BF-E1BFF9058823}" destId="{B40CE86F-6EB8-4436-83F4-6F7C06D32DB6}" srcOrd="2" destOrd="0" parTransId="{4600E1B6-0DC4-4F5D-8608-326DEE92C799}" sibTransId="{B1D21E81-7EBA-4E0D-BD47-32E664692AB3}"/>
    <dgm:cxn modelId="{AE48150F-61DB-4789-95A6-7B69CF87C3D0}" srcId="{447223D5-9E0B-4DFE-99BF-E1BFF9058823}" destId="{547E5596-1AA6-4834-BED1-768AF813535F}" srcOrd="3" destOrd="0" parTransId="{9D7385EF-E823-4767-B1FA-9FE0A875BF25}" sibTransId="{3E602A77-B1FC-4DF4-A733-C2C6A84A5A8C}"/>
    <dgm:cxn modelId="{FA7F8180-2F6E-4CAA-90C4-7F0F2B3BFE69}" srcId="{447223D5-9E0B-4DFE-99BF-E1BFF9058823}" destId="{35FE720E-5545-4B92-A7C5-5828CF0D6F53}" srcOrd="9" destOrd="0" parTransId="{AF73E94F-0251-46BC-9F06-5B358FE78FD5}" sibTransId="{7B5F6DF4-2B27-401F-9236-985F29EF53EA}"/>
    <dgm:cxn modelId="{3D8025D6-7664-400E-A2E2-6A218C7737C5}" srcId="{447223D5-9E0B-4DFE-99BF-E1BFF9058823}" destId="{DE2CD8DE-4742-4C5E-950C-7717BA37AE20}" srcOrd="8" destOrd="0" parTransId="{B91CDDFE-525A-4694-917A-86C34B85E175}" sibTransId="{2A8B9F4B-F4B8-465D-A405-08AB901C22CC}"/>
    <dgm:cxn modelId="{99993F43-101B-4285-A35C-7222C42A2168}" type="presOf" srcId="{96FF20A6-7BF4-4337-9859-BC95575C56BF}" destId="{06D6ED10-D51E-4C56-847D-762060886D79}" srcOrd="0" destOrd="0" presId="urn:microsoft.com/office/officeart/2005/8/layout/radial4"/>
    <dgm:cxn modelId="{B9325E4F-56C4-4C4A-B426-7DE700CBA4C5}" srcId="{447223D5-9E0B-4DFE-99BF-E1BFF9058823}" destId="{E9F8B626-C291-4CD2-A207-C66038CCD45B}" srcOrd="7" destOrd="0" parTransId="{C950B24C-90CA-4888-9C56-EAA2765ECC25}" sibTransId="{39F49CC6-49DA-436A-97BA-4351FE792D44}"/>
    <dgm:cxn modelId="{8DC8B669-79A2-4983-B4CA-83FAC4834CEB}" srcId="{447223D5-9E0B-4DFE-99BF-E1BFF9058823}" destId="{96FF20A6-7BF4-4337-9859-BC95575C56BF}" srcOrd="4" destOrd="0" parTransId="{AC58DD0E-2DDA-4901-B4D3-6B121C197B53}" sibTransId="{81B081B0-B971-4DC9-871F-BFDF1D4C16C0}"/>
    <dgm:cxn modelId="{A3561098-8978-452A-B06A-2BC1CF336A37}" type="presOf" srcId="{486BEFAE-342D-479A-A9F5-C3A227C65125}" destId="{B444B042-DC66-4BA2-BB34-440676D6F40F}" srcOrd="0" destOrd="0" presId="urn:microsoft.com/office/officeart/2005/8/layout/radial4"/>
    <dgm:cxn modelId="{00F582BC-C314-4F63-9A58-68A85961BE59}" type="presOf" srcId="{C9C16B18-2724-4457-A121-AB50438CDB6C}" destId="{8EB091AC-C1CB-488A-842F-AFF2361096A5}" srcOrd="0" destOrd="0" presId="urn:microsoft.com/office/officeart/2005/8/layout/radial4"/>
    <dgm:cxn modelId="{693EFE5B-0803-487F-8835-26E8A369C234}" type="presOf" srcId="{AC58DD0E-2DDA-4901-B4D3-6B121C197B53}" destId="{D28D9FC4-45F4-465F-AA86-E3BE2331B4D7}" srcOrd="0" destOrd="0" presId="urn:microsoft.com/office/officeart/2005/8/layout/radial4"/>
    <dgm:cxn modelId="{76FB78D9-CF60-47B0-9727-2B1968A51730}" type="presOf" srcId="{35FE720E-5545-4B92-A7C5-5828CF0D6F53}" destId="{47DA4CC2-5816-49C4-9DA1-99B990321BA7}" srcOrd="0" destOrd="0" presId="urn:microsoft.com/office/officeart/2005/8/layout/radial4"/>
    <dgm:cxn modelId="{618C12C9-0EE1-40CD-935B-380350E5E95A}" srcId="{5A0B0802-A136-4AFE-9BA6-B8384CE1B620}" destId="{447223D5-9E0B-4DFE-99BF-E1BFF9058823}" srcOrd="0" destOrd="0" parTransId="{6CB8029D-3727-4617-98C3-23909EBE44DB}" sibTransId="{3482CB1F-8EA2-49E1-BA97-852C63BB1B7C}"/>
    <dgm:cxn modelId="{7000148D-74F7-4B53-A21E-90ADBAA1EECC}" type="presOf" srcId="{B91CDDFE-525A-4694-917A-86C34B85E175}" destId="{A2BECC42-A0B6-47C7-AD49-0050FF03BA36}" srcOrd="0" destOrd="0" presId="urn:microsoft.com/office/officeart/2005/8/layout/radial4"/>
    <dgm:cxn modelId="{155B765D-77BC-4F00-A105-65E536835648}" type="presOf" srcId="{C0CABE36-5A59-4800-A804-71B5173EA8ED}" destId="{22E3F9CC-061C-46F8-8E8A-1AC10F82F7DC}" srcOrd="0" destOrd="0" presId="urn:microsoft.com/office/officeart/2005/8/layout/radial4"/>
    <dgm:cxn modelId="{747A7111-5073-4524-8F10-1B4B42798840}" type="presOf" srcId="{275B076E-1A9C-45E6-B40B-855F0F590E30}" destId="{066D205A-029E-40F2-8CCF-DD8E76914EF7}" srcOrd="0" destOrd="0" presId="urn:microsoft.com/office/officeart/2005/8/layout/radial4"/>
    <dgm:cxn modelId="{D092C287-6BDF-47DD-AFB6-65EE68D5C0F2}" type="presOf" srcId="{A5E4A6D3-EEA2-402D-A692-DDB9ADB743FF}" destId="{A1A5510F-E369-4A1D-969D-15132165CE22}" srcOrd="0" destOrd="0" presId="urn:microsoft.com/office/officeart/2005/8/layout/radial4"/>
    <dgm:cxn modelId="{81F2C87D-8834-4082-B3ED-A84E58DA81E7}" type="presOf" srcId="{C950B24C-90CA-4888-9C56-EAA2765ECC25}" destId="{C0346A2A-BCA9-4220-AA00-E61EABBB1C26}" srcOrd="0" destOrd="0" presId="urn:microsoft.com/office/officeart/2005/8/layout/radial4"/>
    <dgm:cxn modelId="{28184071-0B68-48EB-A7F5-AC5A9D45C58C}" srcId="{447223D5-9E0B-4DFE-99BF-E1BFF9058823}" destId="{DC552364-65FA-4CA1-9F45-9AC93A13FB49}" srcOrd="12" destOrd="0" parTransId="{8D36CB1E-B7CC-4DC6-81F0-38F14F34A694}" sibTransId="{E0741CA5-5D1A-4F22-9551-1D0FBCBEB8E1}"/>
    <dgm:cxn modelId="{0C2B779A-E19D-4E2C-BE57-F18686104062}" type="presOf" srcId="{F8F99779-0CB8-41F7-9285-2719FB554EBE}" destId="{19A56128-82BF-4B8D-9A44-A3F8801F0CA7}" srcOrd="0" destOrd="0" presId="urn:microsoft.com/office/officeart/2005/8/layout/radial4"/>
    <dgm:cxn modelId="{C97AADAE-5244-4D65-B7FB-564436EC3AC0}" srcId="{447223D5-9E0B-4DFE-99BF-E1BFF9058823}" destId="{FDCB0E44-05B3-468E-8316-AD8AF2817835}" srcOrd="11" destOrd="0" parTransId="{F8F99779-0CB8-41F7-9285-2719FB554EBE}" sibTransId="{9BDEABA7-00A9-4699-ACE7-355ED29025E8}"/>
    <dgm:cxn modelId="{47156493-5BF1-42F2-9C17-99CC0F00B070}" type="presOf" srcId="{E1DE6D56-6261-4B6E-99DA-5A99029410EE}" destId="{CED71187-30B7-415A-B1A2-F01930BD14A2}" srcOrd="0" destOrd="0" presId="urn:microsoft.com/office/officeart/2005/8/layout/radial4"/>
    <dgm:cxn modelId="{990D9661-E12E-42B8-B123-7B051F3A9F2D}" type="presOf" srcId="{8D36CB1E-B7CC-4DC6-81F0-38F14F34A694}" destId="{5CB34452-9C22-42E3-93C6-642B169DDF6E}" srcOrd="0" destOrd="0" presId="urn:microsoft.com/office/officeart/2005/8/layout/radial4"/>
    <dgm:cxn modelId="{DCEF7160-24B1-407F-ADBC-1A81DA34956B}" srcId="{447223D5-9E0B-4DFE-99BF-E1BFF9058823}" destId="{275B076E-1A9C-45E6-B40B-855F0F590E30}" srcOrd="1" destOrd="0" parTransId="{FACB511C-C3A0-4FF2-B7DE-2D108982C07A}" sibTransId="{1292B749-A31F-43AA-A3FA-18AD64D4AFB1}"/>
    <dgm:cxn modelId="{FE393E09-FA69-4E10-9605-D8659DD51A9B}" type="presOf" srcId="{B40CE86F-6EB8-4436-83F4-6F7C06D32DB6}" destId="{F915645E-88D3-42C5-A4D5-87F36426E587}" srcOrd="0" destOrd="0" presId="urn:microsoft.com/office/officeart/2005/8/layout/radial4"/>
    <dgm:cxn modelId="{D5E01446-9C35-4300-956A-8879205575B4}" type="presOf" srcId="{36F240F1-D88C-4A87-9B37-1E3C703BEE2D}" destId="{71C04DA6-0AE2-4203-A342-0B44B1F3BFE9}" srcOrd="0" destOrd="0" presId="urn:microsoft.com/office/officeart/2005/8/layout/radial4"/>
    <dgm:cxn modelId="{B7CCDB21-7DDD-4530-B714-109010FA9C14}" srcId="{447223D5-9E0B-4DFE-99BF-E1BFF9058823}" destId="{E1DE6D56-6261-4B6E-99DA-5A99029410EE}" srcOrd="0" destOrd="0" parTransId="{E3D3795B-4ECF-4284-BDFF-DFB10FBCA967}" sibTransId="{74C4DA70-9868-4EE6-B447-470A995B6D32}"/>
    <dgm:cxn modelId="{942C973C-1197-47E7-9F85-48DEB7FA6FDA}" type="presOf" srcId="{E9F8B626-C291-4CD2-A207-C66038CCD45B}" destId="{03DDBC43-41BD-4C7F-827C-7C6C52BAE0A8}" srcOrd="0" destOrd="0" presId="urn:microsoft.com/office/officeart/2005/8/layout/radial4"/>
    <dgm:cxn modelId="{790AC13C-6157-49BA-8275-12F0FCBD3A36}" type="presOf" srcId="{9D7385EF-E823-4767-B1FA-9FE0A875BF25}" destId="{D92E104B-8931-4E0F-A889-EBF29927ED5D}" srcOrd="0" destOrd="0" presId="urn:microsoft.com/office/officeart/2005/8/layout/radial4"/>
    <dgm:cxn modelId="{FB4B4081-D044-48ED-9C67-4D7B03AE8A7A}" type="presOf" srcId="{5A0B0802-A136-4AFE-9BA6-B8384CE1B620}" destId="{E2832BE0-6C5D-48E6-B6B4-3F29E6ABB257}" srcOrd="0" destOrd="0" presId="urn:microsoft.com/office/officeart/2005/8/layout/radial4"/>
    <dgm:cxn modelId="{95C75389-E266-4D96-85B3-E8F0050380C7}" type="presOf" srcId="{4600E1B6-0DC4-4F5D-8608-326DEE92C799}" destId="{BA175F17-0432-49FC-B8ED-3A50D969743C}" srcOrd="0" destOrd="0" presId="urn:microsoft.com/office/officeart/2005/8/layout/radial4"/>
    <dgm:cxn modelId="{6F11ECC4-CAF9-4C3C-B057-2CE7F2FF8693}" type="presParOf" srcId="{E2832BE0-6C5D-48E6-B6B4-3F29E6ABB257}" destId="{5B4166AE-92E9-4310-8286-EEA15803F671}" srcOrd="0" destOrd="0" presId="urn:microsoft.com/office/officeart/2005/8/layout/radial4"/>
    <dgm:cxn modelId="{560C3506-D145-47A5-9125-56374227A953}" type="presParOf" srcId="{E2832BE0-6C5D-48E6-B6B4-3F29E6ABB257}" destId="{86BF03D8-2E60-4665-A550-337316E79BBC}" srcOrd="1" destOrd="0" presId="urn:microsoft.com/office/officeart/2005/8/layout/radial4"/>
    <dgm:cxn modelId="{AA1A9B7B-820D-4DD5-9909-DA1199F1D0A6}" type="presParOf" srcId="{E2832BE0-6C5D-48E6-B6B4-3F29E6ABB257}" destId="{CED71187-30B7-415A-B1A2-F01930BD14A2}" srcOrd="2" destOrd="0" presId="urn:microsoft.com/office/officeart/2005/8/layout/radial4"/>
    <dgm:cxn modelId="{FFA71E4B-2D92-46D3-9CA3-52ECD056D5A0}" type="presParOf" srcId="{E2832BE0-6C5D-48E6-B6B4-3F29E6ABB257}" destId="{867E1066-4C42-4C6F-825B-4D098681619C}" srcOrd="3" destOrd="0" presId="urn:microsoft.com/office/officeart/2005/8/layout/radial4"/>
    <dgm:cxn modelId="{E0031CAE-0769-4F1D-AD99-3A7B078B84C8}" type="presParOf" srcId="{E2832BE0-6C5D-48E6-B6B4-3F29E6ABB257}" destId="{066D205A-029E-40F2-8CCF-DD8E76914EF7}" srcOrd="4" destOrd="0" presId="urn:microsoft.com/office/officeart/2005/8/layout/radial4"/>
    <dgm:cxn modelId="{1E7D8718-4752-410D-9A62-0FAF23A8E3E0}" type="presParOf" srcId="{E2832BE0-6C5D-48E6-B6B4-3F29E6ABB257}" destId="{BA175F17-0432-49FC-B8ED-3A50D969743C}" srcOrd="5" destOrd="0" presId="urn:microsoft.com/office/officeart/2005/8/layout/radial4"/>
    <dgm:cxn modelId="{C348B990-C713-4365-9AE8-2D1F06B7DB8B}" type="presParOf" srcId="{E2832BE0-6C5D-48E6-B6B4-3F29E6ABB257}" destId="{F915645E-88D3-42C5-A4D5-87F36426E587}" srcOrd="6" destOrd="0" presId="urn:microsoft.com/office/officeart/2005/8/layout/radial4"/>
    <dgm:cxn modelId="{6AB3F079-07B9-4AA3-BB0C-763D48A472C0}" type="presParOf" srcId="{E2832BE0-6C5D-48E6-B6B4-3F29E6ABB257}" destId="{D92E104B-8931-4E0F-A889-EBF29927ED5D}" srcOrd="7" destOrd="0" presId="urn:microsoft.com/office/officeart/2005/8/layout/radial4"/>
    <dgm:cxn modelId="{B8B4BB66-26FB-499B-86C6-7D0DDFEF85CC}" type="presParOf" srcId="{E2832BE0-6C5D-48E6-B6B4-3F29E6ABB257}" destId="{D93F7171-6383-462D-8424-B2E8BC01FEBC}" srcOrd="8" destOrd="0" presId="urn:microsoft.com/office/officeart/2005/8/layout/radial4"/>
    <dgm:cxn modelId="{17C1E052-BC61-4D04-8397-E56E75617079}" type="presParOf" srcId="{E2832BE0-6C5D-48E6-B6B4-3F29E6ABB257}" destId="{D28D9FC4-45F4-465F-AA86-E3BE2331B4D7}" srcOrd="9" destOrd="0" presId="urn:microsoft.com/office/officeart/2005/8/layout/radial4"/>
    <dgm:cxn modelId="{824305B5-3391-46B4-8B5E-C3DEA25F5521}" type="presParOf" srcId="{E2832BE0-6C5D-48E6-B6B4-3F29E6ABB257}" destId="{06D6ED10-D51E-4C56-847D-762060886D79}" srcOrd="10" destOrd="0" presId="urn:microsoft.com/office/officeart/2005/8/layout/radial4"/>
    <dgm:cxn modelId="{F2D5AE99-60BB-4B56-A071-7393FBA1F8BE}" type="presParOf" srcId="{E2832BE0-6C5D-48E6-B6B4-3F29E6ABB257}" destId="{B444B042-DC66-4BA2-BB34-440676D6F40F}" srcOrd="11" destOrd="0" presId="urn:microsoft.com/office/officeart/2005/8/layout/radial4"/>
    <dgm:cxn modelId="{23577C1C-BF09-4605-A229-BDF21E6AF529}" type="presParOf" srcId="{E2832BE0-6C5D-48E6-B6B4-3F29E6ABB257}" destId="{54958DD7-9408-41D1-9CFA-84FF3D37044E}" srcOrd="12" destOrd="0" presId="urn:microsoft.com/office/officeart/2005/8/layout/radial4"/>
    <dgm:cxn modelId="{4802D4FE-B5E9-411C-9F10-96B83A70A2AA}" type="presParOf" srcId="{E2832BE0-6C5D-48E6-B6B4-3F29E6ABB257}" destId="{22E3F9CC-061C-46F8-8E8A-1AC10F82F7DC}" srcOrd="13" destOrd="0" presId="urn:microsoft.com/office/officeart/2005/8/layout/radial4"/>
    <dgm:cxn modelId="{FB8E2A62-7A25-41FD-AADA-B14ED5066A19}" type="presParOf" srcId="{E2832BE0-6C5D-48E6-B6B4-3F29E6ABB257}" destId="{A1A5510F-E369-4A1D-969D-15132165CE22}" srcOrd="14" destOrd="0" presId="urn:microsoft.com/office/officeart/2005/8/layout/radial4"/>
    <dgm:cxn modelId="{91CDF7C6-D07B-4FAD-8890-070160C45355}" type="presParOf" srcId="{E2832BE0-6C5D-48E6-B6B4-3F29E6ABB257}" destId="{C0346A2A-BCA9-4220-AA00-E61EABBB1C26}" srcOrd="15" destOrd="0" presId="urn:microsoft.com/office/officeart/2005/8/layout/radial4"/>
    <dgm:cxn modelId="{8C979C0C-5E9B-4AB8-A279-A04D5E251DE1}" type="presParOf" srcId="{E2832BE0-6C5D-48E6-B6B4-3F29E6ABB257}" destId="{03DDBC43-41BD-4C7F-827C-7C6C52BAE0A8}" srcOrd="16" destOrd="0" presId="urn:microsoft.com/office/officeart/2005/8/layout/radial4"/>
    <dgm:cxn modelId="{01AB7FC2-8E5D-4F0B-95E7-152D9A7A834D}" type="presParOf" srcId="{E2832BE0-6C5D-48E6-B6B4-3F29E6ABB257}" destId="{A2BECC42-A0B6-47C7-AD49-0050FF03BA36}" srcOrd="17" destOrd="0" presId="urn:microsoft.com/office/officeart/2005/8/layout/radial4"/>
    <dgm:cxn modelId="{8B8EAC96-8BA0-4B84-8F6D-87C56ADB83CC}" type="presParOf" srcId="{E2832BE0-6C5D-48E6-B6B4-3F29E6ABB257}" destId="{4FAF1DBE-C74F-44AE-ACA3-9098A09A0B31}" srcOrd="18" destOrd="0" presId="urn:microsoft.com/office/officeart/2005/8/layout/radial4"/>
    <dgm:cxn modelId="{E4A98A23-D1B1-4079-8B96-6B4A58AD6A52}" type="presParOf" srcId="{E2832BE0-6C5D-48E6-B6B4-3F29E6ABB257}" destId="{627A4DCF-F041-4352-9908-2D6D91606C15}" srcOrd="19" destOrd="0" presId="urn:microsoft.com/office/officeart/2005/8/layout/radial4"/>
    <dgm:cxn modelId="{3FE4BED7-316E-4549-9BF9-7C8E96399AF8}" type="presParOf" srcId="{E2832BE0-6C5D-48E6-B6B4-3F29E6ABB257}" destId="{47DA4CC2-5816-49C4-9DA1-99B990321BA7}" srcOrd="20" destOrd="0" presId="urn:microsoft.com/office/officeart/2005/8/layout/radial4"/>
    <dgm:cxn modelId="{DA07ACC2-302D-48E7-AD2F-40BFB56B4E7C}" type="presParOf" srcId="{E2832BE0-6C5D-48E6-B6B4-3F29E6ABB257}" destId="{71C04DA6-0AE2-4203-A342-0B44B1F3BFE9}" srcOrd="21" destOrd="0" presId="urn:microsoft.com/office/officeart/2005/8/layout/radial4"/>
    <dgm:cxn modelId="{CB0C5E9E-9F4B-4C0D-BF32-92655B770A5D}" type="presParOf" srcId="{E2832BE0-6C5D-48E6-B6B4-3F29E6ABB257}" destId="{8EB091AC-C1CB-488A-842F-AFF2361096A5}" srcOrd="22" destOrd="0" presId="urn:microsoft.com/office/officeart/2005/8/layout/radial4"/>
    <dgm:cxn modelId="{C77DBBD7-C16D-4873-AB92-C085F576D8C4}" type="presParOf" srcId="{E2832BE0-6C5D-48E6-B6B4-3F29E6ABB257}" destId="{19A56128-82BF-4B8D-9A44-A3F8801F0CA7}" srcOrd="23" destOrd="0" presId="urn:microsoft.com/office/officeart/2005/8/layout/radial4"/>
    <dgm:cxn modelId="{35AC144D-7406-4F9F-B1CA-F85C9ABBAC7D}" type="presParOf" srcId="{E2832BE0-6C5D-48E6-B6B4-3F29E6ABB257}" destId="{7F616E76-56CF-4CD2-BEBB-7F1626960D96}" srcOrd="24" destOrd="0" presId="urn:microsoft.com/office/officeart/2005/8/layout/radial4"/>
    <dgm:cxn modelId="{6CAD507A-72E0-4343-BBAF-CF3714C45DDE}" type="presParOf" srcId="{E2832BE0-6C5D-48E6-B6B4-3F29E6ABB257}" destId="{5CB34452-9C22-42E3-93C6-642B169DDF6E}" srcOrd="25" destOrd="0" presId="urn:microsoft.com/office/officeart/2005/8/layout/radial4"/>
    <dgm:cxn modelId="{48E35BCC-6BC7-4E82-85B7-6127AAF8C514}" type="presParOf" srcId="{E2832BE0-6C5D-48E6-B6B4-3F29E6ABB257}" destId="{69983DF8-C1F1-426B-972F-061CD2EC0302}" srcOrd="2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EB50D6-5876-488A-B0F5-D0C2A7524D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2CBF265-FA80-4BFB-B805-ECA25B321E0E}">
      <dgm:prSet/>
      <dgm:spPr>
        <a:solidFill>
          <a:schemeClr val="tx1"/>
        </a:solidFill>
      </dgm:spPr>
      <dgm:t>
        <a:bodyPr/>
        <a:lstStyle/>
        <a:p>
          <a:pPr algn="ctr" rtl="0"/>
          <a:r>
            <a:rPr lang="en-US" b="1" dirty="0" smtClean="0"/>
            <a:t>Renaissance West Community Initiative</a:t>
          </a:r>
          <a:endParaRPr lang="en-US" dirty="0"/>
        </a:p>
      </dgm:t>
    </dgm:pt>
    <dgm:pt modelId="{88EDA411-3ACE-4C27-9554-4B69D245C4B5}" type="parTrans" cxnId="{8FFB6510-719C-4BF6-9428-B6765DA9F49B}">
      <dgm:prSet/>
      <dgm:spPr/>
      <dgm:t>
        <a:bodyPr/>
        <a:lstStyle/>
        <a:p>
          <a:endParaRPr lang="en-US"/>
        </a:p>
      </dgm:t>
    </dgm:pt>
    <dgm:pt modelId="{C8881F43-6D7F-478B-9C81-ABDB7B055654}" type="sibTrans" cxnId="{8FFB6510-719C-4BF6-9428-B6765DA9F49B}">
      <dgm:prSet/>
      <dgm:spPr/>
      <dgm:t>
        <a:bodyPr/>
        <a:lstStyle/>
        <a:p>
          <a:endParaRPr lang="en-US"/>
        </a:p>
      </dgm:t>
    </dgm:pt>
    <dgm:pt modelId="{17675764-F914-436A-8091-504D64850C97}" type="pres">
      <dgm:prSet presAssocID="{B8EB50D6-5876-488A-B0F5-D0C2A7524D36}" presName="linear" presStyleCnt="0">
        <dgm:presLayoutVars>
          <dgm:animLvl val="lvl"/>
          <dgm:resizeHandles val="exact"/>
        </dgm:presLayoutVars>
      </dgm:prSet>
      <dgm:spPr/>
      <dgm:t>
        <a:bodyPr/>
        <a:lstStyle/>
        <a:p>
          <a:endParaRPr lang="en-US"/>
        </a:p>
      </dgm:t>
    </dgm:pt>
    <dgm:pt modelId="{09607AF5-CC25-4659-B0D4-4D3B17118D24}" type="pres">
      <dgm:prSet presAssocID="{E2CBF265-FA80-4BFB-B805-ECA25B321E0E}" presName="parentText" presStyleLbl="node1" presStyleIdx="0" presStyleCnt="1" custScaleX="61111" custScaleY="20584" custLinFactNeighborX="17284" custLinFactNeighborY="-3177">
        <dgm:presLayoutVars>
          <dgm:chMax val="0"/>
          <dgm:bulletEnabled val="1"/>
        </dgm:presLayoutVars>
      </dgm:prSet>
      <dgm:spPr/>
      <dgm:t>
        <a:bodyPr/>
        <a:lstStyle/>
        <a:p>
          <a:endParaRPr lang="en-US"/>
        </a:p>
      </dgm:t>
    </dgm:pt>
  </dgm:ptLst>
  <dgm:cxnLst>
    <dgm:cxn modelId="{8FFB6510-719C-4BF6-9428-B6765DA9F49B}" srcId="{B8EB50D6-5876-488A-B0F5-D0C2A7524D36}" destId="{E2CBF265-FA80-4BFB-B805-ECA25B321E0E}" srcOrd="0" destOrd="0" parTransId="{88EDA411-3ACE-4C27-9554-4B69D245C4B5}" sibTransId="{C8881F43-6D7F-478B-9C81-ABDB7B055654}"/>
    <dgm:cxn modelId="{544BA0BF-6EE2-48DA-8C8F-CD45D42DCC3C}" type="presOf" srcId="{E2CBF265-FA80-4BFB-B805-ECA25B321E0E}" destId="{09607AF5-CC25-4659-B0D4-4D3B17118D24}" srcOrd="0" destOrd="0" presId="urn:microsoft.com/office/officeart/2005/8/layout/vList2"/>
    <dgm:cxn modelId="{04072069-D483-4096-AA57-ECC0BFA9E91A}" type="presOf" srcId="{B8EB50D6-5876-488A-B0F5-D0C2A7524D36}" destId="{17675764-F914-436A-8091-504D64850C97}" srcOrd="0" destOrd="0" presId="urn:microsoft.com/office/officeart/2005/8/layout/vList2"/>
    <dgm:cxn modelId="{76D78CF9-C974-4763-9135-5BA49C638833}" type="presParOf" srcId="{17675764-F914-436A-8091-504D64850C97}" destId="{09607AF5-CC25-4659-B0D4-4D3B17118D24}"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7596E2-1271-4CF6-9B19-56A0383F58BB}" type="doc">
      <dgm:prSet loTypeId="urn:microsoft.com/office/officeart/2005/8/layout/hProcess9" loCatId="process" qsTypeId="urn:microsoft.com/office/officeart/2005/8/quickstyle/simple1" qsCatId="simple" csTypeId="urn:microsoft.com/office/officeart/2005/8/colors/accent0_1" csCatId="mainScheme" phldr="1"/>
      <dgm:spPr/>
    </dgm:pt>
    <dgm:pt modelId="{4CC49AFC-8D11-4C27-A3DA-11B4FFBCD27B}">
      <dgm:prSet phldrT="[Text]"/>
      <dgm:spPr/>
      <dgm:t>
        <a:bodyPr/>
        <a:lstStyle/>
        <a:p>
          <a:r>
            <a:rPr lang="en-US" dirty="0" smtClean="0"/>
            <a:t>Reactive</a:t>
          </a:r>
          <a:endParaRPr lang="en-US" dirty="0"/>
        </a:p>
      </dgm:t>
    </dgm:pt>
    <dgm:pt modelId="{EF1985BF-84C6-4A5A-B8B8-F2EF56742B25}" type="parTrans" cxnId="{95AD8B41-A3C5-4C7B-ACC1-427513255D12}">
      <dgm:prSet/>
      <dgm:spPr/>
      <dgm:t>
        <a:bodyPr/>
        <a:lstStyle/>
        <a:p>
          <a:endParaRPr lang="en-US"/>
        </a:p>
      </dgm:t>
    </dgm:pt>
    <dgm:pt modelId="{D4368BC6-0257-4CE6-B9E9-13C3C1AE0D8B}" type="sibTrans" cxnId="{95AD8B41-A3C5-4C7B-ACC1-427513255D12}">
      <dgm:prSet/>
      <dgm:spPr/>
      <dgm:t>
        <a:bodyPr/>
        <a:lstStyle/>
        <a:p>
          <a:endParaRPr lang="en-US"/>
        </a:p>
      </dgm:t>
    </dgm:pt>
    <dgm:pt modelId="{23B054DD-6058-4CAB-BDA8-FF0BB97E744E}">
      <dgm:prSet phldrT="[Text]"/>
      <dgm:spPr/>
      <dgm:t>
        <a:bodyPr/>
        <a:lstStyle/>
        <a:p>
          <a:r>
            <a:rPr lang="en-US" dirty="0" smtClean="0"/>
            <a:t>Active</a:t>
          </a:r>
          <a:endParaRPr lang="en-US" dirty="0"/>
        </a:p>
      </dgm:t>
    </dgm:pt>
    <dgm:pt modelId="{C2A64BC3-8DF5-41DD-841D-16A0C1B01DF5}" type="parTrans" cxnId="{14D56872-C2CC-4982-A108-2FB0EA7A1761}">
      <dgm:prSet/>
      <dgm:spPr/>
      <dgm:t>
        <a:bodyPr/>
        <a:lstStyle/>
        <a:p>
          <a:endParaRPr lang="en-US"/>
        </a:p>
      </dgm:t>
    </dgm:pt>
    <dgm:pt modelId="{A54D5574-FE46-4ECC-AC3E-FFF144CB8126}" type="sibTrans" cxnId="{14D56872-C2CC-4982-A108-2FB0EA7A1761}">
      <dgm:prSet/>
      <dgm:spPr/>
      <dgm:t>
        <a:bodyPr/>
        <a:lstStyle/>
        <a:p>
          <a:endParaRPr lang="en-US"/>
        </a:p>
      </dgm:t>
    </dgm:pt>
    <dgm:pt modelId="{4213DA3C-2C90-4D1E-8822-205BA2265C66}" type="pres">
      <dgm:prSet presAssocID="{ED7596E2-1271-4CF6-9B19-56A0383F58BB}" presName="CompostProcess" presStyleCnt="0">
        <dgm:presLayoutVars>
          <dgm:dir/>
          <dgm:resizeHandles val="exact"/>
        </dgm:presLayoutVars>
      </dgm:prSet>
      <dgm:spPr/>
    </dgm:pt>
    <dgm:pt modelId="{835F6E90-FB1E-4523-8825-84307CC8B098}" type="pres">
      <dgm:prSet presAssocID="{ED7596E2-1271-4CF6-9B19-56A0383F58BB}" presName="arrow" presStyleLbl="bgShp" presStyleIdx="0" presStyleCnt="1" custLinFactNeighborX="0" custLinFactNeighborY="-4412"/>
      <dgm:spPr>
        <a:solidFill>
          <a:srgbClr val="C00000"/>
        </a:solidFill>
      </dgm:spPr>
    </dgm:pt>
    <dgm:pt modelId="{A2DD57B9-55B8-40CD-B75D-7F19FEB5DBD3}" type="pres">
      <dgm:prSet presAssocID="{ED7596E2-1271-4CF6-9B19-56A0383F58BB}" presName="linearProcess" presStyleCnt="0"/>
      <dgm:spPr/>
    </dgm:pt>
    <dgm:pt modelId="{E363AB1E-C3FC-4C44-91B0-170EDBEA24DE}" type="pres">
      <dgm:prSet presAssocID="{4CC49AFC-8D11-4C27-A3DA-11B4FFBCD27B}" presName="textNode" presStyleLbl="node1" presStyleIdx="0" presStyleCnt="2">
        <dgm:presLayoutVars>
          <dgm:bulletEnabled val="1"/>
        </dgm:presLayoutVars>
      </dgm:prSet>
      <dgm:spPr/>
      <dgm:t>
        <a:bodyPr/>
        <a:lstStyle/>
        <a:p>
          <a:endParaRPr lang="en-US"/>
        </a:p>
      </dgm:t>
    </dgm:pt>
    <dgm:pt modelId="{E7D03C61-D9EE-4615-AB27-5EC02CA0CF77}" type="pres">
      <dgm:prSet presAssocID="{D4368BC6-0257-4CE6-B9E9-13C3C1AE0D8B}" presName="sibTrans" presStyleCnt="0"/>
      <dgm:spPr/>
    </dgm:pt>
    <dgm:pt modelId="{4C6C3C54-54F8-471F-BA04-923455424BCF}" type="pres">
      <dgm:prSet presAssocID="{23B054DD-6058-4CAB-BDA8-FF0BB97E744E}" presName="textNode" presStyleLbl="node1" presStyleIdx="1" presStyleCnt="2">
        <dgm:presLayoutVars>
          <dgm:bulletEnabled val="1"/>
        </dgm:presLayoutVars>
      </dgm:prSet>
      <dgm:spPr/>
      <dgm:t>
        <a:bodyPr/>
        <a:lstStyle/>
        <a:p>
          <a:endParaRPr lang="en-US"/>
        </a:p>
      </dgm:t>
    </dgm:pt>
  </dgm:ptLst>
  <dgm:cxnLst>
    <dgm:cxn modelId="{95AD8B41-A3C5-4C7B-ACC1-427513255D12}" srcId="{ED7596E2-1271-4CF6-9B19-56A0383F58BB}" destId="{4CC49AFC-8D11-4C27-A3DA-11B4FFBCD27B}" srcOrd="0" destOrd="0" parTransId="{EF1985BF-84C6-4A5A-B8B8-F2EF56742B25}" sibTransId="{D4368BC6-0257-4CE6-B9E9-13C3C1AE0D8B}"/>
    <dgm:cxn modelId="{14D56872-C2CC-4982-A108-2FB0EA7A1761}" srcId="{ED7596E2-1271-4CF6-9B19-56A0383F58BB}" destId="{23B054DD-6058-4CAB-BDA8-FF0BB97E744E}" srcOrd="1" destOrd="0" parTransId="{C2A64BC3-8DF5-41DD-841D-16A0C1B01DF5}" sibTransId="{A54D5574-FE46-4ECC-AC3E-FFF144CB8126}"/>
    <dgm:cxn modelId="{2006D02E-3BF2-4F6A-ABD7-6257A3C29BC3}" type="presOf" srcId="{ED7596E2-1271-4CF6-9B19-56A0383F58BB}" destId="{4213DA3C-2C90-4D1E-8822-205BA2265C66}" srcOrd="0" destOrd="0" presId="urn:microsoft.com/office/officeart/2005/8/layout/hProcess9"/>
    <dgm:cxn modelId="{5B16D410-A53A-4788-88BB-5E86EDD9F4FF}" type="presOf" srcId="{23B054DD-6058-4CAB-BDA8-FF0BB97E744E}" destId="{4C6C3C54-54F8-471F-BA04-923455424BCF}" srcOrd="0" destOrd="0" presId="urn:microsoft.com/office/officeart/2005/8/layout/hProcess9"/>
    <dgm:cxn modelId="{1F21DD27-F01C-4945-B9F3-AEAB48219AC6}" type="presOf" srcId="{4CC49AFC-8D11-4C27-A3DA-11B4FFBCD27B}" destId="{E363AB1E-C3FC-4C44-91B0-170EDBEA24DE}" srcOrd="0" destOrd="0" presId="urn:microsoft.com/office/officeart/2005/8/layout/hProcess9"/>
    <dgm:cxn modelId="{B53360EA-0A12-4C16-97C9-90647B9901D4}" type="presParOf" srcId="{4213DA3C-2C90-4D1E-8822-205BA2265C66}" destId="{835F6E90-FB1E-4523-8825-84307CC8B098}" srcOrd="0" destOrd="0" presId="urn:microsoft.com/office/officeart/2005/8/layout/hProcess9"/>
    <dgm:cxn modelId="{B43054A5-0375-40FA-8752-2BD90AFAF58E}" type="presParOf" srcId="{4213DA3C-2C90-4D1E-8822-205BA2265C66}" destId="{A2DD57B9-55B8-40CD-B75D-7F19FEB5DBD3}" srcOrd="1" destOrd="0" presId="urn:microsoft.com/office/officeart/2005/8/layout/hProcess9"/>
    <dgm:cxn modelId="{F2483B26-63B6-40D1-9713-65BD2004FE74}" type="presParOf" srcId="{A2DD57B9-55B8-40CD-B75D-7F19FEB5DBD3}" destId="{E363AB1E-C3FC-4C44-91B0-170EDBEA24DE}" srcOrd="0" destOrd="0" presId="urn:microsoft.com/office/officeart/2005/8/layout/hProcess9"/>
    <dgm:cxn modelId="{E82FDA34-5802-4E82-BCBD-ABF1867935B2}" type="presParOf" srcId="{A2DD57B9-55B8-40CD-B75D-7F19FEB5DBD3}" destId="{E7D03C61-D9EE-4615-AB27-5EC02CA0CF77}" srcOrd="1" destOrd="0" presId="urn:microsoft.com/office/officeart/2005/8/layout/hProcess9"/>
    <dgm:cxn modelId="{C2C9ED44-89D5-4B7B-A365-7FEDD709AEE1}" type="presParOf" srcId="{A2DD57B9-55B8-40CD-B75D-7F19FEB5DBD3}" destId="{4C6C3C54-54F8-471F-BA04-923455424BCF}"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F20D2C-6E42-4F0D-BB83-7F0A57E8D049}" type="doc">
      <dgm:prSet loTypeId="urn:microsoft.com/office/officeart/2005/8/layout/vList5" loCatId="list" qsTypeId="urn:microsoft.com/office/officeart/2005/8/quickstyle/simple1" qsCatId="simple" csTypeId="urn:microsoft.com/office/officeart/2005/8/colors/accent2_2" csCatId="accent2"/>
      <dgm:spPr/>
      <dgm:t>
        <a:bodyPr/>
        <a:lstStyle/>
        <a:p>
          <a:endParaRPr lang="en-US"/>
        </a:p>
      </dgm:t>
    </dgm:pt>
    <dgm:pt modelId="{21BF75EC-74D7-4CD1-B60F-0CD88373B048}">
      <dgm:prSet/>
      <dgm:spPr/>
      <dgm:t>
        <a:bodyPr/>
        <a:lstStyle/>
        <a:p>
          <a:pPr rtl="0"/>
          <a:r>
            <a:rPr lang="en-US" smtClean="0"/>
            <a:t>Ask the right questions</a:t>
          </a:r>
          <a:endParaRPr lang="en-US"/>
        </a:p>
      </dgm:t>
    </dgm:pt>
    <dgm:pt modelId="{4EEDF730-09C4-40B9-9D72-717D93262557}" type="parTrans" cxnId="{93B1FE88-70C8-4657-8C49-12E3F5FAF8A4}">
      <dgm:prSet/>
      <dgm:spPr/>
      <dgm:t>
        <a:bodyPr/>
        <a:lstStyle/>
        <a:p>
          <a:endParaRPr lang="en-US"/>
        </a:p>
      </dgm:t>
    </dgm:pt>
    <dgm:pt modelId="{D8778B2B-FF29-4BA3-9E1E-A9FA6A2C9489}" type="sibTrans" cxnId="{93B1FE88-70C8-4657-8C49-12E3F5FAF8A4}">
      <dgm:prSet/>
      <dgm:spPr/>
      <dgm:t>
        <a:bodyPr/>
        <a:lstStyle/>
        <a:p>
          <a:endParaRPr lang="en-US"/>
        </a:p>
      </dgm:t>
    </dgm:pt>
    <dgm:pt modelId="{7DF9B10E-6BB4-4464-BF9D-A366E471018D}">
      <dgm:prSet/>
      <dgm:spPr/>
      <dgm:t>
        <a:bodyPr/>
        <a:lstStyle/>
        <a:p>
          <a:pPr rtl="0"/>
          <a:r>
            <a:rPr lang="en-US" smtClean="0"/>
            <a:t>Be patient</a:t>
          </a:r>
          <a:endParaRPr lang="en-US"/>
        </a:p>
      </dgm:t>
    </dgm:pt>
    <dgm:pt modelId="{CFDA88D1-D662-425B-BC9C-C8BF9BA7CC44}" type="parTrans" cxnId="{E674E804-E295-4DBA-86D1-E7D3E72E2DAE}">
      <dgm:prSet/>
      <dgm:spPr/>
      <dgm:t>
        <a:bodyPr/>
        <a:lstStyle/>
        <a:p>
          <a:endParaRPr lang="en-US"/>
        </a:p>
      </dgm:t>
    </dgm:pt>
    <dgm:pt modelId="{1FFABBD6-A65F-4E9C-B1B7-40FEE32A9D95}" type="sibTrans" cxnId="{E674E804-E295-4DBA-86D1-E7D3E72E2DAE}">
      <dgm:prSet/>
      <dgm:spPr/>
      <dgm:t>
        <a:bodyPr/>
        <a:lstStyle/>
        <a:p>
          <a:endParaRPr lang="en-US"/>
        </a:p>
      </dgm:t>
    </dgm:pt>
    <dgm:pt modelId="{7EC23BCD-B2BC-464D-8DA1-47C5F13A934C}">
      <dgm:prSet/>
      <dgm:spPr/>
      <dgm:t>
        <a:bodyPr/>
        <a:lstStyle/>
        <a:p>
          <a:pPr rtl="0"/>
          <a:r>
            <a:rPr lang="en-US" smtClean="0"/>
            <a:t>We’re not alone – internally or externally</a:t>
          </a:r>
          <a:endParaRPr lang="en-US"/>
        </a:p>
      </dgm:t>
    </dgm:pt>
    <dgm:pt modelId="{7FC98862-CE6C-4B25-8EDB-5DDEB02CF97A}" type="parTrans" cxnId="{35A2D9A0-3A8E-4CE2-BE9F-E87C9334831E}">
      <dgm:prSet/>
      <dgm:spPr/>
      <dgm:t>
        <a:bodyPr/>
        <a:lstStyle/>
        <a:p>
          <a:endParaRPr lang="en-US"/>
        </a:p>
      </dgm:t>
    </dgm:pt>
    <dgm:pt modelId="{B8BBF6FF-0CDB-4269-9198-E4F88F263E9D}" type="sibTrans" cxnId="{35A2D9A0-3A8E-4CE2-BE9F-E87C9334831E}">
      <dgm:prSet/>
      <dgm:spPr/>
      <dgm:t>
        <a:bodyPr/>
        <a:lstStyle/>
        <a:p>
          <a:endParaRPr lang="en-US"/>
        </a:p>
      </dgm:t>
    </dgm:pt>
    <dgm:pt modelId="{BD7DE6CC-03E2-4D2F-8EE3-3942C97224E4}">
      <dgm:prSet/>
      <dgm:spPr/>
      <dgm:t>
        <a:bodyPr/>
        <a:lstStyle/>
        <a:p>
          <a:pPr rtl="0"/>
          <a:r>
            <a:rPr lang="en-US" smtClean="0"/>
            <a:t>Celebrate the wins</a:t>
          </a:r>
          <a:endParaRPr lang="en-US"/>
        </a:p>
      </dgm:t>
    </dgm:pt>
    <dgm:pt modelId="{F3AD45C0-8F98-4630-80AB-8BFF7DEAED04}" type="parTrans" cxnId="{BC66BA07-2C7C-4AFF-A32A-7E92C0F69FE8}">
      <dgm:prSet/>
      <dgm:spPr/>
      <dgm:t>
        <a:bodyPr/>
        <a:lstStyle/>
        <a:p>
          <a:endParaRPr lang="en-US"/>
        </a:p>
      </dgm:t>
    </dgm:pt>
    <dgm:pt modelId="{2227762E-90CF-4D69-AEAC-B5889FBC383E}" type="sibTrans" cxnId="{BC66BA07-2C7C-4AFF-A32A-7E92C0F69FE8}">
      <dgm:prSet/>
      <dgm:spPr/>
      <dgm:t>
        <a:bodyPr/>
        <a:lstStyle/>
        <a:p>
          <a:endParaRPr lang="en-US"/>
        </a:p>
      </dgm:t>
    </dgm:pt>
    <dgm:pt modelId="{2B85CEE9-06A5-4BF1-958C-879832E49D37}" type="pres">
      <dgm:prSet presAssocID="{D9F20D2C-6E42-4F0D-BB83-7F0A57E8D049}" presName="Name0" presStyleCnt="0">
        <dgm:presLayoutVars>
          <dgm:dir/>
          <dgm:animLvl val="lvl"/>
          <dgm:resizeHandles val="exact"/>
        </dgm:presLayoutVars>
      </dgm:prSet>
      <dgm:spPr/>
    </dgm:pt>
    <dgm:pt modelId="{7DC3A40C-0FC6-4D53-B057-2A6CB8204582}" type="pres">
      <dgm:prSet presAssocID="{21BF75EC-74D7-4CD1-B60F-0CD88373B048}" presName="linNode" presStyleCnt="0"/>
      <dgm:spPr/>
    </dgm:pt>
    <dgm:pt modelId="{C513B258-0D6B-48BC-BBF8-AFB230D1728A}" type="pres">
      <dgm:prSet presAssocID="{21BF75EC-74D7-4CD1-B60F-0CD88373B048}" presName="parentText" presStyleLbl="node1" presStyleIdx="0" presStyleCnt="4">
        <dgm:presLayoutVars>
          <dgm:chMax val="1"/>
          <dgm:bulletEnabled val="1"/>
        </dgm:presLayoutVars>
      </dgm:prSet>
      <dgm:spPr/>
    </dgm:pt>
    <dgm:pt modelId="{E4BA09D6-8316-490B-B4A1-DDD8BFC8586B}" type="pres">
      <dgm:prSet presAssocID="{D8778B2B-FF29-4BA3-9E1E-A9FA6A2C9489}" presName="sp" presStyleCnt="0"/>
      <dgm:spPr/>
    </dgm:pt>
    <dgm:pt modelId="{594FFBBE-19CE-46F0-80AC-EC403AD8EAC4}" type="pres">
      <dgm:prSet presAssocID="{7DF9B10E-6BB4-4464-BF9D-A366E471018D}" presName="linNode" presStyleCnt="0"/>
      <dgm:spPr/>
    </dgm:pt>
    <dgm:pt modelId="{A546087D-91C6-4026-A5B6-275271E35D99}" type="pres">
      <dgm:prSet presAssocID="{7DF9B10E-6BB4-4464-BF9D-A366E471018D}" presName="parentText" presStyleLbl="node1" presStyleIdx="1" presStyleCnt="4">
        <dgm:presLayoutVars>
          <dgm:chMax val="1"/>
          <dgm:bulletEnabled val="1"/>
        </dgm:presLayoutVars>
      </dgm:prSet>
      <dgm:spPr/>
    </dgm:pt>
    <dgm:pt modelId="{293B14BC-1258-4FC6-86E4-3B457CFBB5C4}" type="pres">
      <dgm:prSet presAssocID="{1FFABBD6-A65F-4E9C-B1B7-40FEE32A9D95}" presName="sp" presStyleCnt="0"/>
      <dgm:spPr/>
    </dgm:pt>
    <dgm:pt modelId="{78DAF40E-B4AC-446F-B0D1-622FD8E450F9}" type="pres">
      <dgm:prSet presAssocID="{7EC23BCD-B2BC-464D-8DA1-47C5F13A934C}" presName="linNode" presStyleCnt="0"/>
      <dgm:spPr/>
    </dgm:pt>
    <dgm:pt modelId="{0D696248-3AD2-4947-B270-26673B5FB2B5}" type="pres">
      <dgm:prSet presAssocID="{7EC23BCD-B2BC-464D-8DA1-47C5F13A934C}" presName="parentText" presStyleLbl="node1" presStyleIdx="2" presStyleCnt="4">
        <dgm:presLayoutVars>
          <dgm:chMax val="1"/>
          <dgm:bulletEnabled val="1"/>
        </dgm:presLayoutVars>
      </dgm:prSet>
      <dgm:spPr/>
    </dgm:pt>
    <dgm:pt modelId="{4E844EB9-5895-42FC-B4E0-030DDE8CA587}" type="pres">
      <dgm:prSet presAssocID="{B8BBF6FF-0CDB-4269-9198-E4F88F263E9D}" presName="sp" presStyleCnt="0"/>
      <dgm:spPr/>
    </dgm:pt>
    <dgm:pt modelId="{B559F935-F54E-440E-B09A-4A1285288512}" type="pres">
      <dgm:prSet presAssocID="{BD7DE6CC-03E2-4D2F-8EE3-3942C97224E4}" presName="linNode" presStyleCnt="0"/>
      <dgm:spPr/>
    </dgm:pt>
    <dgm:pt modelId="{8F95DA3B-759D-4A62-8869-94FA886412D8}" type="pres">
      <dgm:prSet presAssocID="{BD7DE6CC-03E2-4D2F-8EE3-3942C97224E4}" presName="parentText" presStyleLbl="node1" presStyleIdx="3" presStyleCnt="4">
        <dgm:presLayoutVars>
          <dgm:chMax val="1"/>
          <dgm:bulletEnabled val="1"/>
        </dgm:presLayoutVars>
      </dgm:prSet>
      <dgm:spPr/>
    </dgm:pt>
  </dgm:ptLst>
  <dgm:cxnLst>
    <dgm:cxn modelId="{119DF07F-858A-44B2-832A-1823B8BECC60}" type="presOf" srcId="{7DF9B10E-6BB4-4464-BF9D-A366E471018D}" destId="{A546087D-91C6-4026-A5B6-275271E35D99}" srcOrd="0" destOrd="0" presId="urn:microsoft.com/office/officeart/2005/8/layout/vList5"/>
    <dgm:cxn modelId="{0E6C397D-2FA9-4C62-9929-74ED5E5B5B1B}" type="presOf" srcId="{BD7DE6CC-03E2-4D2F-8EE3-3942C97224E4}" destId="{8F95DA3B-759D-4A62-8869-94FA886412D8}" srcOrd="0" destOrd="0" presId="urn:microsoft.com/office/officeart/2005/8/layout/vList5"/>
    <dgm:cxn modelId="{35A2D9A0-3A8E-4CE2-BE9F-E87C9334831E}" srcId="{D9F20D2C-6E42-4F0D-BB83-7F0A57E8D049}" destId="{7EC23BCD-B2BC-464D-8DA1-47C5F13A934C}" srcOrd="2" destOrd="0" parTransId="{7FC98862-CE6C-4B25-8EDB-5DDEB02CF97A}" sibTransId="{B8BBF6FF-0CDB-4269-9198-E4F88F263E9D}"/>
    <dgm:cxn modelId="{4B171905-2FB7-414A-92F3-628D0E43694B}" type="presOf" srcId="{D9F20D2C-6E42-4F0D-BB83-7F0A57E8D049}" destId="{2B85CEE9-06A5-4BF1-958C-879832E49D37}" srcOrd="0" destOrd="0" presId="urn:microsoft.com/office/officeart/2005/8/layout/vList5"/>
    <dgm:cxn modelId="{0949D3E2-BB1B-4C42-A8B2-B51544678C87}" type="presOf" srcId="{7EC23BCD-B2BC-464D-8DA1-47C5F13A934C}" destId="{0D696248-3AD2-4947-B270-26673B5FB2B5}" srcOrd="0" destOrd="0" presId="urn:microsoft.com/office/officeart/2005/8/layout/vList5"/>
    <dgm:cxn modelId="{E674E804-E295-4DBA-86D1-E7D3E72E2DAE}" srcId="{D9F20D2C-6E42-4F0D-BB83-7F0A57E8D049}" destId="{7DF9B10E-6BB4-4464-BF9D-A366E471018D}" srcOrd="1" destOrd="0" parTransId="{CFDA88D1-D662-425B-BC9C-C8BF9BA7CC44}" sibTransId="{1FFABBD6-A65F-4E9C-B1B7-40FEE32A9D95}"/>
    <dgm:cxn modelId="{BC66BA07-2C7C-4AFF-A32A-7E92C0F69FE8}" srcId="{D9F20D2C-6E42-4F0D-BB83-7F0A57E8D049}" destId="{BD7DE6CC-03E2-4D2F-8EE3-3942C97224E4}" srcOrd="3" destOrd="0" parTransId="{F3AD45C0-8F98-4630-80AB-8BFF7DEAED04}" sibTransId="{2227762E-90CF-4D69-AEAC-B5889FBC383E}"/>
    <dgm:cxn modelId="{93B1FE88-70C8-4657-8C49-12E3F5FAF8A4}" srcId="{D9F20D2C-6E42-4F0D-BB83-7F0A57E8D049}" destId="{21BF75EC-74D7-4CD1-B60F-0CD88373B048}" srcOrd="0" destOrd="0" parTransId="{4EEDF730-09C4-40B9-9D72-717D93262557}" sibTransId="{D8778B2B-FF29-4BA3-9E1E-A9FA6A2C9489}"/>
    <dgm:cxn modelId="{2D1A0373-E975-40E3-8C9C-A03F8618DE6B}" type="presOf" srcId="{21BF75EC-74D7-4CD1-B60F-0CD88373B048}" destId="{C513B258-0D6B-48BC-BBF8-AFB230D1728A}" srcOrd="0" destOrd="0" presId="urn:microsoft.com/office/officeart/2005/8/layout/vList5"/>
    <dgm:cxn modelId="{0C8BC1FA-8FFA-4566-B009-ED0A976B8EFB}" type="presParOf" srcId="{2B85CEE9-06A5-4BF1-958C-879832E49D37}" destId="{7DC3A40C-0FC6-4D53-B057-2A6CB8204582}" srcOrd="0" destOrd="0" presId="urn:microsoft.com/office/officeart/2005/8/layout/vList5"/>
    <dgm:cxn modelId="{6DDE7E9E-0EE9-48C1-846C-354BBAB16F77}" type="presParOf" srcId="{7DC3A40C-0FC6-4D53-B057-2A6CB8204582}" destId="{C513B258-0D6B-48BC-BBF8-AFB230D1728A}" srcOrd="0" destOrd="0" presId="urn:microsoft.com/office/officeart/2005/8/layout/vList5"/>
    <dgm:cxn modelId="{3869A74F-C649-4EEB-9A0D-9F985D194AE7}" type="presParOf" srcId="{2B85CEE9-06A5-4BF1-958C-879832E49D37}" destId="{E4BA09D6-8316-490B-B4A1-DDD8BFC8586B}" srcOrd="1" destOrd="0" presId="urn:microsoft.com/office/officeart/2005/8/layout/vList5"/>
    <dgm:cxn modelId="{E4F377AB-3FB4-4FDF-8D18-D982854FC3B8}" type="presParOf" srcId="{2B85CEE9-06A5-4BF1-958C-879832E49D37}" destId="{594FFBBE-19CE-46F0-80AC-EC403AD8EAC4}" srcOrd="2" destOrd="0" presId="urn:microsoft.com/office/officeart/2005/8/layout/vList5"/>
    <dgm:cxn modelId="{3912A119-76CA-453B-9E7A-CD3915229338}" type="presParOf" srcId="{594FFBBE-19CE-46F0-80AC-EC403AD8EAC4}" destId="{A546087D-91C6-4026-A5B6-275271E35D99}" srcOrd="0" destOrd="0" presId="urn:microsoft.com/office/officeart/2005/8/layout/vList5"/>
    <dgm:cxn modelId="{AE6EFC65-63C2-4A95-8CE7-5856F66E01CC}" type="presParOf" srcId="{2B85CEE9-06A5-4BF1-958C-879832E49D37}" destId="{293B14BC-1258-4FC6-86E4-3B457CFBB5C4}" srcOrd="3" destOrd="0" presId="urn:microsoft.com/office/officeart/2005/8/layout/vList5"/>
    <dgm:cxn modelId="{30B1C35A-5F48-4930-82F6-6DD3E9E94161}" type="presParOf" srcId="{2B85CEE9-06A5-4BF1-958C-879832E49D37}" destId="{78DAF40E-B4AC-446F-B0D1-622FD8E450F9}" srcOrd="4" destOrd="0" presId="urn:microsoft.com/office/officeart/2005/8/layout/vList5"/>
    <dgm:cxn modelId="{52E69211-66D9-448D-B372-B1A853CC7DC2}" type="presParOf" srcId="{78DAF40E-B4AC-446F-B0D1-622FD8E450F9}" destId="{0D696248-3AD2-4947-B270-26673B5FB2B5}" srcOrd="0" destOrd="0" presId="urn:microsoft.com/office/officeart/2005/8/layout/vList5"/>
    <dgm:cxn modelId="{A5765C00-5CE3-419C-9826-355CE7B4B7B7}" type="presParOf" srcId="{2B85CEE9-06A5-4BF1-958C-879832E49D37}" destId="{4E844EB9-5895-42FC-B4E0-030DDE8CA587}" srcOrd="5" destOrd="0" presId="urn:microsoft.com/office/officeart/2005/8/layout/vList5"/>
    <dgm:cxn modelId="{447D560B-B31E-4AB2-AC07-176860DDBB9C}" type="presParOf" srcId="{2B85CEE9-06A5-4BF1-958C-879832E49D37}" destId="{B559F935-F54E-440E-B09A-4A1285288512}" srcOrd="6" destOrd="0" presId="urn:microsoft.com/office/officeart/2005/8/layout/vList5"/>
    <dgm:cxn modelId="{DAB21237-7927-4286-AC41-18014396C51D}" type="presParOf" srcId="{B559F935-F54E-440E-B09A-4A1285288512}" destId="{8F95DA3B-759D-4A62-8869-94FA886412D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DE8AF-DE23-4686-9CD1-F6169D867619}">
      <dsp:nvSpPr>
        <dsp:cNvPr id="0" name=""/>
        <dsp:cNvSpPr/>
      </dsp:nvSpPr>
      <dsp:spPr>
        <a:xfrm>
          <a:off x="5308725" y="572935"/>
          <a:ext cx="2097140" cy="45992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Capital Improvement Planning</a:t>
          </a:r>
          <a:endParaRPr lang="en-US" sz="2400" kern="1200" dirty="0"/>
        </a:p>
      </dsp:txBody>
      <dsp:txXfrm>
        <a:off x="5308725" y="572935"/>
        <a:ext cx="2097140" cy="1379787"/>
      </dsp:txXfrm>
    </dsp:sp>
    <dsp:sp modelId="{1D5CC963-65DC-4BD3-9296-723CB2BD25AC}">
      <dsp:nvSpPr>
        <dsp:cNvPr id="0" name=""/>
        <dsp:cNvSpPr/>
      </dsp:nvSpPr>
      <dsp:spPr>
        <a:xfrm>
          <a:off x="3066229" y="572935"/>
          <a:ext cx="2097140" cy="45992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Fulfilling Data Requests</a:t>
          </a:r>
          <a:endParaRPr lang="en-US" sz="2400" kern="1200" dirty="0"/>
        </a:p>
      </dsp:txBody>
      <dsp:txXfrm>
        <a:off x="3066229" y="572935"/>
        <a:ext cx="2097140" cy="1379787"/>
      </dsp:txXfrm>
    </dsp:sp>
    <dsp:sp modelId="{91E839BA-F04F-4EE1-B79A-7638ECBF836C}">
      <dsp:nvSpPr>
        <dsp:cNvPr id="0" name=""/>
        <dsp:cNvSpPr/>
      </dsp:nvSpPr>
      <dsp:spPr>
        <a:xfrm>
          <a:off x="823733" y="572935"/>
          <a:ext cx="2097140" cy="45992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smtClean="0"/>
            <a:t>Tracking Area Investments </a:t>
          </a:r>
          <a:endParaRPr lang="en-US" sz="2400" kern="1200" dirty="0"/>
        </a:p>
      </dsp:txBody>
      <dsp:txXfrm>
        <a:off x="823733" y="572935"/>
        <a:ext cx="2097140" cy="1379787"/>
      </dsp:txXfrm>
    </dsp:sp>
    <dsp:sp modelId="{3A3A520F-F134-4153-A5D9-BB97F6116EF5}">
      <dsp:nvSpPr>
        <dsp:cNvPr id="0" name=""/>
        <dsp:cNvSpPr/>
      </dsp:nvSpPr>
      <dsp:spPr>
        <a:xfrm>
          <a:off x="1524011" y="2514603"/>
          <a:ext cx="5247977" cy="19359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2578100" rtl="0">
            <a:lnSpc>
              <a:spcPct val="90000"/>
            </a:lnSpc>
            <a:spcBef>
              <a:spcPct val="0"/>
            </a:spcBef>
            <a:spcAft>
              <a:spcPct val="35000"/>
            </a:spcAft>
          </a:pPr>
          <a:r>
            <a:rPr lang="en-US" sz="5800" kern="1200" dirty="0" smtClean="0"/>
            <a:t>Improve Internal Processes</a:t>
          </a:r>
          <a:endParaRPr lang="en-US" sz="5800" kern="1200" dirty="0"/>
        </a:p>
      </dsp:txBody>
      <dsp:txXfrm>
        <a:off x="1580713" y="2571305"/>
        <a:ext cx="5134573" cy="1822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166AE-92E9-4310-8286-EEA15803F671}">
      <dsp:nvSpPr>
        <dsp:cNvPr id="0" name=""/>
        <dsp:cNvSpPr/>
      </dsp:nvSpPr>
      <dsp:spPr>
        <a:xfrm>
          <a:off x="3200400" y="3228929"/>
          <a:ext cx="2046566" cy="828627"/>
        </a:xfrm>
        <a:prstGeom prst="ellipse">
          <a:avLst/>
        </a:prstGeom>
        <a:solidFill>
          <a:schemeClr val="lt1"/>
        </a:solidFill>
        <a:ln w="25400" cap="flat" cmpd="sng" algn="ctr">
          <a:solidFill>
            <a:schemeClr val="dk1"/>
          </a:solidFill>
          <a:prstDash val="solid"/>
        </a:ln>
        <a:effectLst>
          <a:softEdge rad="127000"/>
        </a:effectLst>
      </dsp:spPr>
      <dsp:style>
        <a:lnRef idx="2">
          <a:schemeClr val="dk1"/>
        </a:lnRef>
        <a:fillRef idx="1">
          <a:schemeClr val="lt1"/>
        </a:fillRef>
        <a:effectRef idx="0">
          <a:schemeClr val="dk1"/>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ln>
                <a:solidFill>
                  <a:schemeClr val="tx1"/>
                </a:solidFill>
              </a:ln>
              <a:solidFill>
                <a:schemeClr val="tx1"/>
              </a:solidFill>
            </a:rPr>
            <a:t>Impact Area</a:t>
          </a:r>
          <a:endParaRPr lang="en-US" sz="2200" kern="1200" dirty="0">
            <a:ln>
              <a:solidFill>
                <a:schemeClr val="tx1"/>
              </a:solidFill>
            </a:ln>
            <a:solidFill>
              <a:schemeClr val="tx1"/>
            </a:solidFill>
          </a:endParaRPr>
        </a:p>
      </dsp:txBody>
      <dsp:txXfrm>
        <a:off x="3500113" y="3350279"/>
        <a:ext cx="1447140" cy="585927"/>
      </dsp:txXfrm>
    </dsp:sp>
    <dsp:sp modelId="{86BF03D8-2E60-4665-A550-337316E79BBC}">
      <dsp:nvSpPr>
        <dsp:cNvPr id="0" name=""/>
        <dsp:cNvSpPr/>
      </dsp:nvSpPr>
      <dsp:spPr>
        <a:xfrm rot="9024540">
          <a:off x="1678346" y="4410346"/>
          <a:ext cx="2006734" cy="314183"/>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38100" dir="16200000"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CED71187-30B7-415A-B1A2-F01930BD14A2}">
      <dsp:nvSpPr>
        <dsp:cNvPr id="0" name=""/>
        <dsp:cNvSpPr/>
      </dsp:nvSpPr>
      <dsp:spPr>
        <a:xfrm>
          <a:off x="1142985" y="4663440"/>
          <a:ext cx="1280159" cy="731519"/>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HOPE VI ($21m)</a:t>
          </a:r>
          <a:endParaRPr lang="en-US" sz="1500" kern="1200" dirty="0"/>
        </a:p>
      </dsp:txBody>
      <dsp:txXfrm>
        <a:off x="1164410" y="4684865"/>
        <a:ext cx="1237309" cy="688669"/>
      </dsp:txXfrm>
    </dsp:sp>
    <dsp:sp modelId="{867E1066-4C42-4C6F-825B-4D098681619C}">
      <dsp:nvSpPr>
        <dsp:cNvPr id="0" name=""/>
        <dsp:cNvSpPr/>
      </dsp:nvSpPr>
      <dsp:spPr>
        <a:xfrm rot="10482250">
          <a:off x="966428" y="3723864"/>
          <a:ext cx="2165080" cy="314183"/>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38100" dir="16200000"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066D205A-029E-40F2-8CCF-DD8E76914EF7}">
      <dsp:nvSpPr>
        <dsp:cNvPr id="0" name=""/>
        <dsp:cNvSpPr/>
      </dsp:nvSpPr>
      <dsp:spPr>
        <a:xfrm>
          <a:off x="304815" y="3581407"/>
          <a:ext cx="1280159" cy="731519"/>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City ($7m)</a:t>
          </a:r>
          <a:endParaRPr lang="en-US" sz="1500" kern="1200" dirty="0"/>
        </a:p>
      </dsp:txBody>
      <dsp:txXfrm>
        <a:off x="326240" y="3602832"/>
        <a:ext cx="1237309" cy="688669"/>
      </dsp:txXfrm>
    </dsp:sp>
    <dsp:sp modelId="{BA175F17-0432-49FC-B8ED-3A50D969743C}">
      <dsp:nvSpPr>
        <dsp:cNvPr id="0" name=""/>
        <dsp:cNvSpPr/>
      </dsp:nvSpPr>
      <dsp:spPr>
        <a:xfrm rot="11480172">
          <a:off x="641175" y="3054020"/>
          <a:ext cx="2570052" cy="314183"/>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38100" dir="16200000"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F915645E-88D3-42C5-A4D5-87F36426E587}">
      <dsp:nvSpPr>
        <dsp:cNvPr id="0" name=""/>
        <dsp:cNvSpPr/>
      </dsp:nvSpPr>
      <dsp:spPr>
        <a:xfrm>
          <a:off x="3" y="2559054"/>
          <a:ext cx="1280159" cy="731519"/>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HTF ($5m)</a:t>
          </a:r>
          <a:endParaRPr lang="en-US" sz="1500" kern="1200" dirty="0"/>
        </a:p>
      </dsp:txBody>
      <dsp:txXfrm>
        <a:off x="21428" y="2580479"/>
        <a:ext cx="1237309" cy="688669"/>
      </dsp:txXfrm>
    </dsp:sp>
    <dsp:sp modelId="{D92E104B-8931-4E0F-A889-EBF29927ED5D}">
      <dsp:nvSpPr>
        <dsp:cNvPr id="0" name=""/>
        <dsp:cNvSpPr/>
      </dsp:nvSpPr>
      <dsp:spPr>
        <a:xfrm rot="12522090">
          <a:off x="875528" y="2437491"/>
          <a:ext cx="2794911" cy="314183"/>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38100" dir="16200000"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D93F7171-6383-462D-8424-B2E8BC01FEBC}">
      <dsp:nvSpPr>
        <dsp:cNvPr id="0" name=""/>
        <dsp:cNvSpPr/>
      </dsp:nvSpPr>
      <dsp:spPr>
        <a:xfrm>
          <a:off x="380988" y="1523994"/>
          <a:ext cx="1280159" cy="731519"/>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Tax Credits ($24m)</a:t>
          </a:r>
          <a:endParaRPr lang="en-US" sz="1500" kern="1200" dirty="0"/>
        </a:p>
      </dsp:txBody>
      <dsp:txXfrm>
        <a:off x="402413" y="1545419"/>
        <a:ext cx="1237309" cy="688669"/>
      </dsp:txXfrm>
    </dsp:sp>
    <dsp:sp modelId="{D28D9FC4-45F4-465F-AA86-E3BE2331B4D7}">
      <dsp:nvSpPr>
        <dsp:cNvPr id="0" name=""/>
        <dsp:cNvSpPr/>
      </dsp:nvSpPr>
      <dsp:spPr>
        <a:xfrm rot="13820229">
          <a:off x="1533863" y="1926962"/>
          <a:ext cx="2792861" cy="314183"/>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38100" dir="16200000"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06D6ED10-D51E-4C56-847D-762060886D79}">
      <dsp:nvSpPr>
        <dsp:cNvPr id="0" name=""/>
        <dsp:cNvSpPr/>
      </dsp:nvSpPr>
      <dsp:spPr>
        <a:xfrm>
          <a:off x="1371602" y="609596"/>
          <a:ext cx="1280159" cy="731519"/>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School ($30m)</a:t>
          </a:r>
          <a:endParaRPr lang="en-US" sz="1500" kern="1200" dirty="0"/>
        </a:p>
      </dsp:txBody>
      <dsp:txXfrm>
        <a:off x="1393027" y="631021"/>
        <a:ext cx="1237309" cy="688669"/>
      </dsp:txXfrm>
    </dsp:sp>
    <dsp:sp modelId="{B444B042-DC66-4BA2-BB34-440676D6F40F}">
      <dsp:nvSpPr>
        <dsp:cNvPr id="0" name=""/>
        <dsp:cNvSpPr/>
      </dsp:nvSpPr>
      <dsp:spPr>
        <a:xfrm rot="15375519">
          <a:off x="2482626" y="1676556"/>
          <a:ext cx="2639135" cy="314183"/>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38100" dir="16200000"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54958DD7-9408-41D1-9CFA-84FF3D37044E}">
      <dsp:nvSpPr>
        <dsp:cNvPr id="0" name=""/>
        <dsp:cNvSpPr/>
      </dsp:nvSpPr>
      <dsp:spPr>
        <a:xfrm>
          <a:off x="2819397" y="152384"/>
          <a:ext cx="1280159" cy="731519"/>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Child Center ($4m)</a:t>
          </a:r>
          <a:endParaRPr lang="en-US" sz="1500" kern="1200" dirty="0"/>
        </a:p>
      </dsp:txBody>
      <dsp:txXfrm>
        <a:off x="2840822" y="173809"/>
        <a:ext cx="1237309" cy="688669"/>
      </dsp:txXfrm>
    </dsp:sp>
    <dsp:sp modelId="{22E3F9CC-061C-46F8-8E8A-1AC10F82F7DC}">
      <dsp:nvSpPr>
        <dsp:cNvPr id="0" name=""/>
        <dsp:cNvSpPr/>
      </dsp:nvSpPr>
      <dsp:spPr>
        <a:xfrm rot="17065351">
          <a:off x="3373413" y="1636463"/>
          <a:ext cx="2721573" cy="314183"/>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38100" dir="16200000"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A1A5510F-E369-4A1D-969D-15132165CE22}">
      <dsp:nvSpPr>
        <dsp:cNvPr id="0" name=""/>
        <dsp:cNvSpPr/>
      </dsp:nvSpPr>
      <dsp:spPr>
        <a:xfrm>
          <a:off x="4406897" y="76187"/>
          <a:ext cx="1280159" cy="731519"/>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City Operating</a:t>
          </a:r>
          <a:endParaRPr lang="en-US" sz="1500" kern="1200" dirty="0"/>
        </a:p>
      </dsp:txBody>
      <dsp:txXfrm>
        <a:off x="4428322" y="97612"/>
        <a:ext cx="1237309" cy="688669"/>
      </dsp:txXfrm>
    </dsp:sp>
    <dsp:sp modelId="{C0346A2A-BCA9-4220-AA00-E61EABBB1C26}">
      <dsp:nvSpPr>
        <dsp:cNvPr id="0" name=""/>
        <dsp:cNvSpPr/>
      </dsp:nvSpPr>
      <dsp:spPr>
        <a:xfrm rot="18649252">
          <a:off x="4178180" y="1847369"/>
          <a:ext cx="3033463" cy="314183"/>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38100" dir="16200000"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03DDBC43-41BD-4C7F-827C-7C6C52BAE0A8}">
      <dsp:nvSpPr>
        <dsp:cNvPr id="0" name=""/>
        <dsp:cNvSpPr/>
      </dsp:nvSpPr>
      <dsp:spPr>
        <a:xfrm>
          <a:off x="6019801" y="457198"/>
          <a:ext cx="1280159" cy="731519"/>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Private (Permits)</a:t>
          </a:r>
          <a:endParaRPr lang="en-US" sz="1500" kern="1200" dirty="0"/>
        </a:p>
      </dsp:txBody>
      <dsp:txXfrm>
        <a:off x="6041226" y="478623"/>
        <a:ext cx="1237309" cy="688669"/>
      </dsp:txXfrm>
    </dsp:sp>
    <dsp:sp modelId="{A2BECC42-A0B6-47C7-AD49-0050FF03BA36}">
      <dsp:nvSpPr>
        <dsp:cNvPr id="0" name=""/>
        <dsp:cNvSpPr/>
      </dsp:nvSpPr>
      <dsp:spPr>
        <a:xfrm rot="19942517">
          <a:off x="4860210" y="2440056"/>
          <a:ext cx="2905852" cy="314183"/>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38100" dir="16200000"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4FAF1DBE-C74F-44AE-ACA3-9098A09A0B31}">
      <dsp:nvSpPr>
        <dsp:cNvPr id="0" name=""/>
        <dsp:cNvSpPr/>
      </dsp:nvSpPr>
      <dsp:spPr>
        <a:xfrm>
          <a:off x="6934202" y="1523992"/>
          <a:ext cx="1280159" cy="731519"/>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New Businesses </a:t>
          </a:r>
          <a:endParaRPr lang="en-US" sz="1500" kern="1200" dirty="0"/>
        </a:p>
      </dsp:txBody>
      <dsp:txXfrm>
        <a:off x="6955627" y="1545417"/>
        <a:ext cx="1237309" cy="688669"/>
      </dsp:txXfrm>
    </dsp:sp>
    <dsp:sp modelId="{627A4DCF-F041-4352-9908-2D6D91606C15}">
      <dsp:nvSpPr>
        <dsp:cNvPr id="0" name=""/>
        <dsp:cNvSpPr/>
      </dsp:nvSpPr>
      <dsp:spPr>
        <a:xfrm rot="20980056">
          <a:off x="5288860" y="3046903"/>
          <a:ext cx="2688206" cy="314183"/>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38100" dir="16200000"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47DA4CC2-5816-49C4-9DA1-99B990321BA7}">
      <dsp:nvSpPr>
        <dsp:cNvPr id="0" name=""/>
        <dsp:cNvSpPr/>
      </dsp:nvSpPr>
      <dsp:spPr>
        <a:xfrm>
          <a:off x="7315190" y="2597159"/>
          <a:ext cx="1280159" cy="731519"/>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Zoning / </a:t>
          </a:r>
          <a:r>
            <a:rPr lang="en-US" sz="1500" kern="1200" dirty="0" err="1" smtClean="0"/>
            <a:t>Redev</a:t>
          </a:r>
          <a:endParaRPr lang="en-US" sz="1500" kern="1200" dirty="0" smtClean="0"/>
        </a:p>
        <a:p>
          <a:pPr lvl="0" algn="ctr" defTabSz="666750">
            <a:lnSpc>
              <a:spcPct val="90000"/>
            </a:lnSpc>
            <a:spcBef>
              <a:spcPct val="0"/>
            </a:spcBef>
            <a:spcAft>
              <a:spcPct val="35000"/>
            </a:spcAft>
          </a:pPr>
          <a:r>
            <a:rPr lang="en-US" sz="1500" kern="1200" dirty="0" smtClean="0"/>
            <a:t>Data</a:t>
          </a:r>
          <a:endParaRPr lang="en-US" sz="1500" kern="1200" dirty="0"/>
        </a:p>
      </dsp:txBody>
      <dsp:txXfrm>
        <a:off x="7336615" y="2618584"/>
        <a:ext cx="1237309" cy="688669"/>
      </dsp:txXfrm>
    </dsp:sp>
    <dsp:sp modelId="{71C04DA6-0AE2-4203-A342-0B44B1F3BFE9}">
      <dsp:nvSpPr>
        <dsp:cNvPr id="0" name=""/>
        <dsp:cNvSpPr/>
      </dsp:nvSpPr>
      <dsp:spPr>
        <a:xfrm rot="487213">
          <a:off x="5300927" y="3791925"/>
          <a:ext cx="2131625" cy="314183"/>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38100" dir="16200000"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8EB091AC-C1CB-488A-842F-AFF2361096A5}">
      <dsp:nvSpPr>
        <dsp:cNvPr id="0" name=""/>
        <dsp:cNvSpPr/>
      </dsp:nvSpPr>
      <dsp:spPr>
        <a:xfrm>
          <a:off x="6781787" y="3733803"/>
          <a:ext cx="1280159" cy="731519"/>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Park and Rec</a:t>
          </a:r>
          <a:endParaRPr lang="en-US" sz="1500" kern="1200" dirty="0"/>
        </a:p>
      </dsp:txBody>
      <dsp:txXfrm>
        <a:off x="6803212" y="3755228"/>
        <a:ext cx="1237309" cy="688669"/>
      </dsp:txXfrm>
    </dsp:sp>
    <dsp:sp modelId="{19A56128-82BF-4B8D-9A44-A3F8801F0CA7}">
      <dsp:nvSpPr>
        <dsp:cNvPr id="0" name=""/>
        <dsp:cNvSpPr/>
      </dsp:nvSpPr>
      <dsp:spPr>
        <a:xfrm rot="2022145">
          <a:off x="4702268" y="4296155"/>
          <a:ext cx="1471705" cy="314183"/>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38100" dir="16200000"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7F616E76-56CF-4CD2-BEBB-7F1626960D96}">
      <dsp:nvSpPr>
        <dsp:cNvPr id="0" name=""/>
        <dsp:cNvSpPr/>
      </dsp:nvSpPr>
      <dsp:spPr>
        <a:xfrm>
          <a:off x="5410220" y="4495796"/>
          <a:ext cx="1280159" cy="731519"/>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D.S.S.</a:t>
          </a:r>
          <a:endParaRPr lang="en-US" sz="1500" kern="1200" dirty="0"/>
        </a:p>
      </dsp:txBody>
      <dsp:txXfrm>
        <a:off x="5431645" y="4517221"/>
        <a:ext cx="1237309" cy="688669"/>
      </dsp:txXfrm>
    </dsp:sp>
    <dsp:sp modelId="{5CB34452-9C22-42E3-93C6-642B169DDF6E}">
      <dsp:nvSpPr>
        <dsp:cNvPr id="0" name=""/>
        <dsp:cNvSpPr/>
      </dsp:nvSpPr>
      <dsp:spPr>
        <a:xfrm rot="4561338">
          <a:off x="3822854" y="4645150"/>
          <a:ext cx="1378642" cy="314183"/>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38100" dir="16200000"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69983DF8-C1F1-426B-972F-061CD2EC0302}">
      <dsp:nvSpPr>
        <dsp:cNvPr id="0" name=""/>
        <dsp:cNvSpPr/>
      </dsp:nvSpPr>
      <dsp:spPr>
        <a:xfrm>
          <a:off x="4038597" y="5105392"/>
          <a:ext cx="1280159" cy="731519"/>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Health </a:t>
          </a:r>
          <a:r>
            <a:rPr lang="en-US" sz="1500" kern="1200" dirty="0" err="1" smtClean="0"/>
            <a:t>Dept</a:t>
          </a:r>
          <a:endParaRPr lang="en-US" sz="1500" kern="1200" dirty="0"/>
        </a:p>
      </dsp:txBody>
      <dsp:txXfrm>
        <a:off x="4060022" y="5126817"/>
        <a:ext cx="1237309" cy="688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07AF5-CC25-4659-B0D4-4D3B17118D24}">
      <dsp:nvSpPr>
        <dsp:cNvPr id="0" name=""/>
        <dsp:cNvSpPr/>
      </dsp:nvSpPr>
      <dsp:spPr>
        <a:xfrm>
          <a:off x="3022608" y="228590"/>
          <a:ext cx="5029190" cy="524052"/>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t>Renaissance West Community Initiative</a:t>
          </a:r>
          <a:endParaRPr lang="en-US" sz="2100" kern="1200" dirty="0"/>
        </a:p>
      </dsp:txBody>
      <dsp:txXfrm>
        <a:off x="3048190" y="254172"/>
        <a:ext cx="4978026" cy="4728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F6E90-FB1E-4523-8825-84307CC8B098}">
      <dsp:nvSpPr>
        <dsp:cNvPr id="0" name=""/>
        <dsp:cNvSpPr/>
      </dsp:nvSpPr>
      <dsp:spPr>
        <a:xfrm>
          <a:off x="662939" y="0"/>
          <a:ext cx="7513320" cy="1727200"/>
        </a:xfrm>
        <a:prstGeom prst="rightArrow">
          <a:avLst/>
        </a:prstGeom>
        <a:solidFill>
          <a:srgbClr val="C00000"/>
        </a:solidFill>
        <a:ln>
          <a:noFill/>
        </a:ln>
        <a:effectLst/>
      </dsp:spPr>
      <dsp:style>
        <a:lnRef idx="0">
          <a:scrgbClr r="0" g="0" b="0"/>
        </a:lnRef>
        <a:fillRef idx="1">
          <a:scrgbClr r="0" g="0" b="0"/>
        </a:fillRef>
        <a:effectRef idx="0">
          <a:scrgbClr r="0" g="0" b="0"/>
        </a:effectRef>
        <a:fontRef idx="minor"/>
      </dsp:style>
    </dsp:sp>
    <dsp:sp modelId="{E363AB1E-C3FC-4C44-91B0-170EDBEA24DE}">
      <dsp:nvSpPr>
        <dsp:cNvPr id="0" name=""/>
        <dsp:cNvSpPr/>
      </dsp:nvSpPr>
      <dsp:spPr>
        <a:xfrm>
          <a:off x="1546859" y="518160"/>
          <a:ext cx="2651760" cy="69087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Reactive</a:t>
          </a:r>
          <a:endParaRPr lang="en-US" sz="2800" kern="1200" dirty="0"/>
        </a:p>
      </dsp:txBody>
      <dsp:txXfrm>
        <a:off x="1580585" y="551886"/>
        <a:ext cx="2584308" cy="623427"/>
      </dsp:txXfrm>
    </dsp:sp>
    <dsp:sp modelId="{4C6C3C54-54F8-471F-BA04-923455424BCF}">
      <dsp:nvSpPr>
        <dsp:cNvPr id="0" name=""/>
        <dsp:cNvSpPr/>
      </dsp:nvSpPr>
      <dsp:spPr>
        <a:xfrm>
          <a:off x="4640580" y="518160"/>
          <a:ext cx="2651760" cy="69087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Active</a:t>
          </a:r>
          <a:endParaRPr lang="en-US" sz="2800" kern="1200" dirty="0"/>
        </a:p>
      </dsp:txBody>
      <dsp:txXfrm>
        <a:off x="4674306" y="551886"/>
        <a:ext cx="2584308" cy="6234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3B258-0D6B-48BC-BBF8-AFB230D1728A}">
      <dsp:nvSpPr>
        <dsp:cNvPr id="0" name=""/>
        <dsp:cNvSpPr/>
      </dsp:nvSpPr>
      <dsp:spPr>
        <a:xfrm>
          <a:off x="2633471" y="2265"/>
          <a:ext cx="2962656" cy="108950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smtClean="0"/>
            <a:t>Ask the right questions</a:t>
          </a:r>
          <a:endParaRPr lang="en-US" sz="2300" kern="1200"/>
        </a:p>
      </dsp:txBody>
      <dsp:txXfrm>
        <a:off x="2686656" y="55450"/>
        <a:ext cx="2856286" cy="983131"/>
      </dsp:txXfrm>
    </dsp:sp>
    <dsp:sp modelId="{A546087D-91C6-4026-A5B6-275271E35D99}">
      <dsp:nvSpPr>
        <dsp:cNvPr id="0" name=""/>
        <dsp:cNvSpPr/>
      </dsp:nvSpPr>
      <dsp:spPr>
        <a:xfrm>
          <a:off x="2633471" y="1146242"/>
          <a:ext cx="2962656" cy="108950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smtClean="0"/>
            <a:t>Be patient</a:t>
          </a:r>
          <a:endParaRPr lang="en-US" sz="2300" kern="1200"/>
        </a:p>
      </dsp:txBody>
      <dsp:txXfrm>
        <a:off x="2686656" y="1199427"/>
        <a:ext cx="2856286" cy="983131"/>
      </dsp:txXfrm>
    </dsp:sp>
    <dsp:sp modelId="{0D696248-3AD2-4947-B270-26673B5FB2B5}">
      <dsp:nvSpPr>
        <dsp:cNvPr id="0" name=""/>
        <dsp:cNvSpPr/>
      </dsp:nvSpPr>
      <dsp:spPr>
        <a:xfrm>
          <a:off x="2633471" y="2290219"/>
          <a:ext cx="2962656" cy="108950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smtClean="0"/>
            <a:t>We’re not alone – internally or externally</a:t>
          </a:r>
          <a:endParaRPr lang="en-US" sz="2300" kern="1200"/>
        </a:p>
      </dsp:txBody>
      <dsp:txXfrm>
        <a:off x="2686656" y="2343404"/>
        <a:ext cx="2856286" cy="983131"/>
      </dsp:txXfrm>
    </dsp:sp>
    <dsp:sp modelId="{8F95DA3B-759D-4A62-8869-94FA886412D8}">
      <dsp:nvSpPr>
        <dsp:cNvPr id="0" name=""/>
        <dsp:cNvSpPr/>
      </dsp:nvSpPr>
      <dsp:spPr>
        <a:xfrm>
          <a:off x="2633471" y="3434195"/>
          <a:ext cx="2962656" cy="108950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smtClean="0"/>
            <a:t>Celebrate the wins</a:t>
          </a:r>
          <a:endParaRPr lang="en-US" sz="2300" kern="1200"/>
        </a:p>
      </dsp:txBody>
      <dsp:txXfrm>
        <a:off x="2686656" y="3487380"/>
        <a:ext cx="2856286" cy="9831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CFD9B6-3D3A-48C3-B15A-DCF56617EF3F}" type="datetimeFigureOut">
              <a:rPr lang="en-US" smtClean="0"/>
              <a:t>10/13/2015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5B9C22-9F07-4056-A9A5-1E3F3706B2E6}" type="slidenum">
              <a:rPr lang="en-US" smtClean="0"/>
              <a:t>‹#›</a:t>
            </a:fld>
            <a:endParaRPr lang="en-US"/>
          </a:p>
        </p:txBody>
      </p:sp>
    </p:spTree>
    <p:extLst>
      <p:ext uri="{BB962C8B-B14F-4D97-AF65-F5344CB8AC3E}">
        <p14:creationId xmlns:p14="http://schemas.microsoft.com/office/powerpoint/2010/main" val="3288144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understand the difficulty of asking for and gathering data, particularly from a city. We’re large beasts with lots of data (and many heads), with not many people wrangling it all together. Here’s a look at involvement in projects around us and how its driven some changes internally</a:t>
            </a:r>
          </a:p>
        </p:txBody>
      </p:sp>
      <p:sp>
        <p:nvSpPr>
          <p:cNvPr id="4" name="Slide Number Placeholder 3"/>
          <p:cNvSpPr>
            <a:spLocks noGrp="1"/>
          </p:cNvSpPr>
          <p:nvPr>
            <p:ph type="sldNum" sz="quarter" idx="10"/>
          </p:nvPr>
        </p:nvSpPr>
        <p:spPr/>
        <p:txBody>
          <a:bodyPr/>
          <a:lstStyle/>
          <a:p>
            <a:fld id="{035B9C22-9F07-4056-A9A5-1E3F3706B2E6}" type="slidenum">
              <a:rPr lang="en-US" smtClean="0"/>
              <a:t>1</a:t>
            </a:fld>
            <a:endParaRPr lang="en-US"/>
          </a:p>
        </p:txBody>
      </p:sp>
    </p:spTree>
    <p:extLst>
      <p:ext uri="{BB962C8B-B14F-4D97-AF65-F5344CB8AC3E}">
        <p14:creationId xmlns:p14="http://schemas.microsoft.com/office/powerpoint/2010/main" val="3389213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more active. Start at home (In Neighborhood and Business Services)</a:t>
            </a:r>
          </a:p>
          <a:p>
            <a:endParaRPr lang="en-US" dirty="0" smtClean="0"/>
          </a:p>
          <a:p>
            <a:r>
              <a:rPr lang="en-US" dirty="0" smtClean="0"/>
              <a:t>Due to the</a:t>
            </a:r>
            <a:r>
              <a:rPr lang="en-US" baseline="0" dirty="0" smtClean="0"/>
              <a:t> Hidden Valley request, increase in volume of other requests (from Council, </a:t>
            </a:r>
            <a:r>
              <a:rPr lang="en-US" baseline="0" dirty="0" err="1" smtClean="0"/>
              <a:t>etc</a:t>
            </a:r>
            <a:r>
              <a:rPr lang="en-US" baseline="0" dirty="0" smtClean="0"/>
              <a:t>), we decided to look at our data collection, storage and retrieval process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Currently we have data and</a:t>
            </a:r>
            <a:r>
              <a:rPr lang="en-US" baseline="0" dirty="0" smtClean="0"/>
              <a:t> data stewards on all parts of the spectrum – Excel workbooks that are very old to live databases. So we start small, with individual employees: how can we help make your job easier? The answers to that question drive improvements. Asking “When can I have your data” is far less likely to get a helpful response. </a:t>
            </a:r>
          </a:p>
          <a:p>
            <a:endParaRPr lang="en-US" baseline="0" dirty="0" smtClean="0"/>
          </a:p>
          <a:p>
            <a:r>
              <a:rPr lang="en-US" baseline="0" dirty="0" smtClean="0"/>
              <a:t>And the timing couldn’t have been more perfect:</a:t>
            </a:r>
          </a:p>
          <a:p>
            <a:pPr marL="171450" indent="-171450">
              <a:buFontTx/>
              <a:buChar char="-"/>
            </a:pPr>
            <a:r>
              <a:rPr lang="en-US" baseline="0" dirty="0" smtClean="0"/>
              <a:t>We used QOL to pull a simple report for the 45 sources to hand to leadership </a:t>
            </a:r>
            <a:r>
              <a:rPr lang="en-US" b="1" baseline="0" dirty="0" smtClean="0"/>
              <a:t>THEN</a:t>
            </a:r>
          </a:p>
          <a:p>
            <a:pPr marL="628650" lvl="1" indent="-171450">
              <a:buFontTx/>
              <a:buChar char="-"/>
            </a:pPr>
            <a:r>
              <a:rPr lang="en-US" b="1" baseline="0" dirty="0" smtClean="0"/>
              <a:t>Leadership wanted </a:t>
            </a:r>
            <a:r>
              <a:rPr lang="en-US" b="1" i="1" baseline="0" dirty="0" smtClean="0"/>
              <a:t>more </a:t>
            </a:r>
            <a:r>
              <a:rPr lang="en-US" b="0" i="0" baseline="0" dirty="0" smtClean="0"/>
              <a:t>(how do we get live data on all of the other projects just as simply). NBS to do its part.</a:t>
            </a:r>
            <a:endParaRPr lang="en-US" b="0" i="1" baseline="0" dirty="0" smtClean="0"/>
          </a:p>
          <a:p>
            <a:endParaRPr lang="en-US" dirty="0" smtClean="0"/>
          </a:p>
          <a:p>
            <a:r>
              <a:rPr lang="en-US" dirty="0" smtClean="0"/>
              <a:t>ERP project</a:t>
            </a:r>
            <a:r>
              <a:rPr lang="en-US" baseline="0" dirty="0" smtClean="0"/>
              <a:t> payments the keystone to this project! Less guesswork in the $ arena. </a:t>
            </a:r>
          </a:p>
          <a:p>
            <a:endParaRPr lang="en-US" baseline="0" dirty="0" smtClean="0"/>
          </a:p>
          <a:p>
            <a:r>
              <a:rPr lang="en-US" baseline="0" dirty="0" err="1" smtClean="0"/>
              <a:t>Example:The</a:t>
            </a:r>
            <a:r>
              <a:rPr lang="en-US" baseline="0" dirty="0" smtClean="0"/>
              <a:t> improved process of delimiting the field will save the analyst ~ 2 weeks of work in report running </a:t>
            </a:r>
          </a:p>
          <a:p>
            <a:r>
              <a:rPr lang="en-US" baseline="0" dirty="0" smtClean="0"/>
              <a:t>Bottom line: Neighborhood and Business Services is working to get its house in order to be the model for the rest of the enterprise. </a:t>
            </a:r>
          </a:p>
        </p:txBody>
      </p:sp>
      <p:sp>
        <p:nvSpPr>
          <p:cNvPr id="4" name="Slide Number Placeholder 3"/>
          <p:cNvSpPr>
            <a:spLocks noGrp="1"/>
          </p:cNvSpPr>
          <p:nvPr>
            <p:ph type="sldNum" sz="quarter" idx="10"/>
          </p:nvPr>
        </p:nvSpPr>
        <p:spPr/>
        <p:txBody>
          <a:bodyPr/>
          <a:lstStyle/>
          <a:p>
            <a:fld id="{035B9C22-9F07-4056-A9A5-1E3F3706B2E6}" type="slidenum">
              <a:rPr lang="en-US" smtClean="0"/>
              <a:t>10</a:t>
            </a:fld>
            <a:endParaRPr lang="en-US"/>
          </a:p>
        </p:txBody>
      </p:sp>
    </p:spTree>
    <p:extLst>
      <p:ext uri="{BB962C8B-B14F-4D97-AF65-F5344CB8AC3E}">
        <p14:creationId xmlns:p14="http://schemas.microsoft.com/office/powerpoint/2010/main" val="2970168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Close: We know it’s tough, especially living inside the beast, and we’re trying to get better – its just a slow process of incremental improvements; </a:t>
            </a:r>
            <a:endParaRPr lang="en-US" dirty="0" smtClean="0"/>
          </a:p>
          <a:p>
            <a:r>
              <a:rPr lang="en-US" dirty="0" smtClean="0"/>
              <a:t>To </a:t>
            </a:r>
            <a:r>
              <a:rPr lang="en-US" dirty="0" smtClean="0"/>
              <a:t>get </a:t>
            </a:r>
            <a:r>
              <a:rPr lang="en-US" dirty="0" smtClean="0"/>
              <a:t>to this data</a:t>
            </a:r>
            <a:r>
              <a:rPr lang="en-US" baseline="0" dirty="0" smtClean="0"/>
              <a:t> utopia:</a:t>
            </a:r>
            <a:endParaRPr lang="en-US" dirty="0" smtClean="0"/>
          </a:p>
          <a:p>
            <a:endParaRPr lang="en-US" dirty="0" smtClean="0"/>
          </a:p>
          <a:p>
            <a:pPr marL="228600" indent="-228600">
              <a:buAutoNum type="arabicParenR"/>
            </a:pPr>
            <a:r>
              <a:rPr lang="en-US" dirty="0" smtClean="0"/>
              <a:t>Pitch the need for data as necessary to make jobs easier not as a data</a:t>
            </a:r>
            <a:r>
              <a:rPr lang="en-US" baseline="0" dirty="0" smtClean="0"/>
              <a:t> smash and </a:t>
            </a:r>
            <a:r>
              <a:rPr lang="en-US" baseline="0" dirty="0" smtClean="0"/>
              <a:t>dash. As soon as we framed it as a “we may be able to help you do your job better through analysis” – everything changed </a:t>
            </a:r>
            <a:endParaRPr lang="en-US" baseline="0" dirty="0" smtClean="0"/>
          </a:p>
          <a:p>
            <a:pPr marL="228600" indent="-228600">
              <a:buAutoNum type="arabicParenR"/>
            </a:pPr>
            <a:r>
              <a:rPr lang="en-US" baseline="0" dirty="0" smtClean="0"/>
              <a:t>Be patient – city organization is a slow moving </a:t>
            </a:r>
            <a:r>
              <a:rPr lang="en-US" baseline="0" dirty="0" smtClean="0"/>
              <a:t>beast</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Internal groups such as GIS or BI teams know there are improvements to make, and there is a large contingency (Code for Charlotte) outside the organization that wants to help. This is what helps leadership see the need to collaborate more and move the needle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baseline="0" dirty="0" smtClean="0"/>
              <a:t>Even things as small as helping one person delimit fields (which then helps others dive into the data) is a win and should be celebrated as even baby steps count. </a:t>
            </a:r>
            <a:endParaRPr lang="en-US" b="1" dirty="0" smtClean="0"/>
          </a:p>
          <a:p>
            <a:pPr marL="228600" indent="-228600">
              <a:buAutoNum type="arabicParenR"/>
            </a:pPr>
            <a:endParaRPr lang="en-US" baseline="0" dirty="0" smtClean="0"/>
          </a:p>
          <a:p>
            <a:pPr marL="228600" indent="-228600">
              <a:buAutoNum type="arabicParenR"/>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035B9C22-9F07-4056-A9A5-1E3F3706B2E6}" type="slidenum">
              <a:rPr lang="en-US" smtClean="0"/>
              <a:t>11</a:t>
            </a:fld>
            <a:endParaRPr lang="en-US"/>
          </a:p>
        </p:txBody>
      </p:sp>
    </p:spTree>
    <p:extLst>
      <p:ext uri="{BB962C8B-B14F-4D97-AF65-F5344CB8AC3E}">
        <p14:creationId xmlns:p14="http://schemas.microsoft.com/office/powerpoint/2010/main" val="305036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about</a:t>
            </a:r>
            <a:r>
              <a:rPr lang="en-US" baseline="0" dirty="0" smtClean="0"/>
              <a:t> process as much as it is about the data and the gaps between it all: The processes, the data, and the sharing of the data with and working with partners/stakeholders</a:t>
            </a:r>
          </a:p>
          <a:p>
            <a:endParaRPr lang="en-US" baseline="0" dirty="0" smtClean="0"/>
          </a:p>
          <a:p>
            <a:r>
              <a:rPr lang="en-US" baseline="0" dirty="0" smtClean="0"/>
              <a:t>We know these things: </a:t>
            </a:r>
          </a:p>
          <a:p>
            <a:r>
              <a:rPr lang="en-US" baseline="0" dirty="0" smtClean="0"/>
              <a:t>+We are the stewards of some of the most robust information</a:t>
            </a:r>
          </a:p>
          <a:p>
            <a:r>
              <a:rPr lang="en-US" b="0" baseline="0" dirty="0" smtClean="0"/>
              <a:t>+We are not the best at many things</a:t>
            </a:r>
          </a:p>
          <a:p>
            <a:r>
              <a:rPr lang="en-US" b="0" baseline="0" dirty="0" smtClean="0"/>
              <a:t>+We are much more reactive than we are active</a:t>
            </a:r>
          </a:p>
        </p:txBody>
      </p:sp>
      <p:sp>
        <p:nvSpPr>
          <p:cNvPr id="4" name="Slide Number Placeholder 3"/>
          <p:cNvSpPr>
            <a:spLocks noGrp="1"/>
          </p:cNvSpPr>
          <p:nvPr>
            <p:ph type="sldNum" sz="quarter" idx="10"/>
          </p:nvPr>
        </p:nvSpPr>
        <p:spPr/>
        <p:txBody>
          <a:bodyPr/>
          <a:lstStyle/>
          <a:p>
            <a:fld id="{035B9C22-9F07-4056-A9A5-1E3F3706B2E6}" type="slidenum">
              <a:rPr lang="en-US" smtClean="0"/>
              <a:t>2</a:t>
            </a:fld>
            <a:endParaRPr lang="en-US"/>
          </a:p>
        </p:txBody>
      </p:sp>
    </p:spTree>
    <p:extLst>
      <p:ext uri="{BB962C8B-B14F-4D97-AF65-F5344CB8AC3E}">
        <p14:creationId xmlns:p14="http://schemas.microsoft.com/office/powerpoint/2010/main" val="317938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Three quick examples of the type of request, how we deal with them, and how we’re working to do better: improving the processes</a:t>
            </a:r>
          </a:p>
          <a:p>
            <a:pPr marL="0" indent="0">
              <a:buFontTx/>
              <a:buNone/>
            </a:pPr>
            <a:endParaRPr lang="en-US" baseline="0" dirty="0" smtClean="0"/>
          </a:p>
          <a:p>
            <a:pPr marL="640594" marR="0" lvl="1" indent="-174708" algn="l" defTabSz="914400" rtl="0" eaLnBrk="1" fontAlgn="auto" latinLnBrk="0" hangingPunct="1">
              <a:lnSpc>
                <a:spcPct val="100000"/>
              </a:lnSpc>
              <a:spcBef>
                <a:spcPts val="0"/>
              </a:spcBef>
              <a:spcAft>
                <a:spcPts val="0"/>
              </a:spcAft>
              <a:buClrTx/>
              <a:buSzTx/>
              <a:buFontTx/>
              <a:buChar char="-"/>
              <a:tabLst/>
              <a:defRPr/>
            </a:pPr>
            <a:r>
              <a:rPr lang="en-US" baseline="0" dirty="0" smtClean="0"/>
              <a:t>Facilitate use of our data (QOL) and their own philanthropic and other private funds being tracked in developing a evaluation plan</a:t>
            </a:r>
          </a:p>
          <a:p>
            <a:pPr marL="640594" lvl="1" indent="-174708">
              <a:buFontTx/>
              <a:buChar char="-"/>
            </a:pPr>
            <a:r>
              <a:rPr lang="en-US" baseline="0" dirty="0" smtClean="0"/>
              <a:t>Answering questions and working towards preparing our responses in a way to make replication easier</a:t>
            </a:r>
          </a:p>
          <a:p>
            <a:pPr marL="640594" lvl="1" indent="-174708">
              <a:buFontTx/>
              <a:buChar char="-"/>
            </a:pPr>
            <a:r>
              <a:rPr lang="en-US" baseline="0" dirty="0" smtClean="0"/>
              <a:t>Going through the packaging of every bit of data on neighborhoods possible through CNIP</a:t>
            </a:r>
          </a:p>
          <a:p>
            <a:pPr marL="640594" lvl="1" indent="-174708">
              <a:buFontTx/>
              <a:buChar char="-"/>
            </a:pPr>
            <a:endParaRPr lang="en-US" baseline="0" dirty="0" smtClean="0"/>
          </a:p>
          <a:p>
            <a:pPr marL="640594" lvl="1" indent="-174708">
              <a:buFontTx/>
              <a:buChar char="-"/>
            </a:pPr>
            <a:r>
              <a:rPr lang="en-US" baseline="0" dirty="0" smtClean="0"/>
              <a:t>Main focus will be on the process to feed the first three and understand it’s slow going:</a:t>
            </a:r>
          </a:p>
          <a:p>
            <a:pPr marL="640594" lvl="1" indent="-174708">
              <a:buFontTx/>
              <a:buChar char="-"/>
            </a:pPr>
            <a:r>
              <a:rPr lang="en-US" baseline="0" dirty="0" smtClean="0"/>
              <a:t>Improving internal processes to increase ability to report on our work in neighborhoods – internal AND external</a:t>
            </a:r>
          </a:p>
          <a:p>
            <a:pPr marL="640594" lvl="1" indent="-174708">
              <a:buFontTx/>
              <a:buChar char="-"/>
            </a:pPr>
            <a:endParaRPr lang="en-US" baseline="0" dirty="0" smtClean="0"/>
          </a:p>
          <a:p>
            <a:pPr marL="174708" indent="-174708">
              <a:buFontTx/>
              <a:buChar char="-"/>
            </a:pPr>
            <a:r>
              <a:rPr lang="en-US" dirty="0" smtClean="0"/>
              <a:t>Internal</a:t>
            </a:r>
            <a:r>
              <a:rPr lang="en-US" baseline="0" dirty="0" smtClean="0"/>
              <a:t> question: What will make your job easier? Not, “How can we capture all the information in one place?”</a:t>
            </a:r>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035B9C22-9F07-4056-A9A5-1E3F3706B2E6}" type="slidenum">
              <a:rPr lang="en-US" smtClean="0"/>
              <a:t>3</a:t>
            </a:fld>
            <a:endParaRPr lang="en-US"/>
          </a:p>
        </p:txBody>
      </p:sp>
    </p:spTree>
    <p:extLst>
      <p:ext uri="{BB962C8B-B14F-4D97-AF65-F5344CB8AC3E}">
        <p14:creationId xmlns:p14="http://schemas.microsoft.com/office/powerpoint/2010/main" val="3561361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RWCI</a:t>
            </a:r>
            <a:r>
              <a:rPr lang="en-US" baseline="0" dirty="0" smtClean="0"/>
              <a:t> is a HOPE VI that started in 2009</a:t>
            </a:r>
          </a:p>
          <a:p>
            <a:r>
              <a:rPr lang="en-US" baseline="0" dirty="0" smtClean="0"/>
              <a:t>The $100million already set aside  (blue, left) is simply a starting point to get the program going. Sustaining the program with a full understanding of the investments is why we’re here</a:t>
            </a:r>
          </a:p>
          <a:p>
            <a:endParaRPr lang="en-US" baseline="0" dirty="0" smtClean="0"/>
          </a:p>
          <a:p>
            <a:r>
              <a:rPr lang="en-US" baseline="0" dirty="0" smtClean="0"/>
              <a:t>Blue is what is known to get the party started</a:t>
            </a:r>
          </a:p>
          <a:p>
            <a:r>
              <a:rPr lang="en-US" baseline="0" dirty="0" smtClean="0"/>
              <a:t>Green we’re helping with</a:t>
            </a:r>
          </a:p>
          <a:p>
            <a:r>
              <a:rPr lang="en-US" baseline="0" dirty="0" smtClean="0"/>
              <a:t>And </a:t>
            </a:r>
          </a:p>
          <a:p>
            <a:r>
              <a:rPr lang="en-US" baseline="0" dirty="0" smtClean="0"/>
              <a:t>Red is the County which has much of the programmatic data. </a:t>
            </a:r>
          </a:p>
          <a:p>
            <a:r>
              <a:rPr lang="en-US" baseline="0" dirty="0" smtClean="0"/>
              <a:t>At this point, it is important to mention that the county got involved with the QOL report in 2010 with the long-term goal of a joint capital improvement program. </a:t>
            </a:r>
          </a:p>
          <a:p>
            <a:endParaRPr lang="en-US" baseline="0" dirty="0" smtClean="0"/>
          </a:p>
          <a:p>
            <a:r>
              <a:rPr lang="en-US" baseline="0" dirty="0" smtClean="0"/>
              <a:t>And the QOL indicators will track the areas that feed these schools and programs over time. </a:t>
            </a:r>
          </a:p>
          <a:p>
            <a:endParaRPr lang="en-US" baseline="0" dirty="0" smtClean="0"/>
          </a:p>
          <a:p>
            <a:pPr rtl="0" eaLnBrk="1" fontAlgn="ctr" latinLnBrk="0" hangingPunct="1"/>
            <a:r>
              <a:rPr lang="en-US" sz="1200" b="1" i="0" u="none" strike="noStrike" kern="1200" dirty="0" smtClean="0">
                <a:solidFill>
                  <a:schemeClr val="tx1"/>
                </a:solidFill>
                <a:effectLst/>
                <a:latin typeface="+mn-lt"/>
                <a:ea typeface="+mn-ea"/>
                <a:cs typeface="+mn-cs"/>
              </a:rPr>
              <a:t>Funding Source</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0" u="none" strike="noStrike" kern="1200" dirty="0" smtClean="0">
                <a:solidFill>
                  <a:schemeClr val="tx1"/>
                </a:solidFill>
                <a:effectLst/>
                <a:latin typeface="+mn-lt"/>
                <a:ea typeface="+mn-ea"/>
                <a:cs typeface="+mn-cs"/>
              </a:rPr>
              <a:t>Amount</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0" u="none" strike="noStrike" kern="1200" dirty="0" smtClean="0">
                <a:solidFill>
                  <a:schemeClr val="tx1"/>
                </a:solidFill>
                <a:effectLst/>
                <a:latin typeface="+mn-lt"/>
                <a:ea typeface="+mn-ea"/>
                <a:cs typeface="+mn-cs"/>
              </a:rPr>
              <a:t>Hope VI Funds (2009)</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 $20,900,000 </a:t>
            </a:r>
          </a:p>
          <a:p>
            <a:pPr rtl="0" eaLnBrk="1" fontAlgn="ctr" latinLnBrk="0" hangingPunct="1"/>
            <a:r>
              <a:rPr lang="en-US" sz="1200" b="1" i="0" u="none" strike="noStrike" kern="1200" dirty="0" smtClean="0">
                <a:solidFill>
                  <a:schemeClr val="tx1"/>
                </a:solidFill>
                <a:effectLst/>
                <a:latin typeface="+mn-lt"/>
                <a:ea typeface="+mn-ea"/>
                <a:cs typeface="+mn-cs"/>
              </a:rPr>
              <a:t>City of Charlotte</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 $7,000,000 </a:t>
            </a:r>
          </a:p>
          <a:p>
            <a:pPr rtl="0" eaLnBrk="1" fontAlgn="ctr" latinLnBrk="0" hangingPunct="1"/>
            <a:r>
              <a:rPr lang="en-US" sz="1200" b="1" i="0" u="none" strike="noStrike" kern="1200" dirty="0" smtClean="0">
                <a:solidFill>
                  <a:schemeClr val="tx1"/>
                </a:solidFill>
                <a:effectLst/>
                <a:latin typeface="+mn-lt"/>
                <a:ea typeface="+mn-ea"/>
                <a:cs typeface="+mn-cs"/>
              </a:rPr>
              <a:t>Housing Trust Funds</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 $5,000,000 </a:t>
            </a:r>
          </a:p>
          <a:p>
            <a:pPr rtl="0" eaLnBrk="1" fontAlgn="ctr" latinLnBrk="0" hangingPunct="1"/>
            <a:r>
              <a:rPr lang="en-US" sz="1200" b="1" i="0" u="none" strike="noStrike" kern="1200" dirty="0" smtClean="0">
                <a:solidFill>
                  <a:schemeClr val="tx1"/>
                </a:solidFill>
                <a:effectLst/>
                <a:latin typeface="+mn-lt"/>
                <a:ea typeface="+mn-ea"/>
                <a:cs typeface="+mn-cs"/>
              </a:rPr>
              <a:t>Federal / State Tax Credits</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 $23,700,000 </a:t>
            </a:r>
          </a:p>
          <a:p>
            <a:pPr rtl="0" eaLnBrk="1" fontAlgn="ctr" latinLnBrk="0" hangingPunct="1"/>
            <a:r>
              <a:rPr lang="en-US" sz="1200" b="1" i="0" u="none" strike="noStrike" kern="1200" dirty="0" smtClean="0">
                <a:solidFill>
                  <a:schemeClr val="tx1"/>
                </a:solidFill>
                <a:effectLst/>
                <a:latin typeface="+mn-lt"/>
                <a:ea typeface="+mn-ea"/>
                <a:cs typeface="+mn-cs"/>
              </a:rPr>
              <a:t>Child Development Center Operating Reserve* </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 $5,000,000 </a:t>
            </a:r>
          </a:p>
          <a:p>
            <a:pPr rtl="0" eaLnBrk="1" fontAlgn="ctr" latinLnBrk="0" hangingPunct="1"/>
            <a:r>
              <a:rPr lang="en-US" sz="1200" b="1" i="0" u="none" strike="noStrike" kern="1200" dirty="0" smtClean="0">
                <a:solidFill>
                  <a:schemeClr val="tx1"/>
                </a:solidFill>
                <a:effectLst/>
                <a:latin typeface="+mn-lt"/>
                <a:ea typeface="+mn-ea"/>
                <a:cs typeface="+mn-cs"/>
              </a:rPr>
              <a:t>Charlotte-Mecklenburg Schools </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 $30,376,000 </a:t>
            </a:r>
          </a:p>
          <a:p>
            <a:pPr rtl="0" eaLnBrk="1" fontAlgn="ctr" latinLnBrk="0" hangingPunct="1"/>
            <a:r>
              <a:rPr lang="en-US" sz="1200" b="1" i="0" u="none" strike="noStrike" kern="1200" dirty="0" smtClean="0">
                <a:solidFill>
                  <a:schemeClr val="tx1"/>
                </a:solidFill>
                <a:effectLst/>
                <a:latin typeface="+mn-lt"/>
                <a:ea typeface="+mn-ea"/>
                <a:cs typeface="+mn-cs"/>
              </a:rPr>
              <a:t>Philanthropy </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0" u="none" strike="noStrike" kern="1200" dirty="0" smtClean="0">
                <a:solidFill>
                  <a:schemeClr val="tx1"/>
                </a:solidFill>
                <a:effectLst/>
                <a:latin typeface="+mn-lt"/>
                <a:ea typeface="+mn-ea"/>
                <a:cs typeface="+mn-cs"/>
              </a:rPr>
              <a:t>$4m for Child</a:t>
            </a:r>
            <a:r>
              <a:rPr lang="en-US" sz="1200" b="1" i="0" u="none" strike="noStrike" kern="1200" baseline="0" dirty="0" smtClean="0">
                <a:solidFill>
                  <a:schemeClr val="tx1"/>
                </a:solidFill>
                <a:effectLst/>
                <a:latin typeface="+mn-lt"/>
                <a:ea typeface="+mn-ea"/>
                <a:cs typeface="+mn-cs"/>
              </a:rPr>
              <a:t> Development Center</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0" u="none" strike="noStrike" kern="1200" baseline="0" dirty="0" smtClean="0">
                <a:solidFill>
                  <a:schemeClr val="tx1"/>
                </a:solidFill>
                <a:effectLst/>
                <a:latin typeface="+mn-lt"/>
                <a:ea typeface="+mn-ea"/>
                <a:cs typeface="+mn-cs"/>
              </a:rPr>
              <a:t>$3.5m Program funding (5 years)</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0" u="none" strike="noStrike" kern="1200" baseline="0" dirty="0" smtClean="0">
                <a:solidFill>
                  <a:schemeClr val="tx1"/>
                </a:solidFill>
                <a:effectLst/>
                <a:latin typeface="+mn-lt"/>
                <a:ea typeface="+mn-ea"/>
                <a:cs typeface="+mn-cs"/>
              </a:rPr>
              <a:t>$2.5m Operations funding (5 years)</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 $10,000,000 </a:t>
            </a:r>
          </a:p>
          <a:p>
            <a:pPr rtl="0" eaLnBrk="1" fontAlgn="ctr" latinLnBrk="0" hangingPunct="1"/>
            <a:r>
              <a:rPr lang="en-US" sz="1200" b="1" i="0" u="none" strike="noStrike" kern="1200" dirty="0" smtClean="0">
                <a:solidFill>
                  <a:schemeClr val="tx1"/>
                </a:solidFill>
                <a:effectLst/>
                <a:latin typeface="+mn-lt"/>
                <a:ea typeface="+mn-ea"/>
                <a:cs typeface="+mn-cs"/>
              </a:rPr>
              <a:t>Total </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$101,976,000 </a:t>
            </a:r>
          </a:p>
          <a:p>
            <a:endParaRPr lang="en-US" baseline="0" dirty="0" smtClean="0"/>
          </a:p>
          <a:p>
            <a:pPr lvl="1"/>
            <a:r>
              <a:rPr lang="en-US" dirty="0" smtClean="0"/>
              <a:t>Hope VI Redevelopment</a:t>
            </a:r>
          </a:p>
          <a:p>
            <a:pPr lvl="1"/>
            <a:r>
              <a:rPr lang="en-US" dirty="0" smtClean="0"/>
              <a:t>Community Center</a:t>
            </a:r>
          </a:p>
          <a:p>
            <a:pPr lvl="1"/>
            <a:r>
              <a:rPr lang="en-US" dirty="0" smtClean="0"/>
              <a:t>334 units mixed-income (2:1 </a:t>
            </a:r>
            <a:r>
              <a:rPr lang="en-US" dirty="0" err="1" smtClean="0"/>
              <a:t>affordable:market</a:t>
            </a:r>
            <a:r>
              <a:rPr lang="en-US" dirty="0" smtClean="0"/>
              <a:t>) </a:t>
            </a:r>
          </a:p>
          <a:p>
            <a:pPr lvl="1"/>
            <a:r>
              <a:rPr lang="en-US" baseline="0" dirty="0" smtClean="0"/>
              <a:t>K-</a:t>
            </a:r>
            <a:r>
              <a:rPr lang="en-US" dirty="0" smtClean="0"/>
              <a:t>8 School (2017)</a:t>
            </a:r>
          </a:p>
          <a:p>
            <a:pPr lvl="1"/>
            <a:r>
              <a:rPr lang="en-US" dirty="0" smtClean="0"/>
              <a:t>235 Section 8 units (planned spillovers)</a:t>
            </a:r>
          </a:p>
          <a:p>
            <a:pPr lvl="1"/>
            <a:r>
              <a:rPr lang="en-US" dirty="0" smtClean="0"/>
              <a:t>3,000 families on waitlist</a:t>
            </a:r>
          </a:p>
          <a:p>
            <a:pPr lvl="1"/>
            <a:r>
              <a:rPr lang="en-US" dirty="0" smtClean="0"/>
              <a:t>“Impact Zone” population is ~2,000</a:t>
            </a:r>
          </a:p>
          <a:p>
            <a:r>
              <a:rPr lang="en-US" b="0" dirty="0" smtClean="0"/>
              <a:t>We </a:t>
            </a:r>
            <a:r>
              <a:rPr lang="en-US" b="0" dirty="0" smtClean="0"/>
              <a:t>are seen as a data source (through QOL) as data for evaluation</a:t>
            </a:r>
            <a:r>
              <a:rPr lang="en-US" b="0" dirty="0" smtClean="0"/>
              <a:t>.</a:t>
            </a:r>
            <a:endParaRPr lang="en-US" b="0" dirty="0" smtClean="0"/>
          </a:p>
        </p:txBody>
      </p:sp>
      <p:sp>
        <p:nvSpPr>
          <p:cNvPr id="4" name="Slide Number Placeholder 3"/>
          <p:cNvSpPr>
            <a:spLocks noGrp="1"/>
          </p:cNvSpPr>
          <p:nvPr>
            <p:ph type="sldNum" sz="quarter" idx="10"/>
          </p:nvPr>
        </p:nvSpPr>
        <p:spPr/>
        <p:txBody>
          <a:bodyPr/>
          <a:lstStyle/>
          <a:p>
            <a:fld id="{035B9C22-9F07-4056-A9A5-1E3F3706B2E6}" type="slidenum">
              <a:rPr lang="en-US" smtClean="0"/>
              <a:t>4</a:t>
            </a:fld>
            <a:endParaRPr lang="en-US"/>
          </a:p>
        </p:txBody>
      </p:sp>
    </p:spTree>
    <p:extLst>
      <p:ext uri="{BB962C8B-B14F-4D97-AF65-F5344CB8AC3E}">
        <p14:creationId xmlns:p14="http://schemas.microsoft.com/office/powerpoint/2010/main" val="214808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Our internal wakeup call (instead of hitting snooze)</a:t>
            </a:r>
          </a:p>
          <a:p>
            <a:endParaRPr lang="en-US" dirty="0" smtClean="0"/>
          </a:p>
          <a:p>
            <a:r>
              <a:rPr lang="en-US" dirty="0" smtClean="0"/>
              <a:t>This</a:t>
            </a:r>
            <a:r>
              <a:rPr lang="en-US" baseline="0" dirty="0" smtClean="0"/>
              <a:t> is how requests usually work: We receive an ask, then its: “Okay I have my data, what about his and hers, or theirs?” It is scattered and rarely in an easily combinable form; example:</a:t>
            </a:r>
            <a:endParaRPr lang="en-US" dirty="0" smtClean="0"/>
          </a:p>
          <a:p>
            <a:endParaRPr lang="en-US" dirty="0" smtClean="0"/>
          </a:p>
          <a:p>
            <a:r>
              <a:rPr lang="en-US" dirty="0" smtClean="0"/>
              <a:t>1)April 8, Mayor and others get an email from Hidden</a:t>
            </a:r>
            <a:r>
              <a:rPr lang="en-US" baseline="0" dirty="0" smtClean="0"/>
              <a:t> Valley leader (a traditionally low-income/SES neighborhood) worried about non-investment and looking the other way</a:t>
            </a:r>
          </a:p>
          <a:p>
            <a:r>
              <a:rPr lang="en-US" dirty="0" smtClean="0"/>
              <a:t>2)Mayor wants</a:t>
            </a:r>
            <a:r>
              <a:rPr lang="en-US" baseline="0" dirty="0" smtClean="0"/>
              <a:t> to meet with them and have information on investments that have been made over 10 years</a:t>
            </a:r>
          </a:p>
          <a:p>
            <a:r>
              <a:rPr lang="en-US" baseline="0" dirty="0" smtClean="0"/>
              <a:t>3)Three weeks may be exceptionally fast, considering our organization is 15-some departments and we appreciate how unwieldy data gathering projects are. Still not acceptable</a:t>
            </a:r>
          </a:p>
          <a:p>
            <a:r>
              <a:rPr lang="en-US" baseline="0" dirty="0" smtClean="0"/>
              <a:t>4)Timing was </a:t>
            </a:r>
            <a:r>
              <a:rPr lang="en-US" b="1" baseline="0" dirty="0" smtClean="0"/>
              <a:t>perfect--</a:t>
            </a:r>
            <a:r>
              <a:rPr lang="en-US" baseline="0" dirty="0" smtClean="0"/>
              <a:t>Had to show off the QOL report as a one-stop current conditions look. I’ll come back to this</a:t>
            </a:r>
          </a:p>
          <a:p>
            <a:endParaRPr lang="en-US" baseline="0" dirty="0" smtClean="0"/>
          </a:p>
          <a:p>
            <a:r>
              <a:rPr lang="en-US" b="1" baseline="0" dirty="0" smtClean="0"/>
              <a:t>Even so, our result: </a:t>
            </a:r>
            <a:r>
              <a:rPr lang="en-US" b="0" baseline="0" dirty="0" smtClean="0"/>
              <a:t>Due to m</a:t>
            </a:r>
            <a:r>
              <a:rPr lang="en-US" baseline="0" dirty="0" smtClean="0"/>
              <a:t>ultiple departments, countless programs/managers = varying degrees of completeness and timeframes, a hodgepodge of precision and funding data. </a:t>
            </a:r>
          </a:p>
          <a:p>
            <a:endParaRPr lang="en-US" baseline="0" dirty="0" smtClean="0"/>
          </a:p>
          <a:p>
            <a:r>
              <a:rPr lang="en-US" baseline="0" dirty="0" smtClean="0"/>
              <a:t>Image is what I sent to employees in our department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35B9C22-9F07-4056-A9A5-1E3F3706B2E6}" type="slidenum">
              <a:rPr lang="en-US" smtClean="0"/>
              <a:t>5</a:t>
            </a:fld>
            <a:endParaRPr lang="en-US"/>
          </a:p>
        </p:txBody>
      </p:sp>
    </p:spTree>
    <p:extLst>
      <p:ext uri="{BB962C8B-B14F-4D97-AF65-F5344CB8AC3E}">
        <p14:creationId xmlns:p14="http://schemas.microsoft.com/office/powerpoint/2010/main" val="3761083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weeks</a:t>
            </a:r>
            <a:r>
              <a:rPr lang="en-US" baseline="0" dirty="0" smtClean="0"/>
              <a:t> of data gathering vs</a:t>
            </a:r>
          </a:p>
          <a:p>
            <a:r>
              <a:rPr lang="en-US" baseline="0" dirty="0" smtClean="0"/>
              <a:t>18 months of building a program to report faster and more flexible</a:t>
            </a:r>
          </a:p>
          <a:p>
            <a:endParaRPr lang="en-US" baseline="0" dirty="0" smtClean="0"/>
          </a:p>
          <a:p>
            <a:r>
              <a:rPr lang="en-US" baseline="0" dirty="0" smtClean="0"/>
              <a:t>18 months is light-speed in city</a:t>
            </a:r>
            <a:endParaRPr lang="en-US" dirty="0"/>
          </a:p>
        </p:txBody>
      </p:sp>
      <p:sp>
        <p:nvSpPr>
          <p:cNvPr id="4" name="Slide Number Placeholder 3"/>
          <p:cNvSpPr>
            <a:spLocks noGrp="1"/>
          </p:cNvSpPr>
          <p:nvPr>
            <p:ph type="sldNum" sz="quarter" idx="10"/>
          </p:nvPr>
        </p:nvSpPr>
        <p:spPr/>
        <p:txBody>
          <a:bodyPr/>
          <a:lstStyle/>
          <a:p>
            <a:fld id="{035B9C22-9F07-4056-A9A5-1E3F3706B2E6}" type="slidenum">
              <a:rPr lang="en-US" smtClean="0"/>
              <a:t>6</a:t>
            </a:fld>
            <a:endParaRPr lang="en-US"/>
          </a:p>
        </p:txBody>
      </p:sp>
    </p:spTree>
    <p:extLst>
      <p:ext uri="{BB962C8B-B14F-4D97-AF65-F5344CB8AC3E}">
        <p14:creationId xmlns:p14="http://schemas.microsoft.com/office/powerpoint/2010/main" val="2131591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request</a:t>
            </a:r>
            <a:r>
              <a:rPr lang="en-US" baseline="0" dirty="0" smtClean="0"/>
              <a:t> from hidden valley was nearly a year AFTER this – the data gathering for CNIP process.</a:t>
            </a:r>
          </a:p>
          <a:p>
            <a:endParaRPr lang="en-US" dirty="0" smtClean="0"/>
          </a:p>
          <a:p>
            <a:r>
              <a:rPr lang="en-US" dirty="0" smtClean="0"/>
              <a:t>CNIP</a:t>
            </a:r>
            <a:r>
              <a:rPr lang="en-US" baseline="0" dirty="0" smtClean="0"/>
              <a:t> is less about inside neighborhoods and more about connections between them. </a:t>
            </a:r>
            <a:endParaRPr lang="en-US" dirty="0" smtClean="0"/>
          </a:p>
          <a:p>
            <a:endParaRPr lang="en-US" dirty="0" smtClean="0"/>
          </a:p>
          <a:p>
            <a:r>
              <a:rPr lang="en-US" dirty="0" smtClean="0"/>
              <a:t>Massive multi-month data collection:</a:t>
            </a:r>
            <a:r>
              <a:rPr lang="en-US" baseline="0" dirty="0" smtClean="0"/>
              <a:t> Compiled into multiple tableau workbooks for employees, consultants, public… Done to save money on consultant doing the data gathering (</a:t>
            </a:r>
            <a:r>
              <a:rPr lang="en-US" baseline="0" dirty="0" err="1" smtClean="0"/>
              <a:t>est</a:t>
            </a:r>
            <a:r>
              <a:rPr lang="en-US" baseline="0" dirty="0" smtClean="0"/>
              <a:t> ~$250k avoided). We had to find the keys to so much data</a:t>
            </a:r>
          </a:p>
          <a:p>
            <a:endParaRPr lang="en-US" baseline="0" dirty="0" smtClean="0"/>
          </a:p>
          <a:p>
            <a:r>
              <a:rPr lang="en-US" baseline="0" dirty="0" smtClean="0"/>
              <a:t>… and yet it still isn’t that great. It’s missing context and continuity between all the datasets (it is a data dump) and has very little by the way of private investments</a:t>
            </a:r>
          </a:p>
          <a:p>
            <a:r>
              <a:rPr lang="en-US" baseline="0" dirty="0" smtClean="0"/>
              <a:t>The process was painful and missed plenty. </a:t>
            </a:r>
          </a:p>
          <a:p>
            <a:endParaRPr lang="en-US" baseline="0" dirty="0" smtClean="0"/>
          </a:p>
          <a:p>
            <a:r>
              <a:rPr lang="en-US" baseline="0" dirty="0" smtClean="0"/>
              <a:t>Recently the discussion has turned back into how we can track outcomes  - hopefully attributable to the investments (especially when we work directly on redevelopment projects, such as </a:t>
            </a:r>
            <a:r>
              <a:rPr lang="en-US" baseline="0" dirty="0" err="1" smtClean="0"/>
              <a:t>Estland</a:t>
            </a:r>
            <a:r>
              <a:rPr lang="en-US" baseline="0" dirty="0" smtClean="0"/>
              <a:t> mall redevelopment – 80 acres).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35B9C22-9F07-4056-A9A5-1E3F3706B2E6}" type="slidenum">
              <a:rPr lang="en-US" smtClean="0"/>
              <a:t>7</a:t>
            </a:fld>
            <a:endParaRPr lang="en-US"/>
          </a:p>
        </p:txBody>
      </p:sp>
    </p:spTree>
    <p:extLst>
      <p:ext uri="{BB962C8B-B14F-4D97-AF65-F5344CB8AC3E}">
        <p14:creationId xmlns:p14="http://schemas.microsoft.com/office/powerpoint/2010/main" val="171329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page from the Tableau workbook </a:t>
            </a:r>
          </a:p>
          <a:p>
            <a:r>
              <a:rPr lang="en-US" dirty="0" smtClean="0"/>
              <a:t>Looks great, but what's the use if the data are fuzzy? The</a:t>
            </a:r>
            <a:r>
              <a:rPr lang="en-US" baseline="0" dirty="0" smtClean="0"/>
              <a:t> arrows are pointing to </a:t>
            </a:r>
            <a:r>
              <a:rPr lang="en-US" dirty="0" smtClean="0"/>
              <a:t>nearly 800 projects</a:t>
            </a:r>
            <a:r>
              <a:rPr lang="en-US" baseline="0" dirty="0" smtClean="0"/>
              <a:t> that aren’t captured with a good category and not even included in this visualization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35B9C22-9F07-4056-A9A5-1E3F3706B2E6}" type="slidenum">
              <a:rPr lang="en-US" smtClean="0"/>
              <a:t>8</a:t>
            </a:fld>
            <a:endParaRPr lang="en-US"/>
          </a:p>
        </p:txBody>
      </p:sp>
    </p:spTree>
    <p:extLst>
      <p:ext uri="{BB962C8B-B14F-4D97-AF65-F5344CB8AC3E}">
        <p14:creationId xmlns:p14="http://schemas.microsoft.com/office/powerpoint/2010/main" val="614821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a:t>
            </a:r>
            <a:r>
              <a:rPr lang="en-US" baseline="0" dirty="0" smtClean="0"/>
              <a:t> the beginning with CNIP and CWAC  -- whether it was intentional or not, here we are – compiling how much investment was put into each inner-city neighborhood</a:t>
            </a:r>
          </a:p>
          <a:p>
            <a:r>
              <a:rPr lang="en-US" baseline="0" dirty="0" smtClean="0"/>
              <a:t>Here we are again, with more tools going forward.</a:t>
            </a:r>
          </a:p>
          <a:p>
            <a:r>
              <a:rPr lang="en-US" baseline="0" dirty="0" smtClean="0"/>
              <a:t>QOL used to include capital investments </a:t>
            </a:r>
          </a:p>
          <a:p>
            <a:endParaRPr lang="en-US" baseline="0" dirty="0" smtClean="0"/>
          </a:p>
          <a:p>
            <a:r>
              <a:rPr lang="en-US" baseline="0" dirty="0" smtClean="0"/>
              <a:t>Open data work is a bit of running before walking internally. “How can we open up datasets that we don’t even know we have?”</a:t>
            </a:r>
          </a:p>
          <a:p>
            <a:endParaRPr lang="en-US" baseline="0" dirty="0" smtClean="0"/>
          </a:p>
          <a:p>
            <a:r>
              <a:rPr lang="en-US" baseline="0" dirty="0" smtClean="0"/>
              <a:t>Highlight of it all: The QOL report used to show information about hidden valley was replicated for council members and city mangers office. The ability to quickly see what is going on prompted the question: </a:t>
            </a:r>
            <a:r>
              <a:rPr lang="en-US" b="1" baseline="0" dirty="0" smtClean="0"/>
              <a:t>How can we do this and MORE – become active</a:t>
            </a:r>
          </a:p>
          <a:p>
            <a:endParaRPr lang="en-US" b="1" baseline="0" dirty="0" smtClean="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035B9C22-9F07-4056-A9A5-1E3F3706B2E6}" type="slidenum">
              <a:rPr lang="en-US" smtClean="0"/>
              <a:t>9</a:t>
            </a:fld>
            <a:endParaRPr lang="en-US"/>
          </a:p>
        </p:txBody>
      </p:sp>
    </p:spTree>
    <p:extLst>
      <p:ext uri="{BB962C8B-B14F-4D97-AF65-F5344CB8AC3E}">
        <p14:creationId xmlns:p14="http://schemas.microsoft.com/office/powerpoint/2010/main" val="1172448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07B785-6A89-4C5B-9E14-6F49B8380A91}"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42076-3671-41D9-AA79-60C3C8089634}" type="slidenum">
              <a:rPr lang="en-US" smtClean="0"/>
              <a:t>‹#›</a:t>
            </a:fld>
            <a:endParaRPr lang="en-US"/>
          </a:p>
        </p:txBody>
      </p:sp>
    </p:spTree>
    <p:extLst>
      <p:ext uri="{BB962C8B-B14F-4D97-AF65-F5344CB8AC3E}">
        <p14:creationId xmlns:p14="http://schemas.microsoft.com/office/powerpoint/2010/main" val="237300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7B785-6A89-4C5B-9E14-6F49B8380A91}"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42076-3671-41D9-AA79-60C3C8089634}" type="slidenum">
              <a:rPr lang="en-US" smtClean="0"/>
              <a:t>‹#›</a:t>
            </a:fld>
            <a:endParaRPr lang="en-US"/>
          </a:p>
        </p:txBody>
      </p:sp>
    </p:spTree>
    <p:extLst>
      <p:ext uri="{BB962C8B-B14F-4D97-AF65-F5344CB8AC3E}">
        <p14:creationId xmlns:p14="http://schemas.microsoft.com/office/powerpoint/2010/main" val="202021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7B785-6A89-4C5B-9E14-6F49B8380A91}"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42076-3671-41D9-AA79-60C3C8089634}" type="slidenum">
              <a:rPr lang="en-US" smtClean="0"/>
              <a:t>‹#›</a:t>
            </a:fld>
            <a:endParaRPr lang="en-US"/>
          </a:p>
        </p:txBody>
      </p:sp>
    </p:spTree>
    <p:extLst>
      <p:ext uri="{BB962C8B-B14F-4D97-AF65-F5344CB8AC3E}">
        <p14:creationId xmlns:p14="http://schemas.microsoft.com/office/powerpoint/2010/main" val="345778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7B785-6A89-4C5B-9E14-6F49B8380A91}"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42076-3671-41D9-AA79-60C3C8089634}" type="slidenum">
              <a:rPr lang="en-US" smtClean="0"/>
              <a:t>‹#›</a:t>
            </a:fld>
            <a:endParaRPr lang="en-US"/>
          </a:p>
        </p:txBody>
      </p:sp>
    </p:spTree>
    <p:extLst>
      <p:ext uri="{BB962C8B-B14F-4D97-AF65-F5344CB8AC3E}">
        <p14:creationId xmlns:p14="http://schemas.microsoft.com/office/powerpoint/2010/main" val="83434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7B785-6A89-4C5B-9E14-6F49B8380A91}"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42076-3671-41D9-AA79-60C3C8089634}" type="slidenum">
              <a:rPr lang="en-US" smtClean="0"/>
              <a:t>‹#›</a:t>
            </a:fld>
            <a:endParaRPr lang="en-US"/>
          </a:p>
        </p:txBody>
      </p:sp>
    </p:spTree>
    <p:extLst>
      <p:ext uri="{BB962C8B-B14F-4D97-AF65-F5344CB8AC3E}">
        <p14:creationId xmlns:p14="http://schemas.microsoft.com/office/powerpoint/2010/main" val="3812937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07B785-6A89-4C5B-9E14-6F49B8380A91}"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42076-3671-41D9-AA79-60C3C8089634}" type="slidenum">
              <a:rPr lang="en-US" smtClean="0"/>
              <a:t>‹#›</a:t>
            </a:fld>
            <a:endParaRPr lang="en-US"/>
          </a:p>
        </p:txBody>
      </p:sp>
    </p:spTree>
    <p:extLst>
      <p:ext uri="{BB962C8B-B14F-4D97-AF65-F5344CB8AC3E}">
        <p14:creationId xmlns:p14="http://schemas.microsoft.com/office/powerpoint/2010/main" val="3165947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07B785-6A89-4C5B-9E14-6F49B8380A91}" type="datetimeFigureOut">
              <a:rPr lang="en-US" smtClean="0"/>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42076-3671-41D9-AA79-60C3C8089634}" type="slidenum">
              <a:rPr lang="en-US" smtClean="0"/>
              <a:t>‹#›</a:t>
            </a:fld>
            <a:endParaRPr lang="en-US"/>
          </a:p>
        </p:txBody>
      </p:sp>
    </p:spTree>
    <p:extLst>
      <p:ext uri="{BB962C8B-B14F-4D97-AF65-F5344CB8AC3E}">
        <p14:creationId xmlns:p14="http://schemas.microsoft.com/office/powerpoint/2010/main" val="208297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07B785-6A89-4C5B-9E14-6F49B8380A91}" type="datetimeFigureOut">
              <a:rPr lang="en-US" smtClean="0"/>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42076-3671-41D9-AA79-60C3C8089634}" type="slidenum">
              <a:rPr lang="en-US" smtClean="0"/>
              <a:t>‹#›</a:t>
            </a:fld>
            <a:endParaRPr lang="en-US"/>
          </a:p>
        </p:txBody>
      </p:sp>
    </p:spTree>
    <p:extLst>
      <p:ext uri="{BB962C8B-B14F-4D97-AF65-F5344CB8AC3E}">
        <p14:creationId xmlns:p14="http://schemas.microsoft.com/office/powerpoint/2010/main" val="145743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7B785-6A89-4C5B-9E14-6F49B8380A91}" type="datetimeFigureOut">
              <a:rPr lang="en-US" smtClean="0"/>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42076-3671-41D9-AA79-60C3C8089634}" type="slidenum">
              <a:rPr lang="en-US" smtClean="0"/>
              <a:t>‹#›</a:t>
            </a:fld>
            <a:endParaRPr lang="en-US"/>
          </a:p>
        </p:txBody>
      </p:sp>
    </p:spTree>
    <p:extLst>
      <p:ext uri="{BB962C8B-B14F-4D97-AF65-F5344CB8AC3E}">
        <p14:creationId xmlns:p14="http://schemas.microsoft.com/office/powerpoint/2010/main" val="269483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7B785-6A89-4C5B-9E14-6F49B8380A91}"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42076-3671-41D9-AA79-60C3C8089634}" type="slidenum">
              <a:rPr lang="en-US" smtClean="0"/>
              <a:t>‹#›</a:t>
            </a:fld>
            <a:endParaRPr lang="en-US"/>
          </a:p>
        </p:txBody>
      </p:sp>
    </p:spTree>
    <p:extLst>
      <p:ext uri="{BB962C8B-B14F-4D97-AF65-F5344CB8AC3E}">
        <p14:creationId xmlns:p14="http://schemas.microsoft.com/office/powerpoint/2010/main" val="314810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7B785-6A89-4C5B-9E14-6F49B8380A91}"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42076-3671-41D9-AA79-60C3C8089634}" type="slidenum">
              <a:rPr lang="en-US" smtClean="0"/>
              <a:t>‹#›</a:t>
            </a:fld>
            <a:endParaRPr lang="en-US"/>
          </a:p>
        </p:txBody>
      </p:sp>
    </p:spTree>
    <p:extLst>
      <p:ext uri="{BB962C8B-B14F-4D97-AF65-F5344CB8AC3E}">
        <p14:creationId xmlns:p14="http://schemas.microsoft.com/office/powerpoint/2010/main" val="75763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7B785-6A89-4C5B-9E14-6F49B8380A91}" type="datetimeFigureOut">
              <a:rPr lang="en-US" smtClean="0"/>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42076-3671-41D9-AA79-60C3C8089634}" type="slidenum">
              <a:rPr lang="en-US" smtClean="0"/>
              <a:t>‹#›</a:t>
            </a:fld>
            <a:endParaRPr lang="en-US"/>
          </a:p>
        </p:txBody>
      </p:sp>
    </p:spTree>
    <p:extLst>
      <p:ext uri="{BB962C8B-B14F-4D97-AF65-F5344CB8AC3E}">
        <p14:creationId xmlns:p14="http://schemas.microsoft.com/office/powerpoint/2010/main" val="39062196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7999"/>
          </a:xfrm>
          <a:prstGeom prst="rect">
            <a:avLst/>
          </a:prstGeom>
          <a:solidFill>
            <a:schemeClr val="bg1">
              <a:lumMod val="75000"/>
              <a:alpha val="3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a:bodyPr>
          <a:lstStyle/>
          <a:p>
            <a:r>
              <a:rPr lang="en-US" dirty="0" smtClean="0"/>
              <a:t>Understanding Neighborhood</a:t>
            </a:r>
            <a:r>
              <a:rPr lang="en-US" baseline="0" dirty="0" smtClean="0"/>
              <a:t> Investments</a:t>
            </a:r>
            <a:endParaRPr lang="en-US" dirty="0"/>
          </a:p>
        </p:txBody>
      </p:sp>
      <p:sp>
        <p:nvSpPr>
          <p:cNvPr id="3" name="Subtitle 2"/>
          <p:cNvSpPr>
            <a:spLocks noGrp="1"/>
          </p:cNvSpPr>
          <p:nvPr>
            <p:ph type="subTitle" idx="1"/>
          </p:nvPr>
        </p:nvSpPr>
        <p:spPr/>
        <p:txBody>
          <a:bodyPr/>
          <a:lstStyle/>
          <a:p>
            <a:r>
              <a:rPr lang="en-US" dirty="0" smtClean="0"/>
              <a:t>Charlotte, North Carolina</a:t>
            </a:r>
            <a:endParaRPr lang="en-US" dirty="0"/>
          </a:p>
        </p:txBody>
      </p:sp>
    </p:spTree>
    <p:extLst>
      <p:ext uri="{BB962C8B-B14F-4D97-AF65-F5344CB8AC3E}">
        <p14:creationId xmlns:p14="http://schemas.microsoft.com/office/powerpoint/2010/main" val="2536726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7999"/>
          </a:xfrm>
          <a:prstGeom prst="rect">
            <a:avLst/>
          </a:prstGeom>
          <a:solidFill>
            <a:schemeClr val="bg1">
              <a:lumMod val="75000"/>
              <a:alpha val="3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Internal Improvement</a:t>
            </a:r>
            <a:endParaRPr lang="en-US" dirty="0"/>
          </a:p>
        </p:txBody>
      </p:sp>
      <p:sp>
        <p:nvSpPr>
          <p:cNvPr id="3" name="Content Placeholder 2"/>
          <p:cNvSpPr>
            <a:spLocks noGrp="1"/>
          </p:cNvSpPr>
          <p:nvPr>
            <p:ph idx="1"/>
          </p:nvPr>
        </p:nvSpPr>
        <p:spPr>
          <a:xfrm>
            <a:off x="457200" y="1600201"/>
            <a:ext cx="8229600" cy="2895600"/>
          </a:xfrm>
        </p:spPr>
        <p:txBody>
          <a:bodyPr>
            <a:normAutofit fontScale="77500" lnSpcReduction="20000"/>
          </a:bodyPr>
          <a:lstStyle/>
          <a:p>
            <a:r>
              <a:rPr lang="en-US" dirty="0" smtClean="0"/>
              <a:t>Need to start small</a:t>
            </a:r>
          </a:p>
          <a:p>
            <a:r>
              <a:rPr lang="en-US" dirty="0" smtClean="0"/>
              <a:t>Our data sources span from years-old </a:t>
            </a:r>
            <a:r>
              <a:rPr lang="en-US" dirty="0"/>
              <a:t>Excel Workbooks to live </a:t>
            </a:r>
            <a:r>
              <a:rPr lang="en-US" dirty="0" smtClean="0"/>
              <a:t>databases</a:t>
            </a:r>
          </a:p>
          <a:p>
            <a:r>
              <a:rPr lang="en-US" dirty="0" smtClean="0"/>
              <a:t>Timing: </a:t>
            </a:r>
            <a:endParaRPr lang="en-US" dirty="0"/>
          </a:p>
          <a:p>
            <a:pPr lvl="1"/>
            <a:r>
              <a:rPr lang="en-US" dirty="0"/>
              <a:t>Hidden Valley was tipping point</a:t>
            </a:r>
          </a:p>
          <a:p>
            <a:pPr lvl="1"/>
            <a:r>
              <a:rPr lang="en-US" dirty="0"/>
              <a:t>Departmental ERP team worked to tag all payments to </a:t>
            </a:r>
            <a:r>
              <a:rPr lang="en-US" b="1" dirty="0" smtClean="0"/>
              <a:t>project </a:t>
            </a:r>
            <a:r>
              <a:rPr lang="en-US" dirty="0"/>
              <a:t>location</a:t>
            </a:r>
          </a:p>
          <a:p>
            <a:r>
              <a:rPr lang="en-US" dirty="0" smtClean="0"/>
              <a:t>The little wins mean the most:</a:t>
            </a:r>
          </a:p>
          <a:p>
            <a:pPr lvl="2"/>
            <a:endParaRPr lang="en-US"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562475"/>
            <a:ext cx="5486400" cy="1838325"/>
          </a:xfrm>
          <a:prstGeom prst="rect">
            <a:avLst/>
          </a:prstGeom>
          <a:ln w="127000" cap="sq">
            <a:solidFill>
              <a:srgbClr val="C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1279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7999"/>
          </a:xfrm>
          <a:prstGeom prst="rect">
            <a:avLst/>
          </a:prstGeom>
          <a:solidFill>
            <a:schemeClr val="bg1">
              <a:lumMod val="75000"/>
              <a:alpha val="3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Lessons Learned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493182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450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7999"/>
          </a:xfrm>
          <a:prstGeom prst="rect">
            <a:avLst/>
          </a:prstGeom>
          <a:solidFill>
            <a:schemeClr val="bg1">
              <a:lumMod val="75000"/>
              <a:alpha val="3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normAutofit/>
          </a:bodyPr>
          <a:lstStyle/>
          <a:p>
            <a:r>
              <a:rPr lang="en-US" sz="4000" dirty="0" smtClean="0"/>
              <a:t>Charlotte, NC</a:t>
            </a:r>
            <a:r>
              <a:rPr lang="en-US" dirty="0" smtClean="0"/>
              <a:t/>
            </a:r>
            <a:br>
              <a:rPr lang="en-US" dirty="0" smtClean="0"/>
            </a:br>
            <a:endParaRPr lang="en-US" dirty="0"/>
          </a:p>
        </p:txBody>
      </p:sp>
      <p:sp>
        <p:nvSpPr>
          <p:cNvPr id="9" name="Text Placeholder 8"/>
          <p:cNvSpPr>
            <a:spLocks noGrp="1"/>
          </p:cNvSpPr>
          <p:nvPr>
            <p:ph type="body" sz="half" idx="2"/>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99" y="1447800"/>
            <a:ext cx="311217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3575050" y="1447800"/>
            <a:ext cx="5111750" cy="4678363"/>
          </a:xfrm>
        </p:spPr>
        <p:txBody>
          <a:bodyPr/>
          <a:lstStyle/>
          <a:p>
            <a:r>
              <a:rPr lang="en-US" dirty="0" smtClean="0"/>
              <a:t>Take a peek behind the curtain and see how some projects have impacted our internal processes:</a:t>
            </a:r>
          </a:p>
          <a:p>
            <a:pPr lvl="1"/>
            <a:r>
              <a:rPr lang="en-US" dirty="0" smtClean="0"/>
              <a:t>Tracking investments</a:t>
            </a:r>
          </a:p>
          <a:p>
            <a:pPr lvl="1"/>
            <a:r>
              <a:rPr lang="en-US" dirty="0" smtClean="0"/>
              <a:t>Answering questions about neighborhood(s)</a:t>
            </a:r>
          </a:p>
          <a:p>
            <a:pPr lvl="1"/>
            <a:r>
              <a:rPr lang="en-US" dirty="0" smtClean="0"/>
              <a:t>Placing investments</a:t>
            </a:r>
          </a:p>
          <a:p>
            <a:pPr lvl="1"/>
            <a:endParaRPr lang="en-US" dirty="0"/>
          </a:p>
        </p:txBody>
      </p:sp>
    </p:spTree>
    <p:extLst>
      <p:ext uri="{BB962C8B-B14F-4D97-AF65-F5344CB8AC3E}">
        <p14:creationId xmlns:p14="http://schemas.microsoft.com/office/powerpoint/2010/main" val="74004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4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endParaRPr lang="en-US" dirty="0"/>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colorTemperature colorTemp="6625"/>
                    </a14:imgEffect>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27267" y="0"/>
            <a:ext cx="9198533" cy="6857999"/>
          </a:xfrm>
          <a:prstGeom prst="rect">
            <a:avLst/>
          </a:prstGeom>
          <a:solidFill>
            <a:schemeClr val="tx1">
              <a:alpha val="99000"/>
            </a:schemeClr>
          </a:solidFill>
          <a:ln>
            <a:noFill/>
          </a:ln>
          <a:effectLst>
            <a:softEdge rad="112500"/>
          </a:effectLst>
        </p:spPr>
      </p:pic>
      <p:sp>
        <p:nvSpPr>
          <p:cNvPr id="20" name="Rectangle 19"/>
          <p:cNvSpPr/>
          <p:nvPr/>
        </p:nvSpPr>
        <p:spPr>
          <a:xfrm>
            <a:off x="0" y="0"/>
            <a:ext cx="9144000" cy="6857999"/>
          </a:xfrm>
          <a:prstGeom prst="rect">
            <a:avLst/>
          </a:prstGeom>
          <a:solidFill>
            <a:schemeClr val="bg1">
              <a:lumMod val="75000"/>
              <a:alpha val="3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822897861"/>
              </p:ext>
            </p:extLst>
          </p:nvPr>
        </p:nvGraphicFramePr>
        <p:xfrm>
          <a:off x="304800" y="457200"/>
          <a:ext cx="8229600" cy="57451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5223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0" y="12700"/>
            <a:ext cx="9144000" cy="684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9144000" cy="6857999"/>
          </a:xfrm>
          <a:prstGeom prst="rect">
            <a:avLst/>
          </a:prstGeom>
          <a:solidFill>
            <a:schemeClr val="bg1">
              <a:lumMod val="75000"/>
              <a:alpha val="3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val="2318966014"/>
              </p:ext>
            </p:extLst>
          </p:nvPr>
        </p:nvGraphicFramePr>
        <p:xfrm>
          <a:off x="9525000" y="1118763"/>
          <a:ext cx="4038599" cy="4633174"/>
        </p:xfrm>
        <a:graphic>
          <a:graphicData uri="http://schemas.openxmlformats.org/drawingml/2006/table">
            <a:tbl>
              <a:tblPr firstRow="1" firstCol="1" bandRow="1">
                <a:tableStyleId>{21E4AEA4-8DFA-4A89-87EB-49C32662AFE0}</a:tableStyleId>
              </a:tblPr>
              <a:tblGrid>
                <a:gridCol w="2819400"/>
                <a:gridCol w="1219199"/>
              </a:tblGrid>
              <a:tr h="418041">
                <a:tc>
                  <a:txBody>
                    <a:bodyPr/>
                    <a:lstStyle/>
                    <a:p>
                      <a:pPr marL="0" marR="0" algn="l">
                        <a:lnSpc>
                          <a:spcPct val="115000"/>
                        </a:lnSpc>
                        <a:spcBef>
                          <a:spcPts val="0"/>
                        </a:spcBef>
                        <a:spcAft>
                          <a:spcPts val="0"/>
                        </a:spcAft>
                      </a:pPr>
                      <a:r>
                        <a:rPr lang="en-US" sz="2000" dirty="0" smtClean="0">
                          <a:effectLst/>
                        </a:rPr>
                        <a:t>Funding Source</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Amount</a:t>
                      </a:r>
                      <a:endParaRPr lang="en-US" sz="2000" dirty="0">
                        <a:effectLst/>
                        <a:latin typeface="Calibri"/>
                        <a:ea typeface="Calibri"/>
                        <a:cs typeface="Times New Roman"/>
                      </a:endParaRPr>
                    </a:p>
                  </a:txBody>
                  <a:tcPr marL="68580" marR="68580" marT="0" marB="0" anchor="ctr"/>
                </a:tc>
              </a:tr>
              <a:tr h="418041">
                <a:tc>
                  <a:txBody>
                    <a:bodyPr/>
                    <a:lstStyle/>
                    <a:p>
                      <a:pPr marL="0" marR="0" algn="l">
                        <a:lnSpc>
                          <a:spcPct val="115000"/>
                        </a:lnSpc>
                        <a:spcBef>
                          <a:spcPts val="0"/>
                        </a:spcBef>
                        <a:spcAft>
                          <a:spcPts val="0"/>
                        </a:spcAft>
                      </a:pPr>
                      <a:r>
                        <a:rPr lang="en-US" sz="1400" dirty="0">
                          <a:effectLst/>
                        </a:rPr>
                        <a:t>Hope VI </a:t>
                      </a:r>
                      <a:r>
                        <a:rPr lang="en-US" sz="1400" dirty="0" smtClean="0">
                          <a:effectLst/>
                        </a:rPr>
                        <a:t>Funds (2009)</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r>
                        <a:rPr lang="en-US" sz="1400" dirty="0" smtClean="0">
                          <a:effectLst/>
                        </a:rPr>
                        <a:t>$20,900,000 </a:t>
                      </a:r>
                      <a:endParaRPr lang="en-US" sz="1400" dirty="0">
                        <a:effectLst/>
                        <a:latin typeface="Calibri"/>
                        <a:ea typeface="Calibri"/>
                        <a:cs typeface="Times New Roman"/>
                      </a:endParaRPr>
                    </a:p>
                  </a:txBody>
                  <a:tcPr marL="68580" marR="68580" marT="0" marB="0" anchor="ctr"/>
                </a:tc>
              </a:tr>
              <a:tr h="418041">
                <a:tc>
                  <a:txBody>
                    <a:bodyPr/>
                    <a:lstStyle/>
                    <a:p>
                      <a:pPr marL="0" marR="0" algn="l">
                        <a:lnSpc>
                          <a:spcPct val="115000"/>
                        </a:lnSpc>
                        <a:spcBef>
                          <a:spcPts val="0"/>
                        </a:spcBef>
                        <a:spcAft>
                          <a:spcPts val="0"/>
                        </a:spcAft>
                      </a:pPr>
                      <a:r>
                        <a:rPr lang="en-US" sz="1400" dirty="0">
                          <a:effectLst/>
                        </a:rPr>
                        <a:t>City of Charlotte</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r>
                        <a:rPr lang="en-US" sz="1400" dirty="0" smtClean="0">
                          <a:effectLst/>
                        </a:rPr>
                        <a:t>$7,000,000 </a:t>
                      </a:r>
                      <a:endParaRPr lang="en-US" sz="1400" dirty="0">
                        <a:effectLst/>
                        <a:latin typeface="Calibri"/>
                        <a:ea typeface="Calibri"/>
                        <a:cs typeface="Times New Roman"/>
                      </a:endParaRPr>
                    </a:p>
                  </a:txBody>
                  <a:tcPr marL="68580" marR="68580" marT="0" marB="0" anchor="ctr"/>
                </a:tc>
              </a:tr>
              <a:tr h="418041">
                <a:tc>
                  <a:txBody>
                    <a:bodyPr/>
                    <a:lstStyle/>
                    <a:p>
                      <a:pPr marL="0" marR="0" algn="l">
                        <a:lnSpc>
                          <a:spcPct val="115000"/>
                        </a:lnSpc>
                        <a:spcBef>
                          <a:spcPts val="0"/>
                        </a:spcBef>
                        <a:spcAft>
                          <a:spcPts val="0"/>
                        </a:spcAft>
                      </a:pPr>
                      <a:r>
                        <a:rPr lang="en-US" sz="1400" dirty="0">
                          <a:effectLst/>
                        </a:rPr>
                        <a:t>Housing Trust Funds</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r>
                        <a:rPr lang="en-US" sz="1400" dirty="0" smtClean="0">
                          <a:effectLst/>
                        </a:rPr>
                        <a:t>$5,000,000 </a:t>
                      </a:r>
                      <a:endParaRPr lang="en-US" sz="1400" dirty="0">
                        <a:effectLst/>
                        <a:latin typeface="Calibri"/>
                        <a:ea typeface="Calibri"/>
                        <a:cs typeface="Times New Roman"/>
                      </a:endParaRPr>
                    </a:p>
                  </a:txBody>
                  <a:tcPr marL="68580" marR="68580" marT="0" marB="0" anchor="ctr"/>
                </a:tc>
              </a:tr>
              <a:tr h="418041">
                <a:tc>
                  <a:txBody>
                    <a:bodyPr/>
                    <a:lstStyle/>
                    <a:p>
                      <a:pPr marL="0" marR="0" algn="l">
                        <a:lnSpc>
                          <a:spcPct val="115000"/>
                        </a:lnSpc>
                        <a:spcBef>
                          <a:spcPts val="0"/>
                        </a:spcBef>
                        <a:spcAft>
                          <a:spcPts val="0"/>
                        </a:spcAft>
                      </a:pPr>
                      <a:r>
                        <a:rPr lang="en-US" sz="1400" dirty="0">
                          <a:effectLst/>
                        </a:rPr>
                        <a:t>Federal </a:t>
                      </a:r>
                      <a:r>
                        <a:rPr lang="en-US" sz="1400" dirty="0" smtClean="0">
                          <a:effectLst/>
                        </a:rPr>
                        <a:t>/ State </a:t>
                      </a:r>
                      <a:r>
                        <a:rPr lang="en-US" sz="1400" dirty="0">
                          <a:effectLst/>
                        </a:rPr>
                        <a:t>Tax Credits</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r>
                        <a:rPr lang="en-US" sz="1400" dirty="0" smtClean="0">
                          <a:effectLst/>
                        </a:rPr>
                        <a:t>$23,700,000 </a:t>
                      </a:r>
                      <a:endParaRPr lang="en-US" sz="1400" dirty="0">
                        <a:effectLst/>
                        <a:latin typeface="Calibri"/>
                        <a:ea typeface="Calibri"/>
                        <a:cs typeface="Times New Roman"/>
                      </a:endParaRPr>
                    </a:p>
                  </a:txBody>
                  <a:tcPr marL="68580" marR="68580" marT="0" marB="0" anchor="ctr"/>
                </a:tc>
              </a:tr>
              <a:tr h="418041">
                <a:tc>
                  <a:txBody>
                    <a:bodyPr/>
                    <a:lstStyle/>
                    <a:p>
                      <a:pPr marL="0" marR="0" algn="l">
                        <a:lnSpc>
                          <a:spcPct val="115000"/>
                        </a:lnSpc>
                        <a:spcBef>
                          <a:spcPts val="0"/>
                        </a:spcBef>
                        <a:spcAft>
                          <a:spcPts val="0"/>
                        </a:spcAft>
                      </a:pPr>
                      <a:r>
                        <a:rPr lang="en-US" sz="1400" dirty="0">
                          <a:effectLst/>
                        </a:rPr>
                        <a:t>Child Development Center Operating Reserve* </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r>
                        <a:rPr lang="en-US" sz="1400" dirty="0" smtClean="0">
                          <a:effectLst/>
                        </a:rPr>
                        <a:t>$5,000,000 </a:t>
                      </a:r>
                      <a:endParaRPr lang="en-US" sz="1400" dirty="0">
                        <a:effectLst/>
                        <a:latin typeface="Calibri"/>
                        <a:ea typeface="Calibri"/>
                        <a:cs typeface="Times New Roman"/>
                      </a:endParaRPr>
                    </a:p>
                  </a:txBody>
                  <a:tcPr marL="68580" marR="68580" marT="0" marB="0" anchor="ctr"/>
                </a:tc>
              </a:tr>
              <a:tr h="418041">
                <a:tc>
                  <a:txBody>
                    <a:bodyPr/>
                    <a:lstStyle/>
                    <a:p>
                      <a:pPr marL="0" marR="0" algn="l">
                        <a:lnSpc>
                          <a:spcPct val="115000"/>
                        </a:lnSpc>
                        <a:spcBef>
                          <a:spcPts val="0"/>
                        </a:spcBef>
                        <a:spcAft>
                          <a:spcPts val="0"/>
                        </a:spcAft>
                      </a:pPr>
                      <a:r>
                        <a:rPr lang="en-US" sz="1400" dirty="0">
                          <a:effectLst/>
                        </a:rPr>
                        <a:t>Charlotte-Mecklenburg Schools </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r>
                        <a:rPr lang="en-US" sz="1400" dirty="0" smtClean="0">
                          <a:effectLst/>
                        </a:rPr>
                        <a:t>$30,376,000 </a:t>
                      </a:r>
                      <a:endParaRPr lang="en-US" sz="1400" dirty="0">
                        <a:effectLst/>
                        <a:latin typeface="Calibri"/>
                        <a:ea typeface="Calibri"/>
                        <a:cs typeface="Times New Roman"/>
                      </a:endParaRPr>
                    </a:p>
                  </a:txBody>
                  <a:tcPr marL="68580" marR="68580" marT="0" marB="0" anchor="ctr"/>
                </a:tc>
              </a:tr>
              <a:tr h="1216159">
                <a:tc>
                  <a:txBody>
                    <a:bodyPr/>
                    <a:lstStyle/>
                    <a:p>
                      <a:pPr marL="0" marR="0" algn="l">
                        <a:lnSpc>
                          <a:spcPct val="115000"/>
                        </a:lnSpc>
                        <a:spcBef>
                          <a:spcPts val="0"/>
                        </a:spcBef>
                        <a:spcAft>
                          <a:spcPts val="0"/>
                        </a:spcAft>
                      </a:pPr>
                      <a:r>
                        <a:rPr lang="en-US" sz="1400" dirty="0">
                          <a:effectLst/>
                        </a:rPr>
                        <a:t>Philanthropy </a:t>
                      </a:r>
                      <a:endParaRPr lang="en-US" sz="1400" dirty="0" smtClean="0">
                        <a:effectLst/>
                      </a:endParaRPr>
                    </a:p>
                    <a:p>
                      <a:pPr marL="0" marR="0" algn="l">
                        <a:lnSpc>
                          <a:spcPct val="115000"/>
                        </a:lnSpc>
                        <a:spcBef>
                          <a:spcPts val="0"/>
                        </a:spcBef>
                        <a:spcAft>
                          <a:spcPts val="0"/>
                        </a:spcAft>
                      </a:pPr>
                      <a:r>
                        <a:rPr lang="en-US" sz="1400" dirty="0" smtClean="0">
                          <a:effectLst/>
                        </a:rPr>
                        <a:t>$4m for Child</a:t>
                      </a:r>
                      <a:r>
                        <a:rPr lang="en-US" sz="1400" baseline="0" dirty="0" smtClean="0">
                          <a:effectLst/>
                        </a:rPr>
                        <a:t> Development Center</a:t>
                      </a:r>
                    </a:p>
                    <a:p>
                      <a:pPr marL="0" marR="0" algn="l">
                        <a:lnSpc>
                          <a:spcPct val="115000"/>
                        </a:lnSpc>
                        <a:spcBef>
                          <a:spcPts val="0"/>
                        </a:spcBef>
                        <a:spcAft>
                          <a:spcPts val="0"/>
                        </a:spcAft>
                      </a:pPr>
                      <a:r>
                        <a:rPr lang="en-US" sz="1400" baseline="0" dirty="0" smtClean="0">
                          <a:effectLst/>
                        </a:rPr>
                        <a:t>$3.5m Program funding (5 years)</a:t>
                      </a:r>
                    </a:p>
                    <a:p>
                      <a:pPr marL="0" marR="0" algn="l">
                        <a:lnSpc>
                          <a:spcPct val="115000"/>
                        </a:lnSpc>
                        <a:spcBef>
                          <a:spcPts val="0"/>
                        </a:spcBef>
                        <a:spcAft>
                          <a:spcPts val="0"/>
                        </a:spcAft>
                      </a:pPr>
                      <a:r>
                        <a:rPr lang="en-US" sz="1400" baseline="0" dirty="0" smtClean="0">
                          <a:effectLst/>
                        </a:rPr>
                        <a:t>$2.5m Operations funding (5 years)</a:t>
                      </a:r>
                      <a:endParaRPr lang="en-US" sz="1400" b="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r>
                        <a:rPr lang="en-US" sz="1400" dirty="0" smtClean="0">
                          <a:effectLst/>
                        </a:rPr>
                        <a:t>$10,000,000 </a:t>
                      </a:r>
                      <a:endParaRPr lang="en-US" sz="1400" dirty="0">
                        <a:effectLst/>
                        <a:latin typeface="Calibri"/>
                        <a:ea typeface="Calibri"/>
                        <a:cs typeface="Times New Roman"/>
                      </a:endParaRPr>
                    </a:p>
                  </a:txBody>
                  <a:tcPr marL="68580" marR="68580" marT="0" marB="0" anchor="ctr"/>
                </a:tc>
              </a:tr>
              <a:tr h="418041">
                <a:tc>
                  <a:txBody>
                    <a:bodyPr/>
                    <a:lstStyle/>
                    <a:p>
                      <a:pPr marL="0" marR="0" algn="l">
                        <a:lnSpc>
                          <a:spcPct val="115000"/>
                        </a:lnSpc>
                        <a:spcBef>
                          <a:spcPts val="0"/>
                        </a:spcBef>
                        <a:spcAft>
                          <a:spcPts val="0"/>
                        </a:spcAft>
                      </a:pPr>
                      <a:r>
                        <a:rPr lang="en-US" sz="2000" dirty="0">
                          <a:effectLst/>
                        </a:rPr>
                        <a:t>Total </a:t>
                      </a: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u="none" dirty="0" smtClean="0">
                          <a:effectLst/>
                        </a:rPr>
                        <a:t>$101,976,000 </a:t>
                      </a:r>
                      <a:endParaRPr lang="en-US" sz="1400" b="1" u="none" dirty="0">
                        <a:effectLst/>
                        <a:latin typeface="Calibri"/>
                        <a:ea typeface="Calibri"/>
                        <a:cs typeface="Times New Roman"/>
                      </a:endParaRPr>
                    </a:p>
                  </a:txBody>
                  <a:tcPr marL="68580" marR="68580" marT="0" marB="0" anchor="ctr"/>
                </a:tc>
              </a:tr>
            </a:tbl>
          </a:graphicData>
        </a:graphic>
      </p:graphicFrame>
      <p:graphicFrame>
        <p:nvGraphicFramePr>
          <p:cNvPr id="4" name="Diagram 3"/>
          <p:cNvGraphicFramePr/>
          <p:nvPr>
            <p:extLst>
              <p:ext uri="{D42A27DB-BD31-4B8C-83A1-F6EECF244321}">
                <p14:modId xmlns:p14="http://schemas.microsoft.com/office/powerpoint/2010/main" val="4015350826"/>
              </p:ext>
            </p:extLst>
          </p:nvPr>
        </p:nvGraphicFramePr>
        <p:xfrm>
          <a:off x="152400" y="838201"/>
          <a:ext cx="8839200" cy="60197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ext uri="{D42A27DB-BD31-4B8C-83A1-F6EECF244321}">
                <p14:modId xmlns:p14="http://schemas.microsoft.com/office/powerpoint/2010/main" val="2974906677"/>
              </p:ext>
            </p:extLst>
          </p:nvPr>
        </p:nvGraphicFramePr>
        <p:xfrm>
          <a:off x="939800" y="0"/>
          <a:ext cx="8229600" cy="1143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428064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7999"/>
          </a:xfrm>
          <a:prstGeom prst="rect">
            <a:avLst/>
          </a:prstGeom>
          <a:solidFill>
            <a:schemeClr val="bg1">
              <a:lumMod val="75000"/>
              <a:alpha val="3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Example: Request from Hidden Valley</a:t>
            </a:r>
            <a:endParaRPr lang="en-US" dirty="0"/>
          </a:p>
        </p:txBody>
      </p:sp>
      <p:sp>
        <p:nvSpPr>
          <p:cNvPr id="3" name="Content Placeholder 2"/>
          <p:cNvSpPr>
            <a:spLocks noGrp="1"/>
          </p:cNvSpPr>
          <p:nvPr>
            <p:ph idx="1"/>
          </p:nvPr>
        </p:nvSpPr>
        <p:spPr>
          <a:xfrm>
            <a:off x="457200" y="1600201"/>
            <a:ext cx="8229600" cy="3429000"/>
          </a:xfrm>
        </p:spPr>
        <p:txBody>
          <a:bodyPr>
            <a:normAutofit fontScale="92500" lnSpcReduction="10000"/>
          </a:bodyPr>
          <a:lstStyle/>
          <a:p>
            <a:pPr marL="514350" indent="-514350">
              <a:buFont typeface="+mj-lt"/>
              <a:buAutoNum type="arabicPeriod"/>
            </a:pPr>
            <a:r>
              <a:rPr lang="en-US" dirty="0" smtClean="0"/>
              <a:t>Email complaint about not doing anything in the neighborhood</a:t>
            </a:r>
          </a:p>
          <a:p>
            <a:pPr marL="514350" indent="-514350">
              <a:buFont typeface="+mj-lt"/>
              <a:buAutoNum type="arabicPeriod"/>
            </a:pPr>
            <a:r>
              <a:rPr lang="en-US" dirty="0" smtClean="0"/>
              <a:t>Mayor requests all departments provide list of capital and program investments in the neighborhood in past 10 years</a:t>
            </a:r>
          </a:p>
          <a:p>
            <a:pPr marL="514350" indent="-514350">
              <a:buFont typeface="+mj-lt"/>
              <a:buAutoNum type="arabicPeriod"/>
            </a:pPr>
            <a:r>
              <a:rPr lang="en-US" b="1" dirty="0" smtClean="0"/>
              <a:t>April 8 to April 24 </a:t>
            </a:r>
            <a:r>
              <a:rPr lang="en-US" dirty="0" smtClean="0"/>
              <a:t>to gather all information</a:t>
            </a:r>
          </a:p>
          <a:p>
            <a:pPr marL="514350" indent="-514350">
              <a:buFont typeface="+mj-lt"/>
              <a:buAutoNum type="arabicPeriod"/>
            </a:pPr>
            <a:r>
              <a:rPr lang="en-US" dirty="0" smtClean="0"/>
              <a:t>+ QOL Explorer Report</a:t>
            </a:r>
          </a:p>
          <a:p>
            <a:pPr marL="514350" indent="-514350">
              <a:buFont typeface="+mj-lt"/>
              <a:buAutoNum type="arabicPeriod"/>
            </a:pPr>
            <a:endParaRPr lang="en-US" dirty="0" smtClean="0"/>
          </a:p>
          <a:p>
            <a:pPr marL="514350" indent="-514350">
              <a:buFont typeface="+mj-lt"/>
              <a:buAutoNum type="arabicPeriod"/>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5136037"/>
            <a:ext cx="7543800" cy="8382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70071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7999"/>
          </a:xfrm>
          <a:prstGeom prst="rect">
            <a:avLst/>
          </a:prstGeom>
          <a:solidFill>
            <a:schemeClr val="bg1">
              <a:lumMod val="75000"/>
              <a:alpha val="3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idx="1"/>
          </p:nvPr>
        </p:nvSpPr>
        <p:spPr>
          <a:xfrm>
            <a:off x="457200" y="228600"/>
            <a:ext cx="4040188" cy="1066800"/>
          </a:xfrm>
        </p:spPr>
        <p:txBody>
          <a:bodyPr>
            <a:noAutofit/>
          </a:bodyPr>
          <a:lstStyle/>
          <a:p>
            <a:pPr algn="ctr"/>
            <a:r>
              <a:rPr lang="en-US" sz="3200" dirty="0" smtClean="0"/>
              <a:t>Actual Hidden </a:t>
            </a:r>
          </a:p>
          <a:p>
            <a:pPr algn="ctr"/>
            <a:r>
              <a:rPr lang="en-US" sz="3200" dirty="0" smtClean="0"/>
              <a:t>Valley Report</a:t>
            </a:r>
            <a:endParaRPr lang="en-US" sz="3200" dirty="0"/>
          </a:p>
        </p:txBody>
      </p:sp>
      <p:sp>
        <p:nvSpPr>
          <p:cNvPr id="8" name="Text Placeholder 7"/>
          <p:cNvSpPr>
            <a:spLocks noGrp="1"/>
          </p:cNvSpPr>
          <p:nvPr>
            <p:ph type="body" sz="quarter" idx="3"/>
          </p:nvPr>
        </p:nvSpPr>
        <p:spPr>
          <a:xfrm>
            <a:off x="4645025" y="228600"/>
            <a:ext cx="4041775" cy="1066800"/>
          </a:xfrm>
        </p:spPr>
        <p:txBody>
          <a:bodyPr>
            <a:normAutofit lnSpcReduction="10000"/>
          </a:bodyPr>
          <a:lstStyle/>
          <a:p>
            <a:pPr algn="ctr"/>
            <a:r>
              <a:rPr lang="en-US" sz="3200" dirty="0" smtClean="0"/>
              <a:t>QOL Explorer </a:t>
            </a:r>
          </a:p>
          <a:p>
            <a:pPr algn="ctr"/>
            <a:r>
              <a:rPr lang="en-US" sz="3200" dirty="0" smtClean="0"/>
              <a:t>Report</a:t>
            </a:r>
            <a:endParaRPr lang="en-US" sz="3200" dirty="0"/>
          </a:p>
        </p:txBody>
      </p:sp>
      <p:sp>
        <p:nvSpPr>
          <p:cNvPr id="9" name="Content Placeholder 8"/>
          <p:cNvSpPr>
            <a:spLocks noGrp="1"/>
          </p:cNvSpPr>
          <p:nvPr>
            <p:ph sz="quarter" idx="4"/>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600" y="1913849"/>
            <a:ext cx="4076317" cy="4583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1905000"/>
            <a:ext cx="3841373" cy="4592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87524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7999"/>
          </a:xfrm>
          <a:prstGeom prst="rect">
            <a:avLst/>
          </a:prstGeom>
          <a:solidFill>
            <a:schemeClr val="bg1">
              <a:lumMod val="75000"/>
              <a:alpha val="3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Comprehensive Neighborhood Improvement Program (CNIP)</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Newest variant of a program that started in early ‘90s</a:t>
            </a:r>
          </a:p>
          <a:p>
            <a:r>
              <a:rPr lang="en-US" dirty="0" smtClean="0"/>
              <a:t>5 areas receiving </a:t>
            </a:r>
            <a:r>
              <a:rPr lang="en-US" baseline="0" dirty="0" smtClean="0"/>
              <a:t>$120m</a:t>
            </a:r>
            <a:r>
              <a:rPr lang="en-US" dirty="0" smtClean="0"/>
              <a:t> capital improvement </a:t>
            </a:r>
            <a:r>
              <a:rPr lang="en-US" baseline="0" dirty="0" smtClean="0"/>
              <a:t>through</a:t>
            </a:r>
            <a:r>
              <a:rPr lang="en-US" dirty="0" smtClean="0"/>
              <a:t> 2020</a:t>
            </a:r>
            <a:endParaRPr lang="en-US" baseline="0" dirty="0" smtClean="0"/>
          </a:p>
          <a:p>
            <a:r>
              <a:rPr lang="en-US" baseline="0" dirty="0" smtClean="0"/>
              <a:t>Massive data collection</a:t>
            </a:r>
          </a:p>
          <a:p>
            <a:pPr lvl="1"/>
            <a:r>
              <a:rPr lang="en-US" dirty="0" smtClean="0"/>
              <a:t>Multiple Tableau workbooks</a:t>
            </a:r>
          </a:p>
          <a:p>
            <a:pPr lvl="1"/>
            <a:r>
              <a:rPr lang="en-US" dirty="0" smtClean="0"/>
              <a:t>220 internal datasets</a:t>
            </a:r>
          </a:p>
          <a:p>
            <a:pPr lvl="2"/>
            <a:r>
              <a:rPr lang="en-US" dirty="0" smtClean="0"/>
              <a:t>Current conditions </a:t>
            </a:r>
          </a:p>
          <a:p>
            <a:pPr lvl="2"/>
            <a:r>
              <a:rPr lang="en-US" dirty="0" smtClean="0"/>
              <a:t>Capital investments</a:t>
            </a:r>
          </a:p>
          <a:p>
            <a:pPr lvl="1"/>
            <a:r>
              <a:rPr lang="en-US" baseline="0" dirty="0" smtClean="0"/>
              <a:t>Private investments</a:t>
            </a:r>
          </a:p>
          <a:p>
            <a:pPr lvl="2"/>
            <a:r>
              <a:rPr lang="en-US" dirty="0" smtClean="0"/>
              <a:t>Retail developments</a:t>
            </a:r>
          </a:p>
          <a:p>
            <a:pPr lvl="2"/>
            <a:r>
              <a:rPr lang="en-US" dirty="0" smtClean="0"/>
              <a:t>Apartments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558" y="2819400"/>
            <a:ext cx="3994742"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941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400" y="12700"/>
            <a:ext cx="9144000" cy="6857999"/>
          </a:xfrm>
          <a:prstGeom prst="rect">
            <a:avLst/>
          </a:prstGeom>
          <a:solidFill>
            <a:schemeClr val="bg1">
              <a:lumMod val="75000"/>
              <a:alpha val="3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CNIP Dashboard</a:t>
            </a:r>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1738" y="1371600"/>
            <a:ext cx="6192711" cy="5257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23999"/>
            <a:ext cx="2085975" cy="2371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596900" y="1562100"/>
            <a:ext cx="685800" cy="228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09600" y="2481262"/>
            <a:ext cx="685800" cy="228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295400" y="1676400"/>
            <a:ext cx="1981200" cy="215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95400" y="2601912"/>
            <a:ext cx="1981200" cy="215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7213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7999"/>
          </a:xfrm>
          <a:prstGeom prst="rect">
            <a:avLst/>
          </a:prstGeom>
          <a:solidFill>
            <a:schemeClr val="bg1">
              <a:lumMod val="75000"/>
              <a:alpha val="3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So what?</a:t>
            </a:r>
            <a:endParaRPr lang="en-US" dirty="0"/>
          </a:p>
        </p:txBody>
      </p:sp>
      <p:sp>
        <p:nvSpPr>
          <p:cNvPr id="3" name="Content Placeholder 2"/>
          <p:cNvSpPr>
            <a:spLocks noGrp="1"/>
          </p:cNvSpPr>
          <p:nvPr>
            <p:ph idx="1"/>
          </p:nvPr>
        </p:nvSpPr>
        <p:spPr/>
        <p:txBody>
          <a:bodyPr/>
          <a:lstStyle/>
          <a:p>
            <a:r>
              <a:rPr lang="en-US" sz="2800" dirty="0" smtClean="0"/>
              <a:t>We went back to the beginning:</a:t>
            </a:r>
          </a:p>
          <a:p>
            <a:pPr lvl="1"/>
            <a:r>
              <a:rPr lang="en-US" sz="2400" dirty="0" smtClean="0"/>
              <a:t>How do we really want to do things? </a:t>
            </a:r>
            <a:endParaRPr lang="en-US" sz="2400" dirty="0"/>
          </a:p>
          <a:p>
            <a:pPr lvl="1"/>
            <a:r>
              <a:rPr lang="en-US" sz="2400" dirty="0" smtClean="0"/>
              <a:t>Early 1990’s was the genesis of both the CNIP program and the Quality of Life Study</a:t>
            </a:r>
          </a:p>
          <a:p>
            <a:pPr marL="342900" lvl="1" indent="-342900">
              <a:buFont typeface="Arial" panose="020B0604020202020204" pitchFamily="34" charset="0"/>
              <a:buChar char="•"/>
            </a:pPr>
            <a:r>
              <a:rPr lang="en-US" dirty="0"/>
              <a:t>Already have </a:t>
            </a:r>
            <a:r>
              <a:rPr lang="en-US" dirty="0" smtClean="0"/>
              <a:t>open data </a:t>
            </a:r>
            <a:r>
              <a:rPr lang="en-US" dirty="0"/>
              <a:t>work underway at enterprise </a:t>
            </a:r>
            <a:r>
              <a:rPr lang="en-US" dirty="0" smtClean="0"/>
              <a:t>level</a:t>
            </a:r>
          </a:p>
          <a:p>
            <a:pPr marL="342900" lvl="1" indent="-342900">
              <a:buFont typeface="Arial" panose="020B0604020202020204" pitchFamily="34" charset="0"/>
              <a:buChar char="•"/>
            </a:pPr>
            <a:r>
              <a:rPr lang="en-US" dirty="0" smtClean="0"/>
              <a:t>We are slow and cumbersome</a:t>
            </a:r>
          </a:p>
        </p:txBody>
      </p:sp>
      <p:graphicFrame>
        <p:nvGraphicFramePr>
          <p:cNvPr id="4" name="Diagram 3"/>
          <p:cNvGraphicFramePr/>
          <p:nvPr>
            <p:extLst>
              <p:ext uri="{D42A27DB-BD31-4B8C-83A1-F6EECF244321}">
                <p14:modId xmlns:p14="http://schemas.microsoft.com/office/powerpoint/2010/main" val="1929043373"/>
              </p:ext>
            </p:extLst>
          </p:nvPr>
        </p:nvGraphicFramePr>
        <p:xfrm>
          <a:off x="152400" y="5029200"/>
          <a:ext cx="8839200" cy="172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1384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2101</TotalTime>
  <Words>1836</Words>
  <Application>Microsoft Office PowerPoint</Application>
  <PresentationFormat>On-screen Show (4:3)</PresentationFormat>
  <Paragraphs>216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Understanding Neighborhood Investments</vt:lpstr>
      <vt:lpstr>Charlotte, NC </vt:lpstr>
      <vt:lpstr>PowerPoint Presentation</vt:lpstr>
      <vt:lpstr>PowerPoint Presentation</vt:lpstr>
      <vt:lpstr>Example: Request from Hidden Valley</vt:lpstr>
      <vt:lpstr>PowerPoint Presentation</vt:lpstr>
      <vt:lpstr>Comprehensive Neighborhood Improvement Program (CNIP)</vt:lpstr>
      <vt:lpstr>CNIP Dashboard</vt:lpstr>
      <vt:lpstr>So what?</vt:lpstr>
      <vt:lpstr>Internal Improvement</vt:lpstr>
      <vt:lpstr>Lessons Learned</vt:lpstr>
    </vt:vector>
  </TitlesOfParts>
  <Company>City of Charlotte, NC USA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Neighborhood Investments</dc:title>
  <dc:creator>Bowen, Andrew</dc:creator>
  <cp:lastModifiedBy>Bowen, Andrew</cp:lastModifiedBy>
  <cp:revision>101</cp:revision>
  <cp:lastPrinted>2015-10-01T15:26:25Z</cp:lastPrinted>
  <dcterms:created xsi:type="dcterms:W3CDTF">2015-09-28T12:44:23Z</dcterms:created>
  <dcterms:modified xsi:type="dcterms:W3CDTF">2015-10-13T12:13:05Z</dcterms:modified>
</cp:coreProperties>
</file>