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5" r:id="rId1"/>
  </p:sldMasterIdLst>
  <p:notesMasterIdLst>
    <p:notesMasterId r:id="rId12"/>
  </p:notesMasterIdLst>
  <p:handoutMasterIdLst>
    <p:handoutMasterId r:id="rId13"/>
  </p:handoutMasterIdLst>
  <p:sldIdLst>
    <p:sldId id="343" r:id="rId2"/>
    <p:sldId id="338" r:id="rId3"/>
    <p:sldId id="339" r:id="rId4"/>
    <p:sldId id="342" r:id="rId5"/>
    <p:sldId id="316" r:id="rId6"/>
    <p:sldId id="315" r:id="rId7"/>
    <p:sldId id="318" r:id="rId8"/>
    <p:sldId id="319" r:id="rId9"/>
    <p:sldId id="320" r:id="rId10"/>
    <p:sldId id="321" r:id="rId11"/>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400"/>
    <a:srgbClr val="F7F7F7"/>
    <a:srgbClr val="A50021"/>
    <a:srgbClr val="990000"/>
    <a:srgbClr val="FF0000"/>
    <a:srgbClr val="800080"/>
    <a:srgbClr val="400080"/>
    <a:srgbClr val="4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69421" autoAdjust="0"/>
  </p:normalViewPr>
  <p:slideViewPr>
    <p:cSldViewPr>
      <p:cViewPr>
        <p:scale>
          <a:sx n="54" d="100"/>
          <a:sy n="54" d="100"/>
        </p:scale>
        <p:origin x="-174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998"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0" hangingPunct="0">
              <a:defRPr sz="1200">
                <a:latin typeface="Arial" charset="0"/>
                <a:ea typeface="ＭＳ Ｐゴシック" pitchFamily="36" charset="-128"/>
              </a:defRPr>
            </a:lvl1pPr>
          </a:lstStyle>
          <a:p>
            <a:pPr>
              <a:defRPr/>
            </a:pPr>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eaLnBrk="0" hangingPunct="0">
              <a:defRPr sz="1200">
                <a:latin typeface="Arial" charset="0"/>
                <a:ea typeface="ＭＳ Ｐゴシック" pitchFamily="36" charset="-128"/>
              </a:defRPr>
            </a:lvl1pPr>
          </a:lstStyle>
          <a:p>
            <a:pPr>
              <a:defRPr/>
            </a:pPr>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eaLnBrk="0" hangingPunct="0">
              <a:defRPr sz="1200">
                <a:latin typeface="Arial" charset="0"/>
                <a:ea typeface="ＭＳ Ｐゴシック" pitchFamily="36" charset="-128"/>
              </a:defRPr>
            </a:lvl1pPr>
          </a:lstStyle>
          <a:p>
            <a:pPr>
              <a:defRPr/>
            </a:pPr>
            <a:fld id="{96B513DE-A90B-4600-A8AB-DACE4EEEE004}" type="slidenum">
              <a:rPr lang="en-US"/>
              <a:pPr>
                <a:defRPr/>
              </a:pPr>
              <a:t>‹#›</a:t>
            </a:fld>
            <a:endParaRPr lang="en-US" dirty="0"/>
          </a:p>
        </p:txBody>
      </p:sp>
    </p:spTree>
    <p:extLst>
      <p:ext uri="{BB962C8B-B14F-4D97-AF65-F5344CB8AC3E}">
        <p14:creationId xmlns:p14="http://schemas.microsoft.com/office/powerpoint/2010/main" val="3262472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36" charset="-128"/>
              </a:defRPr>
            </a:lvl1pPr>
          </a:lstStyle>
          <a:p>
            <a:pPr>
              <a:defRPr/>
            </a:pPr>
            <a:endParaRPr lang="en-US" dirty="0"/>
          </a:p>
        </p:txBody>
      </p:sp>
      <p:sp>
        <p:nvSpPr>
          <p:cNvPr id="4099" name="Rectangle 3"/>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36" charset="-128"/>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36" charset="-128"/>
              </a:defRPr>
            </a:lvl1pPr>
          </a:lstStyle>
          <a:p>
            <a:pPr>
              <a:defRPr/>
            </a:pPr>
            <a:endParaRPr lang="en-US" dirty="0"/>
          </a:p>
        </p:txBody>
      </p:sp>
      <p:sp>
        <p:nvSpPr>
          <p:cNvPr id="4103"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36" charset="-128"/>
              </a:defRPr>
            </a:lvl1pPr>
          </a:lstStyle>
          <a:p>
            <a:pPr>
              <a:defRPr/>
            </a:pPr>
            <a:fld id="{B3A40DD6-4ED1-4B70-8455-CA5FA1F163AB}" type="slidenum">
              <a:rPr lang="en-US"/>
              <a:pPr>
                <a:defRPr/>
              </a:pPr>
              <a:t>‹#›</a:t>
            </a:fld>
            <a:endParaRPr lang="en-US" dirty="0"/>
          </a:p>
        </p:txBody>
      </p:sp>
    </p:spTree>
    <p:extLst>
      <p:ext uri="{BB962C8B-B14F-4D97-AF65-F5344CB8AC3E}">
        <p14:creationId xmlns:p14="http://schemas.microsoft.com/office/powerpoint/2010/main" val="36587679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4027" y="8829675"/>
            <a:ext cx="2972421"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6" tIns="46588" rIns="93176" bIns="46588" anchor="b"/>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algn="r" eaLnBrk="1" hangingPunct="1"/>
            <a:fld id="{4DF7D6B8-6FE9-4211-92B6-366B8313255E}" type="slidenum">
              <a:rPr lang="en-US" sz="1200"/>
              <a:pPr algn="r" eaLnBrk="1" hangingPunct="1"/>
              <a:t>2</a:t>
            </a:fld>
            <a:endParaRPr lang="en-US" sz="1200"/>
          </a:p>
        </p:txBody>
      </p:sp>
      <p:sp>
        <p:nvSpPr>
          <p:cNvPr id="27651" name="Rectangle 2"/>
          <p:cNvSpPr>
            <a:spLocks noGrp="1" noRot="1" noChangeAspect="1" noChangeArrowheads="1" noTextEdit="1"/>
          </p:cNvSpPr>
          <p:nvPr>
            <p:ph type="sldImg"/>
          </p:nvPr>
        </p:nvSpPr>
        <p:spPr>
          <a:xfrm>
            <a:off x="1104900" y="698500"/>
            <a:ext cx="4648200" cy="3486150"/>
          </a:xfrm>
          <a:ln/>
        </p:spPr>
      </p:sp>
      <p:sp>
        <p:nvSpPr>
          <p:cNvPr id="27652" name="Rectangle 3"/>
          <p:cNvSpPr>
            <a:spLocks noGrp="1" noChangeArrowheads="1"/>
          </p:cNvSpPr>
          <p:nvPr>
            <p:ph type="body" idx="1"/>
          </p:nvPr>
        </p:nvSpPr>
        <p:spPr>
          <a:xfrm>
            <a:off x="686421" y="4416426"/>
            <a:ext cx="5485158"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Setting Priorities for</a:t>
            </a:r>
            <a:r>
              <a:rPr lang="en-US" baseline="0" dirty="0" smtClean="0"/>
              <a:t> Neighborhood Stabilization report</a:t>
            </a:r>
            <a:r>
              <a:rPr lang="en-US" dirty="0" smtClean="0"/>
              <a:t> by</a:t>
            </a:r>
            <a:r>
              <a:rPr lang="en-US" baseline="0" dirty="0" smtClean="0"/>
              <a:t> Thomas Kingsley and others at the </a:t>
            </a:r>
            <a:r>
              <a:rPr lang="en-US" baseline="0" smtClean="0"/>
              <a:t>Urban Institute. </a:t>
            </a:r>
            <a:endParaRPr lang="en-US" dirty="0" smtClean="0"/>
          </a:p>
          <a:p>
            <a:pPr eaLnBrk="1" hangingPunct="1"/>
            <a:endParaRPr lang="en-US" dirty="0" smtClean="0"/>
          </a:p>
          <a:p>
            <a:pPr eaLnBrk="1" hangingPunct="1"/>
            <a:r>
              <a:rPr lang="en-US" dirty="0" smtClean="0"/>
              <a:t>The main points they</a:t>
            </a:r>
            <a:r>
              <a:rPr lang="en-US" baseline="0" dirty="0" smtClean="0"/>
              <a:t> were making were that 1) funds are limited and 2) you must be strategic in both how and where they are applied if you want to see real impact.  And to do this they developed a data-driven methodology based on both the strength of the housing market and risk of foreclosure.</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027" y="8829675"/>
            <a:ext cx="2972421"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6" tIns="46588" rIns="93176" bIns="46588" anchor="b"/>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algn="r" eaLnBrk="1" hangingPunct="1"/>
            <a:fld id="{221E48F0-C39C-493B-8DD6-3028CFD1964F}" type="slidenum">
              <a:rPr lang="en-US" sz="1200"/>
              <a:pPr algn="r" eaLnBrk="1" hangingPunct="1"/>
              <a:t>3</a:t>
            </a:fld>
            <a:endParaRPr lang="en-US" sz="1200"/>
          </a:p>
        </p:txBody>
      </p:sp>
      <p:sp>
        <p:nvSpPr>
          <p:cNvPr id="29699" name="Rectangle 2"/>
          <p:cNvSpPr>
            <a:spLocks noGrp="1" noRot="1" noChangeAspect="1" noChangeArrowheads="1" noTextEdit="1"/>
          </p:cNvSpPr>
          <p:nvPr>
            <p:ph type="sldImg"/>
          </p:nvPr>
        </p:nvSpPr>
        <p:spPr>
          <a:xfrm>
            <a:off x="1104900" y="698500"/>
            <a:ext cx="4648200" cy="3486150"/>
          </a:xfrm>
          <a:ln/>
        </p:spPr>
      </p:sp>
      <p:sp>
        <p:nvSpPr>
          <p:cNvPr id="29700" name="Rectangle 3"/>
          <p:cNvSpPr>
            <a:spLocks noGrp="1" noChangeArrowheads="1"/>
          </p:cNvSpPr>
          <p:nvPr>
            <p:ph type="body" idx="1"/>
          </p:nvPr>
        </p:nvSpPr>
        <p:spPr>
          <a:xfrm>
            <a:off x="686421" y="4416426"/>
            <a:ext cx="5485158"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LISC created</a:t>
            </a:r>
            <a:r>
              <a:rPr lang="en-US" baseline="0" dirty="0" smtClean="0"/>
              <a:t> a neighborhood classification matrix based on both Market Strength and Foreclosure Risk and developed a set of suggested strategies depending where you fall.  The point here is that some neighborhoods can take care of themselves – those with low foreclosure risk and strong market strength – while others – those with high foreclosure risk and weak market strength – are better served by land banking, selective demolition and secured rental.  The focus of reinvestment and home ownership should be in the middle – those neighborhoods that can be saved </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look at the </a:t>
            </a:r>
            <a:r>
              <a:rPr lang="en-US" baseline="0" dirty="0" smtClean="0"/>
              <a:t>LISC analysis the limitations in applying this to the Vacant House project are immediately clear.  At a regional scale, almost the entire 4</a:t>
            </a:r>
            <a:r>
              <a:rPr lang="en-US" baseline="30000" dirty="0" smtClean="0"/>
              <a:t>th</a:t>
            </a:r>
            <a:r>
              <a:rPr lang="en-US" baseline="0" dirty="0" smtClean="0"/>
              <a:t> precinct in falls into that most distressed category (weak market strength &amp; high level of foreclosure)  We wanted a more detailed analysis using local block and parcel-level data where possible and a view of what’s happening within north Minneapolis.</a:t>
            </a:r>
          </a:p>
          <a:p>
            <a:endParaRPr lang="en-US" baseline="0" dirty="0" smtClean="0"/>
          </a:p>
          <a:p>
            <a:r>
              <a:rPr lang="en-US" baseline="0" dirty="0" smtClean="0"/>
              <a:t>LISC variables on page 8 of report</a:t>
            </a:r>
          </a:p>
        </p:txBody>
      </p:sp>
      <p:sp>
        <p:nvSpPr>
          <p:cNvPr id="4" name="Slide Number Placeholder 3"/>
          <p:cNvSpPr>
            <a:spLocks noGrp="1"/>
          </p:cNvSpPr>
          <p:nvPr>
            <p:ph type="sldNum" sz="quarter" idx="10"/>
          </p:nvPr>
        </p:nvSpPr>
        <p:spPr/>
        <p:txBody>
          <a:bodyPr/>
          <a:lstStyle/>
          <a:p>
            <a:pPr>
              <a:defRPr/>
            </a:pPr>
            <a:fld id="{B3A40DD6-4ED1-4B70-8455-CA5FA1F163AB}" type="slidenum">
              <a:rPr lang="en-US" smtClean="0"/>
              <a:pPr>
                <a:defRPr/>
              </a:pPr>
              <a:t>4</a:t>
            </a:fld>
            <a:endParaRPr lang="en-US" dirty="0"/>
          </a:p>
        </p:txBody>
      </p:sp>
    </p:spTree>
    <p:extLst>
      <p:ext uri="{BB962C8B-B14F-4D97-AF65-F5344CB8AC3E}">
        <p14:creationId xmlns:p14="http://schemas.microsoft.com/office/powerpoint/2010/main" val="1871381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going to go over briefly</a:t>
            </a:r>
            <a:r>
              <a:rPr lang="en-US" baseline="0" dirty="0" smtClean="0"/>
              <a:t> each of the variables that we used to calculate the Housing Market Index</a:t>
            </a:r>
          </a:p>
          <a:p>
            <a:endParaRPr lang="en-US" dirty="0" smtClean="0"/>
          </a:p>
          <a:p>
            <a:r>
              <a:rPr lang="en-US" dirty="0" smtClean="0"/>
              <a:t>-for</a:t>
            </a:r>
            <a:r>
              <a:rPr lang="en-US" baseline="0" dirty="0" smtClean="0"/>
              <a:t> all of these, the Land Use categories that we included in this analysis were</a:t>
            </a:r>
          </a:p>
          <a:p>
            <a:r>
              <a:rPr lang="en-US" baseline="0" dirty="0" smtClean="0"/>
              <a:t>Residential, which is typically single family homes but also includes:</a:t>
            </a:r>
          </a:p>
          <a:p>
            <a:r>
              <a:rPr lang="en-US" baseline="0" dirty="0" smtClean="0"/>
              <a:t>Double Bungalow</a:t>
            </a:r>
          </a:p>
          <a:p>
            <a:r>
              <a:rPr lang="en-US" baseline="0" dirty="0" smtClean="0"/>
              <a:t>Condos</a:t>
            </a:r>
          </a:p>
          <a:p>
            <a:r>
              <a:rPr lang="en-US" baseline="0" dirty="0" smtClean="0"/>
              <a:t>Townhouse</a:t>
            </a:r>
          </a:p>
          <a:p>
            <a:r>
              <a:rPr lang="en-US" baseline="0" dirty="0" smtClean="0"/>
              <a:t>Triplex</a:t>
            </a:r>
          </a:p>
          <a:p>
            <a:endParaRPr lang="en-US" dirty="0"/>
          </a:p>
        </p:txBody>
      </p:sp>
      <p:sp>
        <p:nvSpPr>
          <p:cNvPr id="4" name="Slide Number Placeholder 3"/>
          <p:cNvSpPr>
            <a:spLocks noGrp="1"/>
          </p:cNvSpPr>
          <p:nvPr>
            <p:ph type="sldNum" sz="quarter" idx="10"/>
          </p:nvPr>
        </p:nvSpPr>
        <p:spPr/>
        <p:txBody>
          <a:bodyPr/>
          <a:lstStyle/>
          <a:p>
            <a:pPr>
              <a:defRPr/>
            </a:pPr>
            <a:fld id="{B3A40DD6-4ED1-4B70-8455-CA5FA1F163AB}"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Arial" pitchFamily="34" charset="0"/>
              <a:buChar char="•"/>
            </a:pPr>
            <a:r>
              <a:rPr lang="en-US" dirty="0" smtClean="0">
                <a:latin typeface="Arial" pitchFamily="34" charset="0"/>
                <a:ea typeface="ＭＳ Ｐゴシック" pitchFamily="34" charset="-128"/>
              </a:rPr>
              <a:t>-Average Value Retention of the houses on each block.</a:t>
            </a:r>
          </a:p>
          <a:p>
            <a:pPr>
              <a:buFont typeface="Arial" pitchFamily="34" charset="0"/>
              <a:buChar char="•"/>
            </a:pPr>
            <a:r>
              <a:rPr lang="en-US" dirty="0" smtClean="0">
                <a:latin typeface="Arial" pitchFamily="34" charset="0"/>
                <a:ea typeface="ＭＳ Ｐゴシック" pitchFamily="34" charset="-128"/>
              </a:rPr>
              <a:t>-Calculated</a:t>
            </a:r>
            <a:r>
              <a:rPr lang="en-US" baseline="0" dirty="0" smtClean="0">
                <a:latin typeface="Arial" pitchFamily="34" charset="0"/>
                <a:ea typeface="ＭＳ Ｐゴシック" pitchFamily="34" charset="-128"/>
              </a:rPr>
              <a:t> VR by comparing EMV between end of 2008 and April 2011 (the month for which we have the most recent data).</a:t>
            </a:r>
          </a:p>
          <a:p>
            <a:pPr>
              <a:buFont typeface="Arial" pitchFamily="34" charset="0"/>
              <a:buChar char="•"/>
            </a:pPr>
            <a:r>
              <a:rPr lang="en-US" baseline="0" dirty="0" smtClean="0">
                <a:latin typeface="Arial" pitchFamily="34" charset="0"/>
                <a:ea typeface="ＭＳ Ｐゴシック" pitchFamily="34" charset="-128"/>
              </a:rPr>
              <a:t>-Houses reached their peak value in 2008, then almost all lost value, but there’s a lot of variation in loss, and that’s what this variable measures.</a:t>
            </a:r>
          </a:p>
          <a:p>
            <a:pPr>
              <a:buFont typeface="Arial" pitchFamily="34" charset="0"/>
              <a:buChar char="•"/>
            </a:pPr>
            <a:r>
              <a:rPr lang="en-US" baseline="0" dirty="0" smtClean="0">
                <a:latin typeface="Arial" pitchFamily="34" charset="0"/>
                <a:ea typeface="ＭＳ Ｐゴシック" pitchFamily="34" charset="-128"/>
              </a:rPr>
              <a:t> VR is a good way to capture intangible drivers of housing market strength (like access to parks and public transportation, the perception of safety, among other things).</a:t>
            </a:r>
          </a:p>
          <a:p>
            <a:endParaRPr lang="en-US" baseline="0" dirty="0" smtClean="0">
              <a:latin typeface="Arial" pitchFamily="34" charset="0"/>
              <a:ea typeface="ＭＳ Ｐゴシック" pitchFamily="34" charset="-128"/>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E5E392AD-B406-4BEB-97B0-5D1EF2FFA7A6}" type="slidenum">
              <a:rPr lang="en-US" sz="1200" smtClean="0"/>
              <a:pPr/>
              <a:t>6</a:t>
            </a:fld>
            <a:endParaRPr lang="en-US" sz="12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We</a:t>
            </a:r>
            <a:r>
              <a:rPr lang="en-US" baseline="0" dirty="0" smtClean="0"/>
              <a:t> looked at the percentage of Owner-Occupants on each block</a:t>
            </a:r>
          </a:p>
          <a:p>
            <a:pPr>
              <a:buFont typeface="Arial" pitchFamily="34" charset="0"/>
              <a:buChar char="•"/>
            </a:pPr>
            <a:r>
              <a:rPr lang="en-US" baseline="0" dirty="0" smtClean="0"/>
              <a:t>Our primary assumption: owner-occupants are more likely to invest in the stability and long-term health of their neighborhood</a:t>
            </a:r>
          </a:p>
          <a:p>
            <a:pPr>
              <a:buFont typeface="Arial" pitchFamily="34" charset="0"/>
              <a:buChar char="•"/>
            </a:pPr>
            <a:r>
              <a:rPr lang="en-US" baseline="0" dirty="0" smtClean="0"/>
              <a:t>We recognize that renters obviously care about where they live.</a:t>
            </a:r>
          </a:p>
          <a:p>
            <a:pPr>
              <a:buFont typeface="Arial" pitchFamily="34" charset="0"/>
              <a:buChar char="•"/>
            </a:pPr>
            <a:r>
              <a:rPr lang="en-US" baseline="0" dirty="0" smtClean="0"/>
              <a:t>But as far as investing monetarily in a house, owner-occupants have more at stake since their homes are often their largest investment</a:t>
            </a:r>
          </a:p>
          <a:p>
            <a:pPr>
              <a:buFont typeface="Arial" pitchFamily="34" charset="0"/>
              <a:buChar char="•"/>
            </a:pPr>
            <a:r>
              <a:rPr lang="en-US" baseline="0" dirty="0" smtClean="0"/>
              <a:t>So the higher the % of owner-occupants on a block, the stronger the housing market.</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pPr>
              <a:defRPr/>
            </a:pPr>
            <a:fld id="{B3A40DD6-4ED1-4B70-8455-CA5FA1F163AB}"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We looked at the block-level average score that the Minneapolis Assessor’s Office gave each house</a:t>
            </a:r>
          </a:p>
          <a:p>
            <a:pPr>
              <a:buFont typeface="Arial" pitchFamily="34" charset="0"/>
              <a:buChar char="•"/>
            </a:pPr>
            <a:r>
              <a:rPr lang="en-US" dirty="0" smtClean="0"/>
              <a:t>Every 4</a:t>
            </a:r>
            <a:r>
              <a:rPr lang="en-US" baseline="0" dirty="0" smtClean="0"/>
              <a:t> years each structure in Minneapolis gets an assessment on its physical quality.</a:t>
            </a:r>
          </a:p>
          <a:p>
            <a:pPr>
              <a:buFont typeface="Arial" pitchFamily="34" charset="0"/>
              <a:buChar char="•"/>
            </a:pPr>
            <a:r>
              <a:rPr lang="en-US" dirty="0" smtClean="0"/>
              <a:t>If rationale behind this is that a block full of houses t</a:t>
            </a:r>
            <a:r>
              <a:rPr lang="en-US" baseline="0" dirty="0" smtClean="0"/>
              <a:t>hat are structurally sound and well-maintained is indicative of investment on the block.</a:t>
            </a:r>
          </a:p>
          <a:p>
            <a:pPr>
              <a:buFont typeface="Arial" pitchFamily="34" charset="0"/>
              <a:buChar char="•"/>
            </a:pPr>
            <a:r>
              <a:rPr lang="en-US" baseline="0" dirty="0" smtClean="0"/>
              <a:t>If the housing stock on the block maintains a relatively high rating from the Assessor’s office, then the block will be more attractive to potential buyers.</a:t>
            </a:r>
            <a:endParaRPr lang="en-US" dirty="0"/>
          </a:p>
        </p:txBody>
      </p:sp>
      <p:sp>
        <p:nvSpPr>
          <p:cNvPr id="4" name="Slide Number Placeholder 3"/>
          <p:cNvSpPr>
            <a:spLocks noGrp="1"/>
          </p:cNvSpPr>
          <p:nvPr>
            <p:ph type="sldNum" sz="quarter" idx="10"/>
          </p:nvPr>
        </p:nvSpPr>
        <p:spPr/>
        <p:txBody>
          <a:bodyPr/>
          <a:lstStyle/>
          <a:p>
            <a:pPr>
              <a:defRPr/>
            </a:pPr>
            <a:fld id="{B3A40DD6-4ED1-4B70-8455-CA5FA1F163AB}"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Finally, we looked at the percentage of residences that are vacant</a:t>
            </a:r>
          </a:p>
          <a:p>
            <a:pPr>
              <a:buFont typeface="Arial" pitchFamily="34" charset="0"/>
              <a:buChar char="•"/>
            </a:pPr>
            <a:r>
              <a:rPr lang="en-US" dirty="0" smtClean="0"/>
              <a:t> While</a:t>
            </a:r>
            <a:r>
              <a:rPr lang="en-US" baseline="0" dirty="0" smtClean="0"/>
              <a:t> a</a:t>
            </a:r>
            <a:r>
              <a:rPr lang="en-US" dirty="0" smtClean="0"/>
              <a:t> couple of residential vacancies on a block isn’t necessarily detrimental to a block’s livability, too many vacant houses can be problematic</a:t>
            </a:r>
          </a:p>
          <a:p>
            <a:pPr>
              <a:buFont typeface="Arial" pitchFamily="34" charset="0"/>
              <a:buChar char="•"/>
            </a:pPr>
            <a:r>
              <a:rPr lang="en-US" dirty="0" smtClean="0"/>
              <a:t>Too</a:t>
            </a:r>
            <a:r>
              <a:rPr lang="en-US" baseline="0" dirty="0" smtClean="0"/>
              <a:t> many vacancies can attract crime (with fewer eyes on the street)</a:t>
            </a:r>
          </a:p>
          <a:p>
            <a:pPr>
              <a:buFont typeface="Arial" pitchFamily="34" charset="0"/>
              <a:buChar char="•"/>
            </a:pPr>
            <a:r>
              <a:rPr lang="en-US" baseline="0" dirty="0" smtClean="0"/>
              <a:t>Structure and landscaping neglect</a:t>
            </a:r>
          </a:p>
          <a:p>
            <a:pPr>
              <a:buFont typeface="Arial" pitchFamily="34" charset="0"/>
              <a:buChar char="•"/>
            </a:pPr>
            <a:r>
              <a:rPr lang="en-US" baseline="0" dirty="0" smtClean="0"/>
              <a:t>And this may diminish the appeal of the houses on the block that are actively for sale.</a:t>
            </a:r>
          </a:p>
          <a:p>
            <a:pPr>
              <a:buFont typeface="Arial" pitchFamily="34" charset="0"/>
              <a:buChar char="•"/>
            </a:pPr>
            <a:r>
              <a:rPr lang="en-US" baseline="0" dirty="0" smtClean="0"/>
              <a:t>Fewer vacancies = better</a:t>
            </a:r>
            <a:endParaRPr lang="en-US" dirty="0"/>
          </a:p>
        </p:txBody>
      </p:sp>
      <p:sp>
        <p:nvSpPr>
          <p:cNvPr id="4" name="Slide Number Placeholder 3"/>
          <p:cNvSpPr>
            <a:spLocks noGrp="1"/>
          </p:cNvSpPr>
          <p:nvPr>
            <p:ph type="sldNum" sz="quarter" idx="10"/>
          </p:nvPr>
        </p:nvSpPr>
        <p:spPr/>
        <p:txBody>
          <a:bodyPr/>
          <a:lstStyle/>
          <a:p>
            <a:pPr>
              <a:defRPr/>
            </a:pPr>
            <a:fld id="{B3A40DD6-4ED1-4B70-8455-CA5FA1F163AB}"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HMI scores are determined by a weighted combination of the four variables.  The process for combining them is detailed in the report on pages 7-9. </a:t>
            </a:r>
          </a:p>
          <a:p>
            <a:endParaRPr lang="en-US" baseline="0" dirty="0" smtClean="0"/>
          </a:p>
          <a:p>
            <a:r>
              <a:rPr lang="en-US" baseline="0" dirty="0" smtClean="0"/>
              <a:t>The idea is that this map will provide another layer of information to help policy makers form housing remediation strategies.</a:t>
            </a:r>
          </a:p>
          <a:p>
            <a:endParaRPr lang="en-US" baseline="0" dirty="0" smtClean="0"/>
          </a:p>
          <a:p>
            <a:r>
              <a:rPr lang="en-US" baseline="0" dirty="0" smtClean="0"/>
              <a:t>Improvements could be made by adding more variables (housing sales? Permits?)</a:t>
            </a:r>
          </a:p>
          <a:p>
            <a:endParaRPr lang="en-US" baseline="0" dirty="0" smtClean="0"/>
          </a:p>
          <a:p>
            <a:r>
              <a:rPr lang="en-US" baseline="0" dirty="0" smtClean="0"/>
              <a:t>Areas in red and orange shouldn’t been seen as lost causes but rather as areas of opportunity.  I would also refer you to individual neighborhood maps starting on page 11 of the report.</a:t>
            </a:r>
          </a:p>
          <a:p>
            <a:endParaRPr lang="en-US" baseline="0" dirty="0" smtClean="0"/>
          </a:p>
        </p:txBody>
      </p:sp>
      <p:sp>
        <p:nvSpPr>
          <p:cNvPr id="4" name="Slide Number Placeholder 3"/>
          <p:cNvSpPr>
            <a:spLocks noGrp="1"/>
          </p:cNvSpPr>
          <p:nvPr>
            <p:ph type="sldNum" sz="quarter" idx="10"/>
          </p:nvPr>
        </p:nvSpPr>
        <p:spPr/>
        <p:txBody>
          <a:bodyPr/>
          <a:lstStyle/>
          <a:p>
            <a:pPr>
              <a:defRPr/>
            </a:pPr>
            <a:fld id="{B3A40DD6-4ED1-4B70-8455-CA5FA1F163AB}"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D2D-3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75375"/>
            <a:ext cx="914558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685800" y="2286000"/>
            <a:ext cx="7772400" cy="1143000"/>
          </a:xfrm>
        </p:spPr>
        <p:txBody>
          <a:bodyPr/>
          <a:lstStyle>
            <a:lvl1pPr>
              <a:defRPr sz="3600"/>
            </a:lvl1pPr>
          </a:lstStyle>
          <a:p>
            <a:r>
              <a:rPr lang="en-US" smtClean="0"/>
              <a:t>Click to edit Master title style</a:t>
            </a:r>
            <a:endParaRPr lang="en-US"/>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Tx/>
              <a:buNone/>
              <a:defRPr sz="2400"/>
            </a:lvl1pPr>
          </a:lstStyle>
          <a:p>
            <a:r>
              <a:rPr lang="en-US" smtClean="0"/>
              <a:t>Click to edit Master subtitle style</a:t>
            </a:r>
            <a:endParaRPr lang="en-US"/>
          </a:p>
        </p:txBody>
      </p:sp>
    </p:spTree>
    <p:extLst>
      <p:ext uri="{BB962C8B-B14F-4D97-AF65-F5344CB8AC3E}">
        <p14:creationId xmlns:p14="http://schemas.microsoft.com/office/powerpoint/2010/main" val="276005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249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0899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752600"/>
            <a:ext cx="7772400" cy="4267200"/>
          </a:xfrm>
        </p:spPr>
        <p:txBody>
          <a:bodyPr/>
          <a:lstStyle/>
          <a:p>
            <a:pPr lvl="0"/>
            <a:r>
              <a:rPr lang="en-US" noProof="0" dirty="0" smtClean="0"/>
              <a:t>Click icon to add table</a:t>
            </a:r>
          </a:p>
        </p:txBody>
      </p:sp>
    </p:spTree>
    <p:extLst>
      <p:ext uri="{BB962C8B-B14F-4D97-AF65-F5344CB8AC3E}">
        <p14:creationId xmlns:p14="http://schemas.microsoft.com/office/powerpoint/2010/main" val="1446346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752600"/>
            <a:ext cx="7772400" cy="4267200"/>
          </a:xfrm>
        </p:spPr>
        <p:txBody>
          <a:bodyPr/>
          <a:lstStyle/>
          <a:p>
            <a:pPr lvl="0"/>
            <a:r>
              <a:rPr lang="en-US" noProof="0" dirty="0" smtClean="0"/>
              <a:t>Click icon to add chart</a:t>
            </a:r>
          </a:p>
        </p:txBody>
      </p:sp>
    </p:spTree>
    <p:extLst>
      <p:ext uri="{BB962C8B-B14F-4D97-AF65-F5344CB8AC3E}">
        <p14:creationId xmlns:p14="http://schemas.microsoft.com/office/powerpoint/2010/main" val="1005303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30856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7129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8356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20111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038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0368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4176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054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7882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93387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752600"/>
            <a:ext cx="7772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1" descr="D2D-3a"/>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6175375"/>
            <a:ext cx="914558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6"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Lst>
  <p:txStyles>
    <p:titleStyle>
      <a:lvl1pPr algn="ctr" rtl="0" fontAlgn="base">
        <a:spcBef>
          <a:spcPct val="0"/>
        </a:spcBef>
        <a:spcAft>
          <a:spcPct val="0"/>
        </a:spcAft>
        <a:defRPr sz="4000">
          <a:solidFill>
            <a:srgbClr val="8C1919"/>
          </a:solidFill>
          <a:latin typeface="+mj-lt"/>
          <a:ea typeface="+mj-ea"/>
          <a:cs typeface="+mj-cs"/>
        </a:defRPr>
      </a:lvl1pPr>
      <a:lvl2pPr algn="ctr" rtl="0" fontAlgn="base">
        <a:spcBef>
          <a:spcPct val="0"/>
        </a:spcBef>
        <a:spcAft>
          <a:spcPct val="0"/>
        </a:spcAft>
        <a:defRPr sz="4000">
          <a:solidFill>
            <a:srgbClr val="8C1919"/>
          </a:solidFill>
          <a:latin typeface="Verdana" pitchFamily="34" charset="0"/>
          <a:ea typeface="ＭＳ Ｐゴシック" pitchFamily="-28" charset="-128"/>
        </a:defRPr>
      </a:lvl2pPr>
      <a:lvl3pPr algn="ctr" rtl="0" fontAlgn="base">
        <a:spcBef>
          <a:spcPct val="0"/>
        </a:spcBef>
        <a:spcAft>
          <a:spcPct val="0"/>
        </a:spcAft>
        <a:defRPr sz="4000">
          <a:solidFill>
            <a:srgbClr val="8C1919"/>
          </a:solidFill>
          <a:latin typeface="Verdana" pitchFamily="34" charset="0"/>
          <a:ea typeface="ＭＳ Ｐゴシック" pitchFamily="-28" charset="-128"/>
        </a:defRPr>
      </a:lvl3pPr>
      <a:lvl4pPr algn="ctr" rtl="0" fontAlgn="base">
        <a:spcBef>
          <a:spcPct val="0"/>
        </a:spcBef>
        <a:spcAft>
          <a:spcPct val="0"/>
        </a:spcAft>
        <a:defRPr sz="4000">
          <a:solidFill>
            <a:srgbClr val="8C1919"/>
          </a:solidFill>
          <a:latin typeface="Verdana" pitchFamily="34" charset="0"/>
          <a:ea typeface="ＭＳ Ｐゴシック" pitchFamily="-28" charset="-128"/>
        </a:defRPr>
      </a:lvl4pPr>
      <a:lvl5pPr algn="ctr" rtl="0" fontAlgn="base">
        <a:spcBef>
          <a:spcPct val="0"/>
        </a:spcBef>
        <a:spcAft>
          <a:spcPct val="0"/>
        </a:spcAft>
        <a:defRPr sz="4000">
          <a:solidFill>
            <a:srgbClr val="8C1919"/>
          </a:solidFill>
          <a:latin typeface="Verdana" pitchFamily="34" charset="0"/>
          <a:ea typeface="ＭＳ Ｐゴシック" pitchFamily="-28" charset="-128"/>
        </a:defRPr>
      </a:lvl5pPr>
      <a:lvl6pPr marL="457200" algn="ctr" rtl="0" eaLnBrk="1" fontAlgn="base" hangingPunct="1">
        <a:spcBef>
          <a:spcPct val="0"/>
        </a:spcBef>
        <a:spcAft>
          <a:spcPct val="0"/>
        </a:spcAft>
        <a:defRPr sz="4000">
          <a:solidFill>
            <a:srgbClr val="8C1919"/>
          </a:solidFill>
          <a:latin typeface="Verdana" pitchFamily="34" charset="0"/>
          <a:ea typeface="ＭＳ Ｐゴシック" pitchFamily="-28" charset="-128"/>
        </a:defRPr>
      </a:lvl6pPr>
      <a:lvl7pPr marL="914400" algn="ctr" rtl="0" eaLnBrk="1" fontAlgn="base" hangingPunct="1">
        <a:spcBef>
          <a:spcPct val="0"/>
        </a:spcBef>
        <a:spcAft>
          <a:spcPct val="0"/>
        </a:spcAft>
        <a:defRPr sz="4000">
          <a:solidFill>
            <a:srgbClr val="8C1919"/>
          </a:solidFill>
          <a:latin typeface="Verdana" pitchFamily="34" charset="0"/>
          <a:ea typeface="ＭＳ Ｐゴシック" pitchFamily="-28" charset="-128"/>
        </a:defRPr>
      </a:lvl7pPr>
      <a:lvl8pPr marL="1371600" algn="ctr" rtl="0" eaLnBrk="1" fontAlgn="base" hangingPunct="1">
        <a:spcBef>
          <a:spcPct val="0"/>
        </a:spcBef>
        <a:spcAft>
          <a:spcPct val="0"/>
        </a:spcAft>
        <a:defRPr sz="4000">
          <a:solidFill>
            <a:srgbClr val="8C1919"/>
          </a:solidFill>
          <a:latin typeface="Verdana" pitchFamily="34" charset="0"/>
          <a:ea typeface="ＭＳ Ｐゴシック" pitchFamily="-28" charset="-128"/>
        </a:defRPr>
      </a:lvl8pPr>
      <a:lvl9pPr marL="1828800" algn="ctr" rtl="0" eaLnBrk="1" fontAlgn="base" hangingPunct="1">
        <a:spcBef>
          <a:spcPct val="0"/>
        </a:spcBef>
        <a:spcAft>
          <a:spcPct val="0"/>
        </a:spcAft>
        <a:defRPr sz="4000">
          <a:solidFill>
            <a:srgbClr val="8C1919"/>
          </a:solidFill>
          <a:latin typeface="Verdana" pitchFamily="34" charset="0"/>
          <a:ea typeface="ＭＳ Ｐゴシック" pitchFamily="-28" charset="-128"/>
        </a:defRPr>
      </a:lvl9pPr>
    </p:titleStyle>
    <p:bodyStyle>
      <a:lvl1pPr marL="342900" indent="-342900" algn="l" rtl="0" fontAlgn="base">
        <a:spcBef>
          <a:spcPct val="20000"/>
        </a:spcBef>
        <a:spcAft>
          <a:spcPct val="0"/>
        </a:spcAft>
        <a:buClr>
          <a:srgbClr val="8C1919"/>
        </a:buClr>
        <a:buChar char="•"/>
        <a:defRPr sz="2800">
          <a:solidFill>
            <a:schemeClr val="tx1"/>
          </a:solidFill>
          <a:latin typeface="+mn-lt"/>
          <a:ea typeface="+mn-ea"/>
          <a:cs typeface="+mn-cs"/>
        </a:defRPr>
      </a:lvl1pPr>
      <a:lvl2pPr marL="742950" indent="-285750" algn="l" rtl="0" fontAlgn="base">
        <a:spcBef>
          <a:spcPct val="20000"/>
        </a:spcBef>
        <a:spcAft>
          <a:spcPct val="0"/>
        </a:spcAft>
        <a:buClr>
          <a:srgbClr val="8C1919"/>
        </a:buClr>
        <a:buChar char="–"/>
        <a:defRPr sz="2800">
          <a:solidFill>
            <a:schemeClr val="tx1"/>
          </a:solidFill>
          <a:latin typeface="+mn-lt"/>
          <a:ea typeface="+mn-ea"/>
        </a:defRPr>
      </a:lvl2pPr>
      <a:lvl3pPr marL="1143000" indent="-228600" algn="l" rtl="0" fontAlgn="base">
        <a:spcBef>
          <a:spcPct val="20000"/>
        </a:spcBef>
        <a:spcAft>
          <a:spcPct val="0"/>
        </a:spcAft>
        <a:buClr>
          <a:srgbClr val="8C1919"/>
        </a:buClr>
        <a:buChar char="•"/>
        <a:defRPr sz="2800">
          <a:solidFill>
            <a:schemeClr val="tx1"/>
          </a:solidFill>
          <a:latin typeface="+mn-lt"/>
          <a:ea typeface="+mn-ea"/>
        </a:defRPr>
      </a:lvl3pPr>
      <a:lvl4pPr marL="1600200" indent="-228600" algn="l" rtl="0" fontAlgn="base">
        <a:spcBef>
          <a:spcPct val="20000"/>
        </a:spcBef>
        <a:spcAft>
          <a:spcPct val="0"/>
        </a:spcAft>
        <a:buClr>
          <a:srgbClr val="8C1919"/>
        </a:buClr>
        <a:buChar char="–"/>
        <a:defRPr sz="2800">
          <a:solidFill>
            <a:schemeClr val="tx1"/>
          </a:solidFill>
          <a:latin typeface="+mn-lt"/>
          <a:ea typeface="+mn-ea"/>
        </a:defRPr>
      </a:lvl4pPr>
      <a:lvl5pPr marL="2057400" indent="-228600" algn="l" rtl="0" fontAlgn="base">
        <a:spcBef>
          <a:spcPct val="20000"/>
        </a:spcBef>
        <a:spcAft>
          <a:spcPct val="0"/>
        </a:spcAft>
        <a:buClr>
          <a:srgbClr val="8C1919"/>
        </a:buClr>
        <a:buChar char="»"/>
        <a:defRPr sz="2800">
          <a:solidFill>
            <a:schemeClr val="tx1"/>
          </a:solidFill>
          <a:latin typeface="+mn-lt"/>
          <a:ea typeface="+mn-ea"/>
        </a:defRPr>
      </a:lvl5pPr>
      <a:lvl6pPr marL="2514600" indent="-228600" algn="l" rtl="0" eaLnBrk="1" fontAlgn="base" hangingPunct="1">
        <a:spcBef>
          <a:spcPct val="20000"/>
        </a:spcBef>
        <a:spcAft>
          <a:spcPct val="0"/>
        </a:spcAft>
        <a:buClr>
          <a:srgbClr val="8C1919"/>
        </a:buClr>
        <a:buChar char="»"/>
        <a:defRPr sz="2800">
          <a:solidFill>
            <a:schemeClr val="tx1"/>
          </a:solidFill>
          <a:latin typeface="+mn-lt"/>
          <a:ea typeface="+mn-ea"/>
        </a:defRPr>
      </a:lvl6pPr>
      <a:lvl7pPr marL="2971800" indent="-228600" algn="l" rtl="0" eaLnBrk="1" fontAlgn="base" hangingPunct="1">
        <a:spcBef>
          <a:spcPct val="20000"/>
        </a:spcBef>
        <a:spcAft>
          <a:spcPct val="0"/>
        </a:spcAft>
        <a:buClr>
          <a:srgbClr val="8C1919"/>
        </a:buClr>
        <a:buChar char="»"/>
        <a:defRPr sz="2800">
          <a:solidFill>
            <a:schemeClr val="tx1"/>
          </a:solidFill>
          <a:latin typeface="+mn-lt"/>
          <a:ea typeface="+mn-ea"/>
        </a:defRPr>
      </a:lvl7pPr>
      <a:lvl8pPr marL="3429000" indent="-228600" algn="l" rtl="0" eaLnBrk="1" fontAlgn="base" hangingPunct="1">
        <a:spcBef>
          <a:spcPct val="20000"/>
        </a:spcBef>
        <a:spcAft>
          <a:spcPct val="0"/>
        </a:spcAft>
        <a:buClr>
          <a:srgbClr val="8C1919"/>
        </a:buClr>
        <a:buChar char="»"/>
        <a:defRPr sz="2800">
          <a:solidFill>
            <a:schemeClr val="tx1"/>
          </a:solidFill>
          <a:latin typeface="+mn-lt"/>
          <a:ea typeface="+mn-ea"/>
        </a:defRPr>
      </a:lvl8pPr>
      <a:lvl9pPr marL="3886200" indent="-228600" algn="l" rtl="0" eaLnBrk="1" fontAlgn="base" hangingPunct="1">
        <a:spcBef>
          <a:spcPct val="20000"/>
        </a:spcBef>
        <a:spcAft>
          <a:spcPct val="0"/>
        </a:spcAft>
        <a:buClr>
          <a:srgbClr val="8C1919"/>
        </a:buClr>
        <a:buChar char="»"/>
        <a:defRPr sz="28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CURA Involvement</a:t>
            </a:r>
            <a:endParaRPr lang="en-US" dirty="0"/>
          </a:p>
        </p:txBody>
      </p:sp>
      <p:sp>
        <p:nvSpPr>
          <p:cNvPr id="5" name="Content Placeholder 4"/>
          <p:cNvSpPr>
            <a:spLocks noGrp="1"/>
          </p:cNvSpPr>
          <p:nvPr>
            <p:ph idx="1"/>
          </p:nvPr>
        </p:nvSpPr>
        <p:spPr/>
        <p:txBody>
          <a:bodyPr/>
          <a:lstStyle/>
          <a:p>
            <a:r>
              <a:rPr lang="en-US" dirty="0" smtClean="0"/>
              <a:t>Vacant House database</a:t>
            </a:r>
          </a:p>
          <a:p>
            <a:r>
              <a:rPr lang="en-US" dirty="0" smtClean="0"/>
              <a:t>Tornado response mapping</a:t>
            </a:r>
          </a:p>
          <a:p>
            <a:r>
              <a:rPr lang="en-US" dirty="0" smtClean="0"/>
              <a:t>Housing Market Index</a:t>
            </a:r>
          </a:p>
          <a:p>
            <a:endParaRPr lang="en-US" dirty="0"/>
          </a:p>
        </p:txBody>
      </p:sp>
    </p:spTree>
    <p:extLst>
      <p:ext uri="{BB962C8B-B14F-4D97-AF65-F5344CB8AC3E}">
        <p14:creationId xmlns:p14="http://schemas.microsoft.com/office/powerpoint/2010/main" val="741207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21974" y="0"/>
            <a:ext cx="4769426" cy="61722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6"/>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r" eaLnBrk="1" hangingPunct="1"/>
            <a:fld id="{47B1E07F-65B7-4D70-950F-32F296F9E542}" type="slidenum">
              <a:rPr lang="en-US" sz="1000"/>
              <a:pPr algn="r" eaLnBrk="1" hangingPunct="1"/>
              <a:t>2</a:t>
            </a:fld>
            <a:endParaRPr lang="en-US" sz="1000"/>
          </a:p>
        </p:txBody>
      </p:sp>
      <p:sp>
        <p:nvSpPr>
          <p:cNvPr id="8195" name="Rectangle 2"/>
          <p:cNvSpPr>
            <a:spLocks noGrp="1" noChangeArrowheads="1"/>
          </p:cNvSpPr>
          <p:nvPr>
            <p:ph type="title"/>
          </p:nvPr>
        </p:nvSpPr>
        <p:spPr/>
        <p:txBody>
          <a:bodyPr/>
          <a:lstStyle/>
          <a:p>
            <a:pPr eaLnBrk="1" hangingPunct="1"/>
            <a:r>
              <a:rPr lang="en-US" sz="2800" dirty="0" smtClean="0">
                <a:solidFill>
                  <a:srgbClr val="003366"/>
                </a:solidFill>
              </a:rPr>
              <a:t>THE CHALLENGE OF NEIGHBORHOOD STABILIZATION</a:t>
            </a:r>
          </a:p>
        </p:txBody>
      </p:sp>
      <p:sp>
        <p:nvSpPr>
          <p:cNvPr id="8196" name="Rectangle 3"/>
          <p:cNvSpPr>
            <a:spLocks noGrp="1" noChangeArrowheads="1"/>
          </p:cNvSpPr>
          <p:nvPr>
            <p:ph idx="1"/>
          </p:nvPr>
        </p:nvSpPr>
        <p:spPr>
          <a:xfrm>
            <a:off x="685800" y="2362200"/>
            <a:ext cx="7772400" cy="3657600"/>
          </a:xfrm>
        </p:spPr>
        <p:txBody>
          <a:bodyPr/>
          <a:lstStyle/>
          <a:p>
            <a:pPr lvl="1">
              <a:spcBef>
                <a:spcPct val="0"/>
              </a:spcBef>
              <a:spcAft>
                <a:spcPts val="600"/>
              </a:spcAft>
              <a:buClr>
                <a:srgbClr val="006699"/>
              </a:buClr>
              <a:buFont typeface="Wingdings" pitchFamily="2" charset="2"/>
              <a:buChar char="§"/>
            </a:pPr>
            <a:r>
              <a:rPr lang="en-US" sz="2400" b="1" dirty="0" smtClean="0">
                <a:solidFill>
                  <a:srgbClr val="000066"/>
                </a:solidFill>
              </a:rPr>
              <a:t>Foreclosure-Response.org report</a:t>
            </a:r>
          </a:p>
          <a:p>
            <a:pPr lvl="1">
              <a:spcBef>
                <a:spcPct val="0"/>
              </a:spcBef>
              <a:spcAft>
                <a:spcPts val="600"/>
              </a:spcAft>
              <a:buClr>
                <a:srgbClr val="006699"/>
              </a:buClr>
              <a:buFont typeface="Wingdings" pitchFamily="2" charset="2"/>
              <a:buChar char="§"/>
            </a:pPr>
            <a:endParaRPr lang="en-US" sz="2400" b="1" dirty="0">
              <a:solidFill>
                <a:srgbClr val="000066"/>
              </a:solidFill>
            </a:endParaRPr>
          </a:p>
          <a:p>
            <a:pPr lvl="1">
              <a:spcBef>
                <a:spcPct val="0"/>
              </a:spcBef>
              <a:spcAft>
                <a:spcPts val="600"/>
              </a:spcAft>
              <a:buClr>
                <a:srgbClr val="006699"/>
              </a:buClr>
              <a:buFont typeface="Wingdings" pitchFamily="2" charset="2"/>
              <a:buChar char="§"/>
            </a:pPr>
            <a:r>
              <a:rPr lang="en-US" sz="2400" b="1" dirty="0" smtClean="0">
                <a:solidFill>
                  <a:srgbClr val="000066"/>
                </a:solidFill>
              </a:rPr>
              <a:t>Need to target funds efficiently, but easy to make mistakes</a:t>
            </a:r>
          </a:p>
          <a:p>
            <a:pPr lvl="1" eaLnBrk="1" hangingPunct="1">
              <a:spcBef>
                <a:spcPct val="0"/>
              </a:spcBef>
              <a:spcAft>
                <a:spcPts val="600"/>
              </a:spcAft>
              <a:buClr>
                <a:srgbClr val="006699"/>
              </a:buClr>
            </a:pPr>
            <a:endParaRPr lang="en-US" sz="2400" b="1" dirty="0" smtClean="0">
              <a:solidFill>
                <a:srgbClr val="000066"/>
              </a:solidFill>
            </a:endParaRPr>
          </a:p>
          <a:p>
            <a:pPr lvl="1" eaLnBrk="1" hangingPunct="1">
              <a:spcBef>
                <a:spcPct val="0"/>
              </a:spcBef>
              <a:spcAft>
                <a:spcPts val="600"/>
              </a:spcAft>
              <a:buClr>
                <a:srgbClr val="006699"/>
              </a:buClr>
              <a:buFont typeface="Wingdings" pitchFamily="2" charset="2"/>
              <a:buChar char="§"/>
            </a:pPr>
            <a:r>
              <a:rPr lang="en-US" sz="2400" b="1" dirty="0" smtClean="0">
                <a:solidFill>
                  <a:srgbClr val="000066"/>
                </a:solidFill>
              </a:rPr>
              <a:t>Good decisions requires data</a:t>
            </a:r>
          </a:p>
        </p:txBody>
      </p:sp>
    </p:spTree>
    <p:extLst>
      <p:ext uri="{BB962C8B-B14F-4D97-AF65-F5344CB8AC3E}">
        <p14:creationId xmlns:p14="http://schemas.microsoft.com/office/powerpoint/2010/main" val="475798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dirty="0" smtClean="0">
                <a:solidFill>
                  <a:srgbClr val="003366"/>
                </a:solidFill>
              </a:rPr>
              <a:t>ALIGNING POLICIES WITH NEIGHBORHOOD CONDITIONS</a:t>
            </a:r>
          </a:p>
        </p:txBody>
      </p:sp>
      <p:pic>
        <p:nvPicPr>
          <p:cNvPr id="10243" name="Content Placeholder 5" descr="Typology.jpg"/>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228600" y="1981200"/>
            <a:ext cx="8795082" cy="3886199"/>
          </a:xfrm>
        </p:spPr>
      </p:pic>
      <p:sp>
        <p:nvSpPr>
          <p:cNvPr id="10244" name="Slide Number Placeholder 6"/>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12" charset="-128"/>
              </a:defRPr>
            </a:lvl9pPr>
          </a:lstStyle>
          <a:p>
            <a:pPr algn="r" eaLnBrk="1" hangingPunct="1"/>
            <a:fld id="{675BF86A-4387-4794-9B14-D2BC2E066631}" type="slidenum">
              <a:rPr lang="en-US" sz="1000"/>
              <a:pPr algn="r" eaLnBrk="1" hangingPunct="1"/>
              <a:t>3</a:t>
            </a:fld>
            <a:endParaRPr lang="en-US" sz="1000"/>
          </a:p>
        </p:txBody>
      </p:sp>
    </p:spTree>
    <p:extLst>
      <p:ext uri="{BB962C8B-B14F-4D97-AF65-F5344CB8AC3E}">
        <p14:creationId xmlns:p14="http://schemas.microsoft.com/office/powerpoint/2010/main" val="1209367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ighestRiskWeakestMarke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0"/>
            <a:ext cx="8839200" cy="68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bwMode="auto">
          <a:xfrm>
            <a:off x="2514600" y="1828800"/>
            <a:ext cx="762000" cy="1585912"/>
          </a:xfrm>
          <a:prstGeom prst="rect">
            <a:avLst/>
          </a:prstGeom>
          <a:noFill/>
          <a:ln w="76200">
            <a:solidFill>
              <a:srgbClr val="00B05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28" charset="-128"/>
            </a:endParaRPr>
          </a:p>
        </p:txBody>
      </p:sp>
      <p:sp>
        <p:nvSpPr>
          <p:cNvPr id="3" name="TextBox 2"/>
          <p:cNvSpPr txBox="1"/>
          <p:nvPr/>
        </p:nvSpPr>
        <p:spPr>
          <a:xfrm>
            <a:off x="1395046" y="2348599"/>
            <a:ext cx="1143000" cy="584775"/>
          </a:xfrm>
          <a:prstGeom prst="rect">
            <a:avLst/>
          </a:prstGeom>
          <a:noFill/>
        </p:spPr>
        <p:txBody>
          <a:bodyPr wrap="square" rtlCol="0">
            <a:spAutoFit/>
          </a:bodyPr>
          <a:lstStyle/>
          <a:p>
            <a:pPr algn="ctr"/>
            <a:r>
              <a:rPr lang="en-US" sz="1600" b="1" dirty="0" smtClean="0">
                <a:solidFill>
                  <a:srgbClr val="00B050"/>
                </a:solidFill>
                <a:latin typeface="+mj-lt"/>
              </a:rPr>
              <a:t>4</a:t>
            </a:r>
            <a:r>
              <a:rPr lang="en-US" sz="1600" b="1" baseline="30000" dirty="0" smtClean="0">
                <a:solidFill>
                  <a:srgbClr val="00B050"/>
                </a:solidFill>
                <a:latin typeface="+mj-lt"/>
              </a:rPr>
              <a:t>th</a:t>
            </a:r>
            <a:r>
              <a:rPr lang="en-US" sz="1600" b="1" dirty="0" smtClean="0">
                <a:solidFill>
                  <a:srgbClr val="00B050"/>
                </a:solidFill>
                <a:latin typeface="+mj-lt"/>
              </a:rPr>
              <a:t> Precinct</a:t>
            </a:r>
            <a:endParaRPr lang="en-US" sz="1600" b="1" dirty="0">
              <a:solidFill>
                <a:srgbClr val="00B050"/>
              </a:solidFill>
              <a:latin typeface="+mj-lt"/>
            </a:endParaRPr>
          </a:p>
        </p:txBody>
      </p:sp>
    </p:spTree>
    <p:extLst>
      <p:ext uri="{BB962C8B-B14F-4D97-AF65-F5344CB8AC3E}">
        <p14:creationId xmlns:p14="http://schemas.microsoft.com/office/powerpoint/2010/main" val="1699691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Market Index Variables</a:t>
            </a:r>
            <a:endParaRPr lang="en-US" dirty="0"/>
          </a:p>
        </p:txBody>
      </p:sp>
      <p:sp>
        <p:nvSpPr>
          <p:cNvPr id="3" name="Content Placeholder 2"/>
          <p:cNvSpPr>
            <a:spLocks noGrp="1"/>
          </p:cNvSpPr>
          <p:nvPr>
            <p:ph idx="1"/>
          </p:nvPr>
        </p:nvSpPr>
        <p:spPr>
          <a:xfrm>
            <a:off x="685800" y="2133600"/>
            <a:ext cx="7772400" cy="3886200"/>
          </a:xfrm>
        </p:spPr>
        <p:txBody>
          <a:bodyPr/>
          <a:lstStyle/>
          <a:p>
            <a:r>
              <a:rPr lang="en-US" dirty="0" smtClean="0"/>
              <a:t>Value Retention</a:t>
            </a:r>
          </a:p>
          <a:p>
            <a:r>
              <a:rPr lang="en-US" dirty="0" smtClean="0"/>
              <a:t>Owner-Occupants</a:t>
            </a:r>
          </a:p>
          <a:p>
            <a:r>
              <a:rPr lang="en-US" dirty="0" smtClean="0"/>
              <a:t>Housing Quality Rating</a:t>
            </a:r>
          </a:p>
          <a:p>
            <a:r>
              <a:rPr lang="en-US" dirty="0" smtClean="0"/>
              <a:t>Vacancies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6220"/>
            <a:ext cx="4648200" cy="6015317"/>
          </a:xfrm>
          <a:prstGeom prst="rect">
            <a:avLst/>
          </a:prstGeom>
        </p:spPr>
      </p:pic>
      <p:sp>
        <p:nvSpPr>
          <p:cNvPr id="13314" name="Title 1"/>
          <p:cNvSpPr>
            <a:spLocks noGrp="1"/>
          </p:cNvSpPr>
          <p:nvPr>
            <p:ph type="title"/>
          </p:nvPr>
        </p:nvSpPr>
        <p:spPr>
          <a:xfrm>
            <a:off x="533400" y="304800"/>
            <a:ext cx="7772400" cy="1143000"/>
          </a:xfrm>
        </p:spPr>
        <p:txBody>
          <a:bodyPr/>
          <a:lstStyle/>
          <a:p>
            <a:pPr algn="l"/>
            <a:r>
              <a:rPr lang="en-US" dirty="0" smtClean="0">
                <a:solidFill>
                  <a:srgbClr val="A50021"/>
                </a:solidFill>
              </a:rPr>
              <a:t>Value Retention</a:t>
            </a:r>
          </a:p>
        </p:txBody>
      </p:sp>
      <p:sp>
        <p:nvSpPr>
          <p:cNvPr id="3" name="Content Placeholder 2"/>
          <p:cNvSpPr>
            <a:spLocks noGrp="1"/>
          </p:cNvSpPr>
          <p:nvPr>
            <p:ph idx="1"/>
          </p:nvPr>
        </p:nvSpPr>
        <p:spPr>
          <a:xfrm>
            <a:off x="304800" y="1609533"/>
            <a:ext cx="4876800" cy="4191000"/>
          </a:xfrm>
        </p:spPr>
        <p:txBody>
          <a:bodyPr/>
          <a:lstStyle/>
          <a:p>
            <a:pPr>
              <a:defRPr/>
            </a:pPr>
            <a:r>
              <a:rPr lang="en-US" dirty="0" smtClean="0">
                <a:solidFill>
                  <a:schemeClr val="bg1">
                    <a:lumMod val="10000"/>
                  </a:schemeClr>
                </a:solidFill>
                <a:latin typeface="Arial" pitchFamily="34" charset="0"/>
                <a:cs typeface="Arial" pitchFamily="34" charset="0"/>
              </a:rPr>
              <a:t>Estimated Market Value (2008 to present)</a:t>
            </a:r>
          </a:p>
          <a:p>
            <a:pPr>
              <a:defRPr/>
            </a:pPr>
            <a:r>
              <a:rPr lang="en-US" dirty="0" smtClean="0">
                <a:solidFill>
                  <a:schemeClr val="bg1">
                    <a:lumMod val="10000"/>
                  </a:schemeClr>
                </a:solidFill>
                <a:latin typeface="Arial" pitchFamily="34" charset="0"/>
                <a:cs typeface="Arial" pitchFamily="34" charset="0"/>
              </a:rPr>
              <a:t>Captures intangible / undefined drivers of housing market strength</a:t>
            </a:r>
          </a:p>
          <a:p>
            <a:pPr>
              <a:defRPr/>
            </a:pPr>
            <a:r>
              <a:rPr lang="en-US" dirty="0" smtClean="0">
                <a:solidFill>
                  <a:schemeClr val="bg1">
                    <a:lumMod val="10000"/>
                  </a:schemeClr>
                </a:solidFill>
                <a:latin typeface="Arial" pitchFamily="34" charset="0"/>
                <a:cs typeface="Arial" pitchFamily="34" charset="0"/>
              </a:rPr>
              <a:t>Blocks containing houses that lost the least amount of value are strongest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58429" y="0"/>
            <a:ext cx="4585571" cy="5934269"/>
          </a:xfrm>
        </p:spPr>
      </p:pic>
      <p:sp>
        <p:nvSpPr>
          <p:cNvPr id="2" name="Title 1"/>
          <p:cNvSpPr>
            <a:spLocks noGrp="1"/>
          </p:cNvSpPr>
          <p:nvPr>
            <p:ph type="title"/>
          </p:nvPr>
        </p:nvSpPr>
        <p:spPr>
          <a:xfrm>
            <a:off x="152400" y="304800"/>
            <a:ext cx="7772400" cy="1143000"/>
          </a:xfrm>
        </p:spPr>
        <p:txBody>
          <a:bodyPr/>
          <a:lstStyle/>
          <a:p>
            <a:pPr algn="l"/>
            <a:r>
              <a:rPr lang="en-US" dirty="0" smtClean="0"/>
              <a:t>Owner-Occupants</a:t>
            </a:r>
            <a:endParaRPr lang="en-US" dirty="0"/>
          </a:p>
        </p:txBody>
      </p:sp>
      <p:sp>
        <p:nvSpPr>
          <p:cNvPr id="4" name="Content Placeholder 2"/>
          <p:cNvSpPr txBox="1">
            <a:spLocks/>
          </p:cNvSpPr>
          <p:nvPr/>
        </p:nvSpPr>
        <p:spPr bwMode="auto">
          <a:xfrm>
            <a:off x="381000" y="1743269"/>
            <a:ext cx="4572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kumimoji="0" lang="en-US" sz="2800" b="0" i="0" u="none" strike="noStrike" kern="0" cap="none" spc="0" normalizeH="0" baseline="0" noProof="0" dirty="0" smtClean="0">
                <a:ln>
                  <a:noFill/>
                </a:ln>
                <a:solidFill>
                  <a:schemeClr val="bg1">
                    <a:lumMod val="10000"/>
                  </a:schemeClr>
                </a:solidFill>
                <a:effectLst/>
                <a:uLnTx/>
                <a:uFillTx/>
                <a:latin typeface="Arial" pitchFamily="34" charset="0"/>
                <a:ea typeface="+mn-ea"/>
                <a:cs typeface="Arial" pitchFamily="34" charset="0"/>
              </a:rPr>
              <a:t>Percentage of Owner-Occupants</a:t>
            </a:r>
          </a:p>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kumimoji="0" lang="en-US" sz="2800" b="0" i="0" u="none" strike="noStrike" kern="0" cap="none" spc="0" normalizeH="0" noProof="0" dirty="0" smtClean="0">
                <a:ln>
                  <a:noFill/>
                </a:ln>
                <a:solidFill>
                  <a:schemeClr val="bg1">
                    <a:lumMod val="10000"/>
                  </a:schemeClr>
                </a:solidFill>
                <a:effectLst/>
                <a:uLnTx/>
                <a:uFillTx/>
                <a:latin typeface="Arial" pitchFamily="34" charset="0"/>
                <a:ea typeface="+mn-ea"/>
                <a:cs typeface="Arial" pitchFamily="34" charset="0"/>
              </a:rPr>
              <a:t>Incentive to </a:t>
            </a:r>
            <a:r>
              <a:rPr kumimoji="0" lang="en-US" sz="2800" b="0" i="0" u="none" strike="noStrike" kern="0" cap="none" spc="0" normalizeH="0" baseline="0" noProof="0" dirty="0" smtClean="0">
                <a:ln>
                  <a:noFill/>
                </a:ln>
                <a:solidFill>
                  <a:schemeClr val="bg1">
                    <a:lumMod val="10000"/>
                  </a:schemeClr>
                </a:solidFill>
                <a:effectLst/>
                <a:uLnTx/>
                <a:uFillTx/>
                <a:latin typeface="Arial" pitchFamily="34" charset="0"/>
                <a:ea typeface="+mn-ea"/>
                <a:cs typeface="Arial" pitchFamily="34" charset="0"/>
              </a:rPr>
              <a:t>invest / improve properties and stability of neighborhood</a:t>
            </a:r>
          </a:p>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kumimoji="0" lang="en-US" sz="2800" b="0" i="0" u="none" strike="noStrike" kern="0" cap="none" spc="0" normalizeH="0" baseline="0" noProof="0" dirty="0" smtClean="0">
                <a:ln>
                  <a:noFill/>
                </a:ln>
                <a:solidFill>
                  <a:schemeClr val="bg1">
                    <a:lumMod val="10000"/>
                  </a:schemeClr>
                </a:solidFill>
                <a:effectLst/>
                <a:uLnTx/>
                <a:uFillTx/>
                <a:latin typeface="Arial" pitchFamily="34" charset="0"/>
                <a:ea typeface="+mn-ea"/>
                <a:cs typeface="Arial" pitchFamily="34" charset="0"/>
              </a:rPr>
              <a:t>House is often the largest investment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1" y="3109"/>
            <a:ext cx="4572000" cy="5916707"/>
          </a:xfrm>
        </p:spPr>
      </p:pic>
      <p:sp>
        <p:nvSpPr>
          <p:cNvPr id="2" name="Title 1"/>
          <p:cNvSpPr>
            <a:spLocks noGrp="1"/>
          </p:cNvSpPr>
          <p:nvPr>
            <p:ph type="title"/>
          </p:nvPr>
        </p:nvSpPr>
        <p:spPr/>
        <p:txBody>
          <a:bodyPr/>
          <a:lstStyle/>
          <a:p>
            <a:pPr algn="l"/>
            <a:r>
              <a:rPr lang="en-US" dirty="0" smtClean="0"/>
              <a:t>Housing Quality</a:t>
            </a:r>
            <a:endParaRPr lang="en-US" dirty="0"/>
          </a:p>
        </p:txBody>
      </p:sp>
      <p:sp>
        <p:nvSpPr>
          <p:cNvPr id="4" name="Content Placeholder 2"/>
          <p:cNvSpPr txBox="1">
            <a:spLocks/>
          </p:cNvSpPr>
          <p:nvPr/>
        </p:nvSpPr>
        <p:spPr bwMode="auto">
          <a:xfrm>
            <a:off x="381000" y="1724608"/>
            <a:ext cx="4572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kumimoji="0" lang="en-US" sz="2800" b="0" i="0" u="none" strike="noStrike" kern="0" cap="none" spc="0" normalizeH="0" baseline="0" noProof="0" dirty="0" smtClean="0">
                <a:ln>
                  <a:noFill/>
                </a:ln>
                <a:solidFill>
                  <a:schemeClr val="bg1">
                    <a:lumMod val="10000"/>
                  </a:schemeClr>
                </a:solidFill>
                <a:effectLst/>
                <a:uLnTx/>
                <a:uFillTx/>
                <a:latin typeface="Arial" pitchFamily="34" charset="0"/>
                <a:ea typeface="+mn-ea"/>
                <a:cs typeface="Arial" pitchFamily="34" charset="0"/>
              </a:rPr>
              <a:t>Average Minneapolis Assessor’s Rating</a:t>
            </a:r>
          </a:p>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lang="en-US" sz="2800" kern="0" dirty="0" smtClean="0">
                <a:solidFill>
                  <a:schemeClr val="bg1">
                    <a:lumMod val="10000"/>
                  </a:schemeClr>
                </a:solidFill>
                <a:ea typeface="+mn-ea"/>
                <a:cs typeface="Arial" pitchFamily="34" charset="0"/>
              </a:rPr>
              <a:t>Blocks with well-maintained houses are more attractive to potential buyers</a:t>
            </a:r>
          </a:p>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lang="en-US" sz="2800" kern="0" dirty="0" smtClean="0">
                <a:solidFill>
                  <a:schemeClr val="bg1">
                    <a:lumMod val="10000"/>
                  </a:schemeClr>
                </a:solidFill>
                <a:ea typeface="+mn-ea"/>
                <a:cs typeface="Arial" pitchFamily="34" charset="0"/>
              </a:rPr>
              <a:t>The higher the rating, the stronger the block</a:t>
            </a:r>
            <a:endParaRPr lang="en-US" sz="2800" kern="0" dirty="0">
              <a:solidFill>
                <a:schemeClr val="bg1">
                  <a:lumMod val="10000"/>
                </a:schemeClr>
              </a:solidFill>
              <a:ea typeface="+mn-ea"/>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Vacancies</a:t>
            </a:r>
            <a:endParaRPr lang="en-US" dirty="0"/>
          </a:p>
        </p:txBody>
      </p:sp>
      <p:sp>
        <p:nvSpPr>
          <p:cNvPr id="5" name="Content Placeholder 2"/>
          <p:cNvSpPr txBox="1">
            <a:spLocks/>
          </p:cNvSpPr>
          <p:nvPr/>
        </p:nvSpPr>
        <p:spPr bwMode="auto">
          <a:xfrm>
            <a:off x="304800" y="1600200"/>
            <a:ext cx="4572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kumimoji="0" lang="en-US" sz="2800" b="0" i="0" u="none" strike="noStrike" kern="0" cap="none" spc="0" normalizeH="0" baseline="0" noProof="0" dirty="0" smtClean="0">
                <a:ln>
                  <a:noFill/>
                </a:ln>
                <a:solidFill>
                  <a:schemeClr val="bg1">
                    <a:lumMod val="10000"/>
                  </a:schemeClr>
                </a:solidFill>
                <a:effectLst/>
                <a:uLnTx/>
                <a:uFillTx/>
                <a:latin typeface="Arial" pitchFamily="34" charset="0"/>
                <a:ea typeface="+mn-ea"/>
                <a:cs typeface="Arial" pitchFamily="34" charset="0"/>
              </a:rPr>
              <a:t>Percentage of residences that are vacant</a:t>
            </a:r>
          </a:p>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lang="en-US" sz="2800" kern="0" dirty="0" smtClean="0">
                <a:solidFill>
                  <a:schemeClr val="bg1">
                    <a:lumMod val="10000"/>
                  </a:schemeClr>
                </a:solidFill>
                <a:ea typeface="+mn-ea"/>
                <a:cs typeface="Arial" pitchFamily="34" charset="0"/>
              </a:rPr>
              <a:t>Too many vacancies can lead to increase in crime, structural and landscaping neglect</a:t>
            </a:r>
          </a:p>
          <a:p>
            <a:pPr marL="342900" marR="0" lvl="0" indent="-342900" algn="l" defTabSz="914400" rtl="0" eaLnBrk="1" fontAlgn="base" latinLnBrk="0" hangingPunct="1">
              <a:lnSpc>
                <a:spcPct val="100000"/>
              </a:lnSpc>
              <a:spcBef>
                <a:spcPct val="20000"/>
              </a:spcBef>
              <a:spcAft>
                <a:spcPct val="0"/>
              </a:spcAft>
              <a:buClr>
                <a:srgbClr val="8C1919"/>
              </a:buClr>
              <a:buSzTx/>
              <a:buFontTx/>
              <a:buChar char="•"/>
              <a:tabLst/>
              <a:defRPr/>
            </a:pPr>
            <a:r>
              <a:rPr lang="en-US" sz="2800" kern="0" dirty="0" smtClean="0">
                <a:solidFill>
                  <a:schemeClr val="bg1">
                    <a:lumMod val="10000"/>
                  </a:schemeClr>
                </a:solidFill>
                <a:ea typeface="+mn-ea"/>
                <a:cs typeface="Arial" pitchFamily="34" charset="0"/>
              </a:rPr>
              <a:t>The greater the number of vacancies, the less attractive the block</a:t>
            </a:r>
            <a:endParaRPr lang="en-US" sz="2800" kern="0" dirty="0">
              <a:solidFill>
                <a:schemeClr val="bg1">
                  <a:lumMod val="10000"/>
                </a:schemeClr>
              </a:solidFill>
              <a:ea typeface="+mn-ea"/>
              <a:cs typeface="Arial"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2032" y="13996"/>
            <a:ext cx="4581967" cy="592960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2D-3">
  <a:themeElements>
    <a:clrScheme name="D2D-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2D-3">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lnDef>
  </a:objectDefaults>
  <a:extraClrSchemeLst>
    <a:extraClrScheme>
      <a:clrScheme name="D2D-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2D-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2D-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2D-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2D-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2D-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2D-3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2D-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2D-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2D-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2D-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2D-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 &amp; t 2010 BOR driven</Template>
  <TotalTime>3276</TotalTime>
  <Words>909</Words>
  <Application>Microsoft Office PowerPoint</Application>
  <PresentationFormat>On-screen Show (4:3)</PresentationFormat>
  <Paragraphs>85</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D2D-3</vt:lpstr>
      <vt:lpstr>CURA Involvement</vt:lpstr>
      <vt:lpstr>THE CHALLENGE OF NEIGHBORHOOD STABILIZATION</vt:lpstr>
      <vt:lpstr>ALIGNING POLICIES WITH NEIGHBORHOOD CONDITIONS</vt:lpstr>
      <vt:lpstr>PowerPoint Presentation</vt:lpstr>
      <vt:lpstr>Housing Market Index Variables</vt:lpstr>
      <vt:lpstr>Value Retention</vt:lpstr>
      <vt:lpstr>Owner-Occupants</vt:lpstr>
      <vt:lpstr>Housing Quality</vt:lpstr>
      <vt:lpstr>Vacancies</vt:lpstr>
      <vt:lpstr>PowerPoint Presentation</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CURA NNIP</dc:title>
  <dc:subject>Using Data to Manage Neighborhood Change</dc:subject>
  <dc:creator>CURA Minneapolis</dc:creator>
  <cp:keywords>Minneapolis Data Neighborhood Federal Reserve</cp:keywords>
  <cp:lastModifiedBy>Budde, Amos</cp:lastModifiedBy>
  <cp:revision>176</cp:revision>
  <dcterms:created xsi:type="dcterms:W3CDTF">2007-01-02T20:17:34Z</dcterms:created>
  <dcterms:modified xsi:type="dcterms:W3CDTF">2011-12-05T18:23:11Z</dcterms:modified>
</cp:coreProperties>
</file>