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4792" r:id="rId2"/>
  </p:sldMasterIdLst>
  <p:notesMasterIdLst>
    <p:notesMasterId r:id="rId18"/>
  </p:notesMasterIdLst>
  <p:handoutMasterIdLst>
    <p:handoutMasterId r:id="rId19"/>
  </p:handoutMasterIdLst>
  <p:sldIdLst>
    <p:sldId id="1100" r:id="rId3"/>
    <p:sldId id="1384" r:id="rId4"/>
    <p:sldId id="1377" r:id="rId5"/>
    <p:sldId id="1378" r:id="rId6"/>
    <p:sldId id="1387" r:id="rId7"/>
    <p:sldId id="1372" r:id="rId8"/>
    <p:sldId id="1362" r:id="rId9"/>
    <p:sldId id="1343" r:id="rId10"/>
    <p:sldId id="1402" r:id="rId11"/>
    <p:sldId id="1404" r:id="rId12"/>
    <p:sldId id="1403" r:id="rId13"/>
    <p:sldId id="1363" r:id="rId14"/>
    <p:sldId id="1395" r:id="rId15"/>
    <p:sldId id="1396" r:id="rId16"/>
    <p:sldId id="140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7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2209B7"/>
    <a:srgbClr val="F1EC07"/>
    <a:srgbClr val="FFFF00"/>
    <a:srgbClr val="FFFFCC"/>
    <a:srgbClr val="996633"/>
    <a:srgbClr val="FF6600"/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8" autoAdjust="0"/>
    <p:restoredTop sz="99597" autoAdjust="0"/>
  </p:normalViewPr>
  <p:slideViewPr>
    <p:cSldViewPr snapToGrid="0">
      <p:cViewPr>
        <p:scale>
          <a:sx n="94" d="100"/>
          <a:sy n="94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1255B-5A04-408A-95FF-5FDB89D43AB9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73A10-E847-4E28-955A-60864662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59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EE840489-B3BB-3C44-A144-2E3053DE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3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A05CD6-6FCD-ED49-84FC-2CD2150F537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200" b="0" dirty="0" smtClean="0">
                <a:latin typeface="Arial" panose="020B0604020202020204" pitchFamily="34" charset="0"/>
              </a:rPr>
              <a:t>Today I will describe</a:t>
            </a:r>
            <a:r>
              <a:rPr lang="en-US" sz="1200" b="0" baseline="0" dirty="0" smtClean="0">
                <a:latin typeface="Arial" panose="020B0604020202020204" pitchFamily="34" charset="0"/>
              </a:rPr>
              <a:t> the work of the Open Indicators Consortium and the Weave open source data visualization platform and a sense of how it is being used by different organizations.</a:t>
            </a:r>
          </a:p>
          <a:p>
            <a:pPr eaLnBrk="1" hangingPunct="1">
              <a:defRPr/>
            </a:pPr>
            <a:endParaRPr lang="en-US" sz="1200" b="0" dirty="0" smtClean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2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36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latin typeface="Times New Roman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8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of us who founded the Open indicators Consortium were driven by a desire to bring community data alive in more powerful ways, to inject it into policy and planning work.</a:t>
            </a:r>
          </a:p>
          <a:p>
            <a:endParaRPr lang="en-US" baseline="0" dirty="0" smtClean="0"/>
          </a:p>
          <a:p>
            <a:pPr eaLnBrk="1" hangingPunct="1">
              <a:defRPr/>
            </a:pPr>
            <a:r>
              <a:rPr lang="en-US" sz="1200" b="0" dirty="0" smtClean="0">
                <a:latin typeface="Arial" panose="020B0604020202020204" pitchFamily="34" charset="0"/>
              </a:rPr>
              <a:t>Weave’s Lead developer is </a:t>
            </a:r>
          </a:p>
          <a:p>
            <a:pPr eaLnBrk="1" hangingPunct="1">
              <a:defRPr/>
            </a:pPr>
            <a:r>
              <a:rPr lang="en-US" sz="1200" b="0" dirty="0" smtClean="0">
                <a:latin typeface="Arial" panose="020B0604020202020204" pitchFamily="34" charset="0"/>
              </a:rPr>
              <a:t>Georges Grinstein, head of the UMass Lowell </a:t>
            </a:r>
            <a:br>
              <a:rPr lang="en-US" sz="1200" b="0" dirty="0" smtClean="0">
                <a:latin typeface="Arial" panose="020B0604020202020204" pitchFamily="34" charset="0"/>
              </a:rPr>
            </a:br>
            <a:r>
              <a:rPr lang="en-GB" sz="1200" b="0" dirty="0" smtClean="0">
                <a:latin typeface="Arial" panose="020B0604020202020204" pitchFamily="34" charset="0"/>
              </a:rPr>
              <a:t>Institute for Visualization &amp; Perception Research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0489-B3BB-3C44-A144-2E3053DE49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1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60463" y="693738"/>
            <a:ext cx="4540250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5" tIns="44862" rIns="89725" bIns="44862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7891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78" tIns="44157" rIns="90078" bIns="44157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Times New Roman" panose="02020603050405020304" pitchFamily="18" charset="0"/>
              </a:rPr>
              <a:t>Each Founding</a:t>
            </a:r>
            <a:r>
              <a:rPr lang="en-US" sz="2400" baseline="0" dirty="0" smtClean="0">
                <a:latin typeface="Times New Roman" panose="02020603050405020304" pitchFamily="18" charset="0"/>
              </a:rPr>
              <a:t> member invested $150,000 to launch full development of Weave</a:t>
            </a:r>
            <a:endParaRPr lang="en-US" sz="24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9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160463" y="693738"/>
            <a:ext cx="4540250" cy="3416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725" tIns="44862" rIns="89725" bIns="44862"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0" hangingPunct="0">
              <a:lnSpc>
                <a:spcPct val="9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240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37891" name="Text Box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78" tIns="44157" rIns="90078" bIns="44157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Times New Roman" panose="02020603050405020304" pitchFamily="18" charset="0"/>
              </a:rPr>
              <a:t>Primary members joined with a contribution of $75,000.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Times New Roman" panose="02020603050405020304" pitchFamily="18" charset="0"/>
              </a:rPr>
              <a:t>Thirteen NNIP partners are among these</a:t>
            </a:r>
            <a:r>
              <a:rPr lang="en-US" sz="2400" baseline="0" dirty="0" smtClean="0">
                <a:latin typeface="Times New Roman" panose="02020603050405020304" pitchFamily="18" charset="0"/>
              </a:rPr>
              <a:t> groups and seven HUD Sustainable Communities Grantees</a:t>
            </a:r>
            <a:endParaRPr lang="en-US" sz="2400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7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reflect a range of interests– not just indicators</a:t>
            </a:r>
            <a:r>
              <a:rPr lang="en-US" baseline="0" dirty="0" smtClean="0"/>
              <a:t> projects– as Weave has universal appeal.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0489-B3BB-3C44-A144-2E3053DE49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Providence Plan has integrated Weave in to their Data Stories</a:t>
            </a:r>
            <a:r>
              <a:rPr lang="en-US" baseline="0" dirty="0" smtClean="0"/>
              <a:t> and Reports features on the RI </a:t>
            </a:r>
            <a:r>
              <a:rPr lang="en-US" baseline="0" dirty="0" err="1" smtClean="0"/>
              <a:t>DataHub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40489-B3BB-3C44-A144-2E3053DE49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53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MS PGothic" charset="0"/>
                <a:cs typeface="+mn-cs"/>
              </a:rPr>
              <a:t>This shows the relationship between Low Birth Weight on the map and in the scatterplot x is % children in poverty </a:t>
            </a:r>
          </a:p>
        </p:txBody>
      </p:sp>
    </p:spTree>
    <p:extLst>
      <p:ext uri="{BB962C8B-B14F-4D97-AF65-F5344CB8AC3E}">
        <p14:creationId xmlns:p14="http://schemas.microsoft.com/office/powerpoint/2010/main" val="2872301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MS PGothic" charset="0"/>
                <a:cs typeface="+mn-cs"/>
              </a:rPr>
              <a:t>Community Information NOW – in </a:t>
            </a:r>
          </a:p>
        </p:txBody>
      </p:sp>
    </p:spTree>
    <p:extLst>
      <p:ext uri="{BB962C8B-B14F-4D97-AF65-F5344CB8AC3E}">
        <p14:creationId xmlns:p14="http://schemas.microsoft.com/office/powerpoint/2010/main" val="1678318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MS PGothic" charset="0"/>
                <a:cs typeface="+mn-cs"/>
              </a:rPr>
              <a:t>The CT Data Collaborative which</a:t>
            </a:r>
            <a:r>
              <a:rPr lang="en-US" baseline="0" dirty="0" smtClean="0">
                <a:latin typeface="Times New Roman" charset="0"/>
                <a:ea typeface="MS PGothic" charset="0"/>
                <a:cs typeface="+mn-cs"/>
              </a:rPr>
              <a:t> I coordinate was an early partner with UMass Lowell in developing Weave.</a:t>
            </a:r>
          </a:p>
          <a:p>
            <a:pPr eaLnBrk="1" hangingPunct="1">
              <a:defRPr/>
            </a:pPr>
            <a:endParaRPr lang="en-US" baseline="0" dirty="0" smtClean="0">
              <a:latin typeface="Times New Roman" charset="0"/>
              <a:ea typeface="MS PGothic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latin typeface="Times New Roman" charset="0"/>
                <a:ea typeface="MS PGothic" charset="0"/>
                <a:cs typeface="+mn-cs"/>
              </a:rPr>
              <a:t>We tapped into a deep desire for </a:t>
            </a:r>
          </a:p>
          <a:p>
            <a:pPr eaLnBrk="1" hangingPunct="1">
              <a:defRPr/>
            </a:pPr>
            <a:endParaRPr lang="en-US" baseline="0" dirty="0" smtClean="0">
              <a:latin typeface="Times New Roman" charset="0"/>
              <a:ea typeface="MS PGothic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latin typeface="Times New Roman" charset="0"/>
                <a:ea typeface="MS PGothic" charset="0"/>
                <a:cs typeface="+mn-cs"/>
              </a:rPr>
              <a:t>We articulated a vision to the Co-chairs of the Legislature’s Appropriations Committee of easier access to a wide range of data and the use of visualization tools to bring it to life.   </a:t>
            </a:r>
          </a:p>
          <a:p>
            <a:pPr eaLnBrk="1" hangingPunct="1">
              <a:defRPr/>
            </a:pPr>
            <a:endParaRPr lang="en-US" baseline="0" dirty="0" smtClean="0">
              <a:latin typeface="Times New Roman" charset="0"/>
              <a:ea typeface="MS PGothic" charset="0"/>
              <a:cs typeface="+mn-cs"/>
            </a:endParaRPr>
          </a:p>
          <a:p>
            <a:pPr eaLnBrk="1" hangingPunct="1">
              <a:defRPr/>
            </a:pPr>
            <a:r>
              <a:rPr lang="en-US" baseline="0" dirty="0" smtClean="0">
                <a:latin typeface="Times New Roman" charset="0"/>
                <a:ea typeface="MS PGothic" charset="0"/>
                <a:cs typeface="+mn-cs"/>
              </a:rPr>
              <a:t>If was our presentation to their committee that led directly to their demand to include the </a:t>
            </a:r>
            <a:r>
              <a:rPr lang="en-US" baseline="0" dirty="0" err="1" smtClean="0">
                <a:latin typeface="Times New Roman" charset="0"/>
                <a:ea typeface="MS PGothic" charset="0"/>
                <a:cs typeface="+mn-cs"/>
              </a:rPr>
              <a:t>Collaobative</a:t>
            </a:r>
            <a:r>
              <a:rPr lang="en-US" baseline="0" dirty="0" smtClean="0">
                <a:latin typeface="Times New Roman" charset="0"/>
                <a:ea typeface="MS PGothic" charset="0"/>
                <a:cs typeface="+mn-cs"/>
              </a:rPr>
              <a:t> in the recently passed state biennial budget.</a:t>
            </a:r>
          </a:p>
          <a:p>
            <a:pPr eaLnBrk="1" hangingPunct="1">
              <a:defRPr/>
            </a:pPr>
            <a:endParaRPr lang="en-US" dirty="0" smtClean="0">
              <a:latin typeface="Times New Roman" charset="0"/>
              <a:ea typeface="MS PGothic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82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idebar 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295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178300" y="2633663"/>
            <a:ext cx="4965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4141788" y="4057650"/>
            <a:ext cx="4508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200">
              <a:solidFill>
                <a:srgbClr val="000000"/>
              </a:solidFill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81463" y="1668463"/>
            <a:ext cx="4459287" cy="9953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83050" y="2659063"/>
            <a:ext cx="4452938" cy="1065212"/>
          </a:xfrm>
        </p:spPr>
        <p:txBody>
          <a:bodyPr/>
          <a:lstStyle>
            <a:lvl1pPr marL="0" indent="0">
              <a:buFont typeface="Wingdings" charset="0"/>
              <a:buNone/>
              <a:defRPr i="1">
                <a:solidFill>
                  <a:srgbClr val="336699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402388" y="6503988"/>
            <a:ext cx="2133600" cy="341312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D491A7E1-8B9E-004E-938E-9BE192234D5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2D49DDD-1652-7C4F-9DA9-75AF0F4EE4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1788" y="396875"/>
            <a:ext cx="2122487" cy="600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563" y="396875"/>
            <a:ext cx="6219825" cy="600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594926BF-03DE-8249-BDE7-41A69CC909F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9563" y="396875"/>
            <a:ext cx="8494712" cy="600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2E91B374-5087-D34F-8E96-C550D0E19F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4/3/2014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/>
              <a:pPr/>
              <a:t>4/3/2014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73A27D5-328B-CF43-B0DB-B9A4485AFD4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/>
              <a:pPr/>
              <a:t>4/3/2014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F97E234-4581-134A-91B2-7BC60CE5F80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025" y="1389063"/>
            <a:ext cx="4162425" cy="5011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89063"/>
            <a:ext cx="4162425" cy="5011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B4483DB1-6875-CD4A-BB15-30484E1E78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C79C8F3-C6BE-FB4A-BD63-8A08BB092A0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E49AB12C-B0A7-3D44-BFFA-1377561A944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5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88E45521-90B6-CA44-AB5C-167ABA636B0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3A34F3A-9C41-FB43-92CA-25265867360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274133A-711B-1B44-94E0-1CC6A018FFD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to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563" y="396875"/>
            <a:ext cx="7748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025" y="1389063"/>
            <a:ext cx="8477250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5532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 b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0250" y="66294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b="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6057883-B406-FB4F-A170-8B3F466BAC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0" y="38100"/>
            <a:ext cx="2122488" cy="274638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>
                <a:solidFill>
                  <a:srgbClr val="000000"/>
                </a:solidFill>
                <a:cs typeface="+mn-cs"/>
              </a:rPr>
              <a:t>Haifa Research Lab</a:t>
            </a:r>
            <a:endParaRPr lang="he-IL" sz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black">
          <a:xfrm>
            <a:off x="280988" y="38100"/>
            <a:ext cx="0" cy="2349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105" name="Picture 19" descr="blue_IBM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7586F8"/>
              </a:clrFrom>
              <a:clrTo>
                <a:srgbClr val="758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8413750" y="90488"/>
            <a:ext cx="642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2" descr="MGH-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" r="74649" b="13077"/>
          <a:stretch>
            <a:fillRect/>
          </a:stretch>
        </p:blipFill>
        <p:spPr bwMode="auto">
          <a:xfrm>
            <a:off x="2233613" y="14288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3" descr="UMASS-Logo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0"/>
            <a:ext cx="36988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  <p:sldLayoutId id="214748463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MS Gothic" charset="0"/>
          <a:cs typeface="MS 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MS Gothic" charset="0"/>
          <a:cs typeface="MS 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MS Gothic" charset="0"/>
          <a:cs typeface="MS 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MS Gothic" charset="0"/>
          <a:cs typeface="MS 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MS Gothic" charset="0"/>
          <a:cs typeface="MS Gothic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MS Gothic" charset="0"/>
          <a:cs typeface="MS Gothic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MS Gothic" charset="0"/>
          <a:cs typeface="MS Gothic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MS Gothic" charset="0"/>
          <a:cs typeface="MS Gothic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115000"/>
        <a:buFont typeface="Wingdings" charset="0"/>
        <a:buChar char="§"/>
        <a:defRPr sz="24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charset="0"/>
        <a:buChar char="§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charset="0"/>
        <a:buChar char="§"/>
        <a:defRPr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charset="0"/>
        <a:buChar char="§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charset="0"/>
        <a:buChar char="§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charset="0"/>
        <a:buChar char="§"/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charset="0"/>
        <a:buChar char="§"/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charset="0"/>
        <a:buChar char="§"/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6699"/>
        </a:buClr>
        <a:buFont typeface="Wingdings" charset="0"/>
        <a:buChar char="§"/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057883-B406-FB4F-A170-8B3F466BAC71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3" r:id="rId1"/>
    <p:sldLayoutId id="2147484794" r:id="rId2"/>
    <p:sldLayoutId id="2147484795" r:id="rId3"/>
    <p:sldLayoutId id="2147484796" r:id="rId4"/>
    <p:sldLayoutId id="2147484797" r:id="rId5"/>
    <p:sldLayoutId id="2147484798" r:id="rId6"/>
    <p:sldLayoutId id="2147484799" r:id="rId7"/>
    <p:sldLayoutId id="2147484800" r:id="rId8"/>
    <p:sldLayoutId id="2147484801" r:id="rId9"/>
    <p:sldLayoutId id="2147484802" r:id="rId10"/>
    <p:sldLayoutId id="2147484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cdp.utah.edu/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0971" y="1283447"/>
            <a:ext cx="7813964" cy="36990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>Open Indicators consortium: Evolving to an open source Learning community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i="1" dirty="0" smtClean="0"/>
              <a:t>Weave and beyond</a:t>
            </a:r>
            <a:endParaRPr lang="en-US" sz="3100" i="1" dirty="0" smtClean="0"/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5023498"/>
            <a:ext cx="6858000" cy="969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NNIP Meeting </a:t>
            </a:r>
          </a:p>
          <a:p>
            <a:pPr eaLnBrk="1" hangingPunct="1">
              <a:defRPr/>
            </a:pPr>
            <a:r>
              <a:rPr lang="en-US" sz="2400" b="1" dirty="0" smtClean="0"/>
              <a:t>ST LOUIS – April 3, 2014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1025" name="Picture 4" descr="OIC-Logo_K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59604"/>
            <a:ext cx="2374900" cy="78422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101600"/>
            <a:ext cx="9144000" cy="795338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ea typeface="MS PGothic" charset="0"/>
              </a:rPr>
              <a:t>Connecticut Data Collaborative</a:t>
            </a:r>
            <a:endParaRPr lang="en-US" sz="4000" dirty="0">
              <a:ea typeface="MS PGothic" charset="0"/>
            </a:endParaRPr>
          </a:p>
        </p:txBody>
      </p:sp>
      <p:sp>
        <p:nvSpPr>
          <p:cNvPr id="162818" name="Rectangle 2"/>
          <p:cNvSpPr txBox="1">
            <a:spLocks noChangeArrowheads="1"/>
          </p:cNvSpPr>
          <p:nvPr/>
        </p:nvSpPr>
        <p:spPr bwMode="auto">
          <a:xfrm>
            <a:off x="-171450" y="588963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2400" dirty="0" smtClean="0">
                <a:ea typeface="MS PGothic" charset="0"/>
                <a:cs typeface="MS PGothic" charset="0"/>
              </a:rPr>
              <a:t>www.ctdata.org</a:t>
            </a:r>
            <a:endParaRPr lang="en-US" sz="2400" dirty="0">
              <a:ea typeface="MS PGothic" charset="0"/>
              <a:cs typeface="MS P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55" y="1013751"/>
            <a:ext cx="8309657" cy="56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0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281"/>
            <a:ext cx="9126046" cy="495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0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84138"/>
            <a:ext cx="9144000" cy="795337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ea typeface="MS PGothic" charset="0"/>
              </a:rPr>
              <a:t>SAVI- Indianapolis – (beta)</a:t>
            </a:r>
            <a:endParaRPr lang="en-US" sz="4000" dirty="0">
              <a:ea typeface="MS PGothic" charset="0"/>
            </a:endParaRPr>
          </a:p>
        </p:txBody>
      </p:sp>
      <p:sp>
        <p:nvSpPr>
          <p:cNvPr id="162818" name="Rectangle 2"/>
          <p:cNvSpPr txBox="1">
            <a:spLocks noChangeArrowheads="1"/>
          </p:cNvSpPr>
          <p:nvPr/>
        </p:nvSpPr>
        <p:spPr bwMode="auto">
          <a:xfrm>
            <a:off x="400050" y="666751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 smtClean="0">
                <a:ea typeface="MS PGothic" charset="0"/>
                <a:cs typeface="MS PGothic" charset="0"/>
              </a:rPr>
              <a:t>Weave installation to create Data Stories</a:t>
            </a:r>
            <a:endParaRPr lang="en-US" sz="2400" dirty="0">
              <a:ea typeface="MS PGothic" charset="0"/>
              <a:cs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393031"/>
            <a:ext cx="8743950" cy="5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5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64" y="55693"/>
            <a:ext cx="3839500" cy="12277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Utah Community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P</a:t>
            </a:r>
            <a:r>
              <a:rPr lang="en-US" dirty="0" smtClean="0"/>
              <a:t>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333891-D5E7-4C7B-BF1D-E855E53CB5A8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0712" y="1790807"/>
            <a:ext cx="7772400" cy="4585899"/>
          </a:xfrm>
        </p:spPr>
        <p:txBody>
          <a:bodyPr>
            <a:normAutofit/>
          </a:bodyPr>
          <a:lstStyle/>
          <a:p>
            <a:r>
              <a:rPr lang="en-US" dirty="0" smtClean="0"/>
              <a:t>Found Weave online – open source and free</a:t>
            </a:r>
          </a:p>
          <a:p>
            <a:r>
              <a:rPr lang="en-US" dirty="0" smtClean="0"/>
              <a:t>Developing a series of engaging interactive data explorers</a:t>
            </a:r>
          </a:p>
          <a:p>
            <a:r>
              <a:rPr lang="en-US" dirty="0" smtClean="0"/>
              <a:t>Using Weave to engage </a:t>
            </a:r>
            <a:r>
              <a:rPr lang="en-US" dirty="0"/>
              <a:t>p</a:t>
            </a:r>
            <a:r>
              <a:rPr lang="en-US" dirty="0" smtClean="0"/>
              <a:t>artners in education and community </a:t>
            </a:r>
            <a:r>
              <a:rPr lang="en-US" dirty="0"/>
              <a:t>p</a:t>
            </a:r>
            <a:r>
              <a:rPr lang="en-US" dirty="0" smtClean="0"/>
              <a:t>lanning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http://ucdp.utah.edu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057" y="99585"/>
            <a:ext cx="3407578" cy="11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58" y="202650"/>
            <a:ext cx="7772400" cy="8781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Utah COMMUNITY data project</a:t>
            </a:r>
            <a:br>
              <a:rPr lang="en-US" sz="2000" dirty="0" smtClean="0"/>
            </a:br>
            <a:r>
              <a:rPr lang="en-US" sz="3100" dirty="0" smtClean="0"/>
              <a:t>A Series of Data Explorers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333891-D5E7-4C7B-BF1D-E855E53CB5A8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0609"/>
            <a:ext cx="9144000" cy="5058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Census Tract Explorer combining Regional Map, Zoom in Map,  and Bar Chart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819"/>
            <a:ext cx="9144000" cy="47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2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Emerging Directions: OIC as a technical learning community for the indicators movement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333891-D5E7-4C7B-BF1D-E855E53CB5A8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113" y="1856889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OIC Members are all developing new tools and approaches to inject data into policy, planning, and action at all levels</a:t>
            </a:r>
          </a:p>
          <a:p>
            <a:r>
              <a:rPr lang="en-US" sz="3200" dirty="0"/>
              <a:t>Looking to build a technical learning community around data presentation and </a:t>
            </a:r>
            <a:r>
              <a:rPr lang="en-US" sz="3200" dirty="0" smtClean="0"/>
              <a:t>visualization</a:t>
            </a:r>
          </a:p>
          <a:p>
            <a:r>
              <a:rPr lang="en-US" sz="3200" dirty="0" smtClean="0"/>
              <a:t>Creating a process to identify common needs &amp; strategies to meet them, share work and resources, and develop solutions.</a:t>
            </a:r>
          </a:p>
          <a:p>
            <a:r>
              <a:rPr lang="en-US" sz="3200" dirty="0" smtClean="0"/>
              <a:t>We welcome new members </a:t>
            </a:r>
            <a:endParaRPr lang="en-US" sz="3200" dirty="0"/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STAY TUNED!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9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0"/>
    </mc:Choice>
    <mc:Fallback>
      <p:transition spd="slow" advTm="5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305104"/>
            <a:ext cx="8180919" cy="8415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Brief History of the Open Indicators Consortium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333891-D5E7-4C7B-BF1D-E855E53CB5A8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154" y="1553647"/>
            <a:ext cx="8109177" cy="45118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2008: </a:t>
            </a:r>
            <a:r>
              <a:rPr lang="en-US" sz="2800" dirty="0" smtClean="0"/>
              <a:t>Seven organizations came together to create their own open source data visualization solution </a:t>
            </a:r>
          </a:p>
          <a:p>
            <a:r>
              <a:rPr lang="en-US" sz="2800" dirty="0" smtClean="0"/>
              <a:t>Formed partnership with UMass Lowell Institute for Perception and Visualization Research</a:t>
            </a:r>
          </a:p>
          <a:p>
            <a:r>
              <a:rPr lang="en-US" sz="2800" dirty="0" smtClean="0"/>
              <a:t>Intense interaction between Weave Users and Developers to guide development</a:t>
            </a:r>
          </a:p>
          <a:p>
            <a:r>
              <a:rPr lang="en-US" sz="2800" b="1" dirty="0" smtClean="0"/>
              <a:t>2011: </a:t>
            </a:r>
            <a:r>
              <a:rPr lang="en-US" sz="2800" dirty="0" smtClean="0"/>
              <a:t>Weave 1.0 Released as Open Source</a:t>
            </a:r>
          </a:p>
          <a:p>
            <a:r>
              <a:rPr lang="en-US" sz="2800" b="1" dirty="0" smtClean="0"/>
              <a:t>2014:</a:t>
            </a:r>
            <a:r>
              <a:rPr lang="en-US" sz="2800" dirty="0" smtClean="0"/>
              <a:t> Now up to 18 members and several hundred on User Group.  Weave 2.0 soon. </a:t>
            </a:r>
          </a:p>
          <a:p>
            <a:r>
              <a:rPr lang="en-US" sz="2800" dirty="0" smtClean="0"/>
              <a:t>Working on next stage: OIC as a broader Technical Learning Community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28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000"/>
    </mc:Choice>
    <mc:Fallback>
      <p:transition spd="slow" advTm="3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409575" y="228600"/>
            <a:ext cx="8229600" cy="590550"/>
          </a:xfrm>
        </p:spPr>
        <p:txBody>
          <a:bodyPr/>
          <a:lstStyle/>
          <a:p>
            <a:r>
              <a:rPr lang="en-US" sz="2800" b="1" dirty="0" smtClean="0"/>
              <a:t>OIC Founding Members </a:t>
            </a:r>
          </a:p>
        </p:txBody>
      </p:sp>
      <p:sp>
        <p:nvSpPr>
          <p:cNvPr id="9219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142875" y="1635969"/>
            <a:ext cx="9001125" cy="565785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ct val="0"/>
              </a:spcBef>
              <a:spcAft>
                <a:spcPts val="7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latin typeface="Arial" pitchFamily="34" charset="0"/>
                <a:cs typeface="ＭＳ Ｐゴシック" charset="0"/>
              </a:rPr>
              <a:t>Arizona  (State University of Arizona, Innovation and County Indicators)</a:t>
            </a:r>
          </a:p>
          <a:p>
            <a:pPr marL="274320" indent="-274320" fontAlgn="auto">
              <a:spcBef>
                <a:spcPct val="0"/>
              </a:spcBef>
              <a:spcAft>
                <a:spcPts val="7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itchFamily="34" charset="0"/>
                <a:cs typeface="ＭＳ Ｐゴシック" charset="0"/>
              </a:rPr>
              <a:t>Metro Atlanta/Atlanta GA (</a:t>
            </a:r>
            <a:r>
              <a:rPr lang="en-US" sz="2000" dirty="0">
                <a:latin typeface="Arial" pitchFamily="34" charset="0"/>
                <a:cs typeface="ＭＳ Ｐゴシック" charset="0"/>
                <a:sym typeface="Wingdings"/>
              </a:rPr>
              <a:t> </a:t>
            </a:r>
            <a:r>
              <a:rPr lang="en-US" sz="2000" dirty="0" smtClean="0">
                <a:latin typeface="Arial" pitchFamily="34" charset="0"/>
                <a:cs typeface="ＭＳ Ｐゴシック" charset="0"/>
              </a:rPr>
              <a:t>Neighborhood Nexus Partnership)</a:t>
            </a:r>
          </a:p>
          <a:p>
            <a:pPr marL="274320" indent="-274320" fontAlgn="auto">
              <a:spcBef>
                <a:spcPct val="0"/>
              </a:spcBef>
              <a:spcAft>
                <a:spcPts val="7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itchFamily="34" charset="0"/>
                <a:cs typeface="ＭＳ Ｐゴシック" charset="0"/>
              </a:rPr>
              <a:t>Metro Boston/Boston(</a:t>
            </a:r>
            <a:r>
              <a:rPr lang="en-US" sz="2000" dirty="0">
                <a:latin typeface="Arial" pitchFamily="34" charset="0"/>
                <a:cs typeface="ＭＳ Ｐゴシック" charset="0"/>
                <a:sym typeface="Wingdings"/>
              </a:rPr>
              <a:t>  </a:t>
            </a:r>
            <a:r>
              <a:rPr lang="en-US" sz="2000" dirty="0" smtClean="0">
                <a:latin typeface="Arial" pitchFamily="34" charset="0"/>
                <a:cs typeface="ＭＳ Ｐゴシック" charset="0"/>
              </a:rPr>
              <a:t>Metropolitan Area Planning Council and the Boston Indicators Project at the Boston Foundation) </a:t>
            </a:r>
          </a:p>
          <a:p>
            <a:pPr marL="274320" indent="-274320" fontAlgn="auto">
              <a:spcBef>
                <a:spcPct val="0"/>
              </a:spcBef>
              <a:spcAft>
                <a:spcPts val="7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itchFamily="34" charset="0"/>
                <a:cs typeface="ＭＳ Ｐゴシック" charset="0"/>
              </a:rPr>
              <a:t>Metro Chicago/Chicago IL (</a:t>
            </a:r>
            <a:r>
              <a:rPr lang="en-US" sz="2000" dirty="0" smtClean="0">
                <a:latin typeface="Arial" pitchFamily="34" charset="0"/>
                <a:cs typeface="ＭＳ Ｐゴシック" charset="0"/>
                <a:sym typeface="Wingdings"/>
              </a:rPr>
              <a:t> </a:t>
            </a:r>
            <a:r>
              <a:rPr lang="en-US" sz="2000" dirty="0" smtClean="0">
                <a:latin typeface="Arial" pitchFamily="34" charset="0"/>
                <a:cs typeface="ＭＳ Ｐゴシック" charset="0"/>
              </a:rPr>
              <a:t>Chicago Metropolitan Agency for Planning)</a:t>
            </a:r>
          </a:p>
          <a:p>
            <a:pPr marL="274320" indent="-274320" fontAlgn="auto">
              <a:spcBef>
                <a:spcPct val="0"/>
              </a:spcBef>
              <a:spcAft>
                <a:spcPts val="7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itchFamily="34" charset="0"/>
                <a:cs typeface="ＭＳ Ｐゴシック" charset="0"/>
              </a:rPr>
              <a:t>Columbus/Central OH (</a:t>
            </a:r>
            <a:r>
              <a:rPr lang="en-US" sz="2000" dirty="0">
                <a:latin typeface="Arial" pitchFamily="34" charset="0"/>
                <a:cs typeface="ＭＳ Ｐゴシック" charset="0"/>
                <a:sym typeface="Wingdings"/>
              </a:rPr>
              <a:t> </a:t>
            </a:r>
            <a:r>
              <a:rPr lang="en-US" sz="2000" dirty="0" smtClean="0">
                <a:latin typeface="Arial" pitchFamily="34" charset="0"/>
                <a:cs typeface="ＭＳ Ｐゴシック" charset="0"/>
              </a:rPr>
              <a:t>Community Research Partners, MORPC)</a:t>
            </a:r>
          </a:p>
          <a:p>
            <a:pPr marL="274320" indent="-274320" fontAlgn="auto">
              <a:spcBef>
                <a:spcPct val="0"/>
              </a:spcBef>
              <a:spcAft>
                <a:spcPts val="7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itchFamily="34" charset="0"/>
                <a:cs typeface="ＭＳ Ｐゴシック" charset="0"/>
              </a:rPr>
              <a:t>Connecticut (CERC &amp; CT Data Collaborative (with</a:t>
            </a:r>
            <a:r>
              <a:rPr lang="en-US" sz="2000" dirty="0">
                <a:latin typeface="Arial" pitchFamily="34" charset="0"/>
                <a:cs typeface="ＭＳ Ｐゴシック" charset="0"/>
                <a:sym typeface="Wingdings"/>
              </a:rPr>
              <a:t></a:t>
            </a:r>
            <a:r>
              <a:rPr lang="en-US" sz="2000" dirty="0" smtClean="0">
                <a:latin typeface="Arial" pitchFamily="34" charset="0"/>
                <a:cs typeface="ＭＳ Ｐゴシック" charset="0"/>
                <a:sym typeface="Wingdings"/>
              </a:rPr>
              <a:t> </a:t>
            </a:r>
            <a:r>
              <a:rPr lang="en-US" sz="2000" dirty="0">
                <a:latin typeface="Arial" pitchFamily="34" charset="0"/>
                <a:cs typeface="ＭＳ Ｐゴシック" charset="0"/>
                <a:sym typeface="Wingdings"/>
              </a:rPr>
              <a:t>New </a:t>
            </a:r>
            <a:r>
              <a:rPr lang="en-US" sz="2000" dirty="0" smtClean="0">
                <a:latin typeface="Arial" pitchFamily="34" charset="0"/>
                <a:cs typeface="ＭＳ Ｐゴシック" charset="0"/>
                <a:sym typeface="Wingdings"/>
              </a:rPr>
              <a:t>Haven</a:t>
            </a:r>
            <a:r>
              <a:rPr lang="en-US" sz="2000" dirty="0">
                <a:latin typeface="Arial" pitchFamily="34" charset="0"/>
                <a:cs typeface="ＭＳ Ｐゴシック" charset="0"/>
                <a:sym typeface="Wingdings"/>
              </a:rPr>
              <a:t></a:t>
            </a:r>
            <a:r>
              <a:rPr lang="en-US" sz="2000" dirty="0" smtClean="0">
                <a:latin typeface="Arial" pitchFamily="34" charset="0"/>
                <a:cs typeface="ＭＳ Ｐゴシック" charset="0"/>
                <a:sym typeface="Wingdings"/>
              </a:rPr>
              <a:t> </a:t>
            </a:r>
            <a:r>
              <a:rPr lang="en-US" sz="2000" dirty="0">
                <a:latin typeface="Arial" pitchFamily="34" charset="0"/>
                <a:cs typeface="ＭＳ Ｐゴシック" charset="0"/>
                <a:sym typeface="Wingdings"/>
              </a:rPr>
              <a:t>Hartford </a:t>
            </a:r>
            <a:r>
              <a:rPr lang="en-US" sz="2000" dirty="0" smtClean="0">
                <a:latin typeface="Arial" pitchFamily="34" charset="0"/>
                <a:cs typeface="ＭＳ Ｐゴシック" charset="0"/>
              </a:rPr>
              <a:t>)</a:t>
            </a:r>
          </a:p>
          <a:p>
            <a:pPr marL="274320" indent="-274320">
              <a:spcBef>
                <a:spcPct val="0"/>
              </a:spcBef>
              <a:spcAft>
                <a:spcPts val="7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>
                <a:latin typeface="Arial" pitchFamily="34" charset="0"/>
                <a:cs typeface="ＭＳ Ｐゴシック" charset="0"/>
              </a:rPr>
              <a:t>Rhode Island (Rhode Island </a:t>
            </a:r>
            <a:r>
              <a:rPr lang="en-US" sz="2000" dirty="0" err="1">
                <a:latin typeface="Arial" pitchFamily="34" charset="0"/>
                <a:cs typeface="ＭＳ Ｐゴシック" charset="0"/>
              </a:rPr>
              <a:t>Dept</a:t>
            </a:r>
            <a:r>
              <a:rPr lang="en-US" sz="2000" dirty="0">
                <a:latin typeface="Arial" pitchFamily="34" charset="0"/>
                <a:cs typeface="ＭＳ Ｐゴシック" charset="0"/>
              </a:rPr>
              <a:t> of Education and </a:t>
            </a:r>
            <a:r>
              <a:rPr lang="en-US" sz="2000" dirty="0">
                <a:latin typeface="Arial" pitchFamily="34" charset="0"/>
                <a:cs typeface="ＭＳ Ｐゴシック" charset="0"/>
                <a:sym typeface="Wingdings"/>
              </a:rPr>
              <a:t> </a:t>
            </a:r>
            <a:r>
              <a:rPr lang="en-US" sz="2000" dirty="0">
                <a:latin typeface="Arial" pitchFamily="34" charset="0"/>
                <a:cs typeface="ＭＳ Ｐゴシック" charset="0"/>
              </a:rPr>
              <a:t>the Providence Plan)</a:t>
            </a:r>
          </a:p>
          <a:p>
            <a:pPr marL="274320" indent="-274320">
              <a:spcBef>
                <a:spcPct val="0"/>
              </a:spcBef>
              <a:spcAft>
                <a:spcPts val="7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>
                <a:latin typeface="Arial" pitchFamily="34" charset="0"/>
                <a:cs typeface="ＭＳ Ｐゴシック" charset="0"/>
              </a:rPr>
              <a:t>Seattle/King County Public Health Department </a:t>
            </a:r>
            <a:r>
              <a:rPr lang="en-US" sz="2000" dirty="0" smtClean="0">
                <a:latin typeface="Arial" pitchFamily="34" charset="0"/>
                <a:cs typeface="ＭＳ Ｐゴシック" charset="0"/>
                <a:sym typeface="Wingdings"/>
              </a:rPr>
              <a:t></a:t>
            </a:r>
            <a:endParaRPr lang="en-US" sz="2000" dirty="0" smtClean="0">
              <a:latin typeface="Arial" pitchFamily="34" charset="0"/>
              <a:cs typeface="ＭＳ Ｐゴシック" charset="0"/>
            </a:endParaRPr>
          </a:p>
          <a:p>
            <a:pPr marL="274320" indent="-274320" fontAlgn="auto"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400" dirty="0">
              <a:latin typeface="Arial" pitchFamily="34" charset="0"/>
              <a:cs typeface="ＭＳ Ｐゴシック" charset="0"/>
            </a:endParaRPr>
          </a:p>
          <a:p>
            <a:pPr marL="0" indent="0" fontAlgn="auto">
              <a:spcAft>
                <a:spcPts val="40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600" dirty="0" smtClean="0">
                <a:latin typeface="Arial" pitchFamily="34" charset="0"/>
                <a:cs typeface="ＭＳ Ｐゴシック" charset="0"/>
                <a:sym typeface="Wingdings"/>
              </a:rPr>
              <a:t></a:t>
            </a:r>
            <a:r>
              <a:rPr lang="en-US" sz="1600" dirty="0" smtClean="0">
                <a:latin typeface="Arial" pitchFamily="34" charset="0"/>
                <a:cs typeface="ＭＳ Ｐゴシック" charset="0"/>
              </a:rPr>
              <a:t>NNIP Partners   / </a:t>
            </a:r>
            <a:r>
              <a:rPr lang="en-US" sz="1800" dirty="0">
                <a:latin typeface="Arial" pitchFamily="34" charset="0"/>
                <a:cs typeface="ＭＳ Ｐゴシック" charset="0"/>
                <a:sym typeface="Wingdings"/>
              </a:rPr>
              <a:t></a:t>
            </a:r>
            <a:r>
              <a:rPr lang="en-US" sz="1600" dirty="0" smtClean="0">
                <a:latin typeface="Arial" pitchFamily="34" charset="0"/>
                <a:cs typeface="ＭＳ Ｐゴシック" charset="0"/>
              </a:rPr>
              <a:t>HUD Sustainable Communities Grantee (7)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7512" y="6370836"/>
            <a:ext cx="836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Additional Weave funders </a:t>
            </a:r>
            <a:r>
              <a:rPr lang="en-US" sz="1600" dirty="0"/>
              <a:t>include NSF, NIST, USAF, IARPA, AstraZeneca, and others </a:t>
            </a:r>
          </a:p>
        </p:txBody>
      </p:sp>
    </p:spTree>
    <p:extLst>
      <p:ext uri="{BB962C8B-B14F-4D97-AF65-F5344CB8AC3E}">
        <p14:creationId xmlns:p14="http://schemas.microsoft.com/office/powerpoint/2010/main" val="423897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423086" y="390720"/>
            <a:ext cx="8229600" cy="59055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Others involved in OIC</a:t>
            </a:r>
          </a:p>
        </p:txBody>
      </p:sp>
      <p:sp>
        <p:nvSpPr>
          <p:cNvPr id="9219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301482" y="1575709"/>
            <a:ext cx="8496300" cy="6038850"/>
          </a:xfrm>
        </p:spPr>
        <p:txBody>
          <a:bodyPr>
            <a:noAutofit/>
          </a:bodyPr>
          <a:lstStyle/>
          <a:p>
            <a:pPr marL="0" indent="0" fontAlgn="auto">
              <a:spcBef>
                <a:spcPct val="0"/>
              </a:spcBef>
              <a:spcAft>
                <a:spcPts val="900"/>
              </a:spcAft>
              <a:buClr>
                <a:schemeClr val="accent3"/>
              </a:buClr>
              <a:buNone/>
              <a:defRPr/>
            </a:pPr>
            <a:r>
              <a:rPr lang="en-US" sz="1800" b="1" dirty="0" smtClean="0">
                <a:latin typeface="Arial" pitchFamily="34" charset="0"/>
                <a:cs typeface="ＭＳ Ｐゴシック" charset="0"/>
              </a:rPr>
              <a:t>Other OIC Members</a:t>
            </a:r>
          </a:p>
          <a:p>
            <a:pPr marL="274320" indent="-274320" fontAlgn="auto">
              <a:spcBef>
                <a:spcPct val="0"/>
              </a:spcBef>
              <a:spcAft>
                <a:spcPts val="5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</a:rPr>
              <a:t>Centers for Disease Control and Prevention, HHS</a:t>
            </a:r>
          </a:p>
          <a:p>
            <a:pPr marL="274320" indent="-274320" fontAlgn="auto">
              <a:spcBef>
                <a:spcPct val="0"/>
              </a:spcBef>
              <a:spcAft>
                <a:spcPts val="5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</a:rPr>
              <a:t>Center for Houston’s Future</a:t>
            </a:r>
          </a:p>
          <a:p>
            <a:pPr marL="274320" indent="-274320" fontAlgn="auto">
              <a:spcBef>
                <a:spcPct val="0"/>
              </a:spcBef>
              <a:spcAft>
                <a:spcPts val="5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</a:rPr>
              <a:t>Kansas City - MARC </a:t>
            </a:r>
            <a:r>
              <a:rPr lang="en-US" sz="1800" dirty="0" smtClean="0">
                <a:latin typeface="Arial" pitchFamily="34" charset="0"/>
                <a:cs typeface="ＭＳ Ｐゴシック" charset="0"/>
                <a:sym typeface="Wingdings"/>
              </a:rPr>
              <a:t></a:t>
            </a:r>
            <a:endParaRPr lang="en-US" sz="1800" dirty="0" smtClean="0">
              <a:latin typeface="Arial" pitchFamily="34" charset="0"/>
              <a:cs typeface="ＭＳ Ｐゴシック" charset="0"/>
            </a:endParaRPr>
          </a:p>
          <a:p>
            <a:pPr marL="274320" indent="-274320" fontAlgn="auto">
              <a:spcBef>
                <a:spcPct val="0"/>
              </a:spcBef>
              <a:spcAft>
                <a:spcPts val="5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</a:rPr>
              <a:t>MA </a:t>
            </a:r>
            <a:r>
              <a:rPr lang="en-US" sz="1800" dirty="0" err="1">
                <a:latin typeface="Arial" pitchFamily="34" charset="0"/>
                <a:cs typeface="ＭＳ Ｐゴシック" charset="0"/>
              </a:rPr>
              <a:t>Dept</a:t>
            </a:r>
            <a:r>
              <a:rPr lang="en-US" sz="1800" dirty="0">
                <a:latin typeface="Arial" pitchFamily="34" charset="0"/>
                <a:cs typeface="ＭＳ Ｐゴシック" charset="0"/>
              </a:rPr>
              <a:t> of Early Education and Care</a:t>
            </a:r>
          </a:p>
          <a:p>
            <a:pPr marL="274320" indent="-274320" fontAlgn="auto">
              <a:spcBef>
                <a:spcPct val="0"/>
              </a:spcBef>
              <a:spcAft>
                <a:spcPts val="5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>
                <a:latin typeface="Arial" pitchFamily="34" charset="0"/>
                <a:cs typeface="ＭＳ Ｐゴシック" charset="0"/>
              </a:rPr>
              <a:t>Michigan Data Collaborative (</a:t>
            </a:r>
            <a:r>
              <a:rPr lang="en-US" sz="1800" dirty="0">
                <a:latin typeface="Arial" pitchFamily="34" charset="0"/>
                <a:cs typeface="ＭＳ Ｐゴシック" charset="0"/>
                <a:sym typeface="Wingdings"/>
              </a:rPr>
              <a:t> </a:t>
            </a:r>
            <a:r>
              <a:rPr lang="en-US" sz="1800" dirty="0">
                <a:latin typeface="Arial" pitchFamily="34" charset="0"/>
                <a:cs typeface="ＭＳ Ｐゴシック" charset="0"/>
              </a:rPr>
              <a:t>Grand Rapids / </a:t>
            </a:r>
            <a:r>
              <a:rPr lang="en-US" sz="1800" dirty="0">
                <a:latin typeface="Arial" pitchFamily="34" charset="0"/>
                <a:cs typeface="ＭＳ Ｐゴシック" charset="0"/>
                <a:sym typeface="Wingdings"/>
              </a:rPr>
              <a:t> </a:t>
            </a:r>
            <a:r>
              <a:rPr lang="en-US" sz="1800" dirty="0" smtClean="0">
                <a:latin typeface="Arial" pitchFamily="34" charset="0"/>
                <a:cs typeface="ＭＳ Ｐゴシック" charset="0"/>
              </a:rPr>
              <a:t>Detroit) </a:t>
            </a:r>
            <a:endParaRPr lang="en-US" sz="1800" dirty="0">
              <a:latin typeface="Arial" pitchFamily="34" charset="0"/>
              <a:cs typeface="ＭＳ Ｐゴシック" charset="0"/>
            </a:endParaRPr>
          </a:p>
          <a:p>
            <a:pPr marL="274320" indent="-274320">
              <a:spcBef>
                <a:spcPct val="0"/>
              </a:spcBef>
              <a:spcAft>
                <a:spcPts val="5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</a:rPr>
              <a:t>Rockford Region Vital Signs</a:t>
            </a:r>
            <a:r>
              <a:rPr lang="en-US" sz="1800" dirty="0" smtClean="0">
                <a:latin typeface="Arial" pitchFamily="34" charset="0"/>
                <a:cs typeface="ＭＳ Ｐゴシック" charset="0"/>
                <a:sym typeface="Wingdings"/>
              </a:rPr>
              <a:t> </a:t>
            </a:r>
          </a:p>
          <a:p>
            <a:pPr marL="274320" indent="-274320">
              <a:spcBef>
                <a:spcPct val="0"/>
              </a:spcBef>
              <a:spcAft>
                <a:spcPts val="5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</a:rPr>
              <a:t>San </a:t>
            </a:r>
            <a:r>
              <a:rPr lang="en-US" sz="1800" dirty="0">
                <a:latin typeface="Arial" pitchFamily="34" charset="0"/>
                <a:cs typeface="ＭＳ Ｐゴシック" charset="0"/>
              </a:rPr>
              <a:t>Antonio Community Information Now </a:t>
            </a:r>
            <a:r>
              <a:rPr lang="en-US" sz="1800" dirty="0">
                <a:latin typeface="Arial" pitchFamily="34" charset="0"/>
                <a:cs typeface="ＭＳ Ｐゴシック" charset="0"/>
                <a:sym typeface="Wingdings"/>
              </a:rPr>
              <a:t></a:t>
            </a:r>
            <a:endParaRPr lang="en-US" sz="1800" dirty="0" smtClean="0">
              <a:latin typeface="Arial" pitchFamily="34" charset="0"/>
              <a:cs typeface="ＭＳ Ｐゴシック" charset="0"/>
              <a:sym typeface="Wingdings"/>
            </a:endParaRPr>
          </a:p>
          <a:p>
            <a:pPr marL="274320" indent="-274320">
              <a:spcBef>
                <a:spcPct val="0"/>
              </a:spcBef>
              <a:spcAft>
                <a:spcPts val="5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</a:rPr>
              <a:t>So</a:t>
            </a:r>
            <a:r>
              <a:rPr lang="en-US" sz="1800" dirty="0">
                <a:latin typeface="Arial" pitchFamily="34" charset="0"/>
                <a:cs typeface="ＭＳ Ｐゴシック" charset="0"/>
              </a:rPr>
              <a:t>. Florida Planning </a:t>
            </a:r>
            <a:r>
              <a:rPr lang="en-US" sz="1800" dirty="0" smtClean="0">
                <a:latin typeface="Arial" pitchFamily="34" charset="0"/>
                <a:cs typeface="ＭＳ Ｐゴシック" charset="0"/>
              </a:rPr>
              <a:t>Council</a:t>
            </a:r>
            <a:r>
              <a:rPr lang="en-US" sz="1800" dirty="0" smtClean="0">
                <a:latin typeface="Arial" pitchFamily="34" charset="0"/>
                <a:cs typeface="ＭＳ Ｐゴシック" charset="0"/>
                <a:sym typeface="Wingdings"/>
              </a:rPr>
              <a:t>  </a:t>
            </a:r>
            <a:endParaRPr lang="en-US" sz="1800" dirty="0">
              <a:latin typeface="Arial" pitchFamily="34" charset="0"/>
              <a:cs typeface="ＭＳ Ｐゴシック" charset="0"/>
              <a:sym typeface="Wingdings"/>
            </a:endParaRPr>
          </a:p>
          <a:p>
            <a:pPr marL="0" indent="0" fontAlgn="auto">
              <a:lnSpc>
                <a:spcPct val="120000"/>
              </a:lnSpc>
              <a:spcBef>
                <a:spcPts val="200"/>
              </a:spcBef>
              <a:spcAft>
                <a:spcPts val="30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1800" b="1" dirty="0" smtClean="0">
                <a:latin typeface="Arial" pitchFamily="34" charset="0"/>
                <a:cs typeface="ＭＳ Ｐゴシック" charset="0"/>
                <a:sym typeface="Wingdings"/>
              </a:rPr>
              <a:t>Learning Community Members: </a:t>
            </a:r>
          </a:p>
          <a:p>
            <a:pPr marL="274320" indent="-274320" fontAlgn="auto"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>
                <a:latin typeface="Arial" pitchFamily="34" charset="0"/>
                <a:cs typeface="ＭＳ Ｐゴシック" charset="0"/>
                <a:sym typeface="Wingdings"/>
              </a:rPr>
              <a:t>Associated Grant </a:t>
            </a:r>
            <a:r>
              <a:rPr lang="en-US" sz="1800" dirty="0" smtClean="0">
                <a:latin typeface="Arial" pitchFamily="34" charset="0"/>
                <a:cs typeface="ＭＳ Ｐゴシック" charset="0"/>
                <a:sym typeface="Wingdings"/>
              </a:rPr>
              <a:t>Makers</a:t>
            </a:r>
            <a:r>
              <a:rPr lang="en-US" sz="1800" dirty="0">
                <a:latin typeface="Arial" pitchFamily="34" charset="0"/>
                <a:cs typeface="ＭＳ Ｐゴシック" charset="0"/>
                <a:sym typeface="Wingdings"/>
              </a:rPr>
              <a:t> </a:t>
            </a:r>
            <a:r>
              <a:rPr lang="en-US" sz="1800" dirty="0" smtClean="0">
                <a:latin typeface="Arial" pitchFamily="34" charset="0"/>
                <a:cs typeface="ＭＳ Ｐゴシック" charset="0"/>
                <a:sym typeface="Wingdings"/>
              </a:rPr>
              <a:t>(MA)</a:t>
            </a:r>
          </a:p>
          <a:p>
            <a:pPr marL="274320" indent="-274320" fontAlgn="auto"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  <a:sym typeface="Wingdings"/>
              </a:rPr>
              <a:t>Institute of Portland Metropolitan Studies, Portland State U. </a:t>
            </a:r>
            <a:r>
              <a:rPr lang="en-US" sz="1800" dirty="0">
                <a:latin typeface="Arial" pitchFamily="34" charset="0"/>
                <a:cs typeface="ＭＳ Ｐゴシック" charset="0"/>
                <a:sym typeface="Wingdings"/>
              </a:rPr>
              <a:t>(OR) </a:t>
            </a:r>
            <a:r>
              <a:rPr lang="en-US" sz="1800" dirty="0" smtClean="0">
                <a:latin typeface="Arial" pitchFamily="34" charset="0"/>
                <a:cs typeface="ＭＳ Ｐゴシック" charset="0"/>
                <a:sym typeface="Wingdings"/>
              </a:rPr>
              <a:t> </a:t>
            </a:r>
          </a:p>
          <a:p>
            <a:pPr marL="274320" indent="-274320" fontAlgn="auto"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  <a:sym typeface="Wingdings"/>
              </a:rPr>
              <a:t>Utah Community Data Project</a:t>
            </a:r>
          </a:p>
          <a:p>
            <a:pPr marL="274320" indent="-274320" fontAlgn="auto"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1800" dirty="0" smtClean="0">
                <a:latin typeface="Arial" pitchFamily="34" charset="0"/>
                <a:cs typeface="ＭＳ Ｐゴシック" charset="0"/>
                <a:sym typeface="Wingdings"/>
              </a:rPr>
              <a:t>San </a:t>
            </a:r>
            <a:r>
              <a:rPr lang="en-US" sz="1800" dirty="0">
                <a:latin typeface="Arial" pitchFamily="34" charset="0"/>
                <a:cs typeface="ＭＳ Ｐゴシック" charset="0"/>
                <a:sym typeface="Wingdings"/>
              </a:rPr>
              <a:t>Diego </a:t>
            </a:r>
            <a:r>
              <a:rPr lang="en-US" sz="1800" dirty="0">
                <a:latin typeface="Arial" pitchFamily="34" charset="0"/>
                <a:cs typeface="ＭＳ Ｐゴシック" charset="0"/>
              </a:rPr>
              <a:t>Association of </a:t>
            </a:r>
            <a:r>
              <a:rPr lang="en-US" sz="1800" dirty="0" smtClean="0">
                <a:latin typeface="Arial" pitchFamily="34" charset="0"/>
                <a:cs typeface="ＭＳ Ｐゴシック" charset="0"/>
              </a:rPr>
              <a:t>Governments </a:t>
            </a:r>
            <a:r>
              <a:rPr lang="en-US" sz="1800" dirty="0">
                <a:latin typeface="Arial" pitchFamily="34" charset="0"/>
                <a:cs typeface="ＭＳ Ｐゴシック" charset="0"/>
                <a:sym typeface="Wingdings"/>
              </a:rPr>
              <a:t></a:t>
            </a:r>
            <a:endParaRPr lang="en-US" sz="1800" dirty="0" smtClean="0">
              <a:latin typeface="Arial" pitchFamily="34" charset="0"/>
              <a:cs typeface="ＭＳ Ｐゴシック" charset="0"/>
            </a:endParaRPr>
          </a:p>
          <a:p>
            <a:pPr marL="0" indent="0">
              <a:spcBef>
                <a:spcPct val="0"/>
              </a:spcBef>
              <a:spcAft>
                <a:spcPts val="400"/>
              </a:spcAft>
              <a:buClr>
                <a:schemeClr val="accent3"/>
              </a:buClr>
              <a:buNone/>
              <a:defRPr/>
            </a:pPr>
            <a:r>
              <a:rPr lang="en-US" sz="1600" dirty="0">
                <a:latin typeface="Arial" pitchFamily="34" charset="0"/>
                <a:cs typeface="ＭＳ Ｐゴシック" charset="0"/>
                <a:sym typeface="Wingdings"/>
              </a:rPr>
              <a:t></a:t>
            </a:r>
            <a:r>
              <a:rPr lang="en-US" sz="1600" dirty="0">
                <a:latin typeface="Arial" pitchFamily="34" charset="0"/>
                <a:cs typeface="ＭＳ Ｐゴシック" charset="0"/>
              </a:rPr>
              <a:t>NNIP Partners   / </a:t>
            </a:r>
            <a:r>
              <a:rPr lang="en-US" sz="1600" dirty="0">
                <a:latin typeface="Arial" pitchFamily="34" charset="0"/>
                <a:cs typeface="ＭＳ Ｐゴシック" charset="0"/>
                <a:sym typeface="Wingdings"/>
              </a:rPr>
              <a:t></a:t>
            </a:r>
            <a:r>
              <a:rPr lang="en-US" sz="1600" dirty="0">
                <a:latin typeface="Arial" pitchFamily="34" charset="0"/>
                <a:cs typeface="ＭＳ Ｐゴシック" charset="0"/>
              </a:rPr>
              <a:t>HUD Sustainable Communities </a:t>
            </a:r>
            <a:r>
              <a:rPr lang="en-US" sz="1600" dirty="0" smtClean="0">
                <a:latin typeface="Arial" pitchFamily="34" charset="0"/>
                <a:cs typeface="ＭＳ Ｐゴシック" charset="0"/>
              </a:rPr>
              <a:t>Grantee</a:t>
            </a:r>
            <a:endParaRPr lang="en-US" sz="1600" dirty="0">
              <a:latin typeface="Arial" pitchFamily="34" charset="0"/>
              <a:cs typeface="ＭＳ Ｐゴシック" charset="0"/>
            </a:endParaRPr>
          </a:p>
          <a:p>
            <a:pPr marL="274320" indent="-274320" fontAlgn="auto"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>
              <a:latin typeface="Arial" pitchFamily="34" charset="0"/>
              <a:cs typeface="ＭＳ Ｐゴシック" charset="0"/>
              <a:sym typeface="Wingdings"/>
            </a:endParaRPr>
          </a:p>
          <a:p>
            <a:pPr marL="274320" indent="-274320" fontAlgn="auto">
              <a:lnSpc>
                <a:spcPct val="120000"/>
              </a:lnSpc>
              <a:spcBef>
                <a:spcPct val="0"/>
              </a:spcBef>
              <a:spcAft>
                <a:spcPts val="90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800" dirty="0">
              <a:latin typeface="Arial" pitchFamily="34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9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72" y="377431"/>
            <a:ext cx="8473991" cy="8216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Features </a:t>
            </a:r>
            <a:r>
              <a:rPr lang="en-US" sz="3600" dirty="0"/>
              <a:t>A</a:t>
            </a:r>
            <a:r>
              <a:rPr lang="en-US" sz="3600" dirty="0" smtClean="0"/>
              <a:t>ddressing Identified Needs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333891-D5E7-4C7B-BF1D-E855E53CB5A8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8012" y="1644894"/>
            <a:ext cx="8078900" cy="5378725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Integrating </a:t>
            </a:r>
            <a:r>
              <a:rPr lang="en-US" sz="2400" b="1" dirty="0"/>
              <a:t>Multiple Open Source Tools</a:t>
            </a:r>
            <a:r>
              <a:rPr lang="en-US" sz="2400" dirty="0"/>
              <a:t>– e.g. d3, </a:t>
            </a:r>
            <a:r>
              <a:rPr lang="en-US" sz="2400" dirty="0" err="1"/>
              <a:t>Cytoscape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b="1" dirty="0" smtClean="0"/>
              <a:t>Data Management Capabilities</a:t>
            </a:r>
          </a:p>
          <a:p>
            <a:pPr lvl="1"/>
            <a:r>
              <a:rPr lang="en-US" sz="2100" b="1" dirty="0" smtClean="0"/>
              <a:t>CKAN Integration </a:t>
            </a:r>
            <a:r>
              <a:rPr lang="en-US" sz="2100" dirty="0" smtClean="0"/>
              <a:t>– </a:t>
            </a:r>
            <a:r>
              <a:rPr lang="en-US" sz="2100" dirty="0" err="1" smtClean="0"/>
              <a:t>viz</a:t>
            </a:r>
            <a:r>
              <a:rPr lang="en-US" sz="2100" dirty="0" smtClean="0"/>
              <a:t> tools for Open Data portals</a:t>
            </a:r>
          </a:p>
          <a:p>
            <a:r>
              <a:rPr lang="en-US" sz="2400" b="1" dirty="0"/>
              <a:t>Story Telling </a:t>
            </a:r>
            <a:r>
              <a:rPr lang="en-US" sz="2400" dirty="0"/>
              <a:t>– </a:t>
            </a:r>
            <a:r>
              <a:rPr lang="en-US" sz="2400" dirty="0" smtClean="0"/>
              <a:t>linking views to </a:t>
            </a:r>
            <a:r>
              <a:rPr lang="en-US" sz="2400" dirty="0"/>
              <a:t>tell a story</a:t>
            </a:r>
          </a:p>
          <a:p>
            <a:r>
              <a:rPr lang="en-US" sz="2400" b="1" dirty="0" smtClean="0"/>
              <a:t>Analyst </a:t>
            </a:r>
            <a:r>
              <a:rPr lang="en-US" sz="2400" b="1" dirty="0"/>
              <a:t>Workstation </a:t>
            </a:r>
            <a:r>
              <a:rPr lang="en-US" sz="2400" dirty="0"/>
              <a:t>- integrates Weave and R statistics </a:t>
            </a:r>
            <a:r>
              <a:rPr lang="en-US" sz="2400" dirty="0" smtClean="0"/>
              <a:t>program for advanced analysis </a:t>
            </a:r>
            <a:endParaRPr lang="en-US" sz="2400" dirty="0"/>
          </a:p>
          <a:p>
            <a:r>
              <a:rPr lang="en-US" sz="2400" b="1" dirty="0" smtClean="0"/>
              <a:t>Collaboration</a:t>
            </a:r>
            <a:r>
              <a:rPr lang="en-US" sz="2400" dirty="0" smtClean="0"/>
              <a:t> </a:t>
            </a:r>
            <a:r>
              <a:rPr lang="en-US" sz="2400" dirty="0"/>
              <a:t>– built in multiple user collaboration with video, audio, </a:t>
            </a:r>
            <a:r>
              <a:rPr lang="en-US" sz="2400" dirty="0" smtClean="0"/>
              <a:t>and recording</a:t>
            </a:r>
            <a:endParaRPr lang="en-US" sz="2400" dirty="0"/>
          </a:p>
          <a:p>
            <a:r>
              <a:rPr lang="en-US" sz="2400" b="1" dirty="0" smtClean="0"/>
              <a:t>ADA Compliance</a:t>
            </a:r>
            <a:r>
              <a:rPr lang="en-US" sz="2400" dirty="0" smtClean="0"/>
              <a:t>–text to describe a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4207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4" descr="RI DataHu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4680" y="0"/>
            <a:ext cx="2834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RIDatahub.org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9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9144000" cy="795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ea typeface="MS PGothic" charset="0"/>
              </a:rPr>
              <a:t>Atlanta Neighborhood Nexus</a:t>
            </a:r>
            <a:endParaRPr lang="en-US" sz="2800" dirty="0"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9" y="1393826"/>
            <a:ext cx="8994711" cy="5180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0" y="0"/>
            <a:ext cx="4762500" cy="850900"/>
          </a:xfrm>
          <a:prstGeom prst="rect">
            <a:avLst/>
          </a:prstGeom>
        </p:spPr>
      </p:pic>
      <p:sp>
        <p:nvSpPr>
          <p:cNvPr id="162818" name="Rectangle 2"/>
          <p:cNvSpPr txBox="1">
            <a:spLocks noChangeArrowheads="1"/>
          </p:cNvSpPr>
          <p:nvPr/>
        </p:nvSpPr>
        <p:spPr bwMode="auto">
          <a:xfrm>
            <a:off x="0" y="851128"/>
            <a:ext cx="9144000" cy="72807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0000" tIns="46800" rIns="90000" bIns="46800"/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ea typeface="MS PGothic" charset="0"/>
                <a:cs typeface="MS PGothic" charset="0"/>
              </a:rPr>
              <a:t>Relationship of Concentration of Poverty to Healthy Start Births and Low Birth Weight with Head Start locations</a:t>
            </a:r>
            <a:endParaRPr lang="en-US" sz="2000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3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95338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ea typeface="MS PGothic" charset="0"/>
              </a:rPr>
              <a:t>C</a:t>
            </a:r>
            <a:r>
              <a:rPr lang="en-US" sz="4000" dirty="0" smtClean="0">
                <a:ea typeface="MS PGothic" charset="0"/>
              </a:rPr>
              <a:t>I:NOW – San Antonio</a:t>
            </a:r>
            <a:endParaRPr lang="en-US" sz="4000" dirty="0">
              <a:ea typeface="MS PGothic" charset="0"/>
            </a:endParaRPr>
          </a:p>
        </p:txBody>
      </p:sp>
      <p:sp>
        <p:nvSpPr>
          <p:cNvPr id="162818" name="Rectangle 2"/>
          <p:cNvSpPr txBox="1">
            <a:spLocks noChangeArrowheads="1"/>
          </p:cNvSpPr>
          <p:nvPr/>
        </p:nvSpPr>
        <p:spPr bwMode="auto">
          <a:xfrm>
            <a:off x="0" y="598488"/>
            <a:ext cx="9144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 smtClean="0">
                <a:ea typeface="MS PGothic" charset="0"/>
                <a:cs typeface="MS PGothic" charset="0"/>
              </a:rPr>
              <a:t>Examining Immunization  Rates by Zip Code</a:t>
            </a:r>
            <a:endParaRPr lang="en-US" sz="2400" dirty="0">
              <a:ea typeface="MS PGothic" charset="0"/>
              <a:cs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2" y="1125658"/>
            <a:ext cx="7318477" cy="5732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82207" y="3148429"/>
            <a:ext cx="333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http://nowdata.cinow.info/</a:t>
            </a:r>
          </a:p>
        </p:txBody>
      </p:sp>
    </p:spTree>
    <p:extLst>
      <p:ext uri="{BB962C8B-B14F-4D97-AF65-F5344CB8AC3E}">
        <p14:creationId xmlns:p14="http://schemas.microsoft.com/office/powerpoint/2010/main" val="368364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40" y="228600"/>
            <a:ext cx="5886462" cy="990600"/>
          </a:xfrm>
        </p:spPr>
        <p:txBody>
          <a:bodyPr/>
          <a:lstStyle/>
          <a:p>
            <a:r>
              <a:rPr lang="en-US" dirty="0" smtClean="0"/>
              <a:t>Connecticut – </a:t>
            </a:r>
            <a:r>
              <a:rPr lang="en-US" dirty="0" err="1" smtClean="0"/>
              <a:t>CTData.org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333891-D5E7-4C7B-BF1D-E855E53CB5A8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Integrating Many Open Source Tools </a:t>
            </a:r>
          </a:p>
          <a:p>
            <a:pPr lvl="1"/>
            <a:r>
              <a:rPr lang="en-US" dirty="0" smtClean="0"/>
              <a:t>Drupal for Web Wrapper</a:t>
            </a:r>
          </a:p>
          <a:p>
            <a:pPr lvl="1"/>
            <a:r>
              <a:rPr lang="en-US" dirty="0" smtClean="0"/>
              <a:t>CKAN with </a:t>
            </a:r>
            <a:r>
              <a:rPr lang="en-US" dirty="0" err="1" smtClean="0"/>
              <a:t>PostgreSQL</a:t>
            </a:r>
            <a:r>
              <a:rPr lang="en-US" dirty="0" smtClean="0"/>
              <a:t> for data management</a:t>
            </a:r>
          </a:p>
          <a:p>
            <a:pPr lvl="1"/>
            <a:r>
              <a:rPr lang="en-US" dirty="0" smtClean="0"/>
              <a:t>GITHUB for code and data script repository</a:t>
            </a:r>
          </a:p>
          <a:p>
            <a:pPr lvl="1"/>
            <a:r>
              <a:rPr lang="en-US" dirty="0" smtClean="0"/>
              <a:t>Multiple Data Visualization Tools</a:t>
            </a:r>
          </a:p>
          <a:p>
            <a:pPr lvl="2"/>
            <a:r>
              <a:rPr lang="en-US" dirty="0" err="1" smtClean="0"/>
              <a:t>Highcharts</a:t>
            </a:r>
            <a:r>
              <a:rPr lang="en-US" dirty="0" smtClean="0"/>
              <a:t> (D3-based tool) for quick charting</a:t>
            </a:r>
          </a:p>
          <a:p>
            <a:pPr lvl="2"/>
            <a:r>
              <a:rPr lang="en-US" dirty="0" smtClean="0"/>
              <a:t>Weave for more complex visualizations and exploration</a:t>
            </a:r>
          </a:p>
          <a:p>
            <a:pPr lvl="1"/>
            <a:r>
              <a:rPr lang="en-US" dirty="0" smtClean="0"/>
              <a:t>Exploring Floodlight Project for Data Stories</a:t>
            </a:r>
          </a:p>
          <a:p>
            <a:r>
              <a:rPr lang="en-US" dirty="0" smtClean="0"/>
              <a:t>Engaging with State on rollout of new </a:t>
            </a:r>
            <a:r>
              <a:rPr lang="en-US" dirty="0" err="1" smtClean="0"/>
              <a:t>Socrata</a:t>
            </a:r>
            <a:r>
              <a:rPr lang="en-US" dirty="0" smtClean="0"/>
              <a:t> Portal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864" y="0"/>
            <a:ext cx="2688816" cy="12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MS Gothic"/>
        <a:cs typeface="MS Gothic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</TotalTime>
  <Words>906</Words>
  <Application>Microsoft Office PowerPoint</Application>
  <PresentationFormat>On-screen Show (4:3)</PresentationFormat>
  <Paragraphs>112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Median</vt:lpstr>
      <vt:lpstr>Open Indicators consortium: Evolving to an open source Learning community  Weave and beyond</vt:lpstr>
      <vt:lpstr>Brief History of the Open Indicators Consortium</vt:lpstr>
      <vt:lpstr>OIC Founding Members </vt:lpstr>
      <vt:lpstr>Others involved in OIC</vt:lpstr>
      <vt:lpstr>New Features Addressing Identified Needs</vt:lpstr>
      <vt:lpstr>PowerPoint Presentation</vt:lpstr>
      <vt:lpstr>Atlanta Neighborhood Nexus</vt:lpstr>
      <vt:lpstr>CI:NOW – San Antonio</vt:lpstr>
      <vt:lpstr>Connecticut – CTData.org</vt:lpstr>
      <vt:lpstr>Connecticut Data Collaborative</vt:lpstr>
      <vt:lpstr>PowerPoint Presentation</vt:lpstr>
      <vt:lpstr>SAVI- Indianapolis – (beta)</vt:lpstr>
      <vt:lpstr>Utah Community Data Project</vt:lpstr>
      <vt:lpstr>Utah COMMUNITY data project A Series of Data Explorers</vt:lpstr>
      <vt:lpstr>Emerging Directions: OIC as a technical learning community for the indicators movement</vt:lpstr>
    </vt:vector>
  </TitlesOfParts>
  <Company>Pfizer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henstockpv</dc:creator>
  <cp:lastModifiedBy>kpettit</cp:lastModifiedBy>
  <cp:revision>267</cp:revision>
  <dcterms:created xsi:type="dcterms:W3CDTF">2007-03-20T13:53:10Z</dcterms:created>
  <dcterms:modified xsi:type="dcterms:W3CDTF">2014-04-03T16:17:19Z</dcterms:modified>
</cp:coreProperties>
</file>