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3" r:id="rId2"/>
    <p:sldId id="275" r:id="rId3"/>
    <p:sldId id="272" r:id="rId4"/>
    <p:sldId id="257" r:id="rId5"/>
    <p:sldId id="263" r:id="rId6"/>
    <p:sldId id="265" r:id="rId7"/>
    <p:sldId id="258" r:id="rId8"/>
    <p:sldId id="274" r:id="rId9"/>
    <p:sldId id="289" r:id="rId10"/>
    <p:sldId id="259" r:id="rId11"/>
    <p:sldId id="267" r:id="rId12"/>
    <p:sldId id="268" r:id="rId13"/>
    <p:sldId id="293" r:id="rId14"/>
    <p:sldId id="287" r:id="rId15"/>
    <p:sldId id="291" r:id="rId16"/>
    <p:sldId id="292" r:id="rId17"/>
    <p:sldId id="269" r:id="rId18"/>
    <p:sldId id="270" r:id="rId19"/>
    <p:sldId id="281" r:id="rId20"/>
    <p:sldId id="286" r:id="rId21"/>
    <p:sldId id="284" r:id="rId22"/>
    <p:sldId id="283" r:id="rId23"/>
    <p:sldId id="28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21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D823D9-2D63-49BD-99EC-C898908AFDD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2F9DE6-3C62-4A11-A57F-D72685B933C1}">
      <dgm:prSet phldrT="[Text]"/>
      <dgm:spPr/>
      <dgm:t>
        <a:bodyPr/>
        <a:lstStyle/>
        <a:p>
          <a:r>
            <a:rPr lang="en-US" b="1" dirty="0" smtClean="0"/>
            <a:t>Data Cleaning, Geocoding &amp; Linking (when permitted)</a:t>
          </a:r>
          <a:endParaRPr lang="en-US" b="1" dirty="0"/>
        </a:p>
      </dgm:t>
    </dgm:pt>
    <dgm:pt modelId="{8D157FBC-714C-4476-BD1B-8843CB68F2DB}" type="parTrans" cxnId="{0F3C9B97-551B-40E8-96B3-45A14BB97E61}">
      <dgm:prSet/>
      <dgm:spPr/>
      <dgm:t>
        <a:bodyPr/>
        <a:lstStyle/>
        <a:p>
          <a:endParaRPr lang="en-US"/>
        </a:p>
      </dgm:t>
    </dgm:pt>
    <dgm:pt modelId="{03E29A91-FD99-40BB-9568-18ADDEC5EF40}" type="sibTrans" cxnId="{0F3C9B97-551B-40E8-96B3-45A14BB97E61}">
      <dgm:prSet/>
      <dgm:spPr/>
      <dgm:t>
        <a:bodyPr/>
        <a:lstStyle/>
        <a:p>
          <a:endParaRPr lang="en-US"/>
        </a:p>
      </dgm:t>
    </dgm:pt>
    <dgm:pt modelId="{5AB962D8-F6AC-4A72-B520-2C8CBA79DE54}">
      <dgm:prSet phldrT="[Text]"/>
      <dgm:spPr/>
      <dgm:t>
        <a:bodyPr/>
        <a:lstStyle/>
        <a:p>
          <a:r>
            <a:rPr lang="en-US" dirty="0" err="1" smtClean="0"/>
            <a:t>CitiStat</a:t>
          </a:r>
          <a:endParaRPr lang="en-US" dirty="0"/>
        </a:p>
      </dgm:t>
    </dgm:pt>
    <dgm:pt modelId="{46538872-AAE8-4054-B02E-5E6CF013E625}" type="parTrans" cxnId="{34F006AE-B6B5-47FB-ADC9-2E1E1DE81349}">
      <dgm:prSet/>
      <dgm:spPr/>
      <dgm:t>
        <a:bodyPr/>
        <a:lstStyle/>
        <a:p>
          <a:endParaRPr lang="en-US"/>
        </a:p>
      </dgm:t>
    </dgm:pt>
    <dgm:pt modelId="{9A46339E-BBCF-4864-9927-913F8A9BF39E}" type="sibTrans" cxnId="{34F006AE-B6B5-47FB-ADC9-2E1E1DE81349}">
      <dgm:prSet/>
      <dgm:spPr/>
      <dgm:t>
        <a:bodyPr/>
        <a:lstStyle/>
        <a:p>
          <a:endParaRPr lang="en-US"/>
        </a:p>
      </dgm:t>
    </dgm:pt>
    <dgm:pt modelId="{31CC42C0-8964-4A92-9C1E-A5AFDC145705}">
      <dgm:prSet phldrT="[Text]"/>
      <dgm:spPr/>
      <dgm:t>
        <a:bodyPr/>
        <a:lstStyle/>
        <a:p>
          <a:r>
            <a:rPr lang="en-US" dirty="0" smtClean="0"/>
            <a:t>Library</a:t>
          </a:r>
          <a:endParaRPr lang="en-US" dirty="0"/>
        </a:p>
      </dgm:t>
    </dgm:pt>
    <dgm:pt modelId="{9F36BBEA-2622-4CA0-A019-090AF28F1E7E}" type="parTrans" cxnId="{858600D3-4C41-48DF-B387-F14E9C10B4B9}">
      <dgm:prSet/>
      <dgm:spPr/>
      <dgm:t>
        <a:bodyPr/>
        <a:lstStyle/>
        <a:p>
          <a:endParaRPr lang="en-US"/>
        </a:p>
      </dgm:t>
    </dgm:pt>
    <dgm:pt modelId="{17590A5F-3322-422F-9665-72F2667E25AC}" type="sibTrans" cxnId="{858600D3-4C41-48DF-B387-F14E9C10B4B9}">
      <dgm:prSet/>
      <dgm:spPr/>
      <dgm:t>
        <a:bodyPr/>
        <a:lstStyle/>
        <a:p>
          <a:endParaRPr lang="en-US"/>
        </a:p>
      </dgm:t>
    </dgm:pt>
    <dgm:pt modelId="{FFDAD1AB-203F-4DA5-A585-8FBD97F6DEF2}">
      <dgm:prSet phldrT="[Text]"/>
      <dgm:spPr/>
      <dgm:t>
        <a:bodyPr/>
        <a:lstStyle/>
        <a:p>
          <a:r>
            <a:rPr lang="en-US" dirty="0" smtClean="0"/>
            <a:t>And much more!</a:t>
          </a:r>
          <a:endParaRPr lang="en-US" dirty="0"/>
        </a:p>
      </dgm:t>
    </dgm:pt>
    <dgm:pt modelId="{0BEAB28F-C1A7-4093-90F4-210EA607EFD6}" type="parTrans" cxnId="{4D56DF5D-8769-4CAA-AF92-A09B2B5CB05A}">
      <dgm:prSet/>
      <dgm:spPr/>
      <dgm:t>
        <a:bodyPr/>
        <a:lstStyle/>
        <a:p>
          <a:endParaRPr lang="en-US"/>
        </a:p>
      </dgm:t>
    </dgm:pt>
    <dgm:pt modelId="{2F376D71-10B4-43CC-A61F-A6E6BD39EED1}" type="sibTrans" cxnId="{4D56DF5D-8769-4CAA-AF92-A09B2B5CB05A}">
      <dgm:prSet/>
      <dgm:spPr/>
      <dgm:t>
        <a:bodyPr/>
        <a:lstStyle/>
        <a:p>
          <a:endParaRPr lang="en-US"/>
        </a:p>
      </dgm:t>
    </dgm:pt>
    <dgm:pt modelId="{7EA68EB5-6785-42ED-81FE-4864D184A132}">
      <dgm:prSet/>
      <dgm:spPr/>
      <dgm:t>
        <a:bodyPr/>
        <a:lstStyle/>
        <a:p>
          <a:r>
            <a:rPr lang="en-US" dirty="0" smtClean="0"/>
            <a:t>Police</a:t>
          </a:r>
          <a:endParaRPr lang="en-US" dirty="0"/>
        </a:p>
      </dgm:t>
    </dgm:pt>
    <dgm:pt modelId="{07287A02-FDE7-4D36-8297-15A567BFA197}" type="parTrans" cxnId="{7444CD33-7DA2-4254-B45E-BB78EADF8931}">
      <dgm:prSet/>
      <dgm:spPr/>
      <dgm:t>
        <a:bodyPr/>
        <a:lstStyle/>
        <a:p>
          <a:endParaRPr lang="en-US"/>
        </a:p>
      </dgm:t>
    </dgm:pt>
    <dgm:pt modelId="{97399024-ED9D-4C66-8C2C-2437ECFD2985}" type="sibTrans" cxnId="{7444CD33-7DA2-4254-B45E-BB78EADF8931}">
      <dgm:prSet/>
      <dgm:spPr/>
      <dgm:t>
        <a:bodyPr/>
        <a:lstStyle/>
        <a:p>
          <a:endParaRPr lang="en-US"/>
        </a:p>
      </dgm:t>
    </dgm:pt>
    <dgm:pt modelId="{8C22C269-C4F3-4FB8-A3BE-C9B4B05C8F34}">
      <dgm:prSet/>
      <dgm:spPr/>
      <dgm:t>
        <a:bodyPr/>
        <a:lstStyle/>
        <a:p>
          <a:r>
            <a:rPr lang="en-US" dirty="0" smtClean="0"/>
            <a:t>Schools</a:t>
          </a:r>
          <a:endParaRPr lang="en-US" dirty="0"/>
        </a:p>
      </dgm:t>
    </dgm:pt>
    <dgm:pt modelId="{E6133C75-62DD-4243-9047-AB9ECECCC2C5}" type="parTrans" cxnId="{86BFE80E-D3BA-4A3D-8B8F-491F09545B71}">
      <dgm:prSet/>
      <dgm:spPr/>
      <dgm:t>
        <a:bodyPr/>
        <a:lstStyle/>
        <a:p>
          <a:endParaRPr lang="en-US"/>
        </a:p>
      </dgm:t>
    </dgm:pt>
    <dgm:pt modelId="{F2D150B6-C4AD-4C34-B8B7-BE8967CB67EF}" type="sibTrans" cxnId="{86BFE80E-D3BA-4A3D-8B8F-491F09545B71}">
      <dgm:prSet/>
      <dgm:spPr/>
      <dgm:t>
        <a:bodyPr/>
        <a:lstStyle/>
        <a:p>
          <a:endParaRPr lang="en-US"/>
        </a:p>
      </dgm:t>
    </dgm:pt>
    <dgm:pt modelId="{FBB1E1C8-2620-4E61-870D-279142742D11}">
      <dgm:prSet/>
      <dgm:spPr/>
      <dgm:t>
        <a:bodyPr/>
        <a:lstStyle/>
        <a:p>
          <a:r>
            <a:rPr lang="en-US" dirty="0" smtClean="0"/>
            <a:t>Vital Statistics</a:t>
          </a:r>
          <a:endParaRPr lang="en-US" dirty="0"/>
        </a:p>
      </dgm:t>
    </dgm:pt>
    <dgm:pt modelId="{9050A783-9B3B-4C5F-8674-632FD71D44B2}" type="parTrans" cxnId="{D03ECE20-B7F3-45AD-AB4B-4F09092AC3DC}">
      <dgm:prSet/>
      <dgm:spPr/>
      <dgm:t>
        <a:bodyPr/>
        <a:lstStyle/>
        <a:p>
          <a:endParaRPr lang="en-US"/>
        </a:p>
      </dgm:t>
    </dgm:pt>
    <dgm:pt modelId="{85AABA13-3E1D-4CE6-8B67-9D61D03EA840}" type="sibTrans" cxnId="{D03ECE20-B7F3-45AD-AB4B-4F09092AC3DC}">
      <dgm:prSet/>
      <dgm:spPr/>
      <dgm:t>
        <a:bodyPr/>
        <a:lstStyle/>
        <a:p>
          <a:endParaRPr lang="en-US"/>
        </a:p>
      </dgm:t>
    </dgm:pt>
    <dgm:pt modelId="{B974750B-2015-4EC6-A092-233CF2C50D66}" type="pres">
      <dgm:prSet presAssocID="{51D823D9-2D63-49BD-99EC-C898908AFDD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DE09E6-F136-435F-A3DF-4A749F1C39A4}" type="pres">
      <dgm:prSet presAssocID="{AA2F9DE6-3C62-4A11-A57F-D72685B933C1}" presName="centerShape" presStyleLbl="node0" presStyleIdx="0" presStyleCnt="1" custScaleX="117143" custScaleY="117143" custLinFactNeighborX="1712" custLinFactNeighborY="-1284"/>
      <dgm:spPr/>
      <dgm:t>
        <a:bodyPr/>
        <a:lstStyle/>
        <a:p>
          <a:endParaRPr lang="en-US"/>
        </a:p>
      </dgm:t>
    </dgm:pt>
    <dgm:pt modelId="{89F90A9E-F449-4857-90BB-7E4DEC2D7B60}" type="pres">
      <dgm:prSet presAssocID="{46538872-AAE8-4054-B02E-5E6CF013E625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51A02E49-DF2E-49A8-8D1D-69AC2B6260D1}" type="pres">
      <dgm:prSet presAssocID="{5AB962D8-F6AC-4A72-B520-2C8CBA79DE5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9C77C-5E88-4FF2-8EBC-F1C68CEC5797}" type="pres">
      <dgm:prSet presAssocID="{9F36BBEA-2622-4CA0-A019-090AF28F1E7E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D4D38B7D-E1BB-496E-BDE3-C91AA19386E2}" type="pres">
      <dgm:prSet presAssocID="{31CC42C0-8964-4A92-9C1E-A5AFDC14570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D9F43-8C4A-42E8-BE43-B7194987E435}" type="pres">
      <dgm:prSet presAssocID="{E6133C75-62DD-4243-9047-AB9ECECCC2C5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C1C8C070-B745-4A4D-BB61-FE50BC7AC687}" type="pres">
      <dgm:prSet presAssocID="{8C22C269-C4F3-4FB8-A3BE-C9B4B05C8F3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EE55E-7C38-436F-9317-F5BC5D0A74F3}" type="pres">
      <dgm:prSet presAssocID="{9050A783-9B3B-4C5F-8674-632FD71D44B2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BBD37549-407F-4107-9FCD-FEA90AB22DB6}" type="pres">
      <dgm:prSet presAssocID="{FBB1E1C8-2620-4E61-870D-279142742D1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F4133A-EFEF-4C52-A466-8AF18D7DFDB0}" type="pres">
      <dgm:prSet presAssocID="{07287A02-FDE7-4D36-8297-15A567BFA197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E63F4C26-5531-42D7-9208-D1C48F951ABB}" type="pres">
      <dgm:prSet presAssocID="{7EA68EB5-6785-42ED-81FE-4864D184A13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F0E30-1631-478A-8515-4CB8C2160763}" type="pres">
      <dgm:prSet presAssocID="{0BEAB28F-C1A7-4093-90F4-210EA607EFD6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D5E95922-9B38-48EF-8980-553C0DECF8BA}" type="pres">
      <dgm:prSet presAssocID="{FFDAD1AB-203F-4DA5-A585-8FBD97F6DEF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6E741E-CB9B-43EA-85A8-BAD754B43221}" type="presOf" srcId="{46538872-AAE8-4054-B02E-5E6CF013E625}" destId="{89F90A9E-F449-4857-90BB-7E4DEC2D7B60}" srcOrd="0" destOrd="0" presId="urn:microsoft.com/office/officeart/2005/8/layout/radial4"/>
    <dgm:cxn modelId="{9F96967D-091B-40BD-A4AE-69E0664855D1}" type="presOf" srcId="{FBB1E1C8-2620-4E61-870D-279142742D11}" destId="{BBD37549-407F-4107-9FCD-FEA90AB22DB6}" srcOrd="0" destOrd="0" presId="urn:microsoft.com/office/officeart/2005/8/layout/radial4"/>
    <dgm:cxn modelId="{052446FE-958C-4C5D-B221-735CA5836C70}" type="presOf" srcId="{07287A02-FDE7-4D36-8297-15A567BFA197}" destId="{42F4133A-EFEF-4C52-A466-8AF18D7DFDB0}" srcOrd="0" destOrd="0" presId="urn:microsoft.com/office/officeart/2005/8/layout/radial4"/>
    <dgm:cxn modelId="{8BCB57BF-5433-4F64-B17E-9662A6F08AC7}" type="presOf" srcId="{8C22C269-C4F3-4FB8-A3BE-C9B4B05C8F34}" destId="{C1C8C070-B745-4A4D-BB61-FE50BC7AC687}" srcOrd="0" destOrd="0" presId="urn:microsoft.com/office/officeart/2005/8/layout/radial4"/>
    <dgm:cxn modelId="{4D56DF5D-8769-4CAA-AF92-A09B2B5CB05A}" srcId="{AA2F9DE6-3C62-4A11-A57F-D72685B933C1}" destId="{FFDAD1AB-203F-4DA5-A585-8FBD97F6DEF2}" srcOrd="5" destOrd="0" parTransId="{0BEAB28F-C1A7-4093-90F4-210EA607EFD6}" sibTransId="{2F376D71-10B4-43CC-A61F-A6E6BD39EED1}"/>
    <dgm:cxn modelId="{FBDB6D89-641D-43FF-9130-B681C8E1CAF1}" type="presOf" srcId="{31CC42C0-8964-4A92-9C1E-A5AFDC145705}" destId="{D4D38B7D-E1BB-496E-BDE3-C91AA19386E2}" srcOrd="0" destOrd="0" presId="urn:microsoft.com/office/officeart/2005/8/layout/radial4"/>
    <dgm:cxn modelId="{16A4B678-8B6A-4B87-9D5A-5783CCE6C00D}" type="presOf" srcId="{7EA68EB5-6785-42ED-81FE-4864D184A132}" destId="{E63F4C26-5531-42D7-9208-D1C48F951ABB}" srcOrd="0" destOrd="0" presId="urn:microsoft.com/office/officeart/2005/8/layout/radial4"/>
    <dgm:cxn modelId="{D943A9B8-B117-494A-88C2-4B8178E288FB}" type="presOf" srcId="{E6133C75-62DD-4243-9047-AB9ECECCC2C5}" destId="{DA5D9F43-8C4A-42E8-BE43-B7194987E435}" srcOrd="0" destOrd="0" presId="urn:microsoft.com/office/officeart/2005/8/layout/radial4"/>
    <dgm:cxn modelId="{858600D3-4C41-48DF-B387-F14E9C10B4B9}" srcId="{AA2F9DE6-3C62-4A11-A57F-D72685B933C1}" destId="{31CC42C0-8964-4A92-9C1E-A5AFDC145705}" srcOrd="1" destOrd="0" parTransId="{9F36BBEA-2622-4CA0-A019-090AF28F1E7E}" sibTransId="{17590A5F-3322-422F-9665-72F2667E25AC}"/>
    <dgm:cxn modelId="{D03ECE20-B7F3-45AD-AB4B-4F09092AC3DC}" srcId="{AA2F9DE6-3C62-4A11-A57F-D72685B933C1}" destId="{FBB1E1C8-2620-4E61-870D-279142742D11}" srcOrd="3" destOrd="0" parTransId="{9050A783-9B3B-4C5F-8674-632FD71D44B2}" sibTransId="{85AABA13-3E1D-4CE6-8B67-9D61D03EA840}"/>
    <dgm:cxn modelId="{7020C1CC-DBCA-4BA8-9863-C6904C94DEF8}" type="presOf" srcId="{AA2F9DE6-3C62-4A11-A57F-D72685B933C1}" destId="{12DE09E6-F136-435F-A3DF-4A749F1C39A4}" srcOrd="0" destOrd="0" presId="urn:microsoft.com/office/officeart/2005/8/layout/radial4"/>
    <dgm:cxn modelId="{83C30BAA-E613-4B0D-98A3-851D92B110D2}" type="presOf" srcId="{9F36BBEA-2622-4CA0-A019-090AF28F1E7E}" destId="{7FF9C77C-5E88-4FF2-8EBC-F1C68CEC5797}" srcOrd="0" destOrd="0" presId="urn:microsoft.com/office/officeart/2005/8/layout/radial4"/>
    <dgm:cxn modelId="{4354F4A6-62C0-4C50-8E63-F26409279B6A}" type="presOf" srcId="{51D823D9-2D63-49BD-99EC-C898908AFDD1}" destId="{B974750B-2015-4EC6-A092-233CF2C50D66}" srcOrd="0" destOrd="0" presId="urn:microsoft.com/office/officeart/2005/8/layout/radial4"/>
    <dgm:cxn modelId="{7444CD33-7DA2-4254-B45E-BB78EADF8931}" srcId="{AA2F9DE6-3C62-4A11-A57F-D72685B933C1}" destId="{7EA68EB5-6785-42ED-81FE-4864D184A132}" srcOrd="4" destOrd="0" parTransId="{07287A02-FDE7-4D36-8297-15A567BFA197}" sibTransId="{97399024-ED9D-4C66-8C2C-2437ECFD2985}"/>
    <dgm:cxn modelId="{C1C7DB7C-6894-468E-A7DB-4A9CE6F43976}" type="presOf" srcId="{9050A783-9B3B-4C5F-8674-632FD71D44B2}" destId="{78CEE55E-7C38-436F-9317-F5BC5D0A74F3}" srcOrd="0" destOrd="0" presId="urn:microsoft.com/office/officeart/2005/8/layout/radial4"/>
    <dgm:cxn modelId="{86BFE80E-D3BA-4A3D-8B8F-491F09545B71}" srcId="{AA2F9DE6-3C62-4A11-A57F-D72685B933C1}" destId="{8C22C269-C4F3-4FB8-A3BE-C9B4B05C8F34}" srcOrd="2" destOrd="0" parTransId="{E6133C75-62DD-4243-9047-AB9ECECCC2C5}" sibTransId="{F2D150B6-C4AD-4C34-B8B7-BE8967CB67EF}"/>
    <dgm:cxn modelId="{F4D50EFA-FBAA-4C89-A95D-C369861EA854}" type="presOf" srcId="{0BEAB28F-C1A7-4093-90F4-210EA607EFD6}" destId="{EDBF0E30-1631-478A-8515-4CB8C2160763}" srcOrd="0" destOrd="0" presId="urn:microsoft.com/office/officeart/2005/8/layout/radial4"/>
    <dgm:cxn modelId="{3FF02B29-C3F9-4ECA-8350-9264A2E63C59}" type="presOf" srcId="{FFDAD1AB-203F-4DA5-A585-8FBD97F6DEF2}" destId="{D5E95922-9B38-48EF-8980-553C0DECF8BA}" srcOrd="0" destOrd="0" presId="urn:microsoft.com/office/officeart/2005/8/layout/radial4"/>
    <dgm:cxn modelId="{34F006AE-B6B5-47FB-ADC9-2E1E1DE81349}" srcId="{AA2F9DE6-3C62-4A11-A57F-D72685B933C1}" destId="{5AB962D8-F6AC-4A72-B520-2C8CBA79DE54}" srcOrd="0" destOrd="0" parTransId="{46538872-AAE8-4054-B02E-5E6CF013E625}" sibTransId="{9A46339E-BBCF-4864-9927-913F8A9BF39E}"/>
    <dgm:cxn modelId="{0F3C9B97-551B-40E8-96B3-45A14BB97E61}" srcId="{51D823D9-2D63-49BD-99EC-C898908AFDD1}" destId="{AA2F9DE6-3C62-4A11-A57F-D72685B933C1}" srcOrd="0" destOrd="0" parTransId="{8D157FBC-714C-4476-BD1B-8843CB68F2DB}" sibTransId="{03E29A91-FD99-40BB-9568-18ADDEC5EF40}"/>
    <dgm:cxn modelId="{D19B3669-F315-46EC-B5C2-BC990BF2F6C7}" type="presOf" srcId="{5AB962D8-F6AC-4A72-B520-2C8CBA79DE54}" destId="{51A02E49-DF2E-49A8-8D1D-69AC2B6260D1}" srcOrd="0" destOrd="0" presId="urn:microsoft.com/office/officeart/2005/8/layout/radial4"/>
    <dgm:cxn modelId="{38E1EF21-33C2-4ED7-B1EA-4CAD5BFFFD9E}" type="presParOf" srcId="{B974750B-2015-4EC6-A092-233CF2C50D66}" destId="{12DE09E6-F136-435F-A3DF-4A749F1C39A4}" srcOrd="0" destOrd="0" presId="urn:microsoft.com/office/officeart/2005/8/layout/radial4"/>
    <dgm:cxn modelId="{89515F60-7E76-4FD6-9A00-1A7DC18FA637}" type="presParOf" srcId="{B974750B-2015-4EC6-A092-233CF2C50D66}" destId="{89F90A9E-F449-4857-90BB-7E4DEC2D7B60}" srcOrd="1" destOrd="0" presId="urn:microsoft.com/office/officeart/2005/8/layout/radial4"/>
    <dgm:cxn modelId="{E8CAF200-966D-43B7-AB8B-085587819F09}" type="presParOf" srcId="{B974750B-2015-4EC6-A092-233CF2C50D66}" destId="{51A02E49-DF2E-49A8-8D1D-69AC2B6260D1}" srcOrd="2" destOrd="0" presId="urn:microsoft.com/office/officeart/2005/8/layout/radial4"/>
    <dgm:cxn modelId="{EEDC9ED2-2BFC-464A-96A7-3DEABE713E85}" type="presParOf" srcId="{B974750B-2015-4EC6-A092-233CF2C50D66}" destId="{7FF9C77C-5E88-4FF2-8EBC-F1C68CEC5797}" srcOrd="3" destOrd="0" presId="urn:microsoft.com/office/officeart/2005/8/layout/radial4"/>
    <dgm:cxn modelId="{25294C00-762B-4A26-A64D-B73A2D24C0C1}" type="presParOf" srcId="{B974750B-2015-4EC6-A092-233CF2C50D66}" destId="{D4D38B7D-E1BB-496E-BDE3-C91AA19386E2}" srcOrd="4" destOrd="0" presId="urn:microsoft.com/office/officeart/2005/8/layout/radial4"/>
    <dgm:cxn modelId="{722C965C-424A-4C59-AA11-E0C72A519E47}" type="presParOf" srcId="{B974750B-2015-4EC6-A092-233CF2C50D66}" destId="{DA5D9F43-8C4A-42E8-BE43-B7194987E435}" srcOrd="5" destOrd="0" presId="urn:microsoft.com/office/officeart/2005/8/layout/radial4"/>
    <dgm:cxn modelId="{A30D1B9C-F040-4643-94BE-B156BDABF1E1}" type="presParOf" srcId="{B974750B-2015-4EC6-A092-233CF2C50D66}" destId="{C1C8C070-B745-4A4D-BB61-FE50BC7AC687}" srcOrd="6" destOrd="0" presId="urn:microsoft.com/office/officeart/2005/8/layout/radial4"/>
    <dgm:cxn modelId="{B9CDE50A-9541-486D-8913-185F7D25F057}" type="presParOf" srcId="{B974750B-2015-4EC6-A092-233CF2C50D66}" destId="{78CEE55E-7C38-436F-9317-F5BC5D0A74F3}" srcOrd="7" destOrd="0" presId="urn:microsoft.com/office/officeart/2005/8/layout/radial4"/>
    <dgm:cxn modelId="{C4909127-D06F-4FF7-943F-10B40C53D5BC}" type="presParOf" srcId="{B974750B-2015-4EC6-A092-233CF2C50D66}" destId="{BBD37549-407F-4107-9FCD-FEA90AB22DB6}" srcOrd="8" destOrd="0" presId="urn:microsoft.com/office/officeart/2005/8/layout/radial4"/>
    <dgm:cxn modelId="{E6EED5EE-077D-4B07-9C14-0AB415584B80}" type="presParOf" srcId="{B974750B-2015-4EC6-A092-233CF2C50D66}" destId="{42F4133A-EFEF-4C52-A466-8AF18D7DFDB0}" srcOrd="9" destOrd="0" presId="urn:microsoft.com/office/officeart/2005/8/layout/radial4"/>
    <dgm:cxn modelId="{1EA2B17D-0F47-4EFD-B097-69991AAA5B41}" type="presParOf" srcId="{B974750B-2015-4EC6-A092-233CF2C50D66}" destId="{E63F4C26-5531-42D7-9208-D1C48F951ABB}" srcOrd="10" destOrd="0" presId="urn:microsoft.com/office/officeart/2005/8/layout/radial4"/>
    <dgm:cxn modelId="{0EA9C229-CDD2-4A5B-9F5C-531461929E9A}" type="presParOf" srcId="{B974750B-2015-4EC6-A092-233CF2C50D66}" destId="{EDBF0E30-1631-478A-8515-4CB8C2160763}" srcOrd="11" destOrd="0" presId="urn:microsoft.com/office/officeart/2005/8/layout/radial4"/>
    <dgm:cxn modelId="{E72C57CE-AD69-439E-9A11-2093FAA8B294}" type="presParOf" srcId="{B974750B-2015-4EC6-A092-233CF2C50D66}" destId="{D5E95922-9B38-48EF-8980-553C0DECF8BA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E09E6-F136-435F-A3DF-4A749F1C39A4}">
      <dsp:nvSpPr>
        <dsp:cNvPr id="0" name=""/>
        <dsp:cNvSpPr/>
      </dsp:nvSpPr>
      <dsp:spPr>
        <a:xfrm>
          <a:off x="1958637" y="1745645"/>
          <a:ext cx="1721715" cy="17217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Data Cleaning, Geocoding &amp; Linking (when permitted)</a:t>
          </a:r>
          <a:endParaRPr lang="en-US" sz="1600" b="1" kern="1200" dirty="0"/>
        </a:p>
      </dsp:txBody>
      <dsp:txXfrm>
        <a:off x="2210776" y="1997784"/>
        <a:ext cx="1217437" cy="1217437"/>
      </dsp:txXfrm>
    </dsp:sp>
    <dsp:sp modelId="{89F90A9E-F449-4857-90BB-7E4DEC2D7B60}">
      <dsp:nvSpPr>
        <dsp:cNvPr id="0" name=""/>
        <dsp:cNvSpPr/>
      </dsp:nvSpPr>
      <dsp:spPr>
        <a:xfrm rot="10714659">
          <a:off x="514758" y="2437343"/>
          <a:ext cx="1364937" cy="4188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02E49-DF2E-49A8-8D1D-69AC2B6260D1}">
      <dsp:nvSpPr>
        <dsp:cNvPr id="0" name=""/>
        <dsp:cNvSpPr/>
      </dsp:nvSpPr>
      <dsp:spPr>
        <a:xfrm>
          <a:off x="554" y="2252192"/>
          <a:ext cx="1028828" cy="82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CitiStat</a:t>
          </a:r>
          <a:endParaRPr lang="en-US" sz="1700" kern="1200" dirty="0"/>
        </a:p>
      </dsp:txBody>
      <dsp:txXfrm>
        <a:off x="24661" y="2276299"/>
        <a:ext cx="980614" cy="774848"/>
      </dsp:txXfrm>
    </dsp:sp>
    <dsp:sp modelId="{7FF9C77C-5E88-4FF2-8EBC-F1C68CEC5797}">
      <dsp:nvSpPr>
        <dsp:cNvPr id="0" name=""/>
        <dsp:cNvSpPr/>
      </dsp:nvSpPr>
      <dsp:spPr>
        <a:xfrm rot="12821218">
          <a:off x="829657" y="1510759"/>
          <a:ext cx="1320452" cy="4188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38B7D-E1BB-496E-BDE3-C91AA19386E2}">
      <dsp:nvSpPr>
        <dsp:cNvPr id="0" name=""/>
        <dsp:cNvSpPr/>
      </dsp:nvSpPr>
      <dsp:spPr>
        <a:xfrm>
          <a:off x="426108" y="942470"/>
          <a:ext cx="1028828" cy="82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Library</a:t>
          </a:r>
          <a:endParaRPr lang="en-US" sz="1700" kern="1200" dirty="0"/>
        </a:p>
      </dsp:txBody>
      <dsp:txXfrm>
        <a:off x="450215" y="966577"/>
        <a:ext cx="980614" cy="774848"/>
      </dsp:txXfrm>
    </dsp:sp>
    <dsp:sp modelId="{DA5D9F43-8C4A-42E8-BE43-B7194987E435}">
      <dsp:nvSpPr>
        <dsp:cNvPr id="0" name=""/>
        <dsp:cNvSpPr/>
      </dsp:nvSpPr>
      <dsp:spPr>
        <a:xfrm rot="14978897">
          <a:off x="1642185" y="928018"/>
          <a:ext cx="1264771" cy="4188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8C070-B745-4A4D-BB61-FE50BC7AC687}">
      <dsp:nvSpPr>
        <dsp:cNvPr id="0" name=""/>
        <dsp:cNvSpPr/>
      </dsp:nvSpPr>
      <dsp:spPr>
        <a:xfrm>
          <a:off x="1540224" y="133018"/>
          <a:ext cx="1028828" cy="82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Schools</a:t>
          </a:r>
          <a:endParaRPr lang="en-US" sz="1700" kern="1200" dirty="0"/>
        </a:p>
      </dsp:txBody>
      <dsp:txXfrm>
        <a:off x="1564331" y="157125"/>
        <a:ext cx="980614" cy="774848"/>
      </dsp:txXfrm>
    </dsp:sp>
    <dsp:sp modelId="{78CEE55E-7C38-436F-9317-F5BC5D0A74F3}">
      <dsp:nvSpPr>
        <dsp:cNvPr id="0" name=""/>
        <dsp:cNvSpPr/>
      </dsp:nvSpPr>
      <dsp:spPr>
        <a:xfrm rot="17192281">
          <a:off x="2648687" y="919454"/>
          <a:ext cx="1219123" cy="4188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37549-407F-4107-9FCD-FEA90AB22DB6}">
      <dsp:nvSpPr>
        <dsp:cNvPr id="0" name=""/>
        <dsp:cNvSpPr/>
      </dsp:nvSpPr>
      <dsp:spPr>
        <a:xfrm>
          <a:off x="2917347" y="133018"/>
          <a:ext cx="1028828" cy="82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Vital Statistics</a:t>
          </a:r>
          <a:endParaRPr lang="en-US" sz="1700" kern="1200" dirty="0"/>
        </a:p>
      </dsp:txBody>
      <dsp:txXfrm>
        <a:off x="2941454" y="157125"/>
        <a:ext cx="980614" cy="774848"/>
      </dsp:txXfrm>
    </dsp:sp>
    <dsp:sp modelId="{42F4133A-EFEF-4C52-A466-8AF18D7DFDB0}">
      <dsp:nvSpPr>
        <dsp:cNvPr id="0" name=""/>
        <dsp:cNvSpPr/>
      </dsp:nvSpPr>
      <dsp:spPr>
        <a:xfrm rot="19442334">
          <a:off x="3458367" y="1497507"/>
          <a:ext cx="1202056" cy="4188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F4C26-5531-42D7-9208-D1C48F951ABB}">
      <dsp:nvSpPr>
        <dsp:cNvPr id="0" name=""/>
        <dsp:cNvSpPr/>
      </dsp:nvSpPr>
      <dsp:spPr>
        <a:xfrm>
          <a:off x="4031462" y="942470"/>
          <a:ext cx="1028828" cy="82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Police</a:t>
          </a:r>
          <a:endParaRPr lang="en-US" sz="1700" kern="1200" dirty="0"/>
        </a:p>
      </dsp:txBody>
      <dsp:txXfrm>
        <a:off x="4055569" y="966577"/>
        <a:ext cx="980614" cy="774848"/>
      </dsp:txXfrm>
    </dsp:sp>
    <dsp:sp modelId="{EDBF0E30-1631-478A-8515-4CB8C2160763}">
      <dsp:nvSpPr>
        <dsp:cNvPr id="0" name=""/>
        <dsp:cNvSpPr/>
      </dsp:nvSpPr>
      <dsp:spPr>
        <a:xfrm rot="91390">
          <a:off x="3750858" y="2438058"/>
          <a:ext cx="1220788" cy="4188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95922-9B38-48EF-8980-553C0DECF8BA}">
      <dsp:nvSpPr>
        <dsp:cNvPr id="0" name=""/>
        <dsp:cNvSpPr/>
      </dsp:nvSpPr>
      <dsp:spPr>
        <a:xfrm>
          <a:off x="4457017" y="2252192"/>
          <a:ext cx="1028828" cy="823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And much more!</a:t>
          </a:r>
          <a:endParaRPr lang="en-US" sz="1700" kern="1200" dirty="0"/>
        </a:p>
      </dsp:txBody>
      <dsp:txXfrm>
        <a:off x="4481124" y="2276299"/>
        <a:ext cx="980614" cy="774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C81EA-59AC-4558-944D-8BFB0D04C95D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4F0E3-56F2-452F-ACDE-FDAB0E6B3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7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725B-6B38-4A86-874C-810603259105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2F2C-6B0E-4E75-AD66-64C1E560E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75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50CC-41F2-4BDF-BCC5-05FEE5CEA449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2F2C-6B0E-4E75-AD66-64C1E560E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9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2AC1-03BE-4C47-9E36-67A46C92FD6B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2F2C-6B0E-4E75-AD66-64C1E560E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8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8CD7-411A-4476-BFDD-01E89A7C76F7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2F2C-6B0E-4E75-AD66-64C1E560E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7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A6EA-D268-4085-A342-B37B3F5B6161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2F2C-6B0E-4E75-AD66-64C1E560E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5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591F-E0A0-43AD-8E1F-993E0C178668}" type="datetime1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2F2C-6B0E-4E75-AD66-64C1E560E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3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1DBCD-D067-471F-B605-938676BCE908}" type="datetime1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2F2C-6B0E-4E75-AD66-64C1E560E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92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5970-636C-4903-B391-9C38CD195097}" type="datetime1">
              <a:rPr lang="en-US" smtClean="0"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2F2C-6B0E-4E75-AD66-64C1E560E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3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1177-4E81-4D03-AF30-B923A1DF8F92}" type="datetime1">
              <a:rPr lang="en-US" smtClean="0"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2F2C-6B0E-4E75-AD66-64C1E560E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84B-7965-422E-A3CE-D86D2FEF4232}" type="datetime1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2F2C-6B0E-4E75-AD66-64C1E560E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6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F222-1900-495D-AD6C-E3363FECAEF1}" type="datetime1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2F2C-6B0E-4E75-AD66-64C1E560E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3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99299-E56C-4A41-8E4B-B2938A190802}" type="datetime1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B2F2C-6B0E-4E75-AD66-64C1E560E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14400"/>
            <a:ext cx="9144000" cy="13716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/>
              <a:t>Reducing data overload</a:t>
            </a:r>
            <a:br>
              <a:rPr lang="en-US" sz="4000" b="1" dirty="0" smtClean="0"/>
            </a:br>
            <a:r>
              <a:rPr lang="en-US" sz="4000" b="1" dirty="0" smtClean="0"/>
              <a:t>using neighborhood indicators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31332" y="6096000"/>
            <a:ext cx="2378868" cy="609599"/>
          </a:xfrm>
        </p:spPr>
        <p:txBody>
          <a:bodyPr>
            <a:noAutofit/>
          </a:bodyPr>
          <a:lstStyle/>
          <a:p>
            <a:pPr marL="0" lvl="2" algn="l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2200" dirty="0" smtClean="0">
                <a:solidFill>
                  <a:srgbClr val="3477A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www.bniajfi.org</a:t>
            </a:r>
            <a:endParaRPr lang="en-US" sz="2200" dirty="0">
              <a:solidFill>
                <a:srgbClr val="3477A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4696940"/>
            <a:ext cx="2057401" cy="2008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733" y="5486401"/>
            <a:ext cx="3673817" cy="15529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439007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 smtClean="0">
                <a:latin typeface="+mj-lt"/>
                <a:ea typeface="Verdana" pitchFamily="34" charset="0"/>
                <a:cs typeface="Microsoft Sans Serif" pitchFamily="34" charset="0"/>
              </a:rPr>
              <a:t>David Epstein</a:t>
            </a:r>
          </a:p>
          <a:p>
            <a:pPr algn="ctr"/>
            <a:r>
              <a:rPr lang="en-US" sz="1600" dirty="0" smtClean="0">
                <a:latin typeface="+mj-lt"/>
                <a:ea typeface="Verdana" pitchFamily="34" charset="0"/>
                <a:cs typeface="Microsoft Sans Serif" pitchFamily="34" charset="0"/>
              </a:rPr>
              <a:t>Research Associate</a:t>
            </a:r>
          </a:p>
          <a:p>
            <a:pPr algn="ctr"/>
            <a:r>
              <a:rPr lang="en-US" sz="1600" dirty="0" smtClean="0">
                <a:latin typeface="+mj-lt"/>
                <a:ea typeface="Verdana" pitchFamily="34" charset="0"/>
                <a:cs typeface="Microsoft Sans Serif" pitchFamily="34" charset="0"/>
              </a:rPr>
              <a:t>Baltimore Neighborhood Indicators Alliance</a:t>
            </a:r>
          </a:p>
          <a:p>
            <a:pPr algn="ctr"/>
            <a:r>
              <a:rPr lang="en-US" sz="1600" dirty="0" smtClean="0">
                <a:latin typeface="+mj-lt"/>
                <a:ea typeface="Verdana" pitchFamily="34" charset="0"/>
                <a:cs typeface="Microsoft Sans Serif" pitchFamily="34" charset="0"/>
              </a:rPr>
              <a:t>Jacob France Institute</a:t>
            </a:r>
          </a:p>
          <a:p>
            <a:pPr algn="ctr"/>
            <a:r>
              <a:rPr lang="en-US" sz="1600" dirty="0" smtClean="0">
                <a:latin typeface="+mj-lt"/>
                <a:ea typeface="Verdana" pitchFamily="34" charset="0"/>
                <a:cs typeface="Microsoft Sans Serif" pitchFamily="34" charset="0"/>
              </a:rPr>
              <a:t>University of Baltimore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5146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Presentation for the Association of Public Data Users</a:t>
            </a:r>
          </a:p>
          <a:p>
            <a:pPr algn="ctr"/>
            <a:r>
              <a:rPr lang="en-US" dirty="0" smtClean="0"/>
              <a:t>Conference September 16-17,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2F2C-6B0E-4E75-AD66-64C1E560E5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7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BDAAoHBwgHBgoICAgLCgoLDhgQDg0NDh0VFhEYIx8lJCIfIiEmKzcvJik0KSEiMEExNDk7Pj4+JS5ESUM8SDc9Pjv/2wBDAQoLCw4NDhwQEBw7KCIoOzs7Ozs7Ozs7Ozs7Ozs7Ozs7Ozs7Ozs7Ozs7Ozs7Ozs7Ozs7Ozs7Ozs7Ozs7Ozs7Ozv/wAARCAFaAOUDASIAAhEBAxEB/8QAHAAAAAcBAQAAAAAAAAAAAAAAAAIDBAUGBwEI/8QAWRAAAQIEAgMKCAgHDQgDAQAAAQIDAAQFERIhBhMxBxRBUVNhcYGSsRYiMnSRobLRFSMzNkJyc8EmNDVSVLPCJDdDRGJjZIKTlKLT8BclJ3WDhMPhVdLxZf/EABoBAQEBAQEBAQAAAAAAAAAAAAABAgMGBAX/xAAsEQACAgAFBAIDAAICAwAAAAAAAQIRAxIhMVETFEFSMmEEIkKBsTM0ceHw/9oADAMBAAIRAxEAPwDV2GWDLtEstklAJJSOKFNTL8g32BBGD+52vqJ7oVjnbMBdRL8g32BHdRL8g32BBo6CIWAu95fkG+wIG95fkGuwIUvAuIoE97y/IN9gQN7y/INdgQeBeAsJvaX5BvsCBveX/R2+wIUvA64WUT3tL8g32BA3vL8g12BCl+eEZhlTyUpS4UWNzbh5soWA295bkG+wIG95fkGuwIjlyFR1hKagrDhQBlw3OM+jZz24oKabUdeLVJer2nLO+DDx8ecUEkZeW5BvsCO73l+Qa7Ahi1TptCkayorcSnDcFJGIi2d78Ofp5oSbpE6g51VxQJuQUnZnlt5/VEBJ73lzsYa7Agb3l+Qa7Ahj8HzpaCV1JSl3F14LcBvlfnB6uKHkq0tiWQ046XVpHjLO1RhYDb3l+Qb7AgGXlwPkG+wIUhKZQt2XcbbXgWpJAVxc8RvQLcbSSmJpKyqVaSQrKyRmk5gwSZWhuaDLUtLkhIVhUACvM5J9EKy0imUfxtLVgLYSpKiTmNhz64LOyjs1iQFNlC0geOLlB/OTz+6OdyynW45tNgpSROhkS0tqykqvhztcD74AUyW2lb2au4pST4oysD7oc6k74Q7iyS2U+kj3Q3blX0rSFLRq21KUmwNyTfb0XiNyWwWViEu6XW2yqUlwp5ouNWGV7DI5c8LSjsvNrUUyzQQlIucIuFcI6so5KybrIZ1ziFBhvAgJSRxZn0QrKy4l0uC4ONxS9nGbxY5vIk4iE04lpxzVSrCksoC13TmduQ9EE3w0qdLKW5RKRhyWPGVfihSblXXVuFpaUh5GrXcZgZ5jnzjrUuGn3HLiygkAcVhD9rFxoQqKW0lvAhKdt8ItxQI5UNqOv7oEdkYQ9ZV8S39QdwhUKENW1WbR9Qd0HC4yYF8UdCoRxR3FBgXCoGKEsUdKoAOV2FzshFmeZesEKPjJxC6SLjjFxnHVG6SOaI2UK3EyydU4nUMlKytBTnYCwvt2RzlJpnSEU1qSSJ5lxouhRCAnFiUkgW64CZ1lYNlEEEAhSSCL5DIiIqXC10tUuDMKcDSbpcQUgW4AbCF1vGZSool1pSFt+MpBST42YseARnOzWSI938yHdViOK+G+E2va9r7I6qdZSgKKicSikAAkkjbl1RHFTiZ2zTboUXQVJKboI/OvbI9cABbC2X1oWUoW6FBKSSMSsjYf6zhnZemiRE9LktDWD44kIy2kQq28h1GNBuLkX6DaIZMs6401dBQolxabjySVYk39UOaeHzJNlXxKsalLQpNzmomLGcm6ZmUIpWmOzPy4S+ouWEv8pl5OV46qcZQGipdg8bI54iXWXd8uANKKH1nGbZWTYj05iOPMzbyEYUhIYYTYLSblWRy7IjOeXBvpx5JhU20lSklfjJIBFuE7BBVzsu2pIW5bE5qxl9LiiMwO/CCp4IcKRg+LKdoIsSBxj3x16WW+4lOFQSZhRxAbBgNj6YrnIz048kmqcZCCrETZZRYJJJUOCwg7T6HkBaDcbMxa3HEOwJhthLr7SwpMwpSwlNzmCLgcOZh9ILcXLkuBQJWq2JOEkXyJEWM23qScEloKon2HHMCVG9yBdJAJG0X6oDFQl37BtR8ZGMYkkXHGL9XphlJyqhdx1S/FdcUhsgAC6lZ8ew+uG8pKPtty6VlxWKVUiygPizlll9/FEzSRrJDXUlmp1l4kIUfJxeMki448+CCJqMutClhZwpRjuUkXTxjjhinHNpCEtuNYGFNqK0lPjG2y+3ZwRxS3H5JxtMspCkS5SSUEHFa2FPHsPqhnY6cR+ZxoN6xWIC9hdBuTzCCmfYwBYUohRIACCTcbcrXhkpSVSgGGaWErSSpSSlaOdItnaE1KcUw2t1D4stRS4hBCwOAlIHDnwcUMzChEf7+ZUEYCpeNOJOFJNx1QRc4yl7VlRBuE3wmwJ2C+yGCi6HGHHxMIJasdS2TnfhABtBnVLTOHVIeClLSSMJKFpyuSbZEenKCmw4RFp03wdf3QILN/R64EfQjmhdHkI+qO6FAYTR8mj6o7oN1xgwKBUdvCYMRk8FOa9AWU4n2gCDszEZlLKjcI5mTIVlHcXPEbTXlPrmlLulWsAUOIhIv64SVMhNW1nxmEKDJNjhGV9uy+IgRM6qzXTbbRLX547iiIbSlGqdRYOqmFi9/KF1ZdGXqhi486mSm5ck4nVrWCFeSAVX9aQP60Z6leDSwr8llvHLxET+JaH0BRTiWyLg7LqEEbfcdcfKzZaXWUqAOQN7GHU12HS03Jq4jtxEUjAibS4r4wLeUlLiTmDmMJHELH1QUNtoTVChCQUghNha3xYMXOTpkwDAvleIZp5coqZXqg2Uy6VJbSbhRzz2bb5QGcJpkywtKlalJUguJIOYvfPnvE6hel9kyVZQOmI95lC3UMAYELl3BZOVrlMNVOKflXnz4xCW28JOV7gn1m3VFc68GVh35Jq+UdyhCXTq2cOqQ3n5KDcdwhiu3xj5+WTMpSk8NrgW6LRpypJkULbRLXgcO2IZm4ncerSBvpSdYFeMcjla2yDNLQh1l1aTrFvrSVBWd7qFiOEWEY6n0aeF9kvAiGlZlS551whzC+FAXScPi+TY8NxcwhT3FpMowtRNpZSkknaCEn1G8Or9F6L5LBccccvEWpDc03KsYEFam0qcURmlAHHznL0wR6ZSKpjwrwtqS0SEnCLjPPZtKfRFz0RYdksVDZf1wUkRFPNNNy1TUhtKVJSoAgDL4sGA8lCxMrc8tthJbJPk5HMdcM46f2ShMEURELUXFtOTjmI4FMhChxEpNj6cuuF3kpTMqeUgOAOIGIGy2zllzjP1mHU+i9LTccTe1PXAjk1tT1wI7rY5rYVQfi0/VEHAhNs+InoEQOlelzOirEu47LqmFPqKQlKrWAGZ9YjKTbMFkvBS02o3UgEkg5jhGyKFTd1WVqFRlpMUtxvXupbCy6DhubX2RfwYOLW4TAhtDeIpSElZuqw2mBqmsGANpwk4rW4b3v6YZVyqpotGmaitsupl04igGxOcQuienLOlU2/LtyK5csthd1LCr52tsgo6WMxZESzCHC6lpAWfpWzgGXZNwWkEEEHLgO30wqIEZpFzPkKWm1XxISb2Jy4tkc1LWJStWm6yCo22kbDB4pOkO6Uxo/WnqY5TnHi1husOAA3AOy3PGlGxmLmJZkO60NJCyb4rZ344Nqmzj8RPxnl5eVwZwVh0Py7boFgtIVbiuLwpEqhmbClltRBUhJIAFyOLMeuDFtCiolAOIYVZbRxesxE6TaQI0ao6qithT6UrSnAlVjnDXRDS5rSyXmXWpRUvqFBJClYr3F4uTSxmZYChOIKwjEBYHm/wBCCmXZLamy0nAokqTbImFIF7RKFsK002ynC0gIG2wgu9mS8Hi0nWDYq2cRadK6Cqo/B6akyZrW6rVZ3x3tbZxxMA3g0MxwMtW8hPlY9nDxwXerGt1uqTrPzrZwrAhSGZiZZbsgYE2R5ItsytAEuyMNm0+InCnLYOKDkw1qNTkqTKGan5hLDIIBWrZc7IUhbFFyUstQUphBIAANuAbBByy3hKcCcKjci20xDr0spblFnapIPpnG5NBUsIJGdr2zERWie6CzpVU3JFuQXLltou41OBV7EC2zni5PoZmW0tIIWChJC/KFvKytnBHJZlxSVLaQoo8kkbIVvlHLxKFia2GnEqC20qC/KuL3hNcswp4OlpGsGxVs4XMEUYZUMzGs1tT1wIE1tT1wI2jS2OoVZCRzRl+68/im6az+Y2tXpIH3RpwtgHRGQ7qkwHdJ2mgfkpdIPSST7o1D5HNlYCVU2fllpPjJDbwPSAqPQU7VJam01yoTTmFhpGNSubgtGFaTS+9qhKIOX7hlyewB90aHpe+X9zBDuK+NpgnnzTG5q6IhrXt0Kj1/RupSDAeZeUycAdSAF2IyBBiM3JHks1OouK2JlgT1GIChUiTndGa5OzDeJ+VbQWVYj4pJziX3Lyd91Uf0Q98VpJNELrLbqGjswpacT7QQgrKlosMuDbtg1M3TdH6i842pbsrgQVhTyQAoAXNrE52EZboVTJSs6TMyk83rGFJWVJuRewPFCOj9Olp3S+WkJhBXLrmChSb2uBfK8TpxLZrVH3SKJWaoinsh9pxw2bU6gBKjxbYremXgYdKJk1Y1HfniawM4cHki1uq0U5iXbp+6A1LS4KW2aklKBfYA4LQ63SDfTmd6G/ZEFFJ6CzVKtppSNGm5NmaEwQ8yFNlCL+KMs89sMJvdT0flUslImHy6gLKW0i6L8BudsU3dQzXRT/Qx90RFcpElJaI0KfYbKZiaDmuViJxWOXRBQWlktmoaS1Og1nQpM/OrmFU55aFAsiywb7M+fbCO54vR9uSnTQ1TQaC0l0zJGRsdluDbFQKidxcAm9pr9uDaCOqb0I0mUkkEMkg8XxaomXQtlpnt1mgyk0tlpqZmQg2LjaQEnouYlaRp1R61ITU1LLcSZVsuOsrTZYSBtAvnGT6BSEjUKjPszrDbwEi4psL4FXGY57XhTc3bQ/pVvV0EszEu424m9sSSIrgiWMGqxLN6cCskL3sJ8v2t42HHi2cdo1iobpVDpkymXfTM4y2hzxWwRZSQRw8RjJ2qbKK08FLLZMp8IFnBiPkY7Wv0Q63QmUMaXPstDChttpKRfYAgARppOgnoaTM7quj8tUTKHfDiUqwqeQgFAPpuRE/XNJqbQKamenHvEcNm0ozU4bXyEYppxSJKjViXl5BottrlW1qBUTdRuCfVEtugurVRdGQT/EgrrwojORaFstje7DQ1uhK5ScbSTbGUpNuq8IbpukMhMaLS7DDhd3/hdZWkeKUg598UeuyEnL6E6PzbTCETD+t1rgGa7Kyvx2iSmpJiZ3JpOedSVTEs6ptpZUfFSXDfKGVJpksPoFV6a3RK1S6il4oeZLq9UBfAkWNjx5xMaHVDQ+nTk7O0lFRLjEmtx0PYT8WCkm3PsivaISEsvRTSGfU3eYaYLaV3OSSnMW2cAhPc5ZD9UqbBFw5TXU247lIitJ2Ealo7ptS9Jn3WJFL4WygKOsSBl6TDef3QqPTq2qkOomVTCVpQShAKbqtbh54zvcsmjLaVrZP8NLrTbnBB+4w0SpVS3T7gYsVSv/VSr3CM5FbLehqOken1I0bmBLTGtemCnEW2QCUjguTshjR902i1iebkyh+VddOFBdAwk8AuDlGa6TATG6DNId8ZKptKSDxZC3ojmmUuxTNNZhqSaTLttqbUhDYsEnCDl1xVBbCzcpg3KYEEWoqSknbaBHI6rYN9EdEYfp4/vnTSfN8kqSgdSQI2+/iiMEruOo6WTwbzU7NqQm/1rCOmFucpElp85Lu1uVVLPNuoEk2kltQUARcWyizVR/fG47LqveyW0+hdvuik1/RioaNrl0zxZVr8WEtKJta19oHHFlae1248+g/wUyE/4wfvjTWiIhjox8zNJfsm+8w63MPx2p+aHvhrov8AM3SX7JvvMOty/wDHqn5oe+K9mCP3OPnjL/Uc9kwhotlp/Kedq++F9zj55S/1F+yYQ0Y+f8r52rvMH5B2Z/fLV/zMfrBCm6P895zob9gQnNZbpSv+Zj9YIV3SPntN/Vb9gQ8oEjunZmi+Z+6G+kvzA0a6HO+HO6b5NEP9E90NtJP3v9Gv+r3wWyHkeD95lXnX7cP9y2VRPUOtSjnkP2bV0FJEMEj/AIMr86/bEONzebcp+jFfnGkpUthAcSFDIkIUReI/iwVCdlKjojpAppRwvMk4VjyXEnL0ERpmgtH0bfZZrdKadbmEpKHELdKtWojMEdxip/Cc5uiIm5ecl5Zp+SlVvsONJIJIIuk3JyN/TaCbls46xpVvZKyGphlQUngJGYP+uOEtUEM2v30B/wA2P6yDbpGWmkz9Vv2RBW/30Un/APrf+WD7pA/DSZ+qj2RF8oeBxuloUqvShCSf3E3sHOqLJpA1o+1odRZutsvPvIlEIl2W3CgqOEX7tsX2TSDJskj6Ce6M23Yr74pab5YHD60xhO2kXYodRnZuelpclpTclL4m5dAuUozxEXO055mLgf3mEecf+SI6vNIb3PdHMKQMS3lHnJMSO3cYT5x/5I2/BBPQ35j6SD+b/ZME3KbHSaZH9DV7SYPoZ8yNJR/ND2VQnuT/ADomPNFe0mD2YXgZ6NoNN3SEMbNXMutdXjCFdAkGc0/Exa+Euu+kEftQeqI3jur32BU4hXatfvhxuTsFzSGcfIybYIvzlQ90HtYIPSp4y+nM++E3Lc1itx2IMM65V3K9XHKipjUqdwjAk4rWAG3qiR0iH/EGZv8Apie8RadKdOqnRNIn6dKy8mppsJsVtknNIPHDgGhHyE9ECATdCTxiBHA7LYDqw2ypZyCUk+qMM0ZbVP6YSJWLlc0Fqvw2OIxuykoUyQ4AUFPjA7LcMQMs5oZKPpflnKSy6jyVoKAR0GNRdWc2V3dZZBp9Pftml1Sb9I/9RXaWpT+5nWmUgktTDayOIXTn6jGmzlR0YqTYZnJ2nTCEnEEuOIUL8ecL02ToQadbprMlq3hZ1LASQoc4HSYqlSqiVqYtSK0ZCi1WnCWU4qebACgfICbkkjoiwbl4JqFSFv4oe8RpUvovQ5bWamlSyNanCv4sZji6IcSlCpdPUtUnIS8upYwqLbYSSOI2iuaa2FGObnPzzlvqr9kwjo1YboEsP6YrvMbPK6P0mRfD8rTZVl1OxaGgCOuONaPUdiZE01TJVD6VYg4loBQPHeJ1EKMam8t0hfF8Jj9YIV3R/ntN/Vb9kRrczRaCw6uozUjJNrSrWKmHG0gg32knnhjNr0Mn5hT827SX3lWBW4pClG3PFU/Iooe6b8lQ/ND+zDbSPPc+0bPFre+NYnaXRpxplc7KSrzaEhLRdQCADwC8dVRaPNSbLC5CVdl2b6pBbBSi+2w4IixFsXK9zM0fvML85/bEK7njDk1onpFLtglbrRSgcZKFWjR26ZR3JJVPblZVUsDiLAQMN77bdMKyVNptL1jcjKsSuOylpaSE3twm0TqKhlZh+idcY0dqE47NNOqDsqtkBAFwokHO/REluXSrr2lofQklthpRWobBcWEahUNFtHagozc5TpZRPjKdthvzkjbD6mSNNkpctU1hhpu+YaAAvzxp4i2JlZhtSm1UvTyZnC0VmXqCncF7YrLvaFdOJvf+kZnAgoD8uy5h22xIBtGzTVIoM/NEzUlJPvnIlbaVKMde0cob7qS9S5Na8ISnE0knCLAW5hlEWLHcuVjyR/E2fs090ZruxIVraY5Y4cLgv2Y1BoI1Y1eHBbK2y0N6jTJGpsBqflWphpJvhcTcDnjEZU7FeDBqjWlT+i9MpwlVJTIKWlT17hRVmB6LxZEgq3GDYbJi55vjI0huhaPvyiZVunyTjDZxBAbSQCeHphdqSpUswac0xLNtk5sJSACTzRt4qGVmNaJ1be9IrVLLGIzUqtwOX8nCk5W57w/3J89KH/NFe0mNRTo7Q5fEpFLk29YCgkNJFwcrdcGl6TRqO4XpeTlZRahhxoQEEjiv6IPEWoUWZVulBchpq3Ns5LUy26kkXFwSP2YmNyGVtK1KZO1a0IHUCfvi/TtKpNSCZidk5aZCE5OOoCrJ27TCknTpCmsKTJyzMs0fGUG0hIOW3KJnTjQrUxbTRh6nacTLzzaglTyXkfyk5HL0EdUNq5PDSnS4vSDLg3ypCG0KAxXsBwXjbZunUqtNBMzLS82hGQxpCsPuhCRodEpbi1yUlLMOIyUpKRiTfn2iKsRUMrHZFkpHNAg7wsRAjB0WwV78VWP5B7o84k5x6Ne/FV/UPdHnI7Y64Xk5SFW2JhbesQy4pA2qCSR6YPKzszJTCJiWfWy6jyVoVYiNW3MADoq4CLjfK+5MZnpEy3LaRVBlpIShEwsJSBkBeNp22ieDYdA9JF6Q0Y74sZqWIQ6Rli4ld/oi07RGV7kLhE1UkXyLaD6zF/rWktL0flw7UZgIKvIbSLrX0COEl+1I0mSto4RFAVuvUkKITITZHH4o9V4naDpxRtIXQxLPKafP8C8LKV0HYYji0LDadj8Cql9kPaEYKL3jetOjfQypfZfeIwVJFxfZHbD2Iz0MEqXTaaEGxu3mRe3ixJYV6ggm67bQLZxU57Tyj6PSsrKvqcemAwgqbZAOHxRtJNof6OaaUnSVampRa25hAuWXRZRHGOOPncHbZvPokSEktpxyWS2RdtkhwD6JyyPojs2ttmbWp1QQlbBCSeE32dOcO35lmVYXMPuJaabGJa1GwSIpk9usUKXeLbDEzNJSfLSAlJ6L5+qMLDbVI28RXZaZpChQlIt4wZAtbmEKSiVpm5jWkFZwnEE2BFj/AO4qcjur0KafS1MNTEqFG2NaQUjpsYt7tRlm6cuoawOS6Wy7jb8a6bXuOOK8Np2ydT9WgyQPhFZttaT3mCTKHFTzIbc1Z1a88N+FMVr/AGpaM3zff/sDFtaeQ80h1BulaQodBg8PTUKetiVOSUyDIO3AIXdF2l/VMVmobolApc+9JTDzweYVhXhaJAPTDuX0wpU1QXq22t3ebCsK1Fsg3y2Dh2iNZGlRnNcrHtLcS5LpSJhDpShNwkZpy4c4bTCkF2dl0kF5x5GrSNpOFOcQw3UdGSoJDz9zl8iYt2JNsXBtvGHhuqZtYitsQnRdlu2fxyPaEcqSbyDthc2is1fdOoNLmFS7ZdnVpNlFkDCDxXO3qhgxuv0ZxwJekptlJ2q8VVvXG+nJ2YU6r6LvPpJp0wANrSh6oSmUk0shIN9WDbjHDHafVJOrSaJuRfS+yvYpJ9R4oiK3pxRqDP7ynluh7AFWS3iFjz9UZytsKdEpLuNvTjzrJCm8CU4hsJFz94hlNoU3MPvIQTjdShdhwWSQfTcdcNZHTygT8pNTSJhbbUoAXVOIw7b2txnKIhG6vQlzAbWzNIbJtrCgW6bXvB4Tao2sWnZcH/owIT3w1NMtvMrC21pxJUnYQYEdCLYD34sv6h7o85Hyo9GPfiy/qnujzmfKMdcLycZGvbl3zXc86V3JjNtKfnTU/OV98WLRHTmS0cojkm9LPvOl1TicFrZgC1783FFUm33qvVnphLRU9NPFQQgXNydgjUU1JsjLxuRm07UTwatHeYqul9Teqmk8686rJDpbQngSlJsPf1mNM0A0afoNKcdnE4JmaIKkcKEjYDz7YyWsflqe84c9owjTk2HsTFG0PXV9GZ6spmtWZXFhawXx4UhRub5bYr0u+7LTDb7KyhxtQUlQ2gjhjS9Cv3t6v/1/1YjMOGNJ22NjbdIp01Hc1mJw2u/KIWbcZtGJcMbDOG+5GPMUfdGPcMYw9gyarOjdWpcnL1KfwKROZghd1XIvY9UL6CzCpfTKnKSSMTmA9BBEXDdG+ZlK+uj2DFI0Py0upnnCY0ncR5L7uuVF1qnSMihZSh9alrA+kE2sD6Yz7RuiK0irbVOD2pCwVKcw3sAL7Ium68fHpXQ7+xEFuZ5aZMn+aX3RI6QD3IOv0hVDrUxTlOa3UkALtbECL7OuNE3NZtdR0UqVKcUSlq6UX4AtJy9IPpinboCwvTOfKTeykg9OERadyDNqq9LXcqEtY2wtzMzkbbI9DaMTe+9GKc+TcqlkX6QLH1xhFflhJ1+fl0psluYWlI5sRt6o1nQOfDe5+0+s3Esl2/QCTExNUioyfSGYEzpDUHgbhcysg82Ixf5ZrU7i7gItrElfpcjMXFlbilHaokmNgqUvvTclDBFimTbJHOSCe+LLwRGPoPxqekRuGn9Sdp+h8wplwoW8UsgjbY7fVeMPR8onpEbBun56IJ84R3GE90VGRyksqdnmJVBAU84lAJ4CTaJnS/RcaLzzDCZozCXW8eIow2N7GI+g/OGnedN+0IuO61+U5D7FXtRpv9kiLYS3J6m6xW36cVHVTDRWE8AUn/1f1Q23UDfS42/R0ffCG5n88WfsnO6Ft0830sPm6PvjP9l8EJQaHU9IFvycgpISkBxzGrCnK4HXmYinmVy7y2XBhW2opUOIiL/uTfj1R+yR3mKZWsq3P+cue0Y0m81E8GvaAvrf0NksZuUY0X5go29UCEtzo/gdLfXc9owI4S3O0dizvn9zr+oe6POSvKMejH/xdf1T3R502qjeF5OciUpujNZq0muckJJT7KFFJUFpBuBfYTc7YcUXSio6PPYWWZc4DZSXGEhXQVABXri/7mHzXduP40r2UxnOlKQnSipAAAb4X3xtO20zOxsmjOkcvpJTN8sp1bqDhdaJ8k/eIxGs/lqe84c9oxeNydahNVBFzhLaDbrPvij1n8tz3nDntGJFVJh7Fn0b0sp1K0Qn6VMB4vzGswYEXT4yABc34xFM4YtOjOgkxpLTVzrU82wEOlvCpBJNgDf1xMf7JJ2/5VY/sz74txTFMn5r96MeYI+6MfScxG11yQVTNzeYkVrDipeUCCoCwNrRig2xnD2YZqG6L8yqUf5aPYMUjRD520zzhPfF33RfmVSvrt+wYo+iR/Cymeco741H4h7mw6SaK0/SUMKn3XWxLBWEtqA22ve45ozmbnqBolUi7o86/OTqEqRrHFAtIvkdg8Y+qLVuo1eYkKMxJy6ygziiFkbSkDMddxGZUKkO1ysy9PaUEl5Waj9FIzJ9AjMFpbKxnMTDs1MOTD7inHXFFS1K2knaY0ncf+TqvS1+1FK0spTFF0gep8tiLbKUAFRuScIufTF03IPk6r0tftRufw0Ityq6esFjTKoJIsFLSsdaQfviz6HzgRuZVlN7loui3MUD77xG7q0tqtJWXwMnpZJPSCR7oa6LPlGhukzd8tU0R1kg/dGd4oeSqtI1swhv85QT6Y3DTJsNaCzzadiGUpHURGO6Py++tI6cwRcLmmwejELxs2nI/Ayo/ZjvEMTdCJhKflE9MbDum/M9P26O4xjyflE9MbDumfM8fbo++LPdBbGV0L5wU/zpv2hFy3WvylIfYq74ptC+cFP86b9oRct1r8o0/wCxV3wfyQWxE7mh/DJn7JzuhbdPP4Wbf4uj74R3Nfnix9k53Qtun/Ov/t0d5if2PA/3JjeoVD7JPeYptb/LlQH9Jc9oxctyX8pVAfzKe+JCe3LVTk9MTPwsEh51TmHU3tck2288LSlqWtCW3OfmdLfXc9owIlNHaIdH6M3Ty/rsClHHhw3ub7IEcW7Z1jsSj3yCvqnujzlwx6Md+RV9Ux51tnHXC8nORre5fnow750r2UxnOlXzqqfnC++L7ucVCSk9GXhMzbLNphSiHFgG2FOcZ7Xppqfrs7Nsm7brylJPGL5RYr9mZexb9yf8oT4/mk98Uutflue84c9oxdtydCt+VFdjYNoF+s+6KVWsq5P+cue0Yq+THg0PQNxbW59VHG1FC0qeKVJNiDqxnFB8Jq7f8sz394X74vegx/4e1fpe/ViMx4YkVqwzZJ152Y3KlPPOKccXIpKlqNyTlmTGNjbGwvZ7ktv6AO4Rj4Ge2GH5DNQ3RM9CaX9dv2DFG0T+dlL85R3xeN0P5kUv6zfsGKPoplpXTPOkd4hD4MPcuW69n8Ff9X9mILcz+eLX2S+6J7dd2Ur/AKv7MQG5qoJ0xYBIGJpwDnNoL4B7iO6IPw0nehHsiLNuQeRVelr9qKzuhqCtM52xvbAP8IizbkHk1Xpa/bg/gFuE3XmPHpsxxhxB6rH74qVEe1ejlfRfy2Wf1o98aJurSwd0ZZew3UzMpz4gQR32jLJKabYptQl1EhcwhCUZbbLCvuhDWIe5NbnTGu00kyU3DYWs9k/eRGo6c/MypfZDvEZ9uUy5c0meePktSys+ckAffGhacj8Dal9l94jM/kirYwceWOmNi3S/md/1m/vjHQLrHTGx7pWehhI5Vv743PdEWxlND/L9P85b9oRc91r8o0/7FXeIpdE/L9Pv+kt+0Ium61+Uaf8AZK7xB/JBbERubfPJj7Nz2YX3T/nZ/wBujvMIbm3zyY+zc9mHG6f86h5unvMT+x4Hu5IP95z/ANinvjVLZRlm5H+VKh9invjVY5YnyNR2EnNogR13aIEZR1Wwk4PilZfRMedSDcx6PAum0IfB0lf8UY/sxGoTynOSs875mHlPpU/VXtVJSrr6uHAm4HSeCN9FNkv0Rj+zEOG2kIFkJCRxAWjfW+jNFd0M0Y8HaUW3SFTT5xukZgcQHRGeboGjkxSq2/PNtKMnNL1gWBklR2g9dzG1BOUEcZQ6godQlaSM0qFwYwptOy0ee5Kv1KQp0xT5WYKJeZvrEAA3uLHPgygtHo85W6giUk2VLUo+Mq2SBxniEbmrRahLXjVSJMq49Qn3Q+lafKyScErLNMJ/NbQEj1RrqrwiZSB0jlEyOgU3KN5pYlMAPGAAIw8A3j0otpLiChaQpJ2gi4MN/guR/Qpf+yT7okZ5StFC3Qh+A9LP8pv2DFF0V+dVM86b9oRvrkqw62G3GW1oTsSpIIEJpp0mhYWiUZSoG4IbAIgsSlQoou6xIPPUuTnW21KRLrUHCB5IVbM81xGXMF9D6DLqcS7eySgkKvzWj0ktlDrZbcQFJULFKhcGGjFDpcs8HpemyzTg2LQ0kEddoQxMqojRgdZp07TZ7Uz5UZhbaXF4jcjEL2J44ve5AoBdUQTmQ0bc3je+NIdkZZ5WN2WacVxqQCYMzKMS5JZYbbJ2lCQO6DxLVUKK9ugsF/QyesL6sJX6FCMMsbx6ZU0lxBQtAUk7QRcGEPgyS/Q2P7Me6EJ5StWZ1uQy3iVKZIzJbQPWT3iLZpwPwNqX2X3iJ5mWZl0lLLKGwdoQkC8GW0hxBQtIUk7UkXBjLlcrFaHme3jDpjetJKOquaMPyLZAdUgKbvsxDMD7ol/g2S/Q2P7MQspBuLZDhjUsS6IkebpmWm6ZOlp9pyXmGVXKVCxSRsMLVWtVGtPIeqEwXltpwpyAsOqPQU3SpGetvuSYmLco2Fd8NmdHKNLrC2aVJoUDfElhIPdGur9DKUPcv0cmWHXazNMltC28DAULFQOZV0ZCIfdQTbSpPm6O8xsoQALAbISck5d5WJ1htZ41IBMYz/tZa0Ms3JAfhafH8wn2o1W0cblWGCS0yhsnaUpAhQiJKWZ2VKhB3aIEB7ggRDotiuzGkM2xNOtJbZKULKRcG9gemExpNO8mz2T74jp/8oTP2qu8xHKmXGlgLbv4tyU3te+z0Xjz8sfGcmlI9FH8bAypuJZPCed5Nj0H3x3wnnR/Bseg++K69NhlCFlsnEknoyvBTP2A+KVmL3vltt6InXx35Ndv+Mv5LKNKZ7kmPQffAOlE9ybHoPviuiZVq3VKaPiXth4QL+6CKnykJBZUFLCrC97WF4dbH9h2/wCN6ll8KZ7kmPQffA8KZ3kmPQffFZTPErALKgDn0ZA/fHd/EsMupbuHHCgi/FfP1Q62PyO3/G9Sy+FE7yTHoPvgeFE7yTHoPvitme2gMqv43qF4XZWpxIWUgJUAQOEcd4jx8dK3Iq/F/HbpRJ7wonuTY9B98DwonuSY9B98QsdjHdY3sb7PA9SZ8KJ7kmPQffA8KZ7kmPQffENAEO6xvYdngepNeFM9ybHZPvjnhTPcmx6D74hoBid1jew7PA9UTI0nnQokNM3O3JXvjvhTPcmx2T74hY7wQ7rG9i9ngeqJnwqnx/Bsdk++OeFc/wAlL9k++IYiOGHdY3sOzwPVE14Vz3JS/ZPvgeFc/b5KX7J98QkCNdzi+w7PA9UTXhVP8lL9k++OeFU/yTHZPviGjkO5xfYdngeqJvwqnuSY7J98FOlU/wAmx2T74hoKYdzi+w7PA9UTR0qn+TY7J98FOlU/ybHZPviGJyjl4vc4vsTs8D1Ra6RVX6mXtelA1eG2AEbb8/NAhlov/Gv6n7UCP2/xZOWCm/8A7U/B/LhGGNKMVS/9EXPflCY+1V3mGinkoVhIXfmbJ9doeTw/3hM/aq7zCIjz82s7PRQ+C/8AAzbnUrUtLjRFllIAzuL2gfCLRUhKUqusAi4tkSBf1w7wg7QI4EpGQSAAIZo8Fyy5EDOoS6tBSfEIF+P09UcVPtC1kqOageawuYc2FsxAwj80eiJmjwKlyNRPNlSUlC/HSVDIQoH2m0NYEEJcAKQBaw/0RC2BJFiBBgkWFhkIXHguWXkaqnClphZQAHSLgq2X79sd382NXdKvjCALZ7b7fRDnCCBlsgYRxCJceC5ZcjYzzaQq6V+KLnLrjrM2h5KyhJ8RINjw3FxDjCOKO2A2CFxrYVLkameShIK0KBzvbPYLwYTiVMrcS2rxFBJScttvfDgpvwQMI2WhceCpS5GzU6ha20FCkrWSANoyz2wHpssk3bvZYTt5tsObDigWiXG9hUq3GqZtwutoU0kY1KFwq9gOqDrnW0OKQUqJTttY8BP3GHAAyy2QAhIuQNpzhceBUuRmakyACUrzTiGXPaOKn0Ar+LVZBIJy4Le+HmEfmj0RwpHEItw4FT5GfwgnMlBCRne+3JJ/ahTfSMDiilQ1ZsdmcL2GywjthBuPhBKXI2E1dtTgbNgRbPaCB744idSt0NYFBRJHNl/+w6sLcEFsOACFx4FS5Ghn0pdLakEEKtln1+owXf6SQnArEQSOEZC+2Hls9kcIHEI1ceCVLkauzKm3ijVFSAkEqHBf/wDIJv8AQAcSFXSSDbP6RH3Q8sIKQOIQUo8BqXhk9ot/Gv6n7UCO6L/xr+p+1Aj978P/AII/5/2ed/O/7Ev8f6RKroci8tTi2ziWSScZ2mODR+ngAFpR58ZiSSPFHRDZmaW5VJmVKU4Gm21pI2kqxX9kRvoYb/k+buMVf0xAaP04/wACrtn3x3wep3Iq7ZiTA5oaz845KLkwhKSH5hLSsXACCcufKJ0MP1Re5xfZjfwdp3Iq7Zjvg7TuRV2z74c1ibcp9Gm5xlKVLYZUtIXexIF87QilmuLQFb8kRcX/ABVf+ZDt8P1Q7nF9mE8HabyKu2r3wPB2ncirtn3wqlitBQxTkkU3zAlVf/eFKxNvSNNcfl8GtCkJTjBIzUBmARxw7fD9UO5xfZjfwdp3JK7Z98Dwdp3Iq7ZhQMVz9Nkf7qv/ADISmJ2qUtGvnWpeZlEZuuS4UhbafzsJJuB0w7fD4Q7nF9md8HadyKu2ffAGj1O5FXbPviVbUhxsOIUFJUAQRwiIaVmqtUJie1D0oy3LTKmUhbClEgAG9wsccO3w/VDucX2Yr4PU7kVds++O+DtO5FXbMGLddbSVJfkHiNiCytu/XiVb0Q4p0+J5LiFtKYmGFYXmVHNBtcZ8IIzBh2+H6odzi+zGvg7TeQV2z74Hg7TeRV2z74NV5ybl5unysmplKpt1SFKdQVAAIKtgI4oNqK3+nSP91X/mRe3wvVE7nF9mEGjtN5FXbPvjvg7TeRV2z74cyzVTS9eamZVxq3ktMKQb9JWYRqEzPCpSslJOMN61txxS3WyvySgAABQ/Oh2+F6odzi+zCeDlN5FXbPvjng5TeQV21e+FdRXbfj0h/dV/5kFZqMyxPNyVUZbbU9cMPNKOB0gXKSDmlVgcs78cO3w/VDucX2YTwcpnIK7avfA8HKbyCu2r3w8m26itwbzmJdpFsw6ypZv0hQiMnn65Jvybe+5FW+n9Tfeq/F8VSr/KfyfXDt8P1Re5xfZi/g5TbfIK7avfHDo7TeQPbV74V1Fc/TpL+6K/zIkbccToYfqh3OL7Mhzo5TOQP9or3xzwdpo/gD21e+JgpgpGV4dDD9R3OL7Mh/B2m8ge2r3xw6PU3kD21e+O0aqPVB18PIbCDZ2WUgHx2iSATz3ST1iJUiL0MNfyTucX2ZGsU+WkMW928GO2Lxib26emBDp8WIgR1ilFUjLk5O2KoF0J6IjpVP4Qz32DPeuJJsXbT0CIVz4RGkc2JBMsRvdnHriocLlrWjSOLJ0DKIqt5O0zz5HcqO30i/Mpvac90Magatvqmb9TJhrfqPkVKKr2PGIJAkdJ/mxUvNl9xiTa+RR9URG6T38GKlx71c9kwm1MaQ6lFqbIWwj+Nq/y4laAmIjNIvyM59o1+sTBpZ6tqfQJmQk22ifGUiaUpQ6BgF/TBNJVYKG8rCVWW2bDafHTBLUWSnBHFAFJBtYjhhh8LrA/JU/2E/8A2iMnKvMVF74MDL1LQ8MCpiYSUqIPAgi6cR5z1GFEJLRwk6PSV8wGgE86Rkn1AQho9fXVf/mK/ZREswy3LS7bDKcLbaQlI4gMordLeqyJ2rpkpOVea3+vxnZhSDfCjgCTF5KWiIpkHwpmyjyd6NY+nEu3qvCLszpNh8SnSA4ymYUsjoBSkH0wrQFMFMz4zxnS5eaD6cKwq2WQyw22Wy9cKpCwtXH++6J5w5+qXEzEFpEqZRUaMqTabdeEyvCl1ZQk/FL2kA90Lb40j/8Ajaf/AHxf+XCrQJcRGTPzmkPNX/aahxIOVJal7/lpZkC2AsvKXfjvdItDGqTCpbSGnrTLuvky74wtAEjNvPMiC3BNCIvSDKUllgDGmdl8BtxuJB9RMdXWXUIKhR6gojgCEXP+KGMjMLr9TQ9NjeqZJWNuSUFBwqtbGsEDIA5WuL8MEiFhAsLREVv8co/nw/VORMRE1v8AG6P5+P1bkEUlQBHCINHCM4hQsRtdmCxS3UovrHyGG7bcSzhHovfqiTIiImyJnSCTlQCUyyFTC+IE+KnvUeqCIxOZl00+eprrICWUgyi08ASR4v8AiSB1xKHOG1XlFTlLfZbNncOJpXEtOaT6QIUk5hM5JMTKdjrYX6ReAQSY2p64ECY2p64EU6LYXb+TT0CI+WH4Rzw/o7Pe5Eg2Pi024hDKXQsaQTiyk4VS7ICrZE3ciHMkLRFV3JdM8+b7jEvaIuttrWqnYEKVhnmybC9hnnBA7pL82Kl5q57JiSZ+QR9UQw0jQpzRuooQkqUqWcASkXJOEwGa7TUsoBfIISL/ABavdFBJWyiL0jH+5Xfrt+2mFRXqaf4c3+zV7oLpAhTtFdDaSolTZAAufLTAEgBlCFQk2p+QelXk4kOoKTzc454dAZCAU5RAMKJMLm6HJPum7i2ElZ/lWz9cNNH/AJasf8xX7CIcaOpKaIw2tCkKbxIIULEWUR90R9Ln5anzlWbmlLbUufUtILajdOBGeQ5jFBYbREzaQ1pRT3UGynmXW3B+cBYj0G/phVekNOQm6VvOngS3LrUT1AQWRln52pfCs2wqXCGy1LMrIKkg2KlKtsJsMuADngBKsfliiecr/VLiZiHrqky9QpEw4FapqZWVqSknCC0scHORDn4epn6Qr+yX7oBD+IyZ+c0h5tMe01DmWqsjNPBll0qWrYChQ7xCUy0o6RyCwklKZd8E2yBJbt3GICQiJrjQbfp08k4XGZpDeIcKFnAU9GYPUImsOURmkDavg5C0pKtVMsOEAXNkuJJ9QMEB/ETW/wAao/nw/VuRMWyiKrTS1zNJKUKUEzwKrDYNWvMxVuCTgQcJjlohQhGUVqSl6jUJydqUrPplW3nS2gFgLJS3dINyeE4j1xN1d96UpUw/Ktl19KDqkAXxLOSfXaO0+UElT5eVBvqmwknjIG2KiEeafW//AJxH90T74S0fbXJtzVLdeDq5V4qBwhN0L8YG3ALlQ6onSIiZhoy+kMvMoQoiZaUw4QMgU+Mgni+mOsQsDiZGaeuBCRf3wjHq1t4XFosoWJsbX6Da8CB0Ww+aHxSegQcCCtfJI+qIPGTALR0CAI7AHQL7YGEcUGAjsUBLDijtso7aO2gDgEJTExLyjZcmH22UDMqcUEgdZhCsVAUylPzmHEptPip/OUTZI6yQIZSGjzCVCbqmGfn1C63XRdKTxISckiAFfCag7PheT6dcm3ph+w+xNNhyXebeQdim1BQ9UG3sxhw6lvDxYRETP0FDeKeo6USc+gXBQMKHv5K0jI32X2iLoQmcgLm1o4VoSjGVpCPzicojxOt1PRpc43kHpZRKeFJwm46jcdUQlUZTM7nUgw4DgdEohXQVoERIhbrA88Cw4oitHJh1cgqTml45qRWWHVcKreSrrTYxL2hsU4E80dtnHYbVGdbptOfnHQShlBUQNp4gOc7OuAFkrQpSkpUCU5EA7IMYrOikm7Jz9QEyP3S8hl5/66sZPo2dUPqpPTT86mkUtaUTKkhbz5FxLo47cKjnYc1+m1rRB7N1KRkADOTbMuDsLqwkH0w1b0lobqwhFWlMRNgC8kX6LwaR0fpsgS4ljXPrzW+/8Y4o9J7hlDxyUlnkYHZdpaeJSARDQoqlSVpCkqCgdhHDANogZikvUS87Q0qDaTiekL3Q4nhwD6CujIxLSs2zUJFuaYViaeRiSYUBVK0OJxIUlQ4wbx0gRSNGlroNPk5xSiadPEh+5yYdxEBfMk5A8RsYu+0QaoIKRBFlIIBIFzYX4YUMQleynaN58P1a4iKPJzajrgQJz6HXAim1sOWfkkfVEHjjI+JR9UQa2e2MmACDAQXhg444hToEdtA2x3aI0QKI7a4gWjsARWkci7PUN9pgYnU4XEJ/OUhQUB14bdcOaZUpWqSaJiVcxA5KSclIPCFDgMPOqIyboEhNTRmwlyXmiLF+XcLaz0kbeu8CEoBAtEKmnV2UV+5q0mZQBk3OMAntIsfVAcrk7TTerU4oYAuZqWVrUJ+sLBQHPYxa4Fjg09qm0Obl2VKKCl1wYjsKrqI6LmIWbF9Aab0yf6xuLFNutv0h91pYWhbCilSTcEFO2K7NH/h9Tv8As/1jcEQkJz/dmkUrPBPxM+BLPkcCxctqPrT1iJ2GVWkBVKU/JlZQXE+IsbUKGaVdRAPVBKJUDUqW08sYXk3beT+a4k2UPSDDcpIxB1Uio1uTpSVnVsETcyANoBs2k9Ks/wCrE044hppTrhCUIGJRPABEPo42t5h+qvt4HqgvWAWzS2Mm09nPpJguQw0mQnSKqk5AMsE/44S0WG+JByqLT8ZUHlPEnbhvZA6kgeuALmsVoDbvVq1uhyHGjBSdF6Xg2b1b9kXg9iEmRAtHYEQ0FIyiDpTZkqrVKeCdVjTMtJ/NDl8QH9ZKj1xPWiCAUdMnSPIFPTi6cZt98VEYhozLMzmh0vLTDaXGnELStKhkRiMKUWZekpldDnVlTrKcUs6r+Ga2D+snYeo8MG0PH4MSnQr2zDitU1c/Lpcll6qcllayXc4lcR5iMj0xfNEJExB18/u2jefj9WuH1KqaKpIh7AWnUkoeZJuWljakwxr/AOOUfz8fq1xFuUeTn0OuBAnPodcCCOi2HjPyCPqjug8EY+RR9UQpGTBy0dAgAR0bYAMBHYAgEZxQcgR0QMoAjatPOSDsgQQGnppLLpI4FJUB/iwxIw0qtOaqlOdlHSU4wClY2oUM0qHODYxHy9f3iEytdTvR8eLr8J1DvOFbB0HZAhOdccIChZQuDtBhoKtTlIC0z8sU7bh1Nu+GMxpLLuFUvSAalN2slLObaTxqXsA9fNCmBCktpl6XWJJu4Zlph1DQv5KSgLsOYFZEM5n976n/APZ/rERLylOXT6FMNOu659xLjrzn5y1XJtzcA5gIiZhCv9n8gnCcQ3plb+cRGrIWvgiFbvTNJltWAl6mnWI4g8kWUOtNj/VMTdoja/JOTdNK5cfuqWUH2Lfnpzt1i464yiiGkKt9iWoqFKC59dnMO0MpzWevJP8AWiZQlKEBKRZKRYAcEQejziqvMv11bakNvJDMqlabKDY2k8V1X9AietFfAIiUAOktUHBqWL/44S0ZUJViZo6jZynvKQAdpbUcSD6DbqheTSRpNUzY2LLFjx+XHKtTplUw3U6aUpnWU4ChZsl9G3Ao8GeYPAYfRCWjkRDGlFPU4GJ1Zp8yPKZmvEz5iclDnBh0/W6VLN6x6oyqE8ZeTn64lMo9Oy8QNGUZ2fqVTsdU4tLDB/OQ3e561KVBXp+a0hTvalodYkl3D08tJQSnibBzJP5xsBwXiZl5VmTlG5aXQG2mkhKEjYAIuwIjQ/5sSfQr2zE0Yh9EUKRozKJUCD42RFvpGJrhg9wV+poVRah8NMj9zOAJn0AXy4HOlN8+bojlcWlczRFoUFJVPJII2EatcTziA4lSFAKSRYg8MUuZZmKXWaXSShxyUE6HZV3bgRgXds/VJFuY80VEZZJz6HXAjs79Dr+6BER1Ww7Y+RR9UQZTjaDZSwCRcAn/AFxwVnNhH1R3QhNyRmXW1hzCUJI2X2kH7oxJvwRJN6jsZx2GCpB0hWF/CSvEMsuv1eiFnGFqYQ2hdikWJPDlaM2+C0uR0VBKCpSgABcknZHcQ4xDByQddbeSVpTrCciLj6WZ9I9EHTIuB5S1LSoFQUARstf3+qGaXBcq5HmIJF1KFibCO2yiPapriQ3ifx4FYji6U/8A19ZhZ+TW7NNvJeKAm10/nW//AGGaVbEyxvccBxBtZaTfZY7YCkJWCFJCgeA53hqZAqSbrFyBnxkAj74Ufl1OrZUlywbNyOPZ/rrhmlwMq5E10mmKcC1SEqV7QS0m/dDlttttOBCEoA4Ei0NTILwEa3xiFAK4Re3daCOSmrbut8J+LwXPQr3+qGaXAyx5JAEEkAgkbRAABFhshiGU2bBm0Yk4SQDtABv6u6DNFphLiFzSLuqOG6hxRU3wRxXI82c0GiPDTS1tLTNIKPogHJQVst6YEmWG2XUCdbWojNQULi46eO5gnLgOKS3JEWtYQIYJZuWyH28gR4p4c9mf+rQmim61lZamQUOJFinMfSz2849ETNLguVcknl6YFxe1xfihkJBesSQ7ZKUkWtx39/qjrkgrAUoWkXBGY2C97QzPgZY8i7zbDoCHkIWCcgsA3hFumU9lWJqSl0K40tJB7o4JJerI1pCztUB/Jw/+44zJONOsqLlwhJChbbe/v/1la5nwTLHkdpKTcAjLbzQFKSkXUoDphm/JOLU6pCwkuWsU5EbPd64WmZUPJABAslScxfIi0LfAyrkWsL2Ec4YZtyK25tLweOFIICODaT949EEekXlvPOJfAxlOEW2WhmfApcjsuIxYQoFXFfOCqsTDT4NIXi1gvjCwbZ5BI/Z9cGaky0sKUsKsokC3Nt6YJvgrjHkTnvodcCOz21HXAjogthywfiUfVHdCkRQdcAsHFADnga53lF9oxmiUSpPPHRtiJ1zvKL7Rga53lV9owolEym8GiF173Kr7Rgb4e5ZfaMBRM5wDENr3uVX2jA173LL7RgKJmABeIbXvcsvtGBr3uWX2jAUTOcFcaS4AFXyNwQbEGIjfD3LL7Rgb4e5ZztGAodqokopzHZYyQMIORCTcDu9Ed+BJPX63ArJNsIVl5OG/Thyhnvh7lnO0YG+H+Wc7Riih+3SZJpaVoZCSmwFidgtYdGQ9EFFGkUm6WbZ3yUbX/wBEwy3w/wAs52jA3w/yznaMBQ/FIkQ1qksBKAQcKSRmL27zDphluXYQy0nChAsBe8Q2+HuWc7Rgb4f5ZztGAonOeBeIPfD/ACznaMDfD3LOdowoUTd4GKITXvcsvtGBr3uVX2jChRN4rxyIXXvcqvtGBvh7ll9owFEyTHIh9e9yq+0YGve5VfaMBRMZWhMxFa97lV9owNc7yi+0YChxPbUdcCGqlqV5SiekwIpp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BDAAoHBwgHBgoICAgLCgoLDhgQDg0NDh0VFhEYIx8lJCIfIiEmKzcvJik0KSEiMEExNDk7Pj4+JS5ESUM8SDc9Pjv/2wBDAQoLCw4NDhwQEBw7KCIoOzs7Ozs7Ozs7Ozs7Ozs7Ozs7Ozs7Ozs7Ozs7Ozs7Ozs7Ozs7Ozs7Ozs7Ozs7Ozs7Ozv/wAARCAFaAOUDASIAAhEBAxEB/8QAHAAAAAcBAQAAAAAAAAAAAAAAAAIDBAUGBwEI/8QAWRAAAQIEAgMKCAgHDQgDAQAAAQIDAAQFERIhBhMxBxRBUVNhcYGSsRYiMnSRobLRFSMzNkJyc8EmNDVSVLPCJDdDRGJjZIKTlKLT8BclJ3WDhMPhVdLxZf/EABoBAQEBAQEBAQAAAAAAAAAAAAABAgMGBAX/xAAsEQACAgAFBAIDAAICAwAAAAAAAQIRAxIhMVETFEFSMmEEIkKBsTM0ceHw/9oADAMBAAIRAxEAPwDV2GWDLtEstklAJJSOKFNTL8g32BBGD+52vqJ7oVjnbMBdRL8g32BHdRL8g32BBo6CIWAu95fkG+wIG95fkGuwIUvAuIoE97y/IN9gQN7y/INdgQeBeAsJvaX5BvsCBveX/R2+wIUvA64WUT3tL8g32BA3vL8g12BCl+eEZhlTyUpS4UWNzbh5soWA295bkG+wIG95fkGuwIjlyFR1hKagrDhQBlw3OM+jZz24oKabUdeLVJer2nLO+DDx8ecUEkZeW5BvsCO73l+Qa7Ahi1TptCkayorcSnDcFJGIi2d78Ofp5oSbpE6g51VxQJuQUnZnlt5/VEBJ73lzsYa7Agb3l+Qa7Ahj8HzpaCV1JSl3F14LcBvlfnB6uKHkq0tiWQ046XVpHjLO1RhYDb3l+Qb7AgGXlwPkG+wIUhKZQt2XcbbXgWpJAVxc8RvQLcbSSmJpKyqVaSQrKyRmk5gwSZWhuaDLUtLkhIVhUACvM5J9EKy0imUfxtLVgLYSpKiTmNhz64LOyjs1iQFNlC0geOLlB/OTz+6OdyynW45tNgpSROhkS0tqykqvhztcD74AUyW2lb2au4pST4oysD7oc6k74Q7iyS2U+kj3Q3blX0rSFLRq21KUmwNyTfb0XiNyWwWViEu6XW2yqUlwp5ouNWGV7DI5c8LSjsvNrUUyzQQlIucIuFcI6so5KybrIZ1ziFBhvAgJSRxZn0QrKy4l0uC4ONxS9nGbxY5vIk4iE04lpxzVSrCksoC13TmduQ9EE3w0qdLKW5RKRhyWPGVfihSblXXVuFpaUh5GrXcZgZ5jnzjrUuGn3HLiygkAcVhD9rFxoQqKW0lvAhKdt8ItxQI5UNqOv7oEdkYQ9ZV8S39QdwhUKENW1WbR9Qd0HC4yYF8UdCoRxR3FBgXCoGKEsUdKoAOV2FzshFmeZesEKPjJxC6SLjjFxnHVG6SOaI2UK3EyydU4nUMlKytBTnYCwvt2RzlJpnSEU1qSSJ5lxouhRCAnFiUkgW64CZ1lYNlEEEAhSSCL5DIiIqXC10tUuDMKcDSbpcQUgW4AbCF1vGZSool1pSFt+MpBST42YseARnOzWSI938yHdViOK+G+E2va9r7I6qdZSgKKicSikAAkkjbl1RHFTiZ2zTboUXQVJKboI/OvbI9cABbC2X1oWUoW6FBKSSMSsjYf6zhnZemiRE9LktDWD44kIy2kQq28h1GNBuLkX6DaIZMs6401dBQolxabjySVYk39UOaeHzJNlXxKsalLQpNzmomLGcm6ZmUIpWmOzPy4S+ouWEv8pl5OV46qcZQGipdg8bI54iXWXd8uANKKH1nGbZWTYj05iOPMzbyEYUhIYYTYLSblWRy7IjOeXBvpx5JhU20lSklfjJIBFuE7BBVzsu2pIW5bE5qxl9LiiMwO/CCp4IcKRg+LKdoIsSBxj3x16WW+4lOFQSZhRxAbBgNj6YrnIz048kmqcZCCrETZZRYJJJUOCwg7T6HkBaDcbMxa3HEOwJhthLr7SwpMwpSwlNzmCLgcOZh9ILcXLkuBQJWq2JOEkXyJEWM23qScEloKon2HHMCVG9yBdJAJG0X6oDFQl37BtR8ZGMYkkXHGL9XphlJyqhdx1S/FdcUhsgAC6lZ8ew+uG8pKPtty6VlxWKVUiygPizlll9/FEzSRrJDXUlmp1l4kIUfJxeMki448+CCJqMutClhZwpRjuUkXTxjjhinHNpCEtuNYGFNqK0lPjG2y+3ZwRxS3H5JxtMspCkS5SSUEHFa2FPHsPqhnY6cR+ZxoN6xWIC9hdBuTzCCmfYwBYUohRIACCTcbcrXhkpSVSgGGaWErSSpSSlaOdItnaE1KcUw2t1D4stRS4hBCwOAlIHDnwcUMzChEf7+ZUEYCpeNOJOFJNx1QRc4yl7VlRBuE3wmwJ2C+yGCi6HGHHxMIJasdS2TnfhABtBnVLTOHVIeClLSSMJKFpyuSbZEenKCmw4RFp03wdf3QILN/R64EfQjmhdHkI+qO6FAYTR8mj6o7oN1xgwKBUdvCYMRk8FOa9AWU4n2gCDszEZlLKjcI5mTIVlHcXPEbTXlPrmlLulWsAUOIhIv64SVMhNW1nxmEKDJNjhGV9uy+IgRM6qzXTbbRLX547iiIbSlGqdRYOqmFi9/KF1ZdGXqhi486mSm5ck4nVrWCFeSAVX9aQP60Z6leDSwr8llvHLxET+JaH0BRTiWyLg7LqEEbfcdcfKzZaXWUqAOQN7GHU12HS03Jq4jtxEUjAibS4r4wLeUlLiTmDmMJHELH1QUNtoTVChCQUghNha3xYMXOTpkwDAvleIZp5coqZXqg2Uy6VJbSbhRzz2bb5QGcJpkywtKlalJUguJIOYvfPnvE6hel9kyVZQOmI95lC3UMAYELl3BZOVrlMNVOKflXnz4xCW28JOV7gn1m3VFc68GVh35Jq+UdyhCXTq2cOqQ3n5KDcdwhiu3xj5+WTMpSk8NrgW6LRpypJkULbRLXgcO2IZm4ncerSBvpSdYFeMcjla2yDNLQh1l1aTrFvrSVBWd7qFiOEWEY6n0aeF9kvAiGlZlS551whzC+FAXScPi+TY8NxcwhT3FpMowtRNpZSkknaCEn1G8Or9F6L5LBccccvEWpDc03KsYEFam0qcURmlAHHznL0wR6ZSKpjwrwtqS0SEnCLjPPZtKfRFz0RYdksVDZf1wUkRFPNNNy1TUhtKVJSoAgDL4sGA8lCxMrc8tthJbJPk5HMdcM46f2ShMEURELUXFtOTjmI4FMhChxEpNj6cuuF3kpTMqeUgOAOIGIGy2zllzjP1mHU+i9LTccTe1PXAjk1tT1wI7rY5rYVQfi0/VEHAhNs+InoEQOlelzOirEu47LqmFPqKQlKrWAGZ9YjKTbMFkvBS02o3UgEkg5jhGyKFTd1WVqFRlpMUtxvXupbCy6DhubX2RfwYOLW4TAhtDeIpSElZuqw2mBqmsGANpwk4rW4b3v6YZVyqpotGmaitsupl04igGxOcQuienLOlU2/LtyK5csthd1LCr52tsgo6WMxZESzCHC6lpAWfpWzgGXZNwWkEEEHLgO30wqIEZpFzPkKWm1XxISb2Jy4tkc1LWJStWm6yCo22kbDB4pOkO6Uxo/WnqY5TnHi1husOAA3AOy3PGlGxmLmJZkO60NJCyb4rZ344Nqmzj8RPxnl5eVwZwVh0Py7boFgtIVbiuLwpEqhmbClltRBUhJIAFyOLMeuDFtCiolAOIYVZbRxesxE6TaQI0ao6qithT6UrSnAlVjnDXRDS5rSyXmXWpRUvqFBJClYr3F4uTSxmZYChOIKwjEBYHm/wBCCmXZLamy0nAokqTbImFIF7RKFsK002ynC0gIG2wgu9mS8Hi0nWDYq2cRadK6Cqo/B6akyZrW6rVZ3x3tbZxxMA3g0MxwMtW8hPlY9nDxwXerGt1uqTrPzrZwrAhSGZiZZbsgYE2R5ItsytAEuyMNm0+InCnLYOKDkw1qNTkqTKGan5hLDIIBWrZc7IUhbFFyUstQUphBIAANuAbBByy3hKcCcKjci20xDr0spblFnapIPpnG5NBUsIJGdr2zERWie6CzpVU3JFuQXLltou41OBV7EC2zni5PoZmW0tIIWChJC/KFvKytnBHJZlxSVLaQoo8kkbIVvlHLxKFia2GnEqC20qC/KuL3hNcswp4OlpGsGxVs4XMEUYZUMzGs1tT1wIE1tT1wI2jS2OoVZCRzRl+68/im6az+Y2tXpIH3RpwtgHRGQ7qkwHdJ2mgfkpdIPSST7o1D5HNlYCVU2fllpPjJDbwPSAqPQU7VJam01yoTTmFhpGNSubgtGFaTS+9qhKIOX7hlyewB90aHpe+X9zBDuK+NpgnnzTG5q6IhrXt0Kj1/RupSDAeZeUycAdSAF2IyBBiM3JHks1OouK2JlgT1GIChUiTndGa5OzDeJ+VbQWVYj4pJziX3Lyd91Uf0Q98VpJNELrLbqGjswpacT7QQgrKlosMuDbtg1M3TdH6i842pbsrgQVhTyQAoAXNrE52EZboVTJSs6TMyk83rGFJWVJuRewPFCOj9Olp3S+WkJhBXLrmChSb2uBfK8TpxLZrVH3SKJWaoinsh9pxw2bU6gBKjxbYremXgYdKJk1Y1HfniawM4cHki1uq0U5iXbp+6A1LS4KW2aklKBfYA4LQ63SDfTmd6G/ZEFFJ6CzVKtppSNGm5NmaEwQ8yFNlCL+KMs89sMJvdT0flUslImHy6gLKW0i6L8BudsU3dQzXRT/Qx90RFcpElJaI0KfYbKZiaDmuViJxWOXRBQWlktmoaS1Og1nQpM/OrmFU55aFAsiywb7M+fbCO54vR9uSnTQ1TQaC0l0zJGRsdluDbFQKidxcAm9pr9uDaCOqb0I0mUkkEMkg8XxaomXQtlpnt1mgyk0tlpqZmQg2LjaQEnouYlaRp1R61ITU1LLcSZVsuOsrTZYSBtAvnGT6BSEjUKjPszrDbwEi4psL4FXGY57XhTc3bQ/pVvV0EszEu424m9sSSIrgiWMGqxLN6cCskL3sJ8v2t42HHi2cdo1iobpVDpkymXfTM4y2hzxWwRZSQRw8RjJ2qbKK08FLLZMp8IFnBiPkY7Wv0Q63QmUMaXPstDChttpKRfYAgARppOgnoaTM7quj8tUTKHfDiUqwqeQgFAPpuRE/XNJqbQKamenHvEcNm0ozU4bXyEYppxSJKjViXl5BottrlW1qBUTdRuCfVEtugurVRdGQT/EgrrwojORaFstje7DQ1uhK5ScbSTbGUpNuq8IbpukMhMaLS7DDhd3/hdZWkeKUg598UeuyEnL6E6PzbTCETD+t1rgGa7Kyvx2iSmpJiZ3JpOedSVTEs6ptpZUfFSXDfKGVJpksPoFV6a3RK1S6il4oeZLq9UBfAkWNjx5xMaHVDQ+nTk7O0lFRLjEmtx0PYT8WCkm3PsivaISEsvRTSGfU3eYaYLaV3OSSnMW2cAhPc5ZD9UqbBFw5TXU247lIitJ2Ealo7ptS9Jn3WJFL4WygKOsSBl6TDef3QqPTq2qkOomVTCVpQShAKbqtbh54zvcsmjLaVrZP8NLrTbnBB+4w0SpVS3T7gYsVSv/VSr3CM5FbLehqOken1I0bmBLTGtemCnEW2QCUjguTshjR902i1iebkyh+VddOFBdAwk8AuDlGa6TATG6DNId8ZKptKSDxZC3ojmmUuxTNNZhqSaTLttqbUhDYsEnCDl1xVBbCzcpg3KYEEWoqSknbaBHI6rYN9EdEYfp4/vnTSfN8kqSgdSQI2+/iiMEruOo6WTwbzU7NqQm/1rCOmFucpElp85Lu1uVVLPNuoEk2kltQUARcWyizVR/fG47LqveyW0+hdvuik1/RioaNrl0zxZVr8WEtKJta19oHHFlae1248+g/wUyE/4wfvjTWiIhjox8zNJfsm+8w63MPx2p+aHvhrov8AM3SX7JvvMOty/wDHqn5oe+K9mCP3OPnjL/Uc9kwhotlp/Kedq++F9zj55S/1F+yYQ0Y+f8r52rvMH5B2Z/fLV/zMfrBCm6P895zob9gQnNZbpSv+Zj9YIV3SPntN/Vb9gQ8oEjunZmi+Z+6G+kvzA0a6HO+HO6b5NEP9E90NtJP3v9Gv+r3wWyHkeD95lXnX7cP9y2VRPUOtSjnkP2bV0FJEMEj/AIMr86/bEONzebcp+jFfnGkpUthAcSFDIkIUReI/iwVCdlKjojpAppRwvMk4VjyXEnL0ERpmgtH0bfZZrdKadbmEpKHELdKtWojMEdxip/Cc5uiIm5ecl5Zp+SlVvsONJIJIIuk3JyN/TaCbls46xpVvZKyGphlQUngJGYP+uOEtUEM2v30B/wA2P6yDbpGWmkz9Vv2RBW/30Un/APrf+WD7pA/DSZ+qj2RF8oeBxuloUqvShCSf3E3sHOqLJpA1o+1odRZutsvPvIlEIl2W3CgqOEX7tsX2TSDJskj6Ce6M23Yr74pab5YHD60xhO2kXYodRnZuelpclpTclL4m5dAuUozxEXO055mLgf3mEecf+SI6vNIb3PdHMKQMS3lHnJMSO3cYT5x/5I2/BBPQ35j6SD+b/ZME3KbHSaZH9DV7SYPoZ8yNJR/ND2VQnuT/ADomPNFe0mD2YXgZ6NoNN3SEMbNXMutdXjCFdAkGc0/Exa+Euu+kEftQeqI3jur32BU4hXatfvhxuTsFzSGcfIybYIvzlQ90HtYIPSp4y+nM++E3Lc1itx2IMM65V3K9XHKipjUqdwjAk4rWAG3qiR0iH/EGZv8Apie8RadKdOqnRNIn6dKy8mppsJsVtknNIPHDgGhHyE9ECATdCTxiBHA7LYDqw2ypZyCUk+qMM0ZbVP6YSJWLlc0Fqvw2OIxuykoUyQ4AUFPjA7LcMQMs5oZKPpflnKSy6jyVoKAR0GNRdWc2V3dZZBp9Pftml1Sb9I/9RXaWpT+5nWmUgktTDayOIXTn6jGmzlR0YqTYZnJ2nTCEnEEuOIUL8ecL02ToQadbprMlq3hZ1LASQoc4HSYqlSqiVqYtSK0ZCi1WnCWU4qebACgfICbkkjoiwbl4JqFSFv4oe8RpUvovQ5bWamlSyNanCv4sZji6IcSlCpdPUtUnIS8upYwqLbYSSOI2iuaa2FGObnPzzlvqr9kwjo1YboEsP6YrvMbPK6P0mRfD8rTZVl1OxaGgCOuONaPUdiZE01TJVD6VYg4loBQPHeJ1EKMam8t0hfF8Jj9YIV3R/ntN/Vb9kRrczRaCw6uozUjJNrSrWKmHG0gg32knnhjNr0Mn5hT827SX3lWBW4pClG3PFU/Iooe6b8lQ/ND+zDbSPPc+0bPFre+NYnaXRpxplc7KSrzaEhLRdQCADwC8dVRaPNSbLC5CVdl2b6pBbBSi+2w4IixFsXK9zM0fvML85/bEK7njDk1onpFLtglbrRSgcZKFWjR26ZR3JJVPblZVUsDiLAQMN77bdMKyVNptL1jcjKsSuOylpaSE3twm0TqKhlZh+idcY0dqE47NNOqDsqtkBAFwokHO/REluXSrr2lofQklthpRWobBcWEahUNFtHagozc5TpZRPjKdthvzkjbD6mSNNkpctU1hhpu+YaAAvzxp4i2JlZhtSm1UvTyZnC0VmXqCncF7YrLvaFdOJvf+kZnAgoD8uy5h22xIBtGzTVIoM/NEzUlJPvnIlbaVKMde0cob7qS9S5Na8ISnE0knCLAW5hlEWLHcuVjyR/E2fs090ZruxIVraY5Y4cLgv2Y1BoI1Y1eHBbK2y0N6jTJGpsBqflWphpJvhcTcDnjEZU7FeDBqjWlT+i9MpwlVJTIKWlT17hRVmB6LxZEgq3GDYbJi55vjI0huhaPvyiZVunyTjDZxBAbSQCeHphdqSpUswac0xLNtk5sJSACTzRt4qGVmNaJ1be9IrVLLGIzUqtwOX8nCk5W57w/3J89KH/NFe0mNRTo7Q5fEpFLk29YCgkNJFwcrdcGl6TRqO4XpeTlZRahhxoQEEjiv6IPEWoUWZVulBchpq3Ns5LUy26kkXFwSP2YmNyGVtK1KZO1a0IHUCfvi/TtKpNSCZidk5aZCE5OOoCrJ27TCknTpCmsKTJyzMs0fGUG0hIOW3KJnTjQrUxbTRh6nacTLzzaglTyXkfyk5HL0EdUNq5PDSnS4vSDLg3ypCG0KAxXsBwXjbZunUqtNBMzLS82hGQxpCsPuhCRodEpbi1yUlLMOIyUpKRiTfn2iKsRUMrHZFkpHNAg7wsRAjB0WwV78VWP5B7o84k5x6Ne/FV/UPdHnI7Y64Xk5SFW2JhbesQy4pA2qCSR6YPKzszJTCJiWfWy6jyVoVYiNW3MADoq4CLjfK+5MZnpEy3LaRVBlpIShEwsJSBkBeNp22ieDYdA9JF6Q0Y74sZqWIQ6Rli4ld/oi07RGV7kLhE1UkXyLaD6zF/rWktL0flw7UZgIKvIbSLrX0COEl+1I0mSto4RFAVuvUkKITITZHH4o9V4naDpxRtIXQxLPKafP8C8LKV0HYYji0LDadj8Cql9kPaEYKL3jetOjfQypfZfeIwVJFxfZHbD2Iz0MEqXTaaEGxu3mRe3ixJYV6ggm67bQLZxU57Tyj6PSsrKvqcemAwgqbZAOHxRtJNof6OaaUnSVampRa25hAuWXRZRHGOOPncHbZvPokSEktpxyWS2RdtkhwD6JyyPojs2ttmbWp1QQlbBCSeE32dOcO35lmVYXMPuJaabGJa1GwSIpk9usUKXeLbDEzNJSfLSAlJ6L5+qMLDbVI28RXZaZpChQlIt4wZAtbmEKSiVpm5jWkFZwnEE2BFj/AO4qcjur0KafS1MNTEqFG2NaQUjpsYt7tRlm6cuoawOS6Wy7jb8a6bXuOOK8Np2ydT9WgyQPhFZttaT3mCTKHFTzIbc1Z1a88N+FMVr/AGpaM3zff/sDFtaeQ80h1BulaQodBg8PTUKetiVOSUyDIO3AIXdF2l/VMVmobolApc+9JTDzweYVhXhaJAPTDuX0wpU1QXq22t3ebCsK1Fsg3y2Dh2iNZGlRnNcrHtLcS5LpSJhDpShNwkZpy4c4bTCkF2dl0kF5x5GrSNpOFOcQw3UdGSoJDz9zl8iYt2JNsXBtvGHhuqZtYitsQnRdlu2fxyPaEcqSbyDthc2is1fdOoNLmFS7ZdnVpNlFkDCDxXO3qhgxuv0ZxwJekptlJ2q8VVvXG+nJ2YU6r6LvPpJp0wANrSh6oSmUk0shIN9WDbjHDHafVJOrSaJuRfS+yvYpJ9R4oiK3pxRqDP7ynluh7AFWS3iFjz9UZytsKdEpLuNvTjzrJCm8CU4hsJFz94hlNoU3MPvIQTjdShdhwWSQfTcdcNZHTygT8pNTSJhbbUoAXVOIw7b2txnKIhG6vQlzAbWzNIbJtrCgW6bXvB4Tao2sWnZcH/owIT3w1NMtvMrC21pxJUnYQYEdCLYD34sv6h7o85Hyo9GPfiy/qnujzmfKMdcLycZGvbl3zXc86V3JjNtKfnTU/OV98WLRHTmS0cojkm9LPvOl1TicFrZgC1783FFUm33qvVnphLRU9NPFQQgXNydgjUU1JsjLxuRm07UTwatHeYqul9Teqmk8686rJDpbQngSlJsPf1mNM0A0afoNKcdnE4JmaIKkcKEjYDz7YyWsflqe84c9owjTk2HsTFG0PXV9GZ6spmtWZXFhawXx4UhRub5bYr0u+7LTDb7KyhxtQUlQ2gjhjS9Cv3t6v/1/1YjMOGNJ22NjbdIp01Hc1mJw2u/KIWbcZtGJcMbDOG+5GPMUfdGPcMYw9gyarOjdWpcnL1KfwKROZghd1XIvY9UL6CzCpfTKnKSSMTmA9BBEXDdG+ZlK+uj2DFI0Py0upnnCY0ncR5L7uuVF1qnSMihZSh9alrA+kE2sD6Yz7RuiK0irbVOD2pCwVKcw3sAL7Ium68fHpXQ7+xEFuZ5aZMn+aX3RI6QD3IOv0hVDrUxTlOa3UkALtbECL7OuNE3NZtdR0UqVKcUSlq6UX4AtJy9IPpinboCwvTOfKTeykg9OERadyDNqq9LXcqEtY2wtzMzkbbI9DaMTe+9GKc+TcqlkX6QLH1xhFflhJ1+fl0psluYWlI5sRt6o1nQOfDe5+0+s3Esl2/QCTExNUioyfSGYEzpDUHgbhcysg82Ixf5ZrU7i7gItrElfpcjMXFlbilHaokmNgqUvvTclDBFimTbJHOSCe+LLwRGPoPxqekRuGn9Sdp+h8wplwoW8UsgjbY7fVeMPR8onpEbBun56IJ84R3GE90VGRyksqdnmJVBAU84lAJ4CTaJnS/RcaLzzDCZozCXW8eIow2N7GI+g/OGnedN+0IuO61+U5D7FXtRpv9kiLYS3J6m6xW36cVHVTDRWE8AUn/1f1Q23UDfS42/R0ffCG5n88WfsnO6Ft0830sPm6PvjP9l8EJQaHU9IFvycgpISkBxzGrCnK4HXmYinmVy7y2XBhW2opUOIiL/uTfj1R+yR3mKZWsq3P+cue0Y0m81E8GvaAvrf0NksZuUY0X5go29UCEtzo/gdLfXc9owI4S3O0dizvn9zr+oe6POSvKMejH/xdf1T3R502qjeF5OciUpujNZq0muckJJT7KFFJUFpBuBfYTc7YcUXSio6PPYWWZc4DZSXGEhXQVABXri/7mHzXduP40r2UxnOlKQnSipAAAb4X3xtO20zOxsmjOkcvpJTN8sp1bqDhdaJ8k/eIxGs/lqe84c9oxeNydahNVBFzhLaDbrPvij1n8tz3nDntGJFVJh7Fn0b0sp1K0Qn6VMB4vzGswYEXT4yABc34xFM4YtOjOgkxpLTVzrU82wEOlvCpBJNgDf1xMf7JJ2/5VY/sz74txTFMn5r96MeYI+6MfScxG11yQVTNzeYkVrDipeUCCoCwNrRig2xnD2YZqG6L8yqUf5aPYMUjRD520zzhPfF33RfmVSvrt+wYo+iR/Cymeco741H4h7mw6SaK0/SUMKn3XWxLBWEtqA22ve45ozmbnqBolUi7o86/OTqEqRrHFAtIvkdg8Y+qLVuo1eYkKMxJy6ygziiFkbSkDMddxGZUKkO1ysy9PaUEl5Waj9FIzJ9AjMFpbKxnMTDs1MOTD7inHXFFS1K2knaY0ncf+TqvS1+1FK0spTFF0gep8tiLbKUAFRuScIufTF03IPk6r0tftRufw0Ityq6esFjTKoJIsFLSsdaQfviz6HzgRuZVlN7loui3MUD77xG7q0tqtJWXwMnpZJPSCR7oa6LPlGhukzd8tU0R1kg/dGd4oeSqtI1swhv85QT6Y3DTJsNaCzzadiGUpHURGO6Py++tI6cwRcLmmwejELxs2nI/Ayo/ZjvEMTdCJhKflE9MbDum/M9P26O4xjyflE9MbDumfM8fbo++LPdBbGV0L5wU/zpv2hFy3WvylIfYq74ptC+cFP86b9oRct1r8o0/wCxV3wfyQWxE7mh/DJn7JzuhbdPP4Wbf4uj74R3Nfnix9k53Qtun/Ov/t0d5if2PA/3JjeoVD7JPeYptb/LlQH9Jc9oxctyX8pVAfzKe+JCe3LVTk9MTPwsEh51TmHU3tck2288LSlqWtCW3OfmdLfXc9owIlNHaIdH6M3Ty/rsClHHhw3ub7IEcW7Z1jsSj3yCvqnujzlwx6Md+RV9Ux51tnHXC8nORre5fnow750r2UxnOlXzqqfnC++L7ucVCSk9GXhMzbLNphSiHFgG2FOcZ7Xppqfrs7Nsm7brylJPGL5RYr9mZexb9yf8oT4/mk98Uutflue84c9oxdtydCt+VFdjYNoF+s+6KVWsq5P+cue0Yq+THg0PQNxbW59VHG1FC0qeKVJNiDqxnFB8Jq7f8sz394X74vegx/4e1fpe/ViMx4YkVqwzZJ152Y3KlPPOKccXIpKlqNyTlmTGNjbGwvZ7ktv6AO4Rj4Ge2GH5DNQ3RM9CaX9dv2DFG0T+dlL85R3xeN0P5kUv6zfsGKPoplpXTPOkd4hD4MPcuW69n8Ff9X9mILcz+eLX2S+6J7dd2Ur/AKv7MQG5qoJ0xYBIGJpwDnNoL4B7iO6IPw0nehHsiLNuQeRVelr9qKzuhqCtM52xvbAP8IizbkHk1Xpa/bg/gFuE3XmPHpsxxhxB6rH74qVEe1ejlfRfy2Wf1o98aJurSwd0ZZew3UzMpz4gQR32jLJKabYptQl1EhcwhCUZbbLCvuhDWIe5NbnTGu00kyU3DYWs9k/eRGo6c/MypfZDvEZ9uUy5c0meePktSys+ckAffGhacj8Dal9l94jM/kirYwceWOmNi3S/md/1m/vjHQLrHTGx7pWehhI5Vv743PdEWxlND/L9P85b9oRc91r8o0/7FXeIpdE/L9Pv+kt+0Ium61+Uaf8AZK7xB/JBbERubfPJj7Nz2YX3T/nZ/wBujvMIbm3zyY+zc9mHG6f86h5unvMT+x4Hu5IP95z/ANinvjVLZRlm5H+VKh9invjVY5YnyNR2EnNogR13aIEZR1Wwk4PilZfRMedSDcx6PAum0IfB0lf8UY/sxGoTynOSs875mHlPpU/VXtVJSrr6uHAm4HSeCN9FNkv0Rj+zEOG2kIFkJCRxAWjfW+jNFd0M0Y8HaUW3SFTT5xukZgcQHRGeboGjkxSq2/PNtKMnNL1gWBklR2g9dzG1BOUEcZQ6godQlaSM0qFwYwptOy0ee5Kv1KQp0xT5WYKJeZvrEAA3uLHPgygtHo85W6giUk2VLUo+Mq2SBxniEbmrRahLXjVSJMq49Qn3Q+lafKyScErLNMJ/NbQEj1RrqrwiZSB0jlEyOgU3KN5pYlMAPGAAIw8A3j0otpLiChaQpJ2gi4MN/guR/Qpf+yT7okZ5StFC3Qh+A9LP8pv2DFF0V+dVM86b9oRvrkqw62G3GW1oTsSpIIEJpp0mhYWiUZSoG4IbAIgsSlQoou6xIPPUuTnW21KRLrUHCB5IVbM81xGXMF9D6DLqcS7eySgkKvzWj0ktlDrZbcQFJULFKhcGGjFDpcs8HpemyzTg2LQ0kEddoQxMqojRgdZp07TZ7Uz5UZhbaXF4jcjEL2J44ve5AoBdUQTmQ0bc3je+NIdkZZ5WN2WacVxqQCYMzKMS5JZYbbJ2lCQO6DxLVUKK9ugsF/QyesL6sJX6FCMMsbx6ZU0lxBQtAUk7QRcGEPgyS/Q2P7Me6EJ5StWZ1uQy3iVKZIzJbQPWT3iLZpwPwNqX2X3iJ5mWZl0lLLKGwdoQkC8GW0hxBQtIUk7UkXBjLlcrFaHme3jDpjetJKOquaMPyLZAdUgKbvsxDMD7ol/g2S/Q2P7MQspBuLZDhjUsS6IkebpmWm6ZOlp9pyXmGVXKVCxSRsMLVWtVGtPIeqEwXltpwpyAsOqPQU3SpGetvuSYmLco2Fd8NmdHKNLrC2aVJoUDfElhIPdGur9DKUPcv0cmWHXazNMltC28DAULFQOZV0ZCIfdQTbSpPm6O8xsoQALAbISck5d5WJ1htZ41IBMYz/tZa0Ms3JAfhafH8wn2o1W0cblWGCS0yhsnaUpAhQiJKWZ2VKhB3aIEB7ggRDotiuzGkM2xNOtJbZKULKRcG9gemExpNO8mz2T74jp/8oTP2qu8xHKmXGlgLbv4tyU3te+z0Xjz8sfGcmlI9FH8bAypuJZPCed5Nj0H3x3wnnR/Bseg++K69NhlCFlsnEknoyvBTP2A+KVmL3vltt6InXx35Ndv+Mv5LKNKZ7kmPQffAOlE9ybHoPviuiZVq3VKaPiXth4QL+6CKnykJBZUFLCrC97WF4dbH9h2/wCN6ll8KZ7kmPQffA8KZ3kmPQffFZTPErALKgDn0ZA/fHd/EsMupbuHHCgi/FfP1Q62PyO3/G9Sy+FE7yTHoPvgeFE7yTHoPvitme2gMqv43qF4XZWpxIWUgJUAQOEcd4jx8dK3Iq/F/HbpRJ7wonuTY9B98DwonuSY9B98QsdjHdY3sb7PA9SZ8KJ7kmPQffA8KZ7kmPQffENAEO6xvYdngepNeFM9ybHZPvjnhTPcmx6D74hoBid1jew7PA9UTI0nnQokNM3O3JXvjvhTPcmx2T74hY7wQ7rG9i9ngeqJnwqnx/Bsdk++OeFc/wAlL9k++IYiOGHdY3sOzwPVE14Vz3JS/ZPvgeFc/b5KX7J98QkCNdzi+w7PA9UTXhVP8lL9k++OeFU/yTHZPviGjkO5xfYdngeqJvwqnuSY7J98FOlU/wAmx2T74hoKYdzi+w7PA9UTR0qn+TY7J98FOlU/ybHZPviGJyjl4vc4vsTs8D1Ra6RVX6mXtelA1eG2AEbb8/NAhlov/Gv6n7UCP2/xZOWCm/8A7U/B/LhGGNKMVS/9EXPflCY+1V3mGinkoVhIXfmbJ9doeTw/3hM/aq7zCIjz82s7PRQ+C/8AAzbnUrUtLjRFllIAzuL2gfCLRUhKUqusAi4tkSBf1w7wg7QI4EpGQSAAIZo8Fyy5EDOoS6tBSfEIF+P09UcVPtC1kqOageawuYc2FsxAwj80eiJmjwKlyNRPNlSUlC/HSVDIQoH2m0NYEEJcAKQBaw/0RC2BJFiBBgkWFhkIXHguWXkaqnClphZQAHSLgq2X79sd382NXdKvjCALZ7b7fRDnCCBlsgYRxCJceC5ZcjYzzaQq6V+KLnLrjrM2h5KyhJ8RINjw3FxDjCOKO2A2CFxrYVLkameShIK0KBzvbPYLwYTiVMrcS2rxFBJScttvfDgpvwQMI2WhceCpS5GzU6ha20FCkrWSANoyz2wHpssk3bvZYTt5tsObDigWiXG9hUq3GqZtwutoU0kY1KFwq9gOqDrnW0OKQUqJTttY8BP3GHAAyy2QAhIuQNpzhceBUuRmakyACUrzTiGXPaOKn0Ar+LVZBIJy4Le+HmEfmj0RwpHEItw4FT5GfwgnMlBCRne+3JJ/ahTfSMDiilQ1ZsdmcL2GywjthBuPhBKXI2E1dtTgbNgRbPaCB744idSt0NYFBRJHNl/+w6sLcEFsOACFx4FS5Ghn0pdLakEEKtln1+owXf6SQnArEQSOEZC+2Hls9kcIHEI1ceCVLkauzKm3ijVFSAkEqHBf/wDIJv8AQAcSFXSSDbP6RH3Q8sIKQOIQUo8BqXhk9ot/Gv6n7UCO6L/xr+p+1Aj978P/AII/5/2ed/O/7Ev8f6RKroci8tTi2ziWSScZ2mODR+ngAFpR58ZiSSPFHRDZmaW5VJmVKU4Gm21pI2kqxX9kRvoYb/k+buMVf0xAaP04/wACrtn3x3wep3Iq7ZiTA5oaz845KLkwhKSH5hLSsXACCcufKJ0MP1Re5xfZjfwdp3Iq7Zjvg7TuRV2z74c1ibcp9Gm5xlKVLYZUtIXexIF87QilmuLQFb8kRcX/ABVf+ZDt8P1Q7nF9mE8HabyKu2r3wPB2ncirtn3wqlitBQxTkkU3zAlVf/eFKxNvSNNcfl8GtCkJTjBIzUBmARxw7fD9UO5xfZjfwdp3JK7Z98Dwdp3Iq7ZhQMVz9Nkf7qv/ADISmJ2qUtGvnWpeZlEZuuS4UhbafzsJJuB0w7fD4Q7nF9md8HadyKu2ffAGj1O5FXbPviVbUhxsOIUFJUAQRwiIaVmqtUJie1D0oy3LTKmUhbClEgAG9wsccO3w/VDucX2Yr4PU7kVds++O+DtO5FXbMGLddbSVJfkHiNiCytu/XiVb0Q4p0+J5LiFtKYmGFYXmVHNBtcZ8IIzBh2+H6odzi+zGvg7TeQV2z74Hg7TeRV2z74NV5ybl5unysmplKpt1SFKdQVAAIKtgI4oNqK3+nSP91X/mRe3wvVE7nF9mEGjtN5FXbPvjvg7TeRV2z74cyzVTS9eamZVxq3ktMKQb9JWYRqEzPCpSslJOMN61txxS3WyvySgAABQ/Oh2+F6odzi+zCeDlN5FXbPvjng5TeQV21e+FdRXbfj0h/dV/5kFZqMyxPNyVUZbbU9cMPNKOB0gXKSDmlVgcs78cO3w/VDucX2YTwcpnIK7avfA8HKbyCu2r3w8m26itwbzmJdpFsw6ypZv0hQiMnn65Jvybe+5FW+n9Tfeq/F8VSr/KfyfXDt8P1Re5xfZi/g5TbfIK7avfHDo7TeQPbV74V1Fc/TpL+6K/zIkbccToYfqh3OL7Mhzo5TOQP9or3xzwdpo/gD21e+JgpgpGV4dDD9R3OL7Mh/B2m8ge2r3xw6PU3kD21e+O0aqPVB18PIbCDZ2WUgHx2iSATz3ST1iJUiL0MNfyTucX2ZGsU+WkMW928GO2Lxib26emBDp8WIgR1ilFUjLk5O2KoF0J6IjpVP4Qz32DPeuJJsXbT0CIVz4RGkc2JBMsRvdnHriocLlrWjSOLJ0DKIqt5O0zz5HcqO30i/Mpvac90Magatvqmb9TJhrfqPkVKKr2PGIJAkdJ/mxUvNl9xiTa+RR9URG6T38GKlx71c9kwm1MaQ6lFqbIWwj+Nq/y4laAmIjNIvyM59o1+sTBpZ6tqfQJmQk22ifGUiaUpQ6BgF/TBNJVYKG8rCVWW2bDafHTBLUWSnBHFAFJBtYjhhh8LrA/JU/2E/8A2iMnKvMVF74MDL1LQ8MCpiYSUqIPAgi6cR5z1GFEJLRwk6PSV8wGgE86Rkn1AQho9fXVf/mK/ZREswy3LS7bDKcLbaQlI4gMordLeqyJ2rpkpOVea3+vxnZhSDfCjgCTF5KWiIpkHwpmyjyd6NY+nEu3qvCLszpNh8SnSA4ymYUsjoBSkH0wrQFMFMz4zxnS5eaD6cKwq2WQyw22Wy9cKpCwtXH++6J5w5+qXEzEFpEqZRUaMqTabdeEyvCl1ZQk/FL2kA90Lb40j/8Ajaf/AHxf+XCrQJcRGTPzmkPNX/aahxIOVJal7/lpZkC2AsvKXfjvdItDGqTCpbSGnrTLuvky74wtAEjNvPMiC3BNCIvSDKUllgDGmdl8BtxuJB9RMdXWXUIKhR6gojgCEXP+KGMjMLr9TQ9NjeqZJWNuSUFBwqtbGsEDIA5WuL8MEiFhAsLREVv8co/nw/VORMRE1v8AG6P5+P1bkEUlQBHCINHCM4hQsRtdmCxS3UovrHyGG7bcSzhHovfqiTIiImyJnSCTlQCUyyFTC+IE+KnvUeqCIxOZl00+eprrICWUgyi08ASR4v8AiSB1xKHOG1XlFTlLfZbNncOJpXEtOaT6QIUk5hM5JMTKdjrYX6ReAQSY2p64ECY2p64EU6LYXb+TT0CI+WH4Rzw/o7Pe5Eg2Pi024hDKXQsaQTiyk4VS7ICrZE3ciHMkLRFV3JdM8+b7jEvaIuttrWqnYEKVhnmybC9hnnBA7pL82Kl5q57JiSZ+QR9UQw0jQpzRuooQkqUqWcASkXJOEwGa7TUsoBfIISL/ABavdFBJWyiL0jH+5Xfrt+2mFRXqaf4c3+zV7oLpAhTtFdDaSolTZAAufLTAEgBlCFQk2p+QelXk4kOoKTzc454dAZCAU5RAMKJMLm6HJPum7i2ElZ/lWz9cNNH/AJasf8xX7CIcaOpKaIw2tCkKbxIIULEWUR90R9Ln5anzlWbmlLbUufUtILajdOBGeQ5jFBYbREzaQ1pRT3UGynmXW3B+cBYj0G/phVekNOQm6VvOngS3LrUT1AQWRln52pfCs2wqXCGy1LMrIKkg2KlKtsJsMuADngBKsfliiecr/VLiZiHrqky9QpEw4FapqZWVqSknCC0scHORDn4epn6Qr+yX7oBD+IyZ+c0h5tMe01DmWqsjNPBll0qWrYChQ7xCUy0o6RyCwklKZd8E2yBJbt3GICQiJrjQbfp08k4XGZpDeIcKFnAU9GYPUImsOURmkDavg5C0pKtVMsOEAXNkuJJ9QMEB/ETW/wAao/nw/VuRMWyiKrTS1zNJKUKUEzwKrDYNWvMxVuCTgQcJjlohQhGUVqSl6jUJydqUrPplW3nS2gFgLJS3dINyeE4j1xN1d96UpUw/Ktl19KDqkAXxLOSfXaO0+UElT5eVBvqmwknjIG2KiEeafW//AJxH90T74S0fbXJtzVLdeDq5V4qBwhN0L8YG3ALlQ6onSIiZhoy+kMvMoQoiZaUw4QMgU+Mgni+mOsQsDiZGaeuBCRf3wjHq1t4XFosoWJsbX6Da8CB0Ww+aHxSegQcCCtfJI+qIPGTALR0CAI7AHQL7YGEcUGAjsUBLDijtso7aO2gDgEJTExLyjZcmH22UDMqcUEgdZhCsVAUylPzmHEptPip/OUTZI6yQIZSGjzCVCbqmGfn1C63XRdKTxISckiAFfCag7PheT6dcm3ph+w+xNNhyXebeQdim1BQ9UG3sxhw6lvDxYRETP0FDeKeo6USc+gXBQMKHv5K0jI32X2iLoQmcgLm1o4VoSjGVpCPzicojxOt1PRpc43kHpZRKeFJwm46jcdUQlUZTM7nUgw4DgdEohXQVoERIhbrA88Cw4oitHJh1cgqTml45qRWWHVcKreSrrTYxL2hsU4E80dtnHYbVGdbptOfnHQShlBUQNp4gOc7OuAFkrQpSkpUCU5EA7IMYrOikm7Jz9QEyP3S8hl5/66sZPo2dUPqpPTT86mkUtaUTKkhbz5FxLo47cKjnYc1+m1rRB7N1KRkADOTbMuDsLqwkH0w1b0lobqwhFWlMRNgC8kX6LwaR0fpsgS4ljXPrzW+/8Y4o9J7hlDxyUlnkYHZdpaeJSARDQoqlSVpCkqCgdhHDANogZikvUS87Q0qDaTiekL3Q4nhwD6CujIxLSs2zUJFuaYViaeRiSYUBVK0OJxIUlQ4wbx0gRSNGlroNPk5xSiadPEh+5yYdxEBfMk5A8RsYu+0QaoIKRBFlIIBIFzYX4YUMQleynaN58P1a4iKPJzajrgQJz6HXAim1sOWfkkfVEHjjI+JR9UQa2e2MmACDAQXhg444hToEdtA2x3aI0QKI7a4gWjsARWkci7PUN9pgYnU4XEJ/OUhQUB14bdcOaZUpWqSaJiVcxA5KSclIPCFDgMPOqIyboEhNTRmwlyXmiLF+XcLaz0kbeu8CEoBAtEKmnV2UV+5q0mZQBk3OMAntIsfVAcrk7TTerU4oYAuZqWVrUJ+sLBQHPYxa4Fjg09qm0Obl2VKKCl1wYjsKrqI6LmIWbF9Aab0yf6xuLFNutv0h91pYWhbCilSTcEFO2K7NH/h9Tv8As/1jcEQkJz/dmkUrPBPxM+BLPkcCxctqPrT1iJ2GVWkBVKU/JlZQXE+IsbUKGaVdRAPVBKJUDUqW08sYXk3beT+a4k2UPSDDcpIxB1Uio1uTpSVnVsETcyANoBs2k9Ks/wCrE044hppTrhCUIGJRPABEPo42t5h+qvt4HqgvWAWzS2Mm09nPpJguQw0mQnSKqk5AMsE/44S0WG+JByqLT8ZUHlPEnbhvZA6kgeuALmsVoDbvVq1uhyHGjBSdF6Xg2b1b9kXg9iEmRAtHYEQ0FIyiDpTZkqrVKeCdVjTMtJ/NDl8QH9ZKj1xPWiCAUdMnSPIFPTi6cZt98VEYhozLMzmh0vLTDaXGnELStKhkRiMKUWZekpldDnVlTrKcUs6r+Ga2D+snYeo8MG0PH4MSnQr2zDitU1c/Lpcll6qcllayXc4lcR5iMj0xfNEJExB18/u2jefj9WuH1KqaKpIh7AWnUkoeZJuWljakwxr/AOOUfz8fq1xFuUeTn0OuBAnPodcCCOi2HjPyCPqjug8EY+RR9UQpGTBy0dAgAR0bYAMBHYAgEZxQcgR0QMoAjatPOSDsgQQGnppLLpI4FJUB/iwxIw0qtOaqlOdlHSU4wClY2oUM0qHODYxHy9f3iEytdTvR8eLr8J1DvOFbB0HZAhOdccIChZQuDtBhoKtTlIC0z8sU7bh1Nu+GMxpLLuFUvSAalN2slLObaTxqXsA9fNCmBCktpl6XWJJu4Zlph1DQv5KSgLsOYFZEM5n976n/APZ/rERLylOXT6FMNOu659xLjrzn5y1XJtzcA5gIiZhCv9n8gnCcQ3plb+cRGrIWvgiFbvTNJltWAl6mnWI4g8kWUOtNj/VMTdoja/JOTdNK5cfuqWUH2Lfnpzt1i464yiiGkKt9iWoqFKC59dnMO0MpzWevJP8AWiZQlKEBKRZKRYAcEQejziqvMv11bakNvJDMqlabKDY2k8V1X9AietFfAIiUAOktUHBqWL/44S0ZUJViZo6jZynvKQAdpbUcSD6DbqheTSRpNUzY2LLFjx+XHKtTplUw3U6aUpnWU4ChZsl9G3Ao8GeYPAYfRCWjkRDGlFPU4GJ1Zp8yPKZmvEz5iclDnBh0/W6VLN6x6oyqE8ZeTn64lMo9Oy8QNGUZ2fqVTsdU4tLDB/OQ3e561KVBXp+a0hTvalodYkl3D08tJQSnibBzJP5xsBwXiZl5VmTlG5aXQG2mkhKEjYAIuwIjQ/5sSfQr2zE0Yh9EUKRozKJUCD42RFvpGJrhg9wV+poVRah8NMj9zOAJn0AXy4HOlN8+bojlcWlczRFoUFJVPJII2EatcTziA4lSFAKSRYg8MUuZZmKXWaXSShxyUE6HZV3bgRgXds/VJFuY80VEZZJz6HXAjs79Dr+6BER1Ww7Y+RR9UQZTjaDZSwCRcAn/AFxwVnNhH1R3QhNyRmXW1hzCUJI2X2kH7oxJvwRJN6jsZx2GCpB0hWF/CSvEMsuv1eiFnGFqYQ2hdikWJPDlaM2+C0uR0VBKCpSgABcknZHcQ4xDByQddbeSVpTrCciLj6WZ9I9EHTIuB5S1LSoFQUARstf3+qGaXBcq5HmIJF1KFibCO2yiPapriQ3ifx4FYji6U/8A19ZhZ+TW7NNvJeKAm10/nW//AGGaVbEyxvccBxBtZaTfZY7YCkJWCFJCgeA53hqZAqSbrFyBnxkAj74Ufl1OrZUlywbNyOPZ/rrhmlwMq5E10mmKcC1SEqV7QS0m/dDlttttOBCEoA4Ei0NTILwEa3xiFAK4Re3daCOSmrbut8J+LwXPQr3+qGaXAyx5JAEEkAgkbRAABFhshiGU2bBm0Yk4SQDtABv6u6DNFphLiFzSLuqOG6hxRU3wRxXI82c0GiPDTS1tLTNIKPogHJQVst6YEmWG2XUCdbWojNQULi46eO5gnLgOKS3JEWtYQIYJZuWyH28gR4p4c9mf+rQmim61lZamQUOJFinMfSz2849ETNLguVcknl6YFxe1xfihkJBesSQ7ZKUkWtx39/qjrkgrAUoWkXBGY2C97QzPgZY8i7zbDoCHkIWCcgsA3hFumU9lWJqSl0K40tJB7o4JJerI1pCztUB/Jw/+44zJONOsqLlwhJChbbe/v/1la5nwTLHkdpKTcAjLbzQFKSkXUoDphm/JOLU6pCwkuWsU5EbPd64WmZUPJABAslScxfIi0LfAyrkWsL2Ec4YZtyK25tLweOFIICODaT949EEekXlvPOJfAxlOEW2WhmfApcjsuIxYQoFXFfOCqsTDT4NIXi1gvjCwbZ5BI/Z9cGaky0sKUsKsokC3Nt6YJvgrjHkTnvodcCOz21HXAjogthywfiUfVHdCkRQdcAsHFADnga53lF9oxmiUSpPPHRtiJ1zvKL7Rga53lV9owolEym8GiF173Kr7Rgb4e5ZfaMBRM5wDENr3uVX2jA173LL7RgKJmABeIbXvcsvtGBr3uWX2jAUTOcFcaS4AFXyNwQbEGIjfD3LL7Rgb4e5ZztGAodqokopzHZYyQMIORCTcDu9Ed+BJPX63ArJNsIVl5OG/Thyhnvh7lnO0YG+H+Wc7Riih+3SZJpaVoZCSmwFidgtYdGQ9EFFGkUm6WbZ3yUbX/wBEwy3w/wAs52jA3w/yznaMBQ/FIkQ1qksBKAQcKSRmL27zDphluXYQy0nChAsBe8Q2+HuWc7Rgb4f5ZztGAonOeBeIPfD/ACznaMDfD3LOdowoUTd4GKITXvcsvtGBr3uVX2jChRN4rxyIXXvcqvtGBvh7ll9owFEyTHIh9e9yq+0YGve5VfaMBRMZWhMxFa97lV9owNc7yi+0YChxPbUdcCGqlqV5SiekwIpp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1360967" y="762000"/>
            <a:ext cx="6169025" cy="5029200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981200" y="4800600"/>
            <a:ext cx="495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31576" y="4038600"/>
            <a:ext cx="403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41176" y="30480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98176" y="49530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Primary data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905000" y="41910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Analyzed data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905000" y="3272135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Indicators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905000" y="2052935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Indices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Phillips (editor) 2005, Community Indicators Measuring Systems, page 4 (reprint of Hammond </a:t>
            </a:r>
            <a:r>
              <a:rPr lang="en-US" sz="1400" i="1" dirty="0" smtClean="0"/>
              <a:t>et al. </a:t>
            </a:r>
            <a:r>
              <a:rPr lang="en-US" sz="1400" dirty="0" smtClean="0"/>
              <a:t>1996, page 1) 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7620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Information Pyramid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2F2C-6B0E-4E75-AD66-64C1E560E5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20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BDAAoHBwgHBgoICAgLCgoLDhgQDg0NDh0VFhEYIx8lJCIfIiEmKzcvJik0KSEiMEExNDk7Pj4+JS5ESUM8SDc9Pjv/2wBDAQoLCw4NDhwQEBw7KCIoOzs7Ozs7Ozs7Ozs7Ozs7Ozs7Ozs7Ozs7Ozs7Ozs7Ozs7Ozs7Ozs7Ozs7Ozs7Ozs7Ozv/wAARCAFaAOUDASIAAhEBAxEB/8QAHAAAAAcBAQAAAAAAAAAAAAAAAAIDBAUGBwEI/8QAWRAAAQIEAgMKCAgHDQgDAQAAAQIDAAQFERIhBhMxBxRBUVNhcYGSsRYiMnSRobLRFSMzNkJyc8EmNDVSVLPCJDdDRGJjZIKTlKLT8BclJ3WDhMPhVdLxZf/EABoBAQEBAQEBAQAAAAAAAAAAAAABAgMGBAX/xAAsEQACAgAFBAIDAAICAwAAAAAAAQIRAxIhMVETFEFSMmEEIkKBsTM0ceHw/9oADAMBAAIRAxEAPwDV2GWDLtEstklAJJSOKFNTL8g32BBGD+52vqJ7oVjnbMBdRL8g32BHdRL8g32BBo6CIWAu95fkG+wIG95fkGuwIUvAuIoE97y/IN9gQN7y/INdgQeBeAsJvaX5BvsCBveX/R2+wIUvA64WUT3tL8g32BA3vL8g12BCl+eEZhlTyUpS4UWNzbh5soWA295bkG+wIG95fkGuwIjlyFR1hKagrDhQBlw3OM+jZz24oKabUdeLVJer2nLO+DDx8ecUEkZeW5BvsCO73l+Qa7Ahi1TptCkayorcSnDcFJGIi2d78Ofp5oSbpE6g51VxQJuQUnZnlt5/VEBJ73lzsYa7Agb3l+Qa7Ahj8HzpaCV1JSl3F14LcBvlfnB6uKHkq0tiWQ046XVpHjLO1RhYDb3l+Qb7AgGXlwPkG+wIUhKZQt2XcbbXgWpJAVxc8RvQLcbSSmJpKyqVaSQrKyRmk5gwSZWhuaDLUtLkhIVhUACvM5J9EKy0imUfxtLVgLYSpKiTmNhz64LOyjs1iQFNlC0geOLlB/OTz+6OdyynW45tNgpSROhkS0tqykqvhztcD74AUyW2lb2au4pST4oysD7oc6k74Q7iyS2U+kj3Q3blX0rSFLRq21KUmwNyTfb0XiNyWwWViEu6XW2yqUlwp5ouNWGV7DI5c8LSjsvNrUUyzQQlIucIuFcI6so5KybrIZ1ziFBhvAgJSRxZn0QrKy4l0uC4ONxS9nGbxY5vIk4iE04lpxzVSrCksoC13TmduQ9EE3w0qdLKW5RKRhyWPGVfihSblXXVuFpaUh5GrXcZgZ5jnzjrUuGn3HLiygkAcVhD9rFxoQqKW0lvAhKdt8ItxQI5UNqOv7oEdkYQ9ZV8S39QdwhUKENW1WbR9Qd0HC4yYF8UdCoRxR3FBgXCoGKEsUdKoAOV2FzshFmeZesEKPjJxC6SLjjFxnHVG6SOaI2UK3EyydU4nUMlKytBTnYCwvt2RzlJpnSEU1qSSJ5lxouhRCAnFiUkgW64CZ1lYNlEEEAhSSCL5DIiIqXC10tUuDMKcDSbpcQUgW4AbCF1vGZSool1pSFt+MpBST42YseARnOzWSI938yHdViOK+G+E2va9r7I6qdZSgKKicSikAAkkjbl1RHFTiZ2zTboUXQVJKboI/OvbI9cABbC2X1oWUoW6FBKSSMSsjYf6zhnZemiRE9LktDWD44kIy2kQq28h1GNBuLkX6DaIZMs6401dBQolxabjySVYk39UOaeHzJNlXxKsalLQpNzmomLGcm6ZmUIpWmOzPy4S+ouWEv8pl5OV46qcZQGipdg8bI54iXWXd8uANKKH1nGbZWTYj05iOPMzbyEYUhIYYTYLSblWRy7IjOeXBvpx5JhU20lSklfjJIBFuE7BBVzsu2pIW5bE5qxl9LiiMwO/CCp4IcKRg+LKdoIsSBxj3x16WW+4lOFQSZhRxAbBgNj6YrnIz048kmqcZCCrETZZRYJJJUOCwg7T6HkBaDcbMxa3HEOwJhthLr7SwpMwpSwlNzmCLgcOZh9ILcXLkuBQJWq2JOEkXyJEWM23qScEloKon2HHMCVG9yBdJAJG0X6oDFQl37BtR8ZGMYkkXHGL9XphlJyqhdx1S/FdcUhsgAC6lZ8ew+uG8pKPtty6VlxWKVUiygPizlll9/FEzSRrJDXUlmp1l4kIUfJxeMki448+CCJqMutClhZwpRjuUkXTxjjhinHNpCEtuNYGFNqK0lPjG2y+3ZwRxS3H5JxtMspCkS5SSUEHFa2FPHsPqhnY6cR+ZxoN6xWIC9hdBuTzCCmfYwBYUohRIACCTcbcrXhkpSVSgGGaWErSSpSSlaOdItnaE1KcUw2t1D4stRS4hBCwOAlIHDnwcUMzChEf7+ZUEYCpeNOJOFJNx1QRc4yl7VlRBuE3wmwJ2C+yGCi6HGHHxMIJasdS2TnfhABtBnVLTOHVIeClLSSMJKFpyuSbZEenKCmw4RFp03wdf3QILN/R64EfQjmhdHkI+qO6FAYTR8mj6o7oN1xgwKBUdvCYMRk8FOa9AWU4n2gCDszEZlLKjcI5mTIVlHcXPEbTXlPrmlLulWsAUOIhIv64SVMhNW1nxmEKDJNjhGV9uy+IgRM6qzXTbbRLX547iiIbSlGqdRYOqmFi9/KF1ZdGXqhi486mSm5ck4nVrWCFeSAVX9aQP60Z6leDSwr8llvHLxET+JaH0BRTiWyLg7LqEEbfcdcfKzZaXWUqAOQN7GHU12HS03Jq4jtxEUjAibS4r4wLeUlLiTmDmMJHELH1QUNtoTVChCQUghNha3xYMXOTpkwDAvleIZp5coqZXqg2Uy6VJbSbhRzz2bb5QGcJpkywtKlalJUguJIOYvfPnvE6hel9kyVZQOmI95lC3UMAYELl3BZOVrlMNVOKflXnz4xCW28JOV7gn1m3VFc68GVh35Jq+UdyhCXTq2cOqQ3n5KDcdwhiu3xj5+WTMpSk8NrgW6LRpypJkULbRLXgcO2IZm4ncerSBvpSdYFeMcjla2yDNLQh1l1aTrFvrSVBWd7qFiOEWEY6n0aeF9kvAiGlZlS551whzC+FAXScPi+TY8NxcwhT3FpMowtRNpZSkknaCEn1G8Or9F6L5LBccccvEWpDc03KsYEFam0qcURmlAHHznL0wR6ZSKpjwrwtqS0SEnCLjPPZtKfRFz0RYdksVDZf1wUkRFPNNNy1TUhtKVJSoAgDL4sGA8lCxMrc8tthJbJPk5HMdcM46f2ShMEURELUXFtOTjmI4FMhChxEpNj6cuuF3kpTMqeUgOAOIGIGy2zllzjP1mHU+i9LTccTe1PXAjk1tT1wI7rY5rYVQfi0/VEHAhNs+InoEQOlelzOirEu47LqmFPqKQlKrWAGZ9YjKTbMFkvBS02o3UgEkg5jhGyKFTd1WVqFRlpMUtxvXupbCy6DhubX2RfwYOLW4TAhtDeIpSElZuqw2mBqmsGANpwk4rW4b3v6YZVyqpotGmaitsupl04igGxOcQuienLOlU2/LtyK5csthd1LCr52tsgo6WMxZESzCHC6lpAWfpWzgGXZNwWkEEEHLgO30wqIEZpFzPkKWm1XxISb2Jy4tkc1LWJStWm6yCo22kbDB4pOkO6Uxo/WnqY5TnHi1husOAA3AOy3PGlGxmLmJZkO60NJCyb4rZ344Nqmzj8RPxnl5eVwZwVh0Py7boFgtIVbiuLwpEqhmbClltRBUhJIAFyOLMeuDFtCiolAOIYVZbRxesxE6TaQI0ao6qithT6UrSnAlVjnDXRDS5rSyXmXWpRUvqFBJClYr3F4uTSxmZYChOIKwjEBYHm/wBCCmXZLamy0nAokqTbImFIF7RKFsK002ynC0gIG2wgu9mS8Hi0nWDYq2cRadK6Cqo/B6akyZrW6rVZ3x3tbZxxMA3g0MxwMtW8hPlY9nDxwXerGt1uqTrPzrZwrAhSGZiZZbsgYE2R5ItsytAEuyMNm0+InCnLYOKDkw1qNTkqTKGan5hLDIIBWrZc7IUhbFFyUstQUphBIAANuAbBByy3hKcCcKjci20xDr0spblFnapIPpnG5NBUsIJGdr2zERWie6CzpVU3JFuQXLltou41OBV7EC2zni5PoZmW0tIIWChJC/KFvKytnBHJZlxSVLaQoo8kkbIVvlHLxKFia2GnEqC20qC/KuL3hNcswp4OlpGsGxVs4XMEUYZUMzGs1tT1wIE1tT1wI2jS2OoVZCRzRl+68/im6az+Y2tXpIH3RpwtgHRGQ7qkwHdJ2mgfkpdIPSST7o1D5HNlYCVU2fllpPjJDbwPSAqPQU7VJam01yoTTmFhpGNSubgtGFaTS+9qhKIOX7hlyewB90aHpe+X9zBDuK+NpgnnzTG5q6IhrXt0Kj1/RupSDAeZeUycAdSAF2IyBBiM3JHks1OouK2JlgT1GIChUiTndGa5OzDeJ+VbQWVYj4pJziX3Lyd91Uf0Q98VpJNELrLbqGjswpacT7QQgrKlosMuDbtg1M3TdH6i842pbsrgQVhTyQAoAXNrE52EZboVTJSs6TMyk83rGFJWVJuRewPFCOj9Olp3S+WkJhBXLrmChSb2uBfK8TpxLZrVH3SKJWaoinsh9pxw2bU6gBKjxbYremXgYdKJk1Y1HfniawM4cHki1uq0U5iXbp+6A1LS4KW2aklKBfYA4LQ63SDfTmd6G/ZEFFJ6CzVKtppSNGm5NmaEwQ8yFNlCL+KMs89sMJvdT0flUslImHy6gLKW0i6L8BudsU3dQzXRT/Qx90RFcpElJaI0KfYbKZiaDmuViJxWOXRBQWlktmoaS1Og1nQpM/OrmFU55aFAsiywb7M+fbCO54vR9uSnTQ1TQaC0l0zJGRsdluDbFQKidxcAm9pr9uDaCOqb0I0mUkkEMkg8XxaomXQtlpnt1mgyk0tlpqZmQg2LjaQEnouYlaRp1R61ITU1LLcSZVsuOsrTZYSBtAvnGT6BSEjUKjPszrDbwEi4psL4FXGY57XhTc3bQ/pVvV0EszEu424m9sSSIrgiWMGqxLN6cCskL3sJ8v2t42HHi2cdo1iobpVDpkymXfTM4y2hzxWwRZSQRw8RjJ2qbKK08FLLZMp8IFnBiPkY7Wv0Q63QmUMaXPstDChttpKRfYAgARppOgnoaTM7quj8tUTKHfDiUqwqeQgFAPpuRE/XNJqbQKamenHvEcNm0ozU4bXyEYppxSJKjViXl5BottrlW1qBUTdRuCfVEtugurVRdGQT/EgrrwojORaFstje7DQ1uhK5ScbSTbGUpNuq8IbpukMhMaLS7DDhd3/hdZWkeKUg598UeuyEnL6E6PzbTCETD+t1rgGa7Kyvx2iSmpJiZ3JpOedSVTEs6ptpZUfFSXDfKGVJpksPoFV6a3RK1S6il4oeZLq9UBfAkWNjx5xMaHVDQ+nTk7O0lFRLjEmtx0PYT8WCkm3PsivaISEsvRTSGfU3eYaYLaV3OSSnMW2cAhPc5ZD9UqbBFw5TXU247lIitJ2Ealo7ptS9Jn3WJFL4WygKOsSBl6TDef3QqPTq2qkOomVTCVpQShAKbqtbh54zvcsmjLaVrZP8NLrTbnBB+4w0SpVS3T7gYsVSv/VSr3CM5FbLehqOken1I0bmBLTGtemCnEW2QCUjguTshjR902i1iebkyh+VddOFBdAwk8AuDlGa6TATG6DNId8ZKptKSDxZC3ojmmUuxTNNZhqSaTLttqbUhDYsEnCDl1xVBbCzcpg3KYEEWoqSknbaBHI6rYN9EdEYfp4/vnTSfN8kqSgdSQI2+/iiMEruOo6WTwbzU7NqQm/1rCOmFucpElp85Lu1uVVLPNuoEk2kltQUARcWyizVR/fG47LqveyW0+hdvuik1/RioaNrl0zxZVr8WEtKJta19oHHFlae1248+g/wUyE/4wfvjTWiIhjox8zNJfsm+8w63MPx2p+aHvhrov8AM3SX7JvvMOty/wDHqn5oe+K9mCP3OPnjL/Uc9kwhotlp/Kedq++F9zj55S/1F+yYQ0Y+f8r52rvMH5B2Z/fLV/zMfrBCm6P895zob9gQnNZbpSv+Zj9YIV3SPntN/Vb9gQ8oEjunZmi+Z+6G+kvzA0a6HO+HO6b5NEP9E90NtJP3v9Gv+r3wWyHkeD95lXnX7cP9y2VRPUOtSjnkP2bV0FJEMEj/AIMr86/bEONzebcp+jFfnGkpUthAcSFDIkIUReI/iwVCdlKjojpAppRwvMk4VjyXEnL0ERpmgtH0bfZZrdKadbmEpKHELdKtWojMEdxip/Cc5uiIm5ecl5Zp+SlVvsONJIJIIuk3JyN/TaCbls46xpVvZKyGphlQUngJGYP+uOEtUEM2v30B/wA2P6yDbpGWmkz9Vv2RBW/30Un/APrf+WD7pA/DSZ+qj2RF8oeBxuloUqvShCSf3E3sHOqLJpA1o+1odRZutsvPvIlEIl2W3CgqOEX7tsX2TSDJskj6Ce6M23Yr74pab5YHD60xhO2kXYodRnZuelpclpTclL4m5dAuUozxEXO055mLgf3mEecf+SI6vNIb3PdHMKQMS3lHnJMSO3cYT5x/5I2/BBPQ35j6SD+b/ZME3KbHSaZH9DV7SYPoZ8yNJR/ND2VQnuT/ADomPNFe0mD2YXgZ6NoNN3SEMbNXMutdXjCFdAkGc0/Exa+Euu+kEftQeqI3jur32BU4hXatfvhxuTsFzSGcfIybYIvzlQ90HtYIPSp4y+nM++E3Lc1itx2IMM65V3K9XHKipjUqdwjAk4rWAG3qiR0iH/EGZv8Apie8RadKdOqnRNIn6dKy8mppsJsVtknNIPHDgGhHyE9ECATdCTxiBHA7LYDqw2ypZyCUk+qMM0ZbVP6YSJWLlc0Fqvw2OIxuykoUyQ4AUFPjA7LcMQMs5oZKPpflnKSy6jyVoKAR0GNRdWc2V3dZZBp9Pftml1Sb9I/9RXaWpT+5nWmUgktTDayOIXTn6jGmzlR0YqTYZnJ2nTCEnEEuOIUL8ecL02ToQadbprMlq3hZ1LASQoc4HSYqlSqiVqYtSK0ZCi1WnCWU4qebACgfICbkkjoiwbl4JqFSFv4oe8RpUvovQ5bWamlSyNanCv4sZji6IcSlCpdPUtUnIS8upYwqLbYSSOI2iuaa2FGObnPzzlvqr9kwjo1YboEsP6YrvMbPK6P0mRfD8rTZVl1OxaGgCOuONaPUdiZE01TJVD6VYg4loBQPHeJ1EKMam8t0hfF8Jj9YIV3R/ntN/Vb9kRrczRaCw6uozUjJNrSrWKmHG0gg32knnhjNr0Mn5hT827SX3lWBW4pClG3PFU/Iooe6b8lQ/ND+zDbSPPc+0bPFre+NYnaXRpxplc7KSrzaEhLRdQCADwC8dVRaPNSbLC5CVdl2b6pBbBSi+2w4IixFsXK9zM0fvML85/bEK7njDk1onpFLtglbrRSgcZKFWjR26ZR3JJVPblZVUsDiLAQMN77bdMKyVNptL1jcjKsSuOylpaSE3twm0TqKhlZh+idcY0dqE47NNOqDsqtkBAFwokHO/REluXSrr2lofQklthpRWobBcWEahUNFtHagozc5TpZRPjKdthvzkjbD6mSNNkpctU1hhpu+YaAAvzxp4i2JlZhtSm1UvTyZnC0VmXqCncF7YrLvaFdOJvf+kZnAgoD8uy5h22xIBtGzTVIoM/NEzUlJPvnIlbaVKMde0cob7qS9S5Na8ISnE0knCLAW5hlEWLHcuVjyR/E2fs090ZruxIVraY5Y4cLgv2Y1BoI1Y1eHBbK2y0N6jTJGpsBqflWphpJvhcTcDnjEZU7FeDBqjWlT+i9MpwlVJTIKWlT17hRVmB6LxZEgq3GDYbJi55vjI0huhaPvyiZVunyTjDZxBAbSQCeHphdqSpUswac0xLNtk5sJSACTzRt4qGVmNaJ1be9IrVLLGIzUqtwOX8nCk5W57w/3J89KH/NFe0mNRTo7Q5fEpFLk29YCgkNJFwcrdcGl6TRqO4XpeTlZRahhxoQEEjiv6IPEWoUWZVulBchpq3Ns5LUy26kkXFwSP2YmNyGVtK1KZO1a0IHUCfvi/TtKpNSCZidk5aZCE5OOoCrJ27TCknTpCmsKTJyzMs0fGUG0hIOW3KJnTjQrUxbTRh6nacTLzzaglTyXkfyk5HL0EdUNq5PDSnS4vSDLg3ypCG0KAxXsBwXjbZunUqtNBMzLS82hGQxpCsPuhCRodEpbi1yUlLMOIyUpKRiTfn2iKsRUMrHZFkpHNAg7wsRAjB0WwV78VWP5B7o84k5x6Ne/FV/UPdHnI7Y64Xk5SFW2JhbesQy4pA2qCSR6YPKzszJTCJiWfWy6jyVoVYiNW3MADoq4CLjfK+5MZnpEy3LaRVBlpIShEwsJSBkBeNp22ieDYdA9JF6Q0Y74sZqWIQ6Rli4ld/oi07RGV7kLhE1UkXyLaD6zF/rWktL0flw7UZgIKvIbSLrX0COEl+1I0mSto4RFAVuvUkKITITZHH4o9V4naDpxRtIXQxLPKafP8C8LKV0HYYji0LDadj8Cql9kPaEYKL3jetOjfQypfZfeIwVJFxfZHbD2Iz0MEqXTaaEGxu3mRe3ixJYV6ggm67bQLZxU57Tyj6PSsrKvqcemAwgqbZAOHxRtJNof6OaaUnSVampRa25hAuWXRZRHGOOPncHbZvPokSEktpxyWS2RdtkhwD6JyyPojs2ttmbWp1QQlbBCSeE32dOcO35lmVYXMPuJaabGJa1GwSIpk9usUKXeLbDEzNJSfLSAlJ6L5+qMLDbVI28RXZaZpChQlIt4wZAtbmEKSiVpm5jWkFZwnEE2BFj/AO4qcjur0KafS1MNTEqFG2NaQUjpsYt7tRlm6cuoawOS6Wy7jb8a6bXuOOK8Np2ydT9WgyQPhFZttaT3mCTKHFTzIbc1Z1a88N+FMVr/AGpaM3zff/sDFtaeQ80h1BulaQodBg8PTUKetiVOSUyDIO3AIXdF2l/VMVmobolApc+9JTDzweYVhXhaJAPTDuX0wpU1QXq22t3ebCsK1Fsg3y2Dh2iNZGlRnNcrHtLcS5LpSJhDpShNwkZpy4c4bTCkF2dl0kF5x5GrSNpOFOcQw3UdGSoJDz9zl8iYt2JNsXBtvGHhuqZtYitsQnRdlu2fxyPaEcqSbyDthc2is1fdOoNLmFS7ZdnVpNlFkDCDxXO3qhgxuv0ZxwJekptlJ2q8VVvXG+nJ2YU6r6LvPpJp0wANrSh6oSmUk0shIN9WDbjHDHafVJOrSaJuRfS+yvYpJ9R4oiK3pxRqDP7ynluh7AFWS3iFjz9UZytsKdEpLuNvTjzrJCm8CU4hsJFz94hlNoU3MPvIQTjdShdhwWSQfTcdcNZHTygT8pNTSJhbbUoAXVOIw7b2txnKIhG6vQlzAbWzNIbJtrCgW6bXvB4Tao2sWnZcH/owIT3w1NMtvMrC21pxJUnYQYEdCLYD34sv6h7o85Hyo9GPfiy/qnujzmfKMdcLycZGvbl3zXc86V3JjNtKfnTU/OV98WLRHTmS0cojkm9LPvOl1TicFrZgC1783FFUm33qvVnphLRU9NPFQQgXNydgjUU1JsjLxuRm07UTwatHeYqul9Teqmk8686rJDpbQngSlJsPf1mNM0A0afoNKcdnE4JmaIKkcKEjYDz7YyWsflqe84c9owjTk2HsTFG0PXV9GZ6spmtWZXFhawXx4UhRub5bYr0u+7LTDb7KyhxtQUlQ2gjhjS9Cv3t6v/1/1YjMOGNJ22NjbdIp01Hc1mJw2u/KIWbcZtGJcMbDOG+5GPMUfdGPcMYw9gyarOjdWpcnL1KfwKROZghd1XIvY9UL6CzCpfTKnKSSMTmA9BBEXDdG+ZlK+uj2DFI0Py0upnnCY0ncR5L7uuVF1qnSMihZSh9alrA+kE2sD6Yz7RuiK0irbVOD2pCwVKcw3sAL7Ium68fHpXQ7+xEFuZ5aZMn+aX3RI6QD3IOv0hVDrUxTlOa3UkALtbECL7OuNE3NZtdR0UqVKcUSlq6UX4AtJy9IPpinboCwvTOfKTeykg9OERadyDNqq9LXcqEtY2wtzMzkbbI9DaMTe+9GKc+TcqlkX6QLH1xhFflhJ1+fl0psluYWlI5sRt6o1nQOfDe5+0+s3Esl2/QCTExNUioyfSGYEzpDUHgbhcysg82Ixf5ZrU7i7gItrElfpcjMXFlbilHaokmNgqUvvTclDBFimTbJHOSCe+LLwRGPoPxqekRuGn9Sdp+h8wplwoW8UsgjbY7fVeMPR8onpEbBun56IJ84R3GE90VGRyksqdnmJVBAU84lAJ4CTaJnS/RcaLzzDCZozCXW8eIow2N7GI+g/OGnedN+0IuO61+U5D7FXtRpv9kiLYS3J6m6xW36cVHVTDRWE8AUn/1f1Q23UDfS42/R0ffCG5n88WfsnO6Ft0830sPm6PvjP9l8EJQaHU9IFvycgpISkBxzGrCnK4HXmYinmVy7y2XBhW2opUOIiL/uTfj1R+yR3mKZWsq3P+cue0Y0m81E8GvaAvrf0NksZuUY0X5go29UCEtzo/gdLfXc9owI4S3O0dizvn9zr+oe6POSvKMejH/xdf1T3R502qjeF5OciUpujNZq0muckJJT7KFFJUFpBuBfYTc7YcUXSio6PPYWWZc4DZSXGEhXQVABXri/7mHzXduP40r2UxnOlKQnSipAAAb4X3xtO20zOxsmjOkcvpJTN8sp1bqDhdaJ8k/eIxGs/lqe84c9oxeNydahNVBFzhLaDbrPvij1n8tz3nDntGJFVJh7Fn0b0sp1K0Qn6VMB4vzGswYEXT4yABc34xFM4YtOjOgkxpLTVzrU82wEOlvCpBJNgDf1xMf7JJ2/5VY/sz74txTFMn5r96MeYI+6MfScxG11yQVTNzeYkVrDipeUCCoCwNrRig2xnD2YZqG6L8yqUf5aPYMUjRD520zzhPfF33RfmVSvrt+wYo+iR/Cymeco741H4h7mw6SaK0/SUMKn3XWxLBWEtqA22ve45ozmbnqBolUi7o86/OTqEqRrHFAtIvkdg8Y+qLVuo1eYkKMxJy6ygziiFkbSkDMddxGZUKkO1ysy9PaUEl5Waj9FIzJ9AjMFpbKxnMTDs1MOTD7inHXFFS1K2knaY0ncf+TqvS1+1FK0spTFF0gep8tiLbKUAFRuScIufTF03IPk6r0tftRufw0Ityq6esFjTKoJIsFLSsdaQfviz6HzgRuZVlN7loui3MUD77xG7q0tqtJWXwMnpZJPSCR7oa6LPlGhukzd8tU0R1kg/dGd4oeSqtI1swhv85QT6Y3DTJsNaCzzadiGUpHURGO6Py++tI6cwRcLmmwejELxs2nI/Ayo/ZjvEMTdCJhKflE9MbDum/M9P26O4xjyflE9MbDumfM8fbo++LPdBbGV0L5wU/zpv2hFy3WvylIfYq74ptC+cFP86b9oRct1r8o0/wCxV3wfyQWxE7mh/DJn7JzuhbdPP4Wbf4uj74R3Nfnix9k53Qtun/Ov/t0d5if2PA/3JjeoVD7JPeYptb/LlQH9Jc9oxctyX8pVAfzKe+JCe3LVTk9MTPwsEh51TmHU3tck2288LSlqWtCW3OfmdLfXc9owIlNHaIdH6M3Ty/rsClHHhw3ub7IEcW7Z1jsSj3yCvqnujzlwx6Md+RV9Ux51tnHXC8nORre5fnow750r2UxnOlXzqqfnC++L7ucVCSk9GXhMzbLNphSiHFgG2FOcZ7Xppqfrs7Nsm7brylJPGL5RYr9mZexb9yf8oT4/mk98Uutflue84c9oxdtydCt+VFdjYNoF+s+6KVWsq5P+cue0Yq+THg0PQNxbW59VHG1FC0qeKVJNiDqxnFB8Jq7f8sz394X74vegx/4e1fpe/ViMx4YkVqwzZJ152Y3KlPPOKccXIpKlqNyTlmTGNjbGwvZ7ktv6AO4Rj4Ge2GH5DNQ3RM9CaX9dv2DFG0T+dlL85R3xeN0P5kUv6zfsGKPoplpXTPOkd4hD4MPcuW69n8Ff9X9mILcz+eLX2S+6J7dd2Ur/AKv7MQG5qoJ0xYBIGJpwDnNoL4B7iO6IPw0nehHsiLNuQeRVelr9qKzuhqCtM52xvbAP8IizbkHk1Xpa/bg/gFuE3XmPHpsxxhxB6rH74qVEe1ejlfRfy2Wf1o98aJurSwd0ZZew3UzMpz4gQR32jLJKabYptQl1EhcwhCUZbbLCvuhDWIe5NbnTGu00kyU3DYWs9k/eRGo6c/MypfZDvEZ9uUy5c0meePktSys+ckAffGhacj8Dal9l94jM/kirYwceWOmNi3S/md/1m/vjHQLrHTGx7pWehhI5Vv743PdEWxlND/L9P85b9oRc91r8o0/7FXeIpdE/L9Pv+kt+0Ium61+Uaf8AZK7xB/JBbERubfPJj7Nz2YX3T/nZ/wBujvMIbm3zyY+zc9mHG6f86h5unvMT+x4Hu5IP95z/ANinvjVLZRlm5H+VKh9invjVY5YnyNR2EnNogR13aIEZR1Wwk4PilZfRMedSDcx6PAum0IfB0lf8UY/sxGoTynOSs875mHlPpU/VXtVJSrr6uHAm4HSeCN9FNkv0Rj+zEOG2kIFkJCRxAWjfW+jNFd0M0Y8HaUW3SFTT5xukZgcQHRGeboGjkxSq2/PNtKMnNL1gWBklR2g9dzG1BOUEcZQ6godQlaSM0qFwYwptOy0ee5Kv1KQp0xT5WYKJeZvrEAA3uLHPgygtHo85W6giUk2VLUo+Mq2SBxniEbmrRahLXjVSJMq49Qn3Q+lafKyScErLNMJ/NbQEj1RrqrwiZSB0jlEyOgU3KN5pYlMAPGAAIw8A3j0otpLiChaQpJ2gi4MN/guR/Qpf+yT7okZ5StFC3Qh+A9LP8pv2DFF0V+dVM86b9oRvrkqw62G3GW1oTsSpIIEJpp0mhYWiUZSoG4IbAIgsSlQoou6xIPPUuTnW21KRLrUHCB5IVbM81xGXMF9D6DLqcS7eySgkKvzWj0ktlDrZbcQFJULFKhcGGjFDpcs8HpemyzTg2LQ0kEddoQxMqojRgdZp07TZ7Uz5UZhbaXF4jcjEL2J44ve5AoBdUQTmQ0bc3je+NIdkZZ5WN2WacVxqQCYMzKMS5JZYbbJ2lCQO6DxLVUKK9ugsF/QyesL6sJX6FCMMsbx6ZU0lxBQtAUk7QRcGEPgyS/Q2P7Me6EJ5StWZ1uQy3iVKZIzJbQPWT3iLZpwPwNqX2X3iJ5mWZl0lLLKGwdoQkC8GW0hxBQtIUk7UkXBjLlcrFaHme3jDpjetJKOquaMPyLZAdUgKbvsxDMD7ol/g2S/Q2P7MQspBuLZDhjUsS6IkebpmWm6ZOlp9pyXmGVXKVCxSRsMLVWtVGtPIeqEwXltpwpyAsOqPQU3SpGetvuSYmLco2Fd8NmdHKNLrC2aVJoUDfElhIPdGur9DKUPcv0cmWHXazNMltC28DAULFQOZV0ZCIfdQTbSpPm6O8xsoQALAbISck5d5WJ1htZ41IBMYz/tZa0Ms3JAfhafH8wn2o1W0cblWGCS0yhsnaUpAhQiJKWZ2VKhB3aIEB7ggRDotiuzGkM2xNOtJbZKULKRcG9gemExpNO8mz2T74jp/8oTP2qu8xHKmXGlgLbv4tyU3te+z0Xjz8sfGcmlI9FH8bAypuJZPCed5Nj0H3x3wnnR/Bseg++K69NhlCFlsnEknoyvBTP2A+KVmL3vltt6InXx35Ndv+Mv5LKNKZ7kmPQffAOlE9ybHoPviuiZVq3VKaPiXth4QL+6CKnykJBZUFLCrC97WF4dbH9h2/wCN6ll8KZ7kmPQffA8KZ3kmPQffFZTPErALKgDn0ZA/fHd/EsMupbuHHCgi/FfP1Q62PyO3/G9Sy+FE7yTHoPvgeFE7yTHoPvitme2gMqv43qF4XZWpxIWUgJUAQOEcd4jx8dK3Iq/F/HbpRJ7wonuTY9B98DwonuSY9B98QsdjHdY3sb7PA9SZ8KJ7kmPQffA8KZ7kmPQffENAEO6xvYdngepNeFM9ybHZPvjnhTPcmx6D74hoBid1jew7PA9UTI0nnQokNM3O3JXvjvhTPcmx2T74hY7wQ7rG9i9ngeqJnwqnx/Bsdk++OeFc/wAlL9k++IYiOGHdY3sOzwPVE14Vz3JS/ZPvgeFc/b5KX7J98QkCNdzi+w7PA9UTXhVP8lL9k++OeFU/yTHZPviGjkO5xfYdngeqJvwqnuSY7J98FOlU/wAmx2T74hoKYdzi+w7PA9UTR0qn+TY7J98FOlU/ybHZPviGJyjl4vc4vsTs8D1Ra6RVX6mXtelA1eG2AEbb8/NAhlov/Gv6n7UCP2/xZOWCm/8A7U/B/LhGGNKMVS/9EXPflCY+1V3mGinkoVhIXfmbJ9doeTw/3hM/aq7zCIjz82s7PRQ+C/8AAzbnUrUtLjRFllIAzuL2gfCLRUhKUqusAi4tkSBf1w7wg7QI4EpGQSAAIZo8Fyy5EDOoS6tBSfEIF+P09UcVPtC1kqOageawuYc2FsxAwj80eiJmjwKlyNRPNlSUlC/HSVDIQoH2m0NYEEJcAKQBaw/0RC2BJFiBBgkWFhkIXHguWXkaqnClphZQAHSLgq2X79sd382NXdKvjCALZ7b7fRDnCCBlsgYRxCJceC5ZcjYzzaQq6V+KLnLrjrM2h5KyhJ8RINjw3FxDjCOKO2A2CFxrYVLkameShIK0KBzvbPYLwYTiVMrcS2rxFBJScttvfDgpvwQMI2WhceCpS5GzU6ha20FCkrWSANoyz2wHpssk3bvZYTt5tsObDigWiXG9hUq3GqZtwutoU0kY1KFwq9gOqDrnW0OKQUqJTttY8BP3GHAAyy2QAhIuQNpzhceBUuRmakyACUrzTiGXPaOKn0Ar+LVZBIJy4Le+HmEfmj0RwpHEItw4FT5GfwgnMlBCRne+3JJ/ahTfSMDiilQ1ZsdmcL2GywjthBuPhBKXI2E1dtTgbNgRbPaCB744idSt0NYFBRJHNl/+w6sLcEFsOACFx4FS5Ghn0pdLakEEKtln1+owXf6SQnArEQSOEZC+2Hls9kcIHEI1ceCVLkauzKm3ijVFSAkEqHBf/wDIJv8AQAcSFXSSDbP6RH3Q8sIKQOIQUo8BqXhk9ot/Gv6n7UCO6L/xr+p+1Aj978P/AII/5/2ed/O/7Ev8f6RKroci8tTi2ziWSScZ2mODR+ngAFpR58ZiSSPFHRDZmaW5VJmVKU4Gm21pI2kqxX9kRvoYb/k+buMVf0xAaP04/wACrtn3x3wep3Iq7ZiTA5oaz845KLkwhKSH5hLSsXACCcufKJ0MP1Re5xfZjfwdp3Iq7Zjvg7TuRV2z74c1ibcp9Gm5xlKVLYZUtIXexIF87QilmuLQFb8kRcX/ABVf+ZDt8P1Q7nF9mE8HabyKu2r3wPB2ncirtn3wqlitBQxTkkU3zAlVf/eFKxNvSNNcfl8GtCkJTjBIzUBmARxw7fD9UO5xfZjfwdp3JK7Z98Dwdp3Iq7ZhQMVz9Nkf7qv/ADISmJ2qUtGvnWpeZlEZuuS4UhbafzsJJuB0w7fD4Q7nF9md8HadyKu2ffAGj1O5FXbPviVbUhxsOIUFJUAQRwiIaVmqtUJie1D0oy3LTKmUhbClEgAG9wsccO3w/VDucX2Yr4PU7kVds++O+DtO5FXbMGLddbSVJfkHiNiCytu/XiVb0Q4p0+J5LiFtKYmGFYXmVHNBtcZ8IIzBh2+H6odzi+zGvg7TeQV2z74Hg7TeRV2z74NV5ybl5unysmplKpt1SFKdQVAAIKtgI4oNqK3+nSP91X/mRe3wvVE7nF9mEGjtN5FXbPvjvg7TeRV2z74cyzVTS9eamZVxq3ktMKQb9JWYRqEzPCpSslJOMN61txxS3WyvySgAABQ/Oh2+F6odzi+zCeDlN5FXbPvjng5TeQV21e+FdRXbfj0h/dV/5kFZqMyxPNyVUZbbU9cMPNKOB0gXKSDmlVgcs78cO3w/VDucX2YTwcpnIK7avfA8HKbyCu2r3w8m26itwbzmJdpFsw6ypZv0hQiMnn65Jvybe+5FW+n9Tfeq/F8VSr/KfyfXDt8P1Re5xfZi/g5TbfIK7avfHDo7TeQPbV74V1Fc/TpL+6K/zIkbccToYfqh3OL7Mhzo5TOQP9or3xzwdpo/gD21e+JgpgpGV4dDD9R3OL7Mh/B2m8ge2r3xw6PU3kD21e+O0aqPVB18PIbCDZ2WUgHx2iSATz3ST1iJUiL0MNfyTucX2ZGsU+WkMW928GO2Lxib26emBDp8WIgR1ilFUjLk5O2KoF0J6IjpVP4Qz32DPeuJJsXbT0CIVz4RGkc2JBMsRvdnHriocLlrWjSOLJ0DKIqt5O0zz5HcqO30i/Mpvac90Magatvqmb9TJhrfqPkVKKr2PGIJAkdJ/mxUvNl9xiTa+RR9URG6T38GKlx71c9kwm1MaQ6lFqbIWwj+Nq/y4laAmIjNIvyM59o1+sTBpZ6tqfQJmQk22ifGUiaUpQ6BgF/TBNJVYKG8rCVWW2bDafHTBLUWSnBHFAFJBtYjhhh8LrA/JU/2E/8A2iMnKvMVF74MDL1LQ8MCpiYSUqIPAgi6cR5z1GFEJLRwk6PSV8wGgE86Rkn1AQho9fXVf/mK/ZREswy3LS7bDKcLbaQlI4gMordLeqyJ2rpkpOVea3+vxnZhSDfCjgCTF5KWiIpkHwpmyjyd6NY+nEu3qvCLszpNh8SnSA4ymYUsjoBSkH0wrQFMFMz4zxnS5eaD6cKwq2WQyw22Wy9cKpCwtXH++6J5w5+qXEzEFpEqZRUaMqTabdeEyvCl1ZQk/FL2kA90Lb40j/8Ajaf/AHxf+XCrQJcRGTPzmkPNX/aahxIOVJal7/lpZkC2AsvKXfjvdItDGqTCpbSGnrTLuvky74wtAEjNvPMiC3BNCIvSDKUllgDGmdl8BtxuJB9RMdXWXUIKhR6gojgCEXP+KGMjMLr9TQ9NjeqZJWNuSUFBwqtbGsEDIA5WuL8MEiFhAsLREVv8co/nw/VORMRE1v8AG6P5+P1bkEUlQBHCINHCM4hQsRtdmCxS3UovrHyGG7bcSzhHovfqiTIiImyJnSCTlQCUyyFTC+IE+KnvUeqCIxOZl00+eprrICWUgyi08ASR4v8AiSB1xKHOG1XlFTlLfZbNncOJpXEtOaT6QIUk5hM5JMTKdjrYX6ReAQSY2p64ECY2p64EU6LYXb+TT0CI+WH4Rzw/o7Pe5Eg2Pi024hDKXQsaQTiyk4VS7ICrZE3ciHMkLRFV3JdM8+b7jEvaIuttrWqnYEKVhnmybC9hnnBA7pL82Kl5q57JiSZ+QR9UQw0jQpzRuooQkqUqWcASkXJOEwGa7TUsoBfIISL/ABavdFBJWyiL0jH+5Xfrt+2mFRXqaf4c3+zV7oLpAhTtFdDaSolTZAAufLTAEgBlCFQk2p+QelXk4kOoKTzc454dAZCAU5RAMKJMLm6HJPum7i2ElZ/lWz9cNNH/AJasf8xX7CIcaOpKaIw2tCkKbxIIULEWUR90R9Ln5anzlWbmlLbUufUtILajdOBGeQ5jFBYbREzaQ1pRT3UGynmXW3B+cBYj0G/phVekNOQm6VvOngS3LrUT1AQWRln52pfCs2wqXCGy1LMrIKkg2KlKtsJsMuADngBKsfliiecr/VLiZiHrqky9QpEw4FapqZWVqSknCC0scHORDn4epn6Qr+yX7oBD+IyZ+c0h5tMe01DmWqsjNPBll0qWrYChQ7xCUy0o6RyCwklKZd8E2yBJbt3GICQiJrjQbfp08k4XGZpDeIcKFnAU9GYPUImsOURmkDavg5C0pKtVMsOEAXNkuJJ9QMEB/ETW/wAao/nw/VuRMWyiKrTS1zNJKUKUEzwKrDYNWvMxVuCTgQcJjlohQhGUVqSl6jUJydqUrPplW3nS2gFgLJS3dINyeE4j1xN1d96UpUw/Ktl19KDqkAXxLOSfXaO0+UElT5eVBvqmwknjIG2KiEeafW//AJxH90T74S0fbXJtzVLdeDq5V4qBwhN0L8YG3ALlQ6onSIiZhoy+kMvMoQoiZaUw4QMgU+Mgni+mOsQsDiZGaeuBCRf3wjHq1t4XFosoWJsbX6Da8CB0Ww+aHxSegQcCCtfJI+qIPGTALR0CAI7AHQL7YGEcUGAjsUBLDijtso7aO2gDgEJTExLyjZcmH22UDMqcUEgdZhCsVAUylPzmHEptPip/OUTZI6yQIZSGjzCVCbqmGfn1C63XRdKTxISckiAFfCag7PheT6dcm3ph+w+xNNhyXebeQdim1BQ9UG3sxhw6lvDxYRETP0FDeKeo6USc+gXBQMKHv5K0jI32X2iLoQmcgLm1o4VoSjGVpCPzicojxOt1PRpc43kHpZRKeFJwm46jcdUQlUZTM7nUgw4DgdEohXQVoERIhbrA88Cw4oitHJh1cgqTml45qRWWHVcKreSrrTYxL2hsU4E80dtnHYbVGdbptOfnHQShlBUQNp4gOc7OuAFkrQpSkpUCU5EA7IMYrOikm7Jz9QEyP3S8hl5/66sZPo2dUPqpPTT86mkUtaUTKkhbz5FxLo47cKjnYc1+m1rRB7N1KRkADOTbMuDsLqwkH0w1b0lobqwhFWlMRNgC8kX6LwaR0fpsgS4ljXPrzW+/8Y4o9J7hlDxyUlnkYHZdpaeJSARDQoqlSVpCkqCgdhHDANogZikvUS87Q0qDaTiekL3Q4nhwD6CujIxLSs2zUJFuaYViaeRiSYUBVK0OJxIUlQ4wbx0gRSNGlroNPk5xSiadPEh+5yYdxEBfMk5A8RsYu+0QaoIKRBFlIIBIFzYX4YUMQleynaN58P1a4iKPJzajrgQJz6HXAim1sOWfkkfVEHjjI+JR9UQa2e2MmACDAQXhg444hToEdtA2x3aI0QKI7a4gWjsARWkci7PUN9pgYnU4XEJ/OUhQUB14bdcOaZUpWqSaJiVcxA5KSclIPCFDgMPOqIyboEhNTRmwlyXmiLF+XcLaz0kbeu8CEoBAtEKmnV2UV+5q0mZQBk3OMAntIsfVAcrk7TTerU4oYAuZqWVrUJ+sLBQHPYxa4Fjg09qm0Obl2VKKCl1wYjsKrqI6LmIWbF9Aab0yf6xuLFNutv0h91pYWhbCilSTcEFO2K7NH/h9Tv8As/1jcEQkJz/dmkUrPBPxM+BLPkcCxctqPrT1iJ2GVWkBVKU/JlZQXE+IsbUKGaVdRAPVBKJUDUqW08sYXk3beT+a4k2UPSDDcpIxB1Uio1uTpSVnVsETcyANoBs2k9Ks/wCrE044hppTrhCUIGJRPABEPo42t5h+qvt4HqgvWAWzS2Mm09nPpJguQw0mQnSKqk5AMsE/44S0WG+JByqLT8ZUHlPEnbhvZA6kgeuALmsVoDbvVq1uhyHGjBSdF6Xg2b1b9kXg9iEmRAtHYEQ0FIyiDpTZkqrVKeCdVjTMtJ/NDl8QH9ZKj1xPWiCAUdMnSPIFPTi6cZt98VEYhozLMzmh0vLTDaXGnELStKhkRiMKUWZekpldDnVlTrKcUs6r+Ga2D+snYeo8MG0PH4MSnQr2zDitU1c/Lpcll6qcllayXc4lcR5iMj0xfNEJExB18/u2jefj9WuH1KqaKpIh7AWnUkoeZJuWljakwxr/AOOUfz8fq1xFuUeTn0OuBAnPodcCCOi2HjPyCPqjug8EY+RR9UQpGTBy0dAgAR0bYAMBHYAgEZxQcgR0QMoAjatPOSDsgQQGnppLLpI4FJUB/iwxIw0qtOaqlOdlHSU4wClY2oUM0qHODYxHy9f3iEytdTvR8eLr8J1DvOFbB0HZAhOdccIChZQuDtBhoKtTlIC0z8sU7bh1Nu+GMxpLLuFUvSAalN2slLObaTxqXsA9fNCmBCktpl6XWJJu4Zlph1DQv5KSgLsOYFZEM5n976n/APZ/rERLylOXT6FMNOu659xLjrzn5y1XJtzcA5gIiZhCv9n8gnCcQ3plb+cRGrIWvgiFbvTNJltWAl6mnWI4g8kWUOtNj/VMTdoja/JOTdNK5cfuqWUH2Lfnpzt1i464yiiGkKt9iWoqFKC59dnMO0MpzWevJP8AWiZQlKEBKRZKRYAcEQejziqvMv11bakNvJDMqlabKDY2k8V1X9AietFfAIiUAOktUHBqWL/44S0ZUJViZo6jZynvKQAdpbUcSD6DbqheTSRpNUzY2LLFjx+XHKtTplUw3U6aUpnWU4ChZsl9G3Ao8GeYPAYfRCWjkRDGlFPU4GJ1Zp8yPKZmvEz5iclDnBh0/W6VLN6x6oyqE8ZeTn64lMo9Oy8QNGUZ2fqVTsdU4tLDB/OQ3e561KVBXp+a0hTvalodYkl3D08tJQSnibBzJP5xsBwXiZl5VmTlG5aXQG2mkhKEjYAIuwIjQ/5sSfQr2zE0Yh9EUKRozKJUCD42RFvpGJrhg9wV+poVRah8NMj9zOAJn0AXy4HOlN8+bojlcWlczRFoUFJVPJII2EatcTziA4lSFAKSRYg8MUuZZmKXWaXSShxyUE6HZV3bgRgXds/VJFuY80VEZZJz6HXAjs79Dr+6BER1Ww7Y+RR9UQZTjaDZSwCRcAn/AFxwVnNhH1R3QhNyRmXW1hzCUJI2X2kH7oxJvwRJN6jsZx2GCpB0hWF/CSvEMsuv1eiFnGFqYQ2hdikWJPDlaM2+C0uR0VBKCpSgABcknZHcQ4xDByQddbeSVpTrCciLj6WZ9I9EHTIuB5S1LSoFQUARstf3+qGaXBcq5HmIJF1KFibCO2yiPapriQ3ifx4FYji6U/8A19ZhZ+TW7NNvJeKAm10/nW//AGGaVbEyxvccBxBtZaTfZY7YCkJWCFJCgeA53hqZAqSbrFyBnxkAj74Ufl1OrZUlywbNyOPZ/rrhmlwMq5E10mmKcC1SEqV7QS0m/dDlttttOBCEoA4Ei0NTILwEa3xiFAK4Re3daCOSmrbut8J+LwXPQr3+qGaXAyx5JAEEkAgkbRAABFhshiGU2bBm0Yk4SQDtABv6u6DNFphLiFzSLuqOG6hxRU3wRxXI82c0GiPDTS1tLTNIKPogHJQVst6YEmWG2XUCdbWojNQULi46eO5gnLgOKS3JEWtYQIYJZuWyH28gR4p4c9mf+rQmim61lZamQUOJFinMfSz2849ETNLguVcknl6YFxe1xfihkJBesSQ7ZKUkWtx39/qjrkgrAUoWkXBGY2C97QzPgZY8i7zbDoCHkIWCcgsA3hFumU9lWJqSl0K40tJB7o4JJerI1pCztUB/Jw/+44zJONOsqLlwhJChbbe/v/1la5nwTLHkdpKTcAjLbzQFKSkXUoDphm/JOLU6pCwkuWsU5EbPd64WmZUPJABAslScxfIi0LfAyrkWsL2Ec4YZtyK25tLweOFIICODaT949EEekXlvPOJfAxlOEW2WhmfApcjsuIxYQoFXFfOCqsTDT4NIXi1gvjCwbZ5BI/Z9cGaky0sKUsKsokC3Nt6YJvgrjHkTnvodcCOz21HXAjogthywfiUfVHdCkRQdcAsHFADnga53lF9oxmiUSpPPHRtiJ1zvKL7Rga53lV9owolEym8GiF173Kr7Rgb4e5ZfaMBRM5wDENr3uVX2jA173LL7RgKJmABeIbXvcsvtGBr3uWX2jAUTOcFcaS4AFXyNwQbEGIjfD3LL7Rgb4e5ZztGAodqokopzHZYyQMIORCTcDu9Ed+BJPX63ArJNsIVl5OG/Thyhnvh7lnO0YG+H+Wc7Riih+3SZJpaVoZCSmwFidgtYdGQ9EFFGkUm6WbZ3yUbX/wBEwy3w/wAs52jA3w/yznaMBQ/FIkQ1qksBKAQcKSRmL27zDphluXYQy0nChAsBe8Q2+HuWc7Rgb4f5ZztGAonOeBeIPfD/ACznaMDfD3LOdowoUTd4GKITXvcsvtGBr3uVX2jChRN4rxyIXXvcqvtGBvh7ll9owFEyTHIh9e9yq+0YGve5VfaMBRMZWhMxFa97lV9owNc7yi+0YChxPbUdcCGqlqV5SiekwIpp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BDAAoHBwgHBgoICAgLCgoLDhgQDg0NDh0VFhEYIx8lJCIfIiEmKzcvJik0KSEiMEExNDk7Pj4+JS5ESUM8SDc9Pjv/2wBDAQoLCw4NDhwQEBw7KCIoOzs7Ozs7Ozs7Ozs7Ozs7Ozs7Ozs7Ozs7Ozs7Ozs7Ozs7Ozs7Ozs7Ozs7Ozs7Ozs7Ozv/wAARCAFaAOUDASIAAhEBAxEB/8QAHAAAAAcBAQAAAAAAAAAAAAAAAAIDBAUGBwEI/8QAWRAAAQIEAgMKCAgHDQgDAQAAAQIDAAQFERIhBhMxBxRBUVNhcYGSsRYiMnSRobLRFSMzNkJyc8EmNDVSVLPCJDdDRGJjZIKTlKLT8BclJ3WDhMPhVdLxZf/EABoBAQEBAQEBAQAAAAAAAAAAAAABAgMGBAX/xAAsEQACAgAFBAIDAAICAwAAAAAAAQIRAxIhMVETFEFSMmEEIkKBsTM0ceHw/9oADAMBAAIRAxEAPwDV2GWDLtEstklAJJSOKFNTL8g32BBGD+52vqJ7oVjnbMBdRL8g32BHdRL8g32BBo6CIWAu95fkG+wIG95fkGuwIUvAuIoE97y/IN9gQN7y/INdgQeBeAsJvaX5BvsCBveX/R2+wIUvA64WUT3tL8g32BA3vL8g12BCl+eEZhlTyUpS4UWNzbh5soWA295bkG+wIG95fkGuwIjlyFR1hKagrDhQBlw3OM+jZz24oKabUdeLVJer2nLO+DDx8ecUEkZeW5BvsCO73l+Qa7Ahi1TptCkayorcSnDcFJGIi2d78Ofp5oSbpE6g51VxQJuQUnZnlt5/VEBJ73lzsYa7Agb3l+Qa7Ahj8HzpaCV1JSl3F14LcBvlfnB6uKHkq0tiWQ046XVpHjLO1RhYDb3l+Qb7AgGXlwPkG+wIUhKZQt2XcbbXgWpJAVxc8RvQLcbSSmJpKyqVaSQrKyRmk5gwSZWhuaDLUtLkhIVhUACvM5J9EKy0imUfxtLVgLYSpKiTmNhz64LOyjs1iQFNlC0geOLlB/OTz+6OdyynW45tNgpSROhkS0tqykqvhztcD74AUyW2lb2au4pST4oysD7oc6k74Q7iyS2U+kj3Q3blX0rSFLRq21KUmwNyTfb0XiNyWwWViEu6XW2yqUlwp5ouNWGV7DI5c8LSjsvNrUUyzQQlIucIuFcI6so5KybrIZ1ziFBhvAgJSRxZn0QrKy4l0uC4ONxS9nGbxY5vIk4iE04lpxzVSrCksoC13TmduQ9EE3w0qdLKW5RKRhyWPGVfihSblXXVuFpaUh5GrXcZgZ5jnzjrUuGn3HLiygkAcVhD9rFxoQqKW0lvAhKdt8ItxQI5UNqOv7oEdkYQ9ZV8S39QdwhUKENW1WbR9Qd0HC4yYF8UdCoRxR3FBgXCoGKEsUdKoAOV2FzshFmeZesEKPjJxC6SLjjFxnHVG6SOaI2UK3EyydU4nUMlKytBTnYCwvt2RzlJpnSEU1qSSJ5lxouhRCAnFiUkgW64CZ1lYNlEEEAhSSCL5DIiIqXC10tUuDMKcDSbpcQUgW4AbCF1vGZSool1pSFt+MpBST42YseARnOzWSI938yHdViOK+G+E2va9r7I6qdZSgKKicSikAAkkjbl1RHFTiZ2zTboUXQVJKboI/OvbI9cABbC2X1oWUoW6FBKSSMSsjYf6zhnZemiRE9LktDWD44kIy2kQq28h1GNBuLkX6DaIZMs6401dBQolxabjySVYk39UOaeHzJNlXxKsalLQpNzmomLGcm6ZmUIpWmOzPy4S+ouWEv8pl5OV46qcZQGipdg8bI54iXWXd8uANKKH1nGbZWTYj05iOPMzbyEYUhIYYTYLSblWRy7IjOeXBvpx5JhU20lSklfjJIBFuE7BBVzsu2pIW5bE5qxl9LiiMwO/CCp4IcKRg+LKdoIsSBxj3x16WW+4lOFQSZhRxAbBgNj6YrnIz048kmqcZCCrETZZRYJJJUOCwg7T6HkBaDcbMxa3HEOwJhthLr7SwpMwpSwlNzmCLgcOZh9ILcXLkuBQJWq2JOEkXyJEWM23qScEloKon2HHMCVG9yBdJAJG0X6oDFQl37BtR8ZGMYkkXHGL9XphlJyqhdx1S/FdcUhsgAC6lZ8ew+uG8pKPtty6VlxWKVUiygPizlll9/FEzSRrJDXUlmp1l4kIUfJxeMki448+CCJqMutClhZwpRjuUkXTxjjhinHNpCEtuNYGFNqK0lPjG2y+3ZwRxS3H5JxtMspCkS5SSUEHFa2FPHsPqhnY6cR+ZxoN6xWIC9hdBuTzCCmfYwBYUohRIACCTcbcrXhkpSVSgGGaWErSSpSSlaOdItnaE1KcUw2t1D4stRS4hBCwOAlIHDnwcUMzChEf7+ZUEYCpeNOJOFJNx1QRc4yl7VlRBuE3wmwJ2C+yGCi6HGHHxMIJasdS2TnfhABtBnVLTOHVIeClLSSMJKFpyuSbZEenKCmw4RFp03wdf3QILN/R64EfQjmhdHkI+qO6FAYTR8mj6o7oN1xgwKBUdvCYMRk8FOa9AWU4n2gCDszEZlLKjcI5mTIVlHcXPEbTXlPrmlLulWsAUOIhIv64SVMhNW1nxmEKDJNjhGV9uy+IgRM6qzXTbbRLX547iiIbSlGqdRYOqmFi9/KF1ZdGXqhi486mSm5ck4nVrWCFeSAVX9aQP60Z6leDSwr8llvHLxET+JaH0BRTiWyLg7LqEEbfcdcfKzZaXWUqAOQN7GHU12HS03Jq4jtxEUjAibS4r4wLeUlLiTmDmMJHELH1QUNtoTVChCQUghNha3xYMXOTpkwDAvleIZp5coqZXqg2Uy6VJbSbhRzz2bb5QGcJpkywtKlalJUguJIOYvfPnvE6hel9kyVZQOmI95lC3UMAYELl3BZOVrlMNVOKflXnz4xCW28JOV7gn1m3VFc68GVh35Jq+UdyhCXTq2cOqQ3n5KDcdwhiu3xj5+WTMpSk8NrgW6LRpypJkULbRLXgcO2IZm4ncerSBvpSdYFeMcjla2yDNLQh1l1aTrFvrSVBWd7qFiOEWEY6n0aeF9kvAiGlZlS551whzC+FAXScPi+TY8NxcwhT3FpMowtRNpZSkknaCEn1G8Or9F6L5LBccccvEWpDc03KsYEFam0qcURmlAHHznL0wR6ZSKpjwrwtqS0SEnCLjPPZtKfRFz0RYdksVDZf1wUkRFPNNNy1TUhtKVJSoAgDL4sGA8lCxMrc8tthJbJPk5HMdcM46f2ShMEURELUXFtOTjmI4FMhChxEpNj6cuuF3kpTMqeUgOAOIGIGy2zllzjP1mHU+i9LTccTe1PXAjk1tT1wI7rY5rYVQfi0/VEHAhNs+InoEQOlelzOirEu47LqmFPqKQlKrWAGZ9YjKTbMFkvBS02o3UgEkg5jhGyKFTd1WVqFRlpMUtxvXupbCy6DhubX2RfwYOLW4TAhtDeIpSElZuqw2mBqmsGANpwk4rW4b3v6YZVyqpotGmaitsupl04igGxOcQuienLOlU2/LtyK5csthd1LCr52tsgo6WMxZESzCHC6lpAWfpWzgGXZNwWkEEEHLgO30wqIEZpFzPkKWm1XxISb2Jy4tkc1LWJStWm6yCo22kbDB4pOkO6Uxo/WnqY5TnHi1husOAA3AOy3PGlGxmLmJZkO60NJCyb4rZ344Nqmzj8RPxnl5eVwZwVh0Py7boFgtIVbiuLwpEqhmbClltRBUhJIAFyOLMeuDFtCiolAOIYVZbRxesxE6TaQI0ao6qithT6UrSnAlVjnDXRDS5rSyXmXWpRUvqFBJClYr3F4uTSxmZYChOIKwjEBYHm/wBCCmXZLamy0nAokqTbImFIF7RKFsK002ynC0gIG2wgu9mS8Hi0nWDYq2cRadK6Cqo/B6akyZrW6rVZ3x3tbZxxMA3g0MxwMtW8hPlY9nDxwXerGt1uqTrPzrZwrAhSGZiZZbsgYE2R5ItsytAEuyMNm0+InCnLYOKDkw1qNTkqTKGan5hLDIIBWrZc7IUhbFFyUstQUphBIAANuAbBByy3hKcCcKjci20xDr0spblFnapIPpnG5NBUsIJGdr2zERWie6CzpVU3JFuQXLltou41OBV7EC2zni5PoZmW0tIIWChJC/KFvKytnBHJZlxSVLaQoo8kkbIVvlHLxKFia2GnEqC20qC/KuL3hNcswp4OlpGsGxVs4XMEUYZUMzGs1tT1wIE1tT1wI2jS2OoVZCRzRl+68/im6az+Y2tXpIH3RpwtgHRGQ7qkwHdJ2mgfkpdIPSST7o1D5HNlYCVU2fllpPjJDbwPSAqPQU7VJam01yoTTmFhpGNSubgtGFaTS+9qhKIOX7hlyewB90aHpe+X9zBDuK+NpgnnzTG5q6IhrXt0Kj1/RupSDAeZeUycAdSAF2IyBBiM3JHks1OouK2JlgT1GIChUiTndGa5OzDeJ+VbQWVYj4pJziX3Lyd91Uf0Q98VpJNELrLbqGjswpacT7QQgrKlosMuDbtg1M3TdH6i842pbsrgQVhTyQAoAXNrE52EZboVTJSs6TMyk83rGFJWVJuRewPFCOj9Olp3S+WkJhBXLrmChSb2uBfK8TpxLZrVH3SKJWaoinsh9pxw2bU6gBKjxbYremXgYdKJk1Y1HfniawM4cHki1uq0U5iXbp+6A1LS4KW2aklKBfYA4LQ63SDfTmd6G/ZEFFJ6CzVKtppSNGm5NmaEwQ8yFNlCL+KMs89sMJvdT0flUslImHy6gLKW0i6L8BudsU3dQzXRT/Qx90RFcpElJaI0KfYbKZiaDmuViJxWOXRBQWlktmoaS1Og1nQpM/OrmFU55aFAsiywb7M+fbCO54vR9uSnTQ1TQaC0l0zJGRsdluDbFQKidxcAm9pr9uDaCOqb0I0mUkkEMkg8XxaomXQtlpnt1mgyk0tlpqZmQg2LjaQEnouYlaRp1R61ITU1LLcSZVsuOsrTZYSBtAvnGT6BSEjUKjPszrDbwEi4psL4FXGY57XhTc3bQ/pVvV0EszEu424m9sSSIrgiWMGqxLN6cCskL3sJ8v2t42HHi2cdo1iobpVDpkymXfTM4y2hzxWwRZSQRw8RjJ2qbKK08FLLZMp8IFnBiPkY7Wv0Q63QmUMaXPstDChttpKRfYAgARppOgnoaTM7quj8tUTKHfDiUqwqeQgFAPpuRE/XNJqbQKamenHvEcNm0ozU4bXyEYppxSJKjViXl5BottrlW1qBUTdRuCfVEtugurVRdGQT/EgrrwojORaFstje7DQ1uhK5ScbSTbGUpNuq8IbpukMhMaLS7DDhd3/hdZWkeKUg598UeuyEnL6E6PzbTCETD+t1rgGa7Kyvx2iSmpJiZ3JpOedSVTEs6ptpZUfFSXDfKGVJpksPoFV6a3RK1S6il4oeZLq9UBfAkWNjx5xMaHVDQ+nTk7O0lFRLjEmtx0PYT8WCkm3PsivaISEsvRTSGfU3eYaYLaV3OSSnMW2cAhPc5ZD9UqbBFw5TXU247lIitJ2Ealo7ptS9Jn3WJFL4WygKOsSBl6TDef3QqPTq2qkOomVTCVpQShAKbqtbh54zvcsmjLaVrZP8NLrTbnBB+4w0SpVS3T7gYsVSv/VSr3CM5FbLehqOken1I0bmBLTGtemCnEW2QCUjguTshjR902i1iebkyh+VddOFBdAwk8AuDlGa6TATG6DNId8ZKptKSDxZC3ojmmUuxTNNZhqSaTLttqbUhDYsEnCDl1xVBbCzcpg3KYEEWoqSknbaBHI6rYN9EdEYfp4/vnTSfN8kqSgdSQI2+/iiMEruOo6WTwbzU7NqQm/1rCOmFucpElp85Lu1uVVLPNuoEk2kltQUARcWyizVR/fG47LqveyW0+hdvuik1/RioaNrl0zxZVr8WEtKJta19oHHFlae1248+g/wUyE/4wfvjTWiIhjox8zNJfsm+8w63MPx2p+aHvhrov8AM3SX7JvvMOty/wDHqn5oe+K9mCP3OPnjL/Uc9kwhotlp/Kedq++F9zj55S/1F+yYQ0Y+f8r52rvMH5B2Z/fLV/zMfrBCm6P895zob9gQnNZbpSv+Zj9YIV3SPntN/Vb9gQ8oEjunZmi+Z+6G+kvzA0a6HO+HO6b5NEP9E90NtJP3v9Gv+r3wWyHkeD95lXnX7cP9y2VRPUOtSjnkP2bV0FJEMEj/AIMr86/bEONzebcp+jFfnGkpUthAcSFDIkIUReI/iwVCdlKjojpAppRwvMk4VjyXEnL0ERpmgtH0bfZZrdKadbmEpKHELdKtWojMEdxip/Cc5uiIm5ecl5Zp+SlVvsONJIJIIuk3JyN/TaCbls46xpVvZKyGphlQUngJGYP+uOEtUEM2v30B/wA2P6yDbpGWmkz9Vv2RBW/30Un/APrf+WD7pA/DSZ+qj2RF8oeBxuloUqvShCSf3E3sHOqLJpA1o+1odRZutsvPvIlEIl2W3CgqOEX7tsX2TSDJskj6Ce6M23Yr74pab5YHD60xhO2kXYodRnZuelpclpTclL4m5dAuUozxEXO055mLgf3mEecf+SI6vNIb3PdHMKQMS3lHnJMSO3cYT5x/5I2/BBPQ35j6SD+b/ZME3KbHSaZH9DV7SYPoZ8yNJR/ND2VQnuT/ADomPNFe0mD2YXgZ6NoNN3SEMbNXMutdXjCFdAkGc0/Exa+Euu+kEftQeqI3jur32BU4hXatfvhxuTsFzSGcfIybYIvzlQ90HtYIPSp4y+nM++E3Lc1itx2IMM65V3K9XHKipjUqdwjAk4rWAG3qiR0iH/EGZv8Apie8RadKdOqnRNIn6dKy8mppsJsVtknNIPHDgGhHyE9ECATdCTxiBHA7LYDqw2ypZyCUk+qMM0ZbVP6YSJWLlc0Fqvw2OIxuykoUyQ4AUFPjA7LcMQMs5oZKPpflnKSy6jyVoKAR0GNRdWc2V3dZZBp9Pftml1Sb9I/9RXaWpT+5nWmUgktTDayOIXTn6jGmzlR0YqTYZnJ2nTCEnEEuOIUL8ecL02ToQadbprMlq3hZ1LASQoc4HSYqlSqiVqYtSK0ZCi1WnCWU4qebACgfICbkkjoiwbl4JqFSFv4oe8RpUvovQ5bWamlSyNanCv4sZji6IcSlCpdPUtUnIS8upYwqLbYSSOI2iuaa2FGObnPzzlvqr9kwjo1YboEsP6YrvMbPK6P0mRfD8rTZVl1OxaGgCOuONaPUdiZE01TJVD6VYg4loBQPHeJ1EKMam8t0hfF8Jj9YIV3R/ntN/Vb9kRrczRaCw6uozUjJNrSrWKmHG0gg32knnhjNr0Mn5hT827SX3lWBW4pClG3PFU/Iooe6b8lQ/ND+zDbSPPc+0bPFre+NYnaXRpxplc7KSrzaEhLRdQCADwC8dVRaPNSbLC5CVdl2b6pBbBSi+2w4IixFsXK9zM0fvML85/bEK7njDk1onpFLtglbrRSgcZKFWjR26ZR3JJVPblZVUsDiLAQMN77bdMKyVNptL1jcjKsSuOylpaSE3twm0TqKhlZh+idcY0dqE47NNOqDsqtkBAFwokHO/REluXSrr2lofQklthpRWobBcWEahUNFtHagozc5TpZRPjKdthvzkjbD6mSNNkpctU1hhpu+YaAAvzxp4i2JlZhtSm1UvTyZnC0VmXqCncF7YrLvaFdOJvf+kZnAgoD8uy5h22xIBtGzTVIoM/NEzUlJPvnIlbaVKMde0cob7qS9S5Na8ISnE0knCLAW5hlEWLHcuVjyR/E2fs090ZruxIVraY5Y4cLgv2Y1BoI1Y1eHBbK2y0N6jTJGpsBqflWphpJvhcTcDnjEZU7FeDBqjWlT+i9MpwlVJTIKWlT17hRVmB6LxZEgq3GDYbJi55vjI0huhaPvyiZVunyTjDZxBAbSQCeHphdqSpUswac0xLNtk5sJSACTzRt4qGVmNaJ1be9IrVLLGIzUqtwOX8nCk5W57w/3J89KH/NFe0mNRTo7Q5fEpFLk29YCgkNJFwcrdcGl6TRqO4XpeTlZRahhxoQEEjiv6IPEWoUWZVulBchpq3Ns5LUy26kkXFwSP2YmNyGVtK1KZO1a0IHUCfvi/TtKpNSCZidk5aZCE5OOoCrJ27TCknTpCmsKTJyzMs0fGUG0hIOW3KJnTjQrUxbTRh6nacTLzzaglTyXkfyk5HL0EdUNq5PDSnS4vSDLg3ypCG0KAxXsBwXjbZunUqtNBMzLS82hGQxpCsPuhCRodEpbi1yUlLMOIyUpKRiTfn2iKsRUMrHZFkpHNAg7wsRAjB0WwV78VWP5B7o84k5x6Ne/FV/UPdHnI7Y64Xk5SFW2JhbesQy4pA2qCSR6YPKzszJTCJiWfWy6jyVoVYiNW3MADoq4CLjfK+5MZnpEy3LaRVBlpIShEwsJSBkBeNp22ieDYdA9JF6Q0Y74sZqWIQ6Rli4ld/oi07RGV7kLhE1UkXyLaD6zF/rWktL0flw7UZgIKvIbSLrX0COEl+1I0mSto4RFAVuvUkKITITZHH4o9V4naDpxRtIXQxLPKafP8C8LKV0HYYji0LDadj8Cql9kPaEYKL3jetOjfQypfZfeIwVJFxfZHbD2Iz0MEqXTaaEGxu3mRe3ixJYV6ggm67bQLZxU57Tyj6PSsrKvqcemAwgqbZAOHxRtJNof6OaaUnSVampRa25hAuWXRZRHGOOPncHbZvPokSEktpxyWS2RdtkhwD6JyyPojs2ttmbWp1QQlbBCSeE32dOcO35lmVYXMPuJaabGJa1GwSIpk9usUKXeLbDEzNJSfLSAlJ6L5+qMLDbVI28RXZaZpChQlIt4wZAtbmEKSiVpm5jWkFZwnEE2BFj/AO4qcjur0KafS1MNTEqFG2NaQUjpsYt7tRlm6cuoawOS6Wy7jb8a6bXuOOK8Np2ydT9WgyQPhFZttaT3mCTKHFTzIbc1Z1a88N+FMVr/AGpaM3zff/sDFtaeQ80h1BulaQodBg8PTUKetiVOSUyDIO3AIXdF2l/VMVmobolApc+9JTDzweYVhXhaJAPTDuX0wpU1QXq22t3ebCsK1Fsg3y2Dh2iNZGlRnNcrHtLcS5LpSJhDpShNwkZpy4c4bTCkF2dl0kF5x5GrSNpOFOcQw3UdGSoJDz9zl8iYt2JNsXBtvGHhuqZtYitsQnRdlu2fxyPaEcqSbyDthc2is1fdOoNLmFS7ZdnVpNlFkDCDxXO3qhgxuv0ZxwJekptlJ2q8VVvXG+nJ2YU6r6LvPpJp0wANrSh6oSmUk0shIN9WDbjHDHafVJOrSaJuRfS+yvYpJ9R4oiK3pxRqDP7ynluh7AFWS3iFjz9UZytsKdEpLuNvTjzrJCm8CU4hsJFz94hlNoU3MPvIQTjdShdhwWSQfTcdcNZHTygT8pNTSJhbbUoAXVOIw7b2txnKIhG6vQlzAbWzNIbJtrCgW6bXvB4Tao2sWnZcH/owIT3w1NMtvMrC21pxJUnYQYEdCLYD34sv6h7o85Hyo9GPfiy/qnujzmfKMdcLycZGvbl3zXc86V3JjNtKfnTU/OV98WLRHTmS0cojkm9LPvOl1TicFrZgC1783FFUm33qvVnphLRU9NPFQQgXNydgjUU1JsjLxuRm07UTwatHeYqul9Teqmk8686rJDpbQngSlJsPf1mNM0A0afoNKcdnE4JmaIKkcKEjYDz7YyWsflqe84c9owjTk2HsTFG0PXV9GZ6spmtWZXFhawXx4UhRub5bYr0u+7LTDb7KyhxtQUlQ2gjhjS9Cv3t6v/1/1YjMOGNJ22NjbdIp01Hc1mJw2u/KIWbcZtGJcMbDOG+5GPMUfdGPcMYw9gyarOjdWpcnL1KfwKROZghd1XIvY9UL6CzCpfTKnKSSMTmA9BBEXDdG+ZlK+uj2DFI0Py0upnnCY0ncR5L7uuVF1qnSMihZSh9alrA+kE2sD6Yz7RuiK0irbVOD2pCwVKcw3sAL7Ium68fHpXQ7+xEFuZ5aZMn+aX3RI6QD3IOv0hVDrUxTlOa3UkALtbECL7OuNE3NZtdR0UqVKcUSlq6UX4AtJy9IPpinboCwvTOfKTeykg9OERadyDNqq9LXcqEtY2wtzMzkbbI9DaMTe+9GKc+TcqlkX6QLH1xhFflhJ1+fl0psluYWlI5sRt6o1nQOfDe5+0+s3Esl2/QCTExNUioyfSGYEzpDUHgbhcysg82Ixf5ZrU7i7gItrElfpcjMXFlbilHaokmNgqUvvTclDBFimTbJHOSCe+LLwRGPoPxqekRuGn9Sdp+h8wplwoW8UsgjbY7fVeMPR8onpEbBun56IJ84R3GE90VGRyksqdnmJVBAU84lAJ4CTaJnS/RcaLzzDCZozCXW8eIow2N7GI+g/OGnedN+0IuO61+U5D7FXtRpv9kiLYS3J6m6xW36cVHVTDRWE8AUn/1f1Q23UDfS42/R0ffCG5n88WfsnO6Ft0830sPm6PvjP9l8EJQaHU9IFvycgpISkBxzGrCnK4HXmYinmVy7y2XBhW2opUOIiL/uTfj1R+yR3mKZWsq3P+cue0Y0m81E8GvaAvrf0NksZuUY0X5go29UCEtzo/gdLfXc9owI4S3O0dizvn9zr+oe6POSvKMejH/xdf1T3R502qjeF5OciUpujNZq0muckJJT7KFFJUFpBuBfYTc7YcUXSio6PPYWWZc4DZSXGEhXQVABXri/7mHzXduP40r2UxnOlKQnSipAAAb4X3xtO20zOxsmjOkcvpJTN8sp1bqDhdaJ8k/eIxGs/lqe84c9oxeNydahNVBFzhLaDbrPvij1n8tz3nDntGJFVJh7Fn0b0sp1K0Qn6VMB4vzGswYEXT4yABc34xFM4YtOjOgkxpLTVzrU82wEOlvCpBJNgDf1xMf7JJ2/5VY/sz74txTFMn5r96MeYI+6MfScxG11yQVTNzeYkVrDipeUCCoCwNrRig2xnD2YZqG6L8yqUf5aPYMUjRD520zzhPfF33RfmVSvrt+wYo+iR/Cymeco741H4h7mw6SaK0/SUMKn3XWxLBWEtqA22ve45ozmbnqBolUi7o86/OTqEqRrHFAtIvkdg8Y+qLVuo1eYkKMxJy6ygziiFkbSkDMddxGZUKkO1ysy9PaUEl5Waj9FIzJ9AjMFpbKxnMTDs1MOTD7inHXFFS1K2knaY0ncf+TqvS1+1FK0spTFF0gep8tiLbKUAFRuScIufTF03IPk6r0tftRufw0Ityq6esFjTKoJIsFLSsdaQfviz6HzgRuZVlN7loui3MUD77xG7q0tqtJWXwMnpZJPSCR7oa6LPlGhukzd8tU0R1kg/dGd4oeSqtI1swhv85QT6Y3DTJsNaCzzadiGUpHURGO6Py++tI6cwRcLmmwejELxs2nI/Ayo/ZjvEMTdCJhKflE9MbDum/M9P26O4xjyflE9MbDumfM8fbo++LPdBbGV0L5wU/zpv2hFy3WvylIfYq74ptC+cFP86b9oRct1r8o0/wCxV3wfyQWxE7mh/DJn7JzuhbdPP4Wbf4uj74R3Nfnix9k53Qtun/Ov/t0d5if2PA/3JjeoVD7JPeYptb/LlQH9Jc9oxctyX8pVAfzKe+JCe3LVTk9MTPwsEh51TmHU3tck2288LSlqWtCW3OfmdLfXc9owIlNHaIdH6M3Ty/rsClHHhw3ub7IEcW7Z1jsSj3yCvqnujzlwx6Md+RV9Ux51tnHXC8nORre5fnow750r2UxnOlXzqqfnC++L7ucVCSk9GXhMzbLNphSiHFgG2FOcZ7Xppqfrs7Nsm7brylJPGL5RYr9mZexb9yf8oT4/mk98Uutflue84c9oxdtydCt+VFdjYNoF+s+6KVWsq5P+cue0Yq+THg0PQNxbW59VHG1FC0qeKVJNiDqxnFB8Jq7f8sz394X74vegx/4e1fpe/ViMx4YkVqwzZJ152Y3KlPPOKccXIpKlqNyTlmTGNjbGwvZ7ktv6AO4Rj4Ge2GH5DNQ3RM9CaX9dv2DFG0T+dlL85R3xeN0P5kUv6zfsGKPoplpXTPOkd4hD4MPcuW69n8Ff9X9mILcz+eLX2S+6J7dd2Ur/AKv7MQG5qoJ0xYBIGJpwDnNoL4B7iO6IPw0nehHsiLNuQeRVelr9qKzuhqCtM52xvbAP8IizbkHk1Xpa/bg/gFuE3XmPHpsxxhxB6rH74qVEe1ejlfRfy2Wf1o98aJurSwd0ZZew3UzMpz4gQR32jLJKabYptQl1EhcwhCUZbbLCvuhDWIe5NbnTGu00kyU3DYWs9k/eRGo6c/MypfZDvEZ9uUy5c0meePktSys+ckAffGhacj8Dal9l94jM/kirYwceWOmNi3S/md/1m/vjHQLrHTGx7pWehhI5Vv743PdEWxlND/L9P85b9oRc91r8o0/7FXeIpdE/L9Pv+kt+0Ium61+Uaf8AZK7xB/JBbERubfPJj7Nz2YX3T/nZ/wBujvMIbm3zyY+zc9mHG6f86h5unvMT+x4Hu5IP95z/ANinvjVLZRlm5H+VKh9invjVY5YnyNR2EnNogR13aIEZR1Wwk4PilZfRMedSDcx6PAum0IfB0lf8UY/sxGoTynOSs875mHlPpU/VXtVJSrr6uHAm4HSeCN9FNkv0Rj+zEOG2kIFkJCRxAWjfW+jNFd0M0Y8HaUW3SFTT5xukZgcQHRGeboGjkxSq2/PNtKMnNL1gWBklR2g9dzG1BOUEcZQ6godQlaSM0qFwYwptOy0ee5Kv1KQp0xT5WYKJeZvrEAA3uLHPgygtHo85W6giUk2VLUo+Mq2SBxniEbmrRahLXjVSJMq49Qn3Q+lafKyScErLNMJ/NbQEj1RrqrwiZSB0jlEyOgU3KN5pYlMAPGAAIw8A3j0otpLiChaQpJ2gi4MN/guR/Qpf+yT7okZ5StFC3Qh+A9LP8pv2DFF0V+dVM86b9oRvrkqw62G3GW1oTsSpIIEJpp0mhYWiUZSoG4IbAIgsSlQoou6xIPPUuTnW21KRLrUHCB5IVbM81xGXMF9D6DLqcS7eySgkKvzWj0ktlDrZbcQFJULFKhcGGjFDpcs8HpemyzTg2LQ0kEddoQxMqojRgdZp07TZ7Uz5UZhbaXF4jcjEL2J44ve5AoBdUQTmQ0bc3je+NIdkZZ5WN2WacVxqQCYMzKMS5JZYbbJ2lCQO6DxLVUKK9ugsF/QyesL6sJX6FCMMsbx6ZU0lxBQtAUk7QRcGEPgyS/Q2P7Me6EJ5StWZ1uQy3iVKZIzJbQPWT3iLZpwPwNqX2X3iJ5mWZl0lLLKGwdoQkC8GW0hxBQtIUk7UkXBjLlcrFaHme3jDpjetJKOquaMPyLZAdUgKbvsxDMD7ol/g2S/Q2P7MQspBuLZDhjUsS6IkebpmWm6ZOlp9pyXmGVXKVCxSRsMLVWtVGtPIeqEwXltpwpyAsOqPQU3SpGetvuSYmLco2Fd8NmdHKNLrC2aVJoUDfElhIPdGur9DKUPcv0cmWHXazNMltC28DAULFQOZV0ZCIfdQTbSpPm6O8xsoQALAbISck5d5WJ1htZ41IBMYz/tZa0Ms3JAfhafH8wn2o1W0cblWGCS0yhsnaUpAhQiJKWZ2VKhB3aIEB7ggRDotiuzGkM2xNOtJbZKULKRcG9gemExpNO8mz2T74jp/8oTP2qu8xHKmXGlgLbv4tyU3te+z0Xjz8sfGcmlI9FH8bAypuJZPCed5Nj0H3x3wnnR/Bseg++K69NhlCFlsnEknoyvBTP2A+KVmL3vltt6InXx35Ndv+Mv5LKNKZ7kmPQffAOlE9ybHoPviuiZVq3VKaPiXth4QL+6CKnykJBZUFLCrC97WF4dbH9h2/wCN6ll8KZ7kmPQffA8KZ3kmPQffFZTPErALKgDn0ZA/fHd/EsMupbuHHCgi/FfP1Q62PyO3/G9Sy+FE7yTHoPvgeFE7yTHoPvitme2gMqv43qF4XZWpxIWUgJUAQOEcd4jx8dK3Iq/F/HbpRJ7wonuTY9B98DwonuSY9B98QsdjHdY3sb7PA9SZ8KJ7kmPQffA8KZ7kmPQffENAEO6xvYdngepNeFM9ybHZPvjnhTPcmx6D74hoBid1jew7PA9UTI0nnQokNM3O3JXvjvhTPcmx2T74hY7wQ7rG9i9ngeqJnwqnx/Bsdk++OeFc/wAlL9k++IYiOGHdY3sOzwPVE14Vz3JS/ZPvgeFc/b5KX7J98QkCNdzi+w7PA9UTXhVP8lL9k++OeFU/yTHZPviGjkO5xfYdngeqJvwqnuSY7J98FOlU/wAmx2T74hoKYdzi+w7PA9UTR0qn+TY7J98FOlU/ybHZPviGJyjl4vc4vsTs8D1Ra6RVX6mXtelA1eG2AEbb8/NAhlov/Gv6n7UCP2/xZOWCm/8A7U/B/LhGGNKMVS/9EXPflCY+1V3mGinkoVhIXfmbJ9doeTw/3hM/aq7zCIjz82s7PRQ+C/8AAzbnUrUtLjRFllIAzuL2gfCLRUhKUqusAi4tkSBf1w7wg7QI4EpGQSAAIZo8Fyy5EDOoS6tBSfEIF+P09UcVPtC1kqOageawuYc2FsxAwj80eiJmjwKlyNRPNlSUlC/HSVDIQoH2m0NYEEJcAKQBaw/0RC2BJFiBBgkWFhkIXHguWXkaqnClphZQAHSLgq2X79sd382NXdKvjCALZ7b7fRDnCCBlsgYRxCJceC5ZcjYzzaQq6V+KLnLrjrM2h5KyhJ8RINjw3FxDjCOKO2A2CFxrYVLkameShIK0KBzvbPYLwYTiVMrcS2rxFBJScttvfDgpvwQMI2WhceCpS5GzU6ha20FCkrWSANoyz2wHpssk3bvZYTt5tsObDigWiXG9hUq3GqZtwutoU0kY1KFwq9gOqDrnW0OKQUqJTttY8BP3GHAAyy2QAhIuQNpzhceBUuRmakyACUrzTiGXPaOKn0Ar+LVZBIJy4Le+HmEfmj0RwpHEItw4FT5GfwgnMlBCRne+3JJ/ahTfSMDiilQ1ZsdmcL2GywjthBuPhBKXI2E1dtTgbNgRbPaCB744idSt0NYFBRJHNl/+w6sLcEFsOACFx4FS5Ghn0pdLakEEKtln1+owXf6SQnArEQSOEZC+2Hls9kcIHEI1ceCVLkauzKm3ijVFSAkEqHBf/wDIJv8AQAcSFXSSDbP6RH3Q8sIKQOIQUo8BqXhk9ot/Gv6n7UCO6L/xr+p+1Aj978P/AII/5/2ed/O/7Ev8f6RKroci8tTi2ziWSScZ2mODR+ngAFpR58ZiSSPFHRDZmaW5VJmVKU4Gm21pI2kqxX9kRvoYb/k+buMVf0xAaP04/wACrtn3x3wep3Iq7ZiTA5oaz845KLkwhKSH5hLSsXACCcufKJ0MP1Re5xfZjfwdp3Iq7Zjvg7TuRV2z74c1ibcp9Gm5xlKVLYZUtIXexIF87QilmuLQFb8kRcX/ABVf+ZDt8P1Q7nF9mE8HabyKu2r3wPB2ncirtn3wqlitBQxTkkU3zAlVf/eFKxNvSNNcfl8GtCkJTjBIzUBmARxw7fD9UO5xfZjfwdp3JK7Z98Dwdp3Iq7ZhQMVz9Nkf7qv/ADISmJ2qUtGvnWpeZlEZuuS4UhbafzsJJuB0w7fD4Q7nF9md8HadyKu2ffAGj1O5FXbPviVbUhxsOIUFJUAQRwiIaVmqtUJie1D0oy3LTKmUhbClEgAG9wsccO3w/VDucX2Yr4PU7kVds++O+DtO5FXbMGLddbSVJfkHiNiCytu/XiVb0Q4p0+J5LiFtKYmGFYXmVHNBtcZ8IIzBh2+H6odzi+zGvg7TeQV2z74Hg7TeRV2z74NV5ybl5unysmplKpt1SFKdQVAAIKtgI4oNqK3+nSP91X/mRe3wvVE7nF9mEGjtN5FXbPvjvg7TeRV2z74cyzVTS9eamZVxq3ktMKQb9JWYRqEzPCpSslJOMN61txxS3WyvySgAABQ/Oh2+F6odzi+zCeDlN5FXbPvjng5TeQV21e+FdRXbfj0h/dV/5kFZqMyxPNyVUZbbU9cMPNKOB0gXKSDmlVgcs78cO3w/VDucX2YTwcpnIK7avfA8HKbyCu2r3w8m26itwbzmJdpFsw6ypZv0hQiMnn65Jvybe+5FW+n9Tfeq/F8VSr/KfyfXDt8P1Re5xfZi/g5TbfIK7avfHDo7TeQPbV74V1Fc/TpL+6K/zIkbccToYfqh3OL7Mhzo5TOQP9or3xzwdpo/gD21e+JgpgpGV4dDD9R3OL7Mh/B2m8ge2r3xw6PU3kD21e+O0aqPVB18PIbCDZ2WUgHx2iSATz3ST1iJUiL0MNfyTucX2ZGsU+WkMW928GO2Lxib26emBDp8WIgR1ilFUjLk5O2KoF0J6IjpVP4Qz32DPeuJJsXbT0CIVz4RGkc2JBMsRvdnHriocLlrWjSOLJ0DKIqt5O0zz5HcqO30i/Mpvac90Magatvqmb9TJhrfqPkVKKr2PGIJAkdJ/mxUvNl9xiTa+RR9URG6T38GKlx71c9kwm1MaQ6lFqbIWwj+Nq/y4laAmIjNIvyM59o1+sTBpZ6tqfQJmQk22ifGUiaUpQ6BgF/TBNJVYKG8rCVWW2bDafHTBLUWSnBHFAFJBtYjhhh8LrA/JU/2E/8A2iMnKvMVF74MDL1LQ8MCpiYSUqIPAgi6cR5z1GFEJLRwk6PSV8wGgE86Rkn1AQho9fXVf/mK/ZREswy3LS7bDKcLbaQlI4gMordLeqyJ2rpkpOVea3+vxnZhSDfCjgCTF5KWiIpkHwpmyjyd6NY+nEu3qvCLszpNh8SnSA4ymYUsjoBSkH0wrQFMFMz4zxnS5eaD6cKwq2WQyw22Wy9cKpCwtXH++6J5w5+qXEzEFpEqZRUaMqTabdeEyvCl1ZQk/FL2kA90Lb40j/8Ajaf/AHxf+XCrQJcRGTPzmkPNX/aahxIOVJal7/lpZkC2AsvKXfjvdItDGqTCpbSGnrTLuvky74wtAEjNvPMiC3BNCIvSDKUllgDGmdl8BtxuJB9RMdXWXUIKhR6gojgCEXP+KGMjMLr9TQ9NjeqZJWNuSUFBwqtbGsEDIA5WuL8MEiFhAsLREVv8co/nw/VORMRE1v8AG6P5+P1bkEUlQBHCINHCM4hQsRtdmCxS3UovrHyGG7bcSzhHovfqiTIiImyJnSCTlQCUyyFTC+IE+KnvUeqCIxOZl00+eprrICWUgyi08ASR4v8AiSB1xKHOG1XlFTlLfZbNncOJpXEtOaT6QIUk5hM5JMTKdjrYX6ReAQSY2p64ECY2p64EU6LYXb+TT0CI+WH4Rzw/o7Pe5Eg2Pi024hDKXQsaQTiyk4VS7ICrZE3ciHMkLRFV3JdM8+b7jEvaIuttrWqnYEKVhnmybC9hnnBA7pL82Kl5q57JiSZ+QR9UQw0jQpzRuooQkqUqWcASkXJOEwGa7TUsoBfIISL/ABavdFBJWyiL0jH+5Xfrt+2mFRXqaf4c3+zV7oLpAhTtFdDaSolTZAAufLTAEgBlCFQk2p+QelXk4kOoKTzc454dAZCAU5RAMKJMLm6HJPum7i2ElZ/lWz9cNNH/AJasf8xX7CIcaOpKaIw2tCkKbxIIULEWUR90R9Ln5anzlWbmlLbUufUtILajdOBGeQ5jFBYbREzaQ1pRT3UGynmXW3B+cBYj0G/phVekNOQm6VvOngS3LrUT1AQWRln52pfCs2wqXCGy1LMrIKkg2KlKtsJsMuADngBKsfliiecr/VLiZiHrqky9QpEw4FapqZWVqSknCC0scHORDn4epn6Qr+yX7oBD+IyZ+c0h5tMe01DmWqsjNPBll0qWrYChQ7xCUy0o6RyCwklKZd8E2yBJbt3GICQiJrjQbfp08k4XGZpDeIcKFnAU9GYPUImsOURmkDavg5C0pKtVMsOEAXNkuJJ9QMEB/ETW/wAao/nw/VuRMWyiKrTS1zNJKUKUEzwKrDYNWvMxVuCTgQcJjlohQhGUVqSl6jUJydqUrPplW3nS2gFgLJS3dINyeE4j1xN1d96UpUw/Ktl19KDqkAXxLOSfXaO0+UElT5eVBvqmwknjIG2KiEeafW//AJxH90T74S0fbXJtzVLdeDq5V4qBwhN0L8YG3ALlQ6onSIiZhoy+kMvMoQoiZaUw4QMgU+Mgni+mOsQsDiZGaeuBCRf3wjHq1t4XFosoWJsbX6Da8CB0Ww+aHxSegQcCCtfJI+qIPGTALR0CAI7AHQL7YGEcUGAjsUBLDijtso7aO2gDgEJTExLyjZcmH22UDMqcUEgdZhCsVAUylPzmHEptPip/OUTZI6yQIZSGjzCVCbqmGfn1C63XRdKTxISckiAFfCag7PheT6dcm3ph+w+xNNhyXebeQdim1BQ9UG3sxhw6lvDxYRETP0FDeKeo6USc+gXBQMKHv5K0jI32X2iLoQmcgLm1o4VoSjGVpCPzicojxOt1PRpc43kHpZRKeFJwm46jcdUQlUZTM7nUgw4DgdEohXQVoERIhbrA88Cw4oitHJh1cgqTml45qRWWHVcKreSrrTYxL2hsU4E80dtnHYbVGdbptOfnHQShlBUQNp4gOc7OuAFkrQpSkpUCU5EA7IMYrOikm7Jz9QEyP3S8hl5/66sZPo2dUPqpPTT86mkUtaUTKkhbz5FxLo47cKjnYc1+m1rRB7N1KRkADOTbMuDsLqwkH0w1b0lobqwhFWlMRNgC8kX6LwaR0fpsgS4ljXPrzW+/8Y4o9J7hlDxyUlnkYHZdpaeJSARDQoqlSVpCkqCgdhHDANogZikvUS87Q0qDaTiekL3Q4nhwD6CujIxLSs2zUJFuaYViaeRiSYUBVK0OJxIUlQ4wbx0gRSNGlroNPk5xSiadPEh+5yYdxEBfMk5A8RsYu+0QaoIKRBFlIIBIFzYX4YUMQleynaN58P1a4iKPJzajrgQJz6HXAim1sOWfkkfVEHjjI+JR9UQa2e2MmACDAQXhg444hToEdtA2x3aI0QKI7a4gWjsARWkci7PUN9pgYnU4XEJ/OUhQUB14bdcOaZUpWqSaJiVcxA5KSclIPCFDgMPOqIyboEhNTRmwlyXmiLF+XcLaz0kbeu8CEoBAtEKmnV2UV+5q0mZQBk3OMAntIsfVAcrk7TTerU4oYAuZqWVrUJ+sLBQHPYxa4Fjg09qm0Obl2VKKCl1wYjsKrqI6LmIWbF9Aab0yf6xuLFNutv0h91pYWhbCilSTcEFO2K7NH/h9Tv8As/1jcEQkJz/dmkUrPBPxM+BLPkcCxctqPrT1iJ2GVWkBVKU/JlZQXE+IsbUKGaVdRAPVBKJUDUqW08sYXk3beT+a4k2UPSDDcpIxB1Uio1uTpSVnVsETcyANoBs2k9Ks/wCrE044hppTrhCUIGJRPABEPo42t5h+qvt4HqgvWAWzS2Mm09nPpJguQw0mQnSKqk5AMsE/44S0WG+JByqLT8ZUHlPEnbhvZA6kgeuALmsVoDbvVq1uhyHGjBSdF6Xg2b1b9kXg9iEmRAtHYEQ0FIyiDpTZkqrVKeCdVjTMtJ/NDl8QH9ZKj1xPWiCAUdMnSPIFPTi6cZt98VEYhozLMzmh0vLTDaXGnELStKhkRiMKUWZekpldDnVlTrKcUs6r+Ga2D+snYeo8MG0PH4MSnQr2zDitU1c/Lpcll6qcllayXc4lcR5iMj0xfNEJExB18/u2jefj9WuH1KqaKpIh7AWnUkoeZJuWljakwxr/AOOUfz8fq1xFuUeTn0OuBAnPodcCCOi2HjPyCPqjug8EY+RR9UQpGTBy0dAgAR0bYAMBHYAgEZxQcgR0QMoAjatPOSDsgQQGnppLLpI4FJUB/iwxIw0qtOaqlOdlHSU4wClY2oUM0qHODYxHy9f3iEytdTvR8eLr8J1DvOFbB0HZAhOdccIChZQuDtBhoKtTlIC0z8sU7bh1Nu+GMxpLLuFUvSAalN2slLObaTxqXsA9fNCmBCktpl6XWJJu4Zlph1DQv5KSgLsOYFZEM5n976n/APZ/rERLylOXT6FMNOu659xLjrzn5y1XJtzcA5gIiZhCv9n8gnCcQ3plb+cRGrIWvgiFbvTNJltWAl6mnWI4g8kWUOtNj/VMTdoja/JOTdNK5cfuqWUH2Lfnpzt1i464yiiGkKt9iWoqFKC59dnMO0MpzWevJP8AWiZQlKEBKRZKRYAcEQejziqvMv11bakNvJDMqlabKDY2k8V1X9AietFfAIiUAOktUHBqWL/44S0ZUJViZo6jZynvKQAdpbUcSD6DbqheTSRpNUzY2LLFjx+XHKtTplUw3U6aUpnWU4ChZsl9G3Ao8GeYPAYfRCWjkRDGlFPU4GJ1Zp8yPKZmvEz5iclDnBh0/W6VLN6x6oyqE8ZeTn64lMo9Oy8QNGUZ2fqVTsdU4tLDB/OQ3e561KVBXp+a0hTvalodYkl3D08tJQSnibBzJP5xsBwXiZl5VmTlG5aXQG2mkhKEjYAIuwIjQ/5sSfQr2zE0Yh9EUKRozKJUCD42RFvpGJrhg9wV+poVRah8NMj9zOAJn0AXy4HOlN8+bojlcWlczRFoUFJVPJII2EatcTziA4lSFAKSRYg8MUuZZmKXWaXSShxyUE6HZV3bgRgXds/VJFuY80VEZZJz6HXAjs79Dr+6BER1Ww7Y+RR9UQZTjaDZSwCRcAn/AFxwVnNhH1R3QhNyRmXW1hzCUJI2X2kH7oxJvwRJN6jsZx2GCpB0hWF/CSvEMsuv1eiFnGFqYQ2hdikWJPDlaM2+C0uR0VBKCpSgABcknZHcQ4xDByQddbeSVpTrCciLj6WZ9I9EHTIuB5S1LSoFQUARstf3+qGaXBcq5HmIJF1KFibCO2yiPapriQ3ifx4FYji6U/8A19ZhZ+TW7NNvJeKAm10/nW//AGGaVbEyxvccBxBtZaTfZY7YCkJWCFJCgeA53hqZAqSbrFyBnxkAj74Ufl1OrZUlywbNyOPZ/rrhmlwMq5E10mmKcC1SEqV7QS0m/dDlttttOBCEoA4Ei0NTILwEa3xiFAK4Re3daCOSmrbut8J+LwXPQr3+qGaXAyx5JAEEkAgkbRAABFhshiGU2bBm0Yk4SQDtABv6u6DNFphLiFzSLuqOG6hxRU3wRxXI82c0GiPDTS1tLTNIKPogHJQVst6YEmWG2XUCdbWojNQULi46eO5gnLgOKS3JEWtYQIYJZuWyH28gR4p4c9mf+rQmim61lZamQUOJFinMfSz2849ETNLguVcknl6YFxe1xfihkJBesSQ7ZKUkWtx39/qjrkgrAUoWkXBGY2C97QzPgZY8i7zbDoCHkIWCcgsA3hFumU9lWJqSl0K40tJB7o4JJerI1pCztUB/Jw/+44zJONOsqLlwhJChbbe/v/1la5nwTLHkdpKTcAjLbzQFKSkXUoDphm/JOLU6pCwkuWsU5EbPd64WmZUPJABAslScxfIi0LfAyrkWsL2Ec4YZtyK25tLweOFIICODaT949EEekXlvPOJfAxlOEW2WhmfApcjsuIxYQoFXFfOCqsTDT4NIXi1gvjCwbZ5BI/Z9cGaky0sKUsKsokC3Nt6YJvgrjHkTnvodcCOz21HXAjogthywfiUfVHdCkRQdcAsHFADnga53lF9oxmiUSpPPHRtiJ1zvKL7Rga53lV9owolEym8GiF173Kr7Rgb4e5ZfaMBRM5wDENr3uVX2jA173LL7RgKJmABeIbXvcsvtGBr3uWX2jAUTOcFcaS4AFXyNwQbEGIjfD3LL7Rgb4e5ZztGAodqokopzHZYyQMIORCTcDu9Ed+BJPX63ArJNsIVl5OG/Thyhnvh7lnO0YG+H+Wc7Riih+3SZJpaVoZCSmwFidgtYdGQ9EFFGkUm6WbZ3yUbX/wBEwy3w/wAs52jA3w/yznaMBQ/FIkQ1qksBKAQcKSRmL27zDphluXYQy0nChAsBe8Q2+HuWc7Rgb4f5ZztGAonOeBeIPfD/ACznaMDfD3LOdowoUTd4GKITXvcsvtGBr3uVX2jChRN4rxyIXXvcqvtGBvh7ll9owFEyTHIh9e9yq+0YGve5VfaMBRMZWhMxFa97lV9owNc7yi+0YChxPbUdcCGqlqV5SiekwIpp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197044"/>
              </p:ext>
            </p:extLst>
          </p:nvPr>
        </p:nvGraphicFramePr>
        <p:xfrm>
          <a:off x="1219200" y="990600"/>
          <a:ext cx="3429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Functions of indicators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Description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Simplification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Measurement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Trend</a:t>
                      </a:r>
                      <a:r>
                        <a:rPr lang="en-US" sz="2400" baseline="0" dirty="0" smtClean="0"/>
                        <a:t> identification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Clarification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Communication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Catalyst</a:t>
                      </a:r>
                      <a:r>
                        <a:rPr lang="en-US" sz="2400" baseline="0" dirty="0" smtClean="0"/>
                        <a:t> for action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6488668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Table source: Phillips (editor) 2005, Community Indicators Measuring Systems, page 5, from multiple sources. </a:t>
            </a:r>
            <a:endParaRPr lang="en-US" sz="1400" dirty="0"/>
          </a:p>
        </p:txBody>
      </p:sp>
      <p:sp>
        <p:nvSpPr>
          <p:cNvPr id="9" name="Right Brace 8"/>
          <p:cNvSpPr/>
          <p:nvPr/>
        </p:nvSpPr>
        <p:spPr>
          <a:xfrm>
            <a:off x="4876800" y="1524000"/>
            <a:ext cx="685800" cy="205740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38800" y="222885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primary focus of indicator producers</a:t>
            </a:r>
            <a:endParaRPr lang="en-US" dirty="0"/>
          </a:p>
        </p:txBody>
      </p:sp>
      <p:sp>
        <p:nvSpPr>
          <p:cNvPr id="11" name="Right Brace 10"/>
          <p:cNvSpPr/>
          <p:nvPr/>
        </p:nvSpPr>
        <p:spPr>
          <a:xfrm>
            <a:off x="4867275" y="3733800"/>
            <a:ext cx="685800" cy="87630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38800" y="38494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primary focus of indicator users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2F2C-6B0E-4E75-AD66-64C1E560E5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6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BDAAoHBwgHBgoICAgLCgoLDhgQDg0NDh0VFhEYIx8lJCIfIiEmKzcvJik0KSEiMEExNDk7Pj4+JS5ESUM8SDc9Pjv/2wBDAQoLCw4NDhwQEBw7KCIoOzs7Ozs7Ozs7Ozs7Ozs7Ozs7Ozs7Ozs7Ozs7Ozs7Ozs7Ozs7Ozs7Ozs7Ozs7Ozs7Ozv/wAARCAFaAOUDASIAAhEBAxEB/8QAHAAAAAcBAQAAAAAAAAAAAAAAAAIDBAUGBwEI/8QAWRAAAQIEAgMKCAgHDQgDAQAAAQIDAAQFERIhBhMxBxRBUVNhcYGSsRYiMnSRobLRFSMzNkJyc8EmNDVSVLPCJDdDRGJjZIKTlKLT8BclJ3WDhMPhVdLxZf/EABoBAQEBAQEBAQAAAAAAAAAAAAABAgMGBAX/xAAsEQACAgAFBAIDAAICAwAAAAAAAQIRAxIhMVETFEFSMmEEIkKBsTM0ceHw/9oADAMBAAIRAxEAPwDV2GWDLtEstklAJJSOKFNTL8g32BBGD+52vqJ7oVjnbMBdRL8g32BHdRL8g32BBo6CIWAu95fkG+wIG95fkGuwIUvAuIoE97y/IN9gQN7y/INdgQeBeAsJvaX5BvsCBveX/R2+wIUvA64WUT3tL8g32BA3vL8g12BCl+eEZhlTyUpS4UWNzbh5soWA295bkG+wIG95fkGuwIjlyFR1hKagrDhQBlw3OM+jZz24oKabUdeLVJer2nLO+DDx8ecUEkZeW5BvsCO73l+Qa7Ahi1TptCkayorcSnDcFJGIi2d78Ofp5oSbpE6g51VxQJuQUnZnlt5/VEBJ73lzsYa7Agb3l+Qa7Ahj8HzpaCV1JSl3F14LcBvlfnB6uKHkq0tiWQ046XVpHjLO1RhYDb3l+Qb7AgGXlwPkG+wIUhKZQt2XcbbXgWpJAVxc8RvQLcbSSmJpKyqVaSQrKyRmk5gwSZWhuaDLUtLkhIVhUACvM5J9EKy0imUfxtLVgLYSpKiTmNhz64LOyjs1iQFNlC0geOLlB/OTz+6OdyynW45tNgpSROhkS0tqykqvhztcD74AUyW2lb2au4pST4oysD7oc6k74Q7iyS2U+kj3Q3blX0rSFLRq21KUmwNyTfb0XiNyWwWViEu6XW2yqUlwp5ouNWGV7DI5c8LSjsvNrUUyzQQlIucIuFcI6so5KybrIZ1ziFBhvAgJSRxZn0QrKy4l0uC4ONxS9nGbxY5vIk4iE04lpxzVSrCksoC13TmduQ9EE3w0qdLKW5RKRhyWPGVfihSblXXVuFpaUh5GrXcZgZ5jnzjrUuGn3HLiygkAcVhD9rFxoQqKW0lvAhKdt8ItxQI5UNqOv7oEdkYQ9ZV8S39QdwhUKENW1WbR9Qd0HC4yYF8UdCoRxR3FBgXCoGKEsUdKoAOV2FzshFmeZesEKPjJxC6SLjjFxnHVG6SOaI2UK3EyydU4nUMlKytBTnYCwvt2RzlJpnSEU1qSSJ5lxouhRCAnFiUkgW64CZ1lYNlEEEAhSSCL5DIiIqXC10tUuDMKcDSbpcQUgW4AbCF1vGZSool1pSFt+MpBST42YseARnOzWSI938yHdViOK+G+E2va9r7I6qdZSgKKicSikAAkkjbl1RHFTiZ2zTboUXQVJKboI/OvbI9cABbC2X1oWUoW6FBKSSMSsjYf6zhnZemiRE9LktDWD44kIy2kQq28h1GNBuLkX6DaIZMs6401dBQolxabjySVYk39UOaeHzJNlXxKsalLQpNzmomLGcm6ZmUIpWmOzPy4S+ouWEv8pl5OV46qcZQGipdg8bI54iXWXd8uANKKH1nGbZWTYj05iOPMzbyEYUhIYYTYLSblWRy7IjOeXBvpx5JhU20lSklfjJIBFuE7BBVzsu2pIW5bE5qxl9LiiMwO/CCp4IcKRg+LKdoIsSBxj3x16WW+4lOFQSZhRxAbBgNj6YrnIz048kmqcZCCrETZZRYJJJUOCwg7T6HkBaDcbMxa3HEOwJhthLr7SwpMwpSwlNzmCLgcOZh9ILcXLkuBQJWq2JOEkXyJEWM23qScEloKon2HHMCVG9yBdJAJG0X6oDFQl37BtR8ZGMYkkXHGL9XphlJyqhdx1S/FdcUhsgAC6lZ8ew+uG8pKPtty6VlxWKVUiygPizlll9/FEzSRrJDXUlmp1l4kIUfJxeMki448+CCJqMutClhZwpRjuUkXTxjjhinHNpCEtuNYGFNqK0lPjG2y+3ZwRxS3H5JxtMspCkS5SSUEHFa2FPHsPqhnY6cR+ZxoN6xWIC9hdBuTzCCmfYwBYUohRIACCTcbcrXhkpSVSgGGaWErSSpSSlaOdItnaE1KcUw2t1D4stRS4hBCwOAlIHDnwcUMzChEf7+ZUEYCpeNOJOFJNx1QRc4yl7VlRBuE3wmwJ2C+yGCi6HGHHxMIJasdS2TnfhABtBnVLTOHVIeClLSSMJKFpyuSbZEenKCmw4RFp03wdf3QILN/R64EfQjmhdHkI+qO6FAYTR8mj6o7oN1xgwKBUdvCYMRk8FOa9AWU4n2gCDszEZlLKjcI5mTIVlHcXPEbTXlPrmlLulWsAUOIhIv64SVMhNW1nxmEKDJNjhGV9uy+IgRM6qzXTbbRLX547iiIbSlGqdRYOqmFi9/KF1ZdGXqhi486mSm5ck4nVrWCFeSAVX9aQP60Z6leDSwr8llvHLxET+JaH0BRTiWyLg7LqEEbfcdcfKzZaXWUqAOQN7GHU12HS03Jq4jtxEUjAibS4r4wLeUlLiTmDmMJHELH1QUNtoTVChCQUghNha3xYMXOTpkwDAvleIZp5coqZXqg2Uy6VJbSbhRzz2bb5QGcJpkywtKlalJUguJIOYvfPnvE6hel9kyVZQOmI95lC3UMAYELl3BZOVrlMNVOKflXnz4xCW28JOV7gn1m3VFc68GVh35Jq+UdyhCXTq2cOqQ3n5KDcdwhiu3xj5+WTMpSk8NrgW6LRpypJkULbRLXgcO2IZm4ncerSBvpSdYFeMcjla2yDNLQh1l1aTrFvrSVBWd7qFiOEWEY6n0aeF9kvAiGlZlS551whzC+FAXScPi+TY8NxcwhT3FpMowtRNpZSkknaCEn1G8Or9F6L5LBccccvEWpDc03KsYEFam0qcURmlAHHznL0wR6ZSKpjwrwtqS0SEnCLjPPZtKfRFz0RYdksVDZf1wUkRFPNNNy1TUhtKVJSoAgDL4sGA8lCxMrc8tthJbJPk5HMdcM46f2ShMEURELUXFtOTjmI4FMhChxEpNj6cuuF3kpTMqeUgOAOIGIGy2zllzjP1mHU+i9LTccTe1PXAjk1tT1wI7rY5rYVQfi0/VEHAhNs+InoEQOlelzOirEu47LqmFPqKQlKrWAGZ9YjKTbMFkvBS02o3UgEkg5jhGyKFTd1WVqFRlpMUtxvXupbCy6DhubX2RfwYOLW4TAhtDeIpSElZuqw2mBqmsGANpwk4rW4b3v6YZVyqpotGmaitsupl04igGxOcQuienLOlU2/LtyK5csthd1LCr52tsgo6WMxZESzCHC6lpAWfpWzgGXZNwWkEEEHLgO30wqIEZpFzPkKWm1XxISb2Jy4tkc1LWJStWm6yCo22kbDB4pOkO6Uxo/WnqY5TnHi1husOAA3AOy3PGlGxmLmJZkO60NJCyb4rZ344Nqmzj8RPxnl5eVwZwVh0Py7boFgtIVbiuLwpEqhmbClltRBUhJIAFyOLMeuDFtCiolAOIYVZbRxesxE6TaQI0ao6qithT6UrSnAlVjnDXRDS5rSyXmXWpRUvqFBJClYr3F4uTSxmZYChOIKwjEBYHm/wBCCmXZLamy0nAokqTbImFIF7RKFsK002ynC0gIG2wgu9mS8Hi0nWDYq2cRadK6Cqo/B6akyZrW6rVZ3x3tbZxxMA3g0MxwMtW8hPlY9nDxwXerGt1uqTrPzrZwrAhSGZiZZbsgYE2R5ItsytAEuyMNm0+InCnLYOKDkw1qNTkqTKGan5hLDIIBWrZc7IUhbFFyUstQUphBIAANuAbBByy3hKcCcKjci20xDr0spblFnapIPpnG5NBUsIJGdr2zERWie6CzpVU3JFuQXLltou41OBV7EC2zni5PoZmW0tIIWChJC/KFvKytnBHJZlxSVLaQoo8kkbIVvlHLxKFia2GnEqC20qC/KuL3hNcswp4OlpGsGxVs4XMEUYZUMzGs1tT1wIE1tT1wI2jS2OoVZCRzRl+68/im6az+Y2tXpIH3RpwtgHRGQ7qkwHdJ2mgfkpdIPSST7o1D5HNlYCVU2fllpPjJDbwPSAqPQU7VJam01yoTTmFhpGNSubgtGFaTS+9qhKIOX7hlyewB90aHpe+X9zBDuK+NpgnnzTG5q6IhrXt0Kj1/RupSDAeZeUycAdSAF2IyBBiM3JHks1OouK2JlgT1GIChUiTndGa5OzDeJ+VbQWVYj4pJziX3Lyd91Uf0Q98VpJNELrLbqGjswpacT7QQgrKlosMuDbtg1M3TdH6i842pbsrgQVhTyQAoAXNrE52EZboVTJSs6TMyk83rGFJWVJuRewPFCOj9Olp3S+WkJhBXLrmChSb2uBfK8TpxLZrVH3SKJWaoinsh9pxw2bU6gBKjxbYremXgYdKJk1Y1HfniawM4cHki1uq0U5iXbp+6A1LS4KW2aklKBfYA4LQ63SDfTmd6G/ZEFFJ6CzVKtppSNGm5NmaEwQ8yFNlCL+KMs89sMJvdT0flUslImHy6gLKW0i6L8BudsU3dQzXRT/Qx90RFcpElJaI0KfYbKZiaDmuViJxWOXRBQWlktmoaS1Og1nQpM/OrmFU55aFAsiywb7M+fbCO54vR9uSnTQ1TQaC0l0zJGRsdluDbFQKidxcAm9pr9uDaCOqb0I0mUkkEMkg8XxaomXQtlpnt1mgyk0tlpqZmQg2LjaQEnouYlaRp1R61ITU1LLcSZVsuOsrTZYSBtAvnGT6BSEjUKjPszrDbwEi4psL4FXGY57XhTc3bQ/pVvV0EszEu424m9sSSIrgiWMGqxLN6cCskL3sJ8v2t42HHi2cdo1iobpVDpkymXfTM4y2hzxWwRZSQRw8RjJ2qbKK08FLLZMp8IFnBiPkY7Wv0Q63QmUMaXPstDChttpKRfYAgARppOgnoaTM7quj8tUTKHfDiUqwqeQgFAPpuRE/XNJqbQKamenHvEcNm0ozU4bXyEYppxSJKjViXl5BottrlW1qBUTdRuCfVEtugurVRdGQT/EgrrwojORaFstje7DQ1uhK5ScbSTbGUpNuq8IbpukMhMaLS7DDhd3/hdZWkeKUg598UeuyEnL6E6PzbTCETD+t1rgGa7Kyvx2iSmpJiZ3JpOedSVTEs6ptpZUfFSXDfKGVJpksPoFV6a3RK1S6il4oeZLq9UBfAkWNjx5xMaHVDQ+nTk7O0lFRLjEmtx0PYT8WCkm3PsivaISEsvRTSGfU3eYaYLaV3OSSnMW2cAhPc5ZD9UqbBFw5TXU247lIitJ2Ealo7ptS9Jn3WJFL4WygKOsSBl6TDef3QqPTq2qkOomVTCVpQShAKbqtbh54zvcsmjLaVrZP8NLrTbnBB+4w0SpVS3T7gYsVSv/VSr3CM5FbLehqOken1I0bmBLTGtemCnEW2QCUjguTshjR902i1iebkyh+VddOFBdAwk8AuDlGa6TATG6DNId8ZKptKSDxZC3ojmmUuxTNNZhqSaTLttqbUhDYsEnCDl1xVBbCzcpg3KYEEWoqSknbaBHI6rYN9EdEYfp4/vnTSfN8kqSgdSQI2+/iiMEruOo6WTwbzU7NqQm/1rCOmFucpElp85Lu1uVVLPNuoEk2kltQUARcWyizVR/fG47LqveyW0+hdvuik1/RioaNrl0zxZVr8WEtKJta19oHHFlae1248+g/wUyE/4wfvjTWiIhjox8zNJfsm+8w63MPx2p+aHvhrov8AM3SX7JvvMOty/wDHqn5oe+K9mCP3OPnjL/Uc9kwhotlp/Kedq++F9zj55S/1F+yYQ0Y+f8r52rvMH5B2Z/fLV/zMfrBCm6P895zob9gQnNZbpSv+Zj9YIV3SPntN/Vb9gQ8oEjunZmi+Z+6G+kvzA0a6HO+HO6b5NEP9E90NtJP3v9Gv+r3wWyHkeD95lXnX7cP9y2VRPUOtSjnkP2bV0FJEMEj/AIMr86/bEONzebcp+jFfnGkpUthAcSFDIkIUReI/iwVCdlKjojpAppRwvMk4VjyXEnL0ERpmgtH0bfZZrdKadbmEpKHELdKtWojMEdxip/Cc5uiIm5ecl5Zp+SlVvsONJIJIIuk3JyN/TaCbls46xpVvZKyGphlQUngJGYP+uOEtUEM2v30B/wA2P6yDbpGWmkz9Vv2RBW/30Un/APrf+WD7pA/DSZ+qj2RF8oeBxuloUqvShCSf3E3sHOqLJpA1o+1odRZutsvPvIlEIl2W3CgqOEX7tsX2TSDJskj6Ce6M23Yr74pab5YHD60xhO2kXYodRnZuelpclpTclL4m5dAuUozxEXO055mLgf3mEecf+SI6vNIb3PdHMKQMS3lHnJMSO3cYT5x/5I2/BBPQ35j6SD+b/ZME3KbHSaZH9DV7SYPoZ8yNJR/ND2VQnuT/ADomPNFe0mD2YXgZ6NoNN3SEMbNXMutdXjCFdAkGc0/Exa+Euu+kEftQeqI3jur32BU4hXatfvhxuTsFzSGcfIybYIvzlQ90HtYIPSp4y+nM++E3Lc1itx2IMM65V3K9XHKipjUqdwjAk4rWAG3qiR0iH/EGZv8Apie8RadKdOqnRNIn6dKy8mppsJsVtknNIPHDgGhHyE9ECATdCTxiBHA7LYDqw2ypZyCUk+qMM0ZbVP6YSJWLlc0Fqvw2OIxuykoUyQ4AUFPjA7LcMQMs5oZKPpflnKSy6jyVoKAR0GNRdWc2V3dZZBp9Pftml1Sb9I/9RXaWpT+5nWmUgktTDayOIXTn6jGmzlR0YqTYZnJ2nTCEnEEuOIUL8ecL02ToQadbprMlq3hZ1LASQoc4HSYqlSqiVqYtSK0ZCi1WnCWU4qebACgfICbkkjoiwbl4JqFSFv4oe8RpUvovQ5bWamlSyNanCv4sZji6IcSlCpdPUtUnIS8upYwqLbYSSOI2iuaa2FGObnPzzlvqr9kwjo1YboEsP6YrvMbPK6P0mRfD8rTZVl1OxaGgCOuONaPUdiZE01TJVD6VYg4loBQPHeJ1EKMam8t0hfF8Jj9YIV3R/ntN/Vb9kRrczRaCw6uozUjJNrSrWKmHG0gg32knnhjNr0Mn5hT827SX3lWBW4pClG3PFU/Iooe6b8lQ/ND+zDbSPPc+0bPFre+NYnaXRpxplc7KSrzaEhLRdQCADwC8dVRaPNSbLC5CVdl2b6pBbBSi+2w4IixFsXK9zM0fvML85/bEK7njDk1onpFLtglbrRSgcZKFWjR26ZR3JJVPblZVUsDiLAQMN77bdMKyVNptL1jcjKsSuOylpaSE3twm0TqKhlZh+idcY0dqE47NNOqDsqtkBAFwokHO/REluXSrr2lofQklthpRWobBcWEahUNFtHagozc5TpZRPjKdthvzkjbD6mSNNkpctU1hhpu+YaAAvzxp4i2JlZhtSm1UvTyZnC0VmXqCncF7YrLvaFdOJvf+kZnAgoD8uy5h22xIBtGzTVIoM/NEzUlJPvnIlbaVKMde0cob7qS9S5Na8ISnE0knCLAW5hlEWLHcuVjyR/E2fs090ZruxIVraY5Y4cLgv2Y1BoI1Y1eHBbK2y0N6jTJGpsBqflWphpJvhcTcDnjEZU7FeDBqjWlT+i9MpwlVJTIKWlT17hRVmB6LxZEgq3GDYbJi55vjI0huhaPvyiZVunyTjDZxBAbSQCeHphdqSpUswac0xLNtk5sJSACTzRt4qGVmNaJ1be9IrVLLGIzUqtwOX8nCk5W57w/3J89KH/NFe0mNRTo7Q5fEpFLk29YCgkNJFwcrdcGl6TRqO4XpeTlZRahhxoQEEjiv6IPEWoUWZVulBchpq3Ns5LUy26kkXFwSP2YmNyGVtK1KZO1a0IHUCfvi/TtKpNSCZidk5aZCE5OOoCrJ27TCknTpCmsKTJyzMs0fGUG0hIOW3KJnTjQrUxbTRh6nacTLzzaglTyXkfyk5HL0EdUNq5PDSnS4vSDLg3ypCG0KAxXsBwXjbZunUqtNBMzLS82hGQxpCsPuhCRodEpbi1yUlLMOIyUpKRiTfn2iKsRUMrHZFkpHNAg7wsRAjB0WwV78VWP5B7o84k5x6Ne/FV/UPdHnI7Y64Xk5SFW2JhbesQy4pA2qCSR6YPKzszJTCJiWfWy6jyVoVYiNW3MADoq4CLjfK+5MZnpEy3LaRVBlpIShEwsJSBkBeNp22ieDYdA9JF6Q0Y74sZqWIQ6Rli4ld/oi07RGV7kLhE1UkXyLaD6zF/rWktL0flw7UZgIKvIbSLrX0COEl+1I0mSto4RFAVuvUkKITITZHH4o9V4naDpxRtIXQxLPKafP8C8LKV0HYYji0LDadj8Cql9kPaEYKL3jetOjfQypfZfeIwVJFxfZHbD2Iz0MEqXTaaEGxu3mRe3ixJYV6ggm67bQLZxU57Tyj6PSsrKvqcemAwgqbZAOHxRtJNof6OaaUnSVampRa25hAuWXRZRHGOOPncHbZvPokSEktpxyWS2RdtkhwD6JyyPojs2ttmbWp1QQlbBCSeE32dOcO35lmVYXMPuJaabGJa1GwSIpk9usUKXeLbDEzNJSfLSAlJ6L5+qMLDbVI28RXZaZpChQlIt4wZAtbmEKSiVpm5jWkFZwnEE2BFj/AO4qcjur0KafS1MNTEqFG2NaQUjpsYt7tRlm6cuoawOS6Wy7jb8a6bXuOOK8Np2ydT9WgyQPhFZttaT3mCTKHFTzIbc1Z1a88N+FMVr/AGpaM3zff/sDFtaeQ80h1BulaQodBg8PTUKetiVOSUyDIO3AIXdF2l/VMVmobolApc+9JTDzweYVhXhaJAPTDuX0wpU1QXq22t3ebCsK1Fsg3y2Dh2iNZGlRnNcrHtLcS5LpSJhDpShNwkZpy4c4bTCkF2dl0kF5x5GrSNpOFOcQw3UdGSoJDz9zl8iYt2JNsXBtvGHhuqZtYitsQnRdlu2fxyPaEcqSbyDthc2is1fdOoNLmFS7ZdnVpNlFkDCDxXO3qhgxuv0ZxwJekptlJ2q8VVvXG+nJ2YU6r6LvPpJp0wANrSh6oSmUk0shIN9WDbjHDHafVJOrSaJuRfS+yvYpJ9R4oiK3pxRqDP7ynluh7AFWS3iFjz9UZytsKdEpLuNvTjzrJCm8CU4hsJFz94hlNoU3MPvIQTjdShdhwWSQfTcdcNZHTygT8pNTSJhbbUoAXVOIw7b2txnKIhG6vQlzAbWzNIbJtrCgW6bXvB4Tao2sWnZcH/owIT3w1NMtvMrC21pxJUnYQYEdCLYD34sv6h7o85Hyo9GPfiy/qnujzmfKMdcLycZGvbl3zXc86V3JjNtKfnTU/OV98WLRHTmS0cojkm9LPvOl1TicFrZgC1783FFUm33qvVnphLRU9NPFQQgXNydgjUU1JsjLxuRm07UTwatHeYqul9Teqmk8686rJDpbQngSlJsPf1mNM0A0afoNKcdnE4JmaIKkcKEjYDz7YyWsflqe84c9owjTk2HsTFG0PXV9GZ6spmtWZXFhawXx4UhRub5bYr0u+7LTDb7KyhxtQUlQ2gjhjS9Cv3t6v/1/1YjMOGNJ22NjbdIp01Hc1mJw2u/KIWbcZtGJcMbDOG+5GPMUfdGPcMYw9gyarOjdWpcnL1KfwKROZghd1XIvY9UL6CzCpfTKnKSSMTmA9BBEXDdG+ZlK+uj2DFI0Py0upnnCY0ncR5L7uuVF1qnSMihZSh9alrA+kE2sD6Yz7RuiK0irbVOD2pCwVKcw3sAL7Ium68fHpXQ7+xEFuZ5aZMn+aX3RI6QD3IOv0hVDrUxTlOa3UkALtbECL7OuNE3NZtdR0UqVKcUSlq6UX4AtJy9IPpinboCwvTOfKTeykg9OERadyDNqq9LXcqEtY2wtzMzkbbI9DaMTe+9GKc+TcqlkX6QLH1xhFflhJ1+fl0psluYWlI5sRt6o1nQOfDe5+0+s3Esl2/QCTExNUioyfSGYEzpDUHgbhcysg82Ixf5ZrU7i7gItrElfpcjMXFlbilHaokmNgqUvvTclDBFimTbJHOSCe+LLwRGPoPxqekRuGn9Sdp+h8wplwoW8UsgjbY7fVeMPR8onpEbBun56IJ84R3GE90VGRyksqdnmJVBAU84lAJ4CTaJnS/RcaLzzDCZozCXW8eIow2N7GI+g/OGnedN+0IuO61+U5D7FXtRpv9kiLYS3J6m6xW36cVHVTDRWE8AUn/1f1Q23UDfS42/R0ffCG5n88WfsnO6Ft0830sPm6PvjP9l8EJQaHU9IFvycgpISkBxzGrCnK4HXmYinmVy7y2XBhW2opUOIiL/uTfj1R+yR3mKZWsq3P+cue0Y0m81E8GvaAvrf0NksZuUY0X5go29UCEtzo/gdLfXc9owI4S3O0dizvn9zr+oe6POSvKMejH/xdf1T3R502qjeF5OciUpujNZq0muckJJT7KFFJUFpBuBfYTc7YcUXSio6PPYWWZc4DZSXGEhXQVABXri/7mHzXduP40r2UxnOlKQnSipAAAb4X3xtO20zOxsmjOkcvpJTN8sp1bqDhdaJ8k/eIxGs/lqe84c9oxeNydahNVBFzhLaDbrPvij1n8tz3nDntGJFVJh7Fn0b0sp1K0Qn6VMB4vzGswYEXT4yABc34xFM4YtOjOgkxpLTVzrU82wEOlvCpBJNgDf1xMf7JJ2/5VY/sz74txTFMn5r96MeYI+6MfScxG11yQVTNzeYkVrDipeUCCoCwNrRig2xnD2YZqG6L8yqUf5aPYMUjRD520zzhPfF33RfmVSvrt+wYo+iR/Cymeco741H4h7mw6SaK0/SUMKn3XWxLBWEtqA22ve45ozmbnqBolUi7o86/OTqEqRrHFAtIvkdg8Y+qLVuo1eYkKMxJy6ygziiFkbSkDMddxGZUKkO1ysy9PaUEl5Waj9FIzJ9AjMFpbKxnMTDs1MOTD7inHXFFS1K2knaY0ncf+TqvS1+1FK0spTFF0gep8tiLbKUAFRuScIufTF03IPk6r0tftRufw0Ityq6esFjTKoJIsFLSsdaQfviz6HzgRuZVlN7loui3MUD77xG7q0tqtJWXwMnpZJPSCR7oa6LPlGhukzd8tU0R1kg/dGd4oeSqtI1swhv85QT6Y3DTJsNaCzzadiGUpHURGO6Py++tI6cwRcLmmwejELxs2nI/Ayo/ZjvEMTdCJhKflE9MbDum/M9P26O4xjyflE9MbDumfM8fbo++LPdBbGV0L5wU/zpv2hFy3WvylIfYq74ptC+cFP86b9oRct1r8o0/wCxV3wfyQWxE7mh/DJn7JzuhbdPP4Wbf4uj74R3Nfnix9k53Qtun/Ov/t0d5if2PA/3JjeoVD7JPeYptb/LlQH9Jc9oxctyX8pVAfzKe+JCe3LVTk9MTPwsEh51TmHU3tck2288LSlqWtCW3OfmdLfXc9owIlNHaIdH6M3Ty/rsClHHhw3ub7IEcW7Z1jsSj3yCvqnujzlwx6Md+RV9Ux51tnHXC8nORre5fnow750r2UxnOlXzqqfnC++L7ucVCSk9GXhMzbLNphSiHFgG2FOcZ7Xppqfrs7Nsm7brylJPGL5RYr9mZexb9yf8oT4/mk98Uutflue84c9oxdtydCt+VFdjYNoF+s+6KVWsq5P+cue0Yq+THg0PQNxbW59VHG1FC0qeKVJNiDqxnFB8Jq7f8sz394X74vegx/4e1fpe/ViMx4YkVqwzZJ152Y3KlPPOKccXIpKlqNyTlmTGNjbGwvZ7ktv6AO4Rj4Ge2GH5DNQ3RM9CaX9dv2DFG0T+dlL85R3xeN0P5kUv6zfsGKPoplpXTPOkd4hD4MPcuW69n8Ff9X9mILcz+eLX2S+6J7dd2Ur/AKv7MQG5qoJ0xYBIGJpwDnNoL4B7iO6IPw0nehHsiLNuQeRVelr9qKzuhqCtM52xvbAP8IizbkHk1Xpa/bg/gFuE3XmPHpsxxhxB6rH74qVEe1ejlfRfy2Wf1o98aJurSwd0ZZew3UzMpz4gQR32jLJKabYptQl1EhcwhCUZbbLCvuhDWIe5NbnTGu00kyU3DYWs9k/eRGo6c/MypfZDvEZ9uUy5c0meePktSys+ckAffGhacj8Dal9l94jM/kirYwceWOmNi3S/md/1m/vjHQLrHTGx7pWehhI5Vv743PdEWxlND/L9P85b9oRc91r8o0/7FXeIpdE/L9Pv+kt+0Ium61+Uaf8AZK7xB/JBbERubfPJj7Nz2YX3T/nZ/wBujvMIbm3zyY+zc9mHG6f86h5unvMT+x4Hu5IP95z/ANinvjVLZRlm5H+VKh9invjVY5YnyNR2EnNogR13aIEZR1Wwk4PilZfRMedSDcx6PAum0IfB0lf8UY/sxGoTynOSs875mHlPpU/VXtVJSrr6uHAm4HSeCN9FNkv0Rj+zEOG2kIFkJCRxAWjfW+jNFd0M0Y8HaUW3SFTT5xukZgcQHRGeboGjkxSq2/PNtKMnNL1gWBklR2g9dzG1BOUEcZQ6godQlaSM0qFwYwptOy0ee5Kv1KQp0xT5WYKJeZvrEAA3uLHPgygtHo85W6giUk2VLUo+Mq2SBxniEbmrRahLXjVSJMq49Qn3Q+lafKyScErLNMJ/NbQEj1RrqrwiZSB0jlEyOgU3KN5pYlMAPGAAIw8A3j0otpLiChaQpJ2gi4MN/guR/Qpf+yT7okZ5StFC3Qh+A9LP8pv2DFF0V+dVM86b9oRvrkqw62G3GW1oTsSpIIEJpp0mhYWiUZSoG4IbAIgsSlQoou6xIPPUuTnW21KRLrUHCB5IVbM81xGXMF9D6DLqcS7eySgkKvzWj0ktlDrZbcQFJULFKhcGGjFDpcs8HpemyzTg2LQ0kEddoQxMqojRgdZp07TZ7Uz5UZhbaXF4jcjEL2J44ve5AoBdUQTmQ0bc3je+NIdkZZ5WN2WacVxqQCYMzKMS5JZYbbJ2lCQO6DxLVUKK9ugsF/QyesL6sJX6FCMMsbx6ZU0lxBQtAUk7QRcGEPgyS/Q2P7Me6EJ5StWZ1uQy3iVKZIzJbQPWT3iLZpwPwNqX2X3iJ5mWZl0lLLKGwdoQkC8GW0hxBQtIUk7UkXBjLlcrFaHme3jDpjetJKOquaMPyLZAdUgKbvsxDMD7ol/g2S/Q2P7MQspBuLZDhjUsS6IkebpmWm6ZOlp9pyXmGVXKVCxSRsMLVWtVGtPIeqEwXltpwpyAsOqPQU3SpGetvuSYmLco2Fd8NmdHKNLrC2aVJoUDfElhIPdGur9DKUPcv0cmWHXazNMltC28DAULFQOZV0ZCIfdQTbSpPm6O8xsoQALAbISck5d5WJ1htZ41IBMYz/tZa0Ms3JAfhafH8wn2o1W0cblWGCS0yhsnaUpAhQiJKWZ2VKhB3aIEB7ggRDotiuzGkM2xNOtJbZKULKRcG9gemExpNO8mz2T74jp/8oTP2qu8xHKmXGlgLbv4tyU3te+z0Xjz8sfGcmlI9FH8bAypuJZPCed5Nj0H3x3wnnR/Bseg++K69NhlCFlsnEknoyvBTP2A+KVmL3vltt6InXx35Ndv+Mv5LKNKZ7kmPQffAOlE9ybHoPviuiZVq3VKaPiXth4QL+6CKnykJBZUFLCrC97WF4dbH9h2/wCN6ll8KZ7kmPQffA8KZ3kmPQffFZTPErALKgDn0ZA/fHd/EsMupbuHHCgi/FfP1Q62PyO3/G9Sy+FE7yTHoPvgeFE7yTHoPvitme2gMqv43qF4XZWpxIWUgJUAQOEcd4jx8dK3Iq/F/HbpRJ7wonuTY9B98DwonuSY9B98QsdjHdY3sb7PA9SZ8KJ7kmPQffA8KZ7kmPQffENAEO6xvYdngepNeFM9ybHZPvjnhTPcmx6D74hoBid1jew7PA9UTI0nnQokNM3O3JXvjvhTPcmx2T74hY7wQ7rG9i9ngeqJnwqnx/Bsdk++OeFc/wAlL9k++IYiOGHdY3sOzwPVE14Vz3JS/ZPvgeFc/b5KX7J98QkCNdzi+w7PA9UTXhVP8lL9k++OeFU/yTHZPviGjkO5xfYdngeqJvwqnuSY7J98FOlU/wAmx2T74hoKYdzi+w7PA9UTR0qn+TY7J98FOlU/ybHZPviGJyjl4vc4vsTs8D1Ra6RVX6mXtelA1eG2AEbb8/NAhlov/Gv6n7UCP2/xZOWCm/8A7U/B/LhGGNKMVS/9EXPflCY+1V3mGinkoVhIXfmbJ9doeTw/3hM/aq7zCIjz82s7PRQ+C/8AAzbnUrUtLjRFllIAzuL2gfCLRUhKUqusAi4tkSBf1w7wg7QI4EpGQSAAIZo8Fyy5EDOoS6tBSfEIF+P09UcVPtC1kqOageawuYc2FsxAwj80eiJmjwKlyNRPNlSUlC/HSVDIQoH2m0NYEEJcAKQBaw/0RC2BJFiBBgkWFhkIXHguWXkaqnClphZQAHSLgq2X79sd382NXdKvjCALZ7b7fRDnCCBlsgYRxCJceC5ZcjYzzaQq6V+KLnLrjrM2h5KyhJ8RINjw3FxDjCOKO2A2CFxrYVLkameShIK0KBzvbPYLwYTiVMrcS2rxFBJScttvfDgpvwQMI2WhceCpS5GzU6ha20FCkrWSANoyz2wHpssk3bvZYTt5tsObDigWiXG9hUq3GqZtwutoU0kY1KFwq9gOqDrnW0OKQUqJTttY8BP3GHAAyy2QAhIuQNpzhceBUuRmakyACUrzTiGXPaOKn0Ar+LVZBIJy4Le+HmEfmj0RwpHEItw4FT5GfwgnMlBCRne+3JJ/ahTfSMDiilQ1ZsdmcL2GywjthBuPhBKXI2E1dtTgbNgRbPaCB744idSt0NYFBRJHNl/+w6sLcEFsOACFx4FS5Ghn0pdLakEEKtln1+owXf6SQnArEQSOEZC+2Hls9kcIHEI1ceCVLkauzKm3ijVFSAkEqHBf/wDIJv8AQAcSFXSSDbP6RH3Q8sIKQOIQUo8BqXhk9ot/Gv6n7UCO6L/xr+p+1Aj978P/AII/5/2ed/O/7Ev8f6RKroci8tTi2ziWSScZ2mODR+ngAFpR58ZiSSPFHRDZmaW5VJmVKU4Gm21pI2kqxX9kRvoYb/k+buMVf0xAaP04/wACrtn3x3wep3Iq7ZiTA5oaz845KLkwhKSH5hLSsXACCcufKJ0MP1Re5xfZjfwdp3Iq7Zjvg7TuRV2z74c1ibcp9Gm5xlKVLYZUtIXexIF87QilmuLQFb8kRcX/ABVf+ZDt8P1Q7nF9mE8HabyKu2r3wPB2ncirtn3wqlitBQxTkkU3zAlVf/eFKxNvSNNcfl8GtCkJTjBIzUBmARxw7fD9UO5xfZjfwdp3JK7Z98Dwdp3Iq7ZhQMVz9Nkf7qv/ADISmJ2qUtGvnWpeZlEZuuS4UhbafzsJJuB0w7fD4Q7nF9md8HadyKu2ffAGj1O5FXbPviVbUhxsOIUFJUAQRwiIaVmqtUJie1D0oy3LTKmUhbClEgAG9wsccO3w/VDucX2Yr4PU7kVds++O+DtO5FXbMGLddbSVJfkHiNiCytu/XiVb0Q4p0+J5LiFtKYmGFYXmVHNBtcZ8IIzBh2+H6odzi+zGvg7TeQV2z74Hg7TeRV2z74NV5ybl5unysmplKpt1SFKdQVAAIKtgI4oNqK3+nSP91X/mRe3wvVE7nF9mEGjtN5FXbPvjvg7TeRV2z74cyzVTS9eamZVxq3ktMKQb9JWYRqEzPCpSslJOMN61txxS3WyvySgAABQ/Oh2+F6odzi+zCeDlN5FXbPvjng5TeQV21e+FdRXbfj0h/dV/5kFZqMyxPNyVUZbbU9cMPNKOB0gXKSDmlVgcs78cO3w/VDucX2YTwcpnIK7avfA8HKbyCu2r3w8m26itwbzmJdpFsw6ypZv0hQiMnn65Jvybe+5FW+n9Tfeq/F8VSr/KfyfXDt8P1Re5xfZi/g5TbfIK7avfHDo7TeQPbV74V1Fc/TpL+6K/zIkbccToYfqh3OL7Mhzo5TOQP9or3xzwdpo/gD21e+JgpgpGV4dDD9R3OL7Mh/B2m8ge2r3xw6PU3kD21e+O0aqPVB18PIbCDZ2WUgHx2iSATz3ST1iJUiL0MNfyTucX2ZGsU+WkMW928GO2Lxib26emBDp8WIgR1ilFUjLk5O2KoF0J6IjpVP4Qz32DPeuJJsXbT0CIVz4RGkc2JBMsRvdnHriocLlrWjSOLJ0DKIqt5O0zz5HcqO30i/Mpvac90Magatvqmb9TJhrfqPkVKKr2PGIJAkdJ/mxUvNl9xiTa+RR9URG6T38GKlx71c9kwm1MaQ6lFqbIWwj+Nq/y4laAmIjNIvyM59o1+sTBpZ6tqfQJmQk22ifGUiaUpQ6BgF/TBNJVYKG8rCVWW2bDafHTBLUWSnBHFAFJBtYjhhh8LrA/JU/2E/8A2iMnKvMVF74MDL1LQ8MCpiYSUqIPAgi6cR5z1GFEJLRwk6PSV8wGgE86Rkn1AQho9fXVf/mK/ZREswy3LS7bDKcLbaQlI4gMordLeqyJ2rpkpOVea3+vxnZhSDfCjgCTF5KWiIpkHwpmyjyd6NY+nEu3qvCLszpNh8SnSA4ymYUsjoBSkH0wrQFMFMz4zxnS5eaD6cKwq2WQyw22Wy9cKpCwtXH++6J5w5+qXEzEFpEqZRUaMqTabdeEyvCl1ZQk/FL2kA90Lb40j/8Ajaf/AHxf+XCrQJcRGTPzmkPNX/aahxIOVJal7/lpZkC2AsvKXfjvdItDGqTCpbSGnrTLuvky74wtAEjNvPMiC3BNCIvSDKUllgDGmdl8BtxuJB9RMdXWXUIKhR6gojgCEXP+KGMjMLr9TQ9NjeqZJWNuSUFBwqtbGsEDIA5WuL8MEiFhAsLREVv8co/nw/VORMRE1v8AG6P5+P1bkEUlQBHCINHCM4hQsRtdmCxS3UovrHyGG7bcSzhHovfqiTIiImyJnSCTlQCUyyFTC+IE+KnvUeqCIxOZl00+eprrICWUgyi08ASR4v8AiSB1xKHOG1XlFTlLfZbNncOJpXEtOaT6QIUk5hM5JMTKdjrYX6ReAQSY2p64ECY2p64EU6LYXb+TT0CI+WH4Rzw/o7Pe5Eg2Pi024hDKXQsaQTiyk4VS7ICrZE3ciHMkLRFV3JdM8+b7jEvaIuttrWqnYEKVhnmybC9hnnBA7pL82Kl5q57JiSZ+QR9UQw0jQpzRuooQkqUqWcASkXJOEwGa7TUsoBfIISL/ABavdFBJWyiL0jH+5Xfrt+2mFRXqaf4c3+zV7oLpAhTtFdDaSolTZAAufLTAEgBlCFQk2p+QelXk4kOoKTzc454dAZCAU5RAMKJMLm6HJPum7i2ElZ/lWz9cNNH/AJasf8xX7CIcaOpKaIw2tCkKbxIIULEWUR90R9Ln5anzlWbmlLbUufUtILajdOBGeQ5jFBYbREzaQ1pRT3UGynmXW3B+cBYj0G/phVekNOQm6VvOngS3LrUT1AQWRln52pfCs2wqXCGy1LMrIKkg2KlKtsJsMuADngBKsfliiecr/VLiZiHrqky9QpEw4FapqZWVqSknCC0scHORDn4epn6Qr+yX7oBD+IyZ+c0h5tMe01DmWqsjNPBll0qWrYChQ7xCUy0o6RyCwklKZd8E2yBJbt3GICQiJrjQbfp08k4XGZpDeIcKFnAU9GYPUImsOURmkDavg5C0pKtVMsOEAXNkuJJ9QMEB/ETW/wAao/nw/VuRMWyiKrTS1zNJKUKUEzwKrDYNWvMxVuCTgQcJjlohQhGUVqSl6jUJydqUrPplW3nS2gFgLJS3dINyeE4j1xN1d96UpUw/Ktl19KDqkAXxLOSfXaO0+UElT5eVBvqmwknjIG2KiEeafW//AJxH90T74S0fbXJtzVLdeDq5V4qBwhN0L8YG3ALlQ6onSIiZhoy+kMvMoQoiZaUw4QMgU+Mgni+mOsQsDiZGaeuBCRf3wjHq1t4XFosoWJsbX6Da8CB0Ww+aHxSegQcCCtfJI+qIPGTALR0CAI7AHQL7YGEcUGAjsUBLDijtso7aO2gDgEJTExLyjZcmH22UDMqcUEgdZhCsVAUylPzmHEptPip/OUTZI6yQIZSGjzCVCbqmGfn1C63XRdKTxISckiAFfCag7PheT6dcm3ph+w+xNNhyXebeQdim1BQ9UG3sxhw6lvDxYRETP0FDeKeo6USc+gXBQMKHv5K0jI32X2iLoQmcgLm1o4VoSjGVpCPzicojxOt1PRpc43kHpZRKeFJwm46jcdUQlUZTM7nUgw4DgdEohXQVoERIhbrA88Cw4oitHJh1cgqTml45qRWWHVcKreSrrTYxL2hsU4E80dtnHYbVGdbptOfnHQShlBUQNp4gOc7OuAFkrQpSkpUCU5EA7IMYrOikm7Jz9QEyP3S8hl5/66sZPo2dUPqpPTT86mkUtaUTKkhbz5FxLo47cKjnYc1+m1rRB7N1KRkADOTbMuDsLqwkH0w1b0lobqwhFWlMRNgC8kX6LwaR0fpsgS4ljXPrzW+/8Y4o9J7hlDxyUlnkYHZdpaeJSARDQoqlSVpCkqCgdhHDANogZikvUS87Q0qDaTiekL3Q4nhwD6CujIxLSs2zUJFuaYViaeRiSYUBVK0OJxIUlQ4wbx0gRSNGlroNPk5xSiadPEh+5yYdxEBfMk5A8RsYu+0QaoIKRBFlIIBIFzYX4YUMQleynaN58P1a4iKPJzajrgQJz6HXAim1sOWfkkfVEHjjI+JR9UQa2e2MmACDAQXhg444hToEdtA2x3aI0QKI7a4gWjsARWkci7PUN9pgYnU4XEJ/OUhQUB14bdcOaZUpWqSaJiVcxA5KSclIPCFDgMPOqIyboEhNTRmwlyXmiLF+XcLaz0kbeu8CEoBAtEKmnV2UV+5q0mZQBk3OMAntIsfVAcrk7TTerU4oYAuZqWVrUJ+sLBQHPYxa4Fjg09qm0Obl2VKKCl1wYjsKrqI6LmIWbF9Aab0yf6xuLFNutv0h91pYWhbCilSTcEFO2K7NH/h9Tv8As/1jcEQkJz/dmkUrPBPxM+BLPkcCxctqPrT1iJ2GVWkBVKU/JlZQXE+IsbUKGaVdRAPVBKJUDUqW08sYXk3beT+a4k2UPSDDcpIxB1Uio1uTpSVnVsETcyANoBs2k9Ks/wCrE044hppTrhCUIGJRPABEPo42t5h+qvt4HqgvWAWzS2Mm09nPpJguQw0mQnSKqk5AMsE/44S0WG+JByqLT8ZUHlPEnbhvZA6kgeuALmsVoDbvVq1uhyHGjBSdF6Xg2b1b9kXg9iEmRAtHYEQ0FIyiDpTZkqrVKeCdVjTMtJ/NDl8QH9ZKj1xPWiCAUdMnSPIFPTi6cZt98VEYhozLMzmh0vLTDaXGnELStKhkRiMKUWZekpldDnVlTrKcUs6r+Ga2D+snYeo8MG0PH4MSnQr2zDitU1c/Lpcll6qcllayXc4lcR5iMj0xfNEJExB18/u2jefj9WuH1KqaKpIh7AWnUkoeZJuWljakwxr/AOOUfz8fq1xFuUeTn0OuBAnPodcCCOi2HjPyCPqjug8EY+RR9UQpGTBy0dAgAR0bYAMBHYAgEZxQcgR0QMoAjatPOSDsgQQGnppLLpI4FJUB/iwxIw0qtOaqlOdlHSU4wClY2oUM0qHODYxHy9f3iEytdTvR8eLr8J1DvOFbB0HZAhOdccIChZQuDtBhoKtTlIC0z8sU7bh1Nu+GMxpLLuFUvSAalN2slLObaTxqXsA9fNCmBCktpl6XWJJu4Zlph1DQv5KSgLsOYFZEM5n976n/APZ/rERLylOXT6FMNOu659xLjrzn5y1XJtzcA5gIiZhCv9n8gnCcQ3plb+cRGrIWvgiFbvTNJltWAl6mnWI4g8kWUOtNj/VMTdoja/JOTdNK5cfuqWUH2Lfnpzt1i464yiiGkKt9iWoqFKC59dnMO0MpzWevJP8AWiZQlKEBKRZKRYAcEQejziqvMv11bakNvJDMqlabKDY2k8V1X9AietFfAIiUAOktUHBqWL/44S0ZUJViZo6jZynvKQAdpbUcSD6DbqheTSRpNUzY2LLFjx+XHKtTplUw3U6aUpnWU4ChZsl9G3Ao8GeYPAYfRCWjkRDGlFPU4GJ1Zp8yPKZmvEz5iclDnBh0/W6VLN6x6oyqE8ZeTn64lMo9Oy8QNGUZ2fqVTsdU4tLDB/OQ3e561KVBXp+a0hTvalodYkl3D08tJQSnibBzJP5xsBwXiZl5VmTlG5aXQG2mkhKEjYAIuwIjQ/5sSfQr2zE0Yh9EUKRozKJUCD42RFvpGJrhg9wV+poVRah8NMj9zOAJn0AXy4HOlN8+bojlcWlczRFoUFJVPJII2EatcTziA4lSFAKSRYg8MUuZZmKXWaXSShxyUE6HZV3bgRgXds/VJFuY80VEZZJz6HXAjs79Dr+6BER1Ww7Y+RR9UQZTjaDZSwCRcAn/AFxwVnNhH1R3QhNyRmXW1hzCUJI2X2kH7oxJvwRJN6jsZx2GCpB0hWF/CSvEMsuv1eiFnGFqYQ2hdikWJPDlaM2+C0uR0VBKCpSgABcknZHcQ4xDByQddbeSVpTrCciLj6WZ9I9EHTIuB5S1LSoFQUARstf3+qGaXBcq5HmIJF1KFibCO2yiPapriQ3ifx4FYji6U/8A19ZhZ+TW7NNvJeKAm10/nW//AGGaVbEyxvccBxBtZaTfZY7YCkJWCFJCgeA53hqZAqSbrFyBnxkAj74Ufl1OrZUlywbNyOPZ/rrhmlwMq5E10mmKcC1SEqV7QS0m/dDlttttOBCEoA4Ei0NTILwEa3xiFAK4Re3daCOSmrbut8J+LwXPQr3+qGaXAyx5JAEEkAgkbRAABFhshiGU2bBm0Yk4SQDtABv6u6DNFphLiFzSLuqOG6hxRU3wRxXI82c0GiPDTS1tLTNIKPogHJQVst6YEmWG2XUCdbWojNQULi46eO5gnLgOKS3JEWtYQIYJZuWyH28gR4p4c9mf+rQmim61lZamQUOJFinMfSz2849ETNLguVcknl6YFxe1xfihkJBesSQ7ZKUkWtx39/qjrkgrAUoWkXBGY2C97QzPgZY8i7zbDoCHkIWCcgsA3hFumU9lWJqSl0K40tJB7o4JJerI1pCztUB/Jw/+44zJONOsqLlwhJChbbe/v/1la5nwTLHkdpKTcAjLbzQFKSkXUoDphm/JOLU6pCwkuWsU5EbPd64WmZUPJABAslScxfIi0LfAyrkWsL2Ec4YZtyK25tLweOFIICODaT949EEekXlvPOJfAxlOEW2WhmfApcjsuIxYQoFXFfOCqsTDT4NIXi1gvjCwbZ5BI/Z9cGaky0sKUsKsokC3Nt6YJvgrjHkTnvodcCOz21HXAjogthywfiUfVHdCkRQdcAsHFADnga53lF9oxmiUSpPPHRtiJ1zvKL7Rga53lV9owolEym8GiF173Kr7Rgb4e5ZfaMBRM5wDENr3uVX2jA173LL7RgKJmABeIbXvcsvtGBr3uWX2jAUTOcFcaS4AFXyNwQbEGIjfD3LL7Rgb4e5ZztGAodqokopzHZYyQMIORCTcDu9Ed+BJPX63ArJNsIVl5OG/Thyhnvh7lnO0YG+H+Wc7Riih+3SZJpaVoZCSmwFidgtYdGQ9EFFGkUm6WbZ3yUbX/wBEwy3w/wAs52jA3w/yznaMBQ/FIkQ1qksBKAQcKSRmL27zDphluXYQy0nChAsBe8Q2+HuWc7Rgb4f5ZztGAonOeBeIPfD/ACznaMDfD3LOdowoUTd4GKITXvcsvtGBr3uVX2jChRN4rxyIXXvcqvtGBvh7ll9owFEyTHIh9e9yq+0YGve5VfaMBRMZWhMxFa97lV9owNc7yi+0YChxPbUdcCGqlqV5SiekwIpp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BDAAoHBwgHBgoICAgLCgoLDhgQDg0NDh0VFhEYIx8lJCIfIiEmKzcvJik0KSEiMEExNDk7Pj4+JS5ESUM8SDc9Pjv/2wBDAQoLCw4NDhwQEBw7KCIoOzs7Ozs7Ozs7Ozs7Ozs7Ozs7Ozs7Ozs7Ozs7Ozs7Ozs7Ozs7Ozs7Ozs7Ozs7Ozs7Ozv/wAARCAFaAOUDASIAAhEBAxEB/8QAHAAAAAcBAQAAAAAAAAAAAAAAAAIDBAUGBwEI/8QAWRAAAQIEAgMKCAgHDQgDAQAAAQIDAAQFERIhBhMxBxRBUVNhcYGSsRYiMnSRobLRFSMzNkJyc8EmNDVSVLPCJDdDRGJjZIKTlKLT8BclJ3WDhMPhVdLxZf/EABoBAQEBAQEBAQAAAAAAAAAAAAABAgMGBAX/xAAsEQACAgAFBAIDAAICAwAAAAAAAQIRAxIhMVETFEFSMmEEIkKBsTM0ceHw/9oADAMBAAIRAxEAPwDV2GWDLtEstklAJJSOKFNTL8g32BBGD+52vqJ7oVjnbMBdRL8g32BHdRL8g32BBo6CIWAu95fkG+wIG95fkGuwIUvAuIoE97y/IN9gQN7y/INdgQeBeAsJvaX5BvsCBveX/R2+wIUvA64WUT3tL8g32BA3vL8g12BCl+eEZhlTyUpS4UWNzbh5soWA295bkG+wIG95fkGuwIjlyFR1hKagrDhQBlw3OM+jZz24oKabUdeLVJer2nLO+DDx8ecUEkZeW5BvsCO73l+Qa7Ahi1TptCkayorcSnDcFJGIi2d78Ofp5oSbpE6g51VxQJuQUnZnlt5/VEBJ73lzsYa7Agb3l+Qa7Ahj8HzpaCV1JSl3F14LcBvlfnB6uKHkq0tiWQ046XVpHjLO1RhYDb3l+Qb7AgGXlwPkG+wIUhKZQt2XcbbXgWpJAVxc8RvQLcbSSmJpKyqVaSQrKyRmk5gwSZWhuaDLUtLkhIVhUACvM5J9EKy0imUfxtLVgLYSpKiTmNhz64LOyjs1iQFNlC0geOLlB/OTz+6OdyynW45tNgpSROhkS0tqykqvhztcD74AUyW2lb2au4pST4oysD7oc6k74Q7iyS2U+kj3Q3blX0rSFLRq21KUmwNyTfb0XiNyWwWViEu6XW2yqUlwp5ouNWGV7DI5c8LSjsvNrUUyzQQlIucIuFcI6so5KybrIZ1ziFBhvAgJSRxZn0QrKy4l0uC4ONxS9nGbxY5vIk4iE04lpxzVSrCksoC13TmduQ9EE3w0qdLKW5RKRhyWPGVfihSblXXVuFpaUh5GrXcZgZ5jnzjrUuGn3HLiygkAcVhD9rFxoQqKW0lvAhKdt8ItxQI5UNqOv7oEdkYQ9ZV8S39QdwhUKENW1WbR9Qd0HC4yYF8UdCoRxR3FBgXCoGKEsUdKoAOV2FzshFmeZesEKPjJxC6SLjjFxnHVG6SOaI2UK3EyydU4nUMlKytBTnYCwvt2RzlJpnSEU1qSSJ5lxouhRCAnFiUkgW64CZ1lYNlEEEAhSSCL5DIiIqXC10tUuDMKcDSbpcQUgW4AbCF1vGZSool1pSFt+MpBST42YseARnOzWSI938yHdViOK+G+E2va9r7I6qdZSgKKicSikAAkkjbl1RHFTiZ2zTboUXQVJKboI/OvbI9cABbC2X1oWUoW6FBKSSMSsjYf6zhnZemiRE9LktDWD44kIy2kQq28h1GNBuLkX6DaIZMs6401dBQolxabjySVYk39UOaeHzJNlXxKsalLQpNzmomLGcm6ZmUIpWmOzPy4S+ouWEv8pl5OV46qcZQGipdg8bI54iXWXd8uANKKH1nGbZWTYj05iOPMzbyEYUhIYYTYLSblWRy7IjOeXBvpx5JhU20lSklfjJIBFuE7BBVzsu2pIW5bE5qxl9LiiMwO/CCp4IcKRg+LKdoIsSBxj3x16WW+4lOFQSZhRxAbBgNj6YrnIz048kmqcZCCrETZZRYJJJUOCwg7T6HkBaDcbMxa3HEOwJhthLr7SwpMwpSwlNzmCLgcOZh9ILcXLkuBQJWq2JOEkXyJEWM23qScEloKon2HHMCVG9yBdJAJG0X6oDFQl37BtR8ZGMYkkXHGL9XphlJyqhdx1S/FdcUhsgAC6lZ8ew+uG8pKPtty6VlxWKVUiygPizlll9/FEzSRrJDXUlmp1l4kIUfJxeMki448+CCJqMutClhZwpRjuUkXTxjjhinHNpCEtuNYGFNqK0lPjG2y+3ZwRxS3H5JxtMspCkS5SSUEHFa2FPHsPqhnY6cR+ZxoN6xWIC9hdBuTzCCmfYwBYUohRIACCTcbcrXhkpSVSgGGaWErSSpSSlaOdItnaE1KcUw2t1D4stRS4hBCwOAlIHDnwcUMzChEf7+ZUEYCpeNOJOFJNx1QRc4yl7VlRBuE3wmwJ2C+yGCi6HGHHxMIJasdS2TnfhABtBnVLTOHVIeClLSSMJKFpyuSbZEenKCmw4RFp03wdf3QILN/R64EfQjmhdHkI+qO6FAYTR8mj6o7oN1xgwKBUdvCYMRk8FOa9AWU4n2gCDszEZlLKjcI5mTIVlHcXPEbTXlPrmlLulWsAUOIhIv64SVMhNW1nxmEKDJNjhGV9uy+IgRM6qzXTbbRLX547iiIbSlGqdRYOqmFi9/KF1ZdGXqhi486mSm5ck4nVrWCFeSAVX9aQP60Z6leDSwr8llvHLxET+JaH0BRTiWyLg7LqEEbfcdcfKzZaXWUqAOQN7GHU12HS03Jq4jtxEUjAibS4r4wLeUlLiTmDmMJHELH1QUNtoTVChCQUghNha3xYMXOTpkwDAvleIZp5coqZXqg2Uy6VJbSbhRzz2bb5QGcJpkywtKlalJUguJIOYvfPnvE6hel9kyVZQOmI95lC3UMAYELl3BZOVrlMNVOKflXnz4xCW28JOV7gn1m3VFc68GVh35Jq+UdyhCXTq2cOqQ3n5KDcdwhiu3xj5+WTMpSk8NrgW6LRpypJkULbRLXgcO2IZm4ncerSBvpSdYFeMcjla2yDNLQh1l1aTrFvrSVBWd7qFiOEWEY6n0aeF9kvAiGlZlS551whzC+FAXScPi+TY8NxcwhT3FpMowtRNpZSkknaCEn1G8Or9F6L5LBccccvEWpDc03KsYEFam0qcURmlAHHznL0wR6ZSKpjwrwtqS0SEnCLjPPZtKfRFz0RYdksVDZf1wUkRFPNNNy1TUhtKVJSoAgDL4sGA8lCxMrc8tthJbJPk5HMdcM46f2ShMEURELUXFtOTjmI4FMhChxEpNj6cuuF3kpTMqeUgOAOIGIGy2zllzjP1mHU+i9LTccTe1PXAjk1tT1wI7rY5rYVQfi0/VEHAhNs+InoEQOlelzOirEu47LqmFPqKQlKrWAGZ9YjKTbMFkvBS02o3UgEkg5jhGyKFTd1WVqFRlpMUtxvXupbCy6DhubX2RfwYOLW4TAhtDeIpSElZuqw2mBqmsGANpwk4rW4b3v6YZVyqpotGmaitsupl04igGxOcQuienLOlU2/LtyK5csthd1LCr52tsgo6WMxZESzCHC6lpAWfpWzgGXZNwWkEEEHLgO30wqIEZpFzPkKWm1XxISb2Jy4tkc1LWJStWm6yCo22kbDB4pOkO6Uxo/WnqY5TnHi1husOAA3AOy3PGlGxmLmJZkO60NJCyb4rZ344Nqmzj8RPxnl5eVwZwVh0Py7boFgtIVbiuLwpEqhmbClltRBUhJIAFyOLMeuDFtCiolAOIYVZbRxesxE6TaQI0ao6qithT6UrSnAlVjnDXRDS5rSyXmXWpRUvqFBJClYr3F4uTSxmZYChOIKwjEBYHm/wBCCmXZLamy0nAokqTbImFIF7RKFsK002ynC0gIG2wgu9mS8Hi0nWDYq2cRadK6Cqo/B6akyZrW6rVZ3x3tbZxxMA3g0MxwMtW8hPlY9nDxwXerGt1uqTrPzrZwrAhSGZiZZbsgYE2R5ItsytAEuyMNm0+InCnLYOKDkw1qNTkqTKGan5hLDIIBWrZc7IUhbFFyUstQUphBIAANuAbBByy3hKcCcKjci20xDr0spblFnapIPpnG5NBUsIJGdr2zERWie6CzpVU3JFuQXLltou41OBV7EC2zni5PoZmW0tIIWChJC/KFvKytnBHJZlxSVLaQoo8kkbIVvlHLxKFia2GnEqC20qC/KuL3hNcswp4OlpGsGxVs4XMEUYZUMzGs1tT1wIE1tT1wI2jS2OoVZCRzRl+68/im6az+Y2tXpIH3RpwtgHRGQ7qkwHdJ2mgfkpdIPSST7o1D5HNlYCVU2fllpPjJDbwPSAqPQU7VJam01yoTTmFhpGNSubgtGFaTS+9qhKIOX7hlyewB90aHpe+X9zBDuK+NpgnnzTG5q6IhrXt0Kj1/RupSDAeZeUycAdSAF2IyBBiM3JHks1OouK2JlgT1GIChUiTndGa5OzDeJ+VbQWVYj4pJziX3Lyd91Uf0Q98VpJNELrLbqGjswpacT7QQgrKlosMuDbtg1M3TdH6i842pbsrgQVhTyQAoAXNrE52EZboVTJSs6TMyk83rGFJWVJuRewPFCOj9Olp3S+WkJhBXLrmChSb2uBfK8TpxLZrVH3SKJWaoinsh9pxw2bU6gBKjxbYremXgYdKJk1Y1HfniawM4cHki1uq0U5iXbp+6A1LS4KW2aklKBfYA4LQ63SDfTmd6G/ZEFFJ6CzVKtppSNGm5NmaEwQ8yFNlCL+KMs89sMJvdT0flUslImHy6gLKW0i6L8BudsU3dQzXRT/Qx90RFcpElJaI0KfYbKZiaDmuViJxWOXRBQWlktmoaS1Og1nQpM/OrmFU55aFAsiywb7M+fbCO54vR9uSnTQ1TQaC0l0zJGRsdluDbFQKidxcAm9pr9uDaCOqb0I0mUkkEMkg8XxaomXQtlpnt1mgyk0tlpqZmQg2LjaQEnouYlaRp1R61ITU1LLcSZVsuOsrTZYSBtAvnGT6BSEjUKjPszrDbwEi4psL4FXGY57XhTc3bQ/pVvV0EszEu424m9sSSIrgiWMGqxLN6cCskL3sJ8v2t42HHi2cdo1iobpVDpkymXfTM4y2hzxWwRZSQRw8RjJ2qbKK08FLLZMp8IFnBiPkY7Wv0Q63QmUMaXPstDChttpKRfYAgARppOgnoaTM7quj8tUTKHfDiUqwqeQgFAPpuRE/XNJqbQKamenHvEcNm0ozU4bXyEYppxSJKjViXl5BottrlW1qBUTdRuCfVEtugurVRdGQT/EgrrwojORaFstje7DQ1uhK5ScbSTbGUpNuq8IbpukMhMaLS7DDhd3/hdZWkeKUg598UeuyEnL6E6PzbTCETD+t1rgGa7Kyvx2iSmpJiZ3JpOedSVTEs6ptpZUfFSXDfKGVJpksPoFV6a3RK1S6il4oeZLq9UBfAkWNjx5xMaHVDQ+nTk7O0lFRLjEmtx0PYT8WCkm3PsivaISEsvRTSGfU3eYaYLaV3OSSnMW2cAhPc5ZD9UqbBFw5TXU247lIitJ2Ealo7ptS9Jn3WJFL4WygKOsSBl6TDef3QqPTq2qkOomVTCVpQShAKbqtbh54zvcsmjLaVrZP8NLrTbnBB+4w0SpVS3T7gYsVSv/VSr3CM5FbLehqOken1I0bmBLTGtemCnEW2QCUjguTshjR902i1iebkyh+VddOFBdAwk8AuDlGa6TATG6DNId8ZKptKSDxZC3ojmmUuxTNNZhqSaTLttqbUhDYsEnCDl1xVBbCzcpg3KYEEWoqSknbaBHI6rYN9EdEYfp4/vnTSfN8kqSgdSQI2+/iiMEruOo6WTwbzU7NqQm/1rCOmFucpElp85Lu1uVVLPNuoEk2kltQUARcWyizVR/fG47LqveyW0+hdvuik1/RioaNrl0zxZVr8WEtKJta19oHHFlae1248+g/wUyE/4wfvjTWiIhjox8zNJfsm+8w63MPx2p+aHvhrov8AM3SX7JvvMOty/wDHqn5oe+K9mCP3OPnjL/Uc9kwhotlp/Kedq++F9zj55S/1F+yYQ0Y+f8r52rvMH5B2Z/fLV/zMfrBCm6P895zob9gQnNZbpSv+Zj9YIV3SPntN/Vb9gQ8oEjunZmi+Z+6G+kvzA0a6HO+HO6b5NEP9E90NtJP3v9Gv+r3wWyHkeD95lXnX7cP9y2VRPUOtSjnkP2bV0FJEMEj/AIMr86/bEONzebcp+jFfnGkpUthAcSFDIkIUReI/iwVCdlKjojpAppRwvMk4VjyXEnL0ERpmgtH0bfZZrdKadbmEpKHELdKtWojMEdxip/Cc5uiIm5ecl5Zp+SlVvsONJIJIIuk3JyN/TaCbls46xpVvZKyGphlQUngJGYP+uOEtUEM2v30B/wA2P6yDbpGWmkz9Vv2RBW/30Un/APrf+WD7pA/DSZ+qj2RF8oeBxuloUqvShCSf3E3sHOqLJpA1o+1odRZutsvPvIlEIl2W3CgqOEX7tsX2TSDJskj6Ce6M23Yr74pab5YHD60xhO2kXYodRnZuelpclpTclL4m5dAuUozxEXO055mLgf3mEecf+SI6vNIb3PdHMKQMS3lHnJMSO3cYT5x/5I2/BBPQ35j6SD+b/ZME3KbHSaZH9DV7SYPoZ8yNJR/ND2VQnuT/ADomPNFe0mD2YXgZ6NoNN3SEMbNXMutdXjCFdAkGc0/Exa+Euu+kEftQeqI3jur32BU4hXatfvhxuTsFzSGcfIybYIvzlQ90HtYIPSp4y+nM++E3Lc1itx2IMM65V3K9XHKipjUqdwjAk4rWAG3qiR0iH/EGZv8Apie8RadKdOqnRNIn6dKy8mppsJsVtknNIPHDgGhHyE9ECATdCTxiBHA7LYDqw2ypZyCUk+qMM0ZbVP6YSJWLlc0Fqvw2OIxuykoUyQ4AUFPjA7LcMQMs5oZKPpflnKSy6jyVoKAR0GNRdWc2V3dZZBp9Pftml1Sb9I/9RXaWpT+5nWmUgktTDayOIXTn6jGmzlR0YqTYZnJ2nTCEnEEuOIUL8ecL02ToQadbprMlq3hZ1LASQoc4HSYqlSqiVqYtSK0ZCi1WnCWU4qebACgfICbkkjoiwbl4JqFSFv4oe8RpUvovQ5bWamlSyNanCv4sZji6IcSlCpdPUtUnIS8upYwqLbYSSOI2iuaa2FGObnPzzlvqr9kwjo1YboEsP6YrvMbPK6P0mRfD8rTZVl1OxaGgCOuONaPUdiZE01TJVD6VYg4loBQPHeJ1EKMam8t0hfF8Jj9YIV3R/ntN/Vb9kRrczRaCw6uozUjJNrSrWKmHG0gg32knnhjNr0Mn5hT827SX3lWBW4pClG3PFU/Iooe6b8lQ/ND+zDbSPPc+0bPFre+NYnaXRpxplc7KSrzaEhLRdQCADwC8dVRaPNSbLC5CVdl2b6pBbBSi+2w4IixFsXK9zM0fvML85/bEK7njDk1onpFLtglbrRSgcZKFWjR26ZR3JJVPblZVUsDiLAQMN77bdMKyVNptL1jcjKsSuOylpaSE3twm0TqKhlZh+idcY0dqE47NNOqDsqtkBAFwokHO/REluXSrr2lofQklthpRWobBcWEahUNFtHagozc5TpZRPjKdthvzkjbD6mSNNkpctU1hhpu+YaAAvzxp4i2JlZhtSm1UvTyZnC0VmXqCncF7YrLvaFdOJvf+kZnAgoD8uy5h22xIBtGzTVIoM/NEzUlJPvnIlbaVKMde0cob7qS9S5Na8ISnE0knCLAW5hlEWLHcuVjyR/E2fs090ZruxIVraY5Y4cLgv2Y1BoI1Y1eHBbK2y0N6jTJGpsBqflWphpJvhcTcDnjEZU7FeDBqjWlT+i9MpwlVJTIKWlT17hRVmB6LxZEgq3GDYbJi55vjI0huhaPvyiZVunyTjDZxBAbSQCeHphdqSpUswac0xLNtk5sJSACTzRt4qGVmNaJ1be9IrVLLGIzUqtwOX8nCk5W57w/3J89KH/NFe0mNRTo7Q5fEpFLk29YCgkNJFwcrdcGl6TRqO4XpeTlZRahhxoQEEjiv6IPEWoUWZVulBchpq3Ns5LUy26kkXFwSP2YmNyGVtK1KZO1a0IHUCfvi/TtKpNSCZidk5aZCE5OOoCrJ27TCknTpCmsKTJyzMs0fGUG0hIOW3KJnTjQrUxbTRh6nacTLzzaglTyXkfyk5HL0EdUNq5PDSnS4vSDLg3ypCG0KAxXsBwXjbZunUqtNBMzLS82hGQxpCsPuhCRodEpbi1yUlLMOIyUpKRiTfn2iKsRUMrHZFkpHNAg7wsRAjB0WwV78VWP5B7o84k5x6Ne/FV/UPdHnI7Y64Xk5SFW2JhbesQy4pA2qCSR6YPKzszJTCJiWfWy6jyVoVYiNW3MADoq4CLjfK+5MZnpEy3LaRVBlpIShEwsJSBkBeNp22ieDYdA9JF6Q0Y74sZqWIQ6Rli4ld/oi07RGV7kLhE1UkXyLaD6zF/rWktL0flw7UZgIKvIbSLrX0COEl+1I0mSto4RFAVuvUkKITITZHH4o9V4naDpxRtIXQxLPKafP8C8LKV0HYYji0LDadj8Cql9kPaEYKL3jetOjfQypfZfeIwVJFxfZHbD2Iz0MEqXTaaEGxu3mRe3ixJYV6ggm67bQLZxU57Tyj6PSsrKvqcemAwgqbZAOHxRtJNof6OaaUnSVampRa25hAuWXRZRHGOOPncHbZvPokSEktpxyWS2RdtkhwD6JyyPojs2ttmbWp1QQlbBCSeE32dOcO35lmVYXMPuJaabGJa1GwSIpk9usUKXeLbDEzNJSfLSAlJ6L5+qMLDbVI28RXZaZpChQlIt4wZAtbmEKSiVpm5jWkFZwnEE2BFj/AO4qcjur0KafS1MNTEqFG2NaQUjpsYt7tRlm6cuoawOS6Wy7jb8a6bXuOOK8Np2ydT9WgyQPhFZttaT3mCTKHFTzIbc1Z1a88N+FMVr/AGpaM3zff/sDFtaeQ80h1BulaQodBg8PTUKetiVOSUyDIO3AIXdF2l/VMVmobolApc+9JTDzweYVhXhaJAPTDuX0wpU1QXq22t3ebCsK1Fsg3y2Dh2iNZGlRnNcrHtLcS5LpSJhDpShNwkZpy4c4bTCkF2dl0kF5x5GrSNpOFOcQw3UdGSoJDz9zl8iYt2JNsXBtvGHhuqZtYitsQnRdlu2fxyPaEcqSbyDthc2is1fdOoNLmFS7ZdnVpNlFkDCDxXO3qhgxuv0ZxwJekptlJ2q8VVvXG+nJ2YU6r6LvPpJp0wANrSh6oSmUk0shIN9WDbjHDHafVJOrSaJuRfS+yvYpJ9R4oiK3pxRqDP7ynluh7AFWS3iFjz9UZytsKdEpLuNvTjzrJCm8CU4hsJFz94hlNoU3MPvIQTjdShdhwWSQfTcdcNZHTygT8pNTSJhbbUoAXVOIw7b2txnKIhG6vQlzAbWzNIbJtrCgW6bXvB4Tao2sWnZcH/owIT3w1NMtvMrC21pxJUnYQYEdCLYD34sv6h7o85Hyo9GPfiy/qnujzmfKMdcLycZGvbl3zXc86V3JjNtKfnTU/OV98WLRHTmS0cojkm9LPvOl1TicFrZgC1783FFUm33qvVnphLRU9NPFQQgXNydgjUU1JsjLxuRm07UTwatHeYqul9Teqmk8686rJDpbQngSlJsPf1mNM0A0afoNKcdnE4JmaIKkcKEjYDz7YyWsflqe84c9owjTk2HsTFG0PXV9GZ6spmtWZXFhawXx4UhRub5bYr0u+7LTDb7KyhxtQUlQ2gjhjS9Cv3t6v/1/1YjMOGNJ22NjbdIp01Hc1mJw2u/KIWbcZtGJcMbDOG+5GPMUfdGPcMYw9gyarOjdWpcnL1KfwKROZghd1XIvY9UL6CzCpfTKnKSSMTmA9BBEXDdG+ZlK+uj2DFI0Py0upnnCY0ncR5L7uuVF1qnSMihZSh9alrA+kE2sD6Yz7RuiK0irbVOD2pCwVKcw3sAL7Ium68fHpXQ7+xEFuZ5aZMn+aX3RI6QD3IOv0hVDrUxTlOa3UkALtbECL7OuNE3NZtdR0UqVKcUSlq6UX4AtJy9IPpinboCwvTOfKTeykg9OERadyDNqq9LXcqEtY2wtzMzkbbI9DaMTe+9GKc+TcqlkX6QLH1xhFflhJ1+fl0psluYWlI5sRt6o1nQOfDe5+0+s3Esl2/QCTExNUioyfSGYEzpDUHgbhcysg82Ixf5ZrU7i7gItrElfpcjMXFlbilHaokmNgqUvvTclDBFimTbJHOSCe+LLwRGPoPxqekRuGn9Sdp+h8wplwoW8UsgjbY7fVeMPR8onpEbBun56IJ84R3GE90VGRyksqdnmJVBAU84lAJ4CTaJnS/RcaLzzDCZozCXW8eIow2N7GI+g/OGnedN+0IuO61+U5D7FXtRpv9kiLYS3J6m6xW36cVHVTDRWE8AUn/1f1Q23UDfS42/R0ffCG5n88WfsnO6Ft0830sPm6PvjP9l8EJQaHU9IFvycgpISkBxzGrCnK4HXmYinmVy7y2XBhW2opUOIiL/uTfj1R+yR3mKZWsq3P+cue0Y0m81E8GvaAvrf0NksZuUY0X5go29UCEtzo/gdLfXc9owI4S3O0dizvn9zr+oe6POSvKMejH/xdf1T3R502qjeF5OciUpujNZq0muckJJT7KFFJUFpBuBfYTc7YcUXSio6PPYWWZc4DZSXGEhXQVABXri/7mHzXduP40r2UxnOlKQnSipAAAb4X3xtO20zOxsmjOkcvpJTN8sp1bqDhdaJ8k/eIxGs/lqe84c9oxeNydahNVBFzhLaDbrPvij1n8tz3nDntGJFVJh7Fn0b0sp1K0Qn6VMB4vzGswYEXT4yABc34xFM4YtOjOgkxpLTVzrU82wEOlvCpBJNgDf1xMf7JJ2/5VY/sz74txTFMn5r96MeYI+6MfScxG11yQVTNzeYkVrDipeUCCoCwNrRig2xnD2YZqG6L8yqUf5aPYMUjRD520zzhPfF33RfmVSvrt+wYo+iR/Cymeco741H4h7mw6SaK0/SUMKn3XWxLBWEtqA22ve45ozmbnqBolUi7o86/OTqEqRrHFAtIvkdg8Y+qLVuo1eYkKMxJy6ygziiFkbSkDMddxGZUKkO1ysy9PaUEl5Waj9FIzJ9AjMFpbKxnMTDs1MOTD7inHXFFS1K2knaY0ncf+TqvS1+1FK0spTFF0gep8tiLbKUAFRuScIufTF03IPk6r0tftRufw0Ityq6esFjTKoJIsFLSsdaQfviz6HzgRuZVlN7loui3MUD77xG7q0tqtJWXwMnpZJPSCR7oa6LPlGhukzd8tU0R1kg/dGd4oeSqtI1swhv85QT6Y3DTJsNaCzzadiGUpHURGO6Py++tI6cwRcLmmwejELxs2nI/Ayo/ZjvEMTdCJhKflE9MbDum/M9P26O4xjyflE9MbDumfM8fbo++LPdBbGV0L5wU/zpv2hFy3WvylIfYq74ptC+cFP86b9oRct1r8o0/wCxV3wfyQWxE7mh/DJn7JzuhbdPP4Wbf4uj74R3Nfnix9k53Qtun/Ov/t0d5if2PA/3JjeoVD7JPeYptb/LlQH9Jc9oxctyX8pVAfzKe+JCe3LVTk9MTPwsEh51TmHU3tck2288LSlqWtCW3OfmdLfXc9owIlNHaIdH6M3Ty/rsClHHhw3ub7IEcW7Z1jsSj3yCvqnujzlwx6Md+RV9Ux51tnHXC8nORre5fnow750r2UxnOlXzqqfnC++L7ucVCSk9GXhMzbLNphSiHFgG2FOcZ7Xppqfrs7Nsm7brylJPGL5RYr9mZexb9yf8oT4/mk98Uutflue84c9oxdtydCt+VFdjYNoF+s+6KVWsq5P+cue0Yq+THg0PQNxbW59VHG1FC0qeKVJNiDqxnFB8Jq7f8sz394X74vegx/4e1fpe/ViMx4YkVqwzZJ152Y3KlPPOKccXIpKlqNyTlmTGNjbGwvZ7ktv6AO4Rj4Ge2GH5DNQ3RM9CaX9dv2DFG0T+dlL85R3xeN0P5kUv6zfsGKPoplpXTPOkd4hD4MPcuW69n8Ff9X9mILcz+eLX2S+6J7dd2Ur/AKv7MQG5qoJ0xYBIGJpwDnNoL4B7iO6IPw0nehHsiLNuQeRVelr9qKzuhqCtM52xvbAP8IizbkHk1Xpa/bg/gFuE3XmPHpsxxhxB6rH74qVEe1ejlfRfy2Wf1o98aJurSwd0ZZew3UzMpz4gQR32jLJKabYptQl1EhcwhCUZbbLCvuhDWIe5NbnTGu00kyU3DYWs9k/eRGo6c/MypfZDvEZ9uUy5c0meePktSys+ckAffGhacj8Dal9l94jM/kirYwceWOmNi3S/md/1m/vjHQLrHTGx7pWehhI5Vv743PdEWxlND/L9P85b9oRc91r8o0/7FXeIpdE/L9Pv+kt+0Ium61+Uaf8AZK7xB/JBbERubfPJj7Nz2YX3T/nZ/wBujvMIbm3zyY+zc9mHG6f86h5unvMT+x4Hu5IP95z/ANinvjVLZRlm5H+VKh9invjVY5YnyNR2EnNogR13aIEZR1Wwk4PilZfRMedSDcx6PAum0IfB0lf8UY/sxGoTynOSs875mHlPpU/VXtVJSrr6uHAm4HSeCN9FNkv0Rj+zEOG2kIFkJCRxAWjfW+jNFd0M0Y8HaUW3SFTT5xukZgcQHRGeboGjkxSq2/PNtKMnNL1gWBklR2g9dzG1BOUEcZQ6godQlaSM0qFwYwptOy0ee5Kv1KQp0xT5WYKJeZvrEAA3uLHPgygtHo85W6giUk2VLUo+Mq2SBxniEbmrRahLXjVSJMq49Qn3Q+lafKyScErLNMJ/NbQEj1RrqrwiZSB0jlEyOgU3KN5pYlMAPGAAIw8A3j0otpLiChaQpJ2gi4MN/guR/Qpf+yT7okZ5StFC3Qh+A9LP8pv2DFF0V+dVM86b9oRvrkqw62G3GW1oTsSpIIEJpp0mhYWiUZSoG4IbAIgsSlQoou6xIPPUuTnW21KRLrUHCB5IVbM81xGXMF9D6DLqcS7eySgkKvzWj0ktlDrZbcQFJULFKhcGGjFDpcs8HpemyzTg2LQ0kEddoQxMqojRgdZp07TZ7Uz5UZhbaXF4jcjEL2J44ve5AoBdUQTmQ0bc3je+NIdkZZ5WN2WacVxqQCYMzKMS5JZYbbJ2lCQO6DxLVUKK9ugsF/QyesL6sJX6FCMMsbx6ZU0lxBQtAUk7QRcGEPgyS/Q2P7Me6EJ5StWZ1uQy3iVKZIzJbQPWT3iLZpwPwNqX2X3iJ5mWZl0lLLKGwdoQkC8GW0hxBQtIUk7UkXBjLlcrFaHme3jDpjetJKOquaMPyLZAdUgKbvsxDMD7ol/g2S/Q2P7MQspBuLZDhjUsS6IkebpmWm6ZOlp9pyXmGVXKVCxSRsMLVWtVGtPIeqEwXltpwpyAsOqPQU3SpGetvuSYmLco2Fd8NmdHKNLrC2aVJoUDfElhIPdGur9DKUPcv0cmWHXazNMltC28DAULFQOZV0ZCIfdQTbSpPm6O8xsoQALAbISck5d5WJ1htZ41IBMYz/tZa0Ms3JAfhafH8wn2o1W0cblWGCS0yhsnaUpAhQiJKWZ2VKhB3aIEB7ggRDotiuzGkM2xNOtJbZKULKRcG9gemExpNO8mz2T74jp/8oTP2qu8xHKmXGlgLbv4tyU3te+z0Xjz8sfGcmlI9FH8bAypuJZPCed5Nj0H3x3wnnR/Bseg++K69NhlCFlsnEknoyvBTP2A+KVmL3vltt6InXx35Ndv+Mv5LKNKZ7kmPQffAOlE9ybHoPviuiZVq3VKaPiXth4QL+6CKnykJBZUFLCrC97WF4dbH9h2/wCN6ll8KZ7kmPQffA8KZ3kmPQffFZTPErALKgDn0ZA/fHd/EsMupbuHHCgi/FfP1Q62PyO3/G9Sy+FE7yTHoPvgeFE7yTHoPvitme2gMqv43qF4XZWpxIWUgJUAQOEcd4jx8dK3Iq/F/HbpRJ7wonuTY9B98DwonuSY9B98QsdjHdY3sb7PA9SZ8KJ7kmPQffA8KZ7kmPQffENAEO6xvYdngepNeFM9ybHZPvjnhTPcmx6D74hoBid1jew7PA9UTI0nnQokNM3O3JXvjvhTPcmx2T74hY7wQ7rG9i9ngeqJnwqnx/Bsdk++OeFc/wAlL9k++IYiOGHdY3sOzwPVE14Vz3JS/ZPvgeFc/b5KX7J98QkCNdzi+w7PA9UTXhVP8lL9k++OeFU/yTHZPviGjkO5xfYdngeqJvwqnuSY7J98FOlU/wAmx2T74hoKYdzi+w7PA9UTR0qn+TY7J98FOlU/ybHZPviGJyjl4vc4vsTs8D1Ra6RVX6mXtelA1eG2AEbb8/NAhlov/Gv6n7UCP2/xZOWCm/8A7U/B/LhGGNKMVS/9EXPflCY+1V3mGinkoVhIXfmbJ9doeTw/3hM/aq7zCIjz82s7PRQ+C/8AAzbnUrUtLjRFllIAzuL2gfCLRUhKUqusAi4tkSBf1w7wg7QI4EpGQSAAIZo8Fyy5EDOoS6tBSfEIF+P09UcVPtC1kqOageawuYc2FsxAwj80eiJmjwKlyNRPNlSUlC/HSVDIQoH2m0NYEEJcAKQBaw/0RC2BJFiBBgkWFhkIXHguWXkaqnClphZQAHSLgq2X79sd382NXdKvjCALZ7b7fRDnCCBlsgYRxCJceC5ZcjYzzaQq6V+KLnLrjrM2h5KyhJ8RINjw3FxDjCOKO2A2CFxrYVLkameShIK0KBzvbPYLwYTiVMrcS2rxFBJScttvfDgpvwQMI2WhceCpS5GzU6ha20FCkrWSANoyz2wHpssk3bvZYTt5tsObDigWiXG9hUq3GqZtwutoU0kY1KFwq9gOqDrnW0OKQUqJTttY8BP3GHAAyy2QAhIuQNpzhceBUuRmakyACUrzTiGXPaOKn0Ar+LVZBIJy4Le+HmEfmj0RwpHEItw4FT5GfwgnMlBCRne+3JJ/ahTfSMDiilQ1ZsdmcL2GywjthBuPhBKXI2E1dtTgbNgRbPaCB744idSt0NYFBRJHNl/+w6sLcEFsOACFx4FS5Ghn0pdLakEEKtln1+owXf6SQnArEQSOEZC+2Hls9kcIHEI1ceCVLkauzKm3ijVFSAkEqHBf/wDIJv8AQAcSFXSSDbP6RH3Q8sIKQOIQUo8BqXhk9ot/Gv6n7UCO6L/xr+p+1Aj978P/AII/5/2ed/O/7Ev8f6RKroci8tTi2ziWSScZ2mODR+ngAFpR58ZiSSPFHRDZmaW5VJmVKU4Gm21pI2kqxX9kRvoYb/k+buMVf0xAaP04/wACrtn3x3wep3Iq7ZiTA5oaz845KLkwhKSH5hLSsXACCcufKJ0MP1Re5xfZjfwdp3Iq7Zjvg7TuRV2z74c1ibcp9Gm5xlKVLYZUtIXexIF87QilmuLQFb8kRcX/ABVf+ZDt8P1Q7nF9mE8HabyKu2r3wPB2ncirtn3wqlitBQxTkkU3zAlVf/eFKxNvSNNcfl8GtCkJTjBIzUBmARxw7fD9UO5xfZjfwdp3JK7Z98Dwdp3Iq7ZhQMVz9Nkf7qv/ADISmJ2qUtGvnWpeZlEZuuS4UhbafzsJJuB0w7fD4Q7nF9md8HadyKu2ffAGj1O5FXbPviVbUhxsOIUFJUAQRwiIaVmqtUJie1D0oy3LTKmUhbClEgAG9wsccO3w/VDucX2Yr4PU7kVds++O+DtO5FXbMGLddbSVJfkHiNiCytu/XiVb0Q4p0+J5LiFtKYmGFYXmVHNBtcZ8IIzBh2+H6odzi+zGvg7TeQV2z74Hg7TeRV2z74NV5ybl5unysmplKpt1SFKdQVAAIKtgI4oNqK3+nSP91X/mRe3wvVE7nF9mEGjtN5FXbPvjvg7TeRV2z74cyzVTS9eamZVxq3ktMKQb9JWYRqEzPCpSslJOMN61txxS3WyvySgAABQ/Oh2+F6odzi+zCeDlN5FXbPvjng5TeQV21e+FdRXbfj0h/dV/5kFZqMyxPNyVUZbbU9cMPNKOB0gXKSDmlVgcs78cO3w/VDucX2YTwcpnIK7avfA8HKbyCu2r3w8m26itwbzmJdpFsw6ypZv0hQiMnn65Jvybe+5FW+n9Tfeq/F8VSr/KfyfXDt8P1Re5xfZi/g5TbfIK7avfHDo7TeQPbV74V1Fc/TpL+6K/zIkbccToYfqh3OL7Mhzo5TOQP9or3xzwdpo/gD21e+JgpgpGV4dDD9R3OL7Mh/B2m8ge2r3xw6PU3kD21e+O0aqPVB18PIbCDZ2WUgHx2iSATz3ST1iJUiL0MNfyTucX2ZGsU+WkMW928GO2Lxib26emBDp8WIgR1ilFUjLk5O2KoF0J6IjpVP4Qz32DPeuJJsXbT0CIVz4RGkc2JBMsRvdnHriocLlrWjSOLJ0DKIqt5O0zz5HcqO30i/Mpvac90Magatvqmb9TJhrfqPkVKKr2PGIJAkdJ/mxUvNl9xiTa+RR9URG6T38GKlx71c9kwm1MaQ6lFqbIWwj+Nq/y4laAmIjNIvyM59o1+sTBpZ6tqfQJmQk22ifGUiaUpQ6BgF/TBNJVYKG8rCVWW2bDafHTBLUWSnBHFAFJBtYjhhh8LrA/JU/2E/8A2iMnKvMVF74MDL1LQ8MCpiYSUqIPAgi6cR5z1GFEJLRwk6PSV8wGgE86Rkn1AQho9fXVf/mK/ZREswy3LS7bDKcLbaQlI4gMordLeqyJ2rpkpOVea3+vxnZhSDfCjgCTF5KWiIpkHwpmyjyd6NY+nEu3qvCLszpNh8SnSA4ymYUsjoBSkH0wrQFMFMz4zxnS5eaD6cKwq2WQyw22Wy9cKpCwtXH++6J5w5+qXEzEFpEqZRUaMqTabdeEyvCl1ZQk/FL2kA90Lb40j/8Ajaf/AHxf+XCrQJcRGTPzmkPNX/aahxIOVJal7/lpZkC2AsvKXfjvdItDGqTCpbSGnrTLuvky74wtAEjNvPMiC3BNCIvSDKUllgDGmdl8BtxuJB9RMdXWXUIKhR6gojgCEXP+KGMjMLr9TQ9NjeqZJWNuSUFBwqtbGsEDIA5WuL8MEiFhAsLREVv8co/nw/VORMRE1v8AG6P5+P1bkEUlQBHCINHCM4hQsRtdmCxS3UovrHyGG7bcSzhHovfqiTIiImyJnSCTlQCUyyFTC+IE+KnvUeqCIxOZl00+eprrICWUgyi08ASR4v8AiSB1xKHOG1XlFTlLfZbNncOJpXEtOaT6QIUk5hM5JMTKdjrYX6ReAQSY2p64ECY2p64EU6LYXb+TT0CI+WH4Rzw/o7Pe5Eg2Pi024hDKXQsaQTiyk4VS7ICrZE3ciHMkLRFV3JdM8+b7jEvaIuttrWqnYEKVhnmybC9hnnBA7pL82Kl5q57JiSZ+QR9UQw0jQpzRuooQkqUqWcASkXJOEwGa7TUsoBfIISL/ABavdFBJWyiL0jH+5Xfrt+2mFRXqaf4c3+zV7oLpAhTtFdDaSolTZAAufLTAEgBlCFQk2p+QelXk4kOoKTzc454dAZCAU5RAMKJMLm6HJPum7i2ElZ/lWz9cNNH/AJasf8xX7CIcaOpKaIw2tCkKbxIIULEWUR90R9Ln5anzlWbmlLbUufUtILajdOBGeQ5jFBYbREzaQ1pRT3UGynmXW3B+cBYj0G/phVekNOQm6VvOngS3LrUT1AQWRln52pfCs2wqXCGy1LMrIKkg2KlKtsJsMuADngBKsfliiecr/VLiZiHrqky9QpEw4FapqZWVqSknCC0scHORDn4epn6Qr+yX7oBD+IyZ+c0h5tMe01DmWqsjNPBll0qWrYChQ7xCUy0o6RyCwklKZd8E2yBJbt3GICQiJrjQbfp08k4XGZpDeIcKFnAU9GYPUImsOURmkDavg5C0pKtVMsOEAXNkuJJ9QMEB/ETW/wAao/nw/VuRMWyiKrTS1zNJKUKUEzwKrDYNWvMxVuCTgQcJjlohQhGUVqSl6jUJydqUrPplW3nS2gFgLJS3dINyeE4j1xN1d96UpUw/Ktl19KDqkAXxLOSfXaO0+UElT5eVBvqmwknjIG2KiEeafW//AJxH90T74S0fbXJtzVLdeDq5V4qBwhN0L8YG3ALlQ6onSIiZhoy+kMvMoQoiZaUw4QMgU+Mgni+mOsQsDiZGaeuBCRf3wjHq1t4XFosoWJsbX6Da8CB0Ww+aHxSegQcCCtfJI+qIPGTALR0CAI7AHQL7YGEcUGAjsUBLDijtso7aO2gDgEJTExLyjZcmH22UDMqcUEgdZhCsVAUylPzmHEptPip/OUTZI6yQIZSGjzCVCbqmGfn1C63XRdKTxISckiAFfCag7PheT6dcm3ph+w+xNNhyXebeQdim1BQ9UG3sxhw6lvDxYRETP0FDeKeo6USc+gXBQMKHv5K0jI32X2iLoQmcgLm1o4VoSjGVpCPzicojxOt1PRpc43kHpZRKeFJwm46jcdUQlUZTM7nUgw4DgdEohXQVoERIhbrA88Cw4oitHJh1cgqTml45qRWWHVcKreSrrTYxL2hsU4E80dtnHYbVGdbptOfnHQShlBUQNp4gOc7OuAFkrQpSkpUCU5EA7IMYrOikm7Jz9QEyP3S8hl5/66sZPo2dUPqpPTT86mkUtaUTKkhbz5FxLo47cKjnYc1+m1rRB7N1KRkADOTbMuDsLqwkH0w1b0lobqwhFWlMRNgC8kX6LwaR0fpsgS4ljXPrzW+/8Y4o9J7hlDxyUlnkYHZdpaeJSARDQoqlSVpCkqCgdhHDANogZikvUS87Q0qDaTiekL3Q4nhwD6CujIxLSs2zUJFuaYViaeRiSYUBVK0OJxIUlQ4wbx0gRSNGlroNPk5xSiadPEh+5yYdxEBfMk5A8RsYu+0QaoIKRBFlIIBIFzYX4YUMQleynaN58P1a4iKPJzajrgQJz6HXAim1sOWfkkfVEHjjI+JR9UQa2e2MmACDAQXhg444hToEdtA2x3aI0QKI7a4gWjsARWkci7PUN9pgYnU4XEJ/OUhQUB14bdcOaZUpWqSaJiVcxA5KSclIPCFDgMPOqIyboEhNTRmwlyXmiLF+XcLaz0kbeu8CEoBAtEKmnV2UV+5q0mZQBk3OMAntIsfVAcrk7TTerU4oYAuZqWVrUJ+sLBQHPYxa4Fjg09qm0Obl2VKKCl1wYjsKrqI6LmIWbF9Aab0yf6xuLFNutv0h91pYWhbCilSTcEFO2K7NH/h9Tv8As/1jcEQkJz/dmkUrPBPxM+BLPkcCxctqPrT1iJ2GVWkBVKU/JlZQXE+IsbUKGaVdRAPVBKJUDUqW08sYXk3beT+a4k2UPSDDcpIxB1Uio1uTpSVnVsETcyANoBs2k9Ks/wCrE044hppTrhCUIGJRPABEPo42t5h+qvt4HqgvWAWzS2Mm09nPpJguQw0mQnSKqk5AMsE/44S0WG+JByqLT8ZUHlPEnbhvZA6kgeuALmsVoDbvVq1uhyHGjBSdF6Xg2b1b9kXg9iEmRAtHYEQ0FIyiDpTZkqrVKeCdVjTMtJ/NDl8QH9ZKj1xPWiCAUdMnSPIFPTi6cZt98VEYhozLMzmh0vLTDaXGnELStKhkRiMKUWZekpldDnVlTrKcUs6r+Ga2D+snYeo8MG0PH4MSnQr2zDitU1c/Lpcll6qcllayXc4lcR5iMj0xfNEJExB18/u2jefj9WuH1KqaKpIh7AWnUkoeZJuWljakwxr/AOOUfz8fq1xFuUeTn0OuBAnPodcCCOi2HjPyCPqjug8EY+RR9UQpGTBy0dAgAR0bYAMBHYAgEZxQcgR0QMoAjatPOSDsgQQGnppLLpI4FJUB/iwxIw0qtOaqlOdlHSU4wClY2oUM0qHODYxHy9f3iEytdTvR8eLr8J1DvOFbB0HZAhOdccIChZQuDtBhoKtTlIC0z8sU7bh1Nu+GMxpLLuFUvSAalN2slLObaTxqXsA9fNCmBCktpl6XWJJu4Zlph1DQv5KSgLsOYFZEM5n976n/APZ/rERLylOXT6FMNOu659xLjrzn5y1XJtzcA5gIiZhCv9n8gnCcQ3plb+cRGrIWvgiFbvTNJltWAl6mnWI4g8kWUOtNj/VMTdoja/JOTdNK5cfuqWUH2Lfnpzt1i464yiiGkKt9iWoqFKC59dnMO0MpzWevJP8AWiZQlKEBKRZKRYAcEQejziqvMv11bakNvJDMqlabKDY2k8V1X9AietFfAIiUAOktUHBqWL/44S0ZUJViZo6jZynvKQAdpbUcSD6DbqheTSRpNUzY2LLFjx+XHKtTplUw3U6aUpnWU4ChZsl9G3Ao8GeYPAYfRCWjkRDGlFPU4GJ1Zp8yPKZmvEz5iclDnBh0/W6VLN6x6oyqE8ZeTn64lMo9Oy8QNGUZ2fqVTsdU4tLDB/OQ3e561KVBXp+a0hTvalodYkl3D08tJQSnibBzJP5xsBwXiZl5VmTlG5aXQG2mkhKEjYAIuwIjQ/5sSfQr2zE0Yh9EUKRozKJUCD42RFvpGJrhg9wV+poVRah8NMj9zOAJn0AXy4HOlN8+bojlcWlczRFoUFJVPJII2EatcTziA4lSFAKSRYg8MUuZZmKXWaXSShxyUE6HZV3bgRgXds/VJFuY80VEZZJz6HXAjs79Dr+6BER1Ww7Y+RR9UQZTjaDZSwCRcAn/AFxwVnNhH1R3QhNyRmXW1hzCUJI2X2kH7oxJvwRJN6jsZx2GCpB0hWF/CSvEMsuv1eiFnGFqYQ2hdikWJPDlaM2+C0uR0VBKCpSgABcknZHcQ4xDByQddbeSVpTrCciLj6WZ9I9EHTIuB5S1LSoFQUARstf3+qGaXBcq5HmIJF1KFibCO2yiPapriQ3ifx4FYji6U/8A19ZhZ+TW7NNvJeKAm10/nW//AGGaVbEyxvccBxBtZaTfZY7YCkJWCFJCgeA53hqZAqSbrFyBnxkAj74Ufl1OrZUlywbNyOPZ/rrhmlwMq5E10mmKcC1SEqV7QS0m/dDlttttOBCEoA4Ei0NTILwEa3xiFAK4Re3daCOSmrbut8J+LwXPQr3+qGaXAyx5JAEEkAgkbRAABFhshiGU2bBm0Yk4SQDtABv6u6DNFphLiFzSLuqOG6hxRU3wRxXI82c0GiPDTS1tLTNIKPogHJQVst6YEmWG2XUCdbWojNQULi46eO5gnLgOKS3JEWtYQIYJZuWyH28gR4p4c9mf+rQmim61lZamQUOJFinMfSz2849ETNLguVcknl6YFxe1xfihkJBesSQ7ZKUkWtx39/qjrkgrAUoWkXBGY2C97QzPgZY8i7zbDoCHkIWCcgsA3hFumU9lWJqSl0K40tJB7o4JJerI1pCztUB/Jw/+44zJONOsqLlwhJChbbe/v/1la5nwTLHkdpKTcAjLbzQFKSkXUoDphm/JOLU6pCwkuWsU5EbPd64WmZUPJABAslScxfIi0LfAyrkWsL2Ec4YZtyK25tLweOFIICODaT949EEekXlvPOJfAxlOEW2WhmfApcjsuIxYQoFXFfOCqsTDT4NIXi1gvjCwbZ5BI/Z9cGaky0sKUsKsokC3Nt6YJvgrjHkTnvodcCOz21HXAjogthywfiUfVHdCkRQdcAsHFADnga53lF9oxmiUSpPPHRtiJ1zvKL7Rga53lV9owolEym8GiF173Kr7Rgb4e5ZfaMBRM5wDENr3uVX2jA173LL7RgKJmABeIbXvcsvtGBr3uWX2jAUTOcFcaS4AFXyNwQbEGIjfD3LL7Rgb4e5ZztGAodqokopzHZYyQMIORCTcDu9Ed+BJPX63ArJNsIVl5OG/Thyhnvh7lnO0YG+H+Wc7Riih+3SZJpaVoZCSmwFidgtYdGQ9EFFGkUm6WbZ3yUbX/wBEwy3w/wAs52jA3w/yznaMBQ/FIkQ1qksBKAQcKSRmL27zDphluXYQy0nChAsBe8Q2+HuWc7Rgb4f5ZztGAonOeBeIPfD/ACznaMDfD3LOdowoUTd4GKITXvcsvtGBr3uVX2jChRN4rxyIXXvcqvtGBvh7ll9owFEyTHIh9e9yq+0YGve5VfaMBRMZWhMxFa97lV9owNc7yi+0YChxPbUdcCGqlqV5SiekwIpp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914400"/>
            <a:ext cx="9144000" cy="1371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 smtClean="0"/>
              <a:t>How have indicators reduced</a:t>
            </a:r>
          </a:p>
          <a:p>
            <a:pPr>
              <a:defRPr/>
            </a:pPr>
            <a:r>
              <a:rPr lang="en-US" sz="4000" b="1" dirty="0" smtClean="0"/>
              <a:t>data overload in Baltimore?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2F2C-6B0E-4E75-AD66-64C1E560E5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6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About BNIA-JFI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BNIA-JFI was born in 2000 after a two-year planning process that included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itywide nonprofit organizations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ity government agencies</a:t>
            </a:r>
          </a:p>
          <a:p>
            <a:pPr lvl="1"/>
            <a:r>
              <a:rPr lang="en-US" dirty="0" smtClean="0"/>
              <a:t>Neighborhood </a:t>
            </a:r>
            <a:r>
              <a:rPr lang="en-US" dirty="0" smtClean="0"/>
              <a:t>associations</a:t>
            </a:r>
            <a:endParaRPr lang="en-US" dirty="0"/>
          </a:p>
          <a:p>
            <a:pPr lvl="1"/>
            <a:r>
              <a:rPr lang="en-US" dirty="0" smtClean="0"/>
              <a:t>Foundations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Gathered together </a:t>
            </a:r>
            <a:r>
              <a:rPr lang="en-US" dirty="0" smtClean="0"/>
              <a:t>by the Association of Baltimore Area </a:t>
            </a:r>
            <a:r>
              <a:rPr lang="en-US" dirty="0" err="1" smtClean="0"/>
              <a:t>Grantmakers</a:t>
            </a:r>
            <a:r>
              <a:rPr lang="en-US" dirty="0" smtClean="0"/>
              <a:t> and the Annie E. Casey Foundation.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Longitudinal </a:t>
            </a:r>
            <a:r>
              <a:rPr lang="en-US" dirty="0"/>
              <a:t>data (2000 – </a:t>
            </a:r>
            <a:r>
              <a:rPr lang="en-US" dirty="0" smtClean="0"/>
              <a:t>Present)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Work with non-profits, foundations, universities, researchers, businesses, students, residents</a:t>
            </a:r>
          </a:p>
          <a:p>
            <a:endParaRPr lang="en-US" dirty="0"/>
          </a:p>
          <a:p>
            <a:r>
              <a:rPr lang="en-US" dirty="0" smtClean="0"/>
              <a:t>Member of the National Neighborhood Indicators Partnership (NNIP) at Urban Institute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2F2C-6B0E-4E75-AD66-64C1E560E5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6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eft Arrow 18"/>
          <p:cNvSpPr/>
          <p:nvPr/>
        </p:nvSpPr>
        <p:spPr>
          <a:xfrm rot="16200000">
            <a:off x="4171950" y="4114800"/>
            <a:ext cx="533400" cy="41910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247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50603C3-0E99-49C5-804D-7D495096B2A8}" type="slidenum">
              <a:rPr lang="en-US" sz="1400">
                <a:solidFill>
                  <a:srgbClr val="FFFFFF"/>
                </a:solidFill>
              </a:rPr>
              <a:pPr eaLnBrk="1" hangingPunct="1"/>
              <a:t>14</a:t>
            </a:fld>
            <a:endParaRPr lang="en-US" sz="1400">
              <a:solidFill>
                <a:srgbClr val="FFFFFF"/>
              </a:solidFill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505745109"/>
              </p:ext>
            </p:extLst>
          </p:nvPr>
        </p:nvGraphicFramePr>
        <p:xfrm>
          <a:off x="1622860" y="552450"/>
          <a:ext cx="54864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0" t="7861" r="18266" b="7463"/>
          <a:stretch/>
        </p:blipFill>
        <p:spPr bwMode="auto">
          <a:xfrm>
            <a:off x="3095625" y="4604904"/>
            <a:ext cx="2686050" cy="19769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762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Baltimore Neighborhood Indicators Alliance is a </a:t>
            </a:r>
            <a:r>
              <a:rPr lang="en-US" sz="2400" b="1" i="1" dirty="0" smtClean="0"/>
              <a:t>Data Intermediary</a:t>
            </a:r>
            <a:endParaRPr lang="en-US" sz="2400" b="1" i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438400" y="497205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0700" y="4772025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Users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438400" y="546735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90700" y="52578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Users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438400" y="6010275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90700" y="581025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991225" y="497205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305550" y="4772025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Users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991225" y="546735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05550" y="52578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Users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991225" y="6010275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305550" y="581025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99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1" t="37112" r="26976" b="15412"/>
          <a:stretch/>
        </p:blipFill>
        <p:spPr>
          <a:xfrm>
            <a:off x="6248400" y="1866899"/>
            <a:ext cx="2688772" cy="254343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366" y="2019300"/>
            <a:ext cx="2890159" cy="22479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76225" y="2542996"/>
            <a:ext cx="1962150" cy="12003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621K people</a:t>
            </a:r>
          </a:p>
          <a:p>
            <a:endParaRPr lang="en-US" sz="2400" dirty="0" smtClean="0"/>
          </a:p>
          <a:p>
            <a:r>
              <a:rPr lang="en-US" sz="2400" dirty="0" smtClean="0"/>
              <a:t>236K parcels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Reducing Data Overload by Reducing the Units of Analysis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72516" y="4457958"/>
            <a:ext cx="2223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278 Neighborhood Statistical Areas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829426" y="4449544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55 Community Statistical Areas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3"/>
            <a:endCxn id="3" idx="1"/>
          </p:cNvCxnSpPr>
          <p:nvPr/>
        </p:nvCxnSpPr>
        <p:spPr>
          <a:xfrm>
            <a:off x="2238375" y="3143161"/>
            <a:ext cx="595991" cy="8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" idx="3"/>
            <a:endCxn id="27" idx="1"/>
          </p:cNvCxnSpPr>
          <p:nvPr/>
        </p:nvCxnSpPr>
        <p:spPr>
          <a:xfrm flipV="1">
            <a:off x="5724525" y="3138616"/>
            <a:ext cx="523875" cy="46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0" y="685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(Reducing the number of records / rows)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2F2C-6B0E-4E75-AD66-64C1E560E5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8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2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Reducing Data Overload by Reducing the Number of Measures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85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(Reducing the number of fields / columns)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251"/>
            <a:ext cx="9144000" cy="472334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5791200" y="1338032"/>
            <a:ext cx="190500" cy="2344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11468" y="1164766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his field only, as a percentage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2F2C-6B0E-4E75-AD66-64C1E560E5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7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BDAAoHBwgHBgoICAgLCgoLDhgQDg0NDh0VFhEYIx8lJCIfIiEmKzcvJik0KSEiMEExNDk7Pj4+JS5ESUM8SDc9Pjv/2wBDAQoLCw4NDhwQEBw7KCIoOzs7Ozs7Ozs7Ozs7Ozs7Ozs7Ozs7Ozs7Ozs7Ozs7Ozs7Ozs7Ozs7Ozs7Ozs7Ozs7Ozv/wAARCAFaAOUDASIAAhEBAxEB/8QAHAAAAAcBAQAAAAAAAAAAAAAAAAIDBAUGBwEI/8QAWRAAAQIEAgMKCAgHDQgDAQAAAQIDAAQFERIhBhMxBxRBUVNhcYGSsRYiMnSRobLRFSMzNkJyc8EmNDVSVLPCJDdDRGJjZIKTlKLT8BclJ3WDhMPhVdLxZf/EABoBAQEBAQEBAQAAAAAAAAAAAAABAgMGBAX/xAAsEQACAgAFBAIDAAICAwAAAAAAAQIRAxIhMVETFEFSMmEEIkKBsTM0ceHw/9oADAMBAAIRAxEAPwDV2GWDLtEstklAJJSOKFNTL8g32BBGD+52vqJ7oVjnbMBdRL8g32BHdRL8g32BBo6CIWAu95fkG+wIG95fkGuwIUvAuIoE97y/IN9gQN7y/INdgQeBeAsJvaX5BvsCBveX/R2+wIUvA64WUT3tL8g32BA3vL8g12BCl+eEZhlTyUpS4UWNzbh5soWA295bkG+wIG95fkGuwIjlyFR1hKagrDhQBlw3OM+jZz24oKabUdeLVJer2nLO+DDx8ecUEkZeW5BvsCO73l+Qa7Ahi1TptCkayorcSnDcFJGIi2d78Ofp5oSbpE6g51VxQJuQUnZnlt5/VEBJ73lzsYa7Agb3l+Qa7Ahj8HzpaCV1JSl3F14LcBvlfnB6uKHkq0tiWQ046XVpHjLO1RhYDb3l+Qb7AgGXlwPkG+wIUhKZQt2XcbbXgWpJAVxc8RvQLcbSSmJpKyqVaSQrKyRmk5gwSZWhuaDLUtLkhIVhUACvM5J9EKy0imUfxtLVgLYSpKiTmNhz64LOyjs1iQFNlC0geOLlB/OTz+6OdyynW45tNgpSROhkS0tqykqvhztcD74AUyW2lb2au4pST4oysD7oc6k74Q7iyS2U+kj3Q3blX0rSFLRq21KUmwNyTfb0XiNyWwWViEu6XW2yqUlwp5ouNWGV7DI5c8LSjsvNrUUyzQQlIucIuFcI6so5KybrIZ1ziFBhvAgJSRxZn0QrKy4l0uC4ONxS9nGbxY5vIk4iE04lpxzVSrCksoC13TmduQ9EE3w0qdLKW5RKRhyWPGVfihSblXXVuFpaUh5GrXcZgZ5jnzjrUuGn3HLiygkAcVhD9rFxoQqKW0lvAhKdt8ItxQI5UNqOv7oEdkYQ9ZV8S39QdwhUKENW1WbR9Qd0HC4yYF8UdCoRxR3FBgXCoGKEsUdKoAOV2FzshFmeZesEKPjJxC6SLjjFxnHVG6SOaI2UK3EyydU4nUMlKytBTnYCwvt2RzlJpnSEU1qSSJ5lxouhRCAnFiUkgW64CZ1lYNlEEEAhSSCL5DIiIqXC10tUuDMKcDSbpcQUgW4AbCF1vGZSool1pSFt+MpBST42YseARnOzWSI938yHdViOK+G+E2va9r7I6qdZSgKKicSikAAkkjbl1RHFTiZ2zTboUXQVJKboI/OvbI9cABbC2X1oWUoW6FBKSSMSsjYf6zhnZemiRE9LktDWD44kIy2kQq28h1GNBuLkX6DaIZMs6401dBQolxabjySVYk39UOaeHzJNlXxKsalLQpNzmomLGcm6ZmUIpWmOzPy4S+ouWEv8pl5OV46qcZQGipdg8bI54iXWXd8uANKKH1nGbZWTYj05iOPMzbyEYUhIYYTYLSblWRy7IjOeXBvpx5JhU20lSklfjJIBFuE7BBVzsu2pIW5bE5qxl9LiiMwO/CCp4IcKRg+LKdoIsSBxj3x16WW+4lOFQSZhRxAbBgNj6YrnIz048kmqcZCCrETZZRYJJJUOCwg7T6HkBaDcbMxa3HEOwJhthLr7SwpMwpSwlNzmCLgcOZh9ILcXLkuBQJWq2JOEkXyJEWM23qScEloKon2HHMCVG9yBdJAJG0X6oDFQl37BtR8ZGMYkkXHGL9XphlJyqhdx1S/FdcUhsgAC6lZ8ew+uG8pKPtty6VlxWKVUiygPizlll9/FEzSRrJDXUlmp1l4kIUfJxeMki448+CCJqMutClhZwpRjuUkXTxjjhinHNpCEtuNYGFNqK0lPjG2y+3ZwRxS3H5JxtMspCkS5SSUEHFa2FPHsPqhnY6cR+ZxoN6xWIC9hdBuTzCCmfYwBYUohRIACCTcbcrXhkpSVSgGGaWErSSpSSlaOdItnaE1KcUw2t1D4stRS4hBCwOAlIHDnwcUMzChEf7+ZUEYCpeNOJOFJNx1QRc4yl7VlRBuE3wmwJ2C+yGCi6HGHHxMIJasdS2TnfhABtBnVLTOHVIeClLSSMJKFpyuSbZEenKCmw4RFp03wdf3QILN/R64EfQjmhdHkI+qO6FAYTR8mj6o7oN1xgwKBUdvCYMRk8FOa9AWU4n2gCDszEZlLKjcI5mTIVlHcXPEbTXlPrmlLulWsAUOIhIv64SVMhNW1nxmEKDJNjhGV9uy+IgRM6qzXTbbRLX547iiIbSlGqdRYOqmFi9/KF1ZdGXqhi486mSm5ck4nVrWCFeSAVX9aQP60Z6leDSwr8llvHLxET+JaH0BRTiWyLg7LqEEbfcdcfKzZaXWUqAOQN7GHU12HS03Jq4jtxEUjAibS4r4wLeUlLiTmDmMJHELH1QUNtoTVChCQUghNha3xYMXOTpkwDAvleIZp5coqZXqg2Uy6VJbSbhRzz2bb5QGcJpkywtKlalJUguJIOYvfPnvE6hel9kyVZQOmI95lC3UMAYELl3BZOVrlMNVOKflXnz4xCW28JOV7gn1m3VFc68GVh35Jq+UdyhCXTq2cOqQ3n5KDcdwhiu3xj5+WTMpSk8NrgW6LRpypJkULbRLXgcO2IZm4ncerSBvpSdYFeMcjla2yDNLQh1l1aTrFvrSVBWd7qFiOEWEY6n0aeF9kvAiGlZlS551whzC+FAXScPi+TY8NxcwhT3FpMowtRNpZSkknaCEn1G8Or9F6L5LBccccvEWpDc03KsYEFam0qcURmlAHHznL0wR6ZSKpjwrwtqS0SEnCLjPPZtKfRFz0RYdksVDZf1wUkRFPNNNy1TUhtKVJSoAgDL4sGA8lCxMrc8tthJbJPk5HMdcM46f2ShMEURELUXFtOTjmI4FMhChxEpNj6cuuF3kpTMqeUgOAOIGIGy2zllzjP1mHU+i9LTccTe1PXAjk1tT1wI7rY5rYVQfi0/VEHAhNs+InoEQOlelzOirEu47LqmFPqKQlKrWAGZ9YjKTbMFkvBS02o3UgEkg5jhGyKFTd1WVqFRlpMUtxvXupbCy6DhubX2RfwYOLW4TAhtDeIpSElZuqw2mBqmsGANpwk4rW4b3v6YZVyqpotGmaitsupl04igGxOcQuienLOlU2/LtyK5csthd1LCr52tsgo6WMxZESzCHC6lpAWfpWzgGXZNwWkEEEHLgO30wqIEZpFzPkKWm1XxISb2Jy4tkc1LWJStWm6yCo22kbDB4pOkO6Uxo/WnqY5TnHi1husOAA3AOy3PGlGxmLmJZkO60NJCyb4rZ344Nqmzj8RPxnl5eVwZwVh0Py7boFgtIVbiuLwpEqhmbClltRBUhJIAFyOLMeuDFtCiolAOIYVZbRxesxE6TaQI0ao6qithT6UrSnAlVjnDXRDS5rSyXmXWpRUvqFBJClYr3F4uTSxmZYChOIKwjEBYHm/wBCCmXZLamy0nAokqTbImFIF7RKFsK002ynC0gIG2wgu9mS8Hi0nWDYq2cRadK6Cqo/B6akyZrW6rVZ3x3tbZxxMA3g0MxwMtW8hPlY9nDxwXerGt1uqTrPzrZwrAhSGZiZZbsgYE2R5ItsytAEuyMNm0+InCnLYOKDkw1qNTkqTKGan5hLDIIBWrZc7IUhbFFyUstQUphBIAANuAbBByy3hKcCcKjci20xDr0spblFnapIPpnG5NBUsIJGdr2zERWie6CzpVU3JFuQXLltou41OBV7EC2zni5PoZmW0tIIWChJC/KFvKytnBHJZlxSVLaQoo8kkbIVvlHLxKFia2GnEqC20qC/KuL3hNcswp4OlpGsGxVs4XMEUYZUMzGs1tT1wIE1tT1wI2jS2OoVZCRzRl+68/im6az+Y2tXpIH3RpwtgHRGQ7qkwHdJ2mgfkpdIPSST7o1D5HNlYCVU2fllpPjJDbwPSAqPQU7VJam01yoTTmFhpGNSubgtGFaTS+9qhKIOX7hlyewB90aHpe+X9zBDuK+NpgnnzTG5q6IhrXt0Kj1/RupSDAeZeUycAdSAF2IyBBiM3JHks1OouK2JlgT1GIChUiTndGa5OzDeJ+VbQWVYj4pJziX3Lyd91Uf0Q98VpJNELrLbqGjswpacT7QQgrKlosMuDbtg1M3TdH6i842pbsrgQVhTyQAoAXNrE52EZboVTJSs6TMyk83rGFJWVJuRewPFCOj9Olp3S+WkJhBXLrmChSb2uBfK8TpxLZrVH3SKJWaoinsh9pxw2bU6gBKjxbYremXgYdKJk1Y1HfniawM4cHki1uq0U5iXbp+6A1LS4KW2aklKBfYA4LQ63SDfTmd6G/ZEFFJ6CzVKtppSNGm5NmaEwQ8yFNlCL+KMs89sMJvdT0flUslImHy6gLKW0i6L8BudsU3dQzXRT/Qx90RFcpElJaI0KfYbKZiaDmuViJxWOXRBQWlktmoaS1Og1nQpM/OrmFU55aFAsiywb7M+fbCO54vR9uSnTQ1TQaC0l0zJGRsdluDbFQKidxcAm9pr9uDaCOqb0I0mUkkEMkg8XxaomXQtlpnt1mgyk0tlpqZmQg2LjaQEnouYlaRp1R61ITU1LLcSZVsuOsrTZYSBtAvnGT6BSEjUKjPszrDbwEi4psL4FXGY57XhTc3bQ/pVvV0EszEu424m9sSSIrgiWMGqxLN6cCskL3sJ8v2t42HHi2cdo1iobpVDpkymXfTM4y2hzxWwRZSQRw8RjJ2qbKK08FLLZMp8IFnBiPkY7Wv0Q63QmUMaXPstDChttpKRfYAgARppOgnoaTM7quj8tUTKHfDiUqwqeQgFAPpuRE/XNJqbQKamenHvEcNm0ozU4bXyEYppxSJKjViXl5BottrlW1qBUTdRuCfVEtugurVRdGQT/EgrrwojORaFstje7DQ1uhK5ScbSTbGUpNuq8IbpukMhMaLS7DDhd3/hdZWkeKUg598UeuyEnL6E6PzbTCETD+t1rgGa7Kyvx2iSmpJiZ3JpOedSVTEs6ptpZUfFSXDfKGVJpksPoFV6a3RK1S6il4oeZLq9UBfAkWNjx5xMaHVDQ+nTk7O0lFRLjEmtx0PYT8WCkm3PsivaISEsvRTSGfU3eYaYLaV3OSSnMW2cAhPc5ZD9UqbBFw5TXU247lIitJ2Ealo7ptS9Jn3WJFL4WygKOsSBl6TDef3QqPTq2qkOomVTCVpQShAKbqtbh54zvcsmjLaVrZP8NLrTbnBB+4w0SpVS3T7gYsVSv/VSr3CM5FbLehqOken1I0bmBLTGtemCnEW2QCUjguTshjR902i1iebkyh+VddOFBdAwk8AuDlGa6TATG6DNId8ZKptKSDxZC3ojmmUuxTNNZhqSaTLttqbUhDYsEnCDl1xVBbCzcpg3KYEEWoqSknbaBHI6rYN9EdEYfp4/vnTSfN8kqSgdSQI2+/iiMEruOo6WTwbzU7NqQm/1rCOmFucpElp85Lu1uVVLPNuoEk2kltQUARcWyizVR/fG47LqveyW0+hdvuik1/RioaNrl0zxZVr8WEtKJta19oHHFlae1248+g/wUyE/4wfvjTWiIhjox8zNJfsm+8w63MPx2p+aHvhrov8AM3SX7JvvMOty/wDHqn5oe+K9mCP3OPnjL/Uc9kwhotlp/Kedq++F9zj55S/1F+yYQ0Y+f8r52rvMH5B2Z/fLV/zMfrBCm6P895zob9gQnNZbpSv+Zj9YIV3SPntN/Vb9gQ8oEjunZmi+Z+6G+kvzA0a6HO+HO6b5NEP9E90NtJP3v9Gv+r3wWyHkeD95lXnX7cP9y2VRPUOtSjnkP2bV0FJEMEj/AIMr86/bEONzebcp+jFfnGkpUthAcSFDIkIUReI/iwVCdlKjojpAppRwvMk4VjyXEnL0ERpmgtH0bfZZrdKadbmEpKHELdKtWojMEdxip/Cc5uiIm5ecl5Zp+SlVvsONJIJIIuk3JyN/TaCbls46xpVvZKyGphlQUngJGYP+uOEtUEM2v30B/wA2P6yDbpGWmkz9Vv2RBW/30Un/APrf+WD7pA/DSZ+qj2RF8oeBxuloUqvShCSf3E3sHOqLJpA1o+1odRZutsvPvIlEIl2W3CgqOEX7tsX2TSDJskj6Ce6M23Yr74pab5YHD60xhO2kXYodRnZuelpclpTclL4m5dAuUozxEXO055mLgf3mEecf+SI6vNIb3PdHMKQMS3lHnJMSO3cYT5x/5I2/BBPQ35j6SD+b/ZME3KbHSaZH9DV7SYPoZ8yNJR/ND2VQnuT/ADomPNFe0mD2YXgZ6NoNN3SEMbNXMutdXjCFdAkGc0/Exa+Euu+kEftQeqI3jur32BU4hXatfvhxuTsFzSGcfIybYIvzlQ90HtYIPSp4y+nM++E3Lc1itx2IMM65V3K9XHKipjUqdwjAk4rWAG3qiR0iH/EGZv8Apie8RadKdOqnRNIn6dKy8mppsJsVtknNIPHDgGhHyE9ECATdCTxiBHA7LYDqw2ypZyCUk+qMM0ZbVP6YSJWLlc0Fqvw2OIxuykoUyQ4AUFPjA7LcMQMs5oZKPpflnKSy6jyVoKAR0GNRdWc2V3dZZBp9Pftml1Sb9I/9RXaWpT+5nWmUgktTDayOIXTn6jGmzlR0YqTYZnJ2nTCEnEEuOIUL8ecL02ToQadbprMlq3hZ1LASQoc4HSYqlSqiVqYtSK0ZCi1WnCWU4qebACgfICbkkjoiwbl4JqFSFv4oe8RpUvovQ5bWamlSyNanCv4sZji6IcSlCpdPUtUnIS8upYwqLbYSSOI2iuaa2FGObnPzzlvqr9kwjo1YboEsP6YrvMbPK6P0mRfD8rTZVl1OxaGgCOuONaPUdiZE01TJVD6VYg4loBQPHeJ1EKMam8t0hfF8Jj9YIV3R/ntN/Vb9kRrczRaCw6uozUjJNrSrWKmHG0gg32knnhjNr0Mn5hT827SX3lWBW4pClG3PFU/Iooe6b8lQ/ND+zDbSPPc+0bPFre+NYnaXRpxplc7KSrzaEhLRdQCADwC8dVRaPNSbLC5CVdl2b6pBbBSi+2w4IixFsXK9zM0fvML85/bEK7njDk1onpFLtglbrRSgcZKFWjR26ZR3JJVPblZVUsDiLAQMN77bdMKyVNptL1jcjKsSuOylpaSE3twm0TqKhlZh+idcY0dqE47NNOqDsqtkBAFwokHO/REluXSrr2lofQklthpRWobBcWEahUNFtHagozc5TpZRPjKdthvzkjbD6mSNNkpctU1hhpu+YaAAvzxp4i2JlZhtSm1UvTyZnC0VmXqCncF7YrLvaFdOJvf+kZnAgoD8uy5h22xIBtGzTVIoM/NEzUlJPvnIlbaVKMde0cob7qS9S5Na8ISnE0knCLAW5hlEWLHcuVjyR/E2fs090ZruxIVraY5Y4cLgv2Y1BoI1Y1eHBbK2y0N6jTJGpsBqflWphpJvhcTcDnjEZU7FeDBqjWlT+i9MpwlVJTIKWlT17hRVmB6LxZEgq3GDYbJi55vjI0huhaPvyiZVunyTjDZxBAbSQCeHphdqSpUswac0xLNtk5sJSACTzRt4qGVmNaJ1be9IrVLLGIzUqtwOX8nCk5W57w/3J89KH/NFe0mNRTo7Q5fEpFLk29YCgkNJFwcrdcGl6TRqO4XpeTlZRahhxoQEEjiv6IPEWoUWZVulBchpq3Ns5LUy26kkXFwSP2YmNyGVtK1KZO1a0IHUCfvi/TtKpNSCZidk5aZCE5OOoCrJ27TCknTpCmsKTJyzMs0fGUG0hIOW3KJnTjQrUxbTRh6nacTLzzaglTyXkfyk5HL0EdUNq5PDSnS4vSDLg3ypCG0KAxXsBwXjbZunUqtNBMzLS82hGQxpCsPuhCRodEpbi1yUlLMOIyUpKRiTfn2iKsRUMrHZFkpHNAg7wsRAjB0WwV78VWP5B7o84k5x6Ne/FV/UPdHnI7Y64Xk5SFW2JhbesQy4pA2qCSR6YPKzszJTCJiWfWy6jyVoVYiNW3MADoq4CLjfK+5MZnpEy3LaRVBlpIShEwsJSBkBeNp22ieDYdA9JF6Q0Y74sZqWIQ6Rli4ld/oi07RGV7kLhE1UkXyLaD6zF/rWktL0flw7UZgIKvIbSLrX0COEl+1I0mSto4RFAVuvUkKITITZHH4o9V4naDpxRtIXQxLPKafP8C8LKV0HYYji0LDadj8Cql9kPaEYKL3jetOjfQypfZfeIwVJFxfZHbD2Iz0MEqXTaaEGxu3mRe3ixJYV6ggm67bQLZxU57Tyj6PSsrKvqcemAwgqbZAOHxRtJNof6OaaUnSVampRa25hAuWXRZRHGOOPncHbZvPokSEktpxyWS2RdtkhwD6JyyPojs2ttmbWp1QQlbBCSeE32dOcO35lmVYXMPuJaabGJa1GwSIpk9usUKXeLbDEzNJSfLSAlJ6L5+qMLDbVI28RXZaZpChQlIt4wZAtbmEKSiVpm5jWkFZwnEE2BFj/AO4qcjur0KafS1MNTEqFG2NaQUjpsYt7tRlm6cuoawOS6Wy7jb8a6bXuOOK8Np2ydT9WgyQPhFZttaT3mCTKHFTzIbc1Z1a88N+FMVr/AGpaM3zff/sDFtaeQ80h1BulaQodBg8PTUKetiVOSUyDIO3AIXdF2l/VMVmobolApc+9JTDzweYVhXhaJAPTDuX0wpU1QXq22t3ebCsK1Fsg3y2Dh2iNZGlRnNcrHtLcS5LpSJhDpShNwkZpy4c4bTCkF2dl0kF5x5GrSNpOFOcQw3UdGSoJDz9zl8iYt2JNsXBtvGHhuqZtYitsQnRdlu2fxyPaEcqSbyDthc2is1fdOoNLmFS7ZdnVpNlFkDCDxXO3qhgxuv0ZxwJekptlJ2q8VVvXG+nJ2YU6r6LvPpJp0wANrSh6oSmUk0shIN9WDbjHDHafVJOrSaJuRfS+yvYpJ9R4oiK3pxRqDP7ynluh7AFWS3iFjz9UZytsKdEpLuNvTjzrJCm8CU4hsJFz94hlNoU3MPvIQTjdShdhwWSQfTcdcNZHTygT8pNTSJhbbUoAXVOIw7b2txnKIhG6vQlzAbWzNIbJtrCgW6bXvB4Tao2sWnZcH/owIT3w1NMtvMrC21pxJUnYQYEdCLYD34sv6h7o85Hyo9GPfiy/qnujzmfKMdcLycZGvbl3zXc86V3JjNtKfnTU/OV98WLRHTmS0cojkm9LPvOl1TicFrZgC1783FFUm33qvVnphLRU9NPFQQgXNydgjUU1JsjLxuRm07UTwatHeYqul9Teqmk8686rJDpbQngSlJsPf1mNM0A0afoNKcdnE4JmaIKkcKEjYDz7YyWsflqe84c9owjTk2HsTFG0PXV9GZ6spmtWZXFhawXx4UhRub5bYr0u+7LTDb7KyhxtQUlQ2gjhjS9Cv3t6v/1/1YjMOGNJ22NjbdIp01Hc1mJw2u/KIWbcZtGJcMbDOG+5GPMUfdGPcMYw9gyarOjdWpcnL1KfwKROZghd1XIvY9UL6CzCpfTKnKSSMTmA9BBEXDdG+ZlK+uj2DFI0Py0upnnCY0ncR5L7uuVF1qnSMihZSh9alrA+kE2sD6Yz7RuiK0irbVOD2pCwVKcw3sAL7Ium68fHpXQ7+xEFuZ5aZMn+aX3RI6QD3IOv0hVDrUxTlOa3UkALtbECL7OuNE3NZtdR0UqVKcUSlq6UX4AtJy9IPpinboCwvTOfKTeykg9OERadyDNqq9LXcqEtY2wtzMzkbbI9DaMTe+9GKc+TcqlkX6QLH1xhFflhJ1+fl0psluYWlI5sRt6o1nQOfDe5+0+s3Esl2/QCTExNUioyfSGYEzpDUHgbhcysg82Ixf5ZrU7i7gItrElfpcjMXFlbilHaokmNgqUvvTclDBFimTbJHOSCe+LLwRGPoPxqekRuGn9Sdp+h8wplwoW8UsgjbY7fVeMPR8onpEbBun56IJ84R3GE90VGRyksqdnmJVBAU84lAJ4CTaJnS/RcaLzzDCZozCXW8eIow2N7GI+g/OGnedN+0IuO61+U5D7FXtRpv9kiLYS3J6m6xW36cVHVTDRWE8AUn/1f1Q23UDfS42/R0ffCG5n88WfsnO6Ft0830sPm6PvjP9l8EJQaHU9IFvycgpISkBxzGrCnK4HXmYinmVy7y2XBhW2opUOIiL/uTfj1R+yR3mKZWsq3P+cue0Y0m81E8GvaAvrf0NksZuUY0X5go29UCEtzo/gdLfXc9owI4S3O0dizvn9zr+oe6POSvKMejH/xdf1T3R502qjeF5OciUpujNZq0muckJJT7KFFJUFpBuBfYTc7YcUXSio6PPYWWZc4DZSXGEhXQVABXri/7mHzXduP40r2UxnOlKQnSipAAAb4X3xtO20zOxsmjOkcvpJTN8sp1bqDhdaJ8k/eIxGs/lqe84c9oxeNydahNVBFzhLaDbrPvij1n8tz3nDntGJFVJh7Fn0b0sp1K0Qn6VMB4vzGswYEXT4yABc34xFM4YtOjOgkxpLTVzrU82wEOlvCpBJNgDf1xMf7JJ2/5VY/sz74txTFMn5r96MeYI+6MfScxG11yQVTNzeYkVrDipeUCCoCwNrRig2xnD2YZqG6L8yqUf5aPYMUjRD520zzhPfF33RfmVSvrt+wYo+iR/Cymeco741H4h7mw6SaK0/SUMKn3XWxLBWEtqA22ve45ozmbnqBolUi7o86/OTqEqRrHFAtIvkdg8Y+qLVuo1eYkKMxJy6ygziiFkbSkDMddxGZUKkO1ysy9PaUEl5Waj9FIzJ9AjMFpbKxnMTDs1MOTD7inHXFFS1K2knaY0ncf+TqvS1+1FK0spTFF0gep8tiLbKUAFRuScIufTF03IPk6r0tftRufw0Ityq6esFjTKoJIsFLSsdaQfviz6HzgRuZVlN7loui3MUD77xG7q0tqtJWXwMnpZJPSCR7oa6LPlGhukzd8tU0R1kg/dGd4oeSqtI1swhv85QT6Y3DTJsNaCzzadiGUpHURGO6Py++tI6cwRcLmmwejELxs2nI/Ayo/ZjvEMTdCJhKflE9MbDum/M9P26O4xjyflE9MbDumfM8fbo++LPdBbGV0L5wU/zpv2hFy3WvylIfYq74ptC+cFP86b9oRct1r8o0/wCxV3wfyQWxE7mh/DJn7JzuhbdPP4Wbf4uj74R3Nfnix9k53Qtun/Ov/t0d5if2PA/3JjeoVD7JPeYptb/LlQH9Jc9oxctyX8pVAfzKe+JCe3LVTk9MTPwsEh51TmHU3tck2288LSlqWtCW3OfmdLfXc9owIlNHaIdH6M3Ty/rsClHHhw3ub7IEcW7Z1jsSj3yCvqnujzlwx6Md+RV9Ux51tnHXC8nORre5fnow750r2UxnOlXzqqfnC++L7ucVCSk9GXhMzbLNphSiHFgG2FOcZ7Xppqfrs7Nsm7brylJPGL5RYr9mZexb9yf8oT4/mk98Uutflue84c9oxdtydCt+VFdjYNoF+s+6KVWsq5P+cue0Yq+THg0PQNxbW59VHG1FC0qeKVJNiDqxnFB8Jq7f8sz394X74vegx/4e1fpe/ViMx4YkVqwzZJ152Y3KlPPOKccXIpKlqNyTlmTGNjbGwvZ7ktv6AO4Rj4Ge2GH5DNQ3RM9CaX9dv2DFG0T+dlL85R3xeN0P5kUv6zfsGKPoplpXTPOkd4hD4MPcuW69n8Ff9X9mILcz+eLX2S+6J7dd2Ur/AKv7MQG5qoJ0xYBIGJpwDnNoL4B7iO6IPw0nehHsiLNuQeRVelr9qKzuhqCtM52xvbAP8IizbkHk1Xpa/bg/gFuE3XmPHpsxxhxB6rH74qVEe1ejlfRfy2Wf1o98aJurSwd0ZZew3UzMpz4gQR32jLJKabYptQl1EhcwhCUZbbLCvuhDWIe5NbnTGu00kyU3DYWs9k/eRGo6c/MypfZDvEZ9uUy5c0meePktSys+ckAffGhacj8Dal9l94jM/kirYwceWOmNi3S/md/1m/vjHQLrHTGx7pWehhI5Vv743PdEWxlND/L9P85b9oRc91r8o0/7FXeIpdE/L9Pv+kt+0Ium61+Uaf8AZK7xB/JBbERubfPJj7Nz2YX3T/nZ/wBujvMIbm3zyY+zc9mHG6f86h5unvMT+x4Hu5IP95z/ANinvjVLZRlm5H+VKh9invjVY5YnyNR2EnNogR13aIEZR1Wwk4PilZfRMedSDcx6PAum0IfB0lf8UY/sxGoTynOSs875mHlPpU/VXtVJSrr6uHAm4HSeCN9FNkv0Rj+zEOG2kIFkJCRxAWjfW+jNFd0M0Y8HaUW3SFTT5xukZgcQHRGeboGjkxSq2/PNtKMnNL1gWBklR2g9dzG1BOUEcZQ6godQlaSM0qFwYwptOy0ee5Kv1KQp0xT5WYKJeZvrEAA3uLHPgygtHo85W6giUk2VLUo+Mq2SBxniEbmrRahLXjVSJMq49Qn3Q+lafKyScErLNMJ/NbQEj1RrqrwiZSB0jlEyOgU3KN5pYlMAPGAAIw8A3j0otpLiChaQpJ2gi4MN/guR/Qpf+yT7okZ5StFC3Qh+A9LP8pv2DFF0V+dVM86b9oRvrkqw62G3GW1oTsSpIIEJpp0mhYWiUZSoG4IbAIgsSlQoou6xIPPUuTnW21KRLrUHCB5IVbM81xGXMF9D6DLqcS7eySgkKvzWj0ktlDrZbcQFJULFKhcGGjFDpcs8HpemyzTg2LQ0kEddoQxMqojRgdZp07TZ7Uz5UZhbaXF4jcjEL2J44ve5AoBdUQTmQ0bc3je+NIdkZZ5WN2WacVxqQCYMzKMS5JZYbbJ2lCQO6DxLVUKK9ugsF/QyesL6sJX6FCMMsbx6ZU0lxBQtAUk7QRcGEPgyS/Q2P7Me6EJ5StWZ1uQy3iVKZIzJbQPWT3iLZpwPwNqX2X3iJ5mWZl0lLLKGwdoQkC8GW0hxBQtIUk7UkXBjLlcrFaHme3jDpjetJKOquaMPyLZAdUgKbvsxDMD7ol/g2S/Q2P7MQspBuLZDhjUsS6IkebpmWm6ZOlp9pyXmGVXKVCxSRsMLVWtVGtPIeqEwXltpwpyAsOqPQU3SpGetvuSYmLco2Fd8NmdHKNLrC2aVJoUDfElhIPdGur9DKUPcv0cmWHXazNMltC28DAULFQOZV0ZCIfdQTbSpPm6O8xsoQALAbISck5d5WJ1htZ41IBMYz/tZa0Ms3JAfhafH8wn2o1W0cblWGCS0yhsnaUpAhQiJKWZ2VKhB3aIEB7ggRDotiuzGkM2xNOtJbZKULKRcG9gemExpNO8mz2T74jp/8oTP2qu8xHKmXGlgLbv4tyU3te+z0Xjz8sfGcmlI9FH8bAypuJZPCed5Nj0H3x3wnnR/Bseg++K69NhlCFlsnEknoyvBTP2A+KVmL3vltt6InXx35Ndv+Mv5LKNKZ7kmPQffAOlE9ybHoPviuiZVq3VKaPiXth4QL+6CKnykJBZUFLCrC97WF4dbH9h2/wCN6ll8KZ7kmPQffA8KZ3kmPQffFZTPErALKgDn0ZA/fHd/EsMupbuHHCgi/FfP1Q62PyO3/G9Sy+FE7yTHoPvgeFE7yTHoPvitme2gMqv43qF4XZWpxIWUgJUAQOEcd4jx8dK3Iq/F/HbpRJ7wonuTY9B98DwonuSY9B98QsdjHdY3sb7PA9SZ8KJ7kmPQffA8KZ7kmPQffENAEO6xvYdngepNeFM9ybHZPvjnhTPcmx6D74hoBid1jew7PA9UTI0nnQokNM3O3JXvjvhTPcmx2T74hY7wQ7rG9i9ngeqJnwqnx/Bsdk++OeFc/wAlL9k++IYiOGHdY3sOzwPVE14Vz3JS/ZPvgeFc/b5KX7J98QkCNdzi+w7PA9UTXhVP8lL9k++OeFU/yTHZPviGjkO5xfYdngeqJvwqnuSY7J98FOlU/wAmx2T74hoKYdzi+w7PA9UTR0qn+TY7J98FOlU/ybHZPviGJyjl4vc4vsTs8D1Ra6RVX6mXtelA1eG2AEbb8/NAhlov/Gv6n7UCP2/xZOWCm/8A7U/B/LhGGNKMVS/9EXPflCY+1V3mGinkoVhIXfmbJ9doeTw/3hM/aq7zCIjz82s7PRQ+C/8AAzbnUrUtLjRFllIAzuL2gfCLRUhKUqusAi4tkSBf1w7wg7QI4EpGQSAAIZo8Fyy5EDOoS6tBSfEIF+P09UcVPtC1kqOageawuYc2FsxAwj80eiJmjwKlyNRPNlSUlC/HSVDIQoH2m0NYEEJcAKQBaw/0RC2BJFiBBgkWFhkIXHguWXkaqnClphZQAHSLgq2X79sd382NXdKvjCALZ7b7fRDnCCBlsgYRxCJceC5ZcjYzzaQq6V+KLnLrjrM2h5KyhJ8RINjw3FxDjCOKO2A2CFxrYVLkameShIK0KBzvbPYLwYTiVMrcS2rxFBJScttvfDgpvwQMI2WhceCpS5GzU6ha20FCkrWSANoyz2wHpssk3bvZYTt5tsObDigWiXG9hUq3GqZtwutoU0kY1KFwq9gOqDrnW0OKQUqJTttY8BP3GHAAyy2QAhIuQNpzhceBUuRmakyACUrzTiGXPaOKn0Ar+LVZBIJy4Le+HmEfmj0RwpHEItw4FT5GfwgnMlBCRne+3JJ/ahTfSMDiilQ1ZsdmcL2GywjthBuPhBKXI2E1dtTgbNgRbPaCB744idSt0NYFBRJHNl/+w6sLcEFsOACFx4FS5Ghn0pdLakEEKtln1+owXf6SQnArEQSOEZC+2Hls9kcIHEI1ceCVLkauzKm3ijVFSAkEqHBf/wDIJv8AQAcSFXSSDbP6RH3Q8sIKQOIQUo8BqXhk9ot/Gv6n7UCO6L/xr+p+1Aj978P/AII/5/2ed/O/7Ev8f6RKroci8tTi2ziWSScZ2mODR+ngAFpR58ZiSSPFHRDZmaW5VJmVKU4Gm21pI2kqxX9kRvoYb/k+buMVf0xAaP04/wACrtn3x3wep3Iq7ZiTA5oaz845KLkwhKSH5hLSsXACCcufKJ0MP1Re5xfZjfwdp3Iq7Zjvg7TuRV2z74c1ibcp9Gm5xlKVLYZUtIXexIF87QilmuLQFb8kRcX/ABVf+ZDt8P1Q7nF9mE8HabyKu2r3wPB2ncirtn3wqlitBQxTkkU3zAlVf/eFKxNvSNNcfl8GtCkJTjBIzUBmARxw7fD9UO5xfZjfwdp3JK7Z98Dwdp3Iq7ZhQMVz9Nkf7qv/ADISmJ2qUtGvnWpeZlEZuuS4UhbafzsJJuB0w7fD4Q7nF9md8HadyKu2ffAGj1O5FXbPviVbUhxsOIUFJUAQRwiIaVmqtUJie1D0oy3LTKmUhbClEgAG9wsccO3w/VDucX2Yr4PU7kVds++O+DtO5FXbMGLddbSVJfkHiNiCytu/XiVb0Q4p0+J5LiFtKYmGFYXmVHNBtcZ8IIzBh2+H6odzi+zGvg7TeQV2z74Hg7TeRV2z74NV5ybl5unysmplKpt1SFKdQVAAIKtgI4oNqK3+nSP91X/mRe3wvVE7nF9mEGjtN5FXbPvjvg7TeRV2z74cyzVTS9eamZVxq3ktMKQb9JWYRqEzPCpSslJOMN61txxS3WyvySgAABQ/Oh2+F6odzi+zCeDlN5FXbPvjng5TeQV21e+FdRXbfj0h/dV/5kFZqMyxPNyVUZbbU9cMPNKOB0gXKSDmlVgcs78cO3w/VDucX2YTwcpnIK7avfA8HKbyCu2r3w8m26itwbzmJdpFsw6ypZv0hQiMnn65Jvybe+5FW+n9Tfeq/F8VSr/KfyfXDt8P1Re5xfZi/g5TbfIK7avfHDo7TeQPbV74V1Fc/TpL+6K/zIkbccToYfqh3OL7Mhzo5TOQP9or3xzwdpo/gD21e+JgpgpGV4dDD9R3OL7Mh/B2m8ge2r3xw6PU3kD21e+O0aqPVB18PIbCDZ2WUgHx2iSATz3ST1iJUiL0MNfyTucX2ZGsU+WkMW928GO2Lxib26emBDp8WIgR1ilFUjLk5O2KoF0J6IjpVP4Qz32DPeuJJsXbT0CIVz4RGkc2JBMsRvdnHriocLlrWjSOLJ0DKIqt5O0zz5HcqO30i/Mpvac90Magatvqmb9TJhrfqPkVKKr2PGIJAkdJ/mxUvNl9xiTa+RR9URG6T38GKlx71c9kwm1MaQ6lFqbIWwj+Nq/y4laAmIjNIvyM59o1+sTBpZ6tqfQJmQk22ifGUiaUpQ6BgF/TBNJVYKG8rCVWW2bDafHTBLUWSnBHFAFJBtYjhhh8LrA/JU/2E/8A2iMnKvMVF74MDL1LQ8MCpiYSUqIPAgi6cR5z1GFEJLRwk6PSV8wGgE86Rkn1AQho9fXVf/mK/ZREswy3LS7bDKcLbaQlI4gMordLeqyJ2rpkpOVea3+vxnZhSDfCjgCTF5KWiIpkHwpmyjyd6NY+nEu3qvCLszpNh8SnSA4ymYUsjoBSkH0wrQFMFMz4zxnS5eaD6cKwq2WQyw22Wy9cKpCwtXH++6J5w5+qXEzEFpEqZRUaMqTabdeEyvCl1ZQk/FL2kA90Lb40j/8Ajaf/AHxf+XCrQJcRGTPzmkPNX/aahxIOVJal7/lpZkC2AsvKXfjvdItDGqTCpbSGnrTLuvky74wtAEjNvPMiC3BNCIvSDKUllgDGmdl8BtxuJB9RMdXWXUIKhR6gojgCEXP+KGMjMLr9TQ9NjeqZJWNuSUFBwqtbGsEDIA5WuL8MEiFhAsLREVv8co/nw/VORMRE1v8AG6P5+P1bkEUlQBHCINHCM4hQsRtdmCxS3UovrHyGG7bcSzhHovfqiTIiImyJnSCTlQCUyyFTC+IE+KnvUeqCIxOZl00+eprrICWUgyi08ASR4v8AiSB1xKHOG1XlFTlLfZbNncOJpXEtOaT6QIUk5hM5JMTKdjrYX6ReAQSY2p64ECY2p64EU6LYXb+TT0CI+WH4Rzw/o7Pe5Eg2Pi024hDKXQsaQTiyk4VS7ICrZE3ciHMkLRFV3JdM8+b7jEvaIuttrWqnYEKVhnmybC9hnnBA7pL82Kl5q57JiSZ+QR9UQw0jQpzRuooQkqUqWcASkXJOEwGa7TUsoBfIISL/ABavdFBJWyiL0jH+5Xfrt+2mFRXqaf4c3+zV7oLpAhTtFdDaSolTZAAufLTAEgBlCFQk2p+QelXk4kOoKTzc454dAZCAU5RAMKJMLm6HJPum7i2ElZ/lWz9cNNH/AJasf8xX7CIcaOpKaIw2tCkKbxIIULEWUR90R9Ln5anzlWbmlLbUufUtILajdOBGeQ5jFBYbREzaQ1pRT3UGynmXW3B+cBYj0G/phVekNOQm6VvOngS3LrUT1AQWRln52pfCs2wqXCGy1LMrIKkg2KlKtsJsMuADngBKsfliiecr/VLiZiHrqky9QpEw4FapqZWVqSknCC0scHORDn4epn6Qr+yX7oBD+IyZ+c0h5tMe01DmWqsjNPBll0qWrYChQ7xCUy0o6RyCwklKZd8E2yBJbt3GICQiJrjQbfp08k4XGZpDeIcKFnAU9GYPUImsOURmkDavg5C0pKtVMsOEAXNkuJJ9QMEB/ETW/wAao/nw/VuRMWyiKrTS1zNJKUKUEzwKrDYNWvMxVuCTgQcJjlohQhGUVqSl6jUJydqUrPplW3nS2gFgLJS3dINyeE4j1xN1d96UpUw/Ktl19KDqkAXxLOSfXaO0+UElT5eVBvqmwknjIG2KiEeafW//AJxH90T74S0fbXJtzVLdeDq5V4qBwhN0L8YG3ALlQ6onSIiZhoy+kMvMoQoiZaUw4QMgU+Mgni+mOsQsDiZGaeuBCRf3wjHq1t4XFosoWJsbX6Da8CB0Ww+aHxSegQcCCtfJI+qIPGTALR0CAI7AHQL7YGEcUGAjsUBLDijtso7aO2gDgEJTExLyjZcmH22UDMqcUEgdZhCsVAUylPzmHEptPip/OUTZI6yQIZSGjzCVCbqmGfn1C63XRdKTxISckiAFfCag7PheT6dcm3ph+w+xNNhyXebeQdim1BQ9UG3sxhw6lvDxYRETP0FDeKeo6USc+gXBQMKHv5K0jI32X2iLoQmcgLm1o4VoSjGVpCPzicojxOt1PRpc43kHpZRKeFJwm46jcdUQlUZTM7nUgw4DgdEohXQVoERIhbrA88Cw4oitHJh1cgqTml45qRWWHVcKreSrrTYxL2hsU4E80dtnHYbVGdbptOfnHQShlBUQNp4gOc7OuAFkrQpSkpUCU5EA7IMYrOikm7Jz9QEyP3S8hl5/66sZPo2dUPqpPTT86mkUtaUTKkhbz5FxLo47cKjnYc1+m1rRB7N1KRkADOTbMuDsLqwkH0w1b0lobqwhFWlMRNgC8kX6LwaR0fpsgS4ljXPrzW+/8Y4o9J7hlDxyUlnkYHZdpaeJSARDQoqlSVpCkqCgdhHDANogZikvUS87Q0qDaTiekL3Q4nhwD6CujIxLSs2zUJFuaYViaeRiSYUBVK0OJxIUlQ4wbx0gRSNGlroNPk5xSiadPEh+5yYdxEBfMk5A8RsYu+0QaoIKRBFlIIBIFzYX4YUMQleynaN58P1a4iKPJzajrgQJz6HXAim1sOWfkkfVEHjjI+JR9UQa2e2MmACDAQXhg444hToEdtA2x3aI0QKI7a4gWjsARWkci7PUN9pgYnU4XEJ/OUhQUB14bdcOaZUpWqSaJiVcxA5KSclIPCFDgMPOqIyboEhNTRmwlyXmiLF+XcLaz0kbeu8CEoBAtEKmnV2UV+5q0mZQBk3OMAntIsfVAcrk7TTerU4oYAuZqWVrUJ+sLBQHPYxa4Fjg09qm0Obl2VKKCl1wYjsKrqI6LmIWbF9Aab0yf6xuLFNutv0h91pYWhbCilSTcEFO2K7NH/h9Tv8As/1jcEQkJz/dmkUrPBPxM+BLPkcCxctqPrT1iJ2GVWkBVKU/JlZQXE+IsbUKGaVdRAPVBKJUDUqW08sYXk3beT+a4k2UPSDDcpIxB1Uio1uTpSVnVsETcyANoBs2k9Ks/wCrE044hppTrhCUIGJRPABEPo42t5h+qvt4HqgvWAWzS2Mm09nPpJguQw0mQnSKqk5AMsE/44S0WG+JByqLT8ZUHlPEnbhvZA6kgeuALmsVoDbvVq1uhyHGjBSdF6Xg2b1b9kXg9iEmRAtHYEQ0FIyiDpTZkqrVKeCdVjTMtJ/NDl8QH9ZKj1xPWiCAUdMnSPIFPTi6cZt98VEYhozLMzmh0vLTDaXGnELStKhkRiMKUWZekpldDnVlTrKcUs6r+Ga2D+snYeo8MG0PH4MSnQr2zDitU1c/Lpcll6qcllayXc4lcR5iMj0xfNEJExB18/u2jefj9WuH1KqaKpIh7AWnUkoeZJuWljakwxr/AOOUfz8fq1xFuUeTn0OuBAnPodcCCOi2HjPyCPqjug8EY+RR9UQpGTBy0dAgAR0bYAMBHYAgEZxQcgR0QMoAjatPOSDsgQQGnppLLpI4FJUB/iwxIw0qtOaqlOdlHSU4wClY2oUM0qHODYxHy9f3iEytdTvR8eLr8J1DvOFbB0HZAhOdccIChZQuDtBhoKtTlIC0z8sU7bh1Nu+GMxpLLuFUvSAalN2slLObaTxqXsA9fNCmBCktpl6XWJJu4Zlph1DQv5KSgLsOYFZEM5n976n/APZ/rERLylOXT6FMNOu659xLjrzn5y1XJtzcA5gIiZhCv9n8gnCcQ3plb+cRGrIWvgiFbvTNJltWAl6mnWI4g8kWUOtNj/VMTdoja/JOTdNK5cfuqWUH2Lfnpzt1i464yiiGkKt9iWoqFKC59dnMO0MpzWevJP8AWiZQlKEBKRZKRYAcEQejziqvMv11bakNvJDMqlabKDY2k8V1X9AietFfAIiUAOktUHBqWL/44S0ZUJViZo6jZynvKQAdpbUcSD6DbqheTSRpNUzY2LLFjx+XHKtTplUw3U6aUpnWU4ChZsl9G3Ao8GeYPAYfRCWjkRDGlFPU4GJ1Zp8yPKZmvEz5iclDnBh0/W6VLN6x6oyqE8ZeTn64lMo9Oy8QNGUZ2fqVTsdU4tLDB/OQ3e561KVBXp+a0hTvalodYkl3D08tJQSnibBzJP5xsBwXiZl5VmTlG5aXQG2mkhKEjYAIuwIjQ/5sSfQr2zE0Yh9EUKRozKJUCD42RFvpGJrhg9wV+poVRah8NMj9zOAJn0AXy4HOlN8+bojlcWlczRFoUFJVPJII2EatcTziA4lSFAKSRYg8MUuZZmKXWaXSShxyUE6HZV3bgRgXds/VJFuY80VEZZJz6HXAjs79Dr+6BER1Ww7Y+RR9UQZTjaDZSwCRcAn/AFxwVnNhH1R3QhNyRmXW1hzCUJI2X2kH7oxJvwRJN6jsZx2GCpB0hWF/CSvEMsuv1eiFnGFqYQ2hdikWJPDlaM2+C0uR0VBKCpSgABcknZHcQ4xDByQddbeSVpTrCciLj6WZ9I9EHTIuB5S1LSoFQUARstf3+qGaXBcq5HmIJF1KFibCO2yiPapriQ3ifx4FYji6U/8A19ZhZ+TW7NNvJeKAm10/nW//AGGaVbEyxvccBxBtZaTfZY7YCkJWCFJCgeA53hqZAqSbrFyBnxkAj74Ufl1OrZUlywbNyOPZ/rrhmlwMq5E10mmKcC1SEqV7QS0m/dDlttttOBCEoA4Ei0NTILwEa3xiFAK4Re3daCOSmrbut8J+LwXPQr3+qGaXAyx5JAEEkAgkbRAABFhshiGU2bBm0Yk4SQDtABv6u6DNFphLiFzSLuqOG6hxRU3wRxXI82c0GiPDTS1tLTNIKPogHJQVst6YEmWG2XUCdbWojNQULi46eO5gnLgOKS3JEWtYQIYJZuWyH28gR4p4c9mf+rQmim61lZamQUOJFinMfSz2849ETNLguVcknl6YFxe1xfihkJBesSQ7ZKUkWtx39/qjrkgrAUoWkXBGY2C97QzPgZY8i7zbDoCHkIWCcgsA3hFumU9lWJqSl0K40tJB7o4JJerI1pCztUB/Jw/+44zJONOsqLlwhJChbbe/v/1la5nwTLHkdpKTcAjLbzQFKSkXUoDphm/JOLU6pCwkuWsU5EbPd64WmZUPJABAslScxfIi0LfAyrkWsL2Ec4YZtyK25tLweOFIICODaT949EEekXlvPOJfAxlOEW2WhmfApcjsuIxYQoFXFfOCqsTDT4NIXi1gvjCwbZ5BI/Z9cGaky0sKUsKsokC3Nt6YJvgrjHkTnvodcCOz21HXAjogthywfiUfVHdCkRQdcAsHFADnga53lF9oxmiUSpPPHRtiJ1zvKL7Rga53lV9owolEym8GiF173Kr7Rgb4e5ZfaMBRM5wDENr3uVX2jA173LL7RgKJmABeIbXvcsvtGBr3uWX2jAUTOcFcaS4AFXyNwQbEGIjfD3LL7Rgb4e5ZztGAodqokopzHZYyQMIORCTcDu9Ed+BJPX63ArJNsIVl5OG/Thyhnvh7lnO0YG+H+Wc7Riih+3SZJpaVoZCSmwFidgtYdGQ9EFFGkUm6WbZ3yUbX/wBEwy3w/wAs52jA3w/yznaMBQ/FIkQ1qksBKAQcKSRmL27zDphluXYQy0nChAsBe8Q2+HuWc7Rgb4f5ZztGAonOeBeIPfD/ACznaMDfD3LOdowoUTd4GKITXvcsvtGBr3uVX2jChRN4rxyIXXvcqvtGBvh7ll9owFEyTHIh9e9yq+0YGve5VfaMBRMZWhMxFa97lV9owNc7yi+0YChxPbUdcCGqlqV5SiekwIpp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BDAAoHBwgHBgoICAgLCgoLDhgQDg0NDh0VFhEYIx8lJCIfIiEmKzcvJik0KSEiMEExNDk7Pj4+JS5ESUM8SDc9Pjv/2wBDAQoLCw4NDhwQEBw7KCIoOzs7Ozs7Ozs7Ozs7Ozs7Ozs7Ozs7Ozs7Ozs7Ozs7Ozs7Ozs7Ozs7Ozs7Ozs7Ozs7Ozv/wAARCAFaAOUDASIAAhEBAxEB/8QAHAAAAAcBAQAAAAAAAAAAAAAAAAIDBAUGBwEI/8QAWRAAAQIEAgMKCAgHDQgDAQAAAQIDAAQFERIhBhMxBxRBUVNhcYGSsRYiMnSRobLRFSMzNkJyc8EmNDVSVLPCJDdDRGJjZIKTlKLT8BclJ3WDhMPhVdLxZf/EABoBAQEBAQEBAQAAAAAAAAAAAAABAgMGBAX/xAAsEQACAgAFBAIDAAICAwAAAAAAAQIRAxIhMVETFEFSMmEEIkKBsTM0ceHw/9oADAMBAAIRAxEAPwDV2GWDLtEstklAJJSOKFNTL8g32BBGD+52vqJ7oVjnbMBdRL8g32BHdRL8g32BBo6CIWAu95fkG+wIG95fkGuwIUvAuIoE97y/IN9gQN7y/INdgQeBeAsJvaX5BvsCBveX/R2+wIUvA64WUT3tL8g32BA3vL8g12BCl+eEZhlTyUpS4UWNzbh5soWA295bkG+wIG95fkGuwIjlyFR1hKagrDhQBlw3OM+jZz24oKabUdeLVJer2nLO+DDx8ecUEkZeW5BvsCO73l+Qa7Ahi1TptCkayorcSnDcFJGIi2d78Ofp5oSbpE6g51VxQJuQUnZnlt5/VEBJ73lzsYa7Agb3l+Qa7Ahj8HzpaCV1JSl3F14LcBvlfnB6uKHkq0tiWQ046XVpHjLO1RhYDb3l+Qb7AgGXlwPkG+wIUhKZQt2XcbbXgWpJAVxc8RvQLcbSSmJpKyqVaSQrKyRmk5gwSZWhuaDLUtLkhIVhUACvM5J9EKy0imUfxtLVgLYSpKiTmNhz64LOyjs1iQFNlC0geOLlB/OTz+6OdyynW45tNgpSROhkS0tqykqvhztcD74AUyW2lb2au4pST4oysD7oc6k74Q7iyS2U+kj3Q3blX0rSFLRq21KUmwNyTfb0XiNyWwWViEu6XW2yqUlwp5ouNWGV7DI5c8LSjsvNrUUyzQQlIucIuFcI6so5KybrIZ1ziFBhvAgJSRxZn0QrKy4l0uC4ONxS9nGbxY5vIk4iE04lpxzVSrCksoC13TmduQ9EE3w0qdLKW5RKRhyWPGVfihSblXXVuFpaUh5GrXcZgZ5jnzjrUuGn3HLiygkAcVhD9rFxoQqKW0lvAhKdt8ItxQI5UNqOv7oEdkYQ9ZV8S39QdwhUKENW1WbR9Qd0HC4yYF8UdCoRxR3FBgXCoGKEsUdKoAOV2FzshFmeZesEKPjJxC6SLjjFxnHVG6SOaI2UK3EyydU4nUMlKytBTnYCwvt2RzlJpnSEU1qSSJ5lxouhRCAnFiUkgW64CZ1lYNlEEEAhSSCL5DIiIqXC10tUuDMKcDSbpcQUgW4AbCF1vGZSool1pSFt+MpBST42YseARnOzWSI938yHdViOK+G+E2va9r7I6qdZSgKKicSikAAkkjbl1RHFTiZ2zTboUXQVJKboI/OvbI9cABbC2X1oWUoW6FBKSSMSsjYf6zhnZemiRE9LktDWD44kIy2kQq28h1GNBuLkX6DaIZMs6401dBQolxabjySVYk39UOaeHzJNlXxKsalLQpNzmomLGcm6ZmUIpWmOzPy4S+ouWEv8pl5OV46qcZQGipdg8bI54iXWXd8uANKKH1nGbZWTYj05iOPMzbyEYUhIYYTYLSblWRy7IjOeXBvpx5JhU20lSklfjJIBFuE7BBVzsu2pIW5bE5qxl9LiiMwO/CCp4IcKRg+LKdoIsSBxj3x16WW+4lOFQSZhRxAbBgNj6YrnIz048kmqcZCCrETZZRYJJJUOCwg7T6HkBaDcbMxa3HEOwJhthLr7SwpMwpSwlNzmCLgcOZh9ILcXLkuBQJWq2JOEkXyJEWM23qScEloKon2HHMCVG9yBdJAJG0X6oDFQl37BtR8ZGMYkkXHGL9XphlJyqhdx1S/FdcUhsgAC6lZ8ew+uG8pKPtty6VlxWKVUiygPizlll9/FEzSRrJDXUlmp1l4kIUfJxeMki448+CCJqMutClhZwpRjuUkXTxjjhinHNpCEtuNYGFNqK0lPjG2y+3ZwRxS3H5JxtMspCkS5SSUEHFa2FPHsPqhnY6cR+ZxoN6xWIC9hdBuTzCCmfYwBYUohRIACCTcbcrXhkpSVSgGGaWErSSpSSlaOdItnaE1KcUw2t1D4stRS4hBCwOAlIHDnwcUMzChEf7+ZUEYCpeNOJOFJNx1QRc4yl7VlRBuE3wmwJ2C+yGCi6HGHHxMIJasdS2TnfhABtBnVLTOHVIeClLSSMJKFpyuSbZEenKCmw4RFp03wdf3QILN/R64EfQjmhdHkI+qO6FAYTR8mj6o7oN1xgwKBUdvCYMRk8FOa9AWU4n2gCDszEZlLKjcI5mTIVlHcXPEbTXlPrmlLulWsAUOIhIv64SVMhNW1nxmEKDJNjhGV9uy+IgRM6qzXTbbRLX547iiIbSlGqdRYOqmFi9/KF1ZdGXqhi486mSm5ck4nVrWCFeSAVX9aQP60Z6leDSwr8llvHLxET+JaH0BRTiWyLg7LqEEbfcdcfKzZaXWUqAOQN7GHU12HS03Jq4jtxEUjAibS4r4wLeUlLiTmDmMJHELH1QUNtoTVChCQUghNha3xYMXOTpkwDAvleIZp5coqZXqg2Uy6VJbSbhRzz2bb5QGcJpkywtKlalJUguJIOYvfPnvE6hel9kyVZQOmI95lC3UMAYELl3BZOVrlMNVOKflXnz4xCW28JOV7gn1m3VFc68GVh35Jq+UdyhCXTq2cOqQ3n5KDcdwhiu3xj5+WTMpSk8NrgW6LRpypJkULbRLXgcO2IZm4ncerSBvpSdYFeMcjla2yDNLQh1l1aTrFvrSVBWd7qFiOEWEY6n0aeF9kvAiGlZlS551whzC+FAXScPi+TY8NxcwhT3FpMowtRNpZSkknaCEn1G8Or9F6L5LBccccvEWpDc03KsYEFam0qcURmlAHHznL0wR6ZSKpjwrwtqS0SEnCLjPPZtKfRFz0RYdksVDZf1wUkRFPNNNy1TUhtKVJSoAgDL4sGA8lCxMrc8tthJbJPk5HMdcM46f2ShMEURELUXFtOTjmI4FMhChxEpNj6cuuF3kpTMqeUgOAOIGIGy2zllzjP1mHU+i9LTccTe1PXAjk1tT1wI7rY5rYVQfi0/VEHAhNs+InoEQOlelzOirEu47LqmFPqKQlKrWAGZ9YjKTbMFkvBS02o3UgEkg5jhGyKFTd1WVqFRlpMUtxvXupbCy6DhubX2RfwYOLW4TAhtDeIpSElZuqw2mBqmsGANpwk4rW4b3v6YZVyqpotGmaitsupl04igGxOcQuienLOlU2/LtyK5csthd1LCr52tsgo6WMxZESzCHC6lpAWfpWzgGXZNwWkEEEHLgO30wqIEZpFzPkKWm1XxISb2Jy4tkc1LWJStWm6yCo22kbDB4pOkO6Uxo/WnqY5TnHi1husOAA3AOy3PGlGxmLmJZkO60NJCyb4rZ344Nqmzj8RPxnl5eVwZwVh0Py7boFgtIVbiuLwpEqhmbClltRBUhJIAFyOLMeuDFtCiolAOIYVZbRxesxE6TaQI0ao6qithT6UrSnAlVjnDXRDS5rSyXmXWpRUvqFBJClYr3F4uTSxmZYChOIKwjEBYHm/wBCCmXZLamy0nAokqTbImFIF7RKFsK002ynC0gIG2wgu9mS8Hi0nWDYq2cRadK6Cqo/B6akyZrW6rVZ3x3tbZxxMA3g0MxwMtW8hPlY9nDxwXerGt1uqTrPzrZwrAhSGZiZZbsgYE2R5ItsytAEuyMNm0+InCnLYOKDkw1qNTkqTKGan5hLDIIBWrZc7IUhbFFyUstQUphBIAANuAbBByy3hKcCcKjci20xDr0spblFnapIPpnG5NBUsIJGdr2zERWie6CzpVU3JFuQXLltou41OBV7EC2zni5PoZmW0tIIWChJC/KFvKytnBHJZlxSVLaQoo8kkbIVvlHLxKFia2GnEqC20qC/KuL3hNcswp4OlpGsGxVs4XMEUYZUMzGs1tT1wIE1tT1wI2jS2OoVZCRzRl+68/im6az+Y2tXpIH3RpwtgHRGQ7qkwHdJ2mgfkpdIPSST7o1D5HNlYCVU2fllpPjJDbwPSAqPQU7VJam01yoTTmFhpGNSubgtGFaTS+9qhKIOX7hlyewB90aHpe+X9zBDuK+NpgnnzTG5q6IhrXt0Kj1/RupSDAeZeUycAdSAF2IyBBiM3JHks1OouK2JlgT1GIChUiTndGa5OzDeJ+VbQWVYj4pJziX3Lyd91Uf0Q98VpJNELrLbqGjswpacT7QQgrKlosMuDbtg1M3TdH6i842pbsrgQVhTyQAoAXNrE52EZboVTJSs6TMyk83rGFJWVJuRewPFCOj9Olp3S+WkJhBXLrmChSb2uBfK8TpxLZrVH3SKJWaoinsh9pxw2bU6gBKjxbYremXgYdKJk1Y1HfniawM4cHki1uq0U5iXbp+6A1LS4KW2aklKBfYA4LQ63SDfTmd6G/ZEFFJ6CzVKtppSNGm5NmaEwQ8yFNlCL+KMs89sMJvdT0flUslImHy6gLKW0i6L8BudsU3dQzXRT/Qx90RFcpElJaI0KfYbKZiaDmuViJxWOXRBQWlktmoaS1Og1nQpM/OrmFU55aFAsiywb7M+fbCO54vR9uSnTQ1TQaC0l0zJGRsdluDbFQKidxcAm9pr9uDaCOqb0I0mUkkEMkg8XxaomXQtlpnt1mgyk0tlpqZmQg2LjaQEnouYlaRp1R61ITU1LLcSZVsuOsrTZYSBtAvnGT6BSEjUKjPszrDbwEi4psL4FXGY57XhTc3bQ/pVvV0EszEu424m9sSSIrgiWMGqxLN6cCskL3sJ8v2t42HHi2cdo1iobpVDpkymXfTM4y2hzxWwRZSQRw8RjJ2qbKK08FLLZMp8IFnBiPkY7Wv0Q63QmUMaXPstDChttpKRfYAgARppOgnoaTM7quj8tUTKHfDiUqwqeQgFAPpuRE/XNJqbQKamenHvEcNm0ozU4bXyEYppxSJKjViXl5BottrlW1qBUTdRuCfVEtugurVRdGQT/EgrrwojORaFstje7DQ1uhK5ScbSTbGUpNuq8IbpukMhMaLS7DDhd3/hdZWkeKUg598UeuyEnL6E6PzbTCETD+t1rgGa7Kyvx2iSmpJiZ3JpOedSVTEs6ptpZUfFSXDfKGVJpksPoFV6a3RK1S6il4oeZLq9UBfAkWNjx5xMaHVDQ+nTk7O0lFRLjEmtx0PYT8WCkm3PsivaISEsvRTSGfU3eYaYLaV3OSSnMW2cAhPc5ZD9UqbBFw5TXU247lIitJ2Ealo7ptS9Jn3WJFL4WygKOsSBl6TDef3QqPTq2qkOomVTCVpQShAKbqtbh54zvcsmjLaVrZP8NLrTbnBB+4w0SpVS3T7gYsVSv/VSr3CM5FbLehqOken1I0bmBLTGtemCnEW2QCUjguTshjR902i1iebkyh+VddOFBdAwk8AuDlGa6TATG6DNId8ZKptKSDxZC3ojmmUuxTNNZhqSaTLttqbUhDYsEnCDl1xVBbCzcpg3KYEEWoqSknbaBHI6rYN9EdEYfp4/vnTSfN8kqSgdSQI2+/iiMEruOo6WTwbzU7NqQm/1rCOmFucpElp85Lu1uVVLPNuoEk2kltQUARcWyizVR/fG47LqveyW0+hdvuik1/RioaNrl0zxZVr8WEtKJta19oHHFlae1248+g/wUyE/4wfvjTWiIhjox8zNJfsm+8w63MPx2p+aHvhrov8AM3SX7JvvMOty/wDHqn5oe+K9mCP3OPnjL/Uc9kwhotlp/Kedq++F9zj55S/1F+yYQ0Y+f8r52rvMH5B2Z/fLV/zMfrBCm6P895zob9gQnNZbpSv+Zj9YIV3SPntN/Vb9gQ8oEjunZmi+Z+6G+kvzA0a6HO+HO6b5NEP9E90NtJP3v9Gv+r3wWyHkeD95lXnX7cP9y2VRPUOtSjnkP2bV0FJEMEj/AIMr86/bEONzebcp+jFfnGkpUthAcSFDIkIUReI/iwVCdlKjojpAppRwvMk4VjyXEnL0ERpmgtH0bfZZrdKadbmEpKHELdKtWojMEdxip/Cc5uiIm5ecl5Zp+SlVvsONJIJIIuk3JyN/TaCbls46xpVvZKyGphlQUngJGYP+uOEtUEM2v30B/wA2P6yDbpGWmkz9Vv2RBW/30Un/APrf+WD7pA/DSZ+qj2RF8oeBxuloUqvShCSf3E3sHOqLJpA1o+1odRZutsvPvIlEIl2W3CgqOEX7tsX2TSDJskj6Ce6M23Yr74pab5YHD60xhO2kXYodRnZuelpclpTclL4m5dAuUozxEXO055mLgf3mEecf+SI6vNIb3PdHMKQMS3lHnJMSO3cYT5x/5I2/BBPQ35j6SD+b/ZME3KbHSaZH9DV7SYPoZ8yNJR/ND2VQnuT/ADomPNFe0mD2YXgZ6NoNN3SEMbNXMutdXjCFdAkGc0/Exa+Euu+kEftQeqI3jur32BU4hXatfvhxuTsFzSGcfIybYIvzlQ90HtYIPSp4y+nM++E3Lc1itx2IMM65V3K9XHKipjUqdwjAk4rWAG3qiR0iH/EGZv8Apie8RadKdOqnRNIn6dKy8mppsJsVtknNIPHDgGhHyE9ECATdCTxiBHA7LYDqw2ypZyCUk+qMM0ZbVP6YSJWLlc0Fqvw2OIxuykoUyQ4AUFPjA7LcMQMs5oZKPpflnKSy6jyVoKAR0GNRdWc2V3dZZBp9Pftml1Sb9I/9RXaWpT+5nWmUgktTDayOIXTn6jGmzlR0YqTYZnJ2nTCEnEEuOIUL8ecL02ToQadbprMlq3hZ1LASQoc4HSYqlSqiVqYtSK0ZCi1WnCWU4qebACgfICbkkjoiwbl4JqFSFv4oe8RpUvovQ5bWamlSyNanCv4sZji6IcSlCpdPUtUnIS8upYwqLbYSSOI2iuaa2FGObnPzzlvqr9kwjo1YboEsP6YrvMbPK6P0mRfD8rTZVl1OxaGgCOuONaPUdiZE01TJVD6VYg4loBQPHeJ1EKMam8t0hfF8Jj9YIV3R/ntN/Vb9kRrczRaCw6uozUjJNrSrWKmHG0gg32knnhjNr0Mn5hT827SX3lWBW4pClG3PFU/Iooe6b8lQ/ND+zDbSPPc+0bPFre+NYnaXRpxplc7KSrzaEhLRdQCADwC8dVRaPNSbLC5CVdl2b6pBbBSi+2w4IixFsXK9zM0fvML85/bEK7njDk1onpFLtglbrRSgcZKFWjR26ZR3JJVPblZVUsDiLAQMN77bdMKyVNptL1jcjKsSuOylpaSE3twm0TqKhlZh+idcY0dqE47NNOqDsqtkBAFwokHO/REluXSrr2lofQklthpRWobBcWEahUNFtHagozc5TpZRPjKdthvzkjbD6mSNNkpctU1hhpu+YaAAvzxp4i2JlZhtSm1UvTyZnC0VmXqCncF7YrLvaFdOJvf+kZnAgoD8uy5h22xIBtGzTVIoM/NEzUlJPvnIlbaVKMde0cob7qS9S5Na8ISnE0knCLAW5hlEWLHcuVjyR/E2fs090ZruxIVraY5Y4cLgv2Y1BoI1Y1eHBbK2y0N6jTJGpsBqflWphpJvhcTcDnjEZU7FeDBqjWlT+i9MpwlVJTIKWlT17hRVmB6LxZEgq3GDYbJi55vjI0huhaPvyiZVunyTjDZxBAbSQCeHphdqSpUswac0xLNtk5sJSACTzRt4qGVmNaJ1be9IrVLLGIzUqtwOX8nCk5W57w/3J89KH/NFe0mNRTo7Q5fEpFLk29YCgkNJFwcrdcGl6TRqO4XpeTlZRahhxoQEEjiv6IPEWoUWZVulBchpq3Ns5LUy26kkXFwSP2YmNyGVtK1KZO1a0IHUCfvi/TtKpNSCZidk5aZCE5OOoCrJ27TCknTpCmsKTJyzMs0fGUG0hIOW3KJnTjQrUxbTRh6nacTLzzaglTyXkfyk5HL0EdUNq5PDSnS4vSDLg3ypCG0KAxXsBwXjbZunUqtNBMzLS82hGQxpCsPuhCRodEpbi1yUlLMOIyUpKRiTfn2iKsRUMrHZFkpHNAg7wsRAjB0WwV78VWP5B7o84k5x6Ne/FV/UPdHnI7Y64Xk5SFW2JhbesQy4pA2qCSR6YPKzszJTCJiWfWy6jyVoVYiNW3MADoq4CLjfK+5MZnpEy3LaRVBlpIShEwsJSBkBeNp22ieDYdA9JF6Q0Y74sZqWIQ6Rli4ld/oi07RGV7kLhE1UkXyLaD6zF/rWktL0flw7UZgIKvIbSLrX0COEl+1I0mSto4RFAVuvUkKITITZHH4o9V4naDpxRtIXQxLPKafP8C8LKV0HYYji0LDadj8Cql9kPaEYKL3jetOjfQypfZfeIwVJFxfZHbD2Iz0MEqXTaaEGxu3mRe3ixJYV6ggm67bQLZxU57Tyj6PSsrKvqcemAwgqbZAOHxRtJNof6OaaUnSVampRa25hAuWXRZRHGOOPncHbZvPokSEktpxyWS2RdtkhwD6JyyPojs2ttmbWp1QQlbBCSeE32dOcO35lmVYXMPuJaabGJa1GwSIpk9usUKXeLbDEzNJSfLSAlJ6L5+qMLDbVI28RXZaZpChQlIt4wZAtbmEKSiVpm5jWkFZwnEE2BFj/AO4qcjur0KafS1MNTEqFG2NaQUjpsYt7tRlm6cuoawOS6Wy7jb8a6bXuOOK8Np2ydT9WgyQPhFZttaT3mCTKHFTzIbc1Z1a88N+FMVr/AGpaM3zff/sDFtaeQ80h1BulaQodBg8PTUKetiVOSUyDIO3AIXdF2l/VMVmobolApc+9JTDzweYVhXhaJAPTDuX0wpU1QXq22t3ebCsK1Fsg3y2Dh2iNZGlRnNcrHtLcS5LpSJhDpShNwkZpy4c4bTCkF2dl0kF5x5GrSNpOFOcQw3UdGSoJDz9zl8iYt2JNsXBtvGHhuqZtYitsQnRdlu2fxyPaEcqSbyDthc2is1fdOoNLmFS7ZdnVpNlFkDCDxXO3qhgxuv0ZxwJekptlJ2q8VVvXG+nJ2YU6r6LvPpJp0wANrSh6oSmUk0shIN9WDbjHDHafVJOrSaJuRfS+yvYpJ9R4oiK3pxRqDP7ynluh7AFWS3iFjz9UZytsKdEpLuNvTjzrJCm8CU4hsJFz94hlNoU3MPvIQTjdShdhwWSQfTcdcNZHTygT8pNTSJhbbUoAXVOIw7b2txnKIhG6vQlzAbWzNIbJtrCgW6bXvB4Tao2sWnZcH/owIT3w1NMtvMrC21pxJUnYQYEdCLYD34sv6h7o85Hyo9GPfiy/qnujzmfKMdcLycZGvbl3zXc86V3JjNtKfnTU/OV98WLRHTmS0cojkm9LPvOl1TicFrZgC1783FFUm33qvVnphLRU9NPFQQgXNydgjUU1JsjLxuRm07UTwatHeYqul9Teqmk8686rJDpbQngSlJsPf1mNM0A0afoNKcdnE4JmaIKkcKEjYDz7YyWsflqe84c9owjTk2HsTFG0PXV9GZ6spmtWZXFhawXx4UhRub5bYr0u+7LTDb7KyhxtQUlQ2gjhjS9Cv3t6v/1/1YjMOGNJ22NjbdIp01Hc1mJw2u/KIWbcZtGJcMbDOG+5GPMUfdGPcMYw9gyarOjdWpcnL1KfwKROZghd1XIvY9UL6CzCpfTKnKSSMTmA9BBEXDdG+ZlK+uj2DFI0Py0upnnCY0ncR5L7uuVF1qnSMihZSh9alrA+kE2sD6Yz7RuiK0irbVOD2pCwVKcw3sAL7Ium68fHpXQ7+xEFuZ5aZMn+aX3RI6QD3IOv0hVDrUxTlOa3UkALtbECL7OuNE3NZtdR0UqVKcUSlq6UX4AtJy9IPpinboCwvTOfKTeykg9OERadyDNqq9LXcqEtY2wtzMzkbbI9DaMTe+9GKc+TcqlkX6QLH1xhFflhJ1+fl0psluYWlI5sRt6o1nQOfDe5+0+s3Esl2/QCTExNUioyfSGYEzpDUHgbhcysg82Ixf5ZrU7i7gItrElfpcjMXFlbilHaokmNgqUvvTclDBFimTbJHOSCe+LLwRGPoPxqekRuGn9Sdp+h8wplwoW8UsgjbY7fVeMPR8onpEbBun56IJ84R3GE90VGRyksqdnmJVBAU84lAJ4CTaJnS/RcaLzzDCZozCXW8eIow2N7GI+g/OGnedN+0IuO61+U5D7FXtRpv9kiLYS3J6m6xW36cVHVTDRWE8AUn/1f1Q23UDfS42/R0ffCG5n88WfsnO6Ft0830sPm6PvjP9l8EJQaHU9IFvycgpISkBxzGrCnK4HXmYinmVy7y2XBhW2opUOIiL/uTfj1R+yR3mKZWsq3P+cue0Y0m81E8GvaAvrf0NksZuUY0X5go29UCEtzo/gdLfXc9owI4S3O0dizvn9zr+oe6POSvKMejH/xdf1T3R502qjeF5OciUpujNZq0muckJJT7KFFJUFpBuBfYTc7YcUXSio6PPYWWZc4DZSXGEhXQVABXri/7mHzXduP40r2UxnOlKQnSipAAAb4X3xtO20zOxsmjOkcvpJTN8sp1bqDhdaJ8k/eIxGs/lqe84c9oxeNydahNVBFzhLaDbrPvij1n8tz3nDntGJFVJh7Fn0b0sp1K0Qn6VMB4vzGswYEXT4yABc34xFM4YtOjOgkxpLTVzrU82wEOlvCpBJNgDf1xMf7JJ2/5VY/sz74txTFMn5r96MeYI+6MfScxG11yQVTNzeYkVrDipeUCCoCwNrRig2xnD2YZqG6L8yqUf5aPYMUjRD520zzhPfF33RfmVSvrt+wYo+iR/Cymeco741H4h7mw6SaK0/SUMKn3XWxLBWEtqA22ve45ozmbnqBolUi7o86/OTqEqRrHFAtIvkdg8Y+qLVuo1eYkKMxJy6ygziiFkbSkDMddxGZUKkO1ysy9PaUEl5Waj9FIzJ9AjMFpbKxnMTDs1MOTD7inHXFFS1K2knaY0ncf+TqvS1+1FK0spTFF0gep8tiLbKUAFRuScIufTF03IPk6r0tftRufw0Ityq6esFjTKoJIsFLSsdaQfviz6HzgRuZVlN7loui3MUD77xG7q0tqtJWXwMnpZJPSCR7oa6LPlGhukzd8tU0R1kg/dGd4oeSqtI1swhv85QT6Y3DTJsNaCzzadiGUpHURGO6Py++tI6cwRcLmmwejELxs2nI/Ayo/ZjvEMTdCJhKflE9MbDum/M9P26O4xjyflE9MbDumfM8fbo++LPdBbGV0L5wU/zpv2hFy3WvylIfYq74ptC+cFP86b9oRct1r8o0/wCxV3wfyQWxE7mh/DJn7JzuhbdPP4Wbf4uj74R3Nfnix9k53Qtun/Ov/t0d5if2PA/3JjeoVD7JPeYptb/LlQH9Jc9oxctyX8pVAfzKe+JCe3LVTk9MTPwsEh51TmHU3tck2288LSlqWtCW3OfmdLfXc9owIlNHaIdH6M3Ty/rsClHHhw3ub7IEcW7Z1jsSj3yCvqnujzlwx6Md+RV9Ux51tnHXC8nORre5fnow750r2UxnOlXzqqfnC++L7ucVCSk9GXhMzbLNphSiHFgG2FOcZ7Xppqfrs7Nsm7brylJPGL5RYr9mZexb9yf8oT4/mk98Uutflue84c9oxdtydCt+VFdjYNoF+s+6KVWsq5P+cue0Yq+THg0PQNxbW59VHG1FC0qeKVJNiDqxnFB8Jq7f8sz394X74vegx/4e1fpe/ViMx4YkVqwzZJ152Y3KlPPOKccXIpKlqNyTlmTGNjbGwvZ7ktv6AO4Rj4Ge2GH5DNQ3RM9CaX9dv2DFG0T+dlL85R3xeN0P5kUv6zfsGKPoplpXTPOkd4hD4MPcuW69n8Ff9X9mILcz+eLX2S+6J7dd2Ur/AKv7MQG5qoJ0xYBIGJpwDnNoL4B7iO6IPw0nehHsiLNuQeRVelr9qKzuhqCtM52xvbAP8IizbkHk1Xpa/bg/gFuE3XmPHpsxxhxB6rH74qVEe1ejlfRfy2Wf1o98aJurSwd0ZZew3UzMpz4gQR32jLJKabYptQl1EhcwhCUZbbLCvuhDWIe5NbnTGu00kyU3DYWs9k/eRGo6c/MypfZDvEZ9uUy5c0meePktSys+ckAffGhacj8Dal9l94jM/kirYwceWOmNi3S/md/1m/vjHQLrHTGx7pWehhI5Vv743PdEWxlND/L9P85b9oRc91r8o0/7FXeIpdE/L9Pv+kt+0Ium61+Uaf8AZK7xB/JBbERubfPJj7Nz2YX3T/nZ/wBujvMIbm3zyY+zc9mHG6f86h5unvMT+x4Hu5IP95z/ANinvjVLZRlm5H+VKh9invjVY5YnyNR2EnNogR13aIEZR1Wwk4PilZfRMedSDcx6PAum0IfB0lf8UY/sxGoTynOSs875mHlPpU/VXtVJSrr6uHAm4HSeCN9FNkv0Rj+zEOG2kIFkJCRxAWjfW+jNFd0M0Y8HaUW3SFTT5xukZgcQHRGeboGjkxSq2/PNtKMnNL1gWBklR2g9dzG1BOUEcZQ6godQlaSM0qFwYwptOy0ee5Kv1KQp0xT5WYKJeZvrEAA3uLHPgygtHo85W6giUk2VLUo+Mq2SBxniEbmrRahLXjVSJMq49Qn3Q+lafKyScErLNMJ/NbQEj1RrqrwiZSB0jlEyOgU3KN5pYlMAPGAAIw8A3j0otpLiChaQpJ2gi4MN/guR/Qpf+yT7okZ5StFC3Qh+A9LP8pv2DFF0V+dVM86b9oRvrkqw62G3GW1oTsSpIIEJpp0mhYWiUZSoG4IbAIgsSlQoou6xIPPUuTnW21KRLrUHCB5IVbM81xGXMF9D6DLqcS7eySgkKvzWj0ktlDrZbcQFJULFKhcGGjFDpcs8HpemyzTg2LQ0kEddoQxMqojRgdZp07TZ7Uz5UZhbaXF4jcjEL2J44ve5AoBdUQTmQ0bc3je+NIdkZZ5WN2WacVxqQCYMzKMS5JZYbbJ2lCQO6DxLVUKK9ugsF/QyesL6sJX6FCMMsbx6ZU0lxBQtAUk7QRcGEPgyS/Q2P7Me6EJ5StWZ1uQy3iVKZIzJbQPWT3iLZpwPwNqX2X3iJ5mWZl0lLLKGwdoQkC8GW0hxBQtIUk7UkXBjLlcrFaHme3jDpjetJKOquaMPyLZAdUgKbvsxDMD7ol/g2S/Q2P7MQspBuLZDhjUsS6IkebpmWm6ZOlp9pyXmGVXKVCxSRsMLVWtVGtPIeqEwXltpwpyAsOqPQU3SpGetvuSYmLco2Fd8NmdHKNLrC2aVJoUDfElhIPdGur9DKUPcv0cmWHXazNMltC28DAULFQOZV0ZCIfdQTbSpPm6O8xsoQALAbISck5d5WJ1htZ41IBMYz/tZa0Ms3JAfhafH8wn2o1W0cblWGCS0yhsnaUpAhQiJKWZ2VKhB3aIEB7ggRDotiuzGkM2xNOtJbZKULKRcG9gemExpNO8mz2T74jp/8oTP2qu8xHKmXGlgLbv4tyU3te+z0Xjz8sfGcmlI9FH8bAypuJZPCed5Nj0H3x3wnnR/Bseg++K69NhlCFlsnEknoyvBTP2A+KVmL3vltt6InXx35Ndv+Mv5LKNKZ7kmPQffAOlE9ybHoPviuiZVq3VKaPiXth4QL+6CKnykJBZUFLCrC97WF4dbH9h2/wCN6ll8KZ7kmPQffA8KZ3kmPQffFZTPErALKgDn0ZA/fHd/EsMupbuHHCgi/FfP1Q62PyO3/G9Sy+FE7yTHoPvgeFE7yTHoPvitme2gMqv43qF4XZWpxIWUgJUAQOEcd4jx8dK3Iq/F/HbpRJ7wonuTY9B98DwonuSY9B98QsdjHdY3sb7PA9SZ8KJ7kmPQffA8KZ7kmPQffENAEO6xvYdngepNeFM9ybHZPvjnhTPcmx6D74hoBid1jew7PA9UTI0nnQokNM3O3JXvjvhTPcmx2T74hY7wQ7rG9i9ngeqJnwqnx/Bsdk++OeFc/wAlL9k++IYiOGHdY3sOzwPVE14Vz3JS/ZPvgeFc/b5KX7J98QkCNdzi+w7PA9UTXhVP8lL9k++OeFU/yTHZPviGjkO5xfYdngeqJvwqnuSY7J98FOlU/wAmx2T74hoKYdzi+w7PA9UTR0qn+TY7J98FOlU/ybHZPviGJyjl4vc4vsTs8D1Ra6RVX6mXtelA1eG2AEbb8/NAhlov/Gv6n7UCP2/xZOWCm/8A7U/B/LhGGNKMVS/9EXPflCY+1V3mGinkoVhIXfmbJ9doeTw/3hM/aq7zCIjz82s7PRQ+C/8AAzbnUrUtLjRFllIAzuL2gfCLRUhKUqusAi4tkSBf1w7wg7QI4EpGQSAAIZo8Fyy5EDOoS6tBSfEIF+P09UcVPtC1kqOageawuYc2FsxAwj80eiJmjwKlyNRPNlSUlC/HSVDIQoH2m0NYEEJcAKQBaw/0RC2BJFiBBgkWFhkIXHguWXkaqnClphZQAHSLgq2X79sd382NXdKvjCALZ7b7fRDnCCBlsgYRxCJceC5ZcjYzzaQq6V+KLnLrjrM2h5KyhJ8RINjw3FxDjCOKO2A2CFxrYVLkameShIK0KBzvbPYLwYTiVMrcS2rxFBJScttvfDgpvwQMI2WhceCpS5GzU6ha20FCkrWSANoyz2wHpssk3bvZYTt5tsObDigWiXG9hUq3GqZtwutoU0kY1KFwq9gOqDrnW0OKQUqJTttY8BP3GHAAyy2QAhIuQNpzhceBUuRmakyACUrzTiGXPaOKn0Ar+LVZBIJy4Le+HmEfmj0RwpHEItw4FT5GfwgnMlBCRne+3JJ/ahTfSMDiilQ1ZsdmcL2GywjthBuPhBKXI2E1dtTgbNgRbPaCB744idSt0NYFBRJHNl/+w6sLcEFsOACFx4FS5Ghn0pdLakEEKtln1+owXf6SQnArEQSOEZC+2Hls9kcIHEI1ceCVLkauzKm3ijVFSAkEqHBf/wDIJv8AQAcSFXSSDbP6RH3Q8sIKQOIQUo8BqXhk9ot/Gv6n7UCO6L/xr+p+1Aj978P/AII/5/2ed/O/7Ev8f6RKroci8tTi2ziWSScZ2mODR+ngAFpR58ZiSSPFHRDZmaW5VJmVKU4Gm21pI2kqxX9kRvoYb/k+buMVf0xAaP04/wACrtn3x3wep3Iq7ZiTA5oaz845KLkwhKSH5hLSsXACCcufKJ0MP1Re5xfZjfwdp3Iq7Zjvg7TuRV2z74c1ibcp9Gm5xlKVLYZUtIXexIF87QilmuLQFb8kRcX/ABVf+ZDt8P1Q7nF9mE8HabyKu2r3wPB2ncirtn3wqlitBQxTkkU3zAlVf/eFKxNvSNNcfl8GtCkJTjBIzUBmARxw7fD9UO5xfZjfwdp3JK7Z98Dwdp3Iq7ZhQMVz9Nkf7qv/ADISmJ2qUtGvnWpeZlEZuuS4UhbafzsJJuB0w7fD4Q7nF9md8HadyKu2ffAGj1O5FXbPviVbUhxsOIUFJUAQRwiIaVmqtUJie1D0oy3LTKmUhbClEgAG9wsccO3w/VDucX2Yr4PU7kVds++O+DtO5FXbMGLddbSVJfkHiNiCytu/XiVb0Q4p0+J5LiFtKYmGFYXmVHNBtcZ8IIzBh2+H6odzi+zGvg7TeQV2z74Hg7TeRV2z74NV5ybl5unysmplKpt1SFKdQVAAIKtgI4oNqK3+nSP91X/mRe3wvVE7nF9mEGjtN5FXbPvjvg7TeRV2z74cyzVTS9eamZVxq3ktMKQb9JWYRqEzPCpSslJOMN61txxS3WyvySgAABQ/Oh2+F6odzi+zCeDlN5FXbPvjng5TeQV21e+FdRXbfj0h/dV/5kFZqMyxPNyVUZbbU9cMPNKOB0gXKSDmlVgcs78cO3w/VDucX2YTwcpnIK7avfA8HKbyCu2r3w8m26itwbzmJdpFsw6ypZv0hQiMnn65Jvybe+5FW+n9Tfeq/F8VSr/KfyfXDt8P1Re5xfZi/g5TbfIK7avfHDo7TeQPbV74V1Fc/TpL+6K/zIkbccToYfqh3OL7Mhzo5TOQP9or3xzwdpo/gD21e+JgpgpGV4dDD9R3OL7Mh/B2m8ge2r3xw6PU3kD21e+O0aqPVB18PIbCDZ2WUgHx2iSATz3ST1iJUiL0MNfyTucX2ZGsU+WkMW928GO2Lxib26emBDp8WIgR1ilFUjLk5O2KoF0J6IjpVP4Qz32DPeuJJsXbT0CIVz4RGkc2JBMsRvdnHriocLlrWjSOLJ0DKIqt5O0zz5HcqO30i/Mpvac90Magatvqmb9TJhrfqPkVKKr2PGIJAkdJ/mxUvNl9xiTa+RR9URG6T38GKlx71c9kwm1MaQ6lFqbIWwj+Nq/y4laAmIjNIvyM59o1+sTBpZ6tqfQJmQk22ifGUiaUpQ6BgF/TBNJVYKG8rCVWW2bDafHTBLUWSnBHFAFJBtYjhhh8LrA/JU/2E/8A2iMnKvMVF74MDL1LQ8MCpiYSUqIPAgi6cR5z1GFEJLRwk6PSV8wGgE86Rkn1AQho9fXVf/mK/ZREswy3LS7bDKcLbaQlI4gMordLeqyJ2rpkpOVea3+vxnZhSDfCjgCTF5KWiIpkHwpmyjyd6NY+nEu3qvCLszpNh8SnSA4ymYUsjoBSkH0wrQFMFMz4zxnS5eaD6cKwq2WQyw22Wy9cKpCwtXH++6J5w5+qXEzEFpEqZRUaMqTabdeEyvCl1ZQk/FL2kA90Lb40j/8Ajaf/AHxf+XCrQJcRGTPzmkPNX/aahxIOVJal7/lpZkC2AsvKXfjvdItDGqTCpbSGnrTLuvky74wtAEjNvPMiC3BNCIvSDKUllgDGmdl8BtxuJB9RMdXWXUIKhR6gojgCEXP+KGMjMLr9TQ9NjeqZJWNuSUFBwqtbGsEDIA5WuL8MEiFhAsLREVv8co/nw/VORMRE1v8AG6P5+P1bkEUlQBHCINHCM4hQsRtdmCxS3UovrHyGG7bcSzhHovfqiTIiImyJnSCTlQCUyyFTC+IE+KnvUeqCIxOZl00+eprrICWUgyi08ASR4v8AiSB1xKHOG1XlFTlLfZbNncOJpXEtOaT6QIUk5hM5JMTKdjrYX6ReAQSY2p64ECY2p64EU6LYXb+TT0CI+WH4Rzw/o7Pe5Eg2Pi024hDKXQsaQTiyk4VS7ICrZE3ciHMkLRFV3JdM8+b7jEvaIuttrWqnYEKVhnmybC9hnnBA7pL82Kl5q57JiSZ+QR9UQw0jQpzRuooQkqUqWcASkXJOEwGa7TUsoBfIISL/ABavdFBJWyiL0jH+5Xfrt+2mFRXqaf4c3+zV7oLpAhTtFdDaSolTZAAufLTAEgBlCFQk2p+QelXk4kOoKTzc454dAZCAU5RAMKJMLm6HJPum7i2ElZ/lWz9cNNH/AJasf8xX7CIcaOpKaIw2tCkKbxIIULEWUR90R9Ln5anzlWbmlLbUufUtILajdOBGeQ5jFBYbREzaQ1pRT3UGynmXW3B+cBYj0G/phVekNOQm6VvOngS3LrUT1AQWRln52pfCs2wqXCGy1LMrIKkg2KlKtsJsMuADngBKsfliiecr/VLiZiHrqky9QpEw4FapqZWVqSknCC0scHORDn4epn6Qr+yX7oBD+IyZ+c0h5tMe01DmWqsjNPBll0qWrYChQ7xCUy0o6RyCwklKZd8E2yBJbt3GICQiJrjQbfp08k4XGZpDeIcKFnAU9GYPUImsOURmkDavg5C0pKtVMsOEAXNkuJJ9QMEB/ETW/wAao/nw/VuRMWyiKrTS1zNJKUKUEzwKrDYNWvMxVuCTgQcJjlohQhGUVqSl6jUJydqUrPplW3nS2gFgLJS3dINyeE4j1xN1d96UpUw/Ktl19KDqkAXxLOSfXaO0+UElT5eVBvqmwknjIG2KiEeafW//AJxH90T74S0fbXJtzVLdeDq5V4qBwhN0L8YG3ALlQ6onSIiZhoy+kMvMoQoiZaUw4QMgU+Mgni+mOsQsDiZGaeuBCRf3wjHq1t4XFosoWJsbX6Da8CB0Ww+aHxSegQcCCtfJI+qIPGTALR0CAI7AHQL7YGEcUGAjsUBLDijtso7aO2gDgEJTExLyjZcmH22UDMqcUEgdZhCsVAUylPzmHEptPip/OUTZI6yQIZSGjzCVCbqmGfn1C63XRdKTxISckiAFfCag7PheT6dcm3ph+w+xNNhyXebeQdim1BQ9UG3sxhw6lvDxYRETP0FDeKeo6USc+gXBQMKHv5K0jI32X2iLoQmcgLm1o4VoSjGVpCPzicojxOt1PRpc43kHpZRKeFJwm46jcdUQlUZTM7nUgw4DgdEohXQVoERIhbrA88Cw4oitHJh1cgqTml45qRWWHVcKreSrrTYxL2hsU4E80dtnHYbVGdbptOfnHQShlBUQNp4gOc7OuAFkrQpSkpUCU5EA7IMYrOikm7Jz9QEyP3S8hl5/66sZPo2dUPqpPTT86mkUtaUTKkhbz5FxLo47cKjnYc1+m1rRB7N1KRkADOTbMuDsLqwkH0w1b0lobqwhFWlMRNgC8kX6LwaR0fpsgS4ljXPrzW+/8Y4o9J7hlDxyUlnkYHZdpaeJSARDQoqlSVpCkqCgdhHDANogZikvUS87Q0qDaTiekL3Q4nhwD6CujIxLSs2zUJFuaYViaeRiSYUBVK0OJxIUlQ4wbx0gRSNGlroNPk5xSiadPEh+5yYdxEBfMk5A8RsYu+0QaoIKRBFlIIBIFzYX4YUMQleynaN58P1a4iKPJzajrgQJz6HXAim1sOWfkkfVEHjjI+JR9UQa2e2MmACDAQXhg444hToEdtA2x3aI0QKI7a4gWjsARWkci7PUN9pgYnU4XEJ/OUhQUB14bdcOaZUpWqSaJiVcxA5KSclIPCFDgMPOqIyboEhNTRmwlyXmiLF+XcLaz0kbeu8CEoBAtEKmnV2UV+5q0mZQBk3OMAntIsfVAcrk7TTerU4oYAuZqWVrUJ+sLBQHPYxa4Fjg09qm0Obl2VKKCl1wYjsKrqI6LmIWbF9Aab0yf6xuLFNutv0h91pYWhbCilSTcEFO2K7NH/h9Tv8As/1jcEQkJz/dmkUrPBPxM+BLPkcCxctqPrT1iJ2GVWkBVKU/JlZQXE+IsbUKGaVdRAPVBKJUDUqW08sYXk3beT+a4k2UPSDDcpIxB1Uio1uTpSVnVsETcyANoBs2k9Ks/wCrE044hppTrhCUIGJRPABEPo42t5h+qvt4HqgvWAWzS2Mm09nPpJguQw0mQnSKqk5AMsE/44S0WG+JByqLT8ZUHlPEnbhvZA6kgeuALmsVoDbvVq1uhyHGjBSdF6Xg2b1b9kXg9iEmRAtHYEQ0FIyiDpTZkqrVKeCdVjTMtJ/NDl8QH9ZKj1xPWiCAUdMnSPIFPTi6cZt98VEYhozLMzmh0vLTDaXGnELStKhkRiMKUWZekpldDnVlTrKcUs6r+Ga2D+snYeo8MG0PH4MSnQr2zDitU1c/Lpcll6qcllayXc4lcR5iMj0xfNEJExB18/u2jefj9WuH1KqaKpIh7AWnUkoeZJuWljakwxr/AOOUfz8fq1xFuUeTn0OuBAnPodcCCOi2HjPyCPqjug8EY+RR9UQpGTBy0dAgAR0bYAMBHYAgEZxQcgR0QMoAjatPOSDsgQQGnppLLpI4FJUB/iwxIw0qtOaqlOdlHSU4wClY2oUM0qHODYxHy9f3iEytdTvR8eLr8J1DvOFbB0HZAhOdccIChZQuDtBhoKtTlIC0z8sU7bh1Nu+GMxpLLuFUvSAalN2slLObaTxqXsA9fNCmBCktpl6XWJJu4Zlph1DQv5KSgLsOYFZEM5n976n/APZ/rERLylOXT6FMNOu659xLjrzn5y1XJtzcA5gIiZhCv9n8gnCcQ3plb+cRGrIWvgiFbvTNJltWAl6mnWI4g8kWUOtNj/VMTdoja/JOTdNK5cfuqWUH2Lfnpzt1i464yiiGkKt9iWoqFKC59dnMO0MpzWevJP8AWiZQlKEBKRZKRYAcEQejziqvMv11bakNvJDMqlabKDY2k8V1X9AietFfAIiUAOktUHBqWL/44S0ZUJViZo6jZynvKQAdpbUcSD6DbqheTSRpNUzY2LLFjx+XHKtTplUw3U6aUpnWU4ChZsl9G3Ao8GeYPAYfRCWjkRDGlFPU4GJ1Zp8yPKZmvEz5iclDnBh0/W6VLN6x6oyqE8ZeTn64lMo9Oy8QNGUZ2fqVTsdU4tLDB/OQ3e561KVBXp+a0hTvalodYkl3D08tJQSnibBzJP5xsBwXiZl5VmTlG5aXQG2mkhKEjYAIuwIjQ/5sSfQr2zE0Yh9EUKRozKJUCD42RFvpGJrhg9wV+poVRah8NMj9zOAJn0AXy4HOlN8+bojlcWlczRFoUFJVPJII2EatcTziA4lSFAKSRYg8MUuZZmKXWaXSShxyUE6HZV3bgRgXds/VJFuY80VEZZJz6HXAjs79Dr+6BER1Ww7Y+RR9UQZTjaDZSwCRcAn/AFxwVnNhH1R3QhNyRmXW1hzCUJI2X2kH7oxJvwRJN6jsZx2GCpB0hWF/CSvEMsuv1eiFnGFqYQ2hdikWJPDlaM2+C0uR0VBKCpSgABcknZHcQ4xDByQddbeSVpTrCciLj6WZ9I9EHTIuB5S1LSoFQUARstf3+qGaXBcq5HmIJF1KFibCO2yiPapriQ3ifx4FYji6U/8A19ZhZ+TW7NNvJeKAm10/nW//AGGaVbEyxvccBxBtZaTfZY7YCkJWCFJCgeA53hqZAqSbrFyBnxkAj74Ufl1OrZUlywbNyOPZ/rrhmlwMq5E10mmKcC1SEqV7QS0m/dDlttttOBCEoA4Ei0NTILwEa3xiFAK4Re3daCOSmrbut8J+LwXPQr3+qGaXAyx5JAEEkAgkbRAABFhshiGU2bBm0Yk4SQDtABv6u6DNFphLiFzSLuqOG6hxRU3wRxXI82c0GiPDTS1tLTNIKPogHJQVst6YEmWG2XUCdbWojNQULi46eO5gnLgOKS3JEWtYQIYJZuWyH28gR4p4c9mf+rQmim61lZamQUOJFinMfSz2849ETNLguVcknl6YFxe1xfihkJBesSQ7ZKUkWtx39/qjrkgrAUoWkXBGY2C97QzPgZY8i7zbDoCHkIWCcgsA3hFumU9lWJqSl0K40tJB7o4JJerI1pCztUB/Jw/+44zJONOsqLlwhJChbbe/v/1la5nwTLHkdpKTcAjLbzQFKSkXUoDphm/JOLU6pCwkuWsU5EbPd64WmZUPJABAslScxfIi0LfAyrkWsL2Ec4YZtyK25tLweOFIICODaT949EEekXlvPOJfAxlOEW2WhmfApcjsuIxYQoFXFfOCqsTDT4NIXi1gvjCwbZ5BI/Z9cGaky0sKUsKsokC3Nt6YJvgrjHkTnvodcCOz21HXAjogthywfiUfVHdCkRQdcAsHFADnga53lF9oxmiUSpPPHRtiJ1zvKL7Rga53lV9owolEym8GiF173Kr7Rgb4e5ZfaMBRM5wDENr3uVX2jA173LL7RgKJmABeIbXvcsvtGBr3uWX2jAUTOcFcaS4AFXyNwQbEGIjfD3LL7Rgb4e5ZztGAodqokopzHZYyQMIORCTcDu9Ed+BJPX63ArJNsIVl5OG/Thyhnvh7lnO0YG+H+Wc7Riih+3SZJpaVoZCSmwFidgtYdGQ9EFFGkUm6WbZ3yUbX/wBEwy3w/wAs52jA3w/yznaMBQ/FIkQ1qksBKAQcKSRmL27zDphluXYQy0nChAsBe8Q2+HuWc7Rgb4f5ZztGAonOeBeIPfD/ACznaMDfD3LOdowoUTd4GKITXvcsvtGBr3uVX2jChRN4rxyIXXvcqvtGBvh7ll9owFEyTHIh9e9yq+0YGve5VfaMBRMZWhMxFa97lV9owNc7yi+0YChxPbUdcCGqlqV5SiekwIpp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51"/>
            <a:ext cx="9144000" cy="67412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835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http://bniajfi.org/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2F2C-6B0E-4E75-AD66-64C1E560E5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6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BDAAoHBwgHBgoICAgLCgoLDhgQDg0NDh0VFhEYIx8lJCIfIiEmKzcvJik0KSEiMEExNDk7Pj4+JS5ESUM8SDc9Pjv/2wBDAQoLCw4NDhwQEBw7KCIoOzs7Ozs7Ozs7Ozs7Ozs7Ozs7Ozs7Ozs7Ozs7Ozs7Ozs7Ozs7Ozs7Ozs7Ozs7Ozs7Ozv/wAARCAFaAOUDASIAAhEBAxEB/8QAHAAAAAcBAQAAAAAAAAAAAAAAAAIDBAUGBwEI/8QAWRAAAQIEAgMKCAgHDQgDAQAAAQIDAAQFERIhBhMxBxRBUVNhcYGSsRYiMnSRobLRFSMzNkJyc8EmNDVSVLPCJDdDRGJjZIKTlKLT8BclJ3WDhMPhVdLxZf/EABoBAQEBAQEBAQAAAAAAAAAAAAABAgMGBAX/xAAsEQACAgAFBAIDAAICAwAAAAAAAQIRAxIhMVETFEFSMmEEIkKBsTM0ceHw/9oADAMBAAIRAxEAPwDV2GWDLtEstklAJJSOKFNTL8g32BBGD+52vqJ7oVjnbMBdRL8g32BHdRL8g32BBo6CIWAu95fkG+wIG95fkGuwIUvAuIoE97y/IN9gQN7y/INdgQeBeAsJvaX5BvsCBveX/R2+wIUvA64WUT3tL8g32BA3vL8g12BCl+eEZhlTyUpS4UWNzbh5soWA295bkG+wIG95fkGuwIjlyFR1hKagrDhQBlw3OM+jZz24oKabUdeLVJer2nLO+DDx8ecUEkZeW5BvsCO73l+Qa7Ahi1TptCkayorcSnDcFJGIi2d78Ofp5oSbpE6g51VxQJuQUnZnlt5/VEBJ73lzsYa7Agb3l+Qa7Ahj8HzpaCV1JSl3F14LcBvlfnB6uKHkq0tiWQ046XVpHjLO1RhYDb3l+Qb7AgGXlwPkG+wIUhKZQt2XcbbXgWpJAVxc8RvQLcbSSmJpKyqVaSQrKyRmk5gwSZWhuaDLUtLkhIVhUACvM5J9EKy0imUfxtLVgLYSpKiTmNhz64LOyjs1iQFNlC0geOLlB/OTz+6OdyynW45tNgpSROhkS0tqykqvhztcD74AUyW2lb2au4pST4oysD7oc6k74Q7iyS2U+kj3Q3blX0rSFLRq21KUmwNyTfb0XiNyWwWViEu6XW2yqUlwp5ouNWGV7DI5c8LSjsvNrUUyzQQlIucIuFcI6so5KybrIZ1ziFBhvAgJSRxZn0QrKy4l0uC4ONxS9nGbxY5vIk4iE04lpxzVSrCksoC13TmduQ9EE3w0qdLKW5RKRhyWPGVfihSblXXVuFpaUh5GrXcZgZ5jnzjrUuGn3HLiygkAcVhD9rFxoQqKW0lvAhKdt8ItxQI5UNqOv7oEdkYQ9ZV8S39QdwhUKENW1WbR9Qd0HC4yYF8UdCoRxR3FBgXCoGKEsUdKoAOV2FzshFmeZesEKPjJxC6SLjjFxnHVG6SOaI2UK3EyydU4nUMlKytBTnYCwvt2RzlJpnSEU1qSSJ5lxouhRCAnFiUkgW64CZ1lYNlEEEAhSSCL5DIiIqXC10tUuDMKcDSbpcQUgW4AbCF1vGZSool1pSFt+MpBST42YseARnOzWSI938yHdViOK+G+E2va9r7I6qdZSgKKicSikAAkkjbl1RHFTiZ2zTboUXQVJKboI/OvbI9cABbC2X1oWUoW6FBKSSMSsjYf6zhnZemiRE9LktDWD44kIy2kQq28h1GNBuLkX6DaIZMs6401dBQolxabjySVYk39UOaeHzJNlXxKsalLQpNzmomLGcm6ZmUIpWmOzPy4S+ouWEv8pl5OV46qcZQGipdg8bI54iXWXd8uANKKH1nGbZWTYj05iOPMzbyEYUhIYYTYLSblWRy7IjOeXBvpx5JhU20lSklfjJIBFuE7BBVzsu2pIW5bE5qxl9LiiMwO/CCp4IcKRg+LKdoIsSBxj3x16WW+4lOFQSZhRxAbBgNj6YrnIz048kmqcZCCrETZZRYJJJUOCwg7T6HkBaDcbMxa3HEOwJhthLr7SwpMwpSwlNzmCLgcOZh9ILcXLkuBQJWq2JOEkXyJEWM23qScEloKon2HHMCVG9yBdJAJG0X6oDFQl37BtR8ZGMYkkXHGL9XphlJyqhdx1S/FdcUhsgAC6lZ8ew+uG8pKPtty6VlxWKVUiygPizlll9/FEzSRrJDXUlmp1l4kIUfJxeMki448+CCJqMutClhZwpRjuUkXTxjjhinHNpCEtuNYGFNqK0lPjG2y+3ZwRxS3H5JxtMspCkS5SSUEHFa2FPHsPqhnY6cR+ZxoN6xWIC9hdBuTzCCmfYwBYUohRIACCTcbcrXhkpSVSgGGaWErSSpSSlaOdItnaE1KcUw2t1D4stRS4hBCwOAlIHDnwcUMzChEf7+ZUEYCpeNOJOFJNx1QRc4yl7VlRBuE3wmwJ2C+yGCi6HGHHxMIJasdS2TnfhABtBnVLTOHVIeClLSSMJKFpyuSbZEenKCmw4RFp03wdf3QILN/R64EfQjmhdHkI+qO6FAYTR8mj6o7oN1xgwKBUdvCYMRk8FOa9AWU4n2gCDszEZlLKjcI5mTIVlHcXPEbTXlPrmlLulWsAUOIhIv64SVMhNW1nxmEKDJNjhGV9uy+IgRM6qzXTbbRLX547iiIbSlGqdRYOqmFi9/KF1ZdGXqhi486mSm5ck4nVrWCFeSAVX9aQP60Z6leDSwr8llvHLxET+JaH0BRTiWyLg7LqEEbfcdcfKzZaXWUqAOQN7GHU12HS03Jq4jtxEUjAibS4r4wLeUlLiTmDmMJHELH1QUNtoTVChCQUghNha3xYMXOTpkwDAvleIZp5coqZXqg2Uy6VJbSbhRzz2bb5QGcJpkywtKlalJUguJIOYvfPnvE6hel9kyVZQOmI95lC3UMAYELl3BZOVrlMNVOKflXnz4xCW28JOV7gn1m3VFc68GVh35Jq+UdyhCXTq2cOqQ3n5KDcdwhiu3xj5+WTMpSk8NrgW6LRpypJkULbRLXgcO2IZm4ncerSBvpSdYFeMcjla2yDNLQh1l1aTrFvrSVBWd7qFiOEWEY6n0aeF9kvAiGlZlS551whzC+FAXScPi+TY8NxcwhT3FpMowtRNpZSkknaCEn1G8Or9F6L5LBccccvEWpDc03KsYEFam0qcURmlAHHznL0wR6ZSKpjwrwtqS0SEnCLjPPZtKfRFz0RYdksVDZf1wUkRFPNNNy1TUhtKVJSoAgDL4sGA8lCxMrc8tthJbJPk5HMdcM46f2ShMEURELUXFtOTjmI4FMhChxEpNj6cuuF3kpTMqeUgOAOIGIGy2zllzjP1mHU+i9LTccTe1PXAjk1tT1wI7rY5rYVQfi0/VEHAhNs+InoEQOlelzOirEu47LqmFPqKQlKrWAGZ9YjKTbMFkvBS02o3UgEkg5jhGyKFTd1WVqFRlpMUtxvXupbCy6DhubX2RfwYOLW4TAhtDeIpSElZuqw2mBqmsGANpwk4rW4b3v6YZVyqpotGmaitsupl04igGxOcQuienLOlU2/LtyK5csthd1LCr52tsgo6WMxZESzCHC6lpAWfpWzgGXZNwWkEEEHLgO30wqIEZpFzPkKWm1XxISb2Jy4tkc1LWJStWm6yCo22kbDB4pOkO6Uxo/WnqY5TnHi1husOAA3AOy3PGlGxmLmJZkO60NJCyb4rZ344Nqmzj8RPxnl5eVwZwVh0Py7boFgtIVbiuLwpEqhmbClltRBUhJIAFyOLMeuDFtCiolAOIYVZbRxesxE6TaQI0ao6qithT6UrSnAlVjnDXRDS5rSyXmXWpRUvqFBJClYr3F4uTSxmZYChOIKwjEBYHm/wBCCmXZLamy0nAokqTbImFIF7RKFsK002ynC0gIG2wgu9mS8Hi0nWDYq2cRadK6Cqo/B6akyZrW6rVZ3x3tbZxxMA3g0MxwMtW8hPlY9nDxwXerGt1uqTrPzrZwrAhSGZiZZbsgYE2R5ItsytAEuyMNm0+InCnLYOKDkw1qNTkqTKGan5hLDIIBWrZc7IUhbFFyUstQUphBIAANuAbBByy3hKcCcKjci20xDr0spblFnapIPpnG5NBUsIJGdr2zERWie6CzpVU3JFuQXLltou41OBV7EC2zni5PoZmW0tIIWChJC/KFvKytnBHJZlxSVLaQoo8kkbIVvlHLxKFia2GnEqC20qC/KuL3hNcswp4OlpGsGxVs4XMEUYZUMzGs1tT1wIE1tT1wI2jS2OoVZCRzRl+68/im6az+Y2tXpIH3RpwtgHRGQ7qkwHdJ2mgfkpdIPSST7o1D5HNlYCVU2fllpPjJDbwPSAqPQU7VJam01yoTTmFhpGNSubgtGFaTS+9qhKIOX7hlyewB90aHpe+X9zBDuK+NpgnnzTG5q6IhrXt0Kj1/RupSDAeZeUycAdSAF2IyBBiM3JHks1OouK2JlgT1GIChUiTndGa5OzDeJ+VbQWVYj4pJziX3Lyd91Uf0Q98VpJNELrLbqGjswpacT7QQgrKlosMuDbtg1M3TdH6i842pbsrgQVhTyQAoAXNrE52EZboVTJSs6TMyk83rGFJWVJuRewPFCOj9Olp3S+WkJhBXLrmChSb2uBfK8TpxLZrVH3SKJWaoinsh9pxw2bU6gBKjxbYremXgYdKJk1Y1HfniawM4cHki1uq0U5iXbp+6A1LS4KW2aklKBfYA4LQ63SDfTmd6G/ZEFFJ6CzVKtppSNGm5NmaEwQ8yFNlCL+KMs89sMJvdT0flUslImHy6gLKW0i6L8BudsU3dQzXRT/Qx90RFcpElJaI0KfYbKZiaDmuViJxWOXRBQWlktmoaS1Og1nQpM/OrmFU55aFAsiywb7M+fbCO54vR9uSnTQ1TQaC0l0zJGRsdluDbFQKidxcAm9pr9uDaCOqb0I0mUkkEMkg8XxaomXQtlpnt1mgyk0tlpqZmQg2LjaQEnouYlaRp1R61ITU1LLcSZVsuOsrTZYSBtAvnGT6BSEjUKjPszrDbwEi4psL4FXGY57XhTc3bQ/pVvV0EszEu424m9sSSIrgiWMGqxLN6cCskL3sJ8v2t42HHi2cdo1iobpVDpkymXfTM4y2hzxWwRZSQRw8RjJ2qbKK08FLLZMp8IFnBiPkY7Wv0Q63QmUMaXPstDChttpKRfYAgARppOgnoaTM7quj8tUTKHfDiUqwqeQgFAPpuRE/XNJqbQKamenHvEcNm0ozU4bXyEYppxSJKjViXl5BottrlW1qBUTdRuCfVEtugurVRdGQT/EgrrwojORaFstje7DQ1uhK5ScbSTbGUpNuq8IbpukMhMaLS7DDhd3/hdZWkeKUg598UeuyEnL6E6PzbTCETD+t1rgGa7Kyvx2iSmpJiZ3JpOedSVTEs6ptpZUfFSXDfKGVJpksPoFV6a3RK1S6il4oeZLq9UBfAkWNjx5xMaHVDQ+nTk7O0lFRLjEmtx0PYT8WCkm3PsivaISEsvRTSGfU3eYaYLaV3OSSnMW2cAhPc5ZD9UqbBFw5TXU247lIitJ2Ealo7ptS9Jn3WJFL4WygKOsSBl6TDef3QqPTq2qkOomVTCVpQShAKbqtbh54zvcsmjLaVrZP8NLrTbnBB+4w0SpVS3T7gYsVSv/VSr3CM5FbLehqOken1I0bmBLTGtemCnEW2QCUjguTshjR902i1iebkyh+VddOFBdAwk8AuDlGa6TATG6DNId8ZKptKSDxZC3ojmmUuxTNNZhqSaTLttqbUhDYsEnCDl1xVBbCzcpg3KYEEWoqSknbaBHI6rYN9EdEYfp4/vnTSfN8kqSgdSQI2+/iiMEruOo6WTwbzU7NqQm/1rCOmFucpElp85Lu1uVVLPNuoEk2kltQUARcWyizVR/fG47LqveyW0+hdvuik1/RioaNrl0zxZVr8WEtKJta19oHHFlae1248+g/wUyE/4wfvjTWiIhjox8zNJfsm+8w63MPx2p+aHvhrov8AM3SX7JvvMOty/wDHqn5oe+K9mCP3OPnjL/Uc9kwhotlp/Kedq++F9zj55S/1F+yYQ0Y+f8r52rvMH5B2Z/fLV/zMfrBCm6P895zob9gQnNZbpSv+Zj9YIV3SPntN/Vb9gQ8oEjunZmi+Z+6G+kvzA0a6HO+HO6b5NEP9E90NtJP3v9Gv+r3wWyHkeD95lXnX7cP9y2VRPUOtSjnkP2bV0FJEMEj/AIMr86/bEONzebcp+jFfnGkpUthAcSFDIkIUReI/iwVCdlKjojpAppRwvMk4VjyXEnL0ERpmgtH0bfZZrdKadbmEpKHELdKtWojMEdxip/Cc5uiIm5ecl5Zp+SlVvsONJIJIIuk3JyN/TaCbls46xpVvZKyGphlQUngJGYP+uOEtUEM2v30B/wA2P6yDbpGWmkz9Vv2RBW/30Un/APrf+WD7pA/DSZ+qj2RF8oeBxuloUqvShCSf3E3sHOqLJpA1o+1odRZutsvPvIlEIl2W3CgqOEX7tsX2TSDJskj6Ce6M23Yr74pab5YHD60xhO2kXYodRnZuelpclpTclL4m5dAuUozxEXO055mLgf3mEecf+SI6vNIb3PdHMKQMS3lHnJMSO3cYT5x/5I2/BBPQ35j6SD+b/ZME3KbHSaZH9DV7SYPoZ8yNJR/ND2VQnuT/ADomPNFe0mD2YXgZ6NoNN3SEMbNXMutdXjCFdAkGc0/Exa+Euu+kEftQeqI3jur32BU4hXatfvhxuTsFzSGcfIybYIvzlQ90HtYIPSp4y+nM++E3Lc1itx2IMM65V3K9XHKipjUqdwjAk4rWAG3qiR0iH/EGZv8Apie8RadKdOqnRNIn6dKy8mppsJsVtknNIPHDgGhHyE9ECATdCTxiBHA7LYDqw2ypZyCUk+qMM0ZbVP6YSJWLlc0Fqvw2OIxuykoUyQ4AUFPjA7LcMQMs5oZKPpflnKSy6jyVoKAR0GNRdWc2V3dZZBp9Pftml1Sb9I/9RXaWpT+5nWmUgktTDayOIXTn6jGmzlR0YqTYZnJ2nTCEnEEuOIUL8ecL02ToQadbprMlq3hZ1LASQoc4HSYqlSqiVqYtSK0ZCi1WnCWU4qebACgfICbkkjoiwbl4JqFSFv4oe8RpUvovQ5bWamlSyNanCv4sZji6IcSlCpdPUtUnIS8upYwqLbYSSOI2iuaa2FGObnPzzlvqr9kwjo1YboEsP6YrvMbPK6P0mRfD8rTZVl1OxaGgCOuONaPUdiZE01TJVD6VYg4loBQPHeJ1EKMam8t0hfF8Jj9YIV3R/ntN/Vb9kRrczRaCw6uozUjJNrSrWKmHG0gg32knnhjNr0Mn5hT827SX3lWBW4pClG3PFU/Iooe6b8lQ/ND+zDbSPPc+0bPFre+NYnaXRpxplc7KSrzaEhLRdQCADwC8dVRaPNSbLC5CVdl2b6pBbBSi+2w4IixFsXK9zM0fvML85/bEK7njDk1onpFLtglbrRSgcZKFWjR26ZR3JJVPblZVUsDiLAQMN77bdMKyVNptL1jcjKsSuOylpaSE3twm0TqKhlZh+idcY0dqE47NNOqDsqtkBAFwokHO/REluXSrr2lofQklthpRWobBcWEahUNFtHagozc5TpZRPjKdthvzkjbD6mSNNkpctU1hhpu+YaAAvzxp4i2JlZhtSm1UvTyZnC0VmXqCncF7YrLvaFdOJvf+kZnAgoD8uy5h22xIBtGzTVIoM/NEzUlJPvnIlbaVKMde0cob7qS9S5Na8ISnE0knCLAW5hlEWLHcuVjyR/E2fs090ZruxIVraY5Y4cLgv2Y1BoI1Y1eHBbK2y0N6jTJGpsBqflWphpJvhcTcDnjEZU7FeDBqjWlT+i9MpwlVJTIKWlT17hRVmB6LxZEgq3GDYbJi55vjI0huhaPvyiZVunyTjDZxBAbSQCeHphdqSpUswac0xLNtk5sJSACTzRt4qGVmNaJ1be9IrVLLGIzUqtwOX8nCk5W57w/3J89KH/NFe0mNRTo7Q5fEpFLk29YCgkNJFwcrdcGl6TRqO4XpeTlZRahhxoQEEjiv6IPEWoUWZVulBchpq3Ns5LUy26kkXFwSP2YmNyGVtK1KZO1a0IHUCfvi/TtKpNSCZidk5aZCE5OOoCrJ27TCknTpCmsKTJyzMs0fGUG0hIOW3KJnTjQrUxbTRh6nacTLzzaglTyXkfyk5HL0EdUNq5PDSnS4vSDLg3ypCG0KAxXsBwXjbZunUqtNBMzLS82hGQxpCsPuhCRodEpbi1yUlLMOIyUpKRiTfn2iKsRUMrHZFkpHNAg7wsRAjB0WwV78VWP5B7o84k5x6Ne/FV/UPdHnI7Y64Xk5SFW2JhbesQy4pA2qCSR6YPKzszJTCJiWfWy6jyVoVYiNW3MADoq4CLjfK+5MZnpEy3LaRVBlpIShEwsJSBkBeNp22ieDYdA9JF6Q0Y74sZqWIQ6Rli4ld/oi07RGV7kLhE1UkXyLaD6zF/rWktL0flw7UZgIKvIbSLrX0COEl+1I0mSto4RFAVuvUkKITITZHH4o9V4naDpxRtIXQxLPKafP8C8LKV0HYYji0LDadj8Cql9kPaEYKL3jetOjfQypfZfeIwVJFxfZHbD2Iz0MEqXTaaEGxu3mRe3ixJYV6ggm67bQLZxU57Tyj6PSsrKvqcemAwgqbZAOHxRtJNof6OaaUnSVampRa25hAuWXRZRHGOOPncHbZvPokSEktpxyWS2RdtkhwD6JyyPojs2ttmbWp1QQlbBCSeE32dOcO35lmVYXMPuJaabGJa1GwSIpk9usUKXeLbDEzNJSfLSAlJ6L5+qMLDbVI28RXZaZpChQlIt4wZAtbmEKSiVpm5jWkFZwnEE2BFj/AO4qcjur0KafS1MNTEqFG2NaQUjpsYt7tRlm6cuoawOS6Wy7jb8a6bXuOOK8Np2ydT9WgyQPhFZttaT3mCTKHFTzIbc1Z1a88N+FMVr/AGpaM3zff/sDFtaeQ80h1BulaQodBg8PTUKetiVOSUyDIO3AIXdF2l/VMVmobolApc+9JTDzweYVhXhaJAPTDuX0wpU1QXq22t3ebCsK1Fsg3y2Dh2iNZGlRnNcrHtLcS5LpSJhDpShNwkZpy4c4bTCkF2dl0kF5x5GrSNpOFOcQw3UdGSoJDz9zl8iYt2JNsXBtvGHhuqZtYitsQnRdlu2fxyPaEcqSbyDthc2is1fdOoNLmFS7ZdnVpNlFkDCDxXO3qhgxuv0ZxwJekptlJ2q8VVvXG+nJ2YU6r6LvPpJp0wANrSh6oSmUk0shIN9WDbjHDHafVJOrSaJuRfS+yvYpJ9R4oiK3pxRqDP7ynluh7AFWS3iFjz9UZytsKdEpLuNvTjzrJCm8CU4hsJFz94hlNoU3MPvIQTjdShdhwWSQfTcdcNZHTygT8pNTSJhbbUoAXVOIw7b2txnKIhG6vQlzAbWzNIbJtrCgW6bXvB4Tao2sWnZcH/owIT3w1NMtvMrC21pxJUnYQYEdCLYD34sv6h7o85Hyo9GPfiy/qnujzmfKMdcLycZGvbl3zXc86V3JjNtKfnTU/OV98WLRHTmS0cojkm9LPvOl1TicFrZgC1783FFUm33qvVnphLRU9NPFQQgXNydgjUU1JsjLxuRm07UTwatHeYqul9Teqmk8686rJDpbQngSlJsPf1mNM0A0afoNKcdnE4JmaIKkcKEjYDz7YyWsflqe84c9owjTk2HsTFG0PXV9GZ6spmtWZXFhawXx4UhRub5bYr0u+7LTDb7KyhxtQUlQ2gjhjS9Cv3t6v/1/1YjMOGNJ22NjbdIp01Hc1mJw2u/KIWbcZtGJcMbDOG+5GPMUfdGPcMYw9gyarOjdWpcnL1KfwKROZghd1XIvY9UL6CzCpfTKnKSSMTmA9BBEXDdG+ZlK+uj2DFI0Py0upnnCY0ncR5L7uuVF1qnSMihZSh9alrA+kE2sD6Yz7RuiK0irbVOD2pCwVKcw3sAL7Ium68fHpXQ7+xEFuZ5aZMn+aX3RI6QD3IOv0hVDrUxTlOa3UkALtbECL7OuNE3NZtdR0UqVKcUSlq6UX4AtJy9IPpinboCwvTOfKTeykg9OERadyDNqq9LXcqEtY2wtzMzkbbI9DaMTe+9GKc+TcqlkX6QLH1xhFflhJ1+fl0psluYWlI5sRt6o1nQOfDe5+0+s3Esl2/QCTExNUioyfSGYEzpDUHgbhcysg82Ixf5ZrU7i7gItrElfpcjMXFlbilHaokmNgqUvvTclDBFimTbJHOSCe+LLwRGPoPxqekRuGn9Sdp+h8wplwoW8UsgjbY7fVeMPR8onpEbBun56IJ84R3GE90VGRyksqdnmJVBAU84lAJ4CTaJnS/RcaLzzDCZozCXW8eIow2N7GI+g/OGnedN+0IuO61+U5D7FXtRpv9kiLYS3J6m6xW36cVHVTDRWE8AUn/1f1Q23UDfS42/R0ffCG5n88WfsnO6Ft0830sPm6PvjP9l8EJQaHU9IFvycgpISkBxzGrCnK4HXmYinmVy7y2XBhW2opUOIiL/uTfj1R+yR3mKZWsq3P+cue0Y0m81E8GvaAvrf0NksZuUY0X5go29UCEtzo/gdLfXc9owI4S3O0dizvn9zr+oe6POSvKMejH/xdf1T3R502qjeF5OciUpujNZq0muckJJT7KFFJUFpBuBfYTc7YcUXSio6PPYWWZc4DZSXGEhXQVABXri/7mHzXduP40r2UxnOlKQnSipAAAb4X3xtO20zOxsmjOkcvpJTN8sp1bqDhdaJ8k/eIxGs/lqe84c9oxeNydahNVBFzhLaDbrPvij1n8tz3nDntGJFVJh7Fn0b0sp1K0Qn6VMB4vzGswYEXT4yABc34xFM4YtOjOgkxpLTVzrU82wEOlvCpBJNgDf1xMf7JJ2/5VY/sz74txTFMn5r96MeYI+6MfScxG11yQVTNzeYkVrDipeUCCoCwNrRig2xnD2YZqG6L8yqUf5aPYMUjRD520zzhPfF33RfmVSvrt+wYo+iR/Cymeco741H4h7mw6SaK0/SUMKn3XWxLBWEtqA22ve45ozmbnqBolUi7o86/OTqEqRrHFAtIvkdg8Y+qLVuo1eYkKMxJy6ygziiFkbSkDMddxGZUKkO1ysy9PaUEl5Waj9FIzJ9AjMFpbKxnMTDs1MOTD7inHXFFS1K2knaY0ncf+TqvS1+1FK0spTFF0gep8tiLbKUAFRuScIufTF03IPk6r0tftRufw0Ityq6esFjTKoJIsFLSsdaQfviz6HzgRuZVlN7loui3MUD77xG7q0tqtJWXwMnpZJPSCR7oa6LPlGhukzd8tU0R1kg/dGd4oeSqtI1swhv85QT6Y3DTJsNaCzzadiGUpHURGO6Py++tI6cwRcLmmwejELxs2nI/Ayo/ZjvEMTdCJhKflE9MbDum/M9P26O4xjyflE9MbDumfM8fbo++LPdBbGV0L5wU/zpv2hFy3WvylIfYq74ptC+cFP86b9oRct1r8o0/wCxV3wfyQWxE7mh/DJn7JzuhbdPP4Wbf4uj74R3Nfnix9k53Qtun/Ov/t0d5if2PA/3JjeoVD7JPeYptb/LlQH9Jc9oxctyX8pVAfzKe+JCe3LVTk9MTPwsEh51TmHU3tck2288LSlqWtCW3OfmdLfXc9owIlNHaIdH6M3Ty/rsClHHhw3ub7IEcW7Z1jsSj3yCvqnujzlwx6Md+RV9Ux51tnHXC8nORre5fnow750r2UxnOlXzqqfnC++L7ucVCSk9GXhMzbLNphSiHFgG2FOcZ7Xppqfrs7Nsm7brylJPGL5RYr9mZexb9yf8oT4/mk98Uutflue84c9oxdtydCt+VFdjYNoF+s+6KVWsq5P+cue0Yq+THg0PQNxbW59VHG1FC0qeKVJNiDqxnFB8Jq7f8sz394X74vegx/4e1fpe/ViMx4YkVqwzZJ152Y3KlPPOKccXIpKlqNyTlmTGNjbGwvZ7ktv6AO4Rj4Ge2GH5DNQ3RM9CaX9dv2DFG0T+dlL85R3xeN0P5kUv6zfsGKPoplpXTPOkd4hD4MPcuW69n8Ff9X9mILcz+eLX2S+6J7dd2Ur/AKv7MQG5qoJ0xYBIGJpwDnNoL4B7iO6IPw0nehHsiLNuQeRVelr9qKzuhqCtM52xvbAP8IizbkHk1Xpa/bg/gFuE3XmPHpsxxhxB6rH74qVEe1ejlfRfy2Wf1o98aJurSwd0ZZew3UzMpz4gQR32jLJKabYptQl1EhcwhCUZbbLCvuhDWIe5NbnTGu00kyU3DYWs9k/eRGo6c/MypfZDvEZ9uUy5c0meePktSys+ckAffGhacj8Dal9l94jM/kirYwceWOmNi3S/md/1m/vjHQLrHTGx7pWehhI5Vv743PdEWxlND/L9P85b9oRc91r8o0/7FXeIpdE/L9Pv+kt+0Ium61+Uaf8AZK7xB/JBbERubfPJj7Nz2YX3T/nZ/wBujvMIbm3zyY+zc9mHG6f86h5unvMT+x4Hu5IP95z/ANinvjVLZRlm5H+VKh9invjVY5YnyNR2EnNogR13aIEZR1Wwk4PilZfRMedSDcx6PAum0IfB0lf8UY/sxGoTynOSs875mHlPpU/VXtVJSrr6uHAm4HSeCN9FNkv0Rj+zEOG2kIFkJCRxAWjfW+jNFd0M0Y8HaUW3SFTT5xukZgcQHRGeboGjkxSq2/PNtKMnNL1gWBklR2g9dzG1BOUEcZQ6godQlaSM0qFwYwptOy0ee5Kv1KQp0xT5WYKJeZvrEAA3uLHPgygtHo85W6giUk2VLUo+Mq2SBxniEbmrRahLXjVSJMq49Qn3Q+lafKyScErLNMJ/NbQEj1RrqrwiZSB0jlEyOgU3KN5pYlMAPGAAIw8A3j0otpLiChaQpJ2gi4MN/guR/Qpf+yT7okZ5StFC3Qh+A9LP8pv2DFF0V+dVM86b9oRvrkqw62G3GW1oTsSpIIEJpp0mhYWiUZSoG4IbAIgsSlQoou6xIPPUuTnW21KRLrUHCB5IVbM81xGXMF9D6DLqcS7eySgkKvzWj0ktlDrZbcQFJULFKhcGGjFDpcs8HpemyzTg2LQ0kEddoQxMqojRgdZp07TZ7Uz5UZhbaXF4jcjEL2J44ve5AoBdUQTmQ0bc3je+NIdkZZ5WN2WacVxqQCYMzKMS5JZYbbJ2lCQO6DxLVUKK9ugsF/QyesL6sJX6FCMMsbx6ZU0lxBQtAUk7QRcGEPgyS/Q2P7Me6EJ5StWZ1uQy3iVKZIzJbQPWT3iLZpwPwNqX2X3iJ5mWZl0lLLKGwdoQkC8GW0hxBQtIUk7UkXBjLlcrFaHme3jDpjetJKOquaMPyLZAdUgKbvsxDMD7ol/g2S/Q2P7MQspBuLZDhjUsS6IkebpmWm6ZOlp9pyXmGVXKVCxSRsMLVWtVGtPIeqEwXltpwpyAsOqPQU3SpGetvuSYmLco2Fd8NmdHKNLrC2aVJoUDfElhIPdGur9DKUPcv0cmWHXazNMltC28DAULFQOZV0ZCIfdQTbSpPm6O8xsoQALAbISck5d5WJ1htZ41IBMYz/tZa0Ms3JAfhafH8wn2o1W0cblWGCS0yhsnaUpAhQiJKWZ2VKhB3aIEB7ggRDotiuzGkM2xNOtJbZKULKRcG9gemExpNO8mz2T74jp/8oTP2qu8xHKmXGlgLbv4tyU3te+z0Xjz8sfGcmlI9FH8bAypuJZPCed5Nj0H3x3wnnR/Bseg++K69NhlCFlsnEknoyvBTP2A+KVmL3vltt6InXx35Ndv+Mv5LKNKZ7kmPQffAOlE9ybHoPviuiZVq3VKaPiXth4QL+6CKnykJBZUFLCrC97WF4dbH9h2/wCN6ll8KZ7kmPQffA8KZ3kmPQffFZTPErALKgDn0ZA/fHd/EsMupbuHHCgi/FfP1Q62PyO3/G9Sy+FE7yTHoPvgeFE7yTHoPvitme2gMqv43qF4XZWpxIWUgJUAQOEcd4jx8dK3Iq/F/HbpRJ7wonuTY9B98DwonuSY9B98QsdjHdY3sb7PA9SZ8KJ7kmPQffA8KZ7kmPQffENAEO6xvYdngepNeFM9ybHZPvjnhTPcmx6D74hoBid1jew7PA9UTI0nnQokNM3O3JXvjvhTPcmx2T74hY7wQ7rG9i9ngeqJnwqnx/Bsdk++OeFc/wAlL9k++IYiOGHdY3sOzwPVE14Vz3JS/ZPvgeFc/b5KX7J98QkCNdzi+w7PA9UTXhVP8lL9k++OeFU/yTHZPviGjkO5xfYdngeqJvwqnuSY7J98FOlU/wAmx2T74hoKYdzi+w7PA9UTR0qn+TY7J98FOlU/ybHZPviGJyjl4vc4vsTs8D1Ra6RVX6mXtelA1eG2AEbb8/NAhlov/Gv6n7UCP2/xZOWCm/8A7U/B/LhGGNKMVS/9EXPflCY+1V3mGinkoVhIXfmbJ9doeTw/3hM/aq7zCIjz82s7PRQ+C/8AAzbnUrUtLjRFllIAzuL2gfCLRUhKUqusAi4tkSBf1w7wg7QI4EpGQSAAIZo8Fyy5EDOoS6tBSfEIF+P09UcVPtC1kqOageawuYc2FsxAwj80eiJmjwKlyNRPNlSUlC/HSVDIQoH2m0NYEEJcAKQBaw/0RC2BJFiBBgkWFhkIXHguWXkaqnClphZQAHSLgq2X79sd382NXdKvjCALZ7b7fRDnCCBlsgYRxCJceC5ZcjYzzaQq6V+KLnLrjrM2h5KyhJ8RINjw3FxDjCOKO2A2CFxrYVLkameShIK0KBzvbPYLwYTiVMrcS2rxFBJScttvfDgpvwQMI2WhceCpS5GzU6ha20FCkrWSANoyz2wHpssk3bvZYTt5tsObDigWiXG9hUq3GqZtwutoU0kY1KFwq9gOqDrnW0OKQUqJTttY8BP3GHAAyy2QAhIuQNpzhceBUuRmakyACUrzTiGXPaOKn0Ar+LVZBIJy4Le+HmEfmj0RwpHEItw4FT5GfwgnMlBCRne+3JJ/ahTfSMDiilQ1ZsdmcL2GywjthBuPhBKXI2E1dtTgbNgRbPaCB744idSt0NYFBRJHNl/+w6sLcEFsOACFx4FS5Ghn0pdLakEEKtln1+owXf6SQnArEQSOEZC+2Hls9kcIHEI1ceCVLkauzKm3ijVFSAkEqHBf/wDIJv8AQAcSFXSSDbP6RH3Q8sIKQOIQUo8BqXhk9ot/Gv6n7UCO6L/xr+p+1Aj978P/AII/5/2ed/O/7Ev8f6RKroci8tTi2ziWSScZ2mODR+ngAFpR58ZiSSPFHRDZmaW5VJmVKU4Gm21pI2kqxX9kRvoYb/k+buMVf0xAaP04/wACrtn3x3wep3Iq7ZiTA5oaz845KLkwhKSH5hLSsXACCcufKJ0MP1Re5xfZjfwdp3Iq7Zjvg7TuRV2z74c1ibcp9Gm5xlKVLYZUtIXexIF87QilmuLQFb8kRcX/ABVf+ZDt8P1Q7nF9mE8HabyKu2r3wPB2ncirtn3wqlitBQxTkkU3zAlVf/eFKxNvSNNcfl8GtCkJTjBIzUBmARxw7fD9UO5xfZjfwdp3JK7Z98Dwdp3Iq7ZhQMVz9Nkf7qv/ADISmJ2qUtGvnWpeZlEZuuS4UhbafzsJJuB0w7fD4Q7nF9md8HadyKu2ffAGj1O5FXbPviVbUhxsOIUFJUAQRwiIaVmqtUJie1D0oy3LTKmUhbClEgAG9wsccO3w/VDucX2Yr4PU7kVds++O+DtO5FXbMGLddbSVJfkHiNiCytu/XiVb0Q4p0+J5LiFtKYmGFYXmVHNBtcZ8IIzBh2+H6odzi+zGvg7TeQV2z74Hg7TeRV2z74NV5ybl5unysmplKpt1SFKdQVAAIKtgI4oNqK3+nSP91X/mRe3wvVE7nF9mEGjtN5FXbPvjvg7TeRV2z74cyzVTS9eamZVxq3ktMKQb9JWYRqEzPCpSslJOMN61txxS3WyvySgAABQ/Oh2+F6odzi+zCeDlN5FXbPvjng5TeQV21e+FdRXbfj0h/dV/5kFZqMyxPNyVUZbbU9cMPNKOB0gXKSDmlVgcs78cO3w/VDucX2YTwcpnIK7avfA8HKbyCu2r3w8m26itwbzmJdpFsw6ypZv0hQiMnn65Jvybe+5FW+n9Tfeq/F8VSr/KfyfXDt8P1Re5xfZi/g5TbfIK7avfHDo7TeQPbV74V1Fc/TpL+6K/zIkbccToYfqh3OL7Mhzo5TOQP9or3xzwdpo/gD21e+JgpgpGV4dDD9R3OL7Mh/B2m8ge2r3xw6PU3kD21e+O0aqPVB18PIbCDZ2WUgHx2iSATz3ST1iJUiL0MNfyTucX2ZGsU+WkMW928GO2Lxib26emBDp8WIgR1ilFUjLk5O2KoF0J6IjpVP4Qz32DPeuJJsXbT0CIVz4RGkc2JBMsRvdnHriocLlrWjSOLJ0DKIqt5O0zz5HcqO30i/Mpvac90Magatvqmb9TJhrfqPkVKKr2PGIJAkdJ/mxUvNl9xiTa+RR9URG6T38GKlx71c9kwm1MaQ6lFqbIWwj+Nq/y4laAmIjNIvyM59o1+sTBpZ6tqfQJmQk22ifGUiaUpQ6BgF/TBNJVYKG8rCVWW2bDafHTBLUWSnBHFAFJBtYjhhh8LrA/JU/2E/8A2iMnKvMVF74MDL1LQ8MCpiYSUqIPAgi6cR5z1GFEJLRwk6PSV8wGgE86Rkn1AQho9fXVf/mK/ZREswy3LS7bDKcLbaQlI4gMordLeqyJ2rpkpOVea3+vxnZhSDfCjgCTF5KWiIpkHwpmyjyd6NY+nEu3qvCLszpNh8SnSA4ymYUsjoBSkH0wrQFMFMz4zxnS5eaD6cKwq2WQyw22Wy9cKpCwtXH++6J5w5+qXEzEFpEqZRUaMqTabdeEyvCl1ZQk/FL2kA90Lb40j/8Ajaf/AHxf+XCrQJcRGTPzmkPNX/aahxIOVJal7/lpZkC2AsvKXfjvdItDGqTCpbSGnrTLuvky74wtAEjNvPMiC3BNCIvSDKUllgDGmdl8BtxuJB9RMdXWXUIKhR6gojgCEXP+KGMjMLr9TQ9NjeqZJWNuSUFBwqtbGsEDIA5WuL8MEiFhAsLREVv8co/nw/VORMRE1v8AG6P5+P1bkEUlQBHCINHCM4hQsRtdmCxS3UovrHyGG7bcSzhHovfqiTIiImyJnSCTlQCUyyFTC+IE+KnvUeqCIxOZl00+eprrICWUgyi08ASR4v8AiSB1xKHOG1XlFTlLfZbNncOJpXEtOaT6QIUk5hM5JMTKdjrYX6ReAQSY2p64ECY2p64EU6LYXb+TT0CI+WH4Rzw/o7Pe5Eg2Pi024hDKXQsaQTiyk4VS7ICrZE3ciHMkLRFV3JdM8+b7jEvaIuttrWqnYEKVhnmybC9hnnBA7pL82Kl5q57JiSZ+QR9UQw0jQpzRuooQkqUqWcASkXJOEwGa7TUsoBfIISL/ABavdFBJWyiL0jH+5Xfrt+2mFRXqaf4c3+zV7oLpAhTtFdDaSolTZAAufLTAEgBlCFQk2p+QelXk4kOoKTzc454dAZCAU5RAMKJMLm6HJPum7i2ElZ/lWz9cNNH/AJasf8xX7CIcaOpKaIw2tCkKbxIIULEWUR90R9Ln5anzlWbmlLbUufUtILajdOBGeQ5jFBYbREzaQ1pRT3UGynmXW3B+cBYj0G/phVekNOQm6VvOngS3LrUT1AQWRln52pfCs2wqXCGy1LMrIKkg2KlKtsJsMuADngBKsfliiecr/VLiZiHrqky9QpEw4FapqZWVqSknCC0scHORDn4epn6Qr+yX7oBD+IyZ+c0h5tMe01DmWqsjNPBll0qWrYChQ7xCUy0o6RyCwklKZd8E2yBJbt3GICQiJrjQbfp08k4XGZpDeIcKFnAU9GYPUImsOURmkDavg5C0pKtVMsOEAXNkuJJ9QMEB/ETW/wAao/nw/VuRMWyiKrTS1zNJKUKUEzwKrDYNWvMxVuCTgQcJjlohQhGUVqSl6jUJydqUrPplW3nS2gFgLJS3dINyeE4j1xN1d96UpUw/Ktl19KDqkAXxLOSfXaO0+UElT5eVBvqmwknjIG2KiEeafW//AJxH90T74S0fbXJtzVLdeDq5V4qBwhN0L8YG3ALlQ6onSIiZhoy+kMvMoQoiZaUw4QMgU+Mgni+mOsQsDiZGaeuBCRf3wjHq1t4XFosoWJsbX6Da8CB0Ww+aHxSegQcCCtfJI+qIPGTALR0CAI7AHQL7YGEcUGAjsUBLDijtso7aO2gDgEJTExLyjZcmH22UDMqcUEgdZhCsVAUylPzmHEptPip/OUTZI6yQIZSGjzCVCbqmGfn1C63XRdKTxISckiAFfCag7PheT6dcm3ph+w+xNNhyXebeQdim1BQ9UG3sxhw6lvDxYRETP0FDeKeo6USc+gXBQMKHv5K0jI32X2iLoQmcgLm1o4VoSjGVpCPzicojxOt1PRpc43kHpZRKeFJwm46jcdUQlUZTM7nUgw4DgdEohXQVoERIhbrA88Cw4oitHJh1cgqTml45qRWWHVcKreSrrTYxL2hsU4E80dtnHYbVGdbptOfnHQShlBUQNp4gOc7OuAFkrQpSkpUCU5EA7IMYrOikm7Jz9QEyP3S8hl5/66sZPo2dUPqpPTT86mkUtaUTKkhbz5FxLo47cKjnYc1+m1rRB7N1KRkADOTbMuDsLqwkH0w1b0lobqwhFWlMRNgC8kX6LwaR0fpsgS4ljXPrzW+/8Y4o9J7hlDxyUlnkYHZdpaeJSARDQoqlSVpCkqCgdhHDANogZikvUS87Q0qDaTiekL3Q4nhwD6CujIxLSs2zUJFuaYViaeRiSYUBVK0OJxIUlQ4wbx0gRSNGlroNPk5xSiadPEh+5yYdxEBfMk5A8RsYu+0QaoIKRBFlIIBIFzYX4YUMQleynaN58P1a4iKPJzajrgQJz6HXAim1sOWfkkfVEHjjI+JR9UQa2e2MmACDAQXhg444hToEdtA2x3aI0QKI7a4gWjsARWkci7PUN9pgYnU4XEJ/OUhQUB14bdcOaZUpWqSaJiVcxA5KSclIPCFDgMPOqIyboEhNTRmwlyXmiLF+XcLaz0kbeu8CEoBAtEKmnV2UV+5q0mZQBk3OMAntIsfVAcrk7TTerU4oYAuZqWVrUJ+sLBQHPYxa4Fjg09qm0Obl2VKKCl1wYjsKrqI6LmIWbF9Aab0yf6xuLFNutv0h91pYWhbCilSTcEFO2K7NH/h9Tv8As/1jcEQkJz/dmkUrPBPxM+BLPkcCxctqPrT1iJ2GVWkBVKU/JlZQXE+IsbUKGaVdRAPVBKJUDUqW08sYXk3beT+a4k2UPSDDcpIxB1Uio1uTpSVnVsETcyANoBs2k9Ks/wCrE044hppTrhCUIGJRPABEPo42t5h+qvt4HqgvWAWzS2Mm09nPpJguQw0mQnSKqk5AMsE/44S0WG+JByqLT8ZUHlPEnbhvZA6kgeuALmsVoDbvVq1uhyHGjBSdF6Xg2b1b9kXg9iEmRAtHYEQ0FIyiDpTZkqrVKeCdVjTMtJ/NDl8QH9ZKj1xPWiCAUdMnSPIFPTi6cZt98VEYhozLMzmh0vLTDaXGnELStKhkRiMKUWZekpldDnVlTrKcUs6r+Ga2D+snYeo8MG0PH4MSnQr2zDitU1c/Lpcll6qcllayXc4lcR5iMj0xfNEJExB18/u2jefj9WuH1KqaKpIh7AWnUkoeZJuWljakwxr/AOOUfz8fq1xFuUeTn0OuBAnPodcCCOi2HjPyCPqjug8EY+RR9UQpGTBy0dAgAR0bYAMBHYAgEZxQcgR0QMoAjatPOSDsgQQGnppLLpI4FJUB/iwxIw0qtOaqlOdlHSU4wClY2oUM0qHODYxHy9f3iEytdTvR8eLr8J1DvOFbB0HZAhOdccIChZQuDtBhoKtTlIC0z8sU7bh1Nu+GMxpLLuFUvSAalN2slLObaTxqXsA9fNCmBCktpl6XWJJu4Zlph1DQv5KSgLsOYFZEM5n976n/APZ/rERLylOXT6FMNOu659xLjrzn5y1XJtzcA5gIiZhCv9n8gnCcQ3plb+cRGrIWvgiFbvTNJltWAl6mnWI4g8kWUOtNj/VMTdoja/JOTdNK5cfuqWUH2Lfnpzt1i464yiiGkKt9iWoqFKC59dnMO0MpzWevJP8AWiZQlKEBKRZKRYAcEQejziqvMv11bakNvJDMqlabKDY2k8V1X9AietFfAIiUAOktUHBqWL/44S0ZUJViZo6jZynvKQAdpbUcSD6DbqheTSRpNUzY2LLFjx+XHKtTplUw3U6aUpnWU4ChZsl9G3Ao8GeYPAYfRCWjkRDGlFPU4GJ1Zp8yPKZmvEz5iclDnBh0/W6VLN6x6oyqE8ZeTn64lMo9Oy8QNGUZ2fqVTsdU4tLDB/OQ3e561KVBXp+a0hTvalodYkl3D08tJQSnibBzJP5xsBwXiZl5VmTlG5aXQG2mkhKEjYAIuwIjQ/5sSfQr2zE0Yh9EUKRozKJUCD42RFvpGJrhg9wV+poVRah8NMj9zOAJn0AXy4HOlN8+bojlcWlczRFoUFJVPJII2EatcTziA4lSFAKSRYg8MUuZZmKXWaXSShxyUE6HZV3bgRgXds/VJFuY80VEZZJz6HXAjs79Dr+6BER1Ww7Y+RR9UQZTjaDZSwCRcAn/AFxwVnNhH1R3QhNyRmXW1hzCUJI2X2kH7oxJvwRJN6jsZx2GCpB0hWF/CSvEMsuv1eiFnGFqYQ2hdikWJPDlaM2+C0uR0VBKCpSgABcknZHcQ4xDByQddbeSVpTrCciLj6WZ9I9EHTIuB5S1LSoFQUARstf3+qGaXBcq5HmIJF1KFibCO2yiPapriQ3ifx4FYji6U/8A19ZhZ+TW7NNvJeKAm10/nW//AGGaVbEyxvccBxBtZaTfZY7YCkJWCFJCgeA53hqZAqSbrFyBnxkAj74Ufl1OrZUlywbNyOPZ/rrhmlwMq5E10mmKcC1SEqV7QS0m/dDlttttOBCEoA4Ei0NTILwEa3xiFAK4Re3daCOSmrbut8J+LwXPQr3+qGaXAyx5JAEEkAgkbRAABFhshiGU2bBm0Yk4SQDtABv6u6DNFphLiFzSLuqOG6hxRU3wRxXI82c0GiPDTS1tLTNIKPogHJQVst6YEmWG2XUCdbWojNQULi46eO5gnLgOKS3JEWtYQIYJZuWyH28gR4p4c9mf+rQmim61lZamQUOJFinMfSz2849ETNLguVcknl6YFxe1xfihkJBesSQ7ZKUkWtx39/qjrkgrAUoWkXBGY2C97QzPgZY8i7zbDoCHkIWCcgsA3hFumU9lWJqSl0K40tJB7o4JJerI1pCztUB/Jw/+44zJONOsqLlwhJChbbe/v/1la5nwTLHkdpKTcAjLbzQFKSkXUoDphm/JOLU6pCwkuWsU5EbPd64WmZUPJABAslScxfIi0LfAyrkWsL2Ec4YZtyK25tLweOFIICODaT949EEekXlvPOJfAxlOEW2WhmfApcjsuIxYQoFXFfOCqsTDT4NIXi1gvjCwbZ5BI/Z9cGaky0sKUsKsokC3Nt6YJvgrjHkTnvodcCOz21HXAjogthywfiUfVHdCkRQdcAsHFADnga53lF9oxmiUSpPPHRtiJ1zvKL7Rga53lV9owolEym8GiF173Kr7Rgb4e5ZfaMBRM5wDENr3uVX2jA173LL7RgKJmABeIbXvcsvtGBr3uWX2jAUTOcFcaS4AFXyNwQbEGIjfD3LL7Rgb4e5ZztGAodqokopzHZYyQMIORCTcDu9Ed+BJPX63ArJNsIVl5OG/Thyhnvh7lnO0YG+H+Wc7Riih+3SZJpaVoZCSmwFidgtYdGQ9EFFGkUm6WbZ3yUbX/wBEwy3w/wAs52jA3w/yznaMBQ/FIkQ1qksBKAQcKSRmL27zDphluXYQy0nChAsBe8Q2+HuWc7Rgb4f5ZztGAonOeBeIPfD/ACznaMDfD3LOdowoUTd4GKITXvcsvtGBr3uVX2jChRN4rxyIXXvcqvtGBvh7ll9owFEyTHIh9e9yq+0YGve5VfaMBRMZWhMxFa97lV9owNc7yi+0YChxPbUdcCGqlqV5SiekwIpp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BDAAoHBwgHBgoICAgLCgoLDhgQDg0NDh0VFhEYIx8lJCIfIiEmKzcvJik0KSEiMEExNDk7Pj4+JS5ESUM8SDc9Pjv/2wBDAQoLCw4NDhwQEBw7KCIoOzs7Ozs7Ozs7Ozs7Ozs7Ozs7Ozs7Ozs7Ozs7Ozs7Ozs7Ozs7Ozs7Ozs7Ozs7Ozs7Ozv/wAARCAFaAOUDASIAAhEBAxEB/8QAHAAAAAcBAQAAAAAAAAAAAAAAAAIDBAUGBwEI/8QAWRAAAQIEAgMKCAgHDQgDAQAAAQIDAAQFERIhBhMxBxRBUVNhcYGSsRYiMnSRobLRFSMzNkJyc8EmNDVSVLPCJDdDRGJjZIKTlKLT8BclJ3WDhMPhVdLxZf/EABoBAQEBAQEBAQAAAAAAAAAAAAABAgMGBAX/xAAsEQACAgAFBAIDAAICAwAAAAAAAQIRAxIhMVETFEFSMmEEIkKBsTM0ceHw/9oADAMBAAIRAxEAPwDV2GWDLtEstklAJJSOKFNTL8g32BBGD+52vqJ7oVjnbMBdRL8g32BHdRL8g32BBo6CIWAu95fkG+wIG95fkGuwIUvAuIoE97y/IN9gQN7y/INdgQeBeAsJvaX5BvsCBveX/R2+wIUvA64WUT3tL8g32BA3vL8g12BCl+eEZhlTyUpS4UWNzbh5soWA295bkG+wIG95fkGuwIjlyFR1hKagrDhQBlw3OM+jZz24oKabUdeLVJer2nLO+DDx8ecUEkZeW5BvsCO73l+Qa7Ahi1TptCkayorcSnDcFJGIi2d78Ofp5oSbpE6g51VxQJuQUnZnlt5/VEBJ73lzsYa7Agb3l+Qa7Ahj8HzpaCV1JSl3F14LcBvlfnB6uKHkq0tiWQ046XVpHjLO1RhYDb3l+Qb7AgGXlwPkG+wIUhKZQt2XcbbXgWpJAVxc8RvQLcbSSmJpKyqVaSQrKyRmk5gwSZWhuaDLUtLkhIVhUACvM5J9EKy0imUfxtLVgLYSpKiTmNhz64LOyjs1iQFNlC0geOLlB/OTz+6OdyynW45tNgpSROhkS0tqykqvhztcD74AUyW2lb2au4pST4oysD7oc6k74Q7iyS2U+kj3Q3blX0rSFLRq21KUmwNyTfb0XiNyWwWViEu6XW2yqUlwp5ouNWGV7DI5c8LSjsvNrUUyzQQlIucIuFcI6so5KybrIZ1ziFBhvAgJSRxZn0QrKy4l0uC4ONxS9nGbxY5vIk4iE04lpxzVSrCksoC13TmduQ9EE3w0qdLKW5RKRhyWPGVfihSblXXVuFpaUh5GrXcZgZ5jnzjrUuGn3HLiygkAcVhD9rFxoQqKW0lvAhKdt8ItxQI5UNqOv7oEdkYQ9ZV8S39QdwhUKENW1WbR9Qd0HC4yYF8UdCoRxR3FBgXCoGKEsUdKoAOV2FzshFmeZesEKPjJxC6SLjjFxnHVG6SOaI2UK3EyydU4nUMlKytBTnYCwvt2RzlJpnSEU1qSSJ5lxouhRCAnFiUkgW64CZ1lYNlEEEAhSSCL5DIiIqXC10tUuDMKcDSbpcQUgW4AbCF1vGZSool1pSFt+MpBST42YseARnOzWSI938yHdViOK+G+E2va9r7I6qdZSgKKicSikAAkkjbl1RHFTiZ2zTboUXQVJKboI/OvbI9cABbC2X1oWUoW6FBKSSMSsjYf6zhnZemiRE9LktDWD44kIy2kQq28h1GNBuLkX6DaIZMs6401dBQolxabjySVYk39UOaeHzJNlXxKsalLQpNzmomLGcm6ZmUIpWmOzPy4S+ouWEv8pl5OV46qcZQGipdg8bI54iXWXd8uANKKH1nGbZWTYj05iOPMzbyEYUhIYYTYLSblWRy7IjOeXBvpx5JhU20lSklfjJIBFuE7BBVzsu2pIW5bE5qxl9LiiMwO/CCp4IcKRg+LKdoIsSBxj3x16WW+4lOFQSZhRxAbBgNj6YrnIz048kmqcZCCrETZZRYJJJUOCwg7T6HkBaDcbMxa3HEOwJhthLr7SwpMwpSwlNzmCLgcOZh9ILcXLkuBQJWq2JOEkXyJEWM23qScEloKon2HHMCVG9yBdJAJG0X6oDFQl37BtR8ZGMYkkXHGL9XphlJyqhdx1S/FdcUhsgAC6lZ8ew+uG8pKPtty6VlxWKVUiygPizlll9/FEzSRrJDXUlmp1l4kIUfJxeMki448+CCJqMutClhZwpRjuUkXTxjjhinHNpCEtuNYGFNqK0lPjG2y+3ZwRxS3H5JxtMspCkS5SSUEHFa2FPHsPqhnY6cR+ZxoN6xWIC9hdBuTzCCmfYwBYUohRIACCTcbcrXhkpSVSgGGaWErSSpSSlaOdItnaE1KcUw2t1D4stRS4hBCwOAlIHDnwcUMzChEf7+ZUEYCpeNOJOFJNx1QRc4yl7VlRBuE3wmwJ2C+yGCi6HGHHxMIJasdS2TnfhABtBnVLTOHVIeClLSSMJKFpyuSbZEenKCmw4RFp03wdf3QILN/R64EfQjmhdHkI+qO6FAYTR8mj6o7oN1xgwKBUdvCYMRk8FOa9AWU4n2gCDszEZlLKjcI5mTIVlHcXPEbTXlPrmlLulWsAUOIhIv64SVMhNW1nxmEKDJNjhGV9uy+IgRM6qzXTbbRLX547iiIbSlGqdRYOqmFi9/KF1ZdGXqhi486mSm5ck4nVrWCFeSAVX9aQP60Z6leDSwr8llvHLxET+JaH0BRTiWyLg7LqEEbfcdcfKzZaXWUqAOQN7GHU12HS03Jq4jtxEUjAibS4r4wLeUlLiTmDmMJHELH1QUNtoTVChCQUghNha3xYMXOTpkwDAvleIZp5coqZXqg2Uy6VJbSbhRzz2bb5QGcJpkywtKlalJUguJIOYvfPnvE6hel9kyVZQOmI95lC3UMAYELl3BZOVrlMNVOKflXnz4xCW28JOV7gn1m3VFc68GVh35Jq+UdyhCXTq2cOqQ3n5KDcdwhiu3xj5+WTMpSk8NrgW6LRpypJkULbRLXgcO2IZm4ncerSBvpSdYFeMcjla2yDNLQh1l1aTrFvrSVBWd7qFiOEWEY6n0aeF9kvAiGlZlS551whzC+FAXScPi+TY8NxcwhT3FpMowtRNpZSkknaCEn1G8Or9F6L5LBccccvEWpDc03KsYEFam0qcURmlAHHznL0wR6ZSKpjwrwtqS0SEnCLjPPZtKfRFz0RYdksVDZf1wUkRFPNNNy1TUhtKVJSoAgDL4sGA8lCxMrc8tthJbJPk5HMdcM46f2ShMEURELUXFtOTjmI4FMhChxEpNj6cuuF3kpTMqeUgOAOIGIGy2zllzjP1mHU+i9LTccTe1PXAjk1tT1wI7rY5rYVQfi0/VEHAhNs+InoEQOlelzOirEu47LqmFPqKQlKrWAGZ9YjKTbMFkvBS02o3UgEkg5jhGyKFTd1WVqFRlpMUtxvXupbCy6DhubX2RfwYOLW4TAhtDeIpSElZuqw2mBqmsGANpwk4rW4b3v6YZVyqpotGmaitsupl04igGxOcQuienLOlU2/LtyK5csthd1LCr52tsgo6WMxZESzCHC6lpAWfpWzgGXZNwWkEEEHLgO30wqIEZpFzPkKWm1XxISb2Jy4tkc1LWJStWm6yCo22kbDB4pOkO6Uxo/WnqY5TnHi1husOAA3AOy3PGlGxmLmJZkO60NJCyb4rZ344Nqmzj8RPxnl5eVwZwVh0Py7boFgtIVbiuLwpEqhmbClltRBUhJIAFyOLMeuDFtCiolAOIYVZbRxesxE6TaQI0ao6qithT6UrSnAlVjnDXRDS5rSyXmXWpRUvqFBJClYr3F4uTSxmZYChOIKwjEBYHm/wBCCmXZLamy0nAokqTbImFIF7RKFsK002ynC0gIG2wgu9mS8Hi0nWDYq2cRadK6Cqo/B6akyZrW6rVZ3x3tbZxxMA3g0MxwMtW8hPlY9nDxwXerGt1uqTrPzrZwrAhSGZiZZbsgYE2R5ItsytAEuyMNm0+InCnLYOKDkw1qNTkqTKGan5hLDIIBWrZc7IUhbFFyUstQUphBIAANuAbBByy3hKcCcKjci20xDr0spblFnapIPpnG5NBUsIJGdr2zERWie6CzpVU3JFuQXLltou41OBV7EC2zni5PoZmW0tIIWChJC/KFvKytnBHJZlxSVLaQoo8kkbIVvlHLxKFia2GnEqC20qC/KuL3hNcswp4OlpGsGxVs4XMEUYZUMzGs1tT1wIE1tT1wI2jS2OoVZCRzRl+68/im6az+Y2tXpIH3RpwtgHRGQ7qkwHdJ2mgfkpdIPSST7o1D5HNlYCVU2fllpPjJDbwPSAqPQU7VJam01yoTTmFhpGNSubgtGFaTS+9qhKIOX7hlyewB90aHpe+X9zBDuK+NpgnnzTG5q6IhrXt0Kj1/RupSDAeZeUycAdSAF2IyBBiM3JHks1OouK2JlgT1GIChUiTndGa5OzDeJ+VbQWVYj4pJziX3Lyd91Uf0Q98VpJNELrLbqGjswpacT7QQgrKlosMuDbtg1M3TdH6i842pbsrgQVhTyQAoAXNrE52EZboVTJSs6TMyk83rGFJWVJuRewPFCOj9Olp3S+WkJhBXLrmChSb2uBfK8TpxLZrVH3SKJWaoinsh9pxw2bU6gBKjxbYremXgYdKJk1Y1HfniawM4cHki1uq0U5iXbp+6A1LS4KW2aklKBfYA4LQ63SDfTmd6G/ZEFFJ6CzVKtppSNGm5NmaEwQ8yFNlCL+KMs89sMJvdT0flUslImHy6gLKW0i6L8BudsU3dQzXRT/Qx90RFcpElJaI0KfYbKZiaDmuViJxWOXRBQWlktmoaS1Og1nQpM/OrmFU55aFAsiywb7M+fbCO54vR9uSnTQ1TQaC0l0zJGRsdluDbFQKidxcAm9pr9uDaCOqb0I0mUkkEMkg8XxaomXQtlpnt1mgyk0tlpqZmQg2LjaQEnouYlaRp1R61ITU1LLcSZVsuOsrTZYSBtAvnGT6BSEjUKjPszrDbwEi4psL4FXGY57XhTc3bQ/pVvV0EszEu424m9sSSIrgiWMGqxLN6cCskL3sJ8v2t42HHi2cdo1iobpVDpkymXfTM4y2hzxWwRZSQRw8RjJ2qbKK08FLLZMp8IFnBiPkY7Wv0Q63QmUMaXPstDChttpKRfYAgARppOgnoaTM7quj8tUTKHfDiUqwqeQgFAPpuRE/XNJqbQKamenHvEcNm0ozU4bXyEYppxSJKjViXl5BottrlW1qBUTdRuCfVEtugurVRdGQT/EgrrwojORaFstje7DQ1uhK5ScbSTbGUpNuq8IbpukMhMaLS7DDhd3/hdZWkeKUg598UeuyEnL6E6PzbTCETD+t1rgGa7Kyvx2iSmpJiZ3JpOedSVTEs6ptpZUfFSXDfKGVJpksPoFV6a3RK1S6il4oeZLq9UBfAkWNjx5xMaHVDQ+nTk7O0lFRLjEmtx0PYT8WCkm3PsivaISEsvRTSGfU3eYaYLaV3OSSnMW2cAhPc5ZD9UqbBFw5TXU247lIitJ2Ealo7ptS9Jn3WJFL4WygKOsSBl6TDef3QqPTq2qkOomVTCVpQShAKbqtbh54zvcsmjLaVrZP8NLrTbnBB+4w0SpVS3T7gYsVSv/VSr3CM5FbLehqOken1I0bmBLTGtemCnEW2QCUjguTshjR902i1iebkyh+VddOFBdAwk8AuDlGa6TATG6DNId8ZKptKSDxZC3ojmmUuxTNNZhqSaTLttqbUhDYsEnCDl1xVBbCzcpg3KYEEWoqSknbaBHI6rYN9EdEYfp4/vnTSfN8kqSgdSQI2+/iiMEruOo6WTwbzU7NqQm/1rCOmFucpElp85Lu1uVVLPNuoEk2kltQUARcWyizVR/fG47LqveyW0+hdvuik1/RioaNrl0zxZVr8WEtKJta19oHHFlae1248+g/wUyE/4wfvjTWiIhjox8zNJfsm+8w63MPx2p+aHvhrov8AM3SX7JvvMOty/wDHqn5oe+K9mCP3OPnjL/Uc9kwhotlp/Kedq++F9zj55S/1F+yYQ0Y+f8r52rvMH5B2Z/fLV/zMfrBCm6P895zob9gQnNZbpSv+Zj9YIV3SPntN/Vb9gQ8oEjunZmi+Z+6G+kvzA0a6HO+HO6b5NEP9E90NtJP3v9Gv+r3wWyHkeD95lXnX7cP9y2VRPUOtSjnkP2bV0FJEMEj/AIMr86/bEONzebcp+jFfnGkpUthAcSFDIkIUReI/iwVCdlKjojpAppRwvMk4VjyXEnL0ERpmgtH0bfZZrdKadbmEpKHELdKtWojMEdxip/Cc5uiIm5ecl5Zp+SlVvsONJIJIIuk3JyN/TaCbls46xpVvZKyGphlQUngJGYP+uOEtUEM2v30B/wA2P6yDbpGWmkz9Vv2RBW/30Un/APrf+WD7pA/DSZ+qj2RF8oeBxuloUqvShCSf3E3sHOqLJpA1o+1odRZutsvPvIlEIl2W3CgqOEX7tsX2TSDJskj6Ce6M23Yr74pab5YHD60xhO2kXYodRnZuelpclpTclL4m5dAuUozxEXO055mLgf3mEecf+SI6vNIb3PdHMKQMS3lHnJMSO3cYT5x/5I2/BBPQ35j6SD+b/ZME3KbHSaZH9DV7SYPoZ8yNJR/ND2VQnuT/ADomPNFe0mD2YXgZ6NoNN3SEMbNXMutdXjCFdAkGc0/Exa+Euu+kEftQeqI3jur32BU4hXatfvhxuTsFzSGcfIybYIvzlQ90HtYIPSp4y+nM++E3Lc1itx2IMM65V3K9XHKipjUqdwjAk4rWAG3qiR0iH/EGZv8Apie8RadKdOqnRNIn6dKy8mppsJsVtknNIPHDgGhHyE9ECATdCTxiBHA7LYDqw2ypZyCUk+qMM0ZbVP6YSJWLlc0Fqvw2OIxuykoUyQ4AUFPjA7LcMQMs5oZKPpflnKSy6jyVoKAR0GNRdWc2V3dZZBp9Pftml1Sb9I/9RXaWpT+5nWmUgktTDayOIXTn6jGmzlR0YqTYZnJ2nTCEnEEuOIUL8ecL02ToQadbprMlq3hZ1LASQoc4HSYqlSqiVqYtSK0ZCi1WnCWU4qebACgfICbkkjoiwbl4JqFSFv4oe8RpUvovQ5bWamlSyNanCv4sZji6IcSlCpdPUtUnIS8upYwqLbYSSOI2iuaa2FGObnPzzlvqr9kwjo1YboEsP6YrvMbPK6P0mRfD8rTZVl1OxaGgCOuONaPUdiZE01TJVD6VYg4loBQPHeJ1EKMam8t0hfF8Jj9YIV3R/ntN/Vb9kRrczRaCw6uozUjJNrSrWKmHG0gg32knnhjNr0Mn5hT827SX3lWBW4pClG3PFU/Iooe6b8lQ/ND+zDbSPPc+0bPFre+NYnaXRpxplc7KSrzaEhLRdQCADwC8dVRaPNSbLC5CVdl2b6pBbBSi+2w4IixFsXK9zM0fvML85/bEK7njDk1onpFLtglbrRSgcZKFWjR26ZR3JJVPblZVUsDiLAQMN77bdMKyVNptL1jcjKsSuOylpaSE3twm0TqKhlZh+idcY0dqE47NNOqDsqtkBAFwokHO/REluXSrr2lofQklthpRWobBcWEahUNFtHagozc5TpZRPjKdthvzkjbD6mSNNkpctU1hhpu+YaAAvzxp4i2JlZhtSm1UvTyZnC0VmXqCncF7YrLvaFdOJvf+kZnAgoD8uy5h22xIBtGzTVIoM/NEzUlJPvnIlbaVKMde0cob7qS9S5Na8ISnE0knCLAW5hlEWLHcuVjyR/E2fs090ZruxIVraY5Y4cLgv2Y1BoI1Y1eHBbK2y0N6jTJGpsBqflWphpJvhcTcDnjEZU7FeDBqjWlT+i9MpwlVJTIKWlT17hRVmB6LxZEgq3GDYbJi55vjI0huhaPvyiZVunyTjDZxBAbSQCeHphdqSpUswac0xLNtk5sJSACTzRt4qGVmNaJ1be9IrVLLGIzUqtwOX8nCk5W57w/3J89KH/NFe0mNRTo7Q5fEpFLk29YCgkNJFwcrdcGl6TRqO4XpeTlZRahhxoQEEjiv6IPEWoUWZVulBchpq3Ns5LUy26kkXFwSP2YmNyGVtK1KZO1a0IHUCfvi/TtKpNSCZidk5aZCE5OOoCrJ27TCknTpCmsKTJyzMs0fGUG0hIOW3KJnTjQrUxbTRh6nacTLzzaglTyXkfyk5HL0EdUNq5PDSnS4vSDLg3ypCG0KAxXsBwXjbZunUqtNBMzLS82hGQxpCsPuhCRodEpbi1yUlLMOIyUpKRiTfn2iKsRUMrHZFkpHNAg7wsRAjB0WwV78VWP5B7o84k5x6Ne/FV/UPdHnI7Y64Xk5SFW2JhbesQy4pA2qCSR6YPKzszJTCJiWfWy6jyVoVYiNW3MADoq4CLjfK+5MZnpEy3LaRVBlpIShEwsJSBkBeNp22ieDYdA9JF6Q0Y74sZqWIQ6Rli4ld/oi07RGV7kLhE1UkXyLaD6zF/rWktL0flw7UZgIKvIbSLrX0COEl+1I0mSto4RFAVuvUkKITITZHH4o9V4naDpxRtIXQxLPKafP8C8LKV0HYYji0LDadj8Cql9kPaEYKL3jetOjfQypfZfeIwVJFxfZHbD2Iz0MEqXTaaEGxu3mRe3ixJYV6ggm67bQLZxU57Tyj6PSsrKvqcemAwgqbZAOHxRtJNof6OaaUnSVampRa25hAuWXRZRHGOOPncHbZvPokSEktpxyWS2RdtkhwD6JyyPojs2ttmbWp1QQlbBCSeE32dOcO35lmVYXMPuJaabGJa1GwSIpk9usUKXeLbDEzNJSfLSAlJ6L5+qMLDbVI28RXZaZpChQlIt4wZAtbmEKSiVpm5jWkFZwnEE2BFj/AO4qcjur0KafS1MNTEqFG2NaQUjpsYt7tRlm6cuoawOS6Wy7jb8a6bXuOOK8Np2ydT9WgyQPhFZttaT3mCTKHFTzIbc1Z1a88N+FMVr/AGpaM3zff/sDFtaeQ80h1BulaQodBg8PTUKetiVOSUyDIO3AIXdF2l/VMVmobolApc+9JTDzweYVhXhaJAPTDuX0wpU1QXq22t3ebCsK1Fsg3y2Dh2iNZGlRnNcrHtLcS5LpSJhDpShNwkZpy4c4bTCkF2dl0kF5x5GrSNpOFOcQw3UdGSoJDz9zl8iYt2JNsXBtvGHhuqZtYitsQnRdlu2fxyPaEcqSbyDthc2is1fdOoNLmFS7ZdnVpNlFkDCDxXO3qhgxuv0ZxwJekptlJ2q8VVvXG+nJ2YU6r6LvPpJp0wANrSh6oSmUk0shIN9WDbjHDHafVJOrSaJuRfS+yvYpJ9R4oiK3pxRqDP7ynluh7AFWS3iFjz9UZytsKdEpLuNvTjzrJCm8CU4hsJFz94hlNoU3MPvIQTjdShdhwWSQfTcdcNZHTygT8pNTSJhbbUoAXVOIw7b2txnKIhG6vQlzAbWzNIbJtrCgW6bXvB4Tao2sWnZcH/owIT3w1NMtvMrC21pxJUnYQYEdCLYD34sv6h7o85Hyo9GPfiy/qnujzmfKMdcLycZGvbl3zXc86V3JjNtKfnTU/OV98WLRHTmS0cojkm9LPvOl1TicFrZgC1783FFUm33qvVnphLRU9NPFQQgXNydgjUU1JsjLxuRm07UTwatHeYqul9Teqmk8686rJDpbQngSlJsPf1mNM0A0afoNKcdnE4JmaIKkcKEjYDz7YyWsflqe84c9owjTk2HsTFG0PXV9GZ6spmtWZXFhawXx4UhRub5bYr0u+7LTDb7KyhxtQUlQ2gjhjS9Cv3t6v/1/1YjMOGNJ22NjbdIp01Hc1mJw2u/KIWbcZtGJcMbDOG+5GPMUfdGPcMYw9gyarOjdWpcnL1KfwKROZghd1XIvY9UL6CzCpfTKnKSSMTmA9BBEXDdG+ZlK+uj2DFI0Py0upnnCY0ncR5L7uuVF1qnSMihZSh9alrA+kE2sD6Yz7RuiK0irbVOD2pCwVKcw3sAL7Ium68fHpXQ7+xEFuZ5aZMn+aX3RI6QD3IOv0hVDrUxTlOa3UkALtbECL7OuNE3NZtdR0UqVKcUSlq6UX4AtJy9IPpinboCwvTOfKTeykg9OERadyDNqq9LXcqEtY2wtzMzkbbI9DaMTe+9GKc+TcqlkX6QLH1xhFflhJ1+fl0psluYWlI5sRt6o1nQOfDe5+0+s3Esl2/QCTExNUioyfSGYEzpDUHgbhcysg82Ixf5ZrU7i7gItrElfpcjMXFlbilHaokmNgqUvvTclDBFimTbJHOSCe+LLwRGPoPxqekRuGn9Sdp+h8wplwoW8UsgjbY7fVeMPR8onpEbBun56IJ84R3GE90VGRyksqdnmJVBAU84lAJ4CTaJnS/RcaLzzDCZozCXW8eIow2N7GI+g/OGnedN+0IuO61+U5D7FXtRpv9kiLYS3J6m6xW36cVHVTDRWE8AUn/1f1Q23UDfS42/R0ffCG5n88WfsnO6Ft0830sPm6PvjP9l8EJQaHU9IFvycgpISkBxzGrCnK4HXmYinmVy7y2XBhW2opUOIiL/uTfj1R+yR3mKZWsq3P+cue0Y0m81E8GvaAvrf0NksZuUY0X5go29UCEtzo/gdLfXc9owI4S3O0dizvn9zr+oe6POSvKMejH/xdf1T3R502qjeF5OciUpujNZq0muckJJT7KFFJUFpBuBfYTc7YcUXSio6PPYWWZc4DZSXGEhXQVABXri/7mHzXduP40r2UxnOlKQnSipAAAb4X3xtO20zOxsmjOkcvpJTN8sp1bqDhdaJ8k/eIxGs/lqe84c9oxeNydahNVBFzhLaDbrPvij1n8tz3nDntGJFVJh7Fn0b0sp1K0Qn6VMB4vzGswYEXT4yABc34xFM4YtOjOgkxpLTVzrU82wEOlvCpBJNgDf1xMf7JJ2/5VY/sz74txTFMn5r96MeYI+6MfScxG11yQVTNzeYkVrDipeUCCoCwNrRig2xnD2YZqG6L8yqUf5aPYMUjRD520zzhPfF33RfmVSvrt+wYo+iR/Cymeco741H4h7mw6SaK0/SUMKn3XWxLBWEtqA22ve45ozmbnqBolUi7o86/OTqEqRrHFAtIvkdg8Y+qLVuo1eYkKMxJy6ygziiFkbSkDMddxGZUKkO1ysy9PaUEl5Waj9FIzJ9AjMFpbKxnMTDs1MOTD7inHXFFS1K2knaY0ncf+TqvS1+1FK0spTFF0gep8tiLbKUAFRuScIufTF03IPk6r0tftRufw0Ityq6esFjTKoJIsFLSsdaQfviz6HzgRuZVlN7loui3MUD77xG7q0tqtJWXwMnpZJPSCR7oa6LPlGhukzd8tU0R1kg/dGd4oeSqtI1swhv85QT6Y3DTJsNaCzzadiGUpHURGO6Py++tI6cwRcLmmwejELxs2nI/Ayo/ZjvEMTdCJhKflE9MbDum/M9P26O4xjyflE9MbDumfM8fbo++LPdBbGV0L5wU/zpv2hFy3WvylIfYq74ptC+cFP86b9oRct1r8o0/wCxV3wfyQWxE7mh/DJn7JzuhbdPP4Wbf4uj74R3Nfnix9k53Qtun/Ov/t0d5if2PA/3JjeoVD7JPeYptb/LlQH9Jc9oxctyX8pVAfzKe+JCe3LVTk9MTPwsEh51TmHU3tck2288LSlqWtCW3OfmdLfXc9owIlNHaIdH6M3Ty/rsClHHhw3ub7IEcW7Z1jsSj3yCvqnujzlwx6Md+RV9Ux51tnHXC8nORre5fnow750r2UxnOlXzqqfnC++L7ucVCSk9GXhMzbLNphSiHFgG2FOcZ7Xppqfrs7Nsm7brylJPGL5RYr9mZexb9yf8oT4/mk98Uutflue84c9oxdtydCt+VFdjYNoF+s+6KVWsq5P+cue0Yq+THg0PQNxbW59VHG1FC0qeKVJNiDqxnFB8Jq7f8sz394X74vegx/4e1fpe/ViMx4YkVqwzZJ152Y3KlPPOKccXIpKlqNyTlmTGNjbGwvZ7ktv6AO4Rj4Ge2GH5DNQ3RM9CaX9dv2DFG0T+dlL85R3xeN0P5kUv6zfsGKPoplpXTPOkd4hD4MPcuW69n8Ff9X9mILcz+eLX2S+6J7dd2Ur/AKv7MQG5qoJ0xYBIGJpwDnNoL4B7iO6IPw0nehHsiLNuQeRVelr9qKzuhqCtM52xvbAP8IizbkHk1Xpa/bg/gFuE3XmPHpsxxhxB6rH74qVEe1ejlfRfy2Wf1o98aJurSwd0ZZew3UzMpz4gQR32jLJKabYptQl1EhcwhCUZbbLCvuhDWIe5NbnTGu00kyU3DYWs9k/eRGo6c/MypfZDvEZ9uUy5c0meePktSys+ckAffGhacj8Dal9l94jM/kirYwceWOmNi3S/md/1m/vjHQLrHTGx7pWehhI5Vv743PdEWxlND/L9P85b9oRc91r8o0/7FXeIpdE/L9Pv+kt+0Ium61+Uaf8AZK7xB/JBbERubfPJj7Nz2YX3T/nZ/wBujvMIbm3zyY+zc9mHG6f86h5unvMT+x4Hu5IP95z/ANinvjVLZRlm5H+VKh9invjVY5YnyNR2EnNogR13aIEZR1Wwk4PilZfRMedSDcx6PAum0IfB0lf8UY/sxGoTynOSs875mHlPpU/VXtVJSrr6uHAm4HSeCN9FNkv0Rj+zEOG2kIFkJCRxAWjfW+jNFd0M0Y8HaUW3SFTT5xukZgcQHRGeboGjkxSq2/PNtKMnNL1gWBklR2g9dzG1BOUEcZQ6godQlaSM0qFwYwptOy0ee5Kv1KQp0xT5WYKJeZvrEAA3uLHPgygtHo85W6giUk2VLUo+Mq2SBxniEbmrRahLXjVSJMq49Qn3Q+lafKyScErLNMJ/NbQEj1RrqrwiZSB0jlEyOgU3KN5pYlMAPGAAIw8A3j0otpLiChaQpJ2gi4MN/guR/Qpf+yT7okZ5StFC3Qh+A9LP8pv2DFF0V+dVM86b9oRvrkqw62G3GW1oTsSpIIEJpp0mhYWiUZSoG4IbAIgsSlQoou6xIPPUuTnW21KRLrUHCB5IVbM81xGXMF9D6DLqcS7eySgkKvzWj0ktlDrZbcQFJULFKhcGGjFDpcs8HpemyzTg2LQ0kEddoQxMqojRgdZp07TZ7Uz5UZhbaXF4jcjEL2J44ve5AoBdUQTmQ0bc3je+NIdkZZ5WN2WacVxqQCYMzKMS5JZYbbJ2lCQO6DxLVUKK9ugsF/QyesL6sJX6FCMMsbx6ZU0lxBQtAUk7QRcGEPgyS/Q2P7Me6EJ5StWZ1uQy3iVKZIzJbQPWT3iLZpwPwNqX2X3iJ5mWZl0lLLKGwdoQkC8GW0hxBQtIUk7UkXBjLlcrFaHme3jDpjetJKOquaMPyLZAdUgKbvsxDMD7ol/g2S/Q2P7MQspBuLZDhjUsS6IkebpmWm6ZOlp9pyXmGVXKVCxSRsMLVWtVGtPIeqEwXltpwpyAsOqPQU3SpGetvuSYmLco2Fd8NmdHKNLrC2aVJoUDfElhIPdGur9DKUPcv0cmWHXazNMltC28DAULFQOZV0ZCIfdQTbSpPm6O8xsoQALAbISck5d5WJ1htZ41IBMYz/tZa0Ms3JAfhafH8wn2o1W0cblWGCS0yhsnaUpAhQiJKWZ2VKhB3aIEB7ggRDotiuzGkM2xNOtJbZKULKRcG9gemExpNO8mz2T74jp/8oTP2qu8xHKmXGlgLbv4tyU3te+z0Xjz8sfGcmlI9FH8bAypuJZPCed5Nj0H3x3wnnR/Bseg++K69NhlCFlsnEknoyvBTP2A+KVmL3vltt6InXx35Ndv+Mv5LKNKZ7kmPQffAOlE9ybHoPviuiZVq3VKaPiXth4QL+6CKnykJBZUFLCrC97WF4dbH9h2/wCN6ll8KZ7kmPQffA8KZ3kmPQffFZTPErALKgDn0ZA/fHd/EsMupbuHHCgi/FfP1Q62PyO3/G9Sy+FE7yTHoPvgeFE7yTHoPvitme2gMqv43qF4XZWpxIWUgJUAQOEcd4jx8dK3Iq/F/HbpRJ7wonuTY9B98DwonuSY9B98QsdjHdY3sb7PA9SZ8KJ7kmPQffA8KZ7kmPQffENAEO6xvYdngepNeFM9ybHZPvjnhTPcmx6D74hoBid1jew7PA9UTI0nnQokNM3O3JXvjvhTPcmx2T74hY7wQ7rG9i9ngeqJnwqnx/Bsdk++OeFc/wAlL9k++IYiOGHdY3sOzwPVE14Vz3JS/ZPvgeFc/b5KX7J98QkCNdzi+w7PA9UTXhVP8lL9k++OeFU/yTHZPviGjkO5xfYdngeqJvwqnuSY7J98FOlU/wAmx2T74hoKYdzi+w7PA9UTR0qn+TY7J98FOlU/ybHZPviGJyjl4vc4vsTs8D1Ra6RVX6mXtelA1eG2AEbb8/NAhlov/Gv6n7UCP2/xZOWCm/8A7U/B/LhGGNKMVS/9EXPflCY+1V3mGinkoVhIXfmbJ9doeTw/3hM/aq7zCIjz82s7PRQ+C/8AAzbnUrUtLjRFllIAzuL2gfCLRUhKUqusAi4tkSBf1w7wg7QI4EpGQSAAIZo8Fyy5EDOoS6tBSfEIF+P09UcVPtC1kqOageawuYc2FsxAwj80eiJmjwKlyNRPNlSUlC/HSVDIQoH2m0NYEEJcAKQBaw/0RC2BJFiBBgkWFhkIXHguWXkaqnClphZQAHSLgq2X79sd382NXdKvjCALZ7b7fRDnCCBlsgYRxCJceC5ZcjYzzaQq6V+KLnLrjrM2h5KyhJ8RINjw3FxDjCOKO2A2CFxrYVLkameShIK0KBzvbPYLwYTiVMrcS2rxFBJScttvfDgpvwQMI2WhceCpS5GzU6ha20FCkrWSANoyz2wHpssk3bvZYTt5tsObDigWiXG9hUq3GqZtwutoU0kY1KFwq9gOqDrnW0OKQUqJTttY8BP3GHAAyy2QAhIuQNpzhceBUuRmakyACUrzTiGXPaOKn0Ar+LVZBIJy4Le+HmEfmj0RwpHEItw4FT5GfwgnMlBCRne+3JJ/ahTfSMDiilQ1ZsdmcL2GywjthBuPhBKXI2E1dtTgbNgRbPaCB744idSt0NYFBRJHNl/+w6sLcEFsOACFx4FS5Ghn0pdLakEEKtln1+owXf6SQnArEQSOEZC+2Hls9kcIHEI1ceCVLkauzKm3ijVFSAkEqHBf/wDIJv8AQAcSFXSSDbP6RH3Q8sIKQOIQUo8BqXhk9ot/Gv6n7UCO6L/xr+p+1Aj978P/AII/5/2ed/O/7Ev8f6RKroci8tTi2ziWSScZ2mODR+ngAFpR58ZiSSPFHRDZmaW5VJmVKU4Gm21pI2kqxX9kRvoYb/k+buMVf0xAaP04/wACrtn3x3wep3Iq7ZiTA5oaz845KLkwhKSH5hLSsXACCcufKJ0MP1Re5xfZjfwdp3Iq7Zjvg7TuRV2z74c1ibcp9Gm5xlKVLYZUtIXexIF87QilmuLQFb8kRcX/ABVf+ZDt8P1Q7nF9mE8HabyKu2r3wPB2ncirtn3wqlitBQxTkkU3zAlVf/eFKxNvSNNcfl8GtCkJTjBIzUBmARxw7fD9UO5xfZjfwdp3JK7Z98Dwdp3Iq7ZhQMVz9Nkf7qv/ADISmJ2qUtGvnWpeZlEZuuS4UhbafzsJJuB0w7fD4Q7nF9md8HadyKu2ffAGj1O5FXbPviVbUhxsOIUFJUAQRwiIaVmqtUJie1D0oy3LTKmUhbClEgAG9wsccO3w/VDucX2Yr4PU7kVds++O+DtO5FXbMGLddbSVJfkHiNiCytu/XiVb0Q4p0+J5LiFtKYmGFYXmVHNBtcZ8IIzBh2+H6odzi+zGvg7TeQV2z74Hg7TeRV2z74NV5ybl5unysmplKpt1SFKdQVAAIKtgI4oNqK3+nSP91X/mRe3wvVE7nF9mEGjtN5FXbPvjvg7TeRV2z74cyzVTS9eamZVxq3ktMKQb9JWYRqEzPCpSslJOMN61txxS3WyvySgAABQ/Oh2+F6odzi+zCeDlN5FXbPvjng5TeQV21e+FdRXbfj0h/dV/5kFZqMyxPNyVUZbbU9cMPNKOB0gXKSDmlVgcs78cO3w/VDucX2YTwcpnIK7avfA8HKbyCu2r3w8m26itwbzmJdpFsw6ypZv0hQiMnn65Jvybe+5FW+n9Tfeq/F8VSr/KfyfXDt8P1Re5xfZi/g5TbfIK7avfHDo7TeQPbV74V1Fc/TpL+6K/zIkbccToYfqh3OL7Mhzo5TOQP9or3xzwdpo/gD21e+JgpgpGV4dDD9R3OL7Mh/B2m8ge2r3xw6PU3kD21e+O0aqPVB18PIbCDZ2WUgHx2iSATz3ST1iJUiL0MNfyTucX2ZGsU+WkMW928GO2Lxib26emBDp8WIgR1ilFUjLk5O2KoF0J6IjpVP4Qz32DPeuJJsXbT0CIVz4RGkc2JBMsRvdnHriocLlrWjSOLJ0DKIqt5O0zz5HcqO30i/Mpvac90Magatvqmb9TJhrfqPkVKKr2PGIJAkdJ/mxUvNl9xiTa+RR9URG6T38GKlx71c9kwm1MaQ6lFqbIWwj+Nq/y4laAmIjNIvyM59o1+sTBpZ6tqfQJmQk22ifGUiaUpQ6BgF/TBNJVYKG8rCVWW2bDafHTBLUWSnBHFAFJBtYjhhh8LrA/JU/2E/8A2iMnKvMVF74MDL1LQ8MCpiYSUqIPAgi6cR5z1GFEJLRwk6PSV8wGgE86Rkn1AQho9fXVf/mK/ZREswy3LS7bDKcLbaQlI4gMordLeqyJ2rpkpOVea3+vxnZhSDfCjgCTF5KWiIpkHwpmyjyd6NY+nEu3qvCLszpNh8SnSA4ymYUsjoBSkH0wrQFMFMz4zxnS5eaD6cKwq2WQyw22Wy9cKpCwtXH++6J5w5+qXEzEFpEqZRUaMqTabdeEyvCl1ZQk/FL2kA90Lb40j/8Ajaf/AHxf+XCrQJcRGTPzmkPNX/aahxIOVJal7/lpZkC2AsvKXfjvdItDGqTCpbSGnrTLuvky74wtAEjNvPMiC3BNCIvSDKUllgDGmdl8BtxuJB9RMdXWXUIKhR6gojgCEXP+KGMjMLr9TQ9NjeqZJWNuSUFBwqtbGsEDIA5WuL8MEiFhAsLREVv8co/nw/VORMRE1v8AG6P5+P1bkEUlQBHCINHCM4hQsRtdmCxS3UovrHyGG7bcSzhHovfqiTIiImyJnSCTlQCUyyFTC+IE+KnvUeqCIxOZl00+eprrICWUgyi08ASR4v8AiSB1xKHOG1XlFTlLfZbNncOJpXEtOaT6QIUk5hM5JMTKdjrYX6ReAQSY2p64ECY2p64EU6LYXb+TT0CI+WH4Rzw/o7Pe5Eg2Pi024hDKXQsaQTiyk4VS7ICrZE3ciHMkLRFV3JdM8+b7jEvaIuttrWqnYEKVhnmybC9hnnBA7pL82Kl5q57JiSZ+QR9UQw0jQpzRuooQkqUqWcASkXJOEwGa7TUsoBfIISL/ABavdFBJWyiL0jH+5Xfrt+2mFRXqaf4c3+zV7oLpAhTtFdDaSolTZAAufLTAEgBlCFQk2p+QelXk4kOoKTzc454dAZCAU5RAMKJMLm6HJPum7i2ElZ/lWz9cNNH/AJasf8xX7CIcaOpKaIw2tCkKbxIIULEWUR90R9Ln5anzlWbmlLbUufUtILajdOBGeQ5jFBYbREzaQ1pRT3UGynmXW3B+cBYj0G/phVekNOQm6VvOngS3LrUT1AQWRln52pfCs2wqXCGy1LMrIKkg2KlKtsJsMuADngBKsfliiecr/VLiZiHrqky9QpEw4FapqZWVqSknCC0scHORDn4epn6Qr+yX7oBD+IyZ+c0h5tMe01DmWqsjNPBll0qWrYChQ7xCUy0o6RyCwklKZd8E2yBJbt3GICQiJrjQbfp08k4XGZpDeIcKFnAU9GYPUImsOURmkDavg5C0pKtVMsOEAXNkuJJ9QMEB/ETW/wAao/nw/VuRMWyiKrTS1zNJKUKUEzwKrDYNWvMxVuCTgQcJjlohQhGUVqSl6jUJydqUrPplW3nS2gFgLJS3dINyeE4j1xN1d96UpUw/Ktl19KDqkAXxLOSfXaO0+UElT5eVBvqmwknjIG2KiEeafW//AJxH90T74S0fbXJtzVLdeDq5V4qBwhN0L8YG3ALlQ6onSIiZhoy+kMvMoQoiZaUw4QMgU+Mgni+mOsQsDiZGaeuBCRf3wjHq1t4XFosoWJsbX6Da8CB0Ww+aHxSegQcCCtfJI+qIPGTALR0CAI7AHQL7YGEcUGAjsUBLDijtso7aO2gDgEJTExLyjZcmH22UDMqcUEgdZhCsVAUylPzmHEptPip/OUTZI6yQIZSGjzCVCbqmGfn1C63XRdKTxISckiAFfCag7PheT6dcm3ph+w+xNNhyXebeQdim1BQ9UG3sxhw6lvDxYRETP0FDeKeo6USc+gXBQMKHv5K0jI32X2iLoQmcgLm1o4VoSjGVpCPzicojxOt1PRpc43kHpZRKeFJwm46jcdUQlUZTM7nUgw4DgdEohXQVoERIhbrA88Cw4oitHJh1cgqTml45qRWWHVcKreSrrTYxL2hsU4E80dtnHYbVGdbptOfnHQShlBUQNp4gOc7OuAFkrQpSkpUCU5EA7IMYrOikm7Jz9QEyP3S8hl5/66sZPo2dUPqpPTT86mkUtaUTKkhbz5FxLo47cKjnYc1+m1rRB7N1KRkADOTbMuDsLqwkH0w1b0lobqwhFWlMRNgC8kX6LwaR0fpsgS4ljXPrzW+/8Y4o9J7hlDxyUlnkYHZdpaeJSARDQoqlSVpCkqCgdhHDANogZikvUS87Q0qDaTiekL3Q4nhwD6CujIxLSs2zUJFuaYViaeRiSYUBVK0OJxIUlQ4wbx0gRSNGlroNPk5xSiadPEh+5yYdxEBfMk5A8RsYu+0QaoIKRBFlIIBIFzYX4YUMQleynaN58P1a4iKPJzajrgQJz6HXAim1sOWfkkfVEHjjI+JR9UQa2e2MmACDAQXhg444hToEdtA2x3aI0QKI7a4gWjsARWkci7PUN9pgYnU4XEJ/OUhQUB14bdcOaZUpWqSaJiVcxA5KSclIPCFDgMPOqIyboEhNTRmwlyXmiLF+XcLaz0kbeu8CEoBAtEKmnV2UV+5q0mZQBk3OMAntIsfVAcrk7TTerU4oYAuZqWVrUJ+sLBQHPYxa4Fjg09qm0Obl2VKKCl1wYjsKrqI6LmIWbF9Aab0yf6xuLFNutv0h91pYWhbCilSTcEFO2K7NH/h9Tv8As/1jcEQkJz/dmkUrPBPxM+BLPkcCxctqPrT1iJ2GVWkBVKU/JlZQXE+IsbUKGaVdRAPVBKJUDUqW08sYXk3beT+a4k2UPSDDcpIxB1Uio1uTpSVnVsETcyANoBs2k9Ks/wCrE044hppTrhCUIGJRPABEPo42t5h+qvt4HqgvWAWzS2Mm09nPpJguQw0mQnSKqk5AMsE/44S0WG+JByqLT8ZUHlPEnbhvZA6kgeuALmsVoDbvVq1uhyHGjBSdF6Xg2b1b9kXg9iEmRAtHYEQ0FIyiDpTZkqrVKeCdVjTMtJ/NDl8QH9ZKj1xPWiCAUdMnSPIFPTi6cZt98VEYhozLMzmh0vLTDaXGnELStKhkRiMKUWZekpldDnVlTrKcUs6r+Ga2D+snYeo8MG0PH4MSnQr2zDitU1c/Lpcll6qcllayXc4lcR5iMj0xfNEJExB18/u2jefj9WuH1KqaKpIh7AWnUkoeZJuWljakwxr/AOOUfz8fq1xFuUeTn0OuBAnPodcCCOi2HjPyCPqjug8EY+RR9UQpGTBy0dAgAR0bYAMBHYAgEZxQcgR0QMoAjatPOSDsgQQGnppLLpI4FJUB/iwxIw0qtOaqlOdlHSU4wClY2oUM0qHODYxHy9f3iEytdTvR8eLr8J1DvOFbB0HZAhOdccIChZQuDtBhoKtTlIC0z8sU7bh1Nu+GMxpLLuFUvSAalN2slLObaTxqXsA9fNCmBCktpl6XWJJu4Zlph1DQv5KSgLsOYFZEM5n976n/APZ/rERLylOXT6FMNOu659xLjrzn5y1XJtzcA5gIiZhCv9n8gnCcQ3plb+cRGrIWvgiFbvTNJltWAl6mnWI4g8kWUOtNj/VMTdoja/JOTdNK5cfuqWUH2Lfnpzt1i464yiiGkKt9iWoqFKC59dnMO0MpzWevJP8AWiZQlKEBKRZKRYAcEQejziqvMv11bakNvJDMqlabKDY2k8V1X9AietFfAIiUAOktUHBqWL/44S0ZUJViZo6jZynvKQAdpbUcSD6DbqheTSRpNUzY2LLFjx+XHKtTplUw3U6aUpnWU4ChZsl9G3Ao8GeYPAYfRCWjkRDGlFPU4GJ1Zp8yPKZmvEz5iclDnBh0/W6VLN6x6oyqE8ZeTn64lMo9Oy8QNGUZ2fqVTsdU4tLDB/OQ3e561KVBXp+a0hTvalodYkl3D08tJQSnibBzJP5xsBwXiZl5VmTlG5aXQG2mkhKEjYAIuwIjQ/5sSfQr2zE0Yh9EUKRozKJUCD42RFvpGJrhg9wV+poVRah8NMj9zOAJn0AXy4HOlN8+bojlcWlczRFoUFJVPJII2EatcTziA4lSFAKSRYg8MUuZZmKXWaXSShxyUE6HZV3bgRgXds/VJFuY80VEZZJz6HXAjs79Dr+6BER1Ww7Y+RR9UQZTjaDZSwCRcAn/AFxwVnNhH1R3QhNyRmXW1hzCUJI2X2kH7oxJvwRJN6jsZx2GCpB0hWF/CSvEMsuv1eiFnGFqYQ2hdikWJPDlaM2+C0uR0VBKCpSgABcknZHcQ4xDByQddbeSVpTrCciLj6WZ9I9EHTIuB5S1LSoFQUARstf3+qGaXBcq5HmIJF1KFibCO2yiPapriQ3ifx4FYji6U/8A19ZhZ+TW7NNvJeKAm10/nW//AGGaVbEyxvccBxBtZaTfZY7YCkJWCFJCgeA53hqZAqSbrFyBnxkAj74Ufl1OrZUlywbNyOPZ/rrhmlwMq5E10mmKcC1SEqV7QS0m/dDlttttOBCEoA4Ei0NTILwEa3xiFAK4Re3daCOSmrbut8J+LwXPQr3+qGaXAyx5JAEEkAgkbRAABFhshiGU2bBm0Yk4SQDtABv6u6DNFphLiFzSLuqOG6hxRU3wRxXI82c0GiPDTS1tLTNIKPogHJQVst6YEmWG2XUCdbWojNQULi46eO5gnLgOKS3JEWtYQIYJZuWyH28gR4p4c9mf+rQmim61lZamQUOJFinMfSz2849ETNLguVcknl6YFxe1xfihkJBesSQ7ZKUkWtx39/qjrkgrAUoWkXBGY2C97QzPgZY8i7zbDoCHkIWCcgsA3hFumU9lWJqSl0K40tJB7o4JJerI1pCztUB/Jw/+44zJONOsqLlwhJChbbe/v/1la5nwTLHkdpKTcAjLbzQFKSkXUoDphm/JOLU6pCwkuWsU5EbPd64WmZUPJABAslScxfIi0LfAyrkWsL2Ec4YZtyK25tLweOFIICODaT949EEekXlvPOJfAxlOEW2WhmfApcjsuIxYQoFXFfOCqsTDT4NIXi1gvjCwbZ5BI/Z9cGaky0sKUsKsokC3Nt6YJvgrjHkTnvodcCOz21HXAjogthywfiUfVHdCkRQdcAsHFADnga53lF9oxmiUSpPPHRtiJ1zvKL7Rga53lV9owolEym8GiF173Kr7Rgb4e5ZfaMBRM5wDENr3uVX2jA173LL7RgKJmABeIbXvcsvtGBr3uWX2jAUTOcFcaS4AFXyNwQbEGIjfD3LL7Rgb4e5ZztGAodqokopzHZYyQMIORCTcDu9Ed+BJPX63ArJNsIVl5OG/Thyhnvh7lnO0YG+H+Wc7Riih+3SZJpaVoZCSmwFidgtYdGQ9EFFGkUm6WbZ3yUbX/wBEwy3w/wAs52jA3w/yznaMBQ/FIkQ1qksBKAQcKSRmL27zDphluXYQy0nChAsBe8Q2+HuWc7Rgb4f5ZztGAonOeBeIPfD/ACznaMDfD3LOdowoUTd4GKITXvcsvtGBr3uVX2jChRN4rxyIXXvcqvtGBvh7ll9owFEyTHIh9e9yq+0YGve5VfaMBRMZWhMxFa97lV9owNc7yi+0YChxPbUdcCGqlqV5SiekwIpp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194118" cy="425329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2F2C-6B0E-4E75-AD66-64C1E560E5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6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194118" cy="4253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t="4" r="21363" b="39996"/>
          <a:stretch/>
        </p:blipFill>
        <p:spPr>
          <a:xfrm>
            <a:off x="3962400" y="1786320"/>
            <a:ext cx="4114800" cy="4114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114800" y="5676900"/>
            <a:ext cx="3886200" cy="27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AutoShape 2" descr="data:image/jpeg;base64,/9j/4AAQSkZJRgABAQAAAQABAAD/2wBDAAoHBwgHBgoICAgLCgoLDhgQDg0NDh0VFhEYIx8lJCIfIiEmKzcvJik0KSEiMEExNDk7Pj4+JS5ESUM8SDc9Pjv/2wBDAQoLCw4NDhwQEBw7KCIoOzs7Ozs7Ozs7Ozs7Ozs7Ozs7Ozs7Ozs7Ozs7Ozs7Ozs7Ozs7Ozs7Ozs7Ozs7Ozs7Ozv/wAARCAFaAOUDASIAAhEBAxEB/8QAHAAAAAcBAQAAAAAAAAAAAAAAAAIDBAUGBwEI/8QAWRAAAQIEAgMKCAgHDQgDAQAAAQIDAAQFERIhBhMxBxRBUVNhcYGSsRYiMnSRobLRFSMzNkJyc8EmNDVSVLPCJDdDRGJjZIKTlKLT8BclJ3WDhMPhVdLxZf/EABoBAQEBAQEBAQAAAAAAAAAAAAABAgMGBAX/xAAsEQACAgAFBAIDAAICAwAAAAAAAQIRAxIhMVETFEFSMmEEIkKBsTM0ceHw/9oADAMBAAIRAxEAPwDV2GWDLtEstklAJJSOKFNTL8g32BBGD+52vqJ7oVjnbMBdRL8g32BHdRL8g32BBo6CIWAu95fkG+wIG95fkGuwIUvAuIoE97y/IN9gQN7y/INdgQeBeAsJvaX5BvsCBveX/R2+wIUvA64WUT3tL8g32BA3vL8g12BCl+eEZhlTyUpS4UWNzbh5soWA295bkG+wIG95fkGuwIjlyFR1hKagrDhQBlw3OM+jZz24oKabUdeLVJer2nLO+DDx8ecUEkZeW5BvsCO73l+Qa7Ahi1TptCkayorcSnDcFJGIi2d78Ofp5oSbpE6g51VxQJuQUnZnlt5/VEBJ73lzsYa7Agb3l+Qa7Ahj8HzpaCV1JSl3F14LcBvlfnB6uKHkq0tiWQ046XVpHjLO1RhYDb3l+Qb7AgGXlwPkG+wIUhKZQt2XcbbXgWpJAVxc8RvQLcbSSmJpKyqVaSQrKyRmk5gwSZWhuaDLUtLkhIVhUACvM5J9EKy0imUfxtLVgLYSpKiTmNhz64LOyjs1iQFNlC0geOLlB/OTz+6OdyynW45tNgpSROhkS0tqykqvhztcD74AUyW2lb2au4pST4oysD7oc6k74Q7iyS2U+kj3Q3blX0rSFLRq21KUmwNyTfb0XiNyWwWViEu6XW2yqUlwp5ouNWGV7DI5c8LSjsvNrUUyzQQlIucIuFcI6so5KybrIZ1ziFBhvAgJSRxZn0QrKy4l0uC4ONxS9nGbxY5vIk4iE04lpxzVSrCksoC13TmduQ9EE3w0qdLKW5RKRhyWPGVfihSblXXVuFpaUh5GrXcZgZ5jnzjrUuGn3HLiygkAcVhD9rFxoQqKW0lvAhKdt8ItxQI5UNqOv7oEdkYQ9ZV8S39QdwhUKENW1WbR9Qd0HC4yYF8UdCoRxR3FBgXCoGKEsUdKoAOV2FzshFmeZesEKPjJxC6SLjjFxnHVG6SOaI2UK3EyydU4nUMlKytBTnYCwvt2RzlJpnSEU1qSSJ5lxouhRCAnFiUkgW64CZ1lYNlEEEAhSSCL5DIiIqXC10tUuDMKcDSbpcQUgW4AbCF1vGZSool1pSFt+MpBST42YseARnOzWSI938yHdViOK+G+E2va9r7I6qdZSgKKicSikAAkkjbl1RHFTiZ2zTboUXQVJKboI/OvbI9cABbC2X1oWUoW6FBKSSMSsjYf6zhnZemiRE9LktDWD44kIy2kQq28h1GNBuLkX6DaIZMs6401dBQolxabjySVYk39UOaeHzJNlXxKsalLQpNzmomLGcm6ZmUIpWmOzPy4S+ouWEv8pl5OV46qcZQGipdg8bI54iXWXd8uANKKH1nGbZWTYj05iOPMzbyEYUhIYYTYLSblWRy7IjOeXBvpx5JhU20lSklfjJIBFuE7BBVzsu2pIW5bE5qxl9LiiMwO/CCp4IcKRg+LKdoIsSBxj3x16WW+4lOFQSZhRxAbBgNj6YrnIz048kmqcZCCrETZZRYJJJUOCwg7T6HkBaDcbMxa3HEOwJhthLr7SwpMwpSwlNzmCLgcOZh9ILcXLkuBQJWq2JOEkXyJEWM23qScEloKon2HHMCVG9yBdJAJG0X6oDFQl37BtR8ZGMYkkXHGL9XphlJyqhdx1S/FdcUhsgAC6lZ8ew+uG8pKPtty6VlxWKVUiygPizlll9/FEzSRrJDXUlmp1l4kIUfJxeMki448+CCJqMutClhZwpRjuUkXTxjjhinHNpCEtuNYGFNqK0lPjG2y+3ZwRxS3H5JxtMspCkS5SSUEHFa2FPHsPqhnY6cR+ZxoN6xWIC9hdBuTzCCmfYwBYUohRIACCTcbcrXhkpSVSgGGaWErSSpSSlaOdItnaE1KcUw2t1D4stRS4hBCwOAlIHDnwcUMzChEf7+ZUEYCpeNOJOFJNx1QRc4yl7VlRBuE3wmwJ2C+yGCi6HGHHxMIJasdS2TnfhABtBnVLTOHVIeClLSSMJKFpyuSbZEenKCmw4RFp03wdf3QILN/R64EfQjmhdHkI+qO6FAYTR8mj6o7oN1xgwKBUdvCYMRk8FOa9AWU4n2gCDszEZlLKjcI5mTIVlHcXPEbTXlPrmlLulWsAUOIhIv64SVMhNW1nxmEKDJNjhGV9uy+IgRM6qzXTbbRLX547iiIbSlGqdRYOqmFi9/KF1ZdGXqhi486mSm5ck4nVrWCFeSAVX9aQP60Z6leDSwr8llvHLxET+JaH0BRTiWyLg7LqEEbfcdcfKzZaXWUqAOQN7GHU12HS03Jq4jtxEUjAibS4r4wLeUlLiTmDmMJHELH1QUNtoTVChCQUghNha3xYMXOTpkwDAvleIZp5coqZXqg2Uy6VJbSbhRzz2bb5QGcJpkywtKlalJUguJIOYvfPnvE6hel9kyVZQOmI95lC3UMAYELl3BZOVrlMNVOKflXnz4xCW28JOV7gn1m3VFc68GVh35Jq+UdyhCXTq2cOqQ3n5KDcdwhiu3xj5+WTMpSk8NrgW6LRpypJkULbRLXgcO2IZm4ncerSBvpSdYFeMcjla2yDNLQh1l1aTrFvrSVBWd7qFiOEWEY6n0aeF9kvAiGlZlS551whzC+FAXScPi+TY8NxcwhT3FpMowtRNpZSkknaCEn1G8Or9F6L5LBccccvEWpDc03KsYEFam0qcURmlAHHznL0wR6ZSKpjwrwtqS0SEnCLjPPZtKfRFz0RYdksVDZf1wUkRFPNNNy1TUhtKVJSoAgDL4sGA8lCxMrc8tthJbJPk5HMdcM46f2ShMEURELUXFtOTjmI4FMhChxEpNj6cuuF3kpTMqeUgOAOIGIGy2zllzjP1mHU+i9LTccTe1PXAjk1tT1wI7rY5rYVQfi0/VEHAhNs+InoEQOlelzOirEu47LqmFPqKQlKrWAGZ9YjKTbMFkvBS02o3UgEkg5jhGyKFTd1WVqFRlpMUtxvXupbCy6DhubX2RfwYOLW4TAhtDeIpSElZuqw2mBqmsGANpwk4rW4b3v6YZVyqpotGmaitsupl04igGxOcQuienLOlU2/LtyK5csthd1LCr52tsgo6WMxZESzCHC6lpAWfpWzgGXZNwWkEEEHLgO30wqIEZpFzPkKWm1XxISb2Jy4tkc1LWJStWm6yCo22kbDB4pOkO6Uxo/WnqY5TnHi1husOAA3AOy3PGlGxmLmJZkO60NJCyb4rZ344Nqmzj8RPxnl5eVwZwVh0Py7boFgtIVbiuLwpEqhmbClltRBUhJIAFyOLMeuDFtCiolAOIYVZbRxesxE6TaQI0ao6qithT6UrSnAlVjnDXRDS5rSyXmXWpRUvqFBJClYr3F4uTSxmZYChOIKwjEBYHm/wBCCmXZLamy0nAokqTbImFIF7RKFsK002ynC0gIG2wgu9mS8Hi0nWDYq2cRadK6Cqo/B6akyZrW6rVZ3x3tbZxxMA3g0MxwMtW8hPlY9nDxwXerGt1uqTrPzrZwrAhSGZiZZbsgYE2R5ItsytAEuyMNm0+InCnLYOKDkw1qNTkqTKGan5hLDIIBWrZc7IUhbFFyUstQUphBIAANuAbBByy3hKcCcKjci20xDr0spblFnapIPpnG5NBUsIJGdr2zERWie6CzpVU3JFuQXLltou41OBV7EC2zni5PoZmW0tIIWChJC/KFvKytnBHJZlxSVLaQoo8kkbIVvlHLxKFia2GnEqC20qC/KuL3hNcswp4OlpGsGxVs4XMEUYZUMzGs1tT1wIE1tT1wI2jS2OoVZCRzRl+68/im6az+Y2tXpIH3RpwtgHRGQ7qkwHdJ2mgfkpdIPSST7o1D5HNlYCVU2fllpPjJDbwPSAqPQU7VJam01yoTTmFhpGNSubgtGFaTS+9qhKIOX7hlyewB90aHpe+X9zBDuK+NpgnnzTG5q6IhrXt0Kj1/RupSDAeZeUycAdSAF2IyBBiM3JHks1OouK2JlgT1GIChUiTndGa5OzDeJ+VbQWVYj4pJziX3Lyd91Uf0Q98VpJNELrLbqGjswpacT7QQgrKlosMuDbtg1M3TdH6i842pbsrgQVhTyQAoAXNrE52EZboVTJSs6TMyk83rGFJWVJuRewPFCOj9Olp3S+WkJhBXLrmChSb2uBfK8TpxLZrVH3SKJWaoinsh9pxw2bU6gBKjxbYremXgYdKJk1Y1HfniawM4cHki1uq0U5iXbp+6A1LS4KW2aklKBfYA4LQ63SDfTmd6G/ZEFFJ6CzVKtppSNGm5NmaEwQ8yFNlCL+KMs89sMJvdT0flUslImHy6gLKW0i6L8BudsU3dQzXRT/Qx90RFcpElJaI0KfYbKZiaDmuViJxWOXRBQWlktmoaS1Og1nQpM/OrmFU55aFAsiywb7M+fbCO54vR9uSnTQ1TQaC0l0zJGRsdluDbFQKidxcAm9pr9uDaCOqb0I0mUkkEMkg8XxaomXQtlpnt1mgyk0tlpqZmQg2LjaQEnouYlaRp1R61ITU1LLcSZVsuOsrTZYSBtAvnGT6BSEjUKjPszrDbwEi4psL4FXGY57XhTc3bQ/pVvV0EszEu424m9sSSIrgiWMGqxLN6cCskL3sJ8v2t42HHi2cdo1iobpVDpkymXfTM4y2hzxWwRZSQRw8RjJ2qbKK08FLLZMp8IFnBiPkY7Wv0Q63QmUMaXPstDChttpKRfYAgARppOgnoaTM7quj8tUTKHfDiUqwqeQgFAPpuRE/XNJqbQKamenHvEcNm0ozU4bXyEYppxSJKjViXl5BottrlW1qBUTdRuCfVEtugurVRdGQT/EgrrwojORaFstje7DQ1uhK5ScbSTbGUpNuq8IbpukMhMaLS7DDhd3/hdZWkeKUg598UeuyEnL6E6PzbTCETD+t1rgGa7Kyvx2iSmpJiZ3JpOedSVTEs6ptpZUfFSXDfKGVJpksPoFV6a3RK1S6il4oeZLq9UBfAkWNjx5xMaHVDQ+nTk7O0lFRLjEmtx0PYT8WCkm3PsivaISEsvRTSGfU3eYaYLaV3OSSnMW2cAhPc5ZD9UqbBFw5TXU247lIitJ2Ealo7ptS9Jn3WJFL4WygKOsSBl6TDef3QqPTq2qkOomVTCVpQShAKbqtbh54zvcsmjLaVrZP8NLrTbnBB+4w0SpVS3T7gYsVSv/VSr3CM5FbLehqOken1I0bmBLTGtemCnEW2QCUjguTshjR902i1iebkyh+VddOFBdAwk8AuDlGa6TATG6DNId8ZKptKSDxZC3ojmmUuxTNNZhqSaTLttqbUhDYsEnCDl1xVBbCzcpg3KYEEWoqSknbaBHI6rYN9EdEYfp4/vnTSfN8kqSgdSQI2+/iiMEruOo6WTwbzU7NqQm/1rCOmFucpElp85Lu1uVVLPNuoEk2kltQUARcWyizVR/fG47LqveyW0+hdvuik1/RioaNrl0zxZVr8WEtKJta19oHHFlae1248+g/wUyE/4wfvjTWiIhjox8zNJfsm+8w63MPx2p+aHvhrov8AM3SX7JvvMOty/wDHqn5oe+K9mCP3OPnjL/Uc9kwhotlp/Kedq++F9zj55S/1F+yYQ0Y+f8r52rvMH5B2Z/fLV/zMfrBCm6P895zob9gQnNZbpSv+Zj9YIV3SPntN/Vb9gQ8oEjunZmi+Z+6G+kvzA0a6HO+HO6b5NEP9E90NtJP3v9Gv+r3wWyHkeD95lXnX7cP9y2VRPUOtSjnkP2bV0FJEMEj/AIMr86/bEONzebcp+jFfnGkpUthAcSFDIkIUReI/iwVCdlKjojpAppRwvMk4VjyXEnL0ERpmgtH0bfZZrdKadbmEpKHELdKtWojMEdxip/Cc5uiIm5ecl5Zp+SlVvsONJIJIIuk3JyN/TaCbls46xpVvZKyGphlQUngJGYP+uOEtUEM2v30B/wA2P6yDbpGWmkz9Vv2RBW/30Un/APrf+WD7pA/DSZ+qj2RF8oeBxuloUqvShCSf3E3sHOqLJpA1o+1odRZutsvPvIlEIl2W3CgqOEX7tsX2TSDJskj6Ce6M23Yr74pab5YHD60xhO2kXYodRnZuelpclpTclL4m5dAuUozxEXO055mLgf3mEecf+SI6vNIb3PdHMKQMS3lHnJMSO3cYT5x/5I2/BBPQ35j6SD+b/ZME3KbHSaZH9DV7SYPoZ8yNJR/ND2VQnuT/ADomPNFe0mD2YXgZ6NoNN3SEMbNXMutdXjCFdAkGc0/Exa+Euu+kEftQeqI3jur32BU4hXatfvhxuTsFzSGcfIybYIvzlQ90HtYIPSp4y+nM++E3Lc1itx2IMM65V3K9XHKipjUqdwjAk4rWAG3qiR0iH/EGZv8Apie8RadKdOqnRNIn6dKy8mppsJsVtknNIPHDgGhHyE9ECATdCTxiBHA7LYDqw2ypZyCUk+qMM0ZbVP6YSJWLlc0Fqvw2OIxuykoUyQ4AUFPjA7LcMQMs5oZKPpflnKSy6jyVoKAR0GNRdWc2V3dZZBp9Pftml1Sb9I/9RXaWpT+5nWmUgktTDayOIXTn6jGmzlR0YqTYZnJ2nTCEnEEuOIUL8ecL02ToQadbprMlq3hZ1LASQoc4HSYqlSqiVqYtSK0ZCi1WnCWU4qebACgfICbkkjoiwbl4JqFSFv4oe8RpUvovQ5bWamlSyNanCv4sZji6IcSlCpdPUtUnIS8upYwqLbYSSOI2iuaa2FGObnPzzlvqr9kwjo1YboEsP6YrvMbPK6P0mRfD8rTZVl1OxaGgCOuONaPUdiZE01TJVD6VYg4loBQPHeJ1EKMam8t0hfF8Jj9YIV3R/ntN/Vb9kRrczRaCw6uozUjJNrSrWKmHG0gg32knnhjNr0Mn5hT827SX3lWBW4pClG3PFU/Iooe6b8lQ/ND+zDbSPPc+0bPFre+NYnaXRpxplc7KSrzaEhLRdQCADwC8dVRaPNSbLC5CVdl2b6pBbBSi+2w4IixFsXK9zM0fvML85/bEK7njDk1onpFLtglbrRSgcZKFWjR26ZR3JJVPblZVUsDiLAQMN77bdMKyVNptL1jcjKsSuOylpaSE3twm0TqKhlZh+idcY0dqE47NNOqDsqtkBAFwokHO/REluXSrr2lofQklthpRWobBcWEahUNFtHagozc5TpZRPjKdthvzkjbD6mSNNkpctU1hhpu+YaAAvzxp4i2JlZhtSm1UvTyZnC0VmXqCncF7YrLvaFdOJvf+kZnAgoD8uy5h22xIBtGzTVIoM/NEzUlJPvnIlbaVKMde0cob7qS9S5Na8ISnE0knCLAW5hlEWLHcuVjyR/E2fs090ZruxIVraY5Y4cLgv2Y1BoI1Y1eHBbK2y0N6jTJGpsBqflWphpJvhcTcDnjEZU7FeDBqjWlT+i9MpwlVJTIKWlT17hRVmB6LxZEgq3GDYbJi55vjI0huhaPvyiZVunyTjDZxBAbSQCeHphdqSpUswac0xLNtk5sJSACTzRt4qGVmNaJ1be9IrVLLGIzUqtwOX8nCk5W57w/3J89KH/NFe0mNRTo7Q5fEpFLk29YCgkNJFwcrdcGl6TRqO4XpeTlZRahhxoQEEjiv6IPEWoUWZVulBchpq3Ns5LUy26kkXFwSP2YmNyGVtK1KZO1a0IHUCfvi/TtKpNSCZidk5aZCE5OOoCrJ27TCknTpCmsKTJyzMs0fGUG0hIOW3KJnTjQrUxbTRh6nacTLzzaglTyXkfyk5HL0EdUNq5PDSnS4vSDLg3ypCG0KAxXsBwXjbZunUqtNBMzLS82hGQxpCsPuhCRodEpbi1yUlLMOIyUpKRiTfn2iKsRUMrHZFkpHNAg7wsRAjB0WwV78VWP5B7o84k5x6Ne/FV/UPdHnI7Y64Xk5SFW2JhbesQy4pA2qCSR6YPKzszJTCJiWfWy6jyVoVYiNW3MADoq4CLjfK+5MZnpEy3LaRVBlpIShEwsJSBkBeNp22ieDYdA9JF6Q0Y74sZqWIQ6Rli4ld/oi07RGV7kLhE1UkXyLaD6zF/rWktL0flw7UZgIKvIbSLrX0COEl+1I0mSto4RFAVuvUkKITITZHH4o9V4naDpxRtIXQxLPKafP8C8LKV0HYYji0LDadj8Cql9kPaEYKL3jetOjfQypfZfeIwVJFxfZHbD2Iz0MEqXTaaEGxu3mRe3ixJYV6ggm67bQLZxU57Tyj6PSsrKvqcemAwgqbZAOHxRtJNof6OaaUnSVampRa25hAuWXRZRHGOOPncHbZvPokSEktpxyWS2RdtkhwD6JyyPojs2ttmbWp1QQlbBCSeE32dOcO35lmVYXMPuJaabGJa1GwSIpk9usUKXeLbDEzNJSfLSAlJ6L5+qMLDbVI28RXZaZpChQlIt4wZAtbmEKSiVpm5jWkFZwnEE2BFj/AO4qcjur0KafS1MNTEqFG2NaQUjpsYt7tRlm6cuoawOS6Wy7jb8a6bXuOOK8Np2ydT9WgyQPhFZttaT3mCTKHFTzIbc1Z1a88N+FMVr/AGpaM3zff/sDFtaeQ80h1BulaQodBg8PTUKetiVOSUyDIO3AIXdF2l/VMVmobolApc+9JTDzweYVhXhaJAPTDuX0wpU1QXq22t3ebCsK1Fsg3y2Dh2iNZGlRnNcrHtLcS5LpSJhDpShNwkZpy4c4bTCkF2dl0kF5x5GrSNpOFOcQw3UdGSoJDz9zl8iYt2JNsXBtvGHhuqZtYitsQnRdlu2fxyPaEcqSbyDthc2is1fdOoNLmFS7ZdnVpNlFkDCDxXO3qhgxuv0ZxwJekptlJ2q8VVvXG+nJ2YU6r6LvPpJp0wANrSh6oSmUk0shIN9WDbjHDHafVJOrSaJuRfS+yvYpJ9R4oiK3pxRqDP7ynluh7AFWS3iFjz9UZytsKdEpLuNvTjzrJCm8CU4hsJFz94hlNoU3MPvIQTjdShdhwWSQfTcdcNZHTygT8pNTSJhbbUoAXVOIw7b2txnKIhG6vQlzAbWzNIbJtrCgW6bXvB4Tao2sWnZcH/owIT3w1NMtvMrC21pxJUnYQYEdCLYD34sv6h7o85Hyo9GPfiy/qnujzmfKMdcLycZGvbl3zXc86V3JjNtKfnTU/OV98WLRHTmS0cojkm9LPvOl1TicFrZgC1783FFUm33qvVnphLRU9NPFQQgXNydgjUU1JsjLxuRm07UTwatHeYqul9Teqmk8686rJDpbQngSlJsPf1mNM0A0afoNKcdnE4JmaIKkcKEjYDz7YyWsflqe84c9owjTk2HsTFG0PXV9GZ6spmtWZXFhawXx4UhRub5bYr0u+7LTDb7KyhxtQUlQ2gjhjS9Cv3t6v/1/1YjMOGNJ22NjbdIp01Hc1mJw2u/KIWbcZtGJcMbDOG+5GPMUfdGPcMYw9gyarOjdWpcnL1KfwKROZghd1XIvY9UL6CzCpfTKnKSSMTmA9BBEXDdG+ZlK+uj2DFI0Py0upnnCY0ncR5L7uuVF1qnSMihZSh9alrA+kE2sD6Yz7RuiK0irbVOD2pCwVKcw3sAL7Ium68fHpXQ7+xEFuZ5aZMn+aX3RI6QD3IOv0hVDrUxTlOa3UkALtbECL7OuNE3NZtdR0UqVKcUSlq6UX4AtJy9IPpinboCwvTOfKTeykg9OERadyDNqq9LXcqEtY2wtzMzkbbI9DaMTe+9GKc+TcqlkX6QLH1xhFflhJ1+fl0psluYWlI5sRt6o1nQOfDe5+0+s3Esl2/QCTExNUioyfSGYEzpDUHgbhcysg82Ixf5ZrU7i7gItrElfpcjMXFlbilHaokmNgqUvvTclDBFimTbJHOSCe+LLwRGPoPxqekRuGn9Sdp+h8wplwoW8UsgjbY7fVeMPR8onpEbBun56IJ84R3GE90VGRyksqdnmJVBAU84lAJ4CTaJnS/RcaLzzDCZozCXW8eIow2N7GI+g/OGnedN+0IuO61+U5D7FXtRpv9kiLYS3J6m6xW36cVHVTDRWE8AUn/1f1Q23UDfS42/R0ffCG5n88WfsnO6Ft0830sPm6PvjP9l8EJQaHU9IFvycgpISkBxzGrCnK4HXmYinmVy7y2XBhW2opUOIiL/uTfj1R+yR3mKZWsq3P+cue0Y0m81E8GvaAvrf0NksZuUY0X5go29UCEtzo/gdLfXc9owI4S3O0dizvn9zr+oe6POSvKMejH/xdf1T3R502qjeF5OciUpujNZq0muckJJT7KFFJUFpBuBfYTc7YcUXSio6PPYWWZc4DZSXGEhXQVABXri/7mHzXduP40r2UxnOlKQnSipAAAb4X3xtO20zOxsmjOkcvpJTN8sp1bqDhdaJ8k/eIxGs/lqe84c9oxeNydahNVBFzhLaDbrPvij1n8tz3nDntGJFVJh7Fn0b0sp1K0Qn6VMB4vzGswYEXT4yABc34xFM4YtOjOgkxpLTVzrU82wEOlvCpBJNgDf1xMf7JJ2/5VY/sz74txTFMn5r96MeYI+6MfScxG11yQVTNzeYkVrDipeUCCoCwNrRig2xnD2YZqG6L8yqUf5aPYMUjRD520zzhPfF33RfmVSvrt+wYo+iR/Cymeco741H4h7mw6SaK0/SUMKn3XWxLBWEtqA22ve45ozmbnqBolUi7o86/OTqEqRrHFAtIvkdg8Y+qLVuo1eYkKMxJy6ygziiFkbSkDMddxGZUKkO1ysy9PaUEl5Waj9FIzJ9AjMFpbKxnMTDs1MOTD7inHXFFS1K2knaY0ncf+TqvS1+1FK0spTFF0gep8tiLbKUAFRuScIufTF03IPk6r0tftRufw0Ityq6esFjTKoJIsFLSsdaQfviz6HzgRuZVlN7loui3MUD77xG7q0tqtJWXwMnpZJPSCR7oa6LPlGhukzd8tU0R1kg/dGd4oeSqtI1swhv85QT6Y3DTJsNaCzzadiGUpHURGO6Py++tI6cwRcLmmwejELxs2nI/Ayo/ZjvEMTdCJhKflE9MbDum/M9P26O4xjyflE9MbDumfM8fbo++LPdBbGV0L5wU/zpv2hFy3WvylIfYq74ptC+cFP86b9oRct1r8o0/wCxV3wfyQWxE7mh/DJn7JzuhbdPP4Wbf4uj74R3Nfnix9k53Qtun/Ov/t0d5if2PA/3JjeoVD7JPeYptb/LlQH9Jc9oxctyX8pVAfzKe+JCe3LVTk9MTPwsEh51TmHU3tck2288LSlqWtCW3OfmdLfXc9owIlNHaIdH6M3Ty/rsClHHhw3ub7IEcW7Z1jsSj3yCvqnujzlwx6Md+RV9Ux51tnHXC8nORre5fnow750r2UxnOlXzqqfnC++L7ucVCSk9GXhMzbLNphSiHFgG2FOcZ7Xppqfrs7Nsm7brylJPGL5RYr9mZexb9yf8oT4/mk98Uutflue84c9oxdtydCt+VFdjYNoF+s+6KVWsq5P+cue0Yq+THg0PQNxbW59VHG1FC0qeKVJNiDqxnFB8Jq7f8sz394X74vegx/4e1fpe/ViMx4YkVqwzZJ152Y3KlPPOKccXIpKlqNyTlmTGNjbGwvZ7ktv6AO4Rj4Ge2GH5DNQ3RM9CaX9dv2DFG0T+dlL85R3xeN0P5kUv6zfsGKPoplpXTPOkd4hD4MPcuW69n8Ff9X9mILcz+eLX2S+6J7dd2Ur/AKv7MQG5qoJ0xYBIGJpwDnNoL4B7iO6IPw0nehHsiLNuQeRVelr9qKzuhqCtM52xvbAP8IizbkHk1Xpa/bg/gFuE3XmPHpsxxhxB6rH74qVEe1ejlfRfy2Wf1o98aJurSwd0ZZew3UzMpz4gQR32jLJKabYptQl1EhcwhCUZbbLCvuhDWIe5NbnTGu00kyU3DYWs9k/eRGo6c/MypfZDvEZ9uUy5c0meePktSys+ckAffGhacj8Dal9l94jM/kirYwceWOmNi3S/md/1m/vjHQLrHTGx7pWehhI5Vv743PdEWxlND/L9P85b9oRc91r8o0/7FXeIpdE/L9Pv+kt+0Ium61+Uaf8AZK7xB/JBbERubfPJj7Nz2YX3T/nZ/wBujvMIbm3zyY+zc9mHG6f86h5unvMT+x4Hu5IP95z/ANinvjVLZRlm5H+VKh9invjVY5YnyNR2EnNogR13aIEZR1Wwk4PilZfRMedSDcx6PAum0IfB0lf8UY/sxGoTynOSs875mHlPpU/VXtVJSrr6uHAm4HSeCN9FNkv0Rj+zEOG2kIFkJCRxAWjfW+jNFd0M0Y8HaUW3SFTT5xukZgcQHRGeboGjkxSq2/PNtKMnNL1gWBklR2g9dzG1BOUEcZQ6godQlaSM0qFwYwptOy0ee5Kv1KQp0xT5WYKJeZvrEAA3uLHPgygtHo85W6giUk2VLUo+Mq2SBxniEbmrRahLXjVSJMq49Qn3Q+lafKyScErLNMJ/NbQEj1RrqrwiZSB0jlEyOgU3KN5pYlMAPGAAIw8A3j0otpLiChaQpJ2gi4MN/guR/Qpf+yT7okZ5StFC3Qh+A9LP8pv2DFF0V+dVM86b9oRvrkqw62G3GW1oTsSpIIEJpp0mhYWiUZSoG4IbAIgsSlQoou6xIPPUuTnW21KRLrUHCB5IVbM81xGXMF9D6DLqcS7eySgkKvzWj0ktlDrZbcQFJULFKhcGGjFDpcs8HpemyzTg2LQ0kEddoQxMqojRgdZp07TZ7Uz5UZhbaXF4jcjEL2J44ve5AoBdUQTmQ0bc3je+NIdkZZ5WN2WacVxqQCYMzKMS5JZYbbJ2lCQO6DxLVUKK9ugsF/QyesL6sJX6FCMMsbx6ZU0lxBQtAUk7QRcGEPgyS/Q2P7Me6EJ5StWZ1uQy3iVKZIzJbQPWT3iLZpwPwNqX2X3iJ5mWZl0lLLKGwdoQkC8GW0hxBQtIUk7UkXBjLlcrFaHme3jDpjetJKOquaMPyLZAdUgKbvsxDMD7ol/g2S/Q2P7MQspBuLZDhjUsS6IkebpmWm6ZOlp9pyXmGVXKVCxSRsMLVWtVGtPIeqEwXltpwpyAsOqPQU3SpGetvuSYmLco2Fd8NmdHKNLrC2aVJoUDfElhIPdGur9DKUPcv0cmWHXazNMltC28DAULFQOZV0ZCIfdQTbSpPm6O8xsoQALAbISck5d5WJ1htZ41IBMYz/tZa0Ms3JAfhafH8wn2o1W0cblWGCS0yhsnaUpAhQiJKWZ2VKhB3aIEB7ggRDotiuzGkM2xNOtJbZKULKRcG9gemExpNO8mz2T74jp/8oTP2qu8xHKmXGlgLbv4tyU3te+z0Xjz8sfGcmlI9FH8bAypuJZPCed5Nj0H3x3wnnR/Bseg++K69NhlCFlsnEknoyvBTP2A+KVmL3vltt6InXx35Ndv+Mv5LKNKZ7kmPQffAOlE9ybHoPviuiZVq3VKaPiXth4QL+6CKnykJBZUFLCrC97WF4dbH9h2/wCN6ll8KZ7kmPQffA8KZ3kmPQffFZTPErALKgDn0ZA/fHd/EsMupbuHHCgi/FfP1Q62PyO3/G9Sy+FE7yTHoPvgeFE7yTHoPvitme2gMqv43qF4XZWpxIWUgJUAQOEcd4jx8dK3Iq/F/HbpRJ7wonuTY9B98DwonuSY9B98QsdjHdY3sb7PA9SZ8KJ7kmPQffA8KZ7kmPQffENAEO6xvYdngepNeFM9ybHZPvjnhTPcmx6D74hoBid1jew7PA9UTI0nnQokNM3O3JXvjvhTPcmx2T74hY7wQ7rG9i9ngeqJnwqnx/Bsdk++OeFc/wAlL9k++IYiOGHdY3sOzwPVE14Vz3JS/ZPvgeFc/b5KX7J98QkCNdzi+w7PA9UTXhVP8lL9k++OeFU/yTHZPviGjkO5xfYdngeqJvwqnuSY7J98FOlU/wAmx2T74hoKYdzi+w7PA9UTR0qn+TY7J98FOlU/ybHZPviGJyjl4vc4vsTs8D1Ra6RVX6mXtelA1eG2AEbb8/NAhlov/Gv6n7UCP2/xZOWCm/8A7U/B/LhGGNKMVS/9EXPflCY+1V3mGinkoVhIXfmbJ9doeTw/3hM/aq7zCIjz82s7PRQ+C/8AAzbnUrUtLjRFllIAzuL2gfCLRUhKUqusAi4tkSBf1w7wg7QI4EpGQSAAIZo8Fyy5EDOoS6tBSfEIF+P09UcVPtC1kqOageawuYc2FsxAwj80eiJmjwKlyNRPNlSUlC/HSVDIQoH2m0NYEEJcAKQBaw/0RC2BJFiBBgkWFhkIXHguWXkaqnClphZQAHSLgq2X79sd382NXdKvjCALZ7b7fRDnCCBlsgYRxCJceC5ZcjYzzaQq6V+KLnLrjrM2h5KyhJ8RINjw3FxDjCOKO2A2CFxrYVLkameShIK0KBzvbPYLwYTiVMrcS2rxFBJScttvfDgpvwQMI2WhceCpS5GzU6ha20FCkrWSANoyz2wHpssk3bvZYTt5tsObDigWiXG9hUq3GqZtwutoU0kY1KFwq9gOqDrnW0OKQUqJTttY8BP3GHAAyy2QAhIuQNpzhceBUuRmakyACUrzTiGXPaOKn0Ar+LVZBIJy4Le+HmEfmj0RwpHEItw4FT5GfwgnMlBCRne+3JJ/ahTfSMDiilQ1ZsdmcL2GywjthBuPhBKXI2E1dtTgbNgRbPaCB744idSt0NYFBRJHNl/+w6sLcEFsOACFx4FS5Ghn0pdLakEEKtln1+owXf6SQnArEQSOEZC+2Hls9kcIHEI1ceCVLkauzKm3ijVFSAkEqHBf/wDIJv8AQAcSFXSSDbP6RH3Q8sIKQOIQUo8BqXhk9ot/Gv6n7UCO6L/xr+p+1Aj978P/AII/5/2ed/O/7Ev8f6RKroci8tTi2ziWSScZ2mODR+ngAFpR58ZiSSPFHRDZmaW5VJmVKU4Gm21pI2kqxX9kRvoYb/k+buMVf0xAaP04/wACrtn3x3wep3Iq7ZiTA5oaz845KLkwhKSH5hLSsXACCcufKJ0MP1Re5xfZjfwdp3Iq7Zjvg7TuRV2z74c1ibcp9Gm5xlKVLYZUtIXexIF87QilmuLQFb8kRcX/ABVf+ZDt8P1Q7nF9mE8HabyKu2r3wPB2ncirtn3wqlitBQxTkkU3zAlVf/eFKxNvSNNcfl8GtCkJTjBIzUBmARxw7fD9UO5xfZjfwdp3JK7Z98Dwdp3Iq7ZhQMVz9Nkf7qv/ADISmJ2qUtGvnWpeZlEZuuS4UhbafzsJJuB0w7fD4Q7nF9md8HadyKu2ffAGj1O5FXbPviVbUhxsOIUFJUAQRwiIaVmqtUJie1D0oy3LTKmUhbClEgAG9wsccO3w/VDucX2Yr4PU7kVds++O+DtO5FXbMGLddbSVJfkHiNiCytu/XiVb0Q4p0+J5LiFtKYmGFYXmVHNBtcZ8IIzBh2+H6odzi+zGvg7TeQV2z74Hg7TeRV2z74NV5ybl5unysmplKpt1SFKdQVAAIKtgI4oNqK3+nSP91X/mRe3wvVE7nF9mEGjtN5FXbPvjvg7TeRV2z74cyzVTS9eamZVxq3ktMKQb9JWYRqEzPCpSslJOMN61txxS3WyvySgAABQ/Oh2+F6odzi+zCeDlN5FXbPvjng5TeQV21e+FdRXbfj0h/dV/5kFZqMyxPNyVUZbbU9cMPNKOB0gXKSDmlVgcs78cO3w/VDucX2YTwcpnIK7avfA8HKbyCu2r3w8m26itwbzmJdpFsw6ypZv0hQiMnn65Jvybe+5FW+n9Tfeq/F8VSr/KfyfXDt8P1Re5xfZi/g5TbfIK7avfHDo7TeQPbV74V1Fc/TpL+6K/zIkbccToYfqh3OL7Mhzo5TOQP9or3xzwdpo/gD21e+JgpgpGV4dDD9R3OL7Mh/B2m8ge2r3xw6PU3kD21e+O0aqPVB18PIbCDZ2WUgHx2iSATz3ST1iJUiL0MNfyTucX2ZGsU+WkMW928GO2Lxib26emBDp8WIgR1ilFUjLk5O2KoF0J6IjpVP4Qz32DPeuJJsXbT0CIVz4RGkc2JBMsRvdnHriocLlrWjSOLJ0DKIqt5O0zz5HcqO30i/Mpvac90Magatvqmb9TJhrfqPkVKKr2PGIJAkdJ/mxUvNl9xiTa+RR9URG6T38GKlx71c9kwm1MaQ6lFqbIWwj+Nq/y4laAmIjNIvyM59o1+sTBpZ6tqfQJmQk22ifGUiaUpQ6BgF/TBNJVYKG8rCVWW2bDafHTBLUWSnBHFAFJBtYjhhh8LrA/JU/2E/8A2iMnKvMVF74MDL1LQ8MCpiYSUqIPAgi6cR5z1GFEJLRwk6PSV8wGgE86Rkn1AQho9fXVf/mK/ZREswy3LS7bDKcLbaQlI4gMordLeqyJ2rpkpOVea3+vxnZhSDfCjgCTF5KWiIpkHwpmyjyd6NY+nEu3qvCLszpNh8SnSA4ymYUsjoBSkH0wrQFMFMz4zxnS5eaD6cKwq2WQyw22Wy9cKpCwtXH++6J5w5+qXEzEFpEqZRUaMqTabdeEyvCl1ZQk/FL2kA90Lb40j/8Ajaf/AHxf+XCrQJcRGTPzmkPNX/aahxIOVJal7/lpZkC2AsvKXfjvdItDGqTCpbSGnrTLuvky74wtAEjNvPMiC3BNCIvSDKUllgDGmdl8BtxuJB9RMdXWXUIKhR6gojgCEXP+KGMjMLr9TQ9NjeqZJWNuSUFBwqtbGsEDIA5WuL8MEiFhAsLREVv8co/nw/VORMRE1v8AG6P5+P1bkEUlQBHCINHCM4hQsRtdmCxS3UovrHyGG7bcSzhHovfqiTIiImyJnSCTlQCUyyFTC+IE+KnvUeqCIxOZl00+eprrICWUgyi08ASR4v8AiSB1xKHOG1XlFTlLfZbNncOJpXEtOaT6QIUk5hM5JMTKdjrYX6ReAQSY2p64ECY2p64EU6LYXb+TT0CI+WH4Rzw/o7Pe5Eg2Pi024hDKXQsaQTiyk4VS7ICrZE3ciHMkLRFV3JdM8+b7jEvaIuttrWqnYEKVhnmybC9hnnBA7pL82Kl5q57JiSZ+QR9UQw0jQpzRuooQkqUqWcASkXJOEwGa7TUsoBfIISL/ABavdFBJWyiL0jH+5Xfrt+2mFRXqaf4c3+zV7oLpAhTtFdDaSolTZAAufLTAEgBlCFQk2p+QelXk4kOoKTzc454dAZCAU5RAMKJMLm6HJPum7i2ElZ/lWz9cNNH/AJasf8xX7CIcaOpKaIw2tCkKbxIIULEWUR90R9Ln5anzlWbmlLbUufUtILajdOBGeQ5jFBYbREzaQ1pRT3UGynmXW3B+cBYj0G/phVekNOQm6VvOngS3LrUT1AQWRln52pfCs2wqXCGy1LMrIKkg2KlKtsJsMuADngBKsfliiecr/VLiZiHrqky9QpEw4FapqZWVqSknCC0scHORDn4epn6Qr+yX7oBD+IyZ+c0h5tMe01DmWqsjNPBll0qWrYChQ7xCUy0o6RyCwklKZd8E2yBJbt3GICQiJrjQbfp08k4XGZpDeIcKFnAU9GYPUImsOURmkDavg5C0pKtVMsOEAXNkuJJ9QMEB/ETW/wAao/nw/VuRMWyiKrTS1zNJKUKUEzwKrDYNWvMxVuCTgQcJjlohQhGUVqSl6jUJydqUrPplW3nS2gFgLJS3dINyeE4j1xN1d96UpUw/Ktl19KDqkAXxLOSfXaO0+UElT5eVBvqmwknjIG2KiEeafW//AJxH90T74S0fbXJtzVLdeDq5V4qBwhN0L8YG3ALlQ6onSIiZhoy+kMvMoQoiZaUw4QMgU+Mgni+mOsQsDiZGaeuBCRf3wjHq1t4XFosoWJsbX6Da8CB0Ww+aHxSegQcCCtfJI+qIPGTALR0CAI7AHQL7YGEcUGAjsUBLDijtso7aO2gDgEJTExLyjZcmH22UDMqcUEgdZhCsVAUylPzmHEptPip/OUTZI6yQIZSGjzCVCbqmGfn1C63XRdKTxISckiAFfCag7PheT6dcm3ph+w+xNNhyXebeQdim1BQ9UG3sxhw6lvDxYRETP0FDeKeo6USc+gXBQMKHv5K0jI32X2iLoQmcgLm1o4VoSjGVpCPzicojxOt1PRpc43kHpZRKeFJwm46jcdUQlUZTM7nUgw4DgdEohXQVoERIhbrA88Cw4oitHJh1cgqTml45qRWWHVcKreSrrTYxL2hsU4E80dtnHYbVGdbptOfnHQShlBUQNp4gOc7OuAFkrQpSkpUCU5EA7IMYrOikm7Jz9QEyP3S8hl5/66sZPo2dUPqpPTT86mkUtaUTKkhbz5FxLo47cKjnYc1+m1rRB7N1KRkADOTbMuDsLqwkH0w1b0lobqwhFWlMRNgC8kX6LwaR0fpsgS4ljXPrzW+/8Y4o9J7hlDxyUlnkYHZdpaeJSARDQoqlSVpCkqCgdhHDANogZikvUS87Q0qDaTiekL3Q4nhwD6CujIxLSs2zUJFuaYViaeRiSYUBVK0OJxIUlQ4wbx0gRSNGlroNPk5xSiadPEh+5yYdxEBfMk5A8RsYu+0QaoIKRBFlIIBIFzYX4YUMQleynaN58P1a4iKPJzajrgQJz6HXAim1sOWfkkfVEHjjI+JR9UQa2e2MmACDAQXhg444hToEdtA2x3aI0QKI7a4gWjsARWkci7PUN9pgYnU4XEJ/OUhQUB14bdcOaZUpWqSaJiVcxA5KSclIPCFDgMPOqIyboEhNTRmwlyXmiLF+XcLaz0kbeu8CEoBAtEKmnV2UV+5q0mZQBk3OMAntIsfVAcrk7TTerU4oYAuZqWVrUJ+sLBQHPYxa4Fjg09qm0Obl2VKKCl1wYjsKrqI6LmIWbF9Aab0yf6xuLFNutv0h91pYWhbCilSTcEFO2K7NH/h9Tv8As/1jcEQkJz/dmkUrPBPxM+BLPkcCxctqPrT1iJ2GVWkBVKU/JlZQXE+IsbUKGaVdRAPVBKJUDUqW08sYXk3beT+a4k2UPSDDcpIxB1Uio1uTpSVnVsETcyANoBs2k9Ks/wCrE044hppTrhCUIGJRPABEPo42t5h+qvt4HqgvWAWzS2Mm09nPpJguQw0mQnSKqk5AMsE/44S0WG+JByqLT8ZUHlPEnbhvZA6kgeuALmsVoDbvVq1uhyHGjBSdF6Xg2b1b9kXg9iEmRAtHYEQ0FIyiDpTZkqrVKeCdVjTMtJ/NDl8QH9ZKj1xPWiCAUdMnSPIFPTi6cZt98VEYhozLMzmh0vLTDaXGnELStKhkRiMKUWZekpldDnVlTrKcUs6r+Ga2D+snYeo8MG0PH4MSnQr2zDitU1c/Lpcll6qcllayXc4lcR5iMj0xfNEJExB18/u2jefj9WuH1KqaKpIh7AWnUkoeZJuWljakwxr/AOOUfz8fq1xFuUeTn0OuBAnPodcCCOi2HjPyCPqjug8EY+RR9UQpGTBy0dAgAR0bYAMBHYAgEZxQcgR0QMoAjatPOSDsgQQGnppLLpI4FJUB/iwxIw0qtOaqlOdlHSU4wClY2oUM0qHODYxHy9f3iEytdTvR8eLr8J1DvOFbB0HZAhOdccIChZQuDtBhoKtTlIC0z8sU7bh1Nu+GMxpLLuFUvSAalN2slLObaTxqXsA9fNCmBCktpl6XWJJu4Zlph1DQv5KSgLsOYFZEM5n976n/APZ/rERLylOXT6FMNOu659xLjrzn5y1XJtzcA5gIiZhCv9n8gnCcQ3plb+cRGrIWvgiFbvTNJltWAl6mnWI4g8kWUOtNj/VMTdoja/JOTdNK5cfuqWUH2Lfnpzt1i464yiiGkKt9iWoqFKC59dnMO0MpzWevJP8AWiZQlKEBKRZKRYAcEQejziqvMv11bakNvJDMqlabKDY2k8V1X9AietFfAIiUAOktUHBqWL/44S0ZUJViZo6jZynvKQAdpbUcSD6DbqheTSRpNUzY2LLFjx+XHKtTplUw3U6aUpnWU4ChZsl9G3Ao8GeYPAYfRCWjkRDGlFPU4GJ1Zp8yPKZmvEz5iclDnBh0/W6VLN6x6oyqE8ZeTn64lMo9Oy8QNGUZ2fqVTsdU4tLDB/OQ3e561KVBXp+a0hTvalodYkl3D08tJQSnibBzJP5xsBwXiZl5VmTlG5aXQG2mkhKEjYAIuwIjQ/5sSfQr2zE0Yh9EUKRozKJUCD42RFvpGJrhg9wV+poVRah8NMj9zOAJn0AXy4HOlN8+bojlcWlczRFoUFJVPJII2EatcTziA4lSFAKSRYg8MUuZZmKXWaXSShxyUE6HZV3bgRgXds/VJFuY80VEZZJz6HXAjs79Dr+6BER1Ww7Y+RR9UQZTjaDZSwCRcAn/AFxwVnNhH1R3QhNyRmXW1hzCUJI2X2kH7oxJvwRJN6jsZx2GCpB0hWF/CSvEMsuv1eiFnGFqYQ2hdikWJPDlaM2+C0uR0VBKCpSgABcknZHcQ4xDByQddbeSVpTrCciLj6WZ9I9EHTIuB5S1LSoFQUARstf3+qGaXBcq5HmIJF1KFibCO2yiPapriQ3ifx4FYji6U/8A19ZhZ+TW7NNvJeKAm10/nW//AGGaVbEyxvccBxBtZaTfZY7YCkJWCFJCgeA53hqZAqSbrFyBnxkAj74Ufl1OrZUlywbNyOPZ/rrhmlwMq5E10mmKcC1SEqV7QS0m/dDlttttOBCEoA4Ei0NTILwEa3xiFAK4Re3daCOSmrbut8J+LwXPQr3+qGaXAyx5JAEEkAgkbRAABFhshiGU2bBm0Yk4SQDtABv6u6DNFphLiFzSLuqOG6hxRU3wRxXI82c0GiPDTS1tLTNIKPogHJQVst6YEmWG2XUCdbWojNQULi46eO5gnLgOKS3JEWtYQIYJZuWyH28gR4p4c9mf+rQmim61lZamQUOJFinMfSz2849ETNLguVcknl6YFxe1xfihkJBesSQ7ZKUkWtx39/qjrkgrAUoWkXBGY2C97QzPgZY8i7zbDoCHkIWCcgsA3hFumU9lWJqSl0K40tJB7o4JJerI1pCztUB/Jw/+44zJONOsqLlwhJChbbe/v/1la5nwTLHkdpKTcAjLbzQFKSkXUoDphm/JOLU6pCwkuWsU5EbPd64WmZUPJABAslScxfIi0LfAyrkWsL2Ec4YZtyK25tLweOFIICODaT949EEekXlvPOJfAxlOEW2WhmfApcjsuIxYQoFXFfOCqsTDT4NIXi1gvjCwbZ5BI/Z9cGaky0sKUsKsokC3Nt6YJvgrjHkTnvodcCOz21HXAjogthywfiUfVHdCkRQdcAsHFADnga53lF9oxmiUSpPPHRtiJ1zvKL7Rga53lV9owolEym8GiF173Kr7Rgb4e5ZfaMBRM5wDENr3uVX2jA173LL7RgKJmABeIbXvcsvtGBr3uWX2jAUTOcFcaS4AFXyNwQbEGIjfD3LL7Rgb4e5ZztGAodqokopzHZYyQMIORCTcDu9Ed+BJPX63ArJNsIVl5OG/Thyhnvh7lnO0YG+H+Wc7Riih+3SZJpaVoZCSmwFidgtYdGQ9EFFGkUm6WbZ3yUbX/wBEwy3w/wAs52jA3w/yznaMBQ/FIkQ1qksBKAQcKSRmL27zDphluXYQy0nChAsBe8Q2+HuWc7Rgb4f5ZztGAonOeBeIPfD/ACznaMDfD3LOdowoUTd4GKITXvcsvtGBr3uVX2jChRN4rxyIXXvcqvtGBvh7ll9owFEyTHIh9e9yq+0YGve5VfaMBRMZWhMxFa97lV9owNc7yi+0YChxPbUdcCGqlqV5SiekwIpp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BDAAoHBwgHBgoICAgLCgoLDhgQDg0NDh0VFhEYIx8lJCIfIiEmKzcvJik0KSEiMEExNDk7Pj4+JS5ESUM8SDc9Pjv/2wBDAQoLCw4NDhwQEBw7KCIoOzs7Ozs7Ozs7Ozs7Ozs7Ozs7Ozs7Ozs7Ozs7Ozs7Ozs7Ozs7Ozs7Ozs7Ozs7Ozs7Ozv/wAARCAFaAOUDASIAAhEBAxEB/8QAHAAAAAcBAQAAAAAAAAAAAAAAAAIDBAUGBwEI/8QAWRAAAQIEAgMKCAgHDQgDAQAAAQIDAAQFERIhBhMxBxRBUVNhcYGSsRYiMnSRobLRFSMzNkJyc8EmNDVSVLPCJDdDRGJjZIKTlKLT8BclJ3WDhMPhVdLxZf/EABoBAQEBAQEBAQAAAAAAAAAAAAABAgMGBAX/xAAsEQACAgAFBAIDAAICAwAAAAAAAQIRAxIhMVETFEFSMmEEIkKBsTM0ceHw/9oADAMBAAIRAxEAPwDV2GWDLtEstklAJJSOKFNTL8g32BBGD+52vqJ7oVjnbMBdRL8g32BHdRL8g32BBo6CIWAu95fkG+wIG95fkGuwIUvAuIoE97y/IN9gQN7y/INdgQeBeAsJvaX5BvsCBveX/R2+wIUvA64WUT3tL8g32BA3vL8g12BCl+eEZhlTyUpS4UWNzbh5soWA295bkG+wIG95fkGuwIjlyFR1hKagrDhQBlw3OM+jZz24oKabUdeLVJer2nLO+DDx8ecUEkZeW5BvsCO73l+Qa7Ahi1TptCkayorcSnDcFJGIi2d78Ofp5oSbpE6g51VxQJuQUnZnlt5/VEBJ73lzsYa7Agb3l+Qa7Ahj8HzpaCV1JSl3F14LcBvlfnB6uKHkq0tiWQ046XVpHjLO1RhYDb3l+Qb7AgGXlwPkG+wIUhKZQt2XcbbXgWpJAVxc8RvQLcbSSmJpKyqVaSQrKyRmk5gwSZWhuaDLUtLkhIVhUACvM5J9EKy0imUfxtLVgLYSpKiTmNhz64LOyjs1iQFNlC0geOLlB/OTz+6OdyynW45tNgpSROhkS0tqykqvhztcD74AUyW2lb2au4pST4oysD7oc6k74Q7iyS2U+kj3Q3blX0rSFLRq21KUmwNyTfb0XiNyWwWViEu6XW2yqUlwp5ouNWGV7DI5c8LSjsvNrUUyzQQlIucIuFcI6so5KybrIZ1ziFBhvAgJSRxZn0QrKy4l0uC4ONxS9nGbxY5vIk4iE04lpxzVSrCksoC13TmduQ9EE3w0qdLKW5RKRhyWPGVfihSblXXVuFpaUh5GrXcZgZ5jnzjrUuGn3HLiygkAcVhD9rFxoQqKW0lvAhKdt8ItxQI5UNqOv7oEdkYQ9ZV8S39QdwhUKENW1WbR9Qd0HC4yYF8UdCoRxR3FBgXCoGKEsUdKoAOV2FzshFmeZesEKPjJxC6SLjjFxnHVG6SOaI2UK3EyydU4nUMlKytBTnYCwvt2RzlJpnSEU1qSSJ5lxouhRCAnFiUkgW64CZ1lYNlEEEAhSSCL5DIiIqXC10tUuDMKcDSbpcQUgW4AbCF1vGZSool1pSFt+MpBST42YseARnOzWSI938yHdViOK+G+E2va9r7I6qdZSgKKicSikAAkkjbl1RHFTiZ2zTboUXQVJKboI/OvbI9cABbC2X1oWUoW6FBKSSMSsjYf6zhnZemiRE9LktDWD44kIy2kQq28h1GNBuLkX6DaIZMs6401dBQolxabjySVYk39UOaeHzJNlXxKsalLQpNzmomLGcm6ZmUIpWmOzPy4S+ouWEv8pl5OV46qcZQGipdg8bI54iXWXd8uANKKH1nGbZWTYj05iOPMzbyEYUhIYYTYLSblWRy7IjOeXBvpx5JhU20lSklfjJIBFuE7BBVzsu2pIW5bE5qxl9LiiMwO/CCp4IcKRg+LKdoIsSBxj3x16WW+4lOFQSZhRxAbBgNj6YrnIz048kmqcZCCrETZZRYJJJUOCwg7T6HkBaDcbMxa3HEOwJhthLr7SwpMwpSwlNzmCLgcOZh9ILcXLkuBQJWq2JOEkXyJEWM23qScEloKon2HHMCVG9yBdJAJG0X6oDFQl37BtR8ZGMYkkXHGL9XphlJyqhdx1S/FdcUhsgAC6lZ8ew+uG8pKPtty6VlxWKVUiygPizlll9/FEzSRrJDXUlmp1l4kIUfJxeMki448+CCJqMutClhZwpRjuUkXTxjjhinHNpCEtuNYGFNqK0lPjG2y+3ZwRxS3H5JxtMspCkS5SSUEHFa2FPHsPqhnY6cR+ZxoN6xWIC9hdBuTzCCmfYwBYUohRIACCTcbcrXhkpSVSgGGaWErSSpSSlaOdItnaE1KcUw2t1D4stRS4hBCwOAlIHDnwcUMzChEf7+ZUEYCpeNOJOFJNx1QRc4yl7VlRBuE3wmwJ2C+yGCi6HGHHxMIJasdS2TnfhABtBnVLTOHVIeClLSSMJKFpyuSbZEenKCmw4RFp03wdf3QILN/R64EfQjmhdHkI+qO6FAYTR8mj6o7oN1xgwKBUdvCYMRk8FOa9AWU4n2gCDszEZlLKjcI5mTIVlHcXPEbTXlPrmlLulWsAUOIhIv64SVMhNW1nxmEKDJNjhGV9uy+IgRM6qzXTbbRLX547iiIbSlGqdRYOqmFi9/KF1ZdGXqhi486mSm5ck4nVrWCFeSAVX9aQP60Z6leDSwr8llvHLxET+JaH0BRTiWyLg7LqEEbfcdcfKzZaXWUqAOQN7GHU12HS03Jq4jtxEUjAibS4r4wLeUlLiTmDmMJHELH1QUNtoTVChCQUghNha3xYMXOTpkwDAvleIZp5coqZXqg2Uy6VJbSbhRzz2bb5QGcJpkywtKlalJUguJIOYvfPnvE6hel9kyVZQOmI95lC3UMAYELl3BZOVrlMNVOKflXnz4xCW28JOV7gn1m3VFc68GVh35Jq+UdyhCXTq2cOqQ3n5KDcdwhiu3xj5+WTMpSk8NrgW6LRpypJkULbRLXgcO2IZm4ncerSBvpSdYFeMcjla2yDNLQh1l1aTrFvrSVBWd7qFiOEWEY6n0aeF9kvAiGlZlS551whzC+FAXScPi+TY8NxcwhT3FpMowtRNpZSkknaCEn1G8Or9F6L5LBccccvEWpDc03KsYEFam0qcURmlAHHznL0wR6ZSKpjwrwtqS0SEnCLjPPZtKfRFz0RYdksVDZf1wUkRFPNNNy1TUhtKVJSoAgDL4sGA8lCxMrc8tthJbJPk5HMdcM46f2ShMEURELUXFtOTjmI4FMhChxEpNj6cuuF3kpTMqeUgOAOIGIGy2zllzjP1mHU+i9LTccTe1PXAjk1tT1wI7rY5rYVQfi0/VEHAhNs+InoEQOlelzOirEu47LqmFPqKQlKrWAGZ9YjKTbMFkvBS02o3UgEkg5jhGyKFTd1WVqFRlpMUtxvXupbCy6DhubX2RfwYOLW4TAhtDeIpSElZuqw2mBqmsGANpwk4rW4b3v6YZVyqpotGmaitsupl04igGxOcQuienLOlU2/LtyK5csthd1LCr52tsgo6WMxZESzCHC6lpAWfpWzgGXZNwWkEEEHLgO30wqIEZpFzPkKWm1XxISb2Jy4tkc1LWJStWm6yCo22kbDB4pOkO6Uxo/WnqY5TnHi1husOAA3AOy3PGlGxmLmJZkO60NJCyb4rZ344Nqmzj8RPxnl5eVwZwVh0Py7boFgtIVbiuLwpEqhmbClltRBUhJIAFyOLMeuDFtCiolAOIYVZbRxesxE6TaQI0ao6qithT6UrSnAlVjnDXRDS5rSyXmXWpRUvqFBJClYr3F4uTSxmZYChOIKwjEBYHm/wBCCmXZLamy0nAokqTbImFIF7RKFsK002ynC0gIG2wgu9mS8Hi0nWDYq2cRadK6Cqo/B6akyZrW6rVZ3x3tbZxxMA3g0MxwMtW8hPlY9nDxwXerGt1uqTrPzrZwrAhSGZiZZbsgYE2R5ItsytAEuyMNm0+InCnLYOKDkw1qNTkqTKGan5hLDIIBWrZc7IUhbFFyUstQUphBIAANuAbBByy3hKcCcKjci20xDr0spblFnapIPpnG5NBUsIJGdr2zERWie6CzpVU3JFuQXLltou41OBV7EC2zni5PoZmW0tIIWChJC/KFvKytnBHJZlxSVLaQoo8kkbIVvlHLxKFia2GnEqC20qC/KuL3hNcswp4OlpGsGxVs4XMEUYZUMzGs1tT1wIE1tT1wI2jS2OoVZCRzRl+68/im6az+Y2tXpIH3RpwtgHRGQ7qkwHdJ2mgfkpdIPSST7o1D5HNlYCVU2fllpPjJDbwPSAqPQU7VJam01yoTTmFhpGNSubgtGFaTS+9qhKIOX7hlyewB90aHpe+X9zBDuK+NpgnnzTG5q6IhrXt0Kj1/RupSDAeZeUycAdSAF2IyBBiM3JHks1OouK2JlgT1GIChUiTndGa5OzDeJ+VbQWVYj4pJziX3Lyd91Uf0Q98VpJNELrLbqGjswpacT7QQgrKlosMuDbtg1M3TdH6i842pbsrgQVhTyQAoAXNrE52EZboVTJSs6TMyk83rGFJWVJuRewPFCOj9Olp3S+WkJhBXLrmChSb2uBfK8TpxLZrVH3SKJWaoinsh9pxw2bU6gBKjxbYremXgYdKJk1Y1HfniawM4cHki1uq0U5iXbp+6A1LS4KW2aklKBfYA4LQ63SDfTmd6G/ZEFFJ6CzVKtppSNGm5NmaEwQ8yFNlCL+KMs89sMJvdT0flUslImHy6gLKW0i6L8BudsU3dQzXRT/Qx90RFcpElJaI0KfYbKZiaDmuViJxWOXRBQWlktmoaS1Og1nQpM/OrmFU55aFAsiywb7M+fbCO54vR9uSnTQ1TQaC0l0zJGRsdluDbFQKidxcAm9pr9uDaCOqb0I0mUkkEMkg8XxaomXQtlpnt1mgyk0tlpqZmQg2LjaQEnouYlaRp1R61ITU1LLcSZVsuOsrTZYSBtAvnGT6BSEjUKjPszrDbwEi4psL4FXGY57XhTc3bQ/pVvV0EszEu424m9sSSIrgiWMGqxLN6cCskL3sJ8v2t42HHi2cdo1iobpVDpkymXfTM4y2hzxWwRZSQRw8RjJ2qbKK08FLLZMp8IFnBiPkY7Wv0Q63QmUMaXPstDChttpKRfYAgARppOgnoaTM7quj8tUTKHfDiUqwqeQgFAPpuRE/XNJqbQKamenHvEcNm0ozU4bXyEYppxSJKjViXl5BottrlW1qBUTdRuCfVEtugurVRdGQT/EgrrwojORaFstje7DQ1uhK5ScbSTbGUpNuq8IbpukMhMaLS7DDhd3/hdZWkeKUg598UeuyEnL6E6PzbTCETD+t1rgGa7Kyvx2iSmpJiZ3JpOedSVTEs6ptpZUfFSXDfKGVJpksPoFV6a3RK1S6il4oeZLq9UBfAkWNjx5xMaHVDQ+nTk7O0lFRLjEmtx0PYT8WCkm3PsivaISEsvRTSGfU3eYaYLaV3OSSnMW2cAhPc5ZD9UqbBFw5TXU247lIitJ2Ealo7ptS9Jn3WJFL4WygKOsSBl6TDef3QqPTq2qkOomVTCVpQShAKbqtbh54zvcsmjLaVrZP8NLrTbnBB+4w0SpVS3T7gYsVSv/VSr3CM5FbLehqOken1I0bmBLTGtemCnEW2QCUjguTshjR902i1iebkyh+VddOFBdAwk8AuDlGa6TATG6DNId8ZKptKSDxZC3ojmmUuxTNNZhqSaTLttqbUhDYsEnCDl1xVBbCzcpg3KYEEWoqSknbaBHI6rYN9EdEYfp4/vnTSfN8kqSgdSQI2+/iiMEruOo6WTwbzU7NqQm/1rCOmFucpElp85Lu1uVVLPNuoEk2kltQUARcWyizVR/fG47LqveyW0+hdvuik1/RioaNrl0zxZVr8WEtKJta19oHHFlae1248+g/wUyE/4wfvjTWiIhjox8zNJfsm+8w63MPx2p+aHvhrov8AM3SX7JvvMOty/wDHqn5oe+K9mCP3OPnjL/Uc9kwhotlp/Kedq++F9zj55S/1F+yYQ0Y+f8r52rvMH5B2Z/fLV/zMfrBCm6P895zob9gQnNZbpSv+Zj9YIV3SPntN/Vb9gQ8oEjunZmi+Z+6G+kvzA0a6HO+HO6b5NEP9E90NtJP3v9Gv+r3wWyHkeD95lXnX7cP9y2VRPUOtSjnkP2bV0FJEMEj/AIMr86/bEONzebcp+jFfnGkpUthAcSFDIkIUReI/iwVCdlKjojpAppRwvMk4VjyXEnL0ERpmgtH0bfZZrdKadbmEpKHELdKtWojMEdxip/Cc5uiIm5ecl5Zp+SlVvsONJIJIIuk3JyN/TaCbls46xpVvZKyGphlQUngJGYP+uOEtUEM2v30B/wA2P6yDbpGWmkz9Vv2RBW/30Un/APrf+WD7pA/DSZ+qj2RF8oeBxuloUqvShCSf3E3sHOqLJpA1o+1odRZutsvPvIlEIl2W3CgqOEX7tsX2TSDJskj6Ce6M23Yr74pab5YHD60xhO2kXYodRnZuelpclpTclL4m5dAuUozxEXO055mLgf3mEecf+SI6vNIb3PdHMKQMS3lHnJMSO3cYT5x/5I2/BBPQ35j6SD+b/ZME3KbHSaZH9DV7SYPoZ8yNJR/ND2VQnuT/ADomPNFe0mD2YXgZ6NoNN3SEMbNXMutdXjCFdAkGc0/Exa+Euu+kEftQeqI3jur32BU4hXatfvhxuTsFzSGcfIybYIvzlQ90HtYIPSp4y+nM++E3Lc1itx2IMM65V3K9XHKipjUqdwjAk4rWAG3qiR0iH/EGZv8Apie8RadKdOqnRNIn6dKy8mppsJsVtknNIPHDgGhHyE9ECATdCTxiBHA7LYDqw2ypZyCUk+qMM0ZbVP6YSJWLlc0Fqvw2OIxuykoUyQ4AUFPjA7LcMQMs5oZKPpflnKSy6jyVoKAR0GNRdWc2V3dZZBp9Pftml1Sb9I/9RXaWpT+5nWmUgktTDayOIXTn6jGmzlR0YqTYZnJ2nTCEnEEuOIUL8ecL02ToQadbprMlq3hZ1LASQoc4HSYqlSqiVqYtSK0ZCi1WnCWU4qebACgfICbkkjoiwbl4JqFSFv4oe8RpUvovQ5bWamlSyNanCv4sZji6IcSlCpdPUtUnIS8upYwqLbYSSOI2iuaa2FGObnPzzlvqr9kwjo1YboEsP6YrvMbPK6P0mRfD8rTZVl1OxaGgCOuONaPUdiZE01TJVD6VYg4loBQPHeJ1EKMam8t0hfF8Jj9YIV3R/ntN/Vb9kRrczRaCw6uozUjJNrSrWKmHG0gg32knnhjNr0Mn5hT827SX3lWBW4pClG3PFU/Iooe6b8lQ/ND+zDbSPPc+0bPFre+NYnaXRpxplc7KSrzaEhLRdQCADwC8dVRaPNSbLC5CVdl2b6pBbBSi+2w4IixFsXK9zM0fvML85/bEK7njDk1onpFLtglbrRSgcZKFWjR26ZR3JJVPblZVUsDiLAQMN77bdMKyVNptL1jcjKsSuOylpaSE3twm0TqKhlZh+idcY0dqE47NNOqDsqtkBAFwokHO/REluXSrr2lofQklthpRWobBcWEahUNFtHagozc5TpZRPjKdthvzkjbD6mSNNkpctU1hhpu+YaAAvzxp4i2JlZhtSm1UvTyZnC0VmXqCncF7YrLvaFdOJvf+kZnAgoD8uy5h22xIBtGzTVIoM/NEzUlJPvnIlbaVKMde0cob7qS9S5Na8ISnE0knCLAW5hlEWLHcuVjyR/E2fs090ZruxIVraY5Y4cLgv2Y1BoI1Y1eHBbK2y0N6jTJGpsBqflWphpJvhcTcDnjEZU7FeDBqjWlT+i9MpwlVJTIKWlT17hRVmB6LxZEgq3GDYbJi55vjI0huhaPvyiZVunyTjDZxBAbSQCeHphdqSpUswac0xLNtk5sJSACTzRt4qGVmNaJ1be9IrVLLGIzUqtwOX8nCk5W57w/3J89KH/NFe0mNRTo7Q5fEpFLk29YCgkNJFwcrdcGl6TRqO4XpeTlZRahhxoQEEjiv6IPEWoUWZVulBchpq3Ns5LUy26kkXFwSP2YmNyGVtK1KZO1a0IHUCfvi/TtKpNSCZidk5aZCE5OOoCrJ27TCknTpCmsKTJyzMs0fGUG0hIOW3KJnTjQrUxbTRh6nacTLzzaglTyXkfyk5HL0EdUNq5PDSnS4vSDLg3ypCG0KAxXsBwXjbZunUqtNBMzLS82hGQxpCsPuhCRodEpbi1yUlLMOIyUpKRiTfn2iKsRUMrHZFkpHNAg7wsRAjB0WwV78VWP5B7o84k5x6Ne/FV/UPdHnI7Y64Xk5SFW2JhbesQy4pA2qCSR6YPKzszJTCJiWfWy6jyVoVYiNW3MADoq4CLjfK+5MZnpEy3LaRVBlpIShEwsJSBkBeNp22ieDYdA9JF6Q0Y74sZqWIQ6Rli4ld/oi07RGV7kLhE1UkXyLaD6zF/rWktL0flw7UZgIKvIbSLrX0COEl+1I0mSto4RFAVuvUkKITITZHH4o9V4naDpxRtIXQxLPKafP8C8LKV0HYYji0LDadj8Cql9kPaEYKL3jetOjfQypfZfeIwVJFxfZHbD2Iz0MEqXTaaEGxu3mRe3ixJYV6ggm67bQLZxU57Tyj6PSsrKvqcemAwgqbZAOHxRtJNof6OaaUnSVampRa25hAuWXRZRHGOOPncHbZvPokSEktpxyWS2RdtkhwD6JyyPojs2ttmbWp1QQlbBCSeE32dOcO35lmVYXMPuJaabGJa1GwSIpk9usUKXeLbDEzNJSfLSAlJ6L5+qMLDbVI28RXZaZpChQlIt4wZAtbmEKSiVpm5jWkFZwnEE2BFj/AO4qcjur0KafS1MNTEqFG2NaQUjpsYt7tRlm6cuoawOS6Wy7jb8a6bXuOOK8Np2ydT9WgyQPhFZttaT3mCTKHFTzIbc1Z1a88N+FMVr/AGpaM3zff/sDFtaeQ80h1BulaQodBg8PTUKetiVOSUyDIO3AIXdF2l/VMVmobolApc+9JTDzweYVhXhaJAPTDuX0wpU1QXq22t3ebCsK1Fsg3y2Dh2iNZGlRnNcrHtLcS5LpSJhDpShNwkZpy4c4bTCkF2dl0kF5x5GrSNpOFOcQw3UdGSoJDz9zl8iYt2JNsXBtvGHhuqZtYitsQnRdlu2fxyPaEcqSbyDthc2is1fdOoNLmFS7ZdnVpNlFkDCDxXO3qhgxuv0ZxwJekptlJ2q8VVvXG+nJ2YU6r6LvPpJp0wANrSh6oSmUk0shIN9WDbjHDHafVJOrSaJuRfS+yvYpJ9R4oiK3pxRqDP7ynluh7AFWS3iFjz9UZytsKdEpLuNvTjzrJCm8CU4hsJFz94hlNoU3MPvIQTjdShdhwWSQfTcdcNZHTygT8pNTSJhbbUoAXVOIw7b2txnKIhG6vQlzAbWzNIbJtrCgW6bXvB4Tao2sWnZcH/owIT3w1NMtvMrC21pxJUnYQYEdCLYD34sv6h7o85Hyo9GPfiy/qnujzmfKMdcLycZGvbl3zXc86V3JjNtKfnTU/OV98WLRHTmS0cojkm9LPvOl1TicFrZgC1783FFUm33qvVnphLRU9NPFQQgXNydgjUU1JsjLxuRm07UTwatHeYqul9Teqmk8686rJDpbQngSlJsPf1mNM0A0afoNKcdnE4JmaIKkcKEjYDz7YyWsflqe84c9owjTk2HsTFG0PXV9GZ6spmtWZXFhawXx4UhRub5bYr0u+7LTDb7KyhxtQUlQ2gjhjS9Cv3t6v/1/1YjMOGNJ22NjbdIp01Hc1mJw2u/KIWbcZtGJcMbDOG+5GPMUfdGPcMYw9gyarOjdWpcnL1KfwKROZghd1XIvY9UL6CzCpfTKnKSSMTmA9BBEXDdG+ZlK+uj2DFI0Py0upnnCY0ncR5L7uuVF1qnSMihZSh9alrA+kE2sD6Yz7RuiK0irbVOD2pCwVKcw3sAL7Ium68fHpXQ7+xEFuZ5aZMn+aX3RI6QD3IOv0hVDrUxTlOa3UkALtbECL7OuNE3NZtdR0UqVKcUSlq6UX4AtJy9IPpinboCwvTOfKTeykg9OERadyDNqq9LXcqEtY2wtzMzkbbI9DaMTe+9GKc+TcqlkX6QLH1xhFflhJ1+fl0psluYWlI5sRt6o1nQOfDe5+0+s3Esl2/QCTExNUioyfSGYEzpDUHgbhcysg82Ixf5ZrU7i7gItrElfpcjMXFlbilHaokmNgqUvvTclDBFimTbJHOSCe+LLwRGPoPxqekRuGn9Sdp+h8wplwoW8UsgjbY7fVeMPR8onpEbBun56IJ84R3GE90VGRyksqdnmJVBAU84lAJ4CTaJnS/RcaLzzDCZozCXW8eIow2N7GI+g/OGnedN+0IuO61+U5D7FXtRpv9kiLYS3J6m6xW36cVHVTDRWE8AUn/1f1Q23UDfS42/R0ffCG5n88WfsnO6Ft0830sPm6PvjP9l8EJQaHU9IFvycgpISkBxzGrCnK4HXmYinmVy7y2XBhW2opUOIiL/uTfj1R+yR3mKZWsq3P+cue0Y0m81E8GvaAvrf0NksZuUY0X5go29UCEtzo/gdLfXc9owI4S3O0dizvn9zr+oe6POSvKMejH/xdf1T3R502qjeF5OciUpujNZq0muckJJT7KFFJUFpBuBfYTc7YcUXSio6PPYWWZc4DZSXGEhXQVABXri/7mHzXduP40r2UxnOlKQnSipAAAb4X3xtO20zOxsmjOkcvpJTN8sp1bqDhdaJ8k/eIxGs/lqe84c9oxeNydahNVBFzhLaDbrPvij1n8tz3nDntGJFVJh7Fn0b0sp1K0Qn6VMB4vzGswYEXT4yABc34xFM4YtOjOgkxpLTVzrU82wEOlvCpBJNgDf1xMf7JJ2/5VY/sz74txTFMn5r96MeYI+6MfScxG11yQVTNzeYkVrDipeUCCoCwNrRig2xnD2YZqG6L8yqUf5aPYMUjRD520zzhPfF33RfmVSvrt+wYo+iR/Cymeco741H4h7mw6SaK0/SUMKn3XWxLBWEtqA22ve45ozmbnqBolUi7o86/OTqEqRrHFAtIvkdg8Y+qLVuo1eYkKMxJy6ygziiFkbSkDMddxGZUKkO1ysy9PaUEl5Waj9FIzJ9AjMFpbKxnMTDs1MOTD7inHXFFS1K2knaY0ncf+TqvS1+1FK0spTFF0gep8tiLbKUAFRuScIufTF03IPk6r0tftRufw0Ityq6esFjTKoJIsFLSsdaQfviz6HzgRuZVlN7loui3MUD77xG7q0tqtJWXwMnpZJPSCR7oa6LPlGhukzd8tU0R1kg/dGd4oeSqtI1swhv85QT6Y3DTJsNaCzzadiGUpHURGO6Py++tI6cwRcLmmwejELxs2nI/Ayo/ZjvEMTdCJhKflE9MbDum/M9P26O4xjyflE9MbDumfM8fbo++LPdBbGV0L5wU/zpv2hFy3WvylIfYq74ptC+cFP86b9oRct1r8o0/wCxV3wfyQWxE7mh/DJn7JzuhbdPP4Wbf4uj74R3Nfnix9k53Qtun/Ov/t0d5if2PA/3JjeoVD7JPeYptb/LlQH9Jc9oxctyX8pVAfzKe+JCe3LVTk9MTPwsEh51TmHU3tck2288LSlqWtCW3OfmdLfXc9owIlNHaIdH6M3Ty/rsClHHhw3ub7IEcW7Z1jsSj3yCvqnujzlwx6Md+RV9Ux51tnHXC8nORre5fnow750r2UxnOlXzqqfnC++L7ucVCSk9GXhMzbLNphSiHFgG2FOcZ7Xppqfrs7Nsm7brylJPGL5RYr9mZexb9yf8oT4/mk98Uutflue84c9oxdtydCt+VFdjYNoF+s+6KVWsq5P+cue0Yq+THg0PQNxbW59VHG1FC0qeKVJNiDqxnFB8Jq7f8sz394X74vegx/4e1fpe/ViMx4YkVqwzZJ152Y3KlPPOKccXIpKlqNyTlmTGNjbGwvZ7ktv6AO4Rj4Ge2GH5DNQ3RM9CaX9dv2DFG0T+dlL85R3xeN0P5kUv6zfsGKPoplpXTPOkd4hD4MPcuW69n8Ff9X9mILcz+eLX2S+6J7dd2Ur/AKv7MQG5qoJ0xYBIGJpwDnNoL4B7iO6IPw0nehHsiLNuQeRVelr9qKzuhqCtM52xvbAP8IizbkHk1Xpa/bg/gFuE3XmPHpsxxhxB6rH74qVEe1ejlfRfy2Wf1o98aJurSwd0ZZew3UzMpz4gQR32jLJKabYptQl1EhcwhCUZbbLCvuhDWIe5NbnTGu00kyU3DYWs9k/eRGo6c/MypfZDvEZ9uUy5c0meePktSys+ckAffGhacj8Dal9l94jM/kirYwceWOmNi3S/md/1m/vjHQLrHTGx7pWehhI5Vv743PdEWxlND/L9P85b9oRc91r8o0/7FXeIpdE/L9Pv+kt+0Ium61+Uaf8AZK7xB/JBbERubfPJj7Nz2YX3T/nZ/wBujvMIbm3zyY+zc9mHG6f86h5unvMT+x4Hu5IP95z/ANinvjVLZRlm5H+VKh9invjVY5YnyNR2EnNogR13aIEZR1Wwk4PilZfRMedSDcx6PAum0IfB0lf8UY/sxGoTynOSs875mHlPpU/VXtVJSrr6uHAm4HSeCN9FNkv0Rj+zEOG2kIFkJCRxAWjfW+jNFd0M0Y8HaUW3SFTT5xukZgcQHRGeboGjkxSq2/PNtKMnNL1gWBklR2g9dzG1BOUEcZQ6godQlaSM0qFwYwptOy0ee5Kv1KQp0xT5WYKJeZvrEAA3uLHPgygtHo85W6giUk2VLUo+Mq2SBxniEbmrRahLXjVSJMq49Qn3Q+lafKyScErLNMJ/NbQEj1RrqrwiZSB0jlEyOgU3KN5pYlMAPGAAIw8A3j0otpLiChaQpJ2gi4MN/guR/Qpf+yT7okZ5StFC3Qh+A9LP8pv2DFF0V+dVM86b9oRvrkqw62G3GW1oTsSpIIEJpp0mhYWiUZSoG4IbAIgsSlQoou6xIPPUuTnW21KRLrUHCB5IVbM81xGXMF9D6DLqcS7eySgkKvzWj0ktlDrZbcQFJULFKhcGGjFDpcs8HpemyzTg2LQ0kEddoQxMqojRgdZp07TZ7Uz5UZhbaXF4jcjEL2J44ve5AoBdUQTmQ0bc3je+NIdkZZ5WN2WacVxqQCYMzKMS5JZYbbJ2lCQO6DxLVUKK9ugsF/QyesL6sJX6FCMMsbx6ZU0lxBQtAUk7QRcGEPgyS/Q2P7Me6EJ5StWZ1uQy3iVKZIzJbQPWT3iLZpwPwNqX2X3iJ5mWZl0lLLKGwdoQkC8GW0hxBQtIUk7UkXBjLlcrFaHme3jDpjetJKOquaMPyLZAdUgKbvsxDMD7ol/g2S/Q2P7MQspBuLZDhjUsS6IkebpmWm6ZOlp9pyXmGVXKVCxSRsMLVWtVGtPIeqEwXltpwpyAsOqPQU3SpGetvuSYmLco2Fd8NmdHKNLrC2aVJoUDfElhIPdGur9DKUPcv0cmWHXazNMltC28DAULFQOZV0ZCIfdQTbSpPm6O8xsoQALAbISck5d5WJ1htZ41IBMYz/tZa0Ms3JAfhafH8wn2o1W0cblWGCS0yhsnaUpAhQiJKWZ2VKhB3aIEB7ggRDotiuzGkM2xNOtJbZKULKRcG9gemExpNO8mz2T74jp/8oTP2qu8xHKmXGlgLbv4tyU3te+z0Xjz8sfGcmlI9FH8bAypuJZPCed5Nj0H3x3wnnR/Bseg++K69NhlCFlsnEknoyvBTP2A+KVmL3vltt6InXx35Ndv+Mv5LKNKZ7kmPQffAOlE9ybHoPviuiZVq3VKaPiXth4QL+6CKnykJBZUFLCrC97WF4dbH9h2/wCN6ll8KZ7kmPQffA8KZ3kmPQffFZTPErALKgDn0ZA/fHd/EsMupbuHHCgi/FfP1Q62PyO3/G9Sy+FE7yTHoPvgeFE7yTHoPvitme2gMqv43qF4XZWpxIWUgJUAQOEcd4jx8dK3Iq/F/HbpRJ7wonuTY9B98DwonuSY9B98QsdjHdY3sb7PA9SZ8KJ7kmPQffA8KZ7kmPQffENAEO6xvYdngepNeFM9ybHZPvjnhTPcmx6D74hoBid1jew7PA9UTI0nnQokNM3O3JXvjvhTPcmx2T74hY7wQ7rG9i9ngeqJnwqnx/Bsdk++OeFc/wAlL9k++IYiOGHdY3sOzwPVE14Vz3JS/ZPvgeFc/b5KX7J98QkCNdzi+w7PA9UTXhVP8lL9k++OeFU/yTHZPviGjkO5xfYdngeqJvwqnuSY7J98FOlU/wAmx2T74hoKYdzi+w7PA9UTR0qn+TY7J98FOlU/ybHZPviGJyjl4vc4vsTs8D1Ra6RVX6mXtelA1eG2AEbb8/NAhlov/Gv6n7UCP2/xZOWCm/8A7U/B/LhGGNKMVS/9EXPflCY+1V3mGinkoVhIXfmbJ9doeTw/3hM/aq7zCIjz82s7PRQ+C/8AAzbnUrUtLjRFllIAzuL2gfCLRUhKUqusAi4tkSBf1w7wg7QI4EpGQSAAIZo8Fyy5EDOoS6tBSfEIF+P09UcVPtC1kqOageawuYc2FsxAwj80eiJmjwKlyNRPNlSUlC/HSVDIQoH2m0NYEEJcAKQBaw/0RC2BJFiBBgkWFhkIXHguWXkaqnClphZQAHSLgq2X79sd382NXdKvjCALZ7b7fRDnCCBlsgYRxCJceC5ZcjYzzaQq6V+KLnLrjrM2h5KyhJ8RINjw3FxDjCOKO2A2CFxrYVLkameShIK0KBzvbPYLwYTiVMrcS2rxFBJScttvfDgpvwQMI2WhceCpS5GzU6ha20FCkrWSANoyz2wHpssk3bvZYTt5tsObDigWiXG9hUq3GqZtwutoU0kY1KFwq9gOqDrnW0OKQUqJTttY8BP3GHAAyy2QAhIuQNpzhceBUuRmakyACUrzTiGXPaOKn0Ar+LVZBIJy4Le+HmEfmj0RwpHEItw4FT5GfwgnMlBCRne+3JJ/ahTfSMDiilQ1ZsdmcL2GywjthBuPhBKXI2E1dtTgbNgRbPaCB744idSt0NYFBRJHNl/+w6sLcEFsOACFx4FS5Ghn0pdLakEEKtln1+owXf6SQnArEQSOEZC+2Hls9kcIHEI1ceCVLkauzKm3ijVFSAkEqHBf/wDIJv8AQAcSFXSSDbP6RH3Q8sIKQOIQUo8BqXhk9ot/Gv6n7UCO6L/xr+p+1Aj978P/AII/5/2ed/O/7Ev8f6RKroci8tTi2ziWSScZ2mODR+ngAFpR58ZiSSPFHRDZmaW5VJmVKU4Gm21pI2kqxX9kRvoYb/k+buMVf0xAaP04/wACrtn3x3wep3Iq7ZiTA5oaz845KLkwhKSH5hLSsXACCcufKJ0MP1Re5xfZjfwdp3Iq7Zjvg7TuRV2z74c1ibcp9Gm5xlKVLYZUtIXexIF87QilmuLQFb8kRcX/ABVf+ZDt8P1Q7nF9mE8HabyKu2r3wPB2ncirtn3wqlitBQxTkkU3zAlVf/eFKxNvSNNcfl8GtCkJTjBIzUBmARxw7fD9UO5xfZjfwdp3JK7Z98Dwdp3Iq7ZhQMVz9Nkf7qv/ADISmJ2qUtGvnWpeZlEZuuS4UhbafzsJJuB0w7fD4Q7nF9md8HadyKu2ffAGj1O5FXbPviVbUhxsOIUFJUAQRwiIaVmqtUJie1D0oy3LTKmUhbClEgAG9wsccO3w/VDucX2Yr4PU7kVds++O+DtO5FXbMGLddbSVJfkHiNiCytu/XiVb0Q4p0+J5LiFtKYmGFYXmVHNBtcZ8IIzBh2+H6odzi+zGvg7TeQV2z74Hg7TeRV2z74NV5ybl5unysmplKpt1SFKdQVAAIKtgI4oNqK3+nSP91X/mRe3wvVE7nF9mEGjtN5FXbPvjvg7TeRV2z74cyzVTS9eamZVxq3ktMKQb9JWYRqEzPCpSslJOMN61txxS3WyvySgAABQ/Oh2+F6odzi+zCeDlN5FXbPvjng5TeQV21e+FdRXbfj0h/dV/5kFZqMyxPNyVUZbbU9cMPNKOB0gXKSDmlVgcs78cO3w/VDucX2YTwcpnIK7avfA8HKbyCu2r3w8m26itwbzmJdpFsw6ypZv0hQiMnn65Jvybe+5FW+n9Tfeq/F8VSr/KfyfXDt8P1Re5xfZi/g5TbfIK7avfHDo7TeQPbV74V1Fc/TpL+6K/zIkbccToYfqh3OL7Mhzo5TOQP9or3xzwdpo/gD21e+JgpgpGV4dDD9R3OL7Mh/B2m8ge2r3xw6PU3kD21e+O0aqPVB18PIbCDZ2WUgHx2iSATz3ST1iJUiL0MNfyTucX2ZGsU+WkMW928GO2Lxib26emBDp8WIgR1ilFUjLk5O2KoF0J6IjpVP4Qz32DPeuJJsXbT0CIVz4RGkc2JBMsRvdnHriocLlrWjSOLJ0DKIqt5O0zz5HcqO30i/Mpvac90Magatvqmb9TJhrfqPkVKKr2PGIJAkdJ/mxUvNl9xiTa+RR9URG6T38GKlx71c9kwm1MaQ6lFqbIWwj+Nq/y4laAmIjNIvyM59o1+sTBpZ6tqfQJmQk22ifGUiaUpQ6BgF/TBNJVYKG8rCVWW2bDafHTBLUWSnBHFAFJBtYjhhh8LrA/JU/2E/8A2iMnKvMVF74MDL1LQ8MCpiYSUqIPAgi6cR5z1GFEJLRwk6PSV8wGgE86Rkn1AQho9fXVf/mK/ZREswy3LS7bDKcLbaQlI4gMordLeqyJ2rpkpOVea3+vxnZhSDfCjgCTF5KWiIpkHwpmyjyd6NY+nEu3qvCLszpNh8SnSA4ymYUsjoBSkH0wrQFMFMz4zxnS5eaD6cKwq2WQyw22Wy9cKpCwtXH++6J5w5+qXEzEFpEqZRUaMqTabdeEyvCl1ZQk/FL2kA90Lb40j/8Ajaf/AHxf+XCrQJcRGTPzmkPNX/aahxIOVJal7/lpZkC2AsvKXfjvdItDGqTCpbSGnrTLuvky74wtAEjNvPMiC3BNCIvSDKUllgDGmdl8BtxuJB9RMdXWXUIKhR6gojgCEXP+KGMjMLr9TQ9NjeqZJWNuSUFBwqtbGsEDIA5WuL8MEiFhAsLREVv8co/nw/VORMRE1v8AG6P5+P1bkEUlQBHCINHCM4hQsRtdmCxS3UovrHyGG7bcSzhHovfqiTIiImyJnSCTlQCUyyFTC+IE+KnvUeqCIxOZl00+eprrICWUgyi08ASR4v8AiSB1xKHOG1XlFTlLfZbNncOJpXEtOaT6QIUk5hM5JMTKdjrYX6ReAQSY2p64ECY2p64EU6LYXb+TT0CI+WH4Rzw/o7Pe5Eg2Pi024hDKXQsaQTiyk4VS7ICrZE3ciHMkLRFV3JdM8+b7jEvaIuttrWqnYEKVhnmybC9hnnBA7pL82Kl5q57JiSZ+QR9UQw0jQpzRuooQkqUqWcASkXJOEwGa7TUsoBfIISL/ABavdFBJWyiL0jH+5Xfrt+2mFRXqaf4c3+zV7oLpAhTtFdDaSolTZAAufLTAEgBlCFQk2p+QelXk4kOoKTzc454dAZCAU5RAMKJMLm6HJPum7i2ElZ/lWz9cNNH/AJasf8xX7CIcaOpKaIw2tCkKbxIIULEWUR90R9Ln5anzlWbmlLbUufUtILajdOBGeQ5jFBYbREzaQ1pRT3UGynmXW3B+cBYj0G/phVekNOQm6VvOngS3LrUT1AQWRln52pfCs2wqXCGy1LMrIKkg2KlKtsJsMuADngBKsfliiecr/VLiZiHrqky9QpEw4FapqZWVqSknCC0scHORDn4epn6Qr+yX7oBD+IyZ+c0h5tMe01DmWqsjNPBll0qWrYChQ7xCUy0o6RyCwklKZd8E2yBJbt3GICQiJrjQbfp08k4XGZpDeIcKFnAU9GYPUImsOURmkDavg5C0pKtVMsOEAXNkuJJ9QMEB/ETW/wAao/nw/VuRMWyiKrTS1zNJKUKUEzwKrDYNWvMxVuCTgQcJjlohQhGUVqSl6jUJydqUrPplW3nS2gFgLJS3dINyeE4j1xN1d96UpUw/Ktl19KDqkAXxLOSfXaO0+UElT5eVBvqmwknjIG2KiEeafW//AJxH90T74S0fbXJtzVLdeDq5V4qBwhN0L8YG3ALlQ6onSIiZhoy+kMvMoQoiZaUw4QMgU+Mgni+mOsQsDiZGaeuBCRf3wjHq1t4XFosoWJsbX6Da8CB0Ww+aHxSegQcCCtfJI+qIPGTALR0CAI7AHQL7YGEcUGAjsUBLDijtso7aO2gDgEJTExLyjZcmH22UDMqcUEgdZhCsVAUylPzmHEptPip/OUTZI6yQIZSGjzCVCbqmGfn1C63XRdKTxISckiAFfCag7PheT6dcm3ph+w+xNNhyXebeQdim1BQ9UG3sxhw6lvDxYRETP0FDeKeo6USc+gXBQMKHv5K0jI32X2iLoQmcgLm1o4VoSjGVpCPzicojxOt1PRpc43kHpZRKeFJwm46jcdUQlUZTM7nUgw4DgdEohXQVoERIhbrA88Cw4oitHJh1cgqTml45qRWWHVcKreSrrTYxL2hsU4E80dtnHYbVGdbptOfnHQShlBUQNp4gOc7OuAFkrQpSkpUCU5EA7IMYrOikm7Jz9QEyP3S8hl5/66sZPo2dUPqpPTT86mkUtaUTKkhbz5FxLo47cKjnYc1+m1rRB7N1KRkADOTbMuDsLqwkH0w1b0lobqwhFWlMRNgC8kX6LwaR0fpsgS4ljXPrzW+/8Y4o9J7hlDxyUlnkYHZdpaeJSARDQoqlSVpCkqCgdhHDANogZikvUS87Q0qDaTiekL3Q4nhwD6CujIxLSs2zUJFuaYViaeRiSYUBVK0OJxIUlQ4wbx0gRSNGlroNPk5xSiadPEh+5yYdxEBfMk5A8RsYu+0QaoIKRBFlIIBIFzYX4YUMQleynaN58P1a4iKPJzajrgQJz6HXAim1sOWfkkfVEHjjI+JR9UQa2e2MmACDAQXhg444hToEdtA2x3aI0QKI7a4gWjsARWkci7PUN9pgYnU4XEJ/OUhQUB14bdcOaZUpWqSaJiVcxA5KSclIPCFDgMPOqIyboEhNTRmwlyXmiLF+XcLaz0kbeu8CEoBAtEKmnV2UV+5q0mZQBk3OMAntIsfVAcrk7TTerU4oYAuZqWVrUJ+sLBQHPYxa4Fjg09qm0Obl2VKKCl1wYjsKrqI6LmIWbF9Aab0yf6xuLFNutv0h91pYWhbCilSTcEFO2K7NH/h9Tv8As/1jcEQkJz/dmkUrPBPxM+BLPkcCxctqPrT1iJ2GVWkBVKU/JlZQXE+IsbUKGaVdRAPVBKJUDUqW08sYXk3beT+a4k2UPSDDcpIxB1Uio1uTpSVnVsETcyANoBs2k9Ks/wCrE044hppTrhCUIGJRPABEPo42t5h+qvt4HqgvWAWzS2Mm09nPpJguQw0mQnSKqk5AMsE/44S0WG+JByqLT8ZUHlPEnbhvZA6kgeuALmsVoDbvVq1uhyHGjBSdF6Xg2b1b9kXg9iEmRAtHYEQ0FIyiDpTZkqrVKeCdVjTMtJ/NDl8QH9ZKj1xPWiCAUdMnSPIFPTi6cZt98VEYhozLMzmh0vLTDaXGnELStKhkRiMKUWZekpldDnVlTrKcUs6r+Ga2D+snYeo8MG0PH4MSnQr2zDitU1c/Lpcll6qcllayXc4lcR5iMj0xfNEJExB18/u2jefj9WuH1KqaKpIh7AWnUkoeZJuWljakwxr/AOOUfz8fq1xFuUeTn0OuBAnPodcCCOi2HjPyCPqjug8EY+RR9UQpGTBy0dAgAR0bYAMBHYAgEZxQcgR0QMoAjatPOSDsgQQGnppLLpI4FJUB/iwxIw0qtOaqlOdlHSU4wClY2oUM0qHODYxHy9f3iEytdTvR8eLr8J1DvOFbB0HZAhOdccIChZQuDtBhoKtTlIC0z8sU7bh1Nu+GMxpLLuFUvSAalN2slLObaTxqXsA9fNCmBCktpl6XWJJu4Zlph1DQv5KSgLsOYFZEM5n976n/APZ/rERLylOXT6FMNOu659xLjrzn5y1XJtzcA5gIiZhCv9n8gnCcQ3plb+cRGrIWvgiFbvTNJltWAl6mnWI4g8kWUOtNj/VMTdoja/JOTdNK5cfuqWUH2Lfnpzt1i464yiiGkKt9iWoqFKC59dnMO0MpzWevJP8AWiZQlKEBKRZKRYAcEQejziqvMv11bakNvJDMqlabKDY2k8V1X9AietFfAIiUAOktUHBqWL/44S0ZUJViZo6jZynvKQAdpbUcSD6DbqheTSRpNUzY2LLFjx+XHKtTplUw3U6aUpnWU4ChZsl9G3Ao8GeYPAYfRCWjkRDGlFPU4GJ1Zp8yPKZmvEz5iclDnBh0/W6VLN6x6oyqE8ZeTn64lMo9Oy8QNGUZ2fqVTsdU4tLDB/OQ3e561KVBXp+a0hTvalodYkl3D08tJQSnibBzJP5xsBwXiZl5VmTlG5aXQG2mkhKEjYAIuwIjQ/5sSfQr2zE0Yh9EUKRozKJUCD42RFvpGJrhg9wV+poVRah8NMj9zOAJn0AXy4HOlN8+bojlcWlczRFoUFJVPJII2EatcTziA4lSFAKSRYg8MUuZZmKXWaXSShxyUE6HZV3bgRgXds/VJFuY80VEZZJz6HXAjs79Dr+6BER1Ww7Y+RR9UQZTjaDZSwCRcAn/AFxwVnNhH1R3QhNyRmXW1hzCUJI2X2kH7oxJvwRJN6jsZx2GCpB0hWF/CSvEMsuv1eiFnGFqYQ2hdikWJPDlaM2+C0uR0VBKCpSgABcknZHcQ4xDByQddbeSVpTrCciLj6WZ9I9EHTIuB5S1LSoFQUARstf3+qGaXBcq5HmIJF1KFibCO2yiPapriQ3ifx4FYji6U/8A19ZhZ+TW7NNvJeKAm10/nW//AGGaVbEyxvccBxBtZaTfZY7YCkJWCFJCgeA53hqZAqSbrFyBnxkAj74Ufl1OrZUlywbNyOPZ/rrhmlwMq5E10mmKcC1SEqV7QS0m/dDlttttOBCEoA4Ei0NTILwEa3xiFAK4Re3daCOSmrbut8J+LwXPQr3+qGaXAyx5JAEEkAgkbRAABFhshiGU2bBm0Yk4SQDtABv6u6DNFphLiFzSLuqOG6hxRU3wRxXI82c0GiPDTS1tLTNIKPogHJQVst6YEmWG2XUCdbWojNQULi46eO5gnLgOKS3JEWtYQIYJZuWyH28gR4p4c9mf+rQmim61lZamQUOJFinMfSz2849ETNLguVcknl6YFxe1xfihkJBesSQ7ZKUkWtx39/qjrkgrAUoWkXBGY2C97QzPgZY8i7zbDoCHkIWCcgsA3hFumU9lWJqSl0K40tJB7o4JJerI1pCztUB/Jw/+44zJONOsqLlwhJChbbe/v/1la5nwTLHkdpKTcAjLbzQFKSkXUoDphm/JOLU6pCwkuWsU5EbPd64WmZUPJABAslScxfIi0LfAyrkWsL2Ec4YZtyK25tLweOFIICODaT949EEekXlvPOJfAxlOEW2WhmfApcjsuIxYQoFXFfOCqsTDT4NIXi1gvjCwbZ5BI/Z9cGaky0sKUsKsokC3Nt6YJvgrjHkTnvodcCOz21HXAjogthywfiUfVHdCkRQdcAsHFADnga53lF9oxmiUSpPPHRtiJ1zvKL7Rga53lV9owolEym8GiF173Kr7Rgb4e5ZfaMBRM5wDENr3uVX2jA173LL7RgKJmABeIbXvcsvtGBr3uWX2jAUTOcFcaS4AFXyNwQbEGIjfD3LL7Rgb4e5ZztGAodqokopzHZYyQMIORCTcDu9Ed+BJPX63ArJNsIVl5OG/Thyhnvh7lnO0YG+H+Wc7Riih+3SZJpaVoZCSmwFidgtYdGQ9EFFGkUm6WbZ3yUbX/wBEwy3w/wAs52jA3w/yznaMBQ/FIkQ1qksBKAQcKSRmL27zDphluXYQy0nChAsBe8Q2+HuWc7Rgb4f5ZztGAonOeBeIPfD/ACznaMDfD3LOdowoUTd4GKITXvcsvtGBr3uVX2jChRN4rxyIXXvcqvtGBvh7ll9owFEyTHIh9e9yq+0YGve5VfaMBRMZWhMxFa97lV9owNc7yi+0YChxPbUdcCGqlqV5SiekwIpp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971800" y="1971675"/>
            <a:ext cx="97155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095750" y="5676901"/>
            <a:ext cx="3886200" cy="27622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 Percentage of houses that are owner occupied    83.6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2F2C-6B0E-4E75-AD66-64C1E560E52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0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14400"/>
            <a:ext cx="9144000" cy="13716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/>
              <a:t>Reducing data overload</a:t>
            </a:r>
            <a:br>
              <a:rPr lang="en-US" sz="4000" b="1" dirty="0" smtClean="0"/>
            </a:br>
            <a:r>
              <a:rPr lang="en-US" sz="4000" b="1" dirty="0" smtClean="0"/>
              <a:t>using neighborhood indicators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2956679"/>
            <a:ext cx="7848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 b="1" dirty="0" smtClean="0"/>
              <a:t>Isn’t data overload </a:t>
            </a:r>
            <a:r>
              <a:rPr lang="en-US" sz="2400" b="1" i="1" dirty="0" smtClean="0"/>
              <a:t>good</a:t>
            </a:r>
            <a:r>
              <a:rPr lang="en-US" sz="2400" b="1" dirty="0" smtClean="0"/>
              <a:t>? (More data!)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en-US" sz="2400" b="1" dirty="0" smtClean="0"/>
              <a:t>How do indicators reduce data overload?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en-US" sz="2400" b="1" dirty="0" smtClean="0"/>
              <a:t>How have indicators reduced data overload in Baltimore?</a:t>
            </a:r>
          </a:p>
          <a:p>
            <a:pPr marL="342900" indent="-342900">
              <a:buFontTx/>
              <a:buAutoNum type="arabicPeriod"/>
            </a:pPr>
            <a:endParaRPr lang="en-US" b="1" dirty="0" smtClean="0"/>
          </a:p>
          <a:p>
            <a:pPr marL="342900" indent="-342900">
              <a:buAutoNum type="arabicPeriod"/>
            </a:pPr>
            <a:endParaRPr lang="en-US" b="1" dirty="0" smtClean="0"/>
          </a:p>
          <a:p>
            <a:pPr marL="342900" indent="-342900">
              <a:buAutoNum type="arabicPeriod"/>
            </a:pPr>
            <a:endParaRPr lang="en-US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2F2C-6B0E-4E75-AD66-64C1E560E5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194118" cy="4253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t="4" r="21363" b="39996"/>
          <a:stretch/>
        </p:blipFill>
        <p:spPr>
          <a:xfrm>
            <a:off x="3962400" y="1786320"/>
            <a:ext cx="4114800" cy="4114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114800" y="5676900"/>
            <a:ext cx="3886200" cy="27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AutoShape 2" descr="data:image/jpeg;base64,/9j/4AAQSkZJRgABAQAAAQABAAD/2wBDAAoHBwgHBgoICAgLCgoLDhgQDg0NDh0VFhEYIx8lJCIfIiEmKzcvJik0KSEiMEExNDk7Pj4+JS5ESUM8SDc9Pjv/2wBDAQoLCw4NDhwQEBw7KCIoOzs7Ozs7Ozs7Ozs7Ozs7Ozs7Ozs7Ozs7Ozs7Ozs7Ozs7Ozs7Ozs7Ozs7Ozs7Ozs7Ozv/wAARCAFaAOUDASIAAhEBAxEB/8QAHAAAAAcBAQAAAAAAAAAAAAAAAAIDBAUGBwEI/8QAWRAAAQIEAgMKCAgHDQgDAQAAAQIDAAQFERIhBhMxBxRBUVNhcYGSsRYiMnSRobLRFSMzNkJyc8EmNDVSVLPCJDdDRGJjZIKTlKLT8BclJ3WDhMPhVdLxZf/EABoBAQEBAQEBAQAAAAAAAAAAAAABAgMGBAX/xAAsEQACAgAFBAIDAAICAwAAAAAAAQIRAxIhMVETFEFSMmEEIkKBsTM0ceHw/9oADAMBAAIRAxEAPwDV2GWDLtEstklAJJSOKFNTL8g32BBGD+52vqJ7oVjnbMBdRL8g32BHdRL8g32BBo6CIWAu95fkG+wIG95fkGuwIUvAuIoE97y/IN9gQN7y/INdgQeBeAsJvaX5BvsCBveX/R2+wIUvA64WUT3tL8g32BA3vL8g12BCl+eEZhlTyUpS4UWNzbh5soWA295bkG+wIG95fkGuwIjlyFR1hKagrDhQBlw3OM+jZz24oKabUdeLVJer2nLO+DDx8ecUEkZeW5BvsCO73l+Qa7Ahi1TptCkayorcSnDcFJGIi2d78Ofp5oSbpE6g51VxQJuQUnZnlt5/VEBJ73lzsYa7Agb3l+Qa7Ahj8HzpaCV1JSl3F14LcBvlfnB6uKHkq0tiWQ046XVpHjLO1RhYDb3l+Qb7AgGXlwPkG+wIUhKZQt2XcbbXgWpJAVxc8RvQLcbSSmJpKyqVaSQrKyRmk5gwSZWhuaDLUtLkhIVhUACvM5J9EKy0imUfxtLVgLYSpKiTmNhz64LOyjs1iQFNlC0geOLlB/OTz+6OdyynW45tNgpSROhkS0tqykqvhztcD74AUyW2lb2au4pST4oysD7oc6k74Q7iyS2U+kj3Q3blX0rSFLRq21KUmwNyTfb0XiNyWwWViEu6XW2yqUlwp5ouNWGV7DI5c8LSjsvNrUUyzQQlIucIuFcI6so5KybrIZ1ziFBhvAgJSRxZn0QrKy4l0uC4ONxS9nGbxY5vIk4iE04lpxzVSrCksoC13TmduQ9EE3w0qdLKW5RKRhyWPGVfihSblXXVuFpaUh5GrXcZgZ5jnzjrUuGn3HLiygkAcVhD9rFxoQqKW0lvAhKdt8ItxQI5UNqOv7oEdkYQ9ZV8S39QdwhUKENW1WbR9Qd0HC4yYF8UdCoRxR3FBgXCoGKEsUdKoAOV2FzshFmeZesEKPjJxC6SLjjFxnHVG6SOaI2UK3EyydU4nUMlKytBTnYCwvt2RzlJpnSEU1qSSJ5lxouhRCAnFiUkgW64CZ1lYNlEEEAhSSCL5DIiIqXC10tUuDMKcDSbpcQUgW4AbCF1vGZSool1pSFt+MpBST42YseARnOzWSI938yHdViOK+G+E2va9r7I6qdZSgKKicSikAAkkjbl1RHFTiZ2zTboUXQVJKboI/OvbI9cABbC2X1oWUoW6FBKSSMSsjYf6zhnZemiRE9LktDWD44kIy2kQq28h1GNBuLkX6DaIZMs6401dBQolxabjySVYk39UOaeHzJNlXxKsalLQpNzmomLGcm6ZmUIpWmOzPy4S+ouWEv8pl5OV46qcZQGipdg8bI54iXWXd8uANKKH1nGbZWTYj05iOPMzbyEYUhIYYTYLSblWRy7IjOeXBvpx5JhU20lSklfjJIBFuE7BBVzsu2pIW5bE5qxl9LiiMwO/CCp4IcKRg+LKdoIsSBxj3x16WW+4lOFQSZhRxAbBgNj6YrnIz048kmqcZCCrETZZRYJJJUOCwg7T6HkBaDcbMxa3HEOwJhthLr7SwpMwpSwlNzmCLgcOZh9ILcXLkuBQJWq2JOEkXyJEWM23qScEloKon2HHMCVG9yBdJAJG0X6oDFQl37BtR8ZGMYkkXHGL9XphlJyqhdx1S/FdcUhsgAC6lZ8ew+uG8pKPtty6VlxWKVUiygPizlll9/FEzSRrJDXUlmp1l4kIUfJxeMki448+CCJqMutClhZwpRjuUkXTxjjhinHNpCEtuNYGFNqK0lPjG2y+3ZwRxS3H5JxtMspCkS5SSUEHFa2FPHsPqhnY6cR+ZxoN6xWIC9hdBuTzCCmfYwBYUohRIACCTcbcrXhkpSVSgGGaWErSSpSSlaOdItnaE1KcUw2t1D4stRS4hBCwOAlIHDnwcUMzChEf7+ZUEYCpeNOJOFJNx1QRc4yl7VlRBuE3wmwJ2C+yGCi6HGHHxMIJasdS2TnfhABtBnVLTOHVIeClLSSMJKFpyuSbZEenKCmw4RFp03wdf3QILN/R64EfQjmhdHkI+qO6FAYTR8mj6o7oN1xgwKBUdvCYMRk8FOa9AWU4n2gCDszEZlLKjcI5mTIVlHcXPEbTXlPrmlLulWsAUOIhIv64SVMhNW1nxmEKDJNjhGV9uy+IgRM6qzXTbbRLX547iiIbSlGqdRYOqmFi9/KF1ZdGXqhi486mSm5ck4nVrWCFeSAVX9aQP60Z6leDSwr8llvHLxET+JaH0BRTiWyLg7LqEEbfcdcfKzZaXWUqAOQN7GHU12HS03Jq4jtxEUjAibS4r4wLeUlLiTmDmMJHELH1QUNtoTVChCQUghNha3xYMXOTpkwDAvleIZp5coqZXqg2Uy6VJbSbhRzz2bb5QGcJpkywtKlalJUguJIOYvfPnvE6hel9kyVZQOmI95lC3UMAYELl3BZOVrlMNVOKflXnz4xCW28JOV7gn1m3VFc68GVh35Jq+UdyhCXTq2cOqQ3n5KDcdwhiu3xj5+WTMpSk8NrgW6LRpypJkULbRLXgcO2IZm4ncerSBvpSdYFeMcjla2yDNLQh1l1aTrFvrSVBWd7qFiOEWEY6n0aeF9kvAiGlZlS551whzC+FAXScPi+TY8NxcwhT3FpMowtRNpZSkknaCEn1G8Or9F6L5LBccccvEWpDc03KsYEFam0qcURmlAHHznL0wR6ZSKpjwrwtqS0SEnCLjPPZtKfRFz0RYdksVDZf1wUkRFPNNNy1TUhtKVJSoAgDL4sGA8lCxMrc8tthJbJPk5HMdcM46f2ShMEURELUXFtOTjmI4FMhChxEpNj6cuuF3kpTMqeUgOAOIGIGy2zllzjP1mHU+i9LTccTe1PXAjk1tT1wI7rY5rYVQfi0/VEHAhNs+InoEQOlelzOirEu47LqmFPqKQlKrWAGZ9YjKTbMFkvBS02o3UgEkg5jhGyKFTd1WVqFRlpMUtxvXupbCy6DhubX2RfwYOLW4TAhtDeIpSElZuqw2mBqmsGANpwk4rW4b3v6YZVyqpotGmaitsupl04igGxOcQuienLOlU2/LtyK5csthd1LCr52tsgo6WMxZESzCHC6lpAWfpWzgGXZNwWkEEEHLgO30wqIEZpFzPkKWm1XxISb2Jy4tkc1LWJStWm6yCo22kbDB4pOkO6Uxo/WnqY5TnHi1husOAA3AOy3PGlGxmLmJZkO60NJCyb4rZ344Nqmzj8RPxnl5eVwZwVh0Py7boFgtIVbiuLwpEqhmbClltRBUhJIAFyOLMeuDFtCiolAOIYVZbRxesxE6TaQI0ao6qithT6UrSnAlVjnDXRDS5rSyXmXWpRUvqFBJClYr3F4uTSxmZYChOIKwjEBYHm/wBCCmXZLamy0nAokqTbImFIF7RKFsK002ynC0gIG2wgu9mS8Hi0nWDYq2cRadK6Cqo/B6akyZrW6rVZ3x3tbZxxMA3g0MxwMtW8hPlY9nDxwXerGt1uqTrPzrZwrAhSGZiZZbsgYE2R5ItsytAEuyMNm0+InCnLYOKDkw1qNTkqTKGan5hLDIIBWrZc7IUhbFFyUstQUphBIAANuAbBByy3hKcCcKjci20xDr0spblFnapIPpnG5NBUsIJGdr2zERWie6CzpVU3JFuQXLltou41OBV7EC2zni5PoZmW0tIIWChJC/KFvKytnBHJZlxSVLaQoo8kkbIVvlHLxKFia2GnEqC20qC/KuL3hNcswp4OlpGsGxVs4XMEUYZUMzGs1tT1wIE1tT1wI2jS2OoVZCRzRl+68/im6az+Y2tXpIH3RpwtgHRGQ7qkwHdJ2mgfkpdIPSST7o1D5HNlYCVU2fllpPjJDbwPSAqPQU7VJam01yoTTmFhpGNSubgtGFaTS+9qhKIOX7hlyewB90aHpe+X9zBDuK+NpgnnzTG5q6IhrXt0Kj1/RupSDAeZeUycAdSAF2IyBBiM3JHks1OouK2JlgT1GIChUiTndGa5OzDeJ+VbQWVYj4pJziX3Lyd91Uf0Q98VpJNELrLbqGjswpacT7QQgrKlosMuDbtg1M3TdH6i842pbsrgQVhTyQAoAXNrE52EZboVTJSs6TMyk83rGFJWVJuRewPFCOj9Olp3S+WkJhBXLrmChSb2uBfK8TpxLZrVH3SKJWaoinsh9pxw2bU6gBKjxbYremXgYdKJk1Y1HfniawM4cHki1uq0U5iXbp+6A1LS4KW2aklKBfYA4LQ63SDfTmd6G/ZEFFJ6CzVKtppSNGm5NmaEwQ8yFNlCL+KMs89sMJvdT0flUslImHy6gLKW0i6L8BudsU3dQzXRT/Qx90RFcpElJaI0KfYbKZiaDmuViJxWOXRBQWlktmoaS1Og1nQpM/OrmFU55aFAsiywb7M+fbCO54vR9uSnTQ1TQaC0l0zJGRsdluDbFQKidxcAm9pr9uDaCOqb0I0mUkkEMkg8XxaomXQtlpnt1mgyk0tlpqZmQg2LjaQEnouYlaRp1R61ITU1LLcSZVsuOsrTZYSBtAvnGT6BSEjUKjPszrDbwEi4psL4FXGY57XhTc3bQ/pVvV0EszEu424m9sSSIrgiWMGqxLN6cCskL3sJ8v2t42HHi2cdo1iobpVDpkymXfTM4y2hzxWwRZSQRw8RjJ2qbKK08FLLZMp8IFnBiPkY7Wv0Q63QmUMaXPstDChttpKRfYAgARppOgnoaTM7quj8tUTKHfDiUqwqeQgFAPpuRE/XNJqbQKamenHvEcNm0ozU4bXyEYppxSJKjViXl5BottrlW1qBUTdRuCfVEtugurVRdGQT/EgrrwojORaFstje7DQ1uhK5ScbSTbGUpNuq8IbpukMhMaLS7DDhd3/hdZWkeKUg598UeuyEnL6E6PzbTCETD+t1rgGa7Kyvx2iSmpJiZ3JpOedSVTEs6ptpZUfFSXDfKGVJpksPoFV6a3RK1S6il4oeZLq9UBfAkWNjx5xMaHVDQ+nTk7O0lFRLjEmtx0PYT8WCkm3PsivaISEsvRTSGfU3eYaYLaV3OSSnMW2cAhPc5ZD9UqbBFw5TXU247lIitJ2Ealo7ptS9Jn3WJFL4WygKOsSBl6TDef3QqPTq2qkOomVTCVpQShAKbqtbh54zvcsmjLaVrZP8NLrTbnBB+4w0SpVS3T7gYsVSv/VSr3CM5FbLehqOken1I0bmBLTGtemCnEW2QCUjguTshjR902i1iebkyh+VddOFBdAwk8AuDlGa6TATG6DNId8ZKptKSDxZC3ojmmUuxTNNZhqSaTLttqbUhDYsEnCDl1xVBbCzcpg3KYEEWoqSknbaBHI6rYN9EdEYfp4/vnTSfN8kqSgdSQI2+/iiMEruOo6WTwbzU7NqQm/1rCOmFucpElp85Lu1uVVLPNuoEk2kltQUARcWyizVR/fG47LqveyW0+hdvuik1/RioaNrl0zxZVr8WEtKJta19oHHFlae1248+g/wUyE/4wfvjTWiIhjox8zNJfsm+8w63MPx2p+aHvhrov8AM3SX7JvvMOty/wDHqn5oe+K9mCP3OPnjL/Uc9kwhotlp/Kedq++F9zj55S/1F+yYQ0Y+f8r52rvMH5B2Z/fLV/zMfrBCm6P895zob9gQnNZbpSv+Zj9YIV3SPntN/Vb9gQ8oEjunZmi+Z+6G+kvzA0a6HO+HO6b5NEP9E90NtJP3v9Gv+r3wWyHkeD95lXnX7cP9y2VRPUOtSjnkP2bV0FJEMEj/AIMr86/bEONzebcp+jFfnGkpUthAcSFDIkIUReI/iwVCdlKjojpAppRwvMk4VjyXEnL0ERpmgtH0bfZZrdKadbmEpKHELdKtWojMEdxip/Cc5uiIm5ecl5Zp+SlVvsONJIJIIuk3JyN/TaCbls46xpVvZKyGphlQUngJGYP+uOEtUEM2v30B/wA2P6yDbpGWmkz9Vv2RBW/30Un/APrf+WD7pA/DSZ+qj2RF8oeBxuloUqvShCSf3E3sHOqLJpA1o+1odRZutsvPvIlEIl2W3CgqOEX7tsX2TSDJskj6Ce6M23Yr74pab5YHD60xhO2kXYodRnZuelpclpTclL4m5dAuUozxEXO055mLgf3mEecf+SI6vNIb3PdHMKQMS3lHnJMSO3cYT5x/5I2/BBPQ35j6SD+b/ZME3KbHSaZH9DV7SYPoZ8yNJR/ND2VQnuT/ADomPNFe0mD2YXgZ6NoNN3SEMbNXMutdXjCFdAkGc0/Exa+Euu+kEftQeqI3jur32BU4hXatfvhxuTsFzSGcfIybYIvzlQ90HtYIPSp4y+nM++E3Lc1itx2IMM65V3K9XHKipjUqdwjAk4rWAG3qiR0iH/EGZv8Apie8RadKdOqnRNIn6dKy8mppsJsVtknNIPHDgGhHyE9ECATdCTxiBHA7LYDqw2ypZyCUk+qMM0ZbVP6YSJWLlc0Fqvw2OIxuykoUyQ4AUFPjA7LcMQMs5oZKPpflnKSy6jyVoKAR0GNRdWc2V3dZZBp9Pftml1Sb9I/9RXaWpT+5nWmUgktTDayOIXTn6jGmzlR0YqTYZnJ2nTCEnEEuOIUL8ecL02ToQadbprMlq3hZ1LASQoc4HSYqlSqiVqYtSK0ZCi1WnCWU4qebACgfICbkkjoiwbl4JqFSFv4oe8RpUvovQ5bWamlSyNanCv4sZji6IcSlCpdPUtUnIS8upYwqLbYSSOI2iuaa2FGObnPzzlvqr9kwjo1YboEsP6YrvMbPK6P0mRfD8rTZVl1OxaGgCOuONaPUdiZE01TJVD6VYg4loBQPHeJ1EKMam8t0hfF8Jj9YIV3R/ntN/Vb9kRrczRaCw6uozUjJNrSrWKmHG0gg32knnhjNr0Mn5hT827SX3lWBW4pClG3PFU/Iooe6b8lQ/ND+zDbSPPc+0bPFre+NYnaXRpxplc7KSrzaEhLRdQCADwC8dVRaPNSbLC5CVdl2b6pBbBSi+2w4IixFsXK9zM0fvML85/bEK7njDk1onpFLtglbrRSgcZKFWjR26ZR3JJVPblZVUsDiLAQMN77bdMKyVNptL1jcjKsSuOylpaSE3twm0TqKhlZh+idcY0dqE47NNOqDsqtkBAFwokHO/REluXSrr2lofQklthpRWobBcWEahUNFtHagozc5TpZRPjKdthvzkjbD6mSNNkpctU1hhpu+YaAAvzxp4i2JlZhtSm1UvTyZnC0VmXqCncF7YrLvaFdOJvf+kZnAgoD8uy5h22xIBtGzTVIoM/NEzUlJPvnIlbaVKMde0cob7qS9S5Na8ISnE0knCLAW5hlEWLHcuVjyR/E2fs090ZruxIVraY5Y4cLgv2Y1BoI1Y1eHBbK2y0N6jTJGpsBqflWphpJvhcTcDnjEZU7FeDBqjWlT+i9MpwlVJTIKWlT17hRVmB6LxZEgq3GDYbJi55vjI0huhaPvyiZVunyTjDZxBAbSQCeHphdqSpUswac0xLNtk5sJSACTzRt4qGVmNaJ1be9IrVLLGIzUqtwOX8nCk5W57w/3J89KH/NFe0mNRTo7Q5fEpFLk29YCgkNJFwcrdcGl6TRqO4XpeTlZRahhxoQEEjiv6IPEWoUWZVulBchpq3Ns5LUy26kkXFwSP2YmNyGVtK1KZO1a0IHUCfvi/TtKpNSCZidk5aZCE5OOoCrJ27TCknTpCmsKTJyzMs0fGUG0hIOW3KJnTjQrUxbTRh6nacTLzzaglTyXkfyk5HL0EdUNq5PDSnS4vSDLg3ypCG0KAxXsBwXjbZunUqtNBMzLS82hGQxpCsPuhCRodEpbi1yUlLMOIyUpKRiTfn2iKsRUMrHZFkpHNAg7wsRAjB0WwV78VWP5B7o84k5x6Ne/FV/UPdHnI7Y64Xk5SFW2JhbesQy4pA2qCSR6YPKzszJTCJiWfWy6jyVoVYiNW3MADoq4CLjfK+5MZnpEy3LaRVBlpIShEwsJSBkBeNp22ieDYdA9JF6Q0Y74sZqWIQ6Rli4ld/oi07RGV7kLhE1UkXyLaD6zF/rWktL0flw7UZgIKvIbSLrX0COEl+1I0mSto4RFAVuvUkKITITZHH4o9V4naDpxRtIXQxLPKafP8C8LKV0HYYji0LDadj8Cql9kPaEYKL3jetOjfQypfZfeIwVJFxfZHbD2Iz0MEqXTaaEGxu3mRe3ixJYV6ggm67bQLZxU57Tyj6PSsrKvqcemAwgqbZAOHxRtJNof6OaaUnSVampRa25hAuWXRZRHGOOPncHbZvPokSEktpxyWS2RdtkhwD6JyyPojs2ttmbWp1QQlbBCSeE32dOcO35lmVYXMPuJaabGJa1GwSIpk9usUKXeLbDEzNJSfLSAlJ6L5+qMLDbVI28RXZaZpChQlIt4wZAtbmEKSiVpm5jWkFZwnEE2BFj/AO4qcjur0KafS1MNTEqFG2NaQUjpsYt7tRlm6cuoawOS6Wy7jb8a6bXuOOK8Np2ydT9WgyQPhFZttaT3mCTKHFTzIbc1Z1a88N+FMVr/AGpaM3zff/sDFtaeQ80h1BulaQodBg8PTUKetiVOSUyDIO3AIXdF2l/VMVmobolApc+9JTDzweYVhXhaJAPTDuX0wpU1QXq22t3ebCsK1Fsg3y2Dh2iNZGlRnNcrHtLcS5LpSJhDpShNwkZpy4c4bTCkF2dl0kF5x5GrSNpOFOcQw3UdGSoJDz9zl8iYt2JNsXBtvGHhuqZtYitsQnRdlu2fxyPaEcqSbyDthc2is1fdOoNLmFS7ZdnVpNlFkDCDxXO3qhgxuv0ZxwJekptlJ2q8VVvXG+nJ2YU6r6LvPpJp0wANrSh6oSmUk0shIN9WDbjHDHafVJOrSaJuRfS+yvYpJ9R4oiK3pxRqDP7ynluh7AFWS3iFjz9UZytsKdEpLuNvTjzrJCm8CU4hsJFz94hlNoU3MPvIQTjdShdhwWSQfTcdcNZHTygT8pNTSJhbbUoAXVOIw7b2txnKIhG6vQlzAbWzNIbJtrCgW6bXvB4Tao2sWnZcH/owIT3w1NMtvMrC21pxJUnYQYEdCLYD34sv6h7o85Hyo9GPfiy/qnujzmfKMdcLycZGvbl3zXc86V3JjNtKfnTU/OV98WLRHTmS0cojkm9LPvOl1TicFrZgC1783FFUm33qvVnphLRU9NPFQQgXNydgjUU1JsjLxuRm07UTwatHeYqul9Teqmk8686rJDpbQngSlJsPf1mNM0A0afoNKcdnE4JmaIKkcKEjYDz7YyWsflqe84c9owjTk2HsTFG0PXV9GZ6spmtWZXFhawXx4UhRub5bYr0u+7LTDb7KyhxtQUlQ2gjhjS9Cv3t6v/1/1YjMOGNJ22NjbdIp01Hc1mJw2u/KIWbcZtGJcMbDOG+5GPMUfdGPcMYw9gyarOjdWpcnL1KfwKROZghd1XIvY9UL6CzCpfTKnKSSMTmA9BBEXDdG+ZlK+uj2DFI0Py0upnnCY0ncR5L7uuVF1qnSMihZSh9alrA+kE2sD6Yz7RuiK0irbVOD2pCwVKcw3sAL7Ium68fHpXQ7+xEFuZ5aZMn+aX3RI6QD3IOv0hVDrUxTlOa3UkALtbECL7OuNE3NZtdR0UqVKcUSlq6UX4AtJy9IPpinboCwvTOfKTeykg9OERadyDNqq9LXcqEtY2wtzMzkbbI9DaMTe+9GKc+TcqlkX6QLH1xhFflhJ1+fl0psluYWlI5sRt6o1nQOfDe5+0+s3Esl2/QCTExNUioyfSGYEzpDUHgbhcysg82Ixf5ZrU7i7gItrElfpcjMXFlbilHaokmNgqUvvTclDBFimTbJHOSCe+LLwRGPoPxqekRuGn9Sdp+h8wplwoW8UsgjbY7fVeMPR8onpEbBun56IJ84R3GE90VGRyksqdnmJVBAU84lAJ4CTaJnS/RcaLzzDCZozCXW8eIow2N7GI+g/OGnedN+0IuO61+U5D7FXtRpv9kiLYS3J6m6xW36cVHVTDRWE8AUn/1f1Q23UDfS42/R0ffCG5n88WfsnO6Ft0830sPm6PvjP9l8EJQaHU9IFvycgpISkBxzGrCnK4HXmYinmVy7y2XBhW2opUOIiL/uTfj1R+yR3mKZWsq3P+cue0Y0m81E8GvaAvrf0NksZuUY0X5go29UCEtzo/gdLfXc9owI4S3O0dizvn9zr+oe6POSvKMejH/xdf1T3R502qjeF5OciUpujNZq0muckJJT7KFFJUFpBuBfYTc7YcUXSio6PPYWWZc4DZSXGEhXQVABXri/7mHzXduP40r2UxnOlKQnSipAAAb4X3xtO20zOxsmjOkcvpJTN8sp1bqDhdaJ8k/eIxGs/lqe84c9oxeNydahNVBFzhLaDbrPvij1n8tz3nDntGJFVJh7Fn0b0sp1K0Qn6VMB4vzGswYEXT4yABc34xFM4YtOjOgkxpLTVzrU82wEOlvCpBJNgDf1xMf7JJ2/5VY/sz74txTFMn5r96MeYI+6MfScxG11yQVTNzeYkVrDipeUCCoCwNrRig2xnD2YZqG6L8yqUf5aPYMUjRD520zzhPfF33RfmVSvrt+wYo+iR/Cymeco741H4h7mw6SaK0/SUMKn3XWxLBWEtqA22ve45ozmbnqBolUi7o86/OTqEqRrHFAtIvkdg8Y+qLVuo1eYkKMxJy6ygziiFkbSkDMddxGZUKkO1ysy9PaUEl5Waj9FIzJ9AjMFpbKxnMTDs1MOTD7inHXFFS1K2knaY0ncf+TqvS1+1FK0spTFF0gep8tiLbKUAFRuScIufTF03IPk6r0tftRufw0Ityq6esFjTKoJIsFLSsdaQfviz6HzgRuZVlN7loui3MUD77xG7q0tqtJWXwMnpZJPSCR7oa6LPlGhukzd8tU0R1kg/dGd4oeSqtI1swhv85QT6Y3DTJsNaCzzadiGUpHURGO6Py++tI6cwRcLmmwejELxs2nI/Ayo/ZjvEMTdCJhKflE9MbDum/M9P26O4xjyflE9MbDumfM8fbo++LPdBbGV0L5wU/zpv2hFy3WvylIfYq74ptC+cFP86b9oRct1r8o0/wCxV3wfyQWxE7mh/DJn7JzuhbdPP4Wbf4uj74R3Nfnix9k53Qtun/Ov/t0d5if2PA/3JjeoVD7JPeYptb/LlQH9Jc9oxctyX8pVAfzKe+JCe3LVTk9MTPwsEh51TmHU3tck2288LSlqWtCW3OfmdLfXc9owIlNHaIdH6M3Ty/rsClHHhw3ub7IEcW7Z1jsSj3yCvqnujzlwx6Md+RV9Ux51tnHXC8nORre5fnow750r2UxnOlXzqqfnC++L7ucVCSk9GXhMzbLNphSiHFgG2FOcZ7Xppqfrs7Nsm7brylJPGL5RYr9mZexb9yf8oT4/mk98Uutflue84c9oxdtydCt+VFdjYNoF+s+6KVWsq5P+cue0Yq+THg0PQNxbW59VHG1FC0qeKVJNiDqxnFB8Jq7f8sz394X74vegx/4e1fpe/ViMx4YkVqwzZJ152Y3KlPPOKccXIpKlqNyTlmTGNjbGwvZ7ktv6AO4Rj4Ge2GH5DNQ3RM9CaX9dv2DFG0T+dlL85R3xeN0P5kUv6zfsGKPoplpXTPOkd4hD4MPcuW69n8Ff9X9mILcz+eLX2S+6J7dd2Ur/AKv7MQG5qoJ0xYBIGJpwDnNoL4B7iO6IPw0nehHsiLNuQeRVelr9qKzuhqCtM52xvbAP8IizbkHk1Xpa/bg/gFuE3XmPHpsxxhxB6rH74qVEe1ejlfRfy2Wf1o98aJurSwd0ZZew3UzMpz4gQR32jLJKabYptQl1EhcwhCUZbbLCvuhDWIe5NbnTGu00kyU3DYWs9k/eRGo6c/MypfZDvEZ9uUy5c0meePktSys+ckAffGhacj8Dal9l94jM/kirYwceWOmNi3S/md/1m/vjHQLrHTGx7pWehhI5Vv743PdEWxlND/L9P85b9oRc91r8o0/7FXeIpdE/L9Pv+kt+0Ium61+Uaf8AZK7xB/JBbERubfPJj7Nz2YX3T/nZ/wBujvMIbm3zyY+zc9mHG6f86h5unvMT+x4Hu5IP95z/ANinvjVLZRlm5H+VKh9invjVY5YnyNR2EnNogR13aIEZR1Wwk4PilZfRMedSDcx6PAum0IfB0lf8UY/sxGoTynOSs875mHlPpU/VXtVJSrr6uHAm4HSeCN9FNkv0Rj+zEOG2kIFkJCRxAWjfW+jNFd0M0Y8HaUW3SFTT5xukZgcQHRGeboGjkxSq2/PNtKMnNL1gWBklR2g9dzG1BOUEcZQ6godQlaSM0qFwYwptOy0ee5Kv1KQp0xT5WYKJeZvrEAA3uLHPgygtHo85W6giUk2VLUo+Mq2SBxniEbmrRahLXjVSJMq49Qn3Q+lafKyScErLNMJ/NbQEj1RrqrwiZSB0jlEyOgU3KN5pYlMAPGAAIw8A3j0otpLiChaQpJ2gi4MN/guR/Qpf+yT7okZ5StFC3Qh+A9LP8pv2DFF0V+dVM86b9oRvrkqw62G3GW1oTsSpIIEJpp0mhYWiUZSoG4IbAIgsSlQoou6xIPPUuTnW21KRLrUHCB5IVbM81xGXMF9D6DLqcS7eySgkKvzWj0ktlDrZbcQFJULFKhcGGjFDpcs8HpemyzTg2LQ0kEddoQxMqojRgdZp07TZ7Uz5UZhbaXF4jcjEL2J44ve5AoBdUQTmQ0bc3je+NIdkZZ5WN2WacVxqQCYMzKMS5JZYbbJ2lCQO6DxLVUKK9ugsF/QyesL6sJX6FCMMsbx6ZU0lxBQtAUk7QRcGEPgyS/Q2P7Me6EJ5StWZ1uQy3iVKZIzJbQPWT3iLZpwPwNqX2X3iJ5mWZl0lLLKGwdoQkC8GW0hxBQtIUk7UkXBjLlcrFaHme3jDpjetJKOquaMPyLZAdUgKbvsxDMD7ol/g2S/Q2P7MQspBuLZDhjUsS6IkebpmWm6ZOlp9pyXmGVXKVCxSRsMLVWtVGtPIeqEwXltpwpyAsOqPQU3SpGetvuSYmLco2Fd8NmdHKNLrC2aVJoUDfElhIPdGur9DKUPcv0cmWHXazNMltC28DAULFQOZV0ZCIfdQTbSpPm6O8xsoQALAbISck5d5WJ1htZ41IBMYz/tZa0Ms3JAfhafH8wn2o1W0cblWGCS0yhsnaUpAhQiJKWZ2VKhB3aIEB7ggRDotiuzGkM2xNOtJbZKULKRcG9gemExpNO8mz2T74jp/8oTP2qu8xHKmXGlgLbv4tyU3te+z0Xjz8sfGcmlI9FH8bAypuJZPCed5Nj0H3x3wnnR/Bseg++K69NhlCFlsnEknoyvBTP2A+KVmL3vltt6InXx35Ndv+Mv5LKNKZ7kmPQffAOlE9ybHoPviuiZVq3VKaPiXth4QL+6CKnykJBZUFLCrC97WF4dbH9h2/wCN6ll8KZ7kmPQffA8KZ3kmPQffFZTPErALKgDn0ZA/fHd/EsMupbuHHCgi/FfP1Q62PyO3/G9Sy+FE7yTHoPvgeFE7yTHoPvitme2gMqv43qF4XZWpxIWUgJUAQOEcd4jx8dK3Iq/F/HbpRJ7wonuTY9B98DwonuSY9B98QsdjHdY3sb7PA9SZ8KJ7kmPQffA8KZ7kmPQffENAEO6xvYdngepNeFM9ybHZPvjnhTPcmx6D74hoBid1jew7PA9UTI0nnQokNM3O3JXvjvhTPcmx2T74hY7wQ7rG9i9ngeqJnwqnx/Bsdk++OeFc/wAlL9k++IYiOGHdY3sOzwPVE14Vz3JS/ZPvgeFc/b5KX7J98QkCNdzi+w7PA9UTXhVP8lL9k++OeFU/yTHZPviGjkO5xfYdngeqJvwqnuSY7J98FOlU/wAmx2T74hoKYdzi+w7PA9UTR0qn+TY7J98FOlU/ybHZPviGJyjl4vc4vsTs8D1Ra6RVX6mXtelA1eG2AEbb8/NAhlov/Gv6n7UCP2/xZOWCm/8A7U/B/LhGGNKMVS/9EXPflCY+1V3mGinkoVhIXfmbJ9doeTw/3hM/aq7zCIjz82s7PRQ+C/8AAzbnUrUtLjRFllIAzuL2gfCLRUhKUqusAi4tkSBf1w7wg7QI4EpGQSAAIZo8Fyy5EDOoS6tBSfEIF+P09UcVPtC1kqOageawuYc2FsxAwj80eiJmjwKlyNRPNlSUlC/HSVDIQoH2m0NYEEJcAKQBaw/0RC2BJFiBBgkWFhkIXHguWXkaqnClphZQAHSLgq2X79sd382NXdKvjCALZ7b7fRDnCCBlsgYRxCJceC5ZcjYzzaQq6V+KLnLrjrM2h5KyhJ8RINjw3FxDjCOKO2A2CFxrYVLkameShIK0KBzvbPYLwYTiVMrcS2rxFBJScttvfDgpvwQMI2WhceCpS5GzU6ha20FCkrWSANoyz2wHpssk3bvZYTt5tsObDigWiXG9hUq3GqZtwutoU0kY1KFwq9gOqDrnW0OKQUqJTttY8BP3GHAAyy2QAhIuQNpzhceBUuRmakyACUrzTiGXPaOKn0Ar+LVZBIJy4Le+HmEfmj0RwpHEItw4FT5GfwgnMlBCRne+3JJ/ahTfSMDiilQ1ZsdmcL2GywjthBuPhBKXI2E1dtTgbNgRbPaCB744idSt0NYFBRJHNl/+w6sLcEFsOACFx4FS5Ghn0pdLakEEKtln1+owXf6SQnArEQSOEZC+2Hls9kcIHEI1ceCVLkauzKm3ijVFSAkEqHBf/wDIJv8AQAcSFXSSDbP6RH3Q8sIKQOIQUo8BqXhk9ot/Gv6n7UCO6L/xr+p+1Aj978P/AII/5/2ed/O/7Ev8f6RKroci8tTi2ziWSScZ2mODR+ngAFpR58ZiSSPFHRDZmaW5VJmVKU4Gm21pI2kqxX9kRvoYb/k+buMVf0xAaP04/wACrtn3x3wep3Iq7ZiTA5oaz845KLkwhKSH5hLSsXACCcufKJ0MP1Re5xfZjfwdp3Iq7Zjvg7TuRV2z74c1ibcp9Gm5xlKVLYZUtIXexIF87QilmuLQFb8kRcX/ABVf+ZDt8P1Q7nF9mE8HabyKu2r3wPB2ncirtn3wqlitBQxTkkU3zAlVf/eFKxNvSNNcfl8GtCkJTjBIzUBmARxw7fD9UO5xfZjfwdp3JK7Z98Dwdp3Iq7ZhQMVz9Nkf7qv/ADISmJ2qUtGvnWpeZlEZuuS4UhbafzsJJuB0w7fD4Q7nF9md8HadyKu2ffAGj1O5FXbPviVbUhxsOIUFJUAQRwiIaVmqtUJie1D0oy3LTKmUhbClEgAG9wsccO3w/VDucX2Yr4PU7kVds++O+DtO5FXbMGLddbSVJfkHiNiCytu/XiVb0Q4p0+J5LiFtKYmGFYXmVHNBtcZ8IIzBh2+H6odzi+zGvg7TeQV2z74Hg7TeRV2z74NV5ybl5unysmplKpt1SFKdQVAAIKtgI4oNqK3+nSP91X/mRe3wvVE7nF9mEGjtN5FXbPvjvg7TeRV2z74cyzVTS9eamZVxq3ktMKQb9JWYRqEzPCpSslJOMN61txxS3WyvySgAABQ/Oh2+F6odzi+zCeDlN5FXbPvjng5TeQV21e+FdRXbfj0h/dV/5kFZqMyxPNyVUZbbU9cMPNKOB0gXKSDmlVgcs78cO3w/VDucX2YTwcpnIK7avfA8HKbyCu2r3w8m26itwbzmJdpFsw6ypZv0hQiMnn65Jvybe+5FW+n9Tfeq/F8VSr/KfyfXDt8P1Re5xfZi/g5TbfIK7avfHDo7TeQPbV74V1Fc/TpL+6K/zIkbccToYfqh3OL7Mhzo5TOQP9or3xzwdpo/gD21e+JgpgpGV4dDD9R3OL7Mh/B2m8ge2r3xw6PU3kD21e+O0aqPVB18PIbCDZ2WUgHx2iSATz3ST1iJUiL0MNfyTucX2ZGsU+WkMW928GO2Lxib26emBDp8WIgR1ilFUjLk5O2KoF0J6IjpVP4Qz32DPeuJJsXbT0CIVz4RGkc2JBMsRvdnHriocLlrWjSOLJ0DKIqt5O0zz5HcqO30i/Mpvac90Magatvqmb9TJhrfqPkVKKr2PGIJAkdJ/mxUvNl9xiTa+RR9URG6T38GKlx71c9kwm1MaQ6lFqbIWwj+Nq/y4laAmIjNIvyM59o1+sTBpZ6tqfQJmQk22ifGUiaUpQ6BgF/TBNJVYKG8rCVWW2bDafHTBLUWSnBHFAFJBtYjhhh8LrA/JU/2E/8A2iMnKvMVF74MDL1LQ8MCpiYSUqIPAgi6cR5z1GFEJLRwk6PSV8wGgE86Rkn1AQho9fXVf/mK/ZREswy3LS7bDKcLbaQlI4gMordLeqyJ2rpkpOVea3+vxnZhSDfCjgCTF5KWiIpkHwpmyjyd6NY+nEu3qvCLszpNh8SnSA4ymYUsjoBSkH0wrQFMFMz4zxnS5eaD6cKwq2WQyw22Wy9cKpCwtXH++6J5w5+qXEzEFpEqZRUaMqTabdeEyvCl1ZQk/FL2kA90Lb40j/8Ajaf/AHxf+XCrQJcRGTPzmkPNX/aahxIOVJal7/lpZkC2AsvKXfjvdItDGqTCpbSGnrTLuvky74wtAEjNvPMiC3BNCIvSDKUllgDGmdl8BtxuJB9RMdXWXUIKhR6gojgCEXP+KGMjMLr9TQ9NjeqZJWNuSUFBwqtbGsEDIA5WuL8MEiFhAsLREVv8co/nw/VORMRE1v8AG6P5+P1bkEUlQBHCINHCM4hQsRtdmCxS3UovrHyGG7bcSzhHovfqiTIiImyJnSCTlQCUyyFTC+IE+KnvUeqCIxOZl00+eprrICWUgyi08ASR4v8AiSB1xKHOG1XlFTlLfZbNncOJpXEtOaT6QIUk5hM5JMTKdjrYX6ReAQSY2p64ECY2p64EU6LYXb+TT0CI+WH4Rzw/o7Pe5Eg2Pi024hDKXQsaQTiyk4VS7ICrZE3ciHMkLRFV3JdM8+b7jEvaIuttrWqnYEKVhnmybC9hnnBA7pL82Kl5q57JiSZ+QR9UQw0jQpzRuooQkqUqWcASkXJOEwGa7TUsoBfIISL/ABavdFBJWyiL0jH+5Xfrt+2mFRXqaf4c3+zV7oLpAhTtFdDaSolTZAAufLTAEgBlCFQk2p+QelXk4kOoKTzc454dAZCAU5RAMKJMLm6HJPum7i2ElZ/lWz9cNNH/AJasf8xX7CIcaOpKaIw2tCkKbxIIULEWUR90R9Ln5anzlWbmlLbUufUtILajdOBGeQ5jFBYbREzaQ1pRT3UGynmXW3B+cBYj0G/phVekNOQm6VvOngS3LrUT1AQWRln52pfCs2wqXCGy1LMrIKkg2KlKtsJsMuADngBKsfliiecr/VLiZiHrqky9QpEw4FapqZWVqSknCC0scHORDn4epn6Qr+yX7oBD+IyZ+c0h5tMe01DmWqsjNPBll0qWrYChQ7xCUy0o6RyCwklKZd8E2yBJbt3GICQiJrjQbfp08k4XGZpDeIcKFnAU9GYPUImsOURmkDavg5C0pKtVMsOEAXNkuJJ9QMEB/ETW/wAao/nw/VuRMWyiKrTS1zNJKUKUEzwKrDYNWvMxVuCTgQcJjlohQhGUVqSl6jUJydqUrPplW3nS2gFgLJS3dINyeE4j1xN1d96UpUw/Ktl19KDqkAXxLOSfXaO0+UElT5eVBvqmwknjIG2KiEeafW//AJxH90T74S0fbXJtzVLdeDq5V4qBwhN0L8YG3ALlQ6onSIiZhoy+kMvMoQoiZaUw4QMgU+Mgni+mOsQsDiZGaeuBCRf3wjHq1t4XFosoWJsbX6Da8CB0Ww+aHxSegQcCCtfJI+qIPGTALR0CAI7AHQL7YGEcUGAjsUBLDijtso7aO2gDgEJTExLyjZcmH22UDMqcUEgdZhCsVAUylPzmHEptPip/OUTZI6yQIZSGjzCVCbqmGfn1C63XRdKTxISckiAFfCag7PheT6dcm3ph+w+xNNhyXebeQdim1BQ9UG3sxhw6lvDxYRETP0FDeKeo6USc+gXBQMKHv5K0jI32X2iLoQmcgLm1o4VoSjGVpCPzicojxOt1PRpc43kHpZRKeFJwm46jcdUQlUZTM7nUgw4DgdEohXQVoERIhbrA88Cw4oitHJh1cgqTml45qRWWHVcKreSrrTYxL2hsU4E80dtnHYbVGdbptOfnHQShlBUQNp4gOc7OuAFkrQpSkpUCU5EA7IMYrOikm7Jz9QEyP3S8hl5/66sZPo2dUPqpPTT86mkUtaUTKkhbz5FxLo47cKjnYc1+m1rRB7N1KRkADOTbMuDsLqwkH0w1b0lobqwhFWlMRNgC8kX6LwaR0fpsgS4ljXPrzW+/8Y4o9J7hlDxyUlnkYHZdpaeJSARDQoqlSVpCkqCgdhHDANogZikvUS87Q0qDaTiekL3Q4nhwD6CujIxLSs2zUJFuaYViaeRiSYUBVK0OJxIUlQ4wbx0gRSNGlroNPk5xSiadPEh+5yYdxEBfMk5A8RsYu+0QaoIKRBFlIIBIFzYX4YUMQleynaN58P1a4iKPJzajrgQJz6HXAim1sOWfkkfVEHjjI+JR9UQa2e2MmACDAQXhg444hToEdtA2x3aI0QKI7a4gWjsARWkci7PUN9pgYnU4XEJ/OUhQUB14bdcOaZUpWqSaJiVcxA5KSclIPCFDgMPOqIyboEhNTRmwlyXmiLF+XcLaz0kbeu8CEoBAtEKmnV2UV+5q0mZQBk3OMAntIsfVAcrk7TTerU4oYAuZqWVrUJ+sLBQHPYxa4Fjg09qm0Obl2VKKCl1wYjsKrqI6LmIWbF9Aab0yf6xuLFNutv0h91pYWhbCilSTcEFO2K7NH/h9Tv8As/1jcEQkJz/dmkUrPBPxM+BLPkcCxctqPrT1iJ2GVWkBVKU/JlZQXE+IsbUKGaVdRAPVBKJUDUqW08sYXk3beT+a4k2UPSDDcpIxB1Uio1uTpSVnVsETcyANoBs2k9Ks/wCrE044hppTrhCUIGJRPABEPo42t5h+qvt4HqgvWAWzS2Mm09nPpJguQw0mQnSKqk5AMsE/44S0WG+JByqLT8ZUHlPEnbhvZA6kgeuALmsVoDbvVq1uhyHGjBSdF6Xg2b1b9kXg9iEmRAtHYEQ0FIyiDpTZkqrVKeCdVjTMtJ/NDl8QH9ZKj1xPWiCAUdMnSPIFPTi6cZt98VEYhozLMzmh0vLTDaXGnELStKhkRiMKUWZekpldDnVlTrKcUs6r+Ga2D+snYeo8MG0PH4MSnQr2zDitU1c/Lpcll6qcllayXc4lcR5iMj0xfNEJExB18/u2jefj9WuH1KqaKpIh7AWnUkoeZJuWljakwxr/AOOUfz8fq1xFuUeTn0OuBAnPodcCCOi2HjPyCPqjug8EY+RR9UQpGTBy0dAgAR0bYAMBHYAgEZxQcgR0QMoAjatPOSDsgQQGnppLLpI4FJUB/iwxIw0qtOaqlOdlHSU4wClY2oUM0qHODYxHy9f3iEytdTvR8eLr8J1DvOFbB0HZAhOdccIChZQuDtBhoKtTlIC0z8sU7bh1Nu+GMxpLLuFUvSAalN2slLObaTxqXsA9fNCmBCktpl6XWJJu4Zlph1DQv5KSgLsOYFZEM5n976n/APZ/rERLylOXT6FMNOu659xLjrzn5y1XJtzcA5gIiZhCv9n8gnCcQ3plb+cRGrIWvgiFbvTNJltWAl6mnWI4g8kWUOtNj/VMTdoja/JOTdNK5cfuqWUH2Lfnpzt1i464yiiGkKt9iWoqFKC59dnMO0MpzWevJP8AWiZQlKEBKRZKRYAcEQejziqvMv11bakNvJDMqlabKDY2k8V1X9AietFfAIiUAOktUHBqWL/44S0ZUJViZo6jZynvKQAdpbUcSD6DbqheTSRpNUzY2LLFjx+XHKtTplUw3U6aUpnWU4ChZsl9G3Ao8GeYPAYfRCWjkRDGlFPU4GJ1Zp8yPKZmvEz5iclDnBh0/W6VLN6x6oyqE8ZeTn64lMo9Oy8QNGUZ2fqVTsdU4tLDB/OQ3e561KVBXp+a0hTvalodYkl3D08tJQSnibBzJP5xsBwXiZl5VmTlG5aXQG2mkhKEjYAIuwIjQ/5sSfQr2zE0Yh9EUKRozKJUCD42RFvpGJrhg9wV+poVRah8NMj9zOAJn0AXy4HOlN8+bojlcWlczRFoUFJVPJII2EatcTziA4lSFAKSRYg8MUuZZmKXWaXSShxyUE6HZV3bgRgXds/VJFuY80VEZZJz6HXAjs79Dr+6BER1Ww7Y+RR9UQZTjaDZSwCRcAn/AFxwVnNhH1R3QhNyRmXW1hzCUJI2X2kH7oxJvwRJN6jsZx2GCpB0hWF/CSvEMsuv1eiFnGFqYQ2hdikWJPDlaM2+C0uR0VBKCpSgABcknZHcQ4xDByQddbeSVpTrCciLj6WZ9I9EHTIuB5S1LSoFQUARstf3+qGaXBcq5HmIJF1KFibCO2yiPapriQ3ifx4FYji6U/8A19ZhZ+TW7NNvJeKAm10/nW//AGGaVbEyxvccBxBtZaTfZY7YCkJWCFJCgeA53hqZAqSbrFyBnxkAj74Ufl1OrZUlywbNyOPZ/rrhmlwMq5E10mmKcC1SEqV7QS0m/dDlttttOBCEoA4Ei0NTILwEa3xiFAK4Re3daCOSmrbut8J+LwXPQr3+qGaXAyx5JAEEkAgkbRAABFhshiGU2bBm0Yk4SQDtABv6u6DNFphLiFzSLuqOG6hxRU3wRxXI82c0GiPDTS1tLTNIKPogHJQVst6YEmWG2XUCdbWojNQULi46eO5gnLgOKS3JEWtYQIYJZuWyH28gR4p4c9mf+rQmim61lZamQUOJFinMfSz2849ETNLguVcknl6YFxe1xfihkJBesSQ7ZKUkWtx39/qjrkgrAUoWkXBGY2C97QzPgZY8i7zbDoCHkIWCcgsA3hFumU9lWJqSl0K40tJB7o4JJerI1pCztUB/Jw/+44zJONOsqLlwhJChbbe/v/1la5nwTLHkdpKTcAjLbzQFKSkXUoDphm/JOLU6pCwkuWsU5EbPd64WmZUPJABAslScxfIi0LfAyrkWsL2Ec4YZtyK25tLweOFIICODaT949EEekXlvPOJfAxlOEW2WhmfApcjsuIxYQoFXFfOCqsTDT4NIXi1gvjCwbZ5BI/Z9cGaky0sKUsKsokC3Nt6YJvgrjHkTnvodcCOz21HXAjogthywfiUfVHdCkRQdcAsHFADnga53lF9oxmiUSpPPHRtiJ1zvKL7Rga53lV9owolEym8GiF173Kr7Rgb4e5ZfaMBRM5wDENr3uVX2jA173LL7RgKJmABeIbXvcsvtGBr3uWX2jAUTOcFcaS4AFXyNwQbEGIjfD3LL7Rgb4e5ZztGAodqokopzHZYyQMIORCTcDu9Ed+BJPX63ArJNsIVl5OG/Thyhnvh7lnO0YG+H+Wc7Riih+3SZJpaVoZCSmwFidgtYdGQ9EFFGkUm6WbZ3yUbX/wBEwy3w/wAs52jA3w/yznaMBQ/FIkQ1qksBKAQcKSRmL27zDphluXYQy0nChAsBe8Q2+HuWc7Rgb4f5ZztGAonOeBeIPfD/ACznaMDfD3LOdowoUTd4GKITXvcsvtGBr3uVX2jChRN4rxyIXXvcqvtGBvh7ll9owFEyTHIh9e9yq+0YGve5VfaMBRMZWhMxFa97lV9owNc7yi+0YChxPbUdcCGqlqV5SiekwIpp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BDAAoHBwgHBgoICAgLCgoLDhgQDg0NDh0VFhEYIx8lJCIfIiEmKzcvJik0KSEiMEExNDk7Pj4+JS5ESUM8SDc9Pjv/2wBDAQoLCw4NDhwQEBw7KCIoOzs7Ozs7Ozs7Ozs7Ozs7Ozs7Ozs7Ozs7Ozs7Ozs7Ozs7Ozs7Ozs7Ozs7Ozs7Ozs7Ozv/wAARCAFaAOUDASIAAhEBAxEB/8QAHAAAAAcBAQAAAAAAAAAAAAAAAAIDBAUGBwEI/8QAWRAAAQIEAgMKCAgHDQgDAQAAAQIDAAQFERIhBhMxBxRBUVNhcYGSsRYiMnSRobLRFSMzNkJyc8EmNDVSVLPCJDdDRGJjZIKTlKLT8BclJ3WDhMPhVdLxZf/EABoBAQEBAQEBAQAAAAAAAAAAAAABAgMGBAX/xAAsEQACAgAFBAIDAAICAwAAAAAAAQIRAxIhMVETFEFSMmEEIkKBsTM0ceHw/9oADAMBAAIRAxEAPwDV2GWDLtEstklAJJSOKFNTL8g32BBGD+52vqJ7oVjnbMBdRL8g32BHdRL8g32BBo6CIWAu95fkG+wIG95fkGuwIUvAuIoE97y/IN9gQN7y/INdgQeBeAsJvaX5BvsCBveX/R2+wIUvA64WUT3tL8g32BA3vL8g12BCl+eEZhlTyUpS4UWNzbh5soWA295bkG+wIG95fkGuwIjlyFR1hKagrDhQBlw3OM+jZz24oKabUdeLVJer2nLO+DDx8ecUEkZeW5BvsCO73l+Qa7Ahi1TptCkayorcSnDcFJGIi2d78Ofp5oSbpE6g51VxQJuQUnZnlt5/VEBJ73lzsYa7Agb3l+Qa7Ahj8HzpaCV1JSl3F14LcBvlfnB6uKHkq0tiWQ046XVpHjLO1RhYDb3l+Qb7AgGXlwPkG+wIUhKZQt2XcbbXgWpJAVxc8RvQLcbSSmJpKyqVaSQrKyRmk5gwSZWhuaDLUtLkhIVhUACvM5J9EKy0imUfxtLVgLYSpKiTmNhz64LOyjs1iQFNlC0geOLlB/OTz+6OdyynW45tNgpSROhkS0tqykqvhztcD74AUyW2lb2au4pST4oysD7oc6k74Q7iyS2U+kj3Q3blX0rSFLRq21KUmwNyTfb0XiNyWwWViEu6XW2yqUlwp5ouNWGV7DI5c8LSjsvNrUUyzQQlIucIuFcI6so5KybrIZ1ziFBhvAgJSRxZn0QrKy4l0uC4ONxS9nGbxY5vIk4iE04lpxzVSrCksoC13TmduQ9EE3w0qdLKW5RKRhyWPGVfihSblXXVuFpaUh5GrXcZgZ5jnzjrUuGn3HLiygkAcVhD9rFxoQqKW0lvAhKdt8ItxQI5UNqOv7oEdkYQ9ZV8S39QdwhUKENW1WbR9Qd0HC4yYF8UdCoRxR3FBgXCoGKEsUdKoAOV2FzshFmeZesEKPjJxC6SLjjFxnHVG6SOaI2UK3EyydU4nUMlKytBTnYCwvt2RzlJpnSEU1qSSJ5lxouhRCAnFiUkgW64CZ1lYNlEEEAhSSCL5DIiIqXC10tUuDMKcDSbpcQUgW4AbCF1vGZSool1pSFt+MpBST42YseARnOzWSI938yHdViOK+G+E2va9r7I6qdZSgKKicSikAAkkjbl1RHFTiZ2zTboUXQVJKboI/OvbI9cABbC2X1oWUoW6FBKSSMSsjYf6zhnZemiRE9LktDWD44kIy2kQq28h1GNBuLkX6DaIZMs6401dBQolxabjySVYk39UOaeHzJNlXxKsalLQpNzmomLGcm6ZmUIpWmOzPy4S+ouWEv8pl5OV46qcZQGipdg8bI54iXWXd8uANKKH1nGbZWTYj05iOPMzbyEYUhIYYTYLSblWRy7IjOeXBvpx5JhU20lSklfjJIBFuE7BBVzsu2pIW5bE5qxl9LiiMwO/CCp4IcKRg+LKdoIsSBxj3x16WW+4lOFQSZhRxAbBgNj6YrnIz048kmqcZCCrETZZRYJJJUOCwg7T6HkBaDcbMxa3HEOwJhthLr7SwpMwpSwlNzmCLgcOZh9ILcXLkuBQJWq2JOEkXyJEWM23qScEloKon2HHMCVG9yBdJAJG0X6oDFQl37BtR8ZGMYkkXHGL9XphlJyqhdx1S/FdcUhsgAC6lZ8ew+uG8pKPtty6VlxWKVUiygPizlll9/FEzSRrJDXUlmp1l4kIUfJxeMki448+CCJqMutClhZwpRjuUkXTxjjhinHNpCEtuNYGFNqK0lPjG2y+3ZwRxS3H5JxtMspCkS5SSUEHFa2FPHsPqhnY6cR+ZxoN6xWIC9hdBuTzCCmfYwBYUohRIACCTcbcrXhkpSVSgGGaWErSSpSSlaOdItnaE1KcUw2t1D4stRS4hBCwOAlIHDnwcUMzChEf7+ZUEYCpeNOJOFJNx1QRc4yl7VlRBuE3wmwJ2C+yGCi6HGHHxMIJasdS2TnfhABtBnVLTOHVIeClLSSMJKFpyuSbZEenKCmw4RFp03wdf3QILN/R64EfQjmhdHkI+qO6FAYTR8mj6o7oN1xgwKBUdvCYMRk8FOa9AWU4n2gCDszEZlLKjcI5mTIVlHcXPEbTXlPrmlLulWsAUOIhIv64SVMhNW1nxmEKDJNjhGV9uy+IgRM6qzXTbbRLX547iiIbSlGqdRYOqmFi9/KF1ZdGXqhi486mSm5ck4nVrWCFeSAVX9aQP60Z6leDSwr8llvHLxET+JaH0BRTiWyLg7LqEEbfcdcfKzZaXWUqAOQN7GHU12HS03Jq4jtxEUjAibS4r4wLeUlLiTmDmMJHELH1QUNtoTVChCQUghNha3xYMXOTpkwDAvleIZp5coqZXqg2Uy6VJbSbhRzz2bb5QGcJpkywtKlalJUguJIOYvfPnvE6hel9kyVZQOmI95lC3UMAYELl3BZOVrlMNVOKflXnz4xCW28JOV7gn1m3VFc68GVh35Jq+UdyhCXTq2cOqQ3n5KDcdwhiu3xj5+WTMpSk8NrgW6LRpypJkULbRLXgcO2IZm4ncerSBvpSdYFeMcjla2yDNLQh1l1aTrFvrSVBWd7qFiOEWEY6n0aeF9kvAiGlZlS551whzC+FAXScPi+TY8NxcwhT3FpMowtRNpZSkknaCEn1G8Or9F6L5LBccccvEWpDc03KsYEFam0qcURmlAHHznL0wR6ZSKpjwrwtqS0SEnCLjPPZtKfRFz0RYdksVDZf1wUkRFPNNNy1TUhtKVJSoAgDL4sGA8lCxMrc8tthJbJPk5HMdcM46f2ShMEURELUXFtOTjmI4FMhChxEpNj6cuuF3kpTMqeUgOAOIGIGy2zllzjP1mHU+i9LTccTe1PXAjk1tT1wI7rY5rYVQfi0/VEHAhNs+InoEQOlelzOirEu47LqmFPqKQlKrWAGZ9YjKTbMFkvBS02o3UgEkg5jhGyKFTd1WVqFRlpMUtxvXupbCy6DhubX2RfwYOLW4TAhtDeIpSElZuqw2mBqmsGANpwk4rW4b3v6YZVyqpotGmaitsupl04igGxOcQuienLOlU2/LtyK5csthd1LCr52tsgo6WMxZESzCHC6lpAWfpWzgGXZNwWkEEEHLgO30wqIEZpFzPkKWm1XxISb2Jy4tkc1LWJStWm6yCo22kbDB4pOkO6Uxo/WnqY5TnHi1husOAA3AOy3PGlGxmLmJZkO60NJCyb4rZ344Nqmzj8RPxnl5eVwZwVh0Py7boFgtIVbiuLwpEqhmbClltRBUhJIAFyOLMeuDFtCiolAOIYVZbRxesxE6TaQI0ao6qithT6UrSnAlVjnDXRDS5rSyXmXWpRUvqFBJClYr3F4uTSxmZYChOIKwjEBYHm/wBCCmXZLamy0nAokqTbImFIF7RKFsK002ynC0gIG2wgu9mS8Hi0nWDYq2cRadK6Cqo/B6akyZrW6rVZ3x3tbZxxMA3g0MxwMtW8hPlY9nDxwXerGt1uqTrPzrZwrAhSGZiZZbsgYE2R5ItsytAEuyMNm0+InCnLYOKDkw1qNTkqTKGan5hLDIIBWrZc7IUhbFFyUstQUphBIAANuAbBByy3hKcCcKjci20xDr0spblFnapIPpnG5NBUsIJGdr2zERWie6CzpVU3JFuQXLltou41OBV7EC2zni5PoZmW0tIIWChJC/KFvKytnBHJZlxSVLaQoo8kkbIVvlHLxKFia2GnEqC20qC/KuL3hNcswp4OlpGsGxVs4XMEUYZUMzGs1tT1wIE1tT1wI2jS2OoVZCRzRl+68/im6az+Y2tXpIH3RpwtgHRGQ7qkwHdJ2mgfkpdIPSST7o1D5HNlYCVU2fllpPjJDbwPSAqPQU7VJam01yoTTmFhpGNSubgtGFaTS+9qhKIOX7hlyewB90aHpe+X9zBDuK+NpgnnzTG5q6IhrXt0Kj1/RupSDAeZeUycAdSAF2IyBBiM3JHks1OouK2JlgT1GIChUiTndGa5OzDeJ+VbQWVYj4pJziX3Lyd91Uf0Q98VpJNELrLbqGjswpacT7QQgrKlosMuDbtg1M3TdH6i842pbsrgQVhTyQAoAXNrE52EZboVTJSs6TMyk83rGFJWVJuRewPFCOj9Olp3S+WkJhBXLrmChSb2uBfK8TpxLZrVH3SKJWaoinsh9pxw2bU6gBKjxbYremXgYdKJk1Y1HfniawM4cHki1uq0U5iXbp+6A1LS4KW2aklKBfYA4LQ63SDfTmd6G/ZEFFJ6CzVKtppSNGm5NmaEwQ8yFNlCL+KMs89sMJvdT0flUslImHy6gLKW0i6L8BudsU3dQzXRT/Qx90RFcpElJaI0KfYbKZiaDmuViJxWOXRBQWlktmoaS1Og1nQpM/OrmFU55aFAsiywb7M+fbCO54vR9uSnTQ1TQaC0l0zJGRsdluDbFQKidxcAm9pr9uDaCOqb0I0mUkkEMkg8XxaomXQtlpnt1mgyk0tlpqZmQg2LjaQEnouYlaRp1R61ITU1LLcSZVsuOsrTZYSBtAvnGT6BSEjUKjPszrDbwEi4psL4FXGY57XhTc3bQ/pVvV0EszEu424m9sSSIrgiWMGqxLN6cCskL3sJ8v2t42HHi2cdo1iobpVDpkymXfTM4y2hzxWwRZSQRw8RjJ2qbKK08FLLZMp8IFnBiPkY7Wv0Q63QmUMaXPstDChttpKRfYAgARppOgnoaTM7quj8tUTKHfDiUqwqeQgFAPpuRE/XNJqbQKamenHvEcNm0ozU4bXyEYppxSJKjViXl5BottrlW1qBUTdRuCfVEtugurVRdGQT/EgrrwojORaFstje7DQ1uhK5ScbSTbGUpNuq8IbpukMhMaLS7DDhd3/hdZWkeKUg598UeuyEnL6E6PzbTCETD+t1rgGa7Kyvx2iSmpJiZ3JpOedSVTEs6ptpZUfFSXDfKGVJpksPoFV6a3RK1S6il4oeZLq9UBfAkWNjx5xMaHVDQ+nTk7O0lFRLjEmtx0PYT8WCkm3PsivaISEsvRTSGfU3eYaYLaV3OSSnMW2cAhPc5ZD9UqbBFw5TXU247lIitJ2Ealo7ptS9Jn3WJFL4WygKOsSBl6TDef3QqPTq2qkOomVTCVpQShAKbqtbh54zvcsmjLaVrZP8NLrTbnBB+4w0SpVS3T7gYsVSv/VSr3CM5FbLehqOken1I0bmBLTGtemCnEW2QCUjguTshjR902i1iebkyh+VddOFBdAwk8AuDlGa6TATG6DNId8ZKptKSDxZC3ojmmUuxTNNZhqSaTLttqbUhDYsEnCDl1xVBbCzcpg3KYEEWoqSknbaBHI6rYN9EdEYfp4/vnTSfN8kqSgdSQI2+/iiMEruOo6WTwbzU7NqQm/1rCOmFucpElp85Lu1uVVLPNuoEk2kltQUARcWyizVR/fG47LqveyW0+hdvuik1/RioaNrl0zxZVr8WEtKJta19oHHFlae1248+g/wUyE/4wfvjTWiIhjox8zNJfsm+8w63MPx2p+aHvhrov8AM3SX7JvvMOty/wDHqn5oe+K9mCP3OPnjL/Uc9kwhotlp/Kedq++F9zj55S/1F+yYQ0Y+f8r52rvMH5B2Z/fLV/zMfrBCm6P895zob9gQnNZbpSv+Zj9YIV3SPntN/Vb9gQ8oEjunZmi+Z+6G+kvzA0a6HO+HO6b5NEP9E90NtJP3v9Gv+r3wWyHkeD95lXnX7cP9y2VRPUOtSjnkP2bV0FJEMEj/AIMr86/bEONzebcp+jFfnGkpUthAcSFDIkIUReI/iwVCdlKjojpAppRwvMk4VjyXEnL0ERpmgtH0bfZZrdKadbmEpKHELdKtWojMEdxip/Cc5uiIm5ecl5Zp+SlVvsONJIJIIuk3JyN/TaCbls46xpVvZKyGphlQUngJGYP+uOEtUEM2v30B/wA2P6yDbpGWmkz9Vv2RBW/30Un/APrf+WD7pA/DSZ+qj2RF8oeBxuloUqvShCSf3E3sHOqLJpA1o+1odRZutsvPvIlEIl2W3CgqOEX7tsX2TSDJskj6Ce6M23Yr74pab5YHD60xhO2kXYodRnZuelpclpTclL4m5dAuUozxEXO055mLgf3mEecf+SI6vNIb3PdHMKQMS3lHnJMSO3cYT5x/5I2/BBPQ35j6SD+b/ZME3KbHSaZH9DV7SYPoZ8yNJR/ND2VQnuT/ADomPNFe0mD2YXgZ6NoNN3SEMbNXMutdXjCFdAkGc0/Exa+Euu+kEftQeqI3jur32BU4hXatfvhxuTsFzSGcfIybYIvzlQ90HtYIPSp4y+nM++E3Lc1itx2IMM65V3K9XHKipjUqdwjAk4rWAG3qiR0iH/EGZv8Apie8RadKdOqnRNIn6dKy8mppsJsVtknNIPHDgGhHyE9ECATdCTxiBHA7LYDqw2ypZyCUk+qMM0ZbVP6YSJWLlc0Fqvw2OIxuykoUyQ4AUFPjA7LcMQMs5oZKPpflnKSy6jyVoKAR0GNRdWc2V3dZZBp9Pftml1Sb9I/9RXaWpT+5nWmUgktTDayOIXTn6jGmzlR0YqTYZnJ2nTCEnEEuOIUL8ecL02ToQadbprMlq3hZ1LASQoc4HSYqlSqiVqYtSK0ZCi1WnCWU4qebACgfICbkkjoiwbl4JqFSFv4oe8RpUvovQ5bWamlSyNanCv4sZji6IcSlCpdPUtUnIS8upYwqLbYSSOI2iuaa2FGObnPzzlvqr9kwjo1YboEsP6YrvMbPK6P0mRfD8rTZVl1OxaGgCOuONaPUdiZE01TJVD6VYg4loBQPHeJ1EKMam8t0hfF8Jj9YIV3R/ntN/Vb9kRrczRaCw6uozUjJNrSrWKmHG0gg32knnhjNr0Mn5hT827SX3lWBW4pClG3PFU/Iooe6b8lQ/ND+zDbSPPc+0bPFre+NYnaXRpxplc7KSrzaEhLRdQCADwC8dVRaPNSbLC5CVdl2b6pBbBSi+2w4IixFsXK9zM0fvML85/bEK7njDk1onpFLtglbrRSgcZKFWjR26ZR3JJVPblZVUsDiLAQMN77bdMKyVNptL1jcjKsSuOylpaSE3twm0TqKhlZh+idcY0dqE47NNOqDsqtkBAFwokHO/REluXSrr2lofQklthpRWobBcWEahUNFtHagozc5TpZRPjKdthvzkjbD6mSNNkpctU1hhpu+YaAAvzxp4i2JlZhtSm1UvTyZnC0VmXqCncF7YrLvaFdOJvf+kZnAgoD8uy5h22xIBtGzTVIoM/NEzUlJPvnIlbaVKMde0cob7qS9S5Na8ISnE0knCLAW5hlEWLHcuVjyR/E2fs090ZruxIVraY5Y4cLgv2Y1BoI1Y1eHBbK2y0N6jTJGpsBqflWphpJvhcTcDnjEZU7FeDBqjWlT+i9MpwlVJTIKWlT17hRVmB6LxZEgq3GDYbJi55vjI0huhaPvyiZVunyTjDZxBAbSQCeHphdqSpUswac0xLNtk5sJSACTzRt4qGVmNaJ1be9IrVLLGIzUqtwOX8nCk5W57w/3J89KH/NFe0mNRTo7Q5fEpFLk29YCgkNJFwcrdcGl6TRqO4XpeTlZRahhxoQEEjiv6IPEWoUWZVulBchpq3Ns5LUy26kkXFwSP2YmNyGVtK1KZO1a0IHUCfvi/TtKpNSCZidk5aZCE5OOoCrJ27TCknTpCmsKTJyzMs0fGUG0hIOW3KJnTjQrUxbTRh6nacTLzzaglTyXkfyk5HL0EdUNq5PDSnS4vSDLg3ypCG0KAxXsBwXjbZunUqtNBMzLS82hGQxpCsPuhCRodEpbi1yUlLMOIyUpKRiTfn2iKsRUMrHZFkpHNAg7wsRAjB0WwV78VWP5B7o84k5x6Ne/FV/UPdHnI7Y64Xk5SFW2JhbesQy4pA2qCSR6YPKzszJTCJiWfWy6jyVoVYiNW3MADoq4CLjfK+5MZnpEy3LaRVBlpIShEwsJSBkBeNp22ieDYdA9JF6Q0Y74sZqWIQ6Rli4ld/oi07RGV7kLhE1UkXyLaD6zF/rWktL0flw7UZgIKvIbSLrX0COEl+1I0mSto4RFAVuvUkKITITZHH4o9V4naDpxRtIXQxLPKafP8C8LKV0HYYji0LDadj8Cql9kPaEYKL3jetOjfQypfZfeIwVJFxfZHbD2Iz0MEqXTaaEGxu3mRe3ixJYV6ggm67bQLZxU57Tyj6PSsrKvqcemAwgqbZAOHxRtJNof6OaaUnSVampRa25hAuWXRZRHGOOPncHbZvPokSEktpxyWS2RdtkhwD6JyyPojs2ttmbWp1QQlbBCSeE32dOcO35lmVYXMPuJaabGJa1GwSIpk9usUKXeLbDEzNJSfLSAlJ6L5+qMLDbVI28RXZaZpChQlIt4wZAtbmEKSiVpm5jWkFZwnEE2BFj/AO4qcjur0KafS1MNTEqFG2NaQUjpsYt7tRlm6cuoawOS6Wy7jb8a6bXuOOK8Np2ydT9WgyQPhFZttaT3mCTKHFTzIbc1Z1a88N+FMVr/AGpaM3zff/sDFtaeQ80h1BulaQodBg8PTUKetiVOSUyDIO3AIXdF2l/VMVmobolApc+9JTDzweYVhXhaJAPTDuX0wpU1QXq22t3ebCsK1Fsg3y2Dh2iNZGlRnNcrHtLcS5LpSJhDpShNwkZpy4c4bTCkF2dl0kF5x5GrSNpOFOcQw3UdGSoJDz9zl8iYt2JNsXBtvGHhuqZtYitsQnRdlu2fxyPaEcqSbyDthc2is1fdOoNLmFS7ZdnVpNlFkDCDxXO3qhgxuv0ZxwJekptlJ2q8VVvXG+nJ2YU6r6LvPpJp0wANrSh6oSmUk0shIN9WDbjHDHafVJOrSaJuRfS+yvYpJ9R4oiK3pxRqDP7ynluh7AFWS3iFjz9UZytsKdEpLuNvTjzrJCm8CU4hsJFz94hlNoU3MPvIQTjdShdhwWSQfTcdcNZHTygT8pNTSJhbbUoAXVOIw7b2txnKIhG6vQlzAbWzNIbJtrCgW6bXvB4Tao2sWnZcH/owIT3w1NMtvMrC21pxJUnYQYEdCLYD34sv6h7o85Hyo9GPfiy/qnujzmfKMdcLycZGvbl3zXc86V3JjNtKfnTU/OV98WLRHTmS0cojkm9LPvOl1TicFrZgC1783FFUm33qvVnphLRU9NPFQQgXNydgjUU1JsjLxuRm07UTwatHeYqul9Teqmk8686rJDpbQngSlJsPf1mNM0A0afoNKcdnE4JmaIKkcKEjYDz7YyWsflqe84c9owjTk2HsTFG0PXV9GZ6spmtWZXFhawXx4UhRub5bYr0u+7LTDb7KyhxtQUlQ2gjhjS9Cv3t6v/1/1YjMOGNJ22NjbdIp01Hc1mJw2u/KIWbcZtGJcMbDOG+5GPMUfdGPcMYw9gyarOjdWpcnL1KfwKROZghd1XIvY9UL6CzCpfTKnKSSMTmA9BBEXDdG+ZlK+uj2DFI0Py0upnnCY0ncR5L7uuVF1qnSMihZSh9alrA+kE2sD6Yz7RuiK0irbVOD2pCwVKcw3sAL7Ium68fHpXQ7+xEFuZ5aZMn+aX3RI6QD3IOv0hVDrUxTlOa3UkALtbECL7OuNE3NZtdR0UqVKcUSlq6UX4AtJy9IPpinboCwvTOfKTeykg9OERadyDNqq9LXcqEtY2wtzMzkbbI9DaMTe+9GKc+TcqlkX6QLH1xhFflhJ1+fl0psluYWlI5sRt6o1nQOfDe5+0+s3Esl2/QCTExNUioyfSGYEzpDUHgbhcysg82Ixf5ZrU7i7gItrElfpcjMXFlbilHaokmNgqUvvTclDBFimTbJHOSCe+LLwRGPoPxqekRuGn9Sdp+h8wplwoW8UsgjbY7fVeMPR8onpEbBun56IJ84R3GE90VGRyksqdnmJVBAU84lAJ4CTaJnS/RcaLzzDCZozCXW8eIow2N7GI+g/OGnedN+0IuO61+U5D7FXtRpv9kiLYS3J6m6xW36cVHVTDRWE8AUn/1f1Q23UDfS42/R0ffCG5n88WfsnO6Ft0830sPm6PvjP9l8EJQaHU9IFvycgpISkBxzGrCnK4HXmYinmVy7y2XBhW2opUOIiL/uTfj1R+yR3mKZWsq3P+cue0Y0m81E8GvaAvrf0NksZuUY0X5go29UCEtzo/gdLfXc9owI4S3O0dizvn9zr+oe6POSvKMejH/xdf1T3R502qjeF5OciUpujNZq0muckJJT7KFFJUFpBuBfYTc7YcUXSio6PPYWWZc4DZSXGEhXQVABXri/7mHzXduP40r2UxnOlKQnSipAAAb4X3xtO20zOxsmjOkcvpJTN8sp1bqDhdaJ8k/eIxGs/lqe84c9oxeNydahNVBFzhLaDbrPvij1n8tz3nDntGJFVJh7Fn0b0sp1K0Qn6VMB4vzGswYEXT4yABc34xFM4YtOjOgkxpLTVzrU82wEOlvCpBJNgDf1xMf7JJ2/5VY/sz74txTFMn5r96MeYI+6MfScxG11yQVTNzeYkVrDipeUCCoCwNrRig2xnD2YZqG6L8yqUf5aPYMUjRD520zzhPfF33RfmVSvrt+wYo+iR/Cymeco741H4h7mw6SaK0/SUMKn3XWxLBWEtqA22ve45ozmbnqBolUi7o86/OTqEqRrHFAtIvkdg8Y+qLVuo1eYkKMxJy6ygziiFkbSkDMddxGZUKkO1ysy9PaUEl5Waj9FIzJ9AjMFpbKxnMTDs1MOTD7inHXFFS1K2knaY0ncf+TqvS1+1FK0spTFF0gep8tiLbKUAFRuScIufTF03IPk6r0tftRufw0Ityq6esFjTKoJIsFLSsdaQfviz6HzgRuZVlN7loui3MUD77xG7q0tqtJWXwMnpZJPSCR7oa6LPlGhukzd8tU0R1kg/dGd4oeSqtI1swhv85QT6Y3DTJsNaCzzadiGUpHURGO6Py++tI6cwRcLmmwejELxs2nI/Ayo/ZjvEMTdCJhKflE9MbDum/M9P26O4xjyflE9MbDumfM8fbo++LPdBbGV0L5wU/zpv2hFy3WvylIfYq74ptC+cFP86b9oRct1r8o0/wCxV3wfyQWxE7mh/DJn7JzuhbdPP4Wbf4uj74R3Nfnix9k53Qtun/Ov/t0d5if2PA/3JjeoVD7JPeYptb/LlQH9Jc9oxctyX8pVAfzKe+JCe3LVTk9MTPwsEh51TmHU3tck2288LSlqWtCW3OfmdLfXc9owIlNHaIdH6M3Ty/rsClHHhw3ub7IEcW7Z1jsSj3yCvqnujzlwx6Md+RV9Ux51tnHXC8nORre5fnow750r2UxnOlXzqqfnC++L7ucVCSk9GXhMzbLNphSiHFgG2FOcZ7Xppqfrs7Nsm7brylJPGL5RYr9mZexb9yf8oT4/mk98Uutflue84c9oxdtydCt+VFdjYNoF+s+6KVWsq5P+cue0Yq+THg0PQNxbW59VHG1FC0qeKVJNiDqxnFB8Jq7f8sz394X74vegx/4e1fpe/ViMx4YkVqwzZJ152Y3KlPPOKccXIpKlqNyTlmTGNjbGwvZ7ktv6AO4Rj4Ge2GH5DNQ3RM9CaX9dv2DFG0T+dlL85R3xeN0P5kUv6zfsGKPoplpXTPOkd4hD4MPcuW69n8Ff9X9mILcz+eLX2S+6J7dd2Ur/AKv7MQG5qoJ0xYBIGJpwDnNoL4B7iO6IPw0nehHsiLNuQeRVelr9qKzuhqCtM52xvbAP8IizbkHk1Xpa/bg/gFuE3XmPHpsxxhxB6rH74qVEe1ejlfRfy2Wf1o98aJurSwd0ZZew3UzMpz4gQR32jLJKabYptQl1EhcwhCUZbbLCvuhDWIe5NbnTGu00kyU3DYWs9k/eRGo6c/MypfZDvEZ9uUy5c0meePktSys+ckAffGhacj8Dal9l94jM/kirYwceWOmNi3S/md/1m/vjHQLrHTGx7pWehhI5Vv743PdEWxlND/L9P85b9oRc91r8o0/7FXeIpdE/L9Pv+kt+0Ium61+Uaf8AZK7xB/JBbERubfPJj7Nz2YX3T/nZ/wBujvMIbm3zyY+zc9mHG6f86h5unvMT+x4Hu5IP95z/ANinvjVLZRlm5H+VKh9invjVY5YnyNR2EnNogR13aIEZR1Wwk4PilZfRMedSDcx6PAum0IfB0lf8UY/sxGoTynOSs875mHlPpU/VXtVJSrr6uHAm4HSeCN9FNkv0Rj+zEOG2kIFkJCRxAWjfW+jNFd0M0Y8HaUW3SFTT5xukZgcQHRGeboGjkxSq2/PNtKMnNL1gWBklR2g9dzG1BOUEcZQ6godQlaSM0qFwYwptOy0ee5Kv1KQp0xT5WYKJeZvrEAA3uLHPgygtHo85W6giUk2VLUo+Mq2SBxniEbmrRahLXjVSJMq49Qn3Q+lafKyScErLNMJ/NbQEj1RrqrwiZSB0jlEyOgU3KN5pYlMAPGAAIw8A3j0otpLiChaQpJ2gi4MN/guR/Qpf+yT7okZ5StFC3Qh+A9LP8pv2DFF0V+dVM86b9oRvrkqw62G3GW1oTsSpIIEJpp0mhYWiUZSoG4IbAIgsSlQoou6xIPPUuTnW21KRLrUHCB5IVbM81xGXMF9D6DLqcS7eySgkKvzWj0ktlDrZbcQFJULFKhcGGjFDpcs8HpemyzTg2LQ0kEddoQxMqojRgdZp07TZ7Uz5UZhbaXF4jcjEL2J44ve5AoBdUQTmQ0bc3je+NIdkZZ5WN2WacVxqQCYMzKMS5JZYbbJ2lCQO6DxLVUKK9ugsF/QyesL6sJX6FCMMsbx6ZU0lxBQtAUk7QRcGEPgyS/Q2P7Me6EJ5StWZ1uQy3iVKZIzJbQPWT3iLZpwPwNqX2X3iJ5mWZl0lLLKGwdoQkC8GW0hxBQtIUk7UkXBjLlcrFaHme3jDpjetJKOquaMPyLZAdUgKbvsxDMD7ol/g2S/Q2P7MQspBuLZDhjUsS6IkebpmWm6ZOlp9pyXmGVXKVCxSRsMLVWtVGtPIeqEwXltpwpyAsOqPQU3SpGetvuSYmLco2Fd8NmdHKNLrC2aVJoUDfElhIPdGur9DKUPcv0cmWHXazNMltC28DAULFQOZV0ZCIfdQTbSpPm6O8xsoQALAbISck5d5WJ1htZ41IBMYz/tZa0Ms3JAfhafH8wn2o1W0cblWGCS0yhsnaUpAhQiJKWZ2VKhB3aIEB7ggRDotiuzGkM2xNOtJbZKULKRcG9gemExpNO8mz2T74jp/8oTP2qu8xHKmXGlgLbv4tyU3te+z0Xjz8sfGcmlI9FH8bAypuJZPCed5Nj0H3x3wnnR/Bseg++K69NhlCFlsnEknoyvBTP2A+KVmL3vltt6InXx35Ndv+Mv5LKNKZ7kmPQffAOlE9ybHoPviuiZVq3VKaPiXth4QL+6CKnykJBZUFLCrC97WF4dbH9h2/wCN6ll8KZ7kmPQffA8KZ3kmPQffFZTPErALKgDn0ZA/fHd/EsMupbuHHCgi/FfP1Q62PyO3/G9Sy+FE7yTHoPvgeFE7yTHoPvitme2gMqv43qF4XZWpxIWUgJUAQOEcd4jx8dK3Iq/F/HbpRJ7wonuTY9B98DwonuSY9B98QsdjHdY3sb7PA9SZ8KJ7kmPQffA8KZ7kmPQffENAEO6xvYdngepNeFM9ybHZPvjnhTPcmx6D74hoBid1jew7PA9UTI0nnQokNM3O3JXvjvhTPcmx2T74hY7wQ7rG9i9ngeqJnwqnx/Bsdk++OeFc/wAlL9k++IYiOGHdY3sOzwPVE14Vz3JS/ZPvgeFc/b5KX7J98QkCNdzi+w7PA9UTXhVP8lL9k++OeFU/yTHZPviGjkO5xfYdngeqJvwqnuSY7J98FOlU/wAmx2T74hoKYdzi+w7PA9UTR0qn+TY7J98FOlU/ybHZPviGJyjl4vc4vsTs8D1Ra6RVX6mXtelA1eG2AEbb8/NAhlov/Gv6n7UCP2/xZOWCm/8A7U/B/LhGGNKMVS/9EXPflCY+1V3mGinkoVhIXfmbJ9doeTw/3hM/aq7zCIjz82s7PRQ+C/8AAzbnUrUtLjRFllIAzuL2gfCLRUhKUqusAi4tkSBf1w7wg7QI4EpGQSAAIZo8Fyy5EDOoS6tBSfEIF+P09UcVPtC1kqOageawuYc2FsxAwj80eiJmjwKlyNRPNlSUlC/HSVDIQoH2m0NYEEJcAKQBaw/0RC2BJFiBBgkWFhkIXHguWXkaqnClphZQAHSLgq2X79sd382NXdKvjCALZ7b7fRDnCCBlsgYRxCJceC5ZcjYzzaQq6V+KLnLrjrM2h5KyhJ8RINjw3FxDjCOKO2A2CFxrYVLkameShIK0KBzvbPYLwYTiVMrcS2rxFBJScttvfDgpvwQMI2WhceCpS5GzU6ha20FCkrWSANoyz2wHpssk3bvZYTt5tsObDigWiXG9hUq3GqZtwutoU0kY1KFwq9gOqDrnW0OKQUqJTttY8BP3GHAAyy2QAhIuQNpzhceBUuRmakyACUrzTiGXPaOKn0Ar+LVZBIJy4Le+HmEfmj0RwpHEItw4FT5GfwgnMlBCRne+3JJ/ahTfSMDiilQ1ZsdmcL2GywjthBuPhBKXI2E1dtTgbNgRbPaCB744idSt0NYFBRJHNl/+w6sLcEFsOACFx4FS5Ghn0pdLakEEKtln1+owXf6SQnArEQSOEZC+2Hls9kcIHEI1ceCVLkauzKm3ijVFSAkEqHBf/wDIJv8AQAcSFXSSDbP6RH3Q8sIKQOIQUo8BqXhk9ot/Gv6n7UCO6L/xr+p+1Aj978P/AII/5/2ed/O/7Ev8f6RKroci8tTi2ziWSScZ2mODR+ngAFpR58ZiSSPFHRDZmaW5VJmVKU4Gm21pI2kqxX9kRvoYb/k+buMVf0xAaP04/wACrtn3x3wep3Iq7ZiTA5oaz845KLkwhKSH5hLSsXACCcufKJ0MP1Re5xfZjfwdp3Iq7Zjvg7TuRV2z74c1ibcp9Gm5xlKVLYZUtIXexIF87QilmuLQFb8kRcX/ABVf+ZDt8P1Q7nF9mE8HabyKu2r3wPB2ncirtn3wqlitBQxTkkU3zAlVf/eFKxNvSNNcfl8GtCkJTjBIzUBmARxw7fD9UO5xfZjfwdp3JK7Z98Dwdp3Iq7ZhQMVz9Nkf7qv/ADISmJ2qUtGvnWpeZlEZuuS4UhbafzsJJuB0w7fD4Q7nF9md8HadyKu2ffAGj1O5FXbPviVbUhxsOIUFJUAQRwiIaVmqtUJie1D0oy3LTKmUhbClEgAG9wsccO3w/VDucX2Yr4PU7kVds++O+DtO5FXbMGLddbSVJfkHiNiCytu/XiVb0Q4p0+J5LiFtKYmGFYXmVHNBtcZ8IIzBh2+H6odzi+zGvg7TeQV2z74Hg7TeRV2z74NV5ybl5unysmplKpt1SFKdQVAAIKtgI4oNqK3+nSP91X/mRe3wvVE7nF9mEGjtN5FXbPvjvg7TeRV2z74cyzVTS9eamZVxq3ktMKQb9JWYRqEzPCpSslJOMN61txxS3WyvySgAABQ/Oh2+F6odzi+zCeDlN5FXbPvjng5TeQV21e+FdRXbfj0h/dV/5kFZqMyxPNyVUZbbU9cMPNKOB0gXKSDmlVgcs78cO3w/VDucX2YTwcpnIK7avfA8HKbyCu2r3w8m26itwbzmJdpFsw6ypZv0hQiMnn65Jvybe+5FW+n9Tfeq/F8VSr/KfyfXDt8P1Re5xfZi/g5TbfIK7avfHDo7TeQPbV74V1Fc/TpL+6K/zIkbccToYfqh3OL7Mhzo5TOQP9or3xzwdpo/gD21e+JgpgpGV4dDD9R3OL7Mh/B2m8ge2r3xw6PU3kD21e+O0aqPVB18PIbCDZ2WUgHx2iSATz3ST1iJUiL0MNfyTucX2ZGsU+WkMW928GO2Lxib26emBDp8WIgR1ilFUjLk5O2KoF0J6IjpVP4Qz32DPeuJJsXbT0CIVz4RGkc2JBMsRvdnHriocLlrWjSOLJ0DKIqt5O0zz5HcqO30i/Mpvac90Magatvqmb9TJhrfqPkVKKr2PGIJAkdJ/mxUvNl9xiTa+RR9URG6T38GKlx71c9kwm1MaQ6lFqbIWwj+Nq/y4laAmIjNIvyM59o1+sTBpZ6tqfQJmQk22ifGUiaUpQ6BgF/TBNJVYKG8rCVWW2bDafHTBLUWSnBHFAFJBtYjhhh8LrA/JU/2E/8A2iMnKvMVF74MDL1LQ8MCpiYSUqIPAgi6cR5z1GFEJLRwk6PSV8wGgE86Rkn1AQho9fXVf/mK/ZREswy3LS7bDKcLbaQlI4gMordLeqyJ2rpkpOVea3+vxnZhSDfCjgCTF5KWiIpkHwpmyjyd6NY+nEu3qvCLszpNh8SnSA4ymYUsjoBSkH0wrQFMFMz4zxnS5eaD6cKwq2WQyw22Wy9cKpCwtXH++6J5w5+qXEzEFpEqZRUaMqTabdeEyvCl1ZQk/FL2kA90Lb40j/8Ajaf/AHxf+XCrQJcRGTPzmkPNX/aahxIOVJal7/lpZkC2AsvKXfjvdItDGqTCpbSGnrTLuvky74wtAEjNvPMiC3BNCIvSDKUllgDGmdl8BtxuJB9RMdXWXUIKhR6gojgCEXP+KGMjMLr9TQ9NjeqZJWNuSUFBwqtbGsEDIA5WuL8MEiFhAsLREVv8co/nw/VORMRE1v8AG6P5+P1bkEUlQBHCINHCM4hQsRtdmCxS3UovrHyGG7bcSzhHovfqiTIiImyJnSCTlQCUyyFTC+IE+KnvUeqCIxOZl00+eprrICWUgyi08ASR4v8AiSB1xKHOG1XlFTlLfZbNncOJpXEtOaT6QIUk5hM5JMTKdjrYX6ReAQSY2p64ECY2p64EU6LYXb+TT0CI+WH4Rzw/o7Pe5Eg2Pi024hDKXQsaQTiyk4VS7ICrZE3ciHMkLRFV3JdM8+b7jEvaIuttrWqnYEKVhnmybC9hnnBA7pL82Kl5q57JiSZ+QR9UQw0jQpzRuooQkqUqWcASkXJOEwGa7TUsoBfIISL/ABavdFBJWyiL0jH+5Xfrt+2mFRXqaf4c3+zV7oLpAhTtFdDaSolTZAAufLTAEgBlCFQk2p+QelXk4kOoKTzc454dAZCAU5RAMKJMLm6HJPum7i2ElZ/lWz9cNNH/AJasf8xX7CIcaOpKaIw2tCkKbxIIULEWUR90R9Ln5anzlWbmlLbUufUtILajdOBGeQ5jFBYbREzaQ1pRT3UGynmXW3B+cBYj0G/phVekNOQm6VvOngS3LrUT1AQWRln52pfCs2wqXCGy1LMrIKkg2KlKtsJsMuADngBKsfliiecr/VLiZiHrqky9QpEw4FapqZWVqSknCC0scHORDn4epn6Qr+yX7oBD+IyZ+c0h5tMe01DmWqsjNPBll0qWrYChQ7xCUy0o6RyCwklKZd8E2yBJbt3GICQiJrjQbfp08k4XGZpDeIcKFnAU9GYPUImsOURmkDavg5C0pKtVMsOEAXNkuJJ9QMEB/ETW/wAao/nw/VuRMWyiKrTS1zNJKUKUEzwKrDYNWvMxVuCTgQcJjlohQhGUVqSl6jUJydqUrPplW3nS2gFgLJS3dINyeE4j1xN1d96UpUw/Ktl19KDqkAXxLOSfXaO0+UElT5eVBvqmwknjIG2KiEeafW//AJxH90T74S0fbXJtzVLdeDq5V4qBwhN0L8YG3ALlQ6onSIiZhoy+kMvMoQoiZaUw4QMgU+Mgni+mOsQsDiZGaeuBCRf3wjHq1t4XFosoWJsbX6Da8CB0Ww+aHxSegQcCCtfJI+qIPGTALR0CAI7AHQL7YGEcUGAjsUBLDijtso7aO2gDgEJTExLyjZcmH22UDMqcUEgdZhCsVAUylPzmHEptPip/OUTZI6yQIZSGjzCVCbqmGfn1C63XRdKTxISckiAFfCag7PheT6dcm3ph+w+xNNhyXebeQdim1BQ9UG3sxhw6lvDxYRETP0FDeKeo6USc+gXBQMKHv5K0jI32X2iLoQmcgLm1o4VoSjGVpCPzicojxOt1PRpc43kHpZRKeFJwm46jcdUQlUZTM7nUgw4DgdEohXQVoERIhbrA88Cw4oitHJh1cgqTml45qRWWHVcKreSrrTYxL2hsU4E80dtnHYbVGdbptOfnHQShlBUQNp4gOc7OuAFkrQpSkpUCU5EA7IMYrOikm7Jz9QEyP3S8hl5/66sZPo2dUPqpPTT86mkUtaUTKkhbz5FxLo47cKjnYc1+m1rRB7N1KRkADOTbMuDsLqwkH0w1b0lobqwhFWlMRNgC8kX6LwaR0fpsgS4ljXPrzW+/8Y4o9J7hlDxyUlnkYHZdpaeJSARDQoqlSVpCkqCgdhHDANogZikvUS87Q0qDaTiekL3Q4nhwD6CujIxLSs2zUJFuaYViaeRiSYUBVK0OJxIUlQ4wbx0gRSNGlroNPk5xSiadPEh+5yYdxEBfMk5A8RsYu+0QaoIKRBFlIIBIFzYX4YUMQleynaN58P1a4iKPJzajrgQJz6HXAim1sOWfkkfVEHjjI+JR9UQa2e2MmACDAQXhg444hToEdtA2x3aI0QKI7a4gWjsARWkci7PUN9pgYnU4XEJ/OUhQUB14bdcOaZUpWqSaJiVcxA5KSclIPCFDgMPOqIyboEhNTRmwlyXmiLF+XcLaz0kbeu8CEoBAtEKmnV2UV+5q0mZQBk3OMAntIsfVAcrk7TTerU4oYAuZqWVrUJ+sLBQHPYxa4Fjg09qm0Obl2VKKCl1wYjsKrqI6LmIWbF9Aab0yf6xuLFNutv0h91pYWhbCilSTcEFO2K7NH/h9Tv8As/1jcEQkJz/dmkUrPBPxM+BLPkcCxctqPrT1iJ2GVWkBVKU/JlZQXE+IsbUKGaVdRAPVBKJUDUqW08sYXk3beT+a4k2UPSDDcpIxB1Uio1uTpSVnVsETcyANoBs2k9Ks/wCrE044hppTrhCUIGJRPABEPo42t5h+qvt4HqgvWAWzS2Mm09nPpJguQw0mQnSKqk5AMsE/44S0WG+JByqLT8ZUHlPEnbhvZA6kgeuALmsVoDbvVq1uhyHGjBSdF6Xg2b1b9kXg9iEmRAtHYEQ0FIyiDpTZkqrVKeCdVjTMtJ/NDl8QH9ZKj1xPWiCAUdMnSPIFPTi6cZt98VEYhozLMzmh0vLTDaXGnELStKhkRiMKUWZekpldDnVlTrKcUs6r+Ga2D+snYeo8MG0PH4MSnQr2zDitU1c/Lpcll6qcllayXc4lcR5iMj0xfNEJExB18/u2jefj9WuH1KqaKpIh7AWnUkoeZJuWljakwxr/AOOUfz8fq1xFuUeTn0OuBAnPodcCCOi2HjPyCPqjug8EY+RR9UQpGTBy0dAgAR0bYAMBHYAgEZxQcgR0QMoAjatPOSDsgQQGnppLLpI4FJUB/iwxIw0qtOaqlOdlHSU4wClY2oUM0qHODYxHy9f3iEytdTvR8eLr8J1DvOFbB0HZAhOdccIChZQuDtBhoKtTlIC0z8sU7bh1Nu+GMxpLLuFUvSAalN2slLObaTxqXsA9fNCmBCktpl6XWJJu4Zlph1DQv5KSgLsOYFZEM5n976n/APZ/rERLylOXT6FMNOu659xLjrzn5y1XJtzcA5gIiZhCv9n8gnCcQ3plb+cRGrIWvgiFbvTNJltWAl6mnWI4g8kWUOtNj/VMTdoja/JOTdNK5cfuqWUH2Lfnpzt1i464yiiGkKt9iWoqFKC59dnMO0MpzWevJP8AWiZQlKEBKRZKRYAcEQejziqvMv11bakNvJDMqlabKDY2k8V1X9AietFfAIiUAOktUHBqWL/44S0ZUJViZo6jZynvKQAdpbUcSD6DbqheTSRpNUzY2LLFjx+XHKtTplUw3U6aUpnWU4ChZsl9G3Ao8GeYPAYfRCWjkRDGlFPU4GJ1Zp8yPKZmvEz5iclDnBh0/W6VLN6x6oyqE8ZeTn64lMo9Oy8QNGUZ2fqVTsdU4tLDB/OQ3e561KVBXp+a0hTvalodYkl3D08tJQSnibBzJP5xsBwXiZl5VmTlG5aXQG2mkhKEjYAIuwIjQ/5sSfQr2zE0Yh9EUKRozKJUCD42RFvpGJrhg9wV+poVRah8NMj9zOAJn0AXy4HOlN8+bojlcWlczRFoUFJVPJII2EatcTziA4lSFAKSRYg8MUuZZmKXWaXSShxyUE6HZV3bgRgXds/VJFuY80VEZZJz6HXAjs79Dr+6BER1Ww7Y+RR9UQZTjaDZSwCRcAn/AFxwVnNhH1R3QhNyRmXW1hzCUJI2X2kH7oxJvwRJN6jsZx2GCpB0hWF/CSvEMsuv1eiFnGFqYQ2hdikWJPDlaM2+C0uR0VBKCpSgABcknZHcQ4xDByQddbeSVpTrCciLj6WZ9I9EHTIuB5S1LSoFQUARstf3+qGaXBcq5HmIJF1KFibCO2yiPapriQ3ifx4FYji6U/8A19ZhZ+TW7NNvJeKAm10/nW//AGGaVbEyxvccBxBtZaTfZY7YCkJWCFJCgeA53hqZAqSbrFyBnxkAj74Ufl1OrZUlywbNyOPZ/rrhmlwMq5E10mmKcC1SEqV7QS0m/dDlttttOBCEoA4Ei0NTILwEa3xiFAK4Re3daCOSmrbut8J+LwXPQr3+qGaXAyx5JAEEkAgkbRAABFhshiGU2bBm0Yk4SQDtABv6u6DNFphLiFzSLuqOG6hxRU3wRxXI82c0GiPDTS1tLTNIKPogHJQVst6YEmWG2XUCdbWojNQULi46eO5gnLgOKS3JEWtYQIYJZuWyH28gR4p4c9mf+rQmim61lZamQUOJFinMfSz2849ETNLguVcknl6YFxe1xfihkJBesSQ7ZKUkWtx39/qjrkgrAUoWkXBGY2C97QzPgZY8i7zbDoCHkIWCcgsA3hFumU9lWJqSl0K40tJB7o4JJerI1pCztUB/Jw/+44zJONOsqLlwhJChbbe/v/1la5nwTLHkdpKTcAjLbzQFKSkXUoDphm/JOLU6pCwkuWsU5EbPd64WmZUPJABAslScxfIi0LfAyrkWsL2Ec4YZtyK25tLweOFIICODaT949EEekXlvPOJfAxlOEW2WhmfApcjsuIxYQoFXFfOCqsTDT4NIXi1gvjCwbZ5BI/Z9cGaky0sKUsKsokC3Nt6YJvgrjHkTnvodcCOz21HXAjogthywfiUfVHdCkRQdcAsHFADnga53lF9oxmiUSpPPHRtiJ1zvKL7Rga53lV9owolEym8GiF173Kr7Rgb4e5ZfaMBRM5wDENr3uVX2jA173LL7RgKJmABeIbXvcsvtGBr3uWX2jAUTOcFcaS4AFXyNwQbEGIjfD3LL7Rgb4e5ZztGAodqokopzHZYyQMIORCTcDu9Ed+BJPX63ArJNsIVl5OG/Thyhnvh7lnO0YG+H+Wc7Riih+3SZJpaVoZCSmwFidgtYdGQ9EFFGkUm6WbZ3yUbX/wBEwy3w/wAs52jA3w/yznaMBQ/FIkQ1qksBKAQcKSRmL27zDphluXYQy0nChAsBe8Q2+HuWc7Rgb4f5ZztGAonOeBeIPfD/ACznaMDfD3LOdowoUTd4GKITXvcsvtGBr3uVX2jChRN4rxyIXXvcqvtGBvh7ll9owFEyTHIh9e9yq+0YGve5VfaMBRMZWhMxFa97lV9owNc7yi+0YChxPbUdcCGqlqV5SiekwIpp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971800" y="1971675"/>
            <a:ext cx="97155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4174" y="4754940"/>
            <a:ext cx="3425826" cy="1569660"/>
          </a:xfrm>
          <a:prstGeom prst="rect">
            <a:avLst/>
          </a:prstGeom>
          <a:solidFill>
            <a:srgbClr val="FFFF00">
              <a:alpha val="50000"/>
            </a:srgb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pre-segmented file for this indicator had 235,831 records with 136 fields.</a:t>
            </a:r>
          </a:p>
          <a:p>
            <a:endParaRPr lang="en-US" sz="1600" dirty="0"/>
          </a:p>
          <a:p>
            <a:r>
              <a:rPr lang="en-US" sz="1600" dirty="0" smtClean="0"/>
              <a:t>The statewide source has 1,545,103 records with 136 fields. 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4095750" y="5676901"/>
            <a:ext cx="3886200" cy="27622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 Percentage of houses that are owner occupied    83.6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2F2C-6B0E-4E75-AD66-64C1E560E52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84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BDAAoHBwgHBgoICAgLCgoLDhgQDg0NDh0VFhEYIx8lJCIfIiEmKzcvJik0KSEiMEExNDk7Pj4+JS5ESUM8SDc9Pjv/2wBDAQoLCw4NDhwQEBw7KCIoOzs7Ozs7Ozs7Ozs7Ozs7Ozs7Ozs7Ozs7Ozs7Ozs7Ozs7Ozs7Ozs7Ozs7Ozs7Ozs7Ozv/wAARCAFaAOUDASIAAhEBAxEB/8QAHAAAAAcBAQAAAAAAAAAAAAAAAAIDBAUGBwEI/8QAWRAAAQIEAgMKCAgHDQgDAQAAAQIDAAQFERIhBhMxBxRBUVNhcYGSsRYiMnSRobLRFSMzNkJyc8EmNDVSVLPCJDdDRGJjZIKTlKLT8BclJ3WDhMPhVdLxZf/EABoBAQEBAQEBAQAAAAAAAAAAAAABAgMGBAX/xAAsEQACAgAFBAIDAAICAwAAAAAAAQIRAxIhMVETFEFSMmEEIkKBsTM0ceHw/9oADAMBAAIRAxEAPwDV2GWDLtEstklAJJSOKFNTL8g32BBGD+52vqJ7oVjnbMBdRL8g32BHdRL8g32BBo6CIWAu95fkG+wIG95fkGuwIUvAuIoE97y/IN9gQN7y/INdgQeBeAsJvaX5BvsCBveX/R2+wIUvA64WUT3tL8g32BA3vL8g12BCl+eEZhlTyUpS4UWNzbh5soWA295bkG+wIG95fkGuwIjlyFR1hKagrDhQBlw3OM+jZz24oKabUdeLVJer2nLO+DDx8ecUEkZeW5BvsCO73l+Qa7Ahi1TptCkayorcSnDcFJGIi2d78Ofp5oSbpE6g51VxQJuQUnZnlt5/VEBJ73lzsYa7Agb3l+Qa7Ahj8HzpaCV1JSl3F14LcBvlfnB6uKHkq0tiWQ046XVpHjLO1RhYDb3l+Qb7AgGXlwPkG+wIUhKZQt2XcbbXgWpJAVxc8RvQLcbSSmJpKyqVaSQrKyRmk5gwSZWhuaDLUtLkhIVhUACvM5J9EKy0imUfxtLVgLYSpKiTmNhz64LOyjs1iQFNlC0geOLlB/OTz+6OdyynW45tNgpSROhkS0tqykqvhztcD74AUyW2lb2au4pST4oysD7oc6k74Q7iyS2U+kj3Q3blX0rSFLRq21KUmwNyTfb0XiNyWwWViEu6XW2yqUlwp5ouNWGV7DI5c8LSjsvNrUUyzQQlIucIuFcI6so5KybrIZ1ziFBhvAgJSRxZn0QrKy4l0uC4ONxS9nGbxY5vIk4iE04lpxzVSrCksoC13TmduQ9EE3w0qdLKW5RKRhyWPGVfihSblXXVuFpaUh5GrXcZgZ5jnzjrUuGn3HLiygkAcVhD9rFxoQqKW0lvAhKdt8ItxQI5UNqOv7oEdkYQ9ZV8S39QdwhUKENW1WbR9Qd0HC4yYF8UdCoRxR3FBgXCoGKEsUdKoAOV2FzshFmeZesEKPjJxC6SLjjFxnHVG6SOaI2UK3EyydU4nUMlKytBTnYCwvt2RzlJpnSEU1qSSJ5lxouhRCAnFiUkgW64CZ1lYNlEEEAhSSCL5DIiIqXC10tUuDMKcDSbpcQUgW4AbCF1vGZSool1pSFt+MpBST42YseARnOzWSI938yHdViOK+G+E2va9r7I6qdZSgKKicSikAAkkjbl1RHFTiZ2zTboUXQVJKboI/OvbI9cABbC2X1oWUoW6FBKSSMSsjYf6zhnZemiRE9LktDWD44kIy2kQq28h1GNBuLkX6DaIZMs6401dBQolxabjySVYk39UOaeHzJNlXxKsalLQpNzmomLGcm6ZmUIpWmOzPy4S+ouWEv8pl5OV46qcZQGipdg8bI54iXWXd8uANKKH1nGbZWTYj05iOPMzbyEYUhIYYTYLSblWRy7IjOeXBvpx5JhU20lSklfjJIBFuE7BBVzsu2pIW5bE5qxl9LiiMwO/CCp4IcKRg+LKdoIsSBxj3x16WW+4lOFQSZhRxAbBgNj6YrnIz048kmqcZCCrETZZRYJJJUOCwg7T6HkBaDcbMxa3HEOwJhthLr7SwpMwpSwlNzmCLgcOZh9ILcXLkuBQJWq2JOEkXyJEWM23qScEloKon2HHMCVG9yBdJAJG0X6oDFQl37BtR8ZGMYkkXHGL9XphlJyqhdx1S/FdcUhsgAC6lZ8ew+uG8pKPtty6VlxWKVUiygPizlll9/FEzSRrJDXUlmp1l4kIUfJxeMki448+CCJqMutClhZwpRjuUkXTxjjhinHNpCEtuNYGFNqK0lPjG2y+3ZwRxS3H5JxtMspCkS5SSUEHFa2FPHsPqhnY6cR+ZxoN6xWIC9hdBuTzCCmfYwBYUohRIACCTcbcrXhkpSVSgGGaWErSSpSSlaOdItnaE1KcUw2t1D4stRS4hBCwOAlIHDnwcUMzChEf7+ZUEYCpeNOJOFJNx1QRc4yl7VlRBuE3wmwJ2C+yGCi6HGHHxMIJasdS2TnfhABtBnVLTOHVIeClLSSMJKFpyuSbZEenKCmw4RFp03wdf3QILN/R64EfQjmhdHkI+qO6FAYTR8mj6o7oN1xgwKBUdvCYMRk8FOa9AWU4n2gCDszEZlLKjcI5mTIVlHcXPEbTXlPrmlLulWsAUOIhIv64SVMhNW1nxmEKDJNjhGV9uy+IgRM6qzXTbbRLX547iiIbSlGqdRYOqmFi9/KF1ZdGXqhi486mSm5ck4nVrWCFeSAVX9aQP60Z6leDSwr8llvHLxET+JaH0BRTiWyLg7LqEEbfcdcfKzZaXWUqAOQN7GHU12HS03Jq4jtxEUjAibS4r4wLeUlLiTmDmMJHELH1QUNtoTVChCQUghNha3xYMXOTpkwDAvleIZp5coqZXqg2Uy6VJbSbhRzz2bb5QGcJpkywtKlalJUguJIOYvfPnvE6hel9kyVZQOmI95lC3UMAYELl3BZOVrlMNVOKflXnz4xCW28JOV7gn1m3VFc68GVh35Jq+UdyhCXTq2cOqQ3n5KDcdwhiu3xj5+WTMpSk8NrgW6LRpypJkULbRLXgcO2IZm4ncerSBvpSdYFeMcjla2yDNLQh1l1aTrFvrSVBWd7qFiOEWEY6n0aeF9kvAiGlZlS551whzC+FAXScPi+TY8NxcwhT3FpMowtRNpZSkknaCEn1G8Or9F6L5LBccccvEWpDc03KsYEFam0qcURmlAHHznL0wR6ZSKpjwrwtqS0SEnCLjPPZtKfRFz0RYdksVDZf1wUkRFPNNNy1TUhtKVJSoAgDL4sGA8lCxMrc8tthJbJPk5HMdcM46f2ShMEURELUXFtOTjmI4FMhChxEpNj6cuuF3kpTMqeUgOAOIGIGy2zllzjP1mHU+i9LTccTe1PXAjk1tT1wI7rY5rYVQfi0/VEHAhNs+InoEQOlelzOirEu47LqmFPqKQlKrWAGZ9YjKTbMFkvBS02o3UgEkg5jhGyKFTd1WVqFRlpMUtxvXupbCy6DhubX2RfwYOLW4TAhtDeIpSElZuqw2mBqmsGANpwk4rW4b3v6YZVyqpotGmaitsupl04igGxOcQuienLOlU2/LtyK5csthd1LCr52tsgo6WMxZESzCHC6lpAWfpWzgGXZNwWkEEEHLgO30wqIEZpFzPkKWm1XxISb2Jy4tkc1LWJStWm6yCo22kbDB4pOkO6Uxo/WnqY5TnHi1husOAA3AOy3PGlGxmLmJZkO60NJCyb4rZ344Nqmzj8RPxnl5eVwZwVh0Py7boFgtIVbiuLwpEqhmbClltRBUhJIAFyOLMeuDFtCiolAOIYVZbRxesxE6TaQI0ao6qithT6UrSnAlVjnDXRDS5rSyXmXWpRUvqFBJClYr3F4uTSxmZYChOIKwjEBYHm/wBCCmXZLamy0nAokqTbImFIF7RKFsK002ynC0gIG2wgu9mS8Hi0nWDYq2cRadK6Cqo/B6akyZrW6rVZ3x3tbZxxMA3g0MxwMtW8hPlY9nDxwXerGt1uqTrPzrZwrAhSGZiZZbsgYE2R5ItsytAEuyMNm0+InCnLYOKDkw1qNTkqTKGan5hLDIIBWrZc7IUhbFFyUstQUphBIAANuAbBByy3hKcCcKjci20xDr0spblFnapIPpnG5NBUsIJGdr2zERWie6CzpVU3JFuQXLltou41OBV7EC2zni5PoZmW0tIIWChJC/KFvKytnBHJZlxSVLaQoo8kkbIVvlHLxKFia2GnEqC20qC/KuL3hNcswp4OlpGsGxVs4XMEUYZUMzGs1tT1wIE1tT1wI2jS2OoVZCRzRl+68/im6az+Y2tXpIH3RpwtgHRGQ7qkwHdJ2mgfkpdIPSST7o1D5HNlYCVU2fllpPjJDbwPSAqPQU7VJam01yoTTmFhpGNSubgtGFaTS+9qhKIOX7hlyewB90aHpe+X9zBDuK+NpgnnzTG5q6IhrXt0Kj1/RupSDAeZeUycAdSAF2IyBBiM3JHks1OouK2JlgT1GIChUiTndGa5OzDeJ+VbQWVYj4pJziX3Lyd91Uf0Q98VpJNELrLbqGjswpacT7QQgrKlosMuDbtg1M3TdH6i842pbsrgQVhTyQAoAXNrE52EZboVTJSs6TMyk83rGFJWVJuRewPFCOj9Olp3S+WkJhBXLrmChSb2uBfK8TpxLZrVH3SKJWaoinsh9pxw2bU6gBKjxbYremXgYdKJk1Y1HfniawM4cHki1uq0U5iXbp+6A1LS4KW2aklKBfYA4LQ63SDfTmd6G/ZEFFJ6CzVKtppSNGm5NmaEwQ8yFNlCL+KMs89sMJvdT0flUslImHy6gLKW0i6L8BudsU3dQzXRT/Qx90RFcpElJaI0KfYbKZiaDmuViJxWOXRBQWlktmoaS1Og1nQpM/OrmFU55aFAsiywb7M+fbCO54vR9uSnTQ1TQaC0l0zJGRsdluDbFQKidxcAm9pr9uDaCOqb0I0mUkkEMkg8XxaomXQtlpnt1mgyk0tlpqZmQg2LjaQEnouYlaRp1R61ITU1LLcSZVsuOsrTZYSBtAvnGT6BSEjUKjPszrDbwEi4psL4FXGY57XhTc3bQ/pVvV0EszEu424m9sSSIrgiWMGqxLN6cCskL3sJ8v2t42HHi2cdo1iobpVDpkymXfTM4y2hzxWwRZSQRw8RjJ2qbKK08FLLZMp8IFnBiPkY7Wv0Q63QmUMaXPstDChttpKRfYAgARppOgnoaTM7quj8tUTKHfDiUqwqeQgFAPpuRE/XNJqbQKamenHvEcNm0ozU4bXyEYppxSJKjViXl5BottrlW1qBUTdRuCfVEtugurVRdGQT/EgrrwojORaFstje7DQ1uhK5ScbSTbGUpNuq8IbpukMhMaLS7DDhd3/hdZWkeKUg598UeuyEnL6E6PzbTCETD+t1rgGa7Kyvx2iSmpJiZ3JpOedSVTEs6ptpZUfFSXDfKGVJpksPoFV6a3RK1S6il4oeZLq9UBfAkWNjx5xMaHVDQ+nTk7O0lFRLjEmtx0PYT8WCkm3PsivaISEsvRTSGfU3eYaYLaV3OSSnMW2cAhPc5ZD9UqbBFw5TXU247lIitJ2Ealo7ptS9Jn3WJFL4WygKOsSBl6TDef3QqPTq2qkOomVTCVpQShAKbqtbh54zvcsmjLaVrZP8NLrTbnBB+4w0SpVS3T7gYsVSv/VSr3CM5FbLehqOken1I0bmBLTGtemCnEW2QCUjguTshjR902i1iebkyh+VddOFBdAwk8AuDlGa6TATG6DNId8ZKptKSDxZC3ojmmUuxTNNZhqSaTLttqbUhDYsEnCDl1xVBbCzcpg3KYEEWoqSknbaBHI6rYN9EdEYfp4/vnTSfN8kqSgdSQI2+/iiMEruOo6WTwbzU7NqQm/1rCOmFucpElp85Lu1uVVLPNuoEk2kltQUARcWyizVR/fG47LqveyW0+hdvuik1/RioaNrl0zxZVr8WEtKJta19oHHFlae1248+g/wUyE/4wfvjTWiIhjox8zNJfsm+8w63MPx2p+aHvhrov8AM3SX7JvvMOty/wDHqn5oe+K9mCP3OPnjL/Uc9kwhotlp/Kedq++F9zj55S/1F+yYQ0Y+f8r52rvMH5B2Z/fLV/zMfrBCm6P895zob9gQnNZbpSv+Zj9YIV3SPntN/Vb9gQ8oEjunZmi+Z+6G+kvzA0a6HO+HO6b5NEP9E90NtJP3v9Gv+r3wWyHkeD95lXnX7cP9y2VRPUOtSjnkP2bV0FJEMEj/AIMr86/bEONzebcp+jFfnGkpUthAcSFDIkIUReI/iwVCdlKjojpAppRwvMk4VjyXEnL0ERpmgtH0bfZZrdKadbmEpKHELdKtWojMEdxip/Cc5uiIm5ecl5Zp+SlVvsONJIJIIuk3JyN/TaCbls46xpVvZKyGphlQUngJGYP+uOEtUEM2v30B/wA2P6yDbpGWmkz9Vv2RBW/30Un/APrf+WD7pA/DSZ+qj2RF8oeBxuloUqvShCSf3E3sHOqLJpA1o+1odRZutsvPvIlEIl2W3CgqOEX7tsX2TSDJskj6Ce6M23Yr74pab5YHD60xhO2kXYodRnZuelpclpTclL4m5dAuUozxEXO055mLgf3mEecf+SI6vNIb3PdHMKQMS3lHnJMSO3cYT5x/5I2/BBPQ35j6SD+b/ZME3KbHSaZH9DV7SYPoZ8yNJR/ND2VQnuT/ADomPNFe0mD2YXgZ6NoNN3SEMbNXMutdXjCFdAkGc0/Exa+Euu+kEftQeqI3jur32BU4hXatfvhxuTsFzSGcfIybYIvzlQ90HtYIPSp4y+nM++E3Lc1itx2IMM65V3K9XHKipjUqdwjAk4rWAG3qiR0iH/EGZv8Apie8RadKdOqnRNIn6dKy8mppsJsVtknNIPHDgGhHyE9ECATdCTxiBHA7LYDqw2ypZyCUk+qMM0ZbVP6YSJWLlc0Fqvw2OIxuykoUyQ4AUFPjA7LcMQMs5oZKPpflnKSy6jyVoKAR0GNRdWc2V3dZZBp9Pftml1Sb9I/9RXaWpT+5nWmUgktTDayOIXTn6jGmzlR0YqTYZnJ2nTCEnEEuOIUL8ecL02ToQadbprMlq3hZ1LASQoc4HSYqlSqiVqYtSK0ZCi1WnCWU4qebACgfICbkkjoiwbl4JqFSFv4oe8RpUvovQ5bWamlSyNanCv4sZji6IcSlCpdPUtUnIS8upYwqLbYSSOI2iuaa2FGObnPzzlvqr9kwjo1YboEsP6YrvMbPK6P0mRfD8rTZVl1OxaGgCOuONaPUdiZE01TJVD6VYg4loBQPHeJ1EKMam8t0hfF8Jj9YIV3R/ntN/Vb9kRrczRaCw6uozUjJNrSrWKmHG0gg32knnhjNr0Mn5hT827SX3lWBW4pClG3PFU/Iooe6b8lQ/ND+zDbSPPc+0bPFre+NYnaXRpxplc7KSrzaEhLRdQCADwC8dVRaPNSbLC5CVdl2b6pBbBSi+2w4IixFsXK9zM0fvML85/bEK7njDk1onpFLtglbrRSgcZKFWjR26ZR3JJVPblZVUsDiLAQMN77bdMKyVNptL1jcjKsSuOylpaSE3twm0TqKhlZh+idcY0dqE47NNOqDsqtkBAFwokHO/REluXSrr2lofQklthpRWobBcWEahUNFtHagozc5TpZRPjKdthvzkjbD6mSNNkpctU1hhpu+YaAAvzxp4i2JlZhtSm1UvTyZnC0VmXqCncF7YrLvaFdOJvf+kZnAgoD8uy5h22xIBtGzTVIoM/NEzUlJPvnIlbaVKMde0cob7qS9S5Na8ISnE0knCLAW5hlEWLHcuVjyR/E2fs090ZruxIVraY5Y4cLgv2Y1BoI1Y1eHBbK2y0N6jTJGpsBqflWphpJvhcTcDnjEZU7FeDBqjWlT+i9MpwlVJTIKWlT17hRVmB6LxZEgq3GDYbJi55vjI0huhaPvyiZVunyTjDZxBAbSQCeHphdqSpUswac0xLNtk5sJSACTzRt4qGVmNaJ1be9IrVLLGIzUqtwOX8nCk5W57w/3J89KH/NFe0mNRTo7Q5fEpFLk29YCgkNJFwcrdcGl6TRqO4XpeTlZRahhxoQEEjiv6IPEWoUWZVulBchpq3Ns5LUy26kkXFwSP2YmNyGVtK1KZO1a0IHUCfvi/TtKpNSCZidk5aZCE5OOoCrJ27TCknTpCmsKTJyzMs0fGUG0hIOW3KJnTjQrUxbTRh6nacTLzzaglTyXkfyk5HL0EdUNq5PDSnS4vSDLg3ypCG0KAxXsBwXjbZunUqtNBMzLS82hGQxpCsPuhCRodEpbi1yUlLMOIyUpKRiTfn2iKsRUMrHZFkpHNAg7wsRAjB0WwV78VWP5B7o84k5x6Ne/FV/UPdHnI7Y64Xk5SFW2JhbesQy4pA2qCSR6YPKzszJTCJiWfWy6jyVoVYiNW3MADoq4CLjfK+5MZnpEy3LaRVBlpIShEwsJSBkBeNp22ieDYdA9JF6Q0Y74sZqWIQ6Rli4ld/oi07RGV7kLhE1UkXyLaD6zF/rWktL0flw7UZgIKvIbSLrX0COEl+1I0mSto4RFAVuvUkKITITZHH4o9V4naDpxRtIXQxLPKafP8C8LKV0HYYji0LDadj8Cql9kPaEYKL3jetOjfQypfZfeIwVJFxfZHbD2Iz0MEqXTaaEGxu3mRe3ixJYV6ggm67bQLZxU57Tyj6PSsrKvqcemAwgqbZAOHxRtJNof6OaaUnSVampRa25hAuWXRZRHGOOPncHbZvPokSEktpxyWS2RdtkhwD6JyyPojs2ttmbWp1QQlbBCSeE32dOcO35lmVYXMPuJaabGJa1GwSIpk9usUKXeLbDEzNJSfLSAlJ6L5+qMLDbVI28RXZaZpChQlIt4wZAtbmEKSiVpm5jWkFZwnEE2BFj/AO4qcjur0KafS1MNTEqFG2NaQUjpsYt7tRlm6cuoawOS6Wy7jb8a6bXuOOK8Np2ydT9WgyQPhFZttaT3mCTKHFTzIbc1Z1a88N+FMVr/AGpaM3zff/sDFtaeQ80h1BulaQodBg8PTUKetiVOSUyDIO3AIXdF2l/VMVmobolApc+9JTDzweYVhXhaJAPTDuX0wpU1QXq22t3ebCsK1Fsg3y2Dh2iNZGlRnNcrHtLcS5LpSJhDpShNwkZpy4c4bTCkF2dl0kF5x5GrSNpOFOcQw3UdGSoJDz9zl8iYt2JNsXBtvGHhuqZtYitsQnRdlu2fxyPaEcqSbyDthc2is1fdOoNLmFS7ZdnVpNlFkDCDxXO3qhgxuv0ZxwJekptlJ2q8VVvXG+nJ2YU6r6LvPpJp0wANrSh6oSmUk0shIN9WDbjHDHafVJOrSaJuRfS+yvYpJ9R4oiK3pxRqDP7ynluh7AFWS3iFjz9UZytsKdEpLuNvTjzrJCm8CU4hsJFz94hlNoU3MPvIQTjdShdhwWSQfTcdcNZHTygT8pNTSJhbbUoAXVOIw7b2txnKIhG6vQlzAbWzNIbJtrCgW6bXvB4Tao2sWnZcH/owIT3w1NMtvMrC21pxJUnYQYEdCLYD34sv6h7o85Hyo9GPfiy/qnujzmfKMdcLycZGvbl3zXc86V3JjNtKfnTU/OV98WLRHTmS0cojkm9LPvOl1TicFrZgC1783FFUm33qvVnphLRU9NPFQQgXNydgjUU1JsjLxuRm07UTwatHeYqul9Teqmk8686rJDpbQngSlJsPf1mNM0A0afoNKcdnE4JmaIKkcKEjYDz7YyWsflqe84c9owjTk2HsTFG0PXV9GZ6spmtWZXFhawXx4UhRub5bYr0u+7LTDb7KyhxtQUlQ2gjhjS9Cv3t6v/1/1YjMOGNJ22NjbdIp01Hc1mJw2u/KIWbcZtGJcMbDOG+5GPMUfdGPcMYw9gyarOjdWpcnL1KfwKROZghd1XIvY9UL6CzCpfTKnKSSMTmA9BBEXDdG+ZlK+uj2DFI0Py0upnnCY0ncR5L7uuVF1qnSMihZSh9alrA+kE2sD6Yz7RuiK0irbVOD2pCwVKcw3sAL7Ium68fHpXQ7+xEFuZ5aZMn+aX3RI6QD3IOv0hVDrUxTlOa3UkALtbECL7OuNE3NZtdR0UqVKcUSlq6UX4AtJy9IPpinboCwvTOfKTeykg9OERadyDNqq9LXcqEtY2wtzMzkbbI9DaMTe+9GKc+TcqlkX6QLH1xhFflhJ1+fl0psluYWlI5sRt6o1nQOfDe5+0+s3Esl2/QCTExNUioyfSGYEzpDUHgbhcysg82Ixf5ZrU7i7gItrElfpcjMXFlbilHaokmNgqUvvTclDBFimTbJHOSCe+LLwRGPoPxqekRuGn9Sdp+h8wplwoW8UsgjbY7fVeMPR8onpEbBun56IJ84R3GE90VGRyksqdnmJVBAU84lAJ4CTaJnS/RcaLzzDCZozCXW8eIow2N7GI+g/OGnedN+0IuO61+U5D7FXtRpv9kiLYS3J6m6xW36cVHVTDRWE8AUn/1f1Q23UDfS42/R0ffCG5n88WfsnO6Ft0830sPm6PvjP9l8EJQaHU9IFvycgpISkBxzGrCnK4HXmYinmVy7y2XBhW2opUOIiL/uTfj1R+yR3mKZWsq3P+cue0Y0m81E8GvaAvrf0NksZuUY0X5go29UCEtzo/gdLfXc9owI4S3O0dizvn9zr+oe6POSvKMejH/xdf1T3R502qjeF5OciUpujNZq0muckJJT7KFFJUFpBuBfYTc7YcUXSio6PPYWWZc4DZSXGEhXQVABXri/7mHzXduP40r2UxnOlKQnSipAAAb4X3xtO20zOxsmjOkcvpJTN8sp1bqDhdaJ8k/eIxGs/lqe84c9oxeNydahNVBFzhLaDbrPvij1n8tz3nDntGJFVJh7Fn0b0sp1K0Qn6VMB4vzGswYEXT4yABc34xFM4YtOjOgkxpLTVzrU82wEOlvCpBJNgDf1xMf7JJ2/5VY/sz74txTFMn5r96MeYI+6MfScxG11yQVTNzeYkVrDipeUCCoCwNrRig2xnD2YZqG6L8yqUf5aPYMUjRD520zzhPfF33RfmVSvrt+wYo+iR/Cymeco741H4h7mw6SaK0/SUMKn3XWxLBWEtqA22ve45ozmbnqBolUi7o86/OTqEqRrHFAtIvkdg8Y+qLVuo1eYkKMxJy6ygziiFkbSkDMddxGZUKkO1ysy9PaUEl5Waj9FIzJ9AjMFpbKxnMTDs1MOTD7inHXFFS1K2knaY0ncf+TqvS1+1FK0spTFF0gep8tiLbKUAFRuScIufTF03IPk6r0tftRufw0Ityq6esFjTKoJIsFLSsdaQfviz6HzgRuZVlN7loui3MUD77xG7q0tqtJWXwMnpZJPSCR7oa6LPlGhukzd8tU0R1kg/dGd4oeSqtI1swhv85QT6Y3DTJsNaCzzadiGUpHURGO6Py++tI6cwRcLmmwejELxs2nI/Ayo/ZjvEMTdCJhKflE9MbDum/M9P26O4xjyflE9MbDumfM8fbo++LPdBbGV0L5wU/zpv2hFy3WvylIfYq74ptC+cFP86b9oRct1r8o0/wCxV3wfyQWxE7mh/DJn7JzuhbdPP4Wbf4uj74R3Nfnix9k53Qtun/Ov/t0d5if2PA/3JjeoVD7JPeYptb/LlQH9Jc9oxctyX8pVAfzKe+JCe3LVTk9MTPwsEh51TmHU3tck2288LSlqWtCW3OfmdLfXc9owIlNHaIdH6M3Ty/rsClHHhw3ub7IEcW7Z1jsSj3yCvqnujzlwx6Md+RV9Ux51tnHXC8nORre5fnow750r2UxnOlXzqqfnC++L7ucVCSk9GXhMzbLNphSiHFgG2FOcZ7Xppqfrs7Nsm7brylJPGL5RYr9mZexb9yf8oT4/mk98Uutflue84c9oxdtydCt+VFdjYNoF+s+6KVWsq5P+cue0Yq+THg0PQNxbW59VHG1FC0qeKVJNiDqxnFB8Jq7f8sz394X74vegx/4e1fpe/ViMx4YkVqwzZJ152Y3KlPPOKccXIpKlqNyTlmTGNjbGwvZ7ktv6AO4Rj4Ge2GH5DNQ3RM9CaX9dv2DFG0T+dlL85R3xeN0P5kUv6zfsGKPoplpXTPOkd4hD4MPcuW69n8Ff9X9mILcz+eLX2S+6J7dd2Ur/AKv7MQG5qoJ0xYBIGJpwDnNoL4B7iO6IPw0nehHsiLNuQeRVelr9qKzuhqCtM52xvbAP8IizbkHk1Xpa/bg/gFuE3XmPHpsxxhxB6rH74qVEe1ejlfRfy2Wf1o98aJurSwd0ZZew3UzMpz4gQR32jLJKabYptQl1EhcwhCUZbbLCvuhDWIe5NbnTGu00kyU3DYWs9k/eRGo6c/MypfZDvEZ9uUy5c0meePktSys+ckAffGhacj8Dal9l94jM/kirYwceWOmNi3S/md/1m/vjHQLrHTGx7pWehhI5Vv743PdEWxlND/L9P85b9oRc91r8o0/7FXeIpdE/L9Pv+kt+0Ium61+Uaf8AZK7xB/JBbERubfPJj7Nz2YX3T/nZ/wBujvMIbm3zyY+zc9mHG6f86h5unvMT+x4Hu5IP95z/ANinvjVLZRlm5H+VKh9invjVY5YnyNR2EnNogR13aIEZR1Wwk4PilZfRMedSDcx6PAum0IfB0lf8UY/sxGoTynOSs875mHlPpU/VXtVJSrr6uHAm4HSeCN9FNkv0Rj+zEOG2kIFkJCRxAWjfW+jNFd0M0Y8HaUW3SFTT5xukZgcQHRGeboGjkxSq2/PNtKMnNL1gWBklR2g9dzG1BOUEcZQ6godQlaSM0qFwYwptOy0ee5Kv1KQp0xT5WYKJeZvrEAA3uLHPgygtHo85W6giUk2VLUo+Mq2SBxniEbmrRahLXjVSJMq49Qn3Q+lafKyScErLNMJ/NbQEj1RrqrwiZSB0jlEyOgU3KN5pYlMAPGAAIw8A3j0otpLiChaQpJ2gi4MN/guR/Qpf+yT7okZ5StFC3Qh+A9LP8pv2DFF0V+dVM86b9oRvrkqw62G3GW1oTsSpIIEJpp0mhYWiUZSoG4IbAIgsSlQoou6xIPPUuTnW21KRLrUHCB5IVbM81xGXMF9D6DLqcS7eySgkKvzWj0ktlDrZbcQFJULFKhcGGjFDpcs8HpemyzTg2LQ0kEddoQxMqojRgdZp07TZ7Uz5UZhbaXF4jcjEL2J44ve5AoBdUQTmQ0bc3je+NIdkZZ5WN2WacVxqQCYMzKMS5JZYbbJ2lCQO6DxLVUKK9ugsF/QyesL6sJX6FCMMsbx6ZU0lxBQtAUk7QRcGEPgyS/Q2P7Me6EJ5StWZ1uQy3iVKZIzJbQPWT3iLZpwPwNqX2X3iJ5mWZl0lLLKGwdoQkC8GW0hxBQtIUk7UkXBjLlcrFaHme3jDpjetJKOquaMPyLZAdUgKbvsxDMD7ol/g2S/Q2P7MQspBuLZDhjUsS6IkebpmWm6ZOlp9pyXmGVXKVCxSRsMLVWtVGtPIeqEwXltpwpyAsOqPQU3SpGetvuSYmLco2Fd8NmdHKNLrC2aVJoUDfElhIPdGur9DKUPcv0cmWHXazNMltC28DAULFQOZV0ZCIfdQTbSpPm6O8xsoQALAbISck5d5WJ1htZ41IBMYz/tZa0Ms3JAfhafH8wn2o1W0cblWGCS0yhsnaUpAhQiJKWZ2VKhB3aIEB7ggRDotiuzGkM2xNOtJbZKULKRcG9gemExpNO8mz2T74jp/8oTP2qu8xHKmXGlgLbv4tyU3te+z0Xjz8sfGcmlI9FH8bAypuJZPCed5Nj0H3x3wnnR/Bseg++K69NhlCFlsnEknoyvBTP2A+KVmL3vltt6InXx35Ndv+Mv5LKNKZ7kmPQffAOlE9ybHoPviuiZVq3VKaPiXth4QL+6CKnykJBZUFLCrC97WF4dbH9h2/wCN6ll8KZ7kmPQffA8KZ3kmPQffFZTPErALKgDn0ZA/fHd/EsMupbuHHCgi/FfP1Q62PyO3/G9Sy+FE7yTHoPvgeFE7yTHoPvitme2gMqv43qF4XZWpxIWUgJUAQOEcd4jx8dK3Iq/F/HbpRJ7wonuTY9B98DwonuSY9B98QsdjHdY3sb7PA9SZ8KJ7kmPQffA8KZ7kmPQffENAEO6xvYdngepNeFM9ybHZPvjnhTPcmx6D74hoBid1jew7PA9UTI0nnQokNM3O3JXvjvhTPcmx2T74hY7wQ7rG9i9ngeqJnwqnx/Bsdk++OeFc/wAlL9k++IYiOGHdY3sOzwPVE14Vz3JS/ZPvgeFc/b5KX7J98QkCNdzi+w7PA9UTXhVP8lL9k++OeFU/yTHZPviGjkO5xfYdngeqJvwqnuSY7J98FOlU/wAmx2T74hoKYdzi+w7PA9UTR0qn+TY7J98FOlU/ybHZPviGJyjl4vc4vsTs8D1Ra6RVX6mXtelA1eG2AEbb8/NAhlov/Gv6n7UCP2/xZOWCm/8A7U/B/LhGGNKMVS/9EXPflCY+1V3mGinkoVhIXfmbJ9doeTw/3hM/aq7zCIjz82s7PRQ+C/8AAzbnUrUtLjRFllIAzuL2gfCLRUhKUqusAi4tkSBf1w7wg7QI4EpGQSAAIZo8Fyy5EDOoS6tBSfEIF+P09UcVPtC1kqOageawuYc2FsxAwj80eiJmjwKlyNRPNlSUlC/HSVDIQoH2m0NYEEJcAKQBaw/0RC2BJFiBBgkWFhkIXHguWXkaqnClphZQAHSLgq2X79sd382NXdKvjCALZ7b7fRDnCCBlsgYRxCJceC5ZcjYzzaQq6V+KLnLrjrM2h5KyhJ8RINjw3FxDjCOKO2A2CFxrYVLkameShIK0KBzvbPYLwYTiVMrcS2rxFBJScttvfDgpvwQMI2WhceCpS5GzU6ha20FCkrWSANoyz2wHpssk3bvZYTt5tsObDigWiXG9hUq3GqZtwutoU0kY1KFwq9gOqDrnW0OKQUqJTttY8BP3GHAAyy2QAhIuQNpzhceBUuRmakyACUrzTiGXPaOKn0Ar+LVZBIJy4Le+HmEfmj0RwpHEItw4FT5GfwgnMlBCRne+3JJ/ahTfSMDiilQ1ZsdmcL2GywjthBuPhBKXI2E1dtTgbNgRbPaCB744idSt0NYFBRJHNl/+w6sLcEFsOACFx4FS5Ghn0pdLakEEKtln1+owXf6SQnArEQSOEZC+2Hls9kcIHEI1ceCVLkauzKm3ijVFSAkEqHBf/wDIJv8AQAcSFXSSDbP6RH3Q8sIKQOIQUo8BqXhk9ot/Gv6n7UCO6L/xr+p+1Aj978P/AII/5/2ed/O/7Ev8f6RKroci8tTi2ziWSScZ2mODR+ngAFpR58ZiSSPFHRDZmaW5VJmVKU4Gm21pI2kqxX9kRvoYb/k+buMVf0xAaP04/wACrtn3x3wep3Iq7ZiTA5oaz845KLkwhKSH5hLSsXACCcufKJ0MP1Re5xfZjfwdp3Iq7Zjvg7TuRV2z74c1ibcp9Gm5xlKVLYZUtIXexIF87QilmuLQFb8kRcX/ABVf+ZDt8P1Q7nF9mE8HabyKu2r3wPB2ncirtn3wqlitBQxTkkU3zAlVf/eFKxNvSNNcfl8GtCkJTjBIzUBmARxw7fD9UO5xfZjfwdp3JK7Z98Dwdp3Iq7ZhQMVz9Nkf7qv/ADISmJ2qUtGvnWpeZlEZuuS4UhbafzsJJuB0w7fD4Q7nF9md8HadyKu2ffAGj1O5FXbPviVbUhxsOIUFJUAQRwiIaVmqtUJie1D0oy3LTKmUhbClEgAG9wsccO3w/VDucX2Yr4PU7kVds++O+DtO5FXbMGLddbSVJfkHiNiCytu/XiVb0Q4p0+J5LiFtKYmGFYXmVHNBtcZ8IIzBh2+H6odzi+zGvg7TeQV2z74Hg7TeRV2z74NV5ybl5unysmplKpt1SFKdQVAAIKtgI4oNqK3+nSP91X/mRe3wvVE7nF9mEGjtN5FXbPvjvg7TeRV2z74cyzVTS9eamZVxq3ktMKQb9JWYRqEzPCpSslJOMN61txxS3WyvySgAABQ/Oh2+F6odzi+zCeDlN5FXbPvjng5TeQV21e+FdRXbfj0h/dV/5kFZqMyxPNyVUZbbU9cMPNKOB0gXKSDmlVgcs78cO3w/VDucX2YTwcpnIK7avfA8HKbyCu2r3w8m26itwbzmJdpFsw6ypZv0hQiMnn65Jvybe+5FW+n9Tfeq/F8VSr/KfyfXDt8P1Re5xfZi/g5TbfIK7avfHDo7TeQPbV74V1Fc/TpL+6K/zIkbccToYfqh3OL7Mhzo5TOQP9or3xzwdpo/gD21e+JgpgpGV4dDD9R3OL7Mh/B2m8ge2r3xw6PU3kD21e+O0aqPVB18PIbCDZ2WUgHx2iSATz3ST1iJUiL0MNfyTucX2ZGsU+WkMW928GO2Lxib26emBDp8WIgR1ilFUjLk5O2KoF0J6IjpVP4Qz32DPeuJJsXbT0CIVz4RGkc2JBMsRvdnHriocLlrWjSOLJ0DKIqt5O0zz5HcqO30i/Mpvac90Magatvqmb9TJhrfqPkVKKr2PGIJAkdJ/mxUvNl9xiTa+RR9URG6T38GKlx71c9kwm1MaQ6lFqbIWwj+Nq/y4laAmIjNIvyM59o1+sTBpZ6tqfQJmQk22ifGUiaUpQ6BgF/TBNJVYKG8rCVWW2bDafHTBLUWSnBHFAFJBtYjhhh8LrA/JU/2E/8A2iMnKvMVF74MDL1LQ8MCpiYSUqIPAgi6cR5z1GFEJLRwk6PSV8wGgE86Rkn1AQho9fXVf/mK/ZREswy3LS7bDKcLbaQlI4gMordLeqyJ2rpkpOVea3+vxnZhSDfCjgCTF5KWiIpkHwpmyjyd6NY+nEu3qvCLszpNh8SnSA4ymYUsjoBSkH0wrQFMFMz4zxnS5eaD6cKwq2WQyw22Wy9cKpCwtXH++6J5w5+qXEzEFpEqZRUaMqTabdeEyvCl1ZQk/FL2kA90Lb40j/8Ajaf/AHxf+XCrQJcRGTPzmkPNX/aahxIOVJal7/lpZkC2AsvKXfjvdItDGqTCpbSGnrTLuvky74wtAEjNvPMiC3BNCIvSDKUllgDGmdl8BtxuJB9RMdXWXUIKhR6gojgCEXP+KGMjMLr9TQ9NjeqZJWNuSUFBwqtbGsEDIA5WuL8MEiFhAsLREVv8co/nw/VORMRE1v8AG6P5+P1bkEUlQBHCINHCM4hQsRtdmCxS3UovrHyGG7bcSzhHovfqiTIiImyJnSCTlQCUyyFTC+IE+KnvUeqCIxOZl00+eprrICWUgyi08ASR4v8AiSB1xKHOG1XlFTlLfZbNncOJpXEtOaT6QIUk5hM5JMTKdjrYX6ReAQSY2p64ECY2p64EU6LYXb+TT0CI+WH4Rzw/o7Pe5Eg2Pi024hDKXQsaQTiyk4VS7ICrZE3ciHMkLRFV3JdM8+b7jEvaIuttrWqnYEKVhnmybC9hnnBA7pL82Kl5q57JiSZ+QR9UQw0jQpzRuooQkqUqWcASkXJOEwGa7TUsoBfIISL/ABavdFBJWyiL0jH+5Xfrt+2mFRXqaf4c3+zV7oLpAhTtFdDaSolTZAAufLTAEgBlCFQk2p+QelXk4kOoKTzc454dAZCAU5RAMKJMLm6HJPum7i2ElZ/lWz9cNNH/AJasf8xX7CIcaOpKaIw2tCkKbxIIULEWUR90R9Ln5anzlWbmlLbUufUtILajdOBGeQ5jFBYbREzaQ1pRT3UGynmXW3B+cBYj0G/phVekNOQm6VvOngS3LrUT1AQWRln52pfCs2wqXCGy1LMrIKkg2KlKtsJsMuADngBKsfliiecr/VLiZiHrqky9QpEw4FapqZWVqSknCC0scHORDn4epn6Qr+yX7oBD+IyZ+c0h5tMe01DmWqsjNPBll0qWrYChQ7xCUy0o6RyCwklKZd8E2yBJbt3GICQiJrjQbfp08k4XGZpDeIcKFnAU9GYPUImsOURmkDavg5C0pKtVMsOEAXNkuJJ9QMEB/ETW/wAao/nw/VuRMWyiKrTS1zNJKUKUEzwKrDYNWvMxVuCTgQcJjlohQhGUVqSl6jUJydqUrPplW3nS2gFgLJS3dINyeE4j1xN1d96UpUw/Ktl19KDqkAXxLOSfXaO0+UElT5eVBvqmwknjIG2KiEeafW//AJxH90T74S0fbXJtzVLdeDq5V4qBwhN0L8YG3ALlQ6onSIiZhoy+kMvMoQoiZaUw4QMgU+Mgni+mOsQsDiZGaeuBCRf3wjHq1t4XFosoWJsbX6Da8CB0Ww+aHxSegQcCCtfJI+qIPGTALR0CAI7AHQL7YGEcUGAjsUBLDijtso7aO2gDgEJTExLyjZcmH22UDMqcUEgdZhCsVAUylPzmHEptPip/OUTZI6yQIZSGjzCVCbqmGfn1C63XRdKTxISckiAFfCag7PheT6dcm3ph+w+xNNhyXebeQdim1BQ9UG3sxhw6lvDxYRETP0FDeKeo6USc+gXBQMKHv5K0jI32X2iLoQmcgLm1o4VoSjGVpCPzicojxOt1PRpc43kHpZRKeFJwm46jcdUQlUZTM7nUgw4DgdEohXQVoERIhbrA88Cw4oitHJh1cgqTml45qRWWHVcKreSrrTYxL2hsU4E80dtnHYbVGdbptOfnHQShlBUQNp4gOc7OuAFkrQpSkpUCU5EA7IMYrOikm7Jz9QEyP3S8hl5/66sZPo2dUPqpPTT86mkUtaUTKkhbz5FxLo47cKjnYc1+m1rRB7N1KRkADOTbMuDsLqwkH0w1b0lobqwhFWlMRNgC8kX6LwaR0fpsgS4ljXPrzW+/8Y4o9J7hlDxyUlnkYHZdpaeJSARDQoqlSVpCkqCgdhHDANogZikvUS87Q0qDaTiekL3Q4nhwD6CujIxLSs2zUJFuaYViaeRiSYUBVK0OJxIUlQ4wbx0gRSNGlroNPk5xSiadPEh+5yYdxEBfMk5A8RsYu+0QaoIKRBFlIIBIFzYX4YUMQleynaN58P1a4iKPJzajrgQJz6HXAim1sOWfkkfVEHjjI+JR9UQa2e2MmACDAQXhg444hToEdtA2x3aI0QKI7a4gWjsARWkci7PUN9pgYnU4XEJ/OUhQUB14bdcOaZUpWqSaJiVcxA5KSclIPCFDgMPOqIyboEhNTRmwlyXmiLF+XcLaz0kbeu8CEoBAtEKmnV2UV+5q0mZQBk3OMAntIsfVAcrk7TTerU4oYAuZqWVrUJ+sLBQHPYxa4Fjg09qm0Obl2VKKCl1wYjsKrqI6LmIWbF9Aab0yf6xuLFNutv0h91pYWhbCilSTcEFO2K7NH/h9Tv8As/1jcEQkJz/dmkUrPBPxM+BLPkcCxctqPrT1iJ2GVWkBVKU/JlZQXE+IsbUKGaVdRAPVBKJUDUqW08sYXk3beT+a4k2UPSDDcpIxB1Uio1uTpSVnVsETcyANoBs2k9Ks/wCrE044hppTrhCUIGJRPABEPo42t5h+qvt4HqgvWAWzS2Mm09nPpJguQw0mQnSKqk5AMsE/44S0WG+JByqLT8ZUHlPEnbhvZA6kgeuALmsVoDbvVq1uhyHGjBSdF6Xg2b1b9kXg9iEmRAtHYEQ0FIyiDpTZkqrVKeCdVjTMtJ/NDl8QH9ZKj1xPWiCAUdMnSPIFPTi6cZt98VEYhozLMzmh0vLTDaXGnELStKhkRiMKUWZekpldDnVlTrKcUs6r+Ga2D+snYeo8MG0PH4MSnQr2zDitU1c/Lpcll6qcllayXc4lcR5iMj0xfNEJExB18/u2jefj9WuH1KqaKpIh7AWnUkoeZJuWljakwxr/AOOUfz8fq1xFuUeTn0OuBAnPodcCCOi2HjPyCPqjug8EY+RR9UQpGTBy0dAgAR0bYAMBHYAgEZxQcgR0QMoAjatPOSDsgQQGnppLLpI4FJUB/iwxIw0qtOaqlOdlHSU4wClY2oUM0qHODYxHy9f3iEytdTvR8eLr8J1DvOFbB0HZAhOdccIChZQuDtBhoKtTlIC0z8sU7bh1Nu+GMxpLLuFUvSAalN2slLObaTxqXsA9fNCmBCktpl6XWJJu4Zlph1DQv5KSgLsOYFZEM5n976n/APZ/rERLylOXT6FMNOu659xLjrzn5y1XJtzcA5gIiZhCv9n8gnCcQ3plb+cRGrIWvgiFbvTNJltWAl6mnWI4g8kWUOtNj/VMTdoja/JOTdNK5cfuqWUH2Lfnpzt1i464yiiGkKt9iWoqFKC59dnMO0MpzWevJP8AWiZQlKEBKRZKRYAcEQejziqvMv11bakNvJDMqlabKDY2k8V1X9AietFfAIiUAOktUHBqWL/44S0ZUJViZo6jZynvKQAdpbUcSD6DbqheTSRpNUzY2LLFjx+XHKtTplUw3U6aUpnWU4ChZsl9G3Ao8GeYPAYfRCWjkRDGlFPU4GJ1Zp8yPKZmvEz5iclDnBh0/W6VLN6x6oyqE8ZeTn64lMo9Oy8QNGUZ2fqVTsdU4tLDB/OQ3e561KVBXp+a0hTvalodYkl3D08tJQSnibBzJP5xsBwXiZl5VmTlG5aXQG2mkhKEjYAIuwIjQ/5sSfQr2zE0Yh9EUKRozKJUCD42RFvpGJrhg9wV+poVRah8NMj9zOAJn0AXy4HOlN8+bojlcWlczRFoUFJVPJII2EatcTziA4lSFAKSRYg8MUuZZmKXWaXSShxyUE6HZV3bgRgXds/VJFuY80VEZZJz6HXAjs79Dr+6BER1Ww7Y+RR9UQZTjaDZSwCRcAn/AFxwVnNhH1R3QhNyRmXW1hzCUJI2X2kH7oxJvwRJN6jsZx2GCpB0hWF/CSvEMsuv1eiFnGFqYQ2hdikWJPDlaM2+C0uR0VBKCpSgABcknZHcQ4xDByQddbeSVpTrCciLj6WZ9I9EHTIuB5S1LSoFQUARstf3+qGaXBcq5HmIJF1KFibCO2yiPapriQ3ifx4FYji6U/8A19ZhZ+TW7NNvJeKAm10/nW//AGGaVbEyxvccBxBtZaTfZY7YCkJWCFJCgeA53hqZAqSbrFyBnxkAj74Ufl1OrZUlywbNyOPZ/rrhmlwMq5E10mmKcC1SEqV7QS0m/dDlttttOBCEoA4Ei0NTILwEa3xiFAK4Re3daCOSmrbut8J+LwXPQr3+qGaXAyx5JAEEkAgkbRAABFhshiGU2bBm0Yk4SQDtABv6u6DNFphLiFzSLuqOG6hxRU3wRxXI82c0GiPDTS1tLTNIKPogHJQVst6YEmWG2XUCdbWojNQULi46eO5gnLgOKS3JEWtYQIYJZuWyH28gR4p4c9mf+rQmim61lZamQUOJFinMfSz2849ETNLguVcknl6YFxe1xfihkJBesSQ7ZKUkWtx39/qjrkgrAUoWkXBGY2C97QzPgZY8i7zbDoCHkIWCcgsA3hFumU9lWJqSl0K40tJB7o4JJerI1pCztUB/Jw/+44zJONOsqLlwhJChbbe/v/1la5nwTLHkdpKTcAjLbzQFKSkXUoDphm/JOLU6pCwkuWsU5EbPd64WmZUPJABAslScxfIi0LfAyrkWsL2Ec4YZtyK25tLweOFIICODaT949EEekXlvPOJfAxlOEW2WhmfApcjsuIxYQoFXFfOCqsTDT4NIXi1gvjCwbZ5BI/Z9cGaky0sKUsKsokC3Nt6YJvgrjHkTnvodcCOz21HXAjogthywfiUfVHdCkRQdcAsHFADnga53lF9oxmiUSpPPHRtiJ1zvKL7Rga53lV9owolEym8GiF173Kr7Rgb4e5ZfaMBRM5wDENr3uVX2jA173LL7RgKJmABeIbXvcsvtGBr3uWX2jAUTOcFcaS4AFXyNwQbEGIjfD3LL7Rgb4e5ZztGAodqokopzHZYyQMIORCTcDu9Ed+BJPX63ArJNsIVl5OG/Thyhnvh7lnO0YG+H+Wc7Riih+3SZJpaVoZCSmwFidgtYdGQ9EFFGkUm6WbZ3yUbX/wBEwy3w/wAs52jA3w/yznaMBQ/FIkQ1qksBKAQcKSRmL27zDphluXYQy0nChAsBe8Q2+HuWc7Rgb4f5ZztGAonOeBeIPfD/ACznaMDfD3LOdowoUTd4GKITXvcsvtGBr3uVX2jChRN4rxyIXXvcqvtGBvh7ll9owFEyTHIh9e9yq+0YGve5VfaMBRMZWhMxFa97lV9owNc7yi+0YChxPbUdcCGqlqV5SiekwIpp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BDAAoHBwgHBgoICAgLCgoLDhgQDg0NDh0VFhEYIx8lJCIfIiEmKzcvJik0KSEiMEExNDk7Pj4+JS5ESUM8SDc9Pjv/2wBDAQoLCw4NDhwQEBw7KCIoOzs7Ozs7Ozs7Ozs7Ozs7Ozs7Ozs7Ozs7Ozs7Ozs7Ozs7Ozs7Ozs7Ozs7Ozs7Ozs7Ozv/wAARCAFaAOUDASIAAhEBAxEB/8QAHAAAAAcBAQAAAAAAAAAAAAAAAAIDBAUGBwEI/8QAWRAAAQIEAgMKCAgHDQgDAQAAAQIDAAQFERIhBhMxBxRBUVNhcYGSsRYiMnSRobLRFSMzNkJyc8EmNDVSVLPCJDdDRGJjZIKTlKLT8BclJ3WDhMPhVdLxZf/EABoBAQEBAQEBAQAAAAAAAAAAAAABAgMGBAX/xAAsEQACAgAFBAIDAAICAwAAAAAAAQIRAxIhMVETFEFSMmEEIkKBsTM0ceHw/9oADAMBAAIRAxEAPwDV2GWDLtEstklAJJSOKFNTL8g32BBGD+52vqJ7oVjnbMBdRL8g32BHdRL8g32BBo6CIWAu95fkG+wIG95fkGuwIUvAuIoE97y/IN9gQN7y/INdgQeBeAsJvaX5BvsCBveX/R2+wIUvA64WUT3tL8g32BA3vL8g12BCl+eEZhlTyUpS4UWNzbh5soWA295bkG+wIG95fkGuwIjlyFR1hKagrDhQBlw3OM+jZz24oKabUdeLVJer2nLO+DDx8ecUEkZeW5BvsCO73l+Qa7Ahi1TptCkayorcSnDcFJGIi2d78Ofp5oSbpE6g51VxQJuQUnZnlt5/VEBJ73lzsYa7Agb3l+Qa7Ahj8HzpaCV1JSl3F14LcBvlfnB6uKHkq0tiWQ046XVpHjLO1RhYDb3l+Qb7AgGXlwPkG+wIUhKZQt2XcbbXgWpJAVxc8RvQLcbSSmJpKyqVaSQrKyRmk5gwSZWhuaDLUtLkhIVhUACvM5J9EKy0imUfxtLVgLYSpKiTmNhz64LOyjs1iQFNlC0geOLlB/OTz+6OdyynW45tNgpSROhkS0tqykqvhztcD74AUyW2lb2au4pST4oysD7oc6k74Q7iyS2U+kj3Q3blX0rSFLRq21KUmwNyTfb0XiNyWwWViEu6XW2yqUlwp5ouNWGV7DI5c8LSjsvNrUUyzQQlIucIuFcI6so5KybrIZ1ziFBhvAgJSRxZn0QrKy4l0uC4ONxS9nGbxY5vIk4iE04lpxzVSrCksoC13TmduQ9EE3w0qdLKW5RKRhyWPGVfihSblXXVuFpaUh5GrXcZgZ5jnzjrUuGn3HLiygkAcVhD9rFxoQqKW0lvAhKdt8ItxQI5UNqOv7oEdkYQ9ZV8S39QdwhUKENW1WbR9Qd0HC4yYF8UdCoRxR3FBgXCoGKEsUdKoAOV2FzshFmeZesEKPjJxC6SLjjFxnHVG6SOaI2UK3EyydU4nUMlKytBTnYCwvt2RzlJpnSEU1qSSJ5lxouhRCAnFiUkgW64CZ1lYNlEEEAhSSCL5DIiIqXC10tUuDMKcDSbpcQUgW4AbCF1vGZSool1pSFt+MpBST42YseARnOzWSI938yHdViOK+G+E2va9r7I6qdZSgKKicSikAAkkjbl1RHFTiZ2zTboUXQVJKboI/OvbI9cABbC2X1oWUoW6FBKSSMSsjYf6zhnZemiRE9LktDWD44kIy2kQq28h1GNBuLkX6DaIZMs6401dBQolxabjySVYk39UOaeHzJNlXxKsalLQpNzmomLGcm6ZmUIpWmOzPy4S+ouWEv8pl5OV46qcZQGipdg8bI54iXWXd8uANKKH1nGbZWTYj05iOPMzbyEYUhIYYTYLSblWRy7IjOeXBvpx5JhU20lSklfjJIBFuE7BBVzsu2pIW5bE5qxl9LiiMwO/CCp4IcKRg+LKdoIsSBxj3x16WW+4lOFQSZhRxAbBgNj6YrnIz048kmqcZCCrETZZRYJJJUOCwg7T6HkBaDcbMxa3HEOwJhthLr7SwpMwpSwlNzmCLgcOZh9ILcXLkuBQJWq2JOEkXyJEWM23qScEloKon2HHMCVG9yBdJAJG0X6oDFQl37BtR8ZGMYkkXHGL9XphlJyqhdx1S/FdcUhsgAC6lZ8ew+uG8pKPtty6VlxWKVUiygPizlll9/FEzSRrJDXUlmp1l4kIUfJxeMki448+CCJqMutClhZwpRjuUkXTxjjhinHNpCEtuNYGFNqK0lPjG2y+3ZwRxS3H5JxtMspCkS5SSUEHFa2FPHsPqhnY6cR+ZxoN6xWIC9hdBuTzCCmfYwBYUohRIACCTcbcrXhkpSVSgGGaWErSSpSSlaOdItnaE1KcUw2t1D4stRS4hBCwOAlIHDnwcUMzChEf7+ZUEYCpeNOJOFJNx1QRc4yl7VlRBuE3wmwJ2C+yGCi6HGHHxMIJasdS2TnfhABtBnVLTOHVIeClLSSMJKFpyuSbZEenKCmw4RFp03wdf3QILN/R64EfQjmhdHkI+qO6FAYTR8mj6o7oN1xgwKBUdvCYMRk8FOa9AWU4n2gCDszEZlLKjcI5mTIVlHcXPEbTXlPrmlLulWsAUOIhIv64SVMhNW1nxmEKDJNjhGV9uy+IgRM6qzXTbbRLX547iiIbSlGqdRYOqmFi9/KF1ZdGXqhi486mSm5ck4nVrWCFeSAVX9aQP60Z6leDSwr8llvHLxET+JaH0BRTiWyLg7LqEEbfcdcfKzZaXWUqAOQN7GHU12HS03Jq4jtxEUjAibS4r4wLeUlLiTmDmMJHELH1QUNtoTVChCQUghNha3xYMXOTpkwDAvleIZp5coqZXqg2Uy6VJbSbhRzz2bb5QGcJpkywtKlalJUguJIOYvfPnvE6hel9kyVZQOmI95lC3UMAYELl3BZOVrlMNVOKflXnz4xCW28JOV7gn1m3VFc68GVh35Jq+UdyhCXTq2cOqQ3n5KDcdwhiu3xj5+WTMpSk8NrgW6LRpypJkULbRLXgcO2IZm4ncerSBvpSdYFeMcjla2yDNLQh1l1aTrFvrSVBWd7qFiOEWEY6n0aeF9kvAiGlZlS551whzC+FAXScPi+TY8NxcwhT3FpMowtRNpZSkknaCEn1G8Or9F6L5LBccccvEWpDc03KsYEFam0qcURmlAHHznL0wR6ZSKpjwrwtqS0SEnCLjPPZtKfRFz0RYdksVDZf1wUkRFPNNNy1TUhtKVJSoAgDL4sGA8lCxMrc8tthJbJPk5HMdcM46f2ShMEURELUXFtOTjmI4FMhChxEpNj6cuuF3kpTMqeUgOAOIGIGy2zllzjP1mHU+i9LTccTe1PXAjk1tT1wI7rY5rYVQfi0/VEHAhNs+InoEQOlelzOirEu47LqmFPqKQlKrWAGZ9YjKTbMFkvBS02o3UgEkg5jhGyKFTd1WVqFRlpMUtxvXupbCy6DhubX2RfwYOLW4TAhtDeIpSElZuqw2mBqmsGANpwk4rW4b3v6YZVyqpotGmaitsupl04igGxOcQuienLOlU2/LtyK5csthd1LCr52tsgo6WMxZESzCHC6lpAWfpWzgGXZNwWkEEEHLgO30wqIEZpFzPkKWm1XxISb2Jy4tkc1LWJStWm6yCo22kbDB4pOkO6Uxo/WnqY5TnHi1husOAA3AOy3PGlGxmLmJZkO60NJCyb4rZ344Nqmzj8RPxnl5eVwZwVh0Py7boFgtIVbiuLwpEqhmbClltRBUhJIAFyOLMeuDFtCiolAOIYVZbRxesxE6TaQI0ao6qithT6UrSnAlVjnDXRDS5rSyXmXWpRUvqFBJClYr3F4uTSxmZYChOIKwjEBYHm/wBCCmXZLamy0nAokqTbImFIF7RKFsK002ynC0gIG2wgu9mS8Hi0nWDYq2cRadK6Cqo/B6akyZrW6rVZ3x3tbZxxMA3g0MxwMtW8hPlY9nDxwXerGt1uqTrPzrZwrAhSGZiZZbsgYE2R5ItsytAEuyMNm0+InCnLYOKDkw1qNTkqTKGan5hLDIIBWrZc7IUhbFFyUstQUphBIAANuAbBByy3hKcCcKjci20xDr0spblFnapIPpnG5NBUsIJGdr2zERWie6CzpVU3JFuQXLltou41OBV7EC2zni5PoZmW0tIIWChJC/KFvKytnBHJZlxSVLaQoo8kkbIVvlHLxKFia2GnEqC20qC/KuL3hNcswp4OlpGsGxVs4XMEUYZUMzGs1tT1wIE1tT1wI2jS2OoVZCRzRl+68/im6az+Y2tXpIH3RpwtgHRGQ7qkwHdJ2mgfkpdIPSST7o1D5HNlYCVU2fllpPjJDbwPSAqPQU7VJam01yoTTmFhpGNSubgtGFaTS+9qhKIOX7hlyewB90aHpe+X9zBDuK+NpgnnzTG5q6IhrXt0Kj1/RupSDAeZeUycAdSAF2IyBBiM3JHks1OouK2JlgT1GIChUiTndGa5OzDeJ+VbQWVYj4pJziX3Lyd91Uf0Q98VpJNELrLbqGjswpacT7QQgrKlosMuDbtg1M3TdH6i842pbsrgQVhTyQAoAXNrE52EZboVTJSs6TMyk83rGFJWVJuRewPFCOj9Olp3S+WkJhBXLrmChSb2uBfK8TpxLZrVH3SKJWaoinsh9pxw2bU6gBKjxbYremXgYdKJk1Y1HfniawM4cHki1uq0U5iXbp+6A1LS4KW2aklKBfYA4LQ63SDfTmd6G/ZEFFJ6CzVKtppSNGm5NmaEwQ8yFNlCL+KMs89sMJvdT0flUslImHy6gLKW0i6L8BudsU3dQzXRT/Qx90RFcpElJaI0KfYbKZiaDmuViJxWOXRBQWlktmoaS1Og1nQpM/OrmFU55aFAsiywb7M+fbCO54vR9uSnTQ1TQaC0l0zJGRsdluDbFQKidxcAm9pr9uDaCOqb0I0mUkkEMkg8XxaomXQtlpnt1mgyk0tlpqZmQg2LjaQEnouYlaRp1R61ITU1LLcSZVsuOsrTZYSBtAvnGT6BSEjUKjPszrDbwEi4psL4FXGY57XhTc3bQ/pVvV0EszEu424m9sSSIrgiWMGqxLN6cCskL3sJ8v2t42HHi2cdo1iobpVDpkymXfTM4y2hzxWwRZSQRw8RjJ2qbKK08FLLZMp8IFnBiPkY7Wv0Q63QmUMaXPstDChttpKRfYAgARppOgnoaTM7quj8tUTKHfDiUqwqeQgFAPpuRE/XNJqbQKamenHvEcNm0ozU4bXyEYppxSJKjViXl5BottrlW1qBUTdRuCfVEtugurVRdGQT/EgrrwojORaFstje7DQ1uhK5ScbSTbGUpNuq8IbpukMhMaLS7DDhd3/hdZWkeKUg598UeuyEnL6E6PzbTCETD+t1rgGa7Kyvx2iSmpJiZ3JpOedSVTEs6ptpZUfFSXDfKGVJpksPoFV6a3RK1S6il4oeZLq9UBfAkWNjx5xMaHVDQ+nTk7O0lFRLjEmtx0PYT8WCkm3PsivaISEsvRTSGfU3eYaYLaV3OSSnMW2cAhPc5ZD9UqbBFw5TXU247lIitJ2Ealo7ptS9Jn3WJFL4WygKOsSBl6TDef3QqPTq2qkOomVTCVpQShAKbqtbh54zvcsmjLaVrZP8NLrTbnBB+4w0SpVS3T7gYsVSv/VSr3CM5FbLehqOken1I0bmBLTGtemCnEW2QCUjguTshjR902i1iebkyh+VddOFBdAwk8AuDlGa6TATG6DNId8ZKptKSDxZC3ojmmUuxTNNZhqSaTLttqbUhDYsEnCDl1xVBbCzcpg3KYEEWoqSknbaBHI6rYN9EdEYfp4/vnTSfN8kqSgdSQI2+/iiMEruOo6WTwbzU7NqQm/1rCOmFucpElp85Lu1uVVLPNuoEk2kltQUARcWyizVR/fG47LqveyW0+hdvuik1/RioaNrl0zxZVr8WEtKJta19oHHFlae1248+g/wUyE/4wfvjTWiIhjox8zNJfsm+8w63MPx2p+aHvhrov8AM3SX7JvvMOty/wDHqn5oe+K9mCP3OPnjL/Uc9kwhotlp/Kedq++F9zj55S/1F+yYQ0Y+f8r52rvMH5B2Z/fLV/zMfrBCm6P895zob9gQnNZbpSv+Zj9YIV3SPntN/Vb9gQ8oEjunZmi+Z+6G+kvzA0a6HO+HO6b5NEP9E90NtJP3v9Gv+r3wWyHkeD95lXnX7cP9y2VRPUOtSjnkP2bV0FJEMEj/AIMr86/bEONzebcp+jFfnGkpUthAcSFDIkIUReI/iwVCdlKjojpAppRwvMk4VjyXEnL0ERpmgtH0bfZZrdKadbmEpKHELdKtWojMEdxip/Cc5uiIm5ecl5Zp+SlVvsONJIJIIuk3JyN/TaCbls46xpVvZKyGphlQUngJGYP+uOEtUEM2v30B/wA2P6yDbpGWmkz9Vv2RBW/30Un/APrf+WD7pA/DSZ+qj2RF8oeBxuloUqvShCSf3E3sHOqLJpA1o+1odRZutsvPvIlEIl2W3CgqOEX7tsX2TSDJskj6Ce6M23Yr74pab5YHD60xhO2kXYodRnZuelpclpTclL4m5dAuUozxEXO055mLgf3mEecf+SI6vNIb3PdHMKQMS3lHnJMSO3cYT5x/5I2/BBPQ35j6SD+b/ZME3KbHSaZH9DV7SYPoZ8yNJR/ND2VQnuT/ADomPNFe0mD2YXgZ6NoNN3SEMbNXMutdXjCFdAkGc0/Exa+Euu+kEftQeqI3jur32BU4hXatfvhxuTsFzSGcfIybYIvzlQ90HtYIPSp4y+nM++E3Lc1itx2IMM65V3K9XHKipjUqdwjAk4rWAG3qiR0iH/EGZv8Apie8RadKdOqnRNIn6dKy8mppsJsVtknNIPHDgGhHyE9ECATdCTxiBHA7LYDqw2ypZyCUk+qMM0ZbVP6YSJWLlc0Fqvw2OIxuykoUyQ4AUFPjA7LcMQMs5oZKPpflnKSy6jyVoKAR0GNRdWc2V3dZZBp9Pftml1Sb9I/9RXaWpT+5nWmUgktTDayOIXTn6jGmzlR0YqTYZnJ2nTCEnEEuOIUL8ecL02ToQadbprMlq3hZ1LASQoc4HSYqlSqiVqYtSK0ZCi1WnCWU4qebACgfICbkkjoiwbl4JqFSFv4oe8RpUvovQ5bWamlSyNanCv4sZji6IcSlCpdPUtUnIS8upYwqLbYSSOI2iuaa2FGObnPzzlvqr9kwjo1YboEsP6YrvMbPK6P0mRfD8rTZVl1OxaGgCOuONaPUdiZE01TJVD6VYg4loBQPHeJ1EKMam8t0hfF8Jj9YIV3R/ntN/Vb9kRrczRaCw6uozUjJNrSrWKmHG0gg32knnhjNr0Mn5hT827SX3lWBW4pClG3PFU/Iooe6b8lQ/ND+zDbSPPc+0bPFre+NYnaXRpxplc7KSrzaEhLRdQCADwC8dVRaPNSbLC5CVdl2b6pBbBSi+2w4IixFsXK9zM0fvML85/bEK7njDk1onpFLtglbrRSgcZKFWjR26ZR3JJVPblZVUsDiLAQMN77bdMKyVNptL1jcjKsSuOylpaSE3twm0TqKhlZh+idcY0dqE47NNOqDsqtkBAFwokHO/REluXSrr2lofQklthpRWobBcWEahUNFtHagozc5TpZRPjKdthvzkjbD6mSNNkpctU1hhpu+YaAAvzxp4i2JlZhtSm1UvTyZnC0VmXqCncF7YrLvaFdOJvf+kZnAgoD8uy5h22xIBtGzTVIoM/NEzUlJPvnIlbaVKMde0cob7qS9S5Na8ISnE0knCLAW5hlEWLHcuVjyR/E2fs090ZruxIVraY5Y4cLgv2Y1BoI1Y1eHBbK2y0N6jTJGpsBqflWphpJvhcTcDnjEZU7FeDBqjWlT+i9MpwlVJTIKWlT17hRVmB6LxZEgq3GDYbJi55vjI0huhaPvyiZVunyTjDZxBAbSQCeHphdqSpUswac0xLNtk5sJSACTzRt4qGVmNaJ1be9IrVLLGIzUqtwOX8nCk5W57w/3J89KH/NFe0mNRTo7Q5fEpFLk29YCgkNJFwcrdcGl6TRqO4XpeTlZRahhxoQEEjiv6IPEWoUWZVulBchpq3Ns5LUy26kkXFwSP2YmNyGVtK1KZO1a0IHUCfvi/TtKpNSCZidk5aZCE5OOoCrJ27TCknTpCmsKTJyzMs0fGUG0hIOW3KJnTjQrUxbTRh6nacTLzzaglTyXkfyk5HL0EdUNq5PDSnS4vSDLg3ypCG0KAxXsBwXjbZunUqtNBMzLS82hGQxpCsPuhCRodEpbi1yUlLMOIyUpKRiTfn2iKsRUMrHZFkpHNAg7wsRAjB0WwV78VWP5B7o84k5x6Ne/FV/UPdHnI7Y64Xk5SFW2JhbesQy4pA2qCSR6YPKzszJTCJiWfWy6jyVoVYiNW3MADoq4CLjfK+5MZnpEy3LaRVBlpIShEwsJSBkBeNp22ieDYdA9JF6Q0Y74sZqWIQ6Rli4ld/oi07RGV7kLhE1UkXyLaD6zF/rWktL0flw7UZgIKvIbSLrX0COEl+1I0mSto4RFAVuvUkKITITZHH4o9V4naDpxRtIXQxLPKafP8C8LKV0HYYji0LDadj8Cql9kPaEYKL3jetOjfQypfZfeIwVJFxfZHbD2Iz0MEqXTaaEGxu3mRe3ixJYV6ggm67bQLZxU57Tyj6PSsrKvqcemAwgqbZAOHxRtJNof6OaaUnSVampRa25hAuWXRZRHGOOPncHbZvPokSEktpxyWS2RdtkhwD6JyyPojs2ttmbWp1QQlbBCSeE32dOcO35lmVYXMPuJaabGJa1GwSIpk9usUKXeLbDEzNJSfLSAlJ6L5+qMLDbVI28RXZaZpChQlIt4wZAtbmEKSiVpm5jWkFZwnEE2BFj/AO4qcjur0KafS1MNTEqFG2NaQUjpsYt7tRlm6cuoawOS6Wy7jb8a6bXuOOK8Np2ydT9WgyQPhFZttaT3mCTKHFTzIbc1Z1a88N+FMVr/AGpaM3zff/sDFtaeQ80h1BulaQodBg8PTUKetiVOSUyDIO3AIXdF2l/VMVmobolApc+9JTDzweYVhXhaJAPTDuX0wpU1QXq22t3ebCsK1Fsg3y2Dh2iNZGlRnNcrHtLcS5LpSJhDpShNwkZpy4c4bTCkF2dl0kF5x5GrSNpOFOcQw3UdGSoJDz9zl8iYt2JNsXBtvGHhuqZtYitsQnRdlu2fxyPaEcqSbyDthc2is1fdOoNLmFS7ZdnVpNlFkDCDxXO3qhgxuv0ZxwJekptlJ2q8VVvXG+nJ2YU6r6LvPpJp0wANrSh6oSmUk0shIN9WDbjHDHafVJOrSaJuRfS+yvYpJ9R4oiK3pxRqDP7ynluh7AFWS3iFjz9UZytsKdEpLuNvTjzrJCm8CU4hsJFz94hlNoU3MPvIQTjdShdhwWSQfTcdcNZHTygT8pNTSJhbbUoAXVOIw7b2txnKIhG6vQlzAbWzNIbJtrCgW6bXvB4Tao2sWnZcH/owIT3w1NMtvMrC21pxJUnYQYEdCLYD34sv6h7o85Hyo9GPfiy/qnujzmfKMdcLycZGvbl3zXc86V3JjNtKfnTU/OV98WLRHTmS0cojkm9LPvOl1TicFrZgC1783FFUm33qvVnphLRU9NPFQQgXNydgjUU1JsjLxuRm07UTwatHeYqul9Teqmk8686rJDpbQngSlJsPf1mNM0A0afoNKcdnE4JmaIKkcKEjYDz7YyWsflqe84c9owjTk2HsTFG0PXV9GZ6spmtWZXFhawXx4UhRub5bYr0u+7LTDb7KyhxtQUlQ2gjhjS9Cv3t6v/1/1YjMOGNJ22NjbdIp01Hc1mJw2u/KIWbcZtGJcMbDOG+5GPMUfdGPcMYw9gyarOjdWpcnL1KfwKROZghd1XIvY9UL6CzCpfTKnKSSMTmA9BBEXDdG+ZlK+uj2DFI0Py0upnnCY0ncR5L7uuVF1qnSMihZSh9alrA+kE2sD6Yz7RuiK0irbVOD2pCwVKcw3sAL7Ium68fHpXQ7+xEFuZ5aZMn+aX3RI6QD3IOv0hVDrUxTlOa3UkALtbECL7OuNE3NZtdR0UqVKcUSlq6UX4AtJy9IPpinboCwvTOfKTeykg9OERadyDNqq9LXcqEtY2wtzMzkbbI9DaMTe+9GKc+TcqlkX6QLH1xhFflhJ1+fl0psluYWlI5sRt6o1nQOfDe5+0+s3Esl2/QCTExNUioyfSGYEzpDUHgbhcysg82Ixf5ZrU7i7gItrElfpcjMXFlbilHaokmNgqUvvTclDBFimTbJHOSCe+LLwRGPoPxqekRuGn9Sdp+h8wplwoW8UsgjbY7fVeMPR8onpEbBun56IJ84R3GE90VGRyksqdnmJVBAU84lAJ4CTaJnS/RcaLzzDCZozCXW8eIow2N7GI+g/OGnedN+0IuO61+U5D7FXtRpv9kiLYS3J6m6xW36cVHVTDRWE8AUn/1f1Q23UDfS42/R0ffCG5n88WfsnO6Ft0830sPm6PvjP9l8EJQaHU9IFvycgpISkBxzGrCnK4HXmYinmVy7y2XBhW2opUOIiL/uTfj1R+yR3mKZWsq3P+cue0Y0m81E8GvaAvrf0NksZuUY0X5go29UCEtzo/gdLfXc9owI4S3O0dizvn9zr+oe6POSvKMejH/xdf1T3R502qjeF5OciUpujNZq0muckJJT7KFFJUFpBuBfYTc7YcUXSio6PPYWWZc4DZSXGEhXQVABXri/7mHzXduP40r2UxnOlKQnSipAAAb4X3xtO20zOxsmjOkcvpJTN8sp1bqDhdaJ8k/eIxGs/lqe84c9oxeNydahNVBFzhLaDbrPvij1n8tz3nDntGJFVJh7Fn0b0sp1K0Qn6VMB4vzGswYEXT4yABc34xFM4YtOjOgkxpLTVzrU82wEOlvCpBJNgDf1xMf7JJ2/5VY/sz74txTFMn5r96MeYI+6MfScxG11yQVTNzeYkVrDipeUCCoCwNrRig2xnD2YZqG6L8yqUf5aPYMUjRD520zzhPfF33RfmVSvrt+wYo+iR/Cymeco741H4h7mw6SaK0/SUMKn3XWxLBWEtqA22ve45ozmbnqBolUi7o86/OTqEqRrHFAtIvkdg8Y+qLVuo1eYkKMxJy6ygziiFkbSkDMddxGZUKkO1ysy9PaUEl5Waj9FIzJ9AjMFpbKxnMTDs1MOTD7inHXFFS1K2knaY0ncf+TqvS1+1FK0spTFF0gep8tiLbKUAFRuScIufTF03IPk6r0tftRufw0Ityq6esFjTKoJIsFLSsdaQfviz6HzgRuZVlN7loui3MUD77xG7q0tqtJWXwMnpZJPSCR7oa6LPlGhukzd8tU0R1kg/dGd4oeSqtI1swhv85QT6Y3DTJsNaCzzadiGUpHURGO6Py++tI6cwRcLmmwejELxs2nI/Ayo/ZjvEMTdCJhKflE9MbDum/M9P26O4xjyflE9MbDumfM8fbo++LPdBbGV0L5wU/zpv2hFy3WvylIfYq74ptC+cFP86b9oRct1r8o0/wCxV3wfyQWxE7mh/DJn7JzuhbdPP4Wbf4uj74R3Nfnix9k53Qtun/Ov/t0d5if2PA/3JjeoVD7JPeYptb/LlQH9Jc9oxctyX8pVAfzKe+JCe3LVTk9MTPwsEh51TmHU3tck2288LSlqWtCW3OfmdLfXc9owIlNHaIdH6M3Ty/rsClHHhw3ub7IEcW7Z1jsSj3yCvqnujzlwx6Md+RV9Ux51tnHXC8nORre5fnow750r2UxnOlXzqqfnC++L7ucVCSk9GXhMzbLNphSiHFgG2FOcZ7Xppqfrs7Nsm7brylJPGL5RYr9mZexb9yf8oT4/mk98Uutflue84c9oxdtydCt+VFdjYNoF+s+6KVWsq5P+cue0Yq+THg0PQNxbW59VHG1FC0qeKVJNiDqxnFB8Jq7f8sz394X74vegx/4e1fpe/ViMx4YkVqwzZJ152Y3KlPPOKccXIpKlqNyTlmTGNjbGwvZ7ktv6AO4Rj4Ge2GH5DNQ3RM9CaX9dv2DFG0T+dlL85R3xeN0P5kUv6zfsGKPoplpXTPOkd4hD4MPcuW69n8Ff9X9mILcz+eLX2S+6J7dd2Ur/AKv7MQG5qoJ0xYBIGJpwDnNoL4B7iO6IPw0nehHsiLNuQeRVelr9qKzuhqCtM52xvbAP8IizbkHk1Xpa/bg/gFuE3XmPHpsxxhxB6rH74qVEe1ejlfRfy2Wf1o98aJurSwd0ZZew3UzMpz4gQR32jLJKabYptQl1EhcwhCUZbbLCvuhDWIe5NbnTGu00kyU3DYWs9k/eRGo6c/MypfZDvEZ9uUy5c0meePktSys+ckAffGhacj8Dal9l94jM/kirYwceWOmNi3S/md/1m/vjHQLrHTGx7pWehhI5Vv743PdEWxlND/L9P85b9oRc91r8o0/7FXeIpdE/L9Pv+kt+0Ium61+Uaf8AZK7xB/JBbERubfPJj7Nz2YX3T/nZ/wBujvMIbm3zyY+zc9mHG6f86h5unvMT+x4Hu5IP95z/ANinvjVLZRlm5H+VKh9invjVY5YnyNR2EnNogR13aIEZR1Wwk4PilZfRMedSDcx6PAum0IfB0lf8UY/sxGoTynOSs875mHlPpU/VXtVJSrr6uHAm4HSeCN9FNkv0Rj+zEOG2kIFkJCRxAWjfW+jNFd0M0Y8HaUW3SFTT5xukZgcQHRGeboGjkxSq2/PNtKMnNL1gWBklR2g9dzG1BOUEcZQ6godQlaSM0qFwYwptOy0ee5Kv1KQp0xT5WYKJeZvrEAA3uLHPgygtHo85W6giUk2VLUo+Mq2SBxniEbmrRahLXjVSJMq49Qn3Q+lafKyScErLNMJ/NbQEj1RrqrwiZSB0jlEyOgU3KN5pYlMAPGAAIw8A3j0otpLiChaQpJ2gi4MN/guR/Qpf+yT7okZ5StFC3Qh+A9LP8pv2DFF0V+dVM86b9oRvrkqw62G3GW1oTsSpIIEJpp0mhYWiUZSoG4IbAIgsSlQoou6xIPPUuTnW21KRLrUHCB5IVbM81xGXMF9D6DLqcS7eySgkKvzWj0ktlDrZbcQFJULFKhcGGjFDpcs8HpemyzTg2LQ0kEddoQxMqojRgdZp07TZ7Uz5UZhbaXF4jcjEL2J44ve5AoBdUQTmQ0bc3je+NIdkZZ5WN2WacVxqQCYMzKMS5JZYbbJ2lCQO6DxLVUKK9ugsF/QyesL6sJX6FCMMsbx6ZU0lxBQtAUk7QRcGEPgyS/Q2P7Me6EJ5StWZ1uQy3iVKZIzJbQPWT3iLZpwPwNqX2X3iJ5mWZl0lLLKGwdoQkC8GW0hxBQtIUk7UkXBjLlcrFaHme3jDpjetJKOquaMPyLZAdUgKbvsxDMD7ol/g2S/Q2P7MQspBuLZDhjUsS6IkebpmWm6ZOlp9pyXmGVXKVCxSRsMLVWtVGtPIeqEwXltpwpyAsOqPQU3SpGetvuSYmLco2Fd8NmdHKNLrC2aVJoUDfElhIPdGur9DKUPcv0cmWHXazNMltC28DAULFQOZV0ZCIfdQTbSpPm6O8xsoQALAbISck5d5WJ1htZ41IBMYz/tZa0Ms3JAfhafH8wn2o1W0cblWGCS0yhsnaUpAhQiJKWZ2VKhB3aIEB7ggRDotiuzGkM2xNOtJbZKULKRcG9gemExpNO8mz2T74jp/8oTP2qu8xHKmXGlgLbv4tyU3te+z0Xjz8sfGcmlI9FH8bAypuJZPCed5Nj0H3x3wnnR/Bseg++K69NhlCFlsnEknoyvBTP2A+KVmL3vltt6InXx35Ndv+Mv5LKNKZ7kmPQffAOlE9ybHoPviuiZVq3VKaPiXth4QL+6CKnykJBZUFLCrC97WF4dbH9h2/wCN6ll8KZ7kmPQffA8KZ3kmPQffFZTPErALKgDn0ZA/fHd/EsMupbuHHCgi/FfP1Q62PyO3/G9Sy+FE7yTHoPvgeFE7yTHoPvitme2gMqv43qF4XZWpxIWUgJUAQOEcd4jx8dK3Iq/F/HbpRJ7wonuTY9B98DwonuSY9B98QsdjHdY3sb7PA9SZ8KJ7kmPQffA8KZ7kmPQffENAEO6xvYdngepNeFM9ybHZPvjnhTPcmx6D74hoBid1jew7PA9UTI0nnQokNM3O3JXvjvhTPcmx2T74hY7wQ7rG9i9ngeqJnwqnx/Bsdk++OeFc/wAlL9k++IYiOGHdY3sOzwPVE14Vz3JS/ZPvgeFc/b5KX7J98QkCNdzi+w7PA9UTXhVP8lL9k++OeFU/yTHZPviGjkO5xfYdngeqJvwqnuSY7J98FOlU/wAmx2T74hoKYdzi+w7PA9UTR0qn+TY7J98FOlU/ybHZPviGJyjl4vc4vsTs8D1Ra6RVX6mXtelA1eG2AEbb8/NAhlov/Gv6n7UCP2/xZOWCm/8A7U/B/LhGGNKMVS/9EXPflCY+1V3mGinkoVhIXfmbJ9doeTw/3hM/aq7zCIjz82s7PRQ+C/8AAzbnUrUtLjRFllIAzuL2gfCLRUhKUqusAi4tkSBf1w7wg7QI4EpGQSAAIZo8Fyy5EDOoS6tBSfEIF+P09UcVPtC1kqOageawuYc2FsxAwj80eiJmjwKlyNRPNlSUlC/HSVDIQoH2m0NYEEJcAKQBaw/0RC2BJFiBBgkWFhkIXHguWXkaqnClphZQAHSLgq2X79sd382NXdKvjCALZ7b7fRDnCCBlsgYRxCJceC5ZcjYzzaQq6V+KLnLrjrM2h5KyhJ8RINjw3FxDjCOKO2A2CFxrYVLkameShIK0KBzvbPYLwYTiVMrcS2rxFBJScttvfDgpvwQMI2WhceCpS5GzU6ha20FCkrWSANoyz2wHpssk3bvZYTt5tsObDigWiXG9hUq3GqZtwutoU0kY1KFwq9gOqDrnW0OKQUqJTttY8BP3GHAAyy2QAhIuQNpzhceBUuRmakyACUrzTiGXPaOKn0Ar+LVZBIJy4Le+HmEfmj0RwpHEItw4FT5GfwgnMlBCRne+3JJ/ahTfSMDiilQ1ZsdmcL2GywjthBuPhBKXI2E1dtTgbNgRbPaCB744idSt0NYFBRJHNl/+w6sLcEFsOACFx4FS5Ghn0pdLakEEKtln1+owXf6SQnArEQSOEZC+2Hls9kcIHEI1ceCVLkauzKm3ijVFSAkEqHBf/wDIJv8AQAcSFXSSDbP6RH3Q8sIKQOIQUo8BqXhk9ot/Gv6n7UCO6L/xr+p+1Aj978P/AII/5/2ed/O/7Ev8f6RKroci8tTi2ziWSScZ2mODR+ngAFpR58ZiSSPFHRDZmaW5VJmVKU4Gm21pI2kqxX9kRvoYb/k+buMVf0xAaP04/wACrtn3x3wep3Iq7ZiTA5oaz845KLkwhKSH5hLSsXACCcufKJ0MP1Re5xfZjfwdp3Iq7Zjvg7TuRV2z74c1ibcp9Gm5xlKVLYZUtIXexIF87QilmuLQFb8kRcX/ABVf+ZDt8P1Q7nF9mE8HabyKu2r3wPB2ncirtn3wqlitBQxTkkU3zAlVf/eFKxNvSNNcfl8GtCkJTjBIzUBmARxw7fD9UO5xfZjfwdp3JK7Z98Dwdp3Iq7ZhQMVz9Nkf7qv/ADISmJ2qUtGvnWpeZlEZuuS4UhbafzsJJuB0w7fD4Q7nF9md8HadyKu2ffAGj1O5FXbPviVbUhxsOIUFJUAQRwiIaVmqtUJie1D0oy3LTKmUhbClEgAG9wsccO3w/VDucX2Yr4PU7kVds++O+DtO5FXbMGLddbSVJfkHiNiCytu/XiVb0Q4p0+J5LiFtKYmGFYXmVHNBtcZ8IIzBh2+H6odzi+zGvg7TeQV2z74Hg7TeRV2z74NV5ybl5unysmplKpt1SFKdQVAAIKtgI4oNqK3+nSP91X/mRe3wvVE7nF9mEGjtN5FXbPvjvg7TeRV2z74cyzVTS9eamZVxq3ktMKQb9JWYRqEzPCpSslJOMN61txxS3WyvySgAABQ/Oh2+F6odzi+zCeDlN5FXbPvjng5TeQV21e+FdRXbfj0h/dV/5kFZqMyxPNyVUZbbU9cMPNKOB0gXKSDmlVgcs78cO3w/VDucX2YTwcpnIK7avfA8HKbyCu2r3w8m26itwbzmJdpFsw6ypZv0hQiMnn65Jvybe+5FW+n9Tfeq/F8VSr/KfyfXDt8P1Re5xfZi/g5TbfIK7avfHDo7TeQPbV74V1Fc/TpL+6K/zIkbccToYfqh3OL7Mhzo5TOQP9or3xzwdpo/gD21e+JgpgpGV4dDD9R3OL7Mh/B2m8ge2r3xw6PU3kD21e+O0aqPVB18PIbCDZ2WUgHx2iSATz3ST1iJUiL0MNfyTucX2ZGsU+WkMW928GO2Lxib26emBDp8WIgR1ilFUjLk5O2KoF0J6IjpVP4Qz32DPeuJJsXbT0CIVz4RGkc2JBMsRvdnHriocLlrWjSOLJ0DKIqt5O0zz5HcqO30i/Mpvac90Magatvqmb9TJhrfqPkVKKr2PGIJAkdJ/mxUvNl9xiTa+RR9URG6T38GKlx71c9kwm1MaQ6lFqbIWwj+Nq/y4laAmIjNIvyM59o1+sTBpZ6tqfQJmQk22ifGUiaUpQ6BgF/TBNJVYKG8rCVWW2bDafHTBLUWSnBHFAFJBtYjhhh8LrA/JU/2E/8A2iMnKvMVF74MDL1LQ8MCpiYSUqIPAgi6cR5z1GFEJLRwk6PSV8wGgE86Rkn1AQho9fXVf/mK/ZREswy3LS7bDKcLbaQlI4gMordLeqyJ2rpkpOVea3+vxnZhSDfCjgCTF5KWiIpkHwpmyjyd6NY+nEu3qvCLszpNh8SnSA4ymYUsjoBSkH0wrQFMFMz4zxnS5eaD6cKwq2WQyw22Wy9cKpCwtXH++6J5w5+qXEzEFpEqZRUaMqTabdeEyvCl1ZQk/FL2kA90Lb40j/8Ajaf/AHxf+XCrQJcRGTPzmkPNX/aahxIOVJal7/lpZkC2AsvKXfjvdItDGqTCpbSGnrTLuvky74wtAEjNvPMiC3BNCIvSDKUllgDGmdl8BtxuJB9RMdXWXUIKhR6gojgCEXP+KGMjMLr9TQ9NjeqZJWNuSUFBwqtbGsEDIA5WuL8MEiFhAsLREVv8co/nw/VORMRE1v8AG6P5+P1bkEUlQBHCINHCM4hQsRtdmCxS3UovrHyGG7bcSzhHovfqiTIiImyJnSCTlQCUyyFTC+IE+KnvUeqCIxOZl00+eprrICWUgyi08ASR4v8AiSB1xKHOG1XlFTlLfZbNncOJpXEtOaT6QIUk5hM5JMTKdjrYX6ReAQSY2p64ECY2p64EU6LYXb+TT0CI+WH4Rzw/o7Pe5Eg2Pi024hDKXQsaQTiyk4VS7ICrZE3ciHMkLRFV3JdM8+b7jEvaIuttrWqnYEKVhnmybC9hnnBA7pL82Kl5q57JiSZ+QR9UQw0jQpzRuooQkqUqWcASkXJOEwGa7TUsoBfIISL/ABavdFBJWyiL0jH+5Xfrt+2mFRXqaf4c3+zV7oLpAhTtFdDaSolTZAAufLTAEgBlCFQk2p+QelXk4kOoKTzc454dAZCAU5RAMKJMLm6HJPum7i2ElZ/lWz9cNNH/AJasf8xX7CIcaOpKaIw2tCkKbxIIULEWUR90R9Ln5anzlWbmlLbUufUtILajdOBGeQ5jFBYbREzaQ1pRT3UGynmXW3B+cBYj0G/phVekNOQm6VvOngS3LrUT1AQWRln52pfCs2wqXCGy1LMrIKkg2KlKtsJsMuADngBKsfliiecr/VLiZiHrqky9QpEw4FapqZWVqSknCC0scHORDn4epn6Qr+yX7oBD+IyZ+c0h5tMe01DmWqsjNPBll0qWrYChQ7xCUy0o6RyCwklKZd8E2yBJbt3GICQiJrjQbfp08k4XGZpDeIcKFnAU9GYPUImsOURmkDavg5C0pKtVMsOEAXNkuJJ9QMEB/ETW/wAao/nw/VuRMWyiKrTS1zNJKUKUEzwKrDYNWvMxVuCTgQcJjlohQhGUVqSl6jUJydqUrPplW3nS2gFgLJS3dINyeE4j1xN1d96UpUw/Ktl19KDqkAXxLOSfXaO0+UElT5eVBvqmwknjIG2KiEeafW//AJxH90T74S0fbXJtzVLdeDq5V4qBwhN0L8YG3ALlQ6onSIiZhoy+kMvMoQoiZaUw4QMgU+Mgni+mOsQsDiZGaeuBCRf3wjHq1t4XFosoWJsbX6Da8CB0Ww+aHxSegQcCCtfJI+qIPGTALR0CAI7AHQL7YGEcUGAjsUBLDijtso7aO2gDgEJTExLyjZcmH22UDMqcUEgdZhCsVAUylPzmHEptPip/OUTZI6yQIZSGjzCVCbqmGfn1C63XRdKTxISckiAFfCag7PheT6dcm3ph+w+xNNhyXebeQdim1BQ9UG3sxhw6lvDxYRETP0FDeKeo6USc+gXBQMKHv5K0jI32X2iLoQmcgLm1o4VoSjGVpCPzicojxOt1PRpc43kHpZRKeFJwm46jcdUQlUZTM7nUgw4DgdEohXQVoERIhbrA88Cw4oitHJh1cgqTml45qRWWHVcKreSrrTYxL2hsU4E80dtnHYbVGdbptOfnHQShlBUQNp4gOc7OuAFkrQpSkpUCU5EA7IMYrOikm7Jz9QEyP3S8hl5/66sZPo2dUPqpPTT86mkUtaUTKkhbz5FxLo47cKjnYc1+m1rRB7N1KRkADOTbMuDsLqwkH0w1b0lobqwhFWlMRNgC8kX6LwaR0fpsgS4ljXPrzW+/8Y4o9J7hlDxyUlnkYHZdpaeJSARDQoqlSVpCkqCgdhHDANogZikvUS87Q0qDaTiekL3Q4nhwD6CujIxLSs2zUJFuaYViaeRiSYUBVK0OJxIUlQ4wbx0gRSNGlroNPk5xSiadPEh+5yYdxEBfMk5A8RsYu+0QaoIKRBFlIIBIFzYX4YUMQleynaN58P1a4iKPJzajrgQJz6HXAim1sOWfkkfVEHjjI+JR9UQa2e2MmACDAQXhg444hToEdtA2x3aI0QKI7a4gWjsARWkci7PUN9pgYnU4XEJ/OUhQUB14bdcOaZUpWqSaJiVcxA5KSclIPCFDgMPOqIyboEhNTRmwlyXmiLF+XcLaz0kbeu8CEoBAtEKmnV2UV+5q0mZQBk3OMAntIsfVAcrk7TTerU4oYAuZqWVrUJ+sLBQHPYxa4Fjg09qm0Obl2VKKCl1wYjsKrqI6LmIWbF9Aab0yf6xuLFNutv0h91pYWhbCilSTcEFO2K7NH/h9Tv8As/1jcEQkJz/dmkUrPBPxM+BLPkcCxctqPrT1iJ2GVWkBVKU/JlZQXE+IsbUKGaVdRAPVBKJUDUqW08sYXk3beT+a4k2UPSDDcpIxB1Uio1uTpSVnVsETcyANoBs2k9Ks/wCrE044hppTrhCUIGJRPABEPo42t5h+qvt4HqgvWAWzS2Mm09nPpJguQw0mQnSKqk5AMsE/44S0WG+JByqLT8ZUHlPEnbhvZA6kgeuALmsVoDbvVq1uhyHGjBSdF6Xg2b1b9kXg9iEmRAtHYEQ0FIyiDpTZkqrVKeCdVjTMtJ/NDl8QH9ZKj1xPWiCAUdMnSPIFPTi6cZt98VEYhozLMzmh0vLTDaXGnELStKhkRiMKUWZekpldDnVlTrKcUs6r+Ga2D+snYeo8MG0PH4MSnQr2zDitU1c/Lpcll6qcllayXc4lcR5iMj0xfNEJExB18/u2jefj9WuH1KqaKpIh7AWnUkoeZJuWljakwxr/AOOUfz8fq1xFuUeTn0OuBAnPodcCCOi2HjPyCPqjug8EY+RR9UQpGTBy0dAgAR0bYAMBHYAgEZxQcgR0QMoAjatPOSDsgQQGnppLLpI4FJUB/iwxIw0qtOaqlOdlHSU4wClY2oUM0qHODYxHy9f3iEytdTvR8eLr8J1DvOFbB0HZAhOdccIChZQuDtBhoKtTlIC0z8sU7bh1Nu+GMxpLLuFUvSAalN2slLObaTxqXsA9fNCmBCktpl6XWJJu4Zlph1DQv5KSgLsOYFZEM5n976n/APZ/rERLylOXT6FMNOu659xLjrzn5y1XJtzcA5gIiZhCv9n8gnCcQ3plb+cRGrIWvgiFbvTNJltWAl6mnWI4g8kWUOtNj/VMTdoja/JOTdNK5cfuqWUH2Lfnpzt1i464yiiGkKt9iWoqFKC59dnMO0MpzWevJP8AWiZQlKEBKRZKRYAcEQejziqvMv11bakNvJDMqlabKDY2k8V1X9AietFfAIiUAOktUHBqWL/44S0ZUJViZo6jZynvKQAdpbUcSD6DbqheTSRpNUzY2LLFjx+XHKtTplUw3U6aUpnWU4ChZsl9G3Ao8GeYPAYfRCWjkRDGlFPU4GJ1Zp8yPKZmvEz5iclDnBh0/W6VLN6x6oyqE8ZeTn64lMo9Oy8QNGUZ2fqVTsdU4tLDB/OQ3e561KVBXp+a0hTvalodYkl3D08tJQSnibBzJP5xsBwXiZl5VmTlG5aXQG2mkhKEjYAIuwIjQ/5sSfQr2zE0Yh9EUKRozKJUCD42RFvpGJrhg9wV+poVRah8NMj9zOAJn0AXy4HOlN8+bojlcWlczRFoUFJVPJII2EatcTziA4lSFAKSRYg8MUuZZmKXWaXSShxyUE6HZV3bgRgXds/VJFuY80VEZZJz6HXAjs79Dr+6BER1Ww7Y+RR9UQZTjaDZSwCRcAn/AFxwVnNhH1R3QhNyRmXW1hzCUJI2X2kH7oxJvwRJN6jsZx2GCpB0hWF/CSvEMsuv1eiFnGFqYQ2hdikWJPDlaM2+C0uR0VBKCpSgABcknZHcQ4xDByQddbeSVpTrCciLj6WZ9I9EHTIuB5S1LSoFQUARstf3+qGaXBcq5HmIJF1KFibCO2yiPapriQ3ifx4FYji6U/8A19ZhZ+TW7NNvJeKAm10/nW//AGGaVbEyxvccBxBtZaTfZY7YCkJWCFJCgeA53hqZAqSbrFyBnxkAj74Ufl1OrZUlywbNyOPZ/rrhmlwMq5E10mmKcC1SEqV7QS0m/dDlttttOBCEoA4Ei0NTILwEa3xiFAK4Re3daCOSmrbut8J+LwXPQr3+qGaXAyx5JAEEkAgkbRAABFhshiGU2bBm0Yk4SQDtABv6u6DNFphLiFzSLuqOG6hxRU3wRxXI82c0GiPDTS1tLTNIKPogHJQVst6YEmWG2XUCdbWojNQULi46eO5gnLgOKS3JEWtYQIYJZuWyH28gR4p4c9mf+rQmim61lZamQUOJFinMfSz2849ETNLguVcknl6YFxe1xfihkJBesSQ7ZKUkWtx39/qjrkgrAUoWkXBGY2C97QzPgZY8i7zbDoCHkIWCcgsA3hFumU9lWJqSl0K40tJB7o4JJerI1pCztUB/Jw/+44zJONOsqLlwhJChbbe/v/1la5nwTLHkdpKTcAjLbzQFKSkXUoDphm/JOLU6pCwkuWsU5EbPd64WmZUPJABAslScxfIi0LfAyrkWsL2Ec4YZtyK25tLweOFIICODaT949EEekXlvPOJfAxlOEW2WhmfApcjsuIxYQoFXFfOCqsTDT4NIXi1gvjCwbZ5BI/Z9cGaky0sKUsKsokC3Nt6YJvgrjHkTnvodcCOz21HXAjogthywfiUfVHdCkRQdcAsHFADnga53lF9oxmiUSpPPHRtiJ1zvKL7Rga53lV9owolEym8GiF173Kr7Rgb4e5ZfaMBRM5wDENr3uVX2jA173LL7RgKJmABeIbXvcsvtGBr3uWX2jAUTOcFcaS4AFXyNwQbEGIjfD3LL7Rgb4e5ZztGAodqokopzHZYyQMIORCTcDu9Ed+BJPX63ArJNsIVl5OG/Thyhnvh7lnO0YG+H+Wc7Riih+3SZJpaVoZCSmwFidgtYdGQ9EFFGkUm6WbZ3yUbX/wBEwy3w/wAs52jA3w/yznaMBQ/FIkQ1qksBKAQcKSRmL27zDphluXYQy0nChAsBe8Q2+HuWc7Rgb4f5ZztGAonOeBeIPfD/ACznaMDfD3LOdowoUTd4GKITXvcsvtGBr3uVX2jChRN4rxyIXXvcqvtGBvh7ll9owFEyTHIh9e9yq+0YGve5VfaMBRMZWhMxFa97lV9owNc7yi+0YChxPbUdcCGqlqV5SiekwIpp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194118" cy="425329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2F2C-6B0E-4E75-AD66-64C1E560E52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69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194118" cy="4253295"/>
          </a:xfrm>
          <a:prstGeom prst="rect">
            <a:avLst/>
          </a:prstGeom>
        </p:spPr>
      </p:pic>
      <p:sp>
        <p:nvSpPr>
          <p:cNvPr id="4" name="AutoShape 2" descr="data:image/jpeg;base64,/9j/4AAQSkZJRgABAQAAAQABAAD/2wBDAAoHBwgHBgoICAgLCgoLDhgQDg0NDh0VFhEYIx8lJCIfIiEmKzcvJik0KSEiMEExNDk7Pj4+JS5ESUM8SDc9Pjv/2wBDAQoLCw4NDhwQEBw7KCIoOzs7Ozs7Ozs7Ozs7Ozs7Ozs7Ozs7Ozs7Ozs7Ozs7Ozs7Ozs7Ozs7Ozs7Ozs7Ozs7Ozv/wAARCAFaAOUDASIAAhEBAxEB/8QAHAAAAAcBAQAAAAAAAAAAAAAAAAIDBAUGBwEI/8QAWRAAAQIEAgMKCAgHDQgDAQAAAQIDAAQFERIhBhMxBxRBUVNhcYGSsRYiMnSRobLRFSMzNkJyc8EmNDVSVLPCJDdDRGJjZIKTlKLT8BclJ3WDhMPhVdLxZf/EABoBAQEBAQEBAQAAAAAAAAAAAAABAgMGBAX/xAAsEQACAgAFBAIDAAICAwAAAAAAAQIRAxIhMVETFEFSMmEEIkKBsTM0ceHw/9oADAMBAAIRAxEAPwDV2GWDLtEstklAJJSOKFNTL8g32BBGD+52vqJ7oVjnbMBdRL8g32BHdRL8g32BBo6CIWAu95fkG+wIG95fkGuwIUvAuIoE97y/IN9gQN7y/INdgQeBeAsJvaX5BvsCBveX/R2+wIUvA64WUT3tL8g32BA3vL8g12BCl+eEZhlTyUpS4UWNzbh5soWA295bkG+wIG95fkGuwIjlyFR1hKagrDhQBlw3OM+jZz24oKabUdeLVJer2nLO+DDx8ecUEkZeW5BvsCO73l+Qa7Ahi1TptCkayorcSnDcFJGIi2d78Ofp5oSbpE6g51VxQJuQUnZnlt5/VEBJ73lzsYa7Agb3l+Qa7Ahj8HzpaCV1JSl3F14LcBvlfnB6uKHkq0tiWQ046XVpHjLO1RhYDb3l+Qb7AgGXlwPkG+wIUhKZQt2XcbbXgWpJAVxc8RvQLcbSSmJpKyqVaSQrKyRmk5gwSZWhuaDLUtLkhIVhUACvM5J9EKy0imUfxtLVgLYSpKiTmNhz64LOyjs1iQFNlC0geOLlB/OTz+6OdyynW45tNgpSROhkS0tqykqvhztcD74AUyW2lb2au4pST4oysD7oc6k74Q7iyS2U+kj3Q3blX0rSFLRq21KUmwNyTfb0XiNyWwWViEu6XW2yqUlwp5ouNWGV7DI5c8LSjsvNrUUyzQQlIucIuFcI6so5KybrIZ1ziFBhvAgJSRxZn0QrKy4l0uC4ONxS9nGbxY5vIk4iE04lpxzVSrCksoC13TmduQ9EE3w0qdLKW5RKRhyWPGVfihSblXXVuFpaUh5GrXcZgZ5jnzjrUuGn3HLiygkAcVhD9rFxoQqKW0lvAhKdt8ItxQI5UNqOv7oEdkYQ9ZV8S39QdwhUKENW1WbR9Qd0HC4yYF8UdCoRxR3FBgXCoGKEsUdKoAOV2FzshFmeZesEKPjJxC6SLjjFxnHVG6SOaI2UK3EyydU4nUMlKytBTnYCwvt2RzlJpnSEU1qSSJ5lxouhRCAnFiUkgW64CZ1lYNlEEEAhSSCL5DIiIqXC10tUuDMKcDSbpcQUgW4AbCF1vGZSool1pSFt+MpBST42YseARnOzWSI938yHdViOK+G+E2va9r7I6qdZSgKKicSikAAkkjbl1RHFTiZ2zTboUXQVJKboI/OvbI9cABbC2X1oWUoW6FBKSSMSsjYf6zhnZemiRE9LktDWD44kIy2kQq28h1GNBuLkX6DaIZMs6401dBQolxabjySVYk39UOaeHzJNlXxKsalLQpNzmomLGcm6ZmUIpWmOzPy4S+ouWEv8pl5OV46qcZQGipdg8bI54iXWXd8uANKKH1nGbZWTYj05iOPMzbyEYUhIYYTYLSblWRy7IjOeXBvpx5JhU20lSklfjJIBFuE7BBVzsu2pIW5bE5qxl9LiiMwO/CCp4IcKRg+LKdoIsSBxj3x16WW+4lOFQSZhRxAbBgNj6YrnIz048kmqcZCCrETZZRYJJJUOCwg7T6HkBaDcbMxa3HEOwJhthLr7SwpMwpSwlNzmCLgcOZh9ILcXLkuBQJWq2JOEkXyJEWM23qScEloKon2HHMCVG9yBdJAJG0X6oDFQl37BtR8ZGMYkkXHGL9XphlJyqhdx1S/FdcUhsgAC6lZ8ew+uG8pKPtty6VlxWKVUiygPizlll9/FEzSRrJDXUlmp1l4kIUfJxeMki448+CCJqMutClhZwpRjuUkXTxjjhinHNpCEtuNYGFNqK0lPjG2y+3ZwRxS3H5JxtMspCkS5SSUEHFa2FPHsPqhnY6cR+ZxoN6xWIC9hdBuTzCCmfYwBYUohRIACCTcbcrXhkpSVSgGGaWErSSpSSlaOdItnaE1KcUw2t1D4stRS4hBCwOAlIHDnwcUMzChEf7+ZUEYCpeNOJOFJNx1QRc4yl7VlRBuE3wmwJ2C+yGCi6HGHHxMIJasdS2TnfhABtBnVLTOHVIeClLSSMJKFpyuSbZEenKCmw4RFp03wdf3QILN/R64EfQjmhdHkI+qO6FAYTR8mj6o7oN1xgwKBUdvCYMRk8FOa9AWU4n2gCDszEZlLKjcI5mTIVlHcXPEbTXlPrmlLulWsAUOIhIv64SVMhNW1nxmEKDJNjhGV9uy+IgRM6qzXTbbRLX547iiIbSlGqdRYOqmFi9/KF1ZdGXqhi486mSm5ck4nVrWCFeSAVX9aQP60Z6leDSwr8llvHLxET+JaH0BRTiWyLg7LqEEbfcdcfKzZaXWUqAOQN7GHU12HS03Jq4jtxEUjAibS4r4wLeUlLiTmDmMJHELH1QUNtoTVChCQUghNha3xYMXOTpkwDAvleIZp5coqZXqg2Uy6VJbSbhRzz2bb5QGcJpkywtKlalJUguJIOYvfPnvE6hel9kyVZQOmI95lC3UMAYELl3BZOVrlMNVOKflXnz4xCW28JOV7gn1m3VFc68GVh35Jq+UdyhCXTq2cOqQ3n5KDcdwhiu3xj5+WTMpSk8NrgW6LRpypJkULbRLXgcO2IZm4ncerSBvpSdYFeMcjla2yDNLQh1l1aTrFvrSVBWd7qFiOEWEY6n0aeF9kvAiGlZlS551whzC+FAXScPi+TY8NxcwhT3FpMowtRNpZSkknaCEn1G8Or9F6L5LBccccvEWpDc03KsYEFam0qcURmlAHHznL0wR6ZSKpjwrwtqS0SEnCLjPPZtKfRFz0RYdksVDZf1wUkRFPNNNy1TUhtKVJSoAgDL4sGA8lCxMrc8tthJbJPk5HMdcM46f2ShMEURELUXFtOTjmI4FMhChxEpNj6cuuF3kpTMqeUgOAOIGIGy2zllzjP1mHU+i9LTccTe1PXAjk1tT1wI7rY5rYVQfi0/VEHAhNs+InoEQOlelzOirEu47LqmFPqKQlKrWAGZ9YjKTbMFkvBS02o3UgEkg5jhGyKFTd1WVqFRlpMUtxvXupbCy6DhubX2RfwYOLW4TAhtDeIpSElZuqw2mBqmsGANpwk4rW4b3v6YZVyqpotGmaitsupl04igGxOcQuienLOlU2/LtyK5csthd1LCr52tsgo6WMxZESzCHC6lpAWfpWzgGXZNwWkEEEHLgO30wqIEZpFzPkKWm1XxISb2Jy4tkc1LWJStWm6yCo22kbDB4pOkO6Uxo/WnqY5TnHi1husOAA3AOy3PGlGxmLmJZkO60NJCyb4rZ344Nqmzj8RPxnl5eVwZwVh0Py7boFgtIVbiuLwpEqhmbClltRBUhJIAFyOLMeuDFtCiolAOIYVZbRxesxE6TaQI0ao6qithT6UrSnAlVjnDXRDS5rSyXmXWpRUvqFBJClYr3F4uTSxmZYChOIKwjEBYHm/wBCCmXZLamy0nAokqTbImFIF7RKFsK002ynC0gIG2wgu9mS8Hi0nWDYq2cRadK6Cqo/B6akyZrW6rVZ3x3tbZxxMA3g0MxwMtW8hPlY9nDxwXerGt1uqTrPzrZwrAhSGZiZZbsgYE2R5ItsytAEuyMNm0+InCnLYOKDkw1qNTkqTKGan5hLDIIBWrZc7IUhbFFyUstQUphBIAANuAbBByy3hKcCcKjci20xDr0spblFnapIPpnG5NBUsIJGdr2zERWie6CzpVU3JFuQXLltou41OBV7EC2zni5PoZmW0tIIWChJC/KFvKytnBHJZlxSVLaQoo8kkbIVvlHLxKFia2GnEqC20qC/KuL3hNcswp4OlpGsGxVs4XMEUYZUMzGs1tT1wIE1tT1wI2jS2OoVZCRzRl+68/im6az+Y2tXpIH3RpwtgHRGQ7qkwHdJ2mgfkpdIPSST7o1D5HNlYCVU2fllpPjJDbwPSAqPQU7VJam01yoTTmFhpGNSubgtGFaTS+9qhKIOX7hlyewB90aHpe+X9zBDuK+NpgnnzTG5q6IhrXt0Kj1/RupSDAeZeUycAdSAF2IyBBiM3JHks1OouK2JlgT1GIChUiTndGa5OzDeJ+VbQWVYj4pJziX3Lyd91Uf0Q98VpJNELrLbqGjswpacT7QQgrKlosMuDbtg1M3TdH6i842pbsrgQVhTyQAoAXNrE52EZboVTJSs6TMyk83rGFJWVJuRewPFCOj9Olp3S+WkJhBXLrmChSb2uBfK8TpxLZrVH3SKJWaoinsh9pxw2bU6gBKjxbYremXgYdKJk1Y1HfniawM4cHki1uq0U5iXbp+6A1LS4KW2aklKBfYA4LQ63SDfTmd6G/ZEFFJ6CzVKtppSNGm5NmaEwQ8yFNlCL+KMs89sMJvdT0flUslImHy6gLKW0i6L8BudsU3dQzXRT/Qx90RFcpElJaI0KfYbKZiaDmuViJxWOXRBQWlktmoaS1Og1nQpM/OrmFU55aFAsiywb7M+fbCO54vR9uSnTQ1TQaC0l0zJGRsdluDbFQKidxcAm9pr9uDaCOqb0I0mUkkEMkg8XxaomXQtlpnt1mgyk0tlpqZmQg2LjaQEnouYlaRp1R61ITU1LLcSZVsuOsrTZYSBtAvnGT6BSEjUKjPszrDbwEi4psL4FXGY57XhTc3bQ/pVvV0EszEu424m9sSSIrgiWMGqxLN6cCskL3sJ8v2t42HHi2cdo1iobpVDpkymXfTM4y2hzxWwRZSQRw8RjJ2qbKK08FLLZMp8IFnBiPkY7Wv0Q63QmUMaXPstDChttpKRfYAgARppOgnoaTM7quj8tUTKHfDiUqwqeQgFAPpuRE/XNJqbQKamenHvEcNm0ozU4bXyEYppxSJKjViXl5BottrlW1qBUTdRuCfVEtugurVRdGQT/EgrrwojORaFstje7DQ1uhK5ScbSTbGUpNuq8IbpukMhMaLS7DDhd3/hdZWkeKUg598UeuyEnL6E6PzbTCETD+t1rgGa7Kyvx2iSmpJiZ3JpOedSVTEs6ptpZUfFSXDfKGVJpksPoFV6a3RK1S6il4oeZLq9UBfAkWNjx5xMaHVDQ+nTk7O0lFRLjEmtx0PYT8WCkm3PsivaISEsvRTSGfU3eYaYLaV3OSSnMW2cAhPc5ZD9UqbBFw5TXU247lIitJ2Ealo7ptS9Jn3WJFL4WygKOsSBl6TDef3QqPTq2qkOomVTCVpQShAKbqtbh54zvcsmjLaVrZP8NLrTbnBB+4w0SpVS3T7gYsVSv/VSr3CM5FbLehqOken1I0bmBLTGtemCnEW2QCUjguTshjR902i1iebkyh+VddOFBdAwk8AuDlGa6TATG6DNId8ZKptKSDxZC3ojmmUuxTNNZhqSaTLttqbUhDYsEnCDl1xVBbCzcpg3KYEEWoqSknbaBHI6rYN9EdEYfp4/vnTSfN8kqSgdSQI2+/iiMEruOo6WTwbzU7NqQm/1rCOmFucpElp85Lu1uVVLPNuoEk2kltQUARcWyizVR/fG47LqveyW0+hdvuik1/RioaNrl0zxZVr8WEtKJta19oHHFlae1248+g/wUyE/4wfvjTWiIhjox8zNJfsm+8w63MPx2p+aHvhrov8AM3SX7JvvMOty/wDHqn5oe+K9mCP3OPnjL/Uc9kwhotlp/Kedq++F9zj55S/1F+yYQ0Y+f8r52rvMH5B2Z/fLV/zMfrBCm6P895zob9gQnNZbpSv+Zj9YIV3SPntN/Vb9gQ8oEjunZmi+Z+6G+kvzA0a6HO+HO6b5NEP9E90NtJP3v9Gv+r3wWyHkeD95lXnX7cP9y2VRPUOtSjnkP2bV0FJEMEj/AIMr86/bEONzebcp+jFfnGkpUthAcSFDIkIUReI/iwVCdlKjojpAppRwvMk4VjyXEnL0ERpmgtH0bfZZrdKadbmEpKHELdKtWojMEdxip/Cc5uiIm5ecl5Zp+SlVvsONJIJIIuk3JyN/TaCbls46xpVvZKyGphlQUngJGYP+uOEtUEM2v30B/wA2P6yDbpGWmkz9Vv2RBW/30Un/APrf+WD7pA/DSZ+qj2RF8oeBxuloUqvShCSf3E3sHOqLJpA1o+1odRZutsvPvIlEIl2W3CgqOEX7tsX2TSDJskj6Ce6M23Yr74pab5YHD60xhO2kXYodRnZuelpclpTclL4m5dAuUozxEXO055mLgf3mEecf+SI6vNIb3PdHMKQMS3lHnJMSO3cYT5x/5I2/BBPQ35j6SD+b/ZME3KbHSaZH9DV7SYPoZ8yNJR/ND2VQnuT/ADomPNFe0mD2YXgZ6NoNN3SEMbNXMutdXjCFdAkGc0/Exa+Euu+kEftQeqI3jur32BU4hXatfvhxuTsFzSGcfIybYIvzlQ90HtYIPSp4y+nM++E3Lc1itx2IMM65V3K9XHKipjUqdwjAk4rWAG3qiR0iH/EGZv8Apie8RadKdOqnRNIn6dKy8mppsJsVtknNIPHDgGhHyE9ECATdCTxiBHA7LYDqw2ypZyCUk+qMM0ZbVP6YSJWLlc0Fqvw2OIxuykoUyQ4AUFPjA7LcMQMs5oZKPpflnKSy6jyVoKAR0GNRdWc2V3dZZBp9Pftml1Sb9I/9RXaWpT+5nWmUgktTDayOIXTn6jGmzlR0YqTYZnJ2nTCEnEEuOIUL8ecL02ToQadbprMlq3hZ1LASQoc4HSYqlSqiVqYtSK0ZCi1WnCWU4qebACgfICbkkjoiwbl4JqFSFv4oe8RpUvovQ5bWamlSyNanCv4sZji6IcSlCpdPUtUnIS8upYwqLbYSSOI2iuaa2FGObnPzzlvqr9kwjo1YboEsP6YrvMbPK6P0mRfD8rTZVl1OxaGgCOuONaPUdiZE01TJVD6VYg4loBQPHeJ1EKMam8t0hfF8Jj9YIV3R/ntN/Vb9kRrczRaCw6uozUjJNrSrWKmHG0gg32knnhjNr0Mn5hT827SX3lWBW4pClG3PFU/Iooe6b8lQ/ND+zDbSPPc+0bPFre+NYnaXRpxplc7KSrzaEhLRdQCADwC8dVRaPNSbLC5CVdl2b6pBbBSi+2w4IixFsXK9zM0fvML85/bEK7njDk1onpFLtglbrRSgcZKFWjR26ZR3JJVPblZVUsDiLAQMN77bdMKyVNptL1jcjKsSuOylpaSE3twm0TqKhlZh+idcY0dqE47NNOqDsqtkBAFwokHO/REluXSrr2lofQklthpRWobBcWEahUNFtHagozc5TpZRPjKdthvzkjbD6mSNNkpctU1hhpu+YaAAvzxp4i2JlZhtSm1UvTyZnC0VmXqCncF7YrLvaFdOJvf+kZnAgoD8uy5h22xIBtGzTVIoM/NEzUlJPvnIlbaVKMde0cob7qS9S5Na8ISnE0knCLAW5hlEWLHcuVjyR/E2fs090ZruxIVraY5Y4cLgv2Y1BoI1Y1eHBbK2y0N6jTJGpsBqflWphpJvhcTcDnjEZU7FeDBqjWlT+i9MpwlVJTIKWlT17hRVmB6LxZEgq3GDYbJi55vjI0huhaPvyiZVunyTjDZxBAbSQCeHphdqSpUswac0xLNtk5sJSACTzRt4qGVmNaJ1be9IrVLLGIzUqtwOX8nCk5W57w/3J89KH/NFe0mNRTo7Q5fEpFLk29YCgkNJFwcrdcGl6TRqO4XpeTlZRahhxoQEEjiv6IPEWoUWZVulBchpq3Ns5LUy26kkXFwSP2YmNyGVtK1KZO1a0IHUCfvi/TtKpNSCZidk5aZCE5OOoCrJ27TCknTpCmsKTJyzMs0fGUG0hIOW3KJnTjQrUxbTRh6nacTLzzaglTyXkfyk5HL0EdUNq5PDSnS4vSDLg3ypCG0KAxXsBwXjbZunUqtNBMzLS82hGQxpCsPuhCRodEpbi1yUlLMOIyUpKRiTfn2iKsRUMrHZFkpHNAg7wsRAjB0WwV78VWP5B7o84k5x6Ne/FV/UPdHnI7Y64Xk5SFW2JhbesQy4pA2qCSR6YPKzszJTCJiWfWy6jyVoVYiNW3MADoq4CLjfK+5MZnpEy3LaRVBlpIShEwsJSBkBeNp22ieDYdA9JF6Q0Y74sZqWIQ6Rli4ld/oi07RGV7kLhE1UkXyLaD6zF/rWktL0flw7UZgIKvIbSLrX0COEl+1I0mSto4RFAVuvUkKITITZHH4o9V4naDpxRtIXQxLPKafP8C8LKV0HYYji0LDadj8Cql9kPaEYKL3jetOjfQypfZfeIwVJFxfZHbD2Iz0MEqXTaaEGxu3mRe3ixJYV6ggm67bQLZxU57Tyj6PSsrKvqcemAwgqbZAOHxRtJNof6OaaUnSVampRa25hAuWXRZRHGOOPncHbZvPokSEktpxyWS2RdtkhwD6JyyPojs2ttmbWp1QQlbBCSeE32dOcO35lmVYXMPuJaabGJa1GwSIpk9usUKXeLbDEzNJSfLSAlJ6L5+qMLDbVI28RXZaZpChQlIt4wZAtbmEKSiVpm5jWkFZwnEE2BFj/AO4qcjur0KafS1MNTEqFG2NaQUjpsYt7tRlm6cuoawOS6Wy7jb8a6bXuOOK8Np2ydT9WgyQPhFZttaT3mCTKHFTzIbc1Z1a88N+FMVr/AGpaM3zff/sDFtaeQ80h1BulaQodBg8PTUKetiVOSUyDIO3AIXdF2l/VMVmobolApc+9JTDzweYVhXhaJAPTDuX0wpU1QXq22t3ebCsK1Fsg3y2Dh2iNZGlRnNcrHtLcS5LpSJhDpShNwkZpy4c4bTCkF2dl0kF5x5GrSNpOFOcQw3UdGSoJDz9zl8iYt2JNsXBtvGHhuqZtYitsQnRdlu2fxyPaEcqSbyDthc2is1fdOoNLmFS7ZdnVpNlFkDCDxXO3qhgxuv0ZxwJekptlJ2q8VVvXG+nJ2YU6r6LvPpJp0wANrSh6oSmUk0shIN9WDbjHDHafVJOrSaJuRfS+yvYpJ9R4oiK3pxRqDP7ynluh7AFWS3iFjz9UZytsKdEpLuNvTjzrJCm8CU4hsJFz94hlNoU3MPvIQTjdShdhwWSQfTcdcNZHTygT8pNTSJhbbUoAXVOIw7b2txnKIhG6vQlzAbWzNIbJtrCgW6bXvB4Tao2sWnZcH/owIT3w1NMtvMrC21pxJUnYQYEdCLYD34sv6h7o85Hyo9GPfiy/qnujzmfKMdcLycZGvbl3zXc86V3JjNtKfnTU/OV98WLRHTmS0cojkm9LPvOl1TicFrZgC1783FFUm33qvVnphLRU9NPFQQgXNydgjUU1JsjLxuRm07UTwatHeYqul9Teqmk8686rJDpbQngSlJsPf1mNM0A0afoNKcdnE4JmaIKkcKEjYDz7YyWsflqe84c9owjTk2HsTFG0PXV9GZ6spmtWZXFhawXx4UhRub5bYr0u+7LTDb7KyhxtQUlQ2gjhjS9Cv3t6v/1/1YjMOGNJ22NjbdIp01Hc1mJw2u/KIWbcZtGJcMbDOG+5GPMUfdGPcMYw9gyarOjdWpcnL1KfwKROZghd1XIvY9UL6CzCpfTKnKSSMTmA9BBEXDdG+ZlK+uj2DFI0Py0upnnCY0ncR5L7uuVF1qnSMihZSh9alrA+kE2sD6Yz7RuiK0irbVOD2pCwVKcw3sAL7Ium68fHpXQ7+xEFuZ5aZMn+aX3RI6QD3IOv0hVDrUxTlOa3UkALtbECL7OuNE3NZtdR0UqVKcUSlq6UX4AtJy9IPpinboCwvTOfKTeykg9OERadyDNqq9LXcqEtY2wtzMzkbbI9DaMTe+9GKc+TcqlkX6QLH1xhFflhJ1+fl0psluYWlI5sRt6o1nQOfDe5+0+s3Esl2/QCTExNUioyfSGYEzpDUHgbhcysg82Ixf5ZrU7i7gItrElfpcjMXFlbilHaokmNgqUvvTclDBFimTbJHOSCe+LLwRGPoPxqekRuGn9Sdp+h8wplwoW8UsgjbY7fVeMPR8onpEbBun56IJ84R3GE90VGRyksqdnmJVBAU84lAJ4CTaJnS/RcaLzzDCZozCXW8eIow2N7GI+g/OGnedN+0IuO61+U5D7FXtRpv9kiLYS3J6m6xW36cVHVTDRWE8AUn/1f1Q23UDfS42/R0ffCG5n88WfsnO6Ft0830sPm6PvjP9l8EJQaHU9IFvycgpISkBxzGrCnK4HXmYinmVy7y2XBhW2opUOIiL/uTfj1R+yR3mKZWsq3P+cue0Y0m81E8GvaAvrf0NksZuUY0X5go29UCEtzo/gdLfXc9owI4S3O0dizvn9zr+oe6POSvKMejH/xdf1T3R502qjeF5OciUpujNZq0muckJJT7KFFJUFpBuBfYTc7YcUXSio6PPYWWZc4DZSXGEhXQVABXri/7mHzXduP40r2UxnOlKQnSipAAAb4X3xtO20zOxsmjOkcvpJTN8sp1bqDhdaJ8k/eIxGs/lqe84c9oxeNydahNVBFzhLaDbrPvij1n8tz3nDntGJFVJh7Fn0b0sp1K0Qn6VMB4vzGswYEXT4yABc34xFM4YtOjOgkxpLTVzrU82wEOlvCpBJNgDf1xMf7JJ2/5VY/sz74txTFMn5r96MeYI+6MfScxG11yQVTNzeYkVrDipeUCCoCwNrRig2xnD2YZqG6L8yqUf5aPYMUjRD520zzhPfF33RfmVSvrt+wYo+iR/Cymeco741H4h7mw6SaK0/SUMKn3XWxLBWEtqA22ve45ozmbnqBolUi7o86/OTqEqRrHFAtIvkdg8Y+qLVuo1eYkKMxJy6ygziiFkbSkDMddxGZUKkO1ysy9PaUEl5Waj9FIzJ9AjMFpbKxnMTDs1MOTD7inHXFFS1K2knaY0ncf+TqvS1+1FK0spTFF0gep8tiLbKUAFRuScIufTF03IPk6r0tftRufw0Ityq6esFjTKoJIsFLSsdaQfviz6HzgRuZVlN7loui3MUD77xG7q0tqtJWXwMnpZJPSCR7oa6LPlGhukzd8tU0R1kg/dGd4oeSqtI1swhv85QT6Y3DTJsNaCzzadiGUpHURGO6Py++tI6cwRcLmmwejELxs2nI/Ayo/ZjvEMTdCJhKflE9MbDum/M9P26O4xjyflE9MbDumfM8fbo++LPdBbGV0L5wU/zpv2hFy3WvylIfYq74ptC+cFP86b9oRct1r8o0/wCxV3wfyQWxE7mh/DJn7JzuhbdPP4Wbf4uj74R3Nfnix9k53Qtun/Ov/t0d5if2PA/3JjeoVD7JPeYptb/LlQH9Jc9oxctyX8pVAfzKe+JCe3LVTk9MTPwsEh51TmHU3tck2288LSlqWtCW3OfmdLfXc9owIlNHaIdH6M3Ty/rsClHHhw3ub7IEcW7Z1jsSj3yCvqnujzlwx6Md+RV9Ux51tnHXC8nORre5fnow750r2UxnOlXzqqfnC++L7ucVCSk9GXhMzbLNphSiHFgG2FOcZ7Xppqfrs7Nsm7brylJPGL5RYr9mZexb9yf8oT4/mk98Uutflue84c9oxdtydCt+VFdjYNoF+s+6KVWsq5P+cue0Yq+THg0PQNxbW59VHG1FC0qeKVJNiDqxnFB8Jq7f8sz394X74vegx/4e1fpe/ViMx4YkVqwzZJ152Y3KlPPOKccXIpKlqNyTlmTGNjbGwvZ7ktv6AO4Rj4Ge2GH5DNQ3RM9CaX9dv2DFG0T+dlL85R3xeN0P5kUv6zfsGKPoplpXTPOkd4hD4MPcuW69n8Ff9X9mILcz+eLX2S+6J7dd2Ur/AKv7MQG5qoJ0xYBIGJpwDnNoL4B7iO6IPw0nehHsiLNuQeRVelr9qKzuhqCtM52xvbAP8IizbkHk1Xpa/bg/gFuE3XmPHpsxxhxB6rH74qVEe1ejlfRfy2Wf1o98aJurSwd0ZZew3UzMpz4gQR32jLJKabYptQl1EhcwhCUZbbLCvuhDWIe5NbnTGu00kyU3DYWs9k/eRGo6c/MypfZDvEZ9uUy5c0meePktSys+ckAffGhacj8Dal9l94jM/kirYwceWOmNi3S/md/1m/vjHQLrHTGx7pWehhI5Vv743PdEWxlND/L9P85b9oRc91r8o0/7FXeIpdE/L9Pv+kt+0Ium61+Uaf8AZK7xB/JBbERubfPJj7Nz2YX3T/nZ/wBujvMIbm3zyY+zc9mHG6f86h5unvMT+x4Hu5IP95z/ANinvjVLZRlm5H+VKh9invjVY5YnyNR2EnNogR13aIEZR1Wwk4PilZfRMedSDcx6PAum0IfB0lf8UY/sxGoTynOSs875mHlPpU/VXtVJSrr6uHAm4HSeCN9FNkv0Rj+zEOG2kIFkJCRxAWjfW+jNFd0M0Y8HaUW3SFTT5xukZgcQHRGeboGjkxSq2/PNtKMnNL1gWBklR2g9dzG1BOUEcZQ6godQlaSM0qFwYwptOy0ee5Kv1KQp0xT5WYKJeZvrEAA3uLHPgygtHo85W6giUk2VLUo+Mq2SBxniEbmrRahLXjVSJMq49Qn3Q+lafKyScErLNMJ/NbQEj1RrqrwiZSB0jlEyOgU3KN5pYlMAPGAAIw8A3j0otpLiChaQpJ2gi4MN/guR/Qpf+yT7okZ5StFC3Qh+A9LP8pv2DFF0V+dVM86b9oRvrkqw62G3GW1oTsSpIIEJpp0mhYWiUZSoG4IbAIgsSlQoou6xIPPUuTnW21KRLrUHCB5IVbM81xGXMF9D6DLqcS7eySgkKvzWj0ktlDrZbcQFJULFKhcGGjFDpcs8HpemyzTg2LQ0kEddoQxMqojRgdZp07TZ7Uz5UZhbaXF4jcjEL2J44ve5AoBdUQTmQ0bc3je+NIdkZZ5WN2WacVxqQCYMzKMS5JZYbbJ2lCQO6DxLVUKK9ugsF/QyesL6sJX6FCMMsbx6ZU0lxBQtAUk7QRcGEPgyS/Q2P7Me6EJ5StWZ1uQy3iVKZIzJbQPWT3iLZpwPwNqX2X3iJ5mWZl0lLLKGwdoQkC8GW0hxBQtIUk7UkXBjLlcrFaHme3jDpjetJKOquaMPyLZAdUgKbvsxDMD7ol/g2S/Q2P7MQspBuLZDhjUsS6IkebpmWm6ZOlp9pyXmGVXKVCxSRsMLVWtVGtPIeqEwXltpwpyAsOqPQU3SpGetvuSYmLco2Fd8NmdHKNLrC2aVJoUDfElhIPdGur9DKUPcv0cmWHXazNMltC28DAULFQOZV0ZCIfdQTbSpPm6O8xsoQALAbISck5d5WJ1htZ41IBMYz/tZa0Ms3JAfhafH8wn2o1W0cblWGCS0yhsnaUpAhQiJKWZ2VKhB3aIEB7ggRDotiuzGkM2xNOtJbZKULKRcG9gemExpNO8mz2T74jp/8oTP2qu8xHKmXGlgLbv4tyU3te+z0Xjz8sfGcmlI9FH8bAypuJZPCed5Nj0H3x3wnnR/Bseg++K69NhlCFlsnEknoyvBTP2A+KVmL3vltt6InXx35Ndv+Mv5LKNKZ7kmPQffAOlE9ybHoPviuiZVq3VKaPiXth4QL+6CKnykJBZUFLCrC97WF4dbH9h2/wCN6ll8KZ7kmPQffA8KZ3kmPQffFZTPErALKgDn0ZA/fHd/EsMupbuHHCgi/FfP1Q62PyO3/G9Sy+FE7yTHoPvgeFE7yTHoPvitme2gMqv43qF4XZWpxIWUgJUAQOEcd4jx8dK3Iq/F/HbpRJ7wonuTY9B98DwonuSY9B98QsdjHdY3sb7PA9SZ8KJ7kmPQffA8KZ7kmPQffENAEO6xvYdngepNeFM9ybHZPvjnhTPcmx6D74hoBid1jew7PA9UTI0nnQokNM3O3JXvjvhTPcmx2T74hY7wQ7rG9i9ngeqJnwqnx/Bsdk++OeFc/wAlL9k++IYiOGHdY3sOzwPVE14Vz3JS/ZPvgeFc/b5KX7J98QkCNdzi+w7PA9UTXhVP8lL9k++OeFU/yTHZPviGjkO5xfYdngeqJvwqnuSY7J98FOlU/wAmx2T74hoKYdzi+w7PA9UTR0qn+TY7J98FOlU/ybHZPviGJyjl4vc4vsTs8D1Ra6RVX6mXtelA1eG2AEbb8/NAhlov/Gv6n7UCP2/xZOWCm/8A7U/B/LhGGNKMVS/9EXPflCY+1V3mGinkoVhIXfmbJ9doeTw/3hM/aq7zCIjz82s7PRQ+C/8AAzbnUrUtLjRFllIAzuL2gfCLRUhKUqusAi4tkSBf1w7wg7QI4EpGQSAAIZo8Fyy5EDOoS6tBSfEIF+P09UcVPtC1kqOageawuYc2FsxAwj80eiJmjwKlyNRPNlSUlC/HSVDIQoH2m0NYEEJcAKQBaw/0RC2BJFiBBgkWFhkIXHguWXkaqnClphZQAHSLgq2X79sd382NXdKvjCALZ7b7fRDnCCBlsgYRxCJceC5ZcjYzzaQq6V+KLnLrjrM2h5KyhJ8RINjw3FxDjCOKO2A2CFxrYVLkameShIK0KBzvbPYLwYTiVMrcS2rxFBJScttvfDgpvwQMI2WhceCpS5GzU6ha20FCkrWSANoyz2wHpssk3bvZYTt5tsObDigWiXG9hUq3GqZtwutoU0kY1KFwq9gOqDrnW0OKQUqJTttY8BP3GHAAyy2QAhIuQNpzhceBUuRmakyACUrzTiGXPaOKn0Ar+LVZBIJy4Le+HmEfmj0RwpHEItw4FT5GfwgnMlBCRne+3JJ/ahTfSMDiilQ1ZsdmcL2GywjthBuPhBKXI2E1dtTgbNgRbPaCB744idSt0NYFBRJHNl/+w6sLcEFsOACFx4FS5Ghn0pdLakEEKtln1+owXf6SQnArEQSOEZC+2Hls9kcIHEI1ceCVLkauzKm3ijVFSAkEqHBf/wDIJv8AQAcSFXSSDbP6RH3Q8sIKQOIQUo8BqXhk9ot/Gv6n7UCO6L/xr+p+1Aj978P/AII/5/2ed/O/7Ev8f6RKroci8tTi2ziWSScZ2mODR+ngAFpR58ZiSSPFHRDZmaW5VJmVKU4Gm21pI2kqxX9kRvoYb/k+buMVf0xAaP04/wACrtn3x3wep3Iq7ZiTA5oaz845KLkwhKSH5hLSsXACCcufKJ0MP1Re5xfZjfwdp3Iq7Zjvg7TuRV2z74c1ibcp9Gm5xlKVLYZUtIXexIF87QilmuLQFb8kRcX/ABVf+ZDt8P1Q7nF9mE8HabyKu2r3wPB2ncirtn3wqlitBQxTkkU3zAlVf/eFKxNvSNNcfl8GtCkJTjBIzUBmARxw7fD9UO5xfZjfwdp3JK7Z98Dwdp3Iq7ZhQMVz9Nkf7qv/ADISmJ2qUtGvnWpeZlEZuuS4UhbafzsJJuB0w7fD4Q7nF9md8HadyKu2ffAGj1O5FXbPviVbUhxsOIUFJUAQRwiIaVmqtUJie1D0oy3LTKmUhbClEgAG9wsccO3w/VDucX2Yr4PU7kVds++O+DtO5FXbMGLddbSVJfkHiNiCytu/XiVb0Q4p0+J5LiFtKYmGFYXmVHNBtcZ8IIzBh2+H6odzi+zGvg7TeQV2z74Hg7TeRV2z74NV5ybl5unysmplKpt1SFKdQVAAIKtgI4oNqK3+nSP91X/mRe3wvVE7nF9mEGjtN5FXbPvjvg7TeRV2z74cyzVTS9eamZVxq3ktMKQb9JWYRqEzPCpSslJOMN61txxS3WyvySgAABQ/Oh2+F6odzi+zCeDlN5FXbPvjng5TeQV21e+FdRXbfj0h/dV/5kFZqMyxPNyVUZbbU9cMPNKOB0gXKSDmlVgcs78cO3w/VDucX2YTwcpnIK7avfA8HKbyCu2r3w8m26itwbzmJdpFsw6ypZv0hQiMnn65Jvybe+5FW+n9Tfeq/F8VSr/KfyfXDt8P1Re5xfZi/g5TbfIK7avfHDo7TeQPbV74V1Fc/TpL+6K/zIkbccToYfqh3OL7Mhzo5TOQP9or3xzwdpo/gD21e+JgpgpGV4dDD9R3OL7Mh/B2m8ge2r3xw6PU3kD21e+O0aqPVB18PIbCDZ2WUgHx2iSATz3ST1iJUiL0MNfyTucX2ZGsU+WkMW928GO2Lxib26emBDp8WIgR1ilFUjLk5O2KoF0J6IjpVP4Qz32DPeuJJsXbT0CIVz4RGkc2JBMsRvdnHriocLlrWjSOLJ0DKIqt5O0zz5HcqO30i/Mpvac90Magatvqmb9TJhrfqPkVKKr2PGIJAkdJ/mxUvNl9xiTa+RR9URG6T38GKlx71c9kwm1MaQ6lFqbIWwj+Nq/y4laAmIjNIvyM59o1+sTBpZ6tqfQJmQk22ifGUiaUpQ6BgF/TBNJVYKG8rCVWW2bDafHTBLUWSnBHFAFJBtYjhhh8LrA/JU/2E/8A2iMnKvMVF74MDL1LQ8MCpiYSUqIPAgi6cR5z1GFEJLRwk6PSV8wGgE86Rkn1AQho9fXVf/mK/ZREswy3LS7bDKcLbaQlI4gMordLeqyJ2rpkpOVea3+vxnZhSDfCjgCTF5KWiIpkHwpmyjyd6NY+nEu3qvCLszpNh8SnSA4ymYUsjoBSkH0wrQFMFMz4zxnS5eaD6cKwq2WQyw22Wy9cKpCwtXH++6J5w5+qXEzEFpEqZRUaMqTabdeEyvCl1ZQk/FL2kA90Lb40j/8Ajaf/AHxf+XCrQJcRGTPzmkPNX/aahxIOVJal7/lpZkC2AsvKXfjvdItDGqTCpbSGnrTLuvky74wtAEjNvPMiC3BNCIvSDKUllgDGmdl8BtxuJB9RMdXWXUIKhR6gojgCEXP+KGMjMLr9TQ9NjeqZJWNuSUFBwqtbGsEDIA5WuL8MEiFhAsLREVv8co/nw/VORMRE1v8AG6P5+P1bkEUlQBHCINHCM4hQsRtdmCxS3UovrHyGG7bcSzhHovfqiTIiImyJnSCTlQCUyyFTC+IE+KnvUeqCIxOZl00+eprrICWUgyi08ASR4v8AiSB1xKHOG1XlFTlLfZbNncOJpXEtOaT6QIUk5hM5JMTKdjrYX6ReAQSY2p64ECY2p64EU6LYXb+TT0CI+WH4Rzw/o7Pe5Eg2Pi024hDKXQsaQTiyk4VS7ICrZE3ciHMkLRFV3JdM8+b7jEvaIuttrWqnYEKVhnmybC9hnnBA7pL82Kl5q57JiSZ+QR9UQw0jQpzRuooQkqUqWcASkXJOEwGa7TUsoBfIISL/ABavdFBJWyiL0jH+5Xfrt+2mFRXqaf4c3+zV7oLpAhTtFdDaSolTZAAufLTAEgBlCFQk2p+QelXk4kOoKTzc454dAZCAU5RAMKJMLm6HJPum7i2ElZ/lWz9cNNH/AJasf8xX7CIcaOpKaIw2tCkKbxIIULEWUR90R9Ln5anzlWbmlLbUufUtILajdOBGeQ5jFBYbREzaQ1pRT3UGynmXW3B+cBYj0G/phVekNOQm6VvOngS3LrUT1AQWRln52pfCs2wqXCGy1LMrIKkg2KlKtsJsMuADngBKsfliiecr/VLiZiHrqky9QpEw4FapqZWVqSknCC0scHORDn4epn6Qr+yX7oBD+IyZ+c0h5tMe01DmWqsjNPBll0qWrYChQ7xCUy0o6RyCwklKZd8E2yBJbt3GICQiJrjQbfp08k4XGZpDeIcKFnAU9GYPUImsOURmkDavg5C0pKtVMsOEAXNkuJJ9QMEB/ETW/wAao/nw/VuRMWyiKrTS1zNJKUKUEzwKrDYNWvMxVuCTgQcJjlohQhGUVqSl6jUJydqUrPplW3nS2gFgLJS3dINyeE4j1xN1d96UpUw/Ktl19KDqkAXxLOSfXaO0+UElT5eVBvqmwknjIG2KiEeafW//AJxH90T74S0fbXJtzVLdeDq5V4qBwhN0L8YG3ALlQ6onSIiZhoy+kMvMoQoiZaUw4QMgU+Mgni+mOsQsDiZGaeuBCRf3wjHq1t4XFosoWJsbX6Da8CB0Ww+aHxSegQcCCtfJI+qIPGTALR0CAI7AHQL7YGEcUGAjsUBLDijtso7aO2gDgEJTExLyjZcmH22UDMqcUEgdZhCsVAUylPzmHEptPip/OUTZI6yQIZSGjzCVCbqmGfn1C63XRdKTxISckiAFfCag7PheT6dcm3ph+w+xNNhyXebeQdim1BQ9UG3sxhw6lvDxYRETP0FDeKeo6USc+gXBQMKHv5K0jI32X2iLoQmcgLm1o4VoSjGVpCPzicojxOt1PRpc43kHpZRKeFJwm46jcdUQlUZTM7nUgw4DgdEohXQVoERIhbrA88Cw4oitHJh1cgqTml45qRWWHVcKreSrrTYxL2hsU4E80dtnHYbVGdbptOfnHQShlBUQNp4gOc7OuAFkrQpSkpUCU5EA7IMYrOikm7Jz9QEyP3S8hl5/66sZPo2dUPqpPTT86mkUtaUTKkhbz5FxLo47cKjnYc1+m1rRB7N1KRkADOTbMuDsLqwkH0w1b0lobqwhFWlMRNgC8kX6LwaR0fpsgS4ljXPrzW+/8Y4o9J7hlDxyUlnkYHZdpaeJSARDQoqlSVpCkqCgdhHDANogZikvUS87Q0qDaTiekL3Q4nhwD6CujIxLSs2zUJFuaYViaeRiSYUBVK0OJxIUlQ4wbx0gRSNGlroNPk5xSiadPEh+5yYdxEBfMk5A8RsYu+0QaoIKRBFlIIBIFzYX4YUMQleynaN58P1a4iKPJzajrgQJz6HXAim1sOWfkkfVEHjjI+JR9UQa2e2MmACDAQXhg444hToEdtA2x3aI0QKI7a4gWjsARWkci7PUN9pgYnU4XEJ/OUhQUB14bdcOaZUpWqSaJiVcxA5KSclIPCFDgMPOqIyboEhNTRmwlyXmiLF+XcLaz0kbeu8CEoBAtEKmnV2UV+5q0mZQBk3OMAntIsfVAcrk7TTerU4oYAuZqWVrUJ+sLBQHPYxa4Fjg09qm0Obl2VKKCl1wYjsKrqI6LmIWbF9Aab0yf6xuLFNutv0h91pYWhbCilSTcEFO2K7NH/h9Tv8As/1jcEQkJz/dmkUrPBPxM+BLPkcCxctqPrT1iJ2GVWkBVKU/JlZQXE+IsbUKGaVdRAPVBKJUDUqW08sYXk3beT+a4k2UPSDDcpIxB1Uio1uTpSVnVsETcyANoBs2k9Ks/wCrE044hppTrhCUIGJRPABEPo42t5h+qvt4HqgvWAWzS2Mm09nPpJguQw0mQnSKqk5AMsE/44S0WG+JByqLT8ZUHlPEnbhvZA6kgeuALmsVoDbvVq1uhyHGjBSdF6Xg2b1b9kXg9iEmRAtHYEQ0FIyiDpTZkqrVKeCdVjTMtJ/NDl8QH9ZKj1xPWiCAUdMnSPIFPTi6cZt98VEYhozLMzmh0vLTDaXGnELStKhkRiMKUWZekpldDnVlTrKcUs6r+Ga2D+snYeo8MG0PH4MSnQr2zDitU1c/Lpcll6qcllayXc4lcR5iMj0xfNEJExB18/u2jefj9WuH1KqaKpIh7AWnUkoeZJuWljakwxr/AOOUfz8fq1xFuUeTn0OuBAnPodcCCOi2HjPyCPqjug8EY+RR9UQpGTBy0dAgAR0bYAMBHYAgEZxQcgR0QMoAjatPOSDsgQQGnppLLpI4FJUB/iwxIw0qtOaqlOdlHSU4wClY2oUM0qHODYxHy9f3iEytdTvR8eLr8J1DvOFbB0HZAhOdccIChZQuDtBhoKtTlIC0z8sU7bh1Nu+GMxpLLuFUvSAalN2slLObaTxqXsA9fNCmBCktpl6XWJJu4Zlph1DQv5KSgLsOYFZEM5n976n/APZ/rERLylOXT6FMNOu659xLjrzn5y1XJtzcA5gIiZhCv9n8gnCcQ3plb+cRGrIWvgiFbvTNJltWAl6mnWI4g8kWUOtNj/VMTdoja/JOTdNK5cfuqWUH2Lfnpzt1i464yiiGkKt9iWoqFKC59dnMO0MpzWevJP8AWiZQlKEBKRZKRYAcEQejziqvMv11bakNvJDMqlabKDY2k8V1X9AietFfAIiUAOktUHBqWL/44S0ZUJViZo6jZynvKQAdpbUcSD6DbqheTSRpNUzY2LLFjx+XHKtTplUw3U6aUpnWU4ChZsl9G3Ao8GeYPAYfRCWjkRDGlFPU4GJ1Zp8yPKZmvEz5iclDnBh0/W6VLN6x6oyqE8ZeTn64lMo9Oy8QNGUZ2fqVTsdU4tLDB/OQ3e561KVBXp+a0hTvalodYkl3D08tJQSnibBzJP5xsBwXiZl5VmTlG5aXQG2mkhKEjYAIuwIjQ/5sSfQr2zE0Yh9EUKRozKJUCD42RFvpGJrhg9wV+poVRah8NMj9zOAJn0AXy4HOlN8+bojlcWlczRFoUFJVPJII2EatcTziA4lSFAKSRYg8MUuZZmKXWaXSShxyUE6HZV3bgRgXds/VJFuY80VEZZJz6HXAjs79Dr+6BER1Ww7Y+RR9UQZTjaDZSwCRcAn/AFxwVnNhH1R3QhNyRmXW1hzCUJI2X2kH7oxJvwRJN6jsZx2GCpB0hWF/CSvEMsuv1eiFnGFqYQ2hdikWJPDlaM2+C0uR0VBKCpSgABcknZHcQ4xDByQddbeSVpTrCciLj6WZ9I9EHTIuB5S1LSoFQUARstf3+qGaXBcq5HmIJF1KFibCO2yiPapriQ3ifx4FYji6U/8A19ZhZ+TW7NNvJeKAm10/nW//AGGaVbEyxvccBxBtZaTfZY7YCkJWCFJCgeA53hqZAqSbrFyBnxkAj74Ufl1OrZUlywbNyOPZ/rrhmlwMq5E10mmKcC1SEqV7QS0m/dDlttttOBCEoA4Ei0NTILwEa3xiFAK4Re3daCOSmrbut8J+LwXPQr3+qGaXAyx5JAEEkAgkbRAABFhshiGU2bBm0Yk4SQDtABv6u6DNFphLiFzSLuqOG6hxRU3wRxXI82c0GiPDTS1tLTNIKPogHJQVst6YEmWG2XUCdbWojNQULi46eO5gnLgOKS3JEWtYQIYJZuWyH28gR4p4c9mf+rQmim61lZamQUOJFinMfSz2849ETNLguVcknl6YFxe1xfihkJBesSQ7ZKUkWtx39/qjrkgrAUoWkXBGY2C97QzPgZY8i7zbDoCHkIWCcgsA3hFumU9lWJqSl0K40tJB7o4JJerI1pCztUB/Jw/+44zJONOsqLlwhJChbbe/v/1la5nwTLHkdpKTcAjLbzQFKSkXUoDphm/JOLU6pCwkuWsU5EbPd64WmZUPJABAslScxfIi0LfAyrkWsL2Ec4YZtyK25tLweOFIICODaT949EEekXlvPOJfAxlOEW2WhmfApcjsuIxYQoFXFfOCqsTDT4NIXi1gvjCwbZ5BI/Z9cGaky0sKUsKsokC3Nt6YJvgrjHkTnvodcCOz21HXAjogthywfiUfVHdCkRQdcAsHFADnga53lF9oxmiUSpPPHRtiJ1zvKL7Rga53lV9owolEym8GiF173Kr7Rgb4e5ZfaMBRM5wDENr3uVX2jA173LL7RgKJmABeIbXvcsvtGBr3uWX2jAUTOcFcaS4AFXyNwQbEGIjfD3LL7Rgb4e5ZztGAodqokopzHZYyQMIORCTcDu9Ed+BJPX63ArJNsIVl5OG/Thyhnvh7lnO0YG+H+Wc7Riih+3SZJpaVoZCSmwFidgtYdGQ9EFFGkUm6WbZ3yUbX/wBEwy3w/wAs52jA3w/yznaMBQ/FIkQ1qksBKAQcKSRmL27zDphluXYQy0nChAsBe8Q2+HuWc7Rgb4f5ZztGAonOeBeIPfD/ACznaMDfD3LOdowoUTd4GKITXvcsvtGBr3uVX2jChRN4rxyIXXvcqvtGBvh7ll9owFEyTHIh9e9yq+0YGve5VfaMBRMZWhMxFa97lV9owNc7yi+0YChxPbUdcCGqlqV5SiekwIpp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BDAAoHBwgHBgoICAgLCgoLDhgQDg0NDh0VFhEYIx8lJCIfIiEmKzcvJik0KSEiMEExNDk7Pj4+JS5ESUM8SDc9Pjv/2wBDAQoLCw4NDhwQEBw7KCIoOzs7Ozs7Ozs7Ozs7Ozs7Ozs7Ozs7Ozs7Ozs7Ozs7Ozs7Ozs7Ozs7Ozs7Ozs7Ozs7Ozv/wAARCAFaAOUDASIAAhEBAxEB/8QAHAAAAAcBAQAAAAAAAAAAAAAAAAIDBAUGBwEI/8QAWRAAAQIEAgMKCAgHDQgDAQAAAQIDAAQFERIhBhMxBxRBUVNhcYGSsRYiMnSRobLRFSMzNkJyc8EmNDVSVLPCJDdDRGJjZIKTlKLT8BclJ3WDhMPhVdLxZf/EABoBAQEBAQEBAQAAAAAAAAAAAAABAgMGBAX/xAAsEQACAgAFBAIDAAICAwAAAAAAAQIRAxIhMVETFEFSMmEEIkKBsTM0ceHw/9oADAMBAAIRAxEAPwDV2GWDLtEstklAJJSOKFNTL8g32BBGD+52vqJ7oVjnbMBdRL8g32BHdRL8g32BBo6CIWAu95fkG+wIG95fkGuwIUvAuIoE97y/IN9gQN7y/INdgQeBeAsJvaX5BvsCBveX/R2+wIUvA64WUT3tL8g32BA3vL8g12BCl+eEZhlTyUpS4UWNzbh5soWA295bkG+wIG95fkGuwIjlyFR1hKagrDhQBlw3OM+jZz24oKabUdeLVJer2nLO+DDx8ecUEkZeW5BvsCO73l+Qa7Ahi1TptCkayorcSnDcFJGIi2d78Ofp5oSbpE6g51VxQJuQUnZnlt5/VEBJ73lzsYa7Agb3l+Qa7Ahj8HzpaCV1JSl3F14LcBvlfnB6uKHkq0tiWQ046XVpHjLO1RhYDb3l+Qb7AgGXlwPkG+wIUhKZQt2XcbbXgWpJAVxc8RvQLcbSSmJpKyqVaSQrKyRmk5gwSZWhuaDLUtLkhIVhUACvM5J9EKy0imUfxtLVgLYSpKiTmNhz64LOyjs1iQFNlC0geOLlB/OTz+6OdyynW45tNgpSROhkS0tqykqvhztcD74AUyW2lb2au4pST4oysD7oc6k74Q7iyS2U+kj3Q3blX0rSFLRq21KUmwNyTfb0XiNyWwWViEu6XW2yqUlwp5ouNWGV7DI5c8LSjsvNrUUyzQQlIucIuFcI6so5KybrIZ1ziFBhvAgJSRxZn0QrKy4l0uC4ONxS9nGbxY5vIk4iE04lpxzVSrCksoC13TmduQ9EE3w0qdLKW5RKRhyWPGVfihSblXXVuFpaUh5GrXcZgZ5jnzjrUuGn3HLiygkAcVhD9rFxoQqKW0lvAhKdt8ItxQI5UNqOv7oEdkYQ9ZV8S39QdwhUKENW1WbR9Qd0HC4yYF8UdCoRxR3FBgXCoGKEsUdKoAOV2FzshFmeZesEKPjJxC6SLjjFxnHVG6SOaI2UK3EyydU4nUMlKytBTnYCwvt2RzlJpnSEU1qSSJ5lxouhRCAnFiUkgW64CZ1lYNlEEEAhSSCL5DIiIqXC10tUuDMKcDSbpcQUgW4AbCF1vGZSool1pSFt+MpBST42YseARnOzWSI938yHdViOK+G+E2va9r7I6qdZSgKKicSikAAkkjbl1RHFTiZ2zTboUXQVJKboI/OvbI9cABbC2X1oWUoW6FBKSSMSsjYf6zhnZemiRE9LktDWD44kIy2kQq28h1GNBuLkX6DaIZMs6401dBQolxabjySVYk39UOaeHzJNlXxKsalLQpNzmomLGcm6ZmUIpWmOzPy4S+ouWEv8pl5OV46qcZQGipdg8bI54iXWXd8uANKKH1nGbZWTYj05iOPMzbyEYUhIYYTYLSblWRy7IjOeXBvpx5JhU20lSklfjJIBFuE7BBVzsu2pIW5bE5qxl9LiiMwO/CCp4IcKRg+LKdoIsSBxj3x16WW+4lOFQSZhRxAbBgNj6YrnIz048kmqcZCCrETZZRYJJJUOCwg7T6HkBaDcbMxa3HEOwJhthLr7SwpMwpSwlNzmCLgcOZh9ILcXLkuBQJWq2JOEkXyJEWM23qScEloKon2HHMCVG9yBdJAJG0X6oDFQl37BtR8ZGMYkkXHGL9XphlJyqhdx1S/FdcUhsgAC6lZ8ew+uG8pKPtty6VlxWKVUiygPizlll9/FEzSRrJDXUlmp1l4kIUfJxeMki448+CCJqMutClhZwpRjuUkXTxjjhinHNpCEtuNYGFNqK0lPjG2y+3ZwRxS3H5JxtMspCkS5SSUEHFa2FPHsPqhnY6cR+ZxoN6xWIC9hdBuTzCCmfYwBYUohRIACCTcbcrXhkpSVSgGGaWErSSpSSlaOdItnaE1KcUw2t1D4stRS4hBCwOAlIHDnwcUMzChEf7+ZUEYCpeNOJOFJNx1QRc4yl7VlRBuE3wmwJ2C+yGCi6HGHHxMIJasdS2TnfhABtBnVLTOHVIeClLSSMJKFpyuSbZEenKCmw4RFp03wdf3QILN/R64EfQjmhdHkI+qO6FAYTR8mj6o7oN1xgwKBUdvCYMRk8FOa9AWU4n2gCDszEZlLKjcI5mTIVlHcXPEbTXlPrmlLulWsAUOIhIv64SVMhNW1nxmEKDJNjhGV9uy+IgRM6qzXTbbRLX547iiIbSlGqdRYOqmFi9/KF1ZdGXqhi486mSm5ck4nVrWCFeSAVX9aQP60Z6leDSwr8llvHLxET+JaH0BRTiWyLg7LqEEbfcdcfKzZaXWUqAOQN7GHU12HS03Jq4jtxEUjAibS4r4wLeUlLiTmDmMJHELH1QUNtoTVChCQUghNha3xYMXOTpkwDAvleIZp5coqZXqg2Uy6VJbSbhRzz2bb5QGcJpkywtKlalJUguJIOYvfPnvE6hel9kyVZQOmI95lC3UMAYELl3BZOVrlMNVOKflXnz4xCW28JOV7gn1m3VFc68GVh35Jq+UdyhCXTq2cOqQ3n5KDcdwhiu3xj5+WTMpSk8NrgW6LRpypJkULbRLXgcO2IZm4ncerSBvpSdYFeMcjla2yDNLQh1l1aTrFvrSVBWd7qFiOEWEY6n0aeF9kvAiGlZlS551whzC+FAXScPi+TY8NxcwhT3FpMowtRNpZSkknaCEn1G8Or9F6L5LBccccvEWpDc03KsYEFam0qcURmlAHHznL0wR6ZSKpjwrwtqS0SEnCLjPPZtKfRFz0RYdksVDZf1wUkRFPNNNy1TUhtKVJSoAgDL4sGA8lCxMrc8tthJbJPk5HMdcM46f2ShMEURELUXFtOTjmI4FMhChxEpNj6cuuF3kpTMqeUgOAOIGIGy2zllzjP1mHU+i9LTccTe1PXAjk1tT1wI7rY5rYVQfi0/VEHAhNs+InoEQOlelzOirEu47LqmFPqKQlKrWAGZ9YjKTbMFkvBS02o3UgEkg5jhGyKFTd1WVqFRlpMUtxvXupbCy6DhubX2RfwYOLW4TAhtDeIpSElZuqw2mBqmsGANpwk4rW4b3v6YZVyqpotGmaitsupl04igGxOcQuienLOlU2/LtyK5csthd1LCr52tsgo6WMxZESzCHC6lpAWfpWzgGXZNwWkEEEHLgO30wqIEZpFzPkKWm1XxISb2Jy4tkc1LWJStWm6yCo22kbDB4pOkO6Uxo/WnqY5TnHi1husOAA3AOy3PGlGxmLmJZkO60NJCyb4rZ344Nqmzj8RPxnl5eVwZwVh0Py7boFgtIVbiuLwpEqhmbClltRBUhJIAFyOLMeuDFtCiolAOIYVZbRxesxE6TaQI0ao6qithT6UrSnAlVjnDXRDS5rSyXmXWpRUvqFBJClYr3F4uTSxmZYChOIKwjEBYHm/wBCCmXZLamy0nAokqTbImFIF7RKFsK002ynC0gIG2wgu9mS8Hi0nWDYq2cRadK6Cqo/B6akyZrW6rVZ3x3tbZxxMA3g0MxwMtW8hPlY9nDxwXerGt1uqTrPzrZwrAhSGZiZZbsgYE2R5ItsytAEuyMNm0+InCnLYOKDkw1qNTkqTKGan5hLDIIBWrZc7IUhbFFyUstQUphBIAANuAbBByy3hKcCcKjci20xDr0spblFnapIPpnG5NBUsIJGdr2zERWie6CzpVU3JFuQXLltou41OBV7EC2zni5PoZmW0tIIWChJC/KFvKytnBHJZlxSVLaQoo8kkbIVvlHLxKFia2GnEqC20qC/KuL3hNcswp4OlpGsGxVs4XMEUYZUMzGs1tT1wIE1tT1wI2jS2OoVZCRzRl+68/im6az+Y2tXpIH3RpwtgHRGQ7qkwHdJ2mgfkpdIPSST7o1D5HNlYCVU2fllpPjJDbwPSAqPQU7VJam01yoTTmFhpGNSubgtGFaTS+9qhKIOX7hlyewB90aHpe+X9zBDuK+NpgnnzTG5q6IhrXt0Kj1/RupSDAeZeUycAdSAF2IyBBiM3JHks1OouK2JlgT1GIChUiTndGa5OzDeJ+VbQWVYj4pJziX3Lyd91Uf0Q98VpJNELrLbqGjswpacT7QQgrKlosMuDbtg1M3TdH6i842pbsrgQVhTyQAoAXNrE52EZboVTJSs6TMyk83rGFJWVJuRewPFCOj9Olp3S+WkJhBXLrmChSb2uBfK8TpxLZrVH3SKJWaoinsh9pxw2bU6gBKjxbYremXgYdKJk1Y1HfniawM4cHki1uq0U5iXbp+6A1LS4KW2aklKBfYA4LQ63SDfTmd6G/ZEFFJ6CzVKtppSNGm5NmaEwQ8yFNlCL+KMs89sMJvdT0flUslImHy6gLKW0i6L8BudsU3dQzXRT/Qx90RFcpElJaI0KfYbKZiaDmuViJxWOXRBQWlktmoaS1Og1nQpM/OrmFU55aFAsiywb7M+fbCO54vR9uSnTQ1TQaC0l0zJGRsdluDbFQKidxcAm9pr9uDaCOqb0I0mUkkEMkg8XxaomXQtlpnt1mgyk0tlpqZmQg2LjaQEnouYlaRp1R61ITU1LLcSZVsuOsrTZYSBtAvnGT6BSEjUKjPszrDbwEi4psL4FXGY57XhTc3bQ/pVvV0EszEu424m9sSSIrgiWMGqxLN6cCskL3sJ8v2t42HHi2cdo1iobpVDpkymXfTM4y2hzxWwRZSQRw8RjJ2qbKK08FLLZMp8IFnBiPkY7Wv0Q63QmUMaXPstDChttpKRfYAgARppOgnoaTM7quj8tUTKHfDiUqwqeQgFAPpuRE/XNJqbQKamenHvEcNm0ozU4bXyEYppxSJKjViXl5BottrlW1qBUTdRuCfVEtugurVRdGQT/EgrrwojORaFstje7DQ1uhK5ScbSTbGUpNuq8IbpukMhMaLS7DDhd3/hdZWkeKUg598UeuyEnL6E6PzbTCETD+t1rgGa7Kyvx2iSmpJiZ3JpOedSVTEs6ptpZUfFSXDfKGVJpksPoFV6a3RK1S6il4oeZLq9UBfAkWNjx5xMaHVDQ+nTk7O0lFRLjEmtx0PYT8WCkm3PsivaISEsvRTSGfU3eYaYLaV3OSSnMW2cAhPc5ZD9UqbBFw5TXU247lIitJ2Ealo7ptS9Jn3WJFL4WygKOsSBl6TDef3QqPTq2qkOomVTCVpQShAKbqtbh54zvcsmjLaVrZP8NLrTbnBB+4w0SpVS3T7gYsVSv/VSr3CM5FbLehqOken1I0bmBLTGtemCnEW2QCUjguTshjR902i1iebkyh+VddOFBdAwk8AuDlGa6TATG6DNId8ZKptKSDxZC3ojmmUuxTNNZhqSaTLttqbUhDYsEnCDl1xVBbCzcpg3KYEEWoqSknbaBHI6rYN9EdEYfp4/vnTSfN8kqSgdSQI2+/iiMEruOo6WTwbzU7NqQm/1rCOmFucpElp85Lu1uVVLPNuoEk2kltQUARcWyizVR/fG47LqveyW0+hdvuik1/RioaNrl0zxZVr8WEtKJta19oHHFlae1248+g/wUyE/4wfvjTWiIhjox8zNJfsm+8w63MPx2p+aHvhrov8AM3SX7JvvMOty/wDHqn5oe+K9mCP3OPnjL/Uc9kwhotlp/Kedq++F9zj55S/1F+yYQ0Y+f8r52rvMH5B2Z/fLV/zMfrBCm6P895zob9gQnNZbpSv+Zj9YIV3SPntN/Vb9gQ8oEjunZmi+Z+6G+kvzA0a6HO+HO6b5NEP9E90NtJP3v9Gv+r3wWyHkeD95lXnX7cP9y2VRPUOtSjnkP2bV0FJEMEj/AIMr86/bEONzebcp+jFfnGkpUthAcSFDIkIUReI/iwVCdlKjojpAppRwvMk4VjyXEnL0ERpmgtH0bfZZrdKadbmEpKHELdKtWojMEdxip/Cc5uiIm5ecl5Zp+SlVvsONJIJIIuk3JyN/TaCbls46xpVvZKyGphlQUngJGYP+uOEtUEM2v30B/wA2P6yDbpGWmkz9Vv2RBW/30Un/APrf+WD7pA/DSZ+qj2RF8oeBxuloUqvShCSf3E3sHOqLJpA1o+1odRZutsvPvIlEIl2W3CgqOEX7tsX2TSDJskj6Ce6M23Yr74pab5YHD60xhO2kXYodRnZuelpclpTclL4m5dAuUozxEXO055mLgf3mEecf+SI6vNIb3PdHMKQMS3lHnJMSO3cYT5x/5I2/BBPQ35j6SD+b/ZME3KbHSaZH9DV7SYPoZ8yNJR/ND2VQnuT/ADomPNFe0mD2YXgZ6NoNN3SEMbNXMutdXjCFdAkGc0/Exa+Euu+kEftQeqI3jur32BU4hXatfvhxuTsFzSGcfIybYIvzlQ90HtYIPSp4y+nM++E3Lc1itx2IMM65V3K9XHKipjUqdwjAk4rWAG3qiR0iH/EGZv8Apie8RadKdOqnRNIn6dKy8mppsJsVtknNIPHDgGhHyE9ECATdCTxiBHA7LYDqw2ypZyCUk+qMM0ZbVP6YSJWLlc0Fqvw2OIxuykoUyQ4AUFPjA7LcMQMs5oZKPpflnKSy6jyVoKAR0GNRdWc2V3dZZBp9Pftml1Sb9I/9RXaWpT+5nWmUgktTDayOIXTn6jGmzlR0YqTYZnJ2nTCEnEEuOIUL8ecL02ToQadbprMlq3hZ1LASQoc4HSYqlSqiVqYtSK0ZCi1WnCWU4qebACgfICbkkjoiwbl4JqFSFv4oe8RpUvovQ5bWamlSyNanCv4sZji6IcSlCpdPUtUnIS8upYwqLbYSSOI2iuaa2FGObnPzzlvqr9kwjo1YboEsP6YrvMbPK6P0mRfD8rTZVl1OxaGgCOuONaPUdiZE01TJVD6VYg4loBQPHeJ1EKMam8t0hfF8Jj9YIV3R/ntN/Vb9kRrczRaCw6uozUjJNrSrWKmHG0gg32knnhjNr0Mn5hT827SX3lWBW4pClG3PFU/Iooe6b8lQ/ND+zDbSPPc+0bPFre+NYnaXRpxplc7KSrzaEhLRdQCADwC8dVRaPNSbLC5CVdl2b6pBbBSi+2w4IixFsXK9zM0fvML85/bEK7njDk1onpFLtglbrRSgcZKFWjR26ZR3JJVPblZVUsDiLAQMN77bdMKyVNptL1jcjKsSuOylpaSE3twm0TqKhlZh+idcY0dqE47NNOqDsqtkBAFwokHO/REluXSrr2lofQklthpRWobBcWEahUNFtHagozc5TpZRPjKdthvzkjbD6mSNNkpctU1hhpu+YaAAvzxp4i2JlZhtSm1UvTyZnC0VmXqCncF7YrLvaFdOJvf+kZnAgoD8uy5h22xIBtGzTVIoM/NEzUlJPvnIlbaVKMde0cob7qS9S5Na8ISnE0knCLAW5hlEWLHcuVjyR/E2fs090ZruxIVraY5Y4cLgv2Y1BoI1Y1eHBbK2y0N6jTJGpsBqflWphpJvhcTcDnjEZU7FeDBqjWlT+i9MpwlVJTIKWlT17hRVmB6LxZEgq3GDYbJi55vjI0huhaPvyiZVunyTjDZxBAbSQCeHphdqSpUswac0xLNtk5sJSACTzRt4qGVmNaJ1be9IrVLLGIzUqtwOX8nCk5W57w/3J89KH/NFe0mNRTo7Q5fEpFLk29YCgkNJFwcrdcGl6TRqO4XpeTlZRahhxoQEEjiv6IPEWoUWZVulBchpq3Ns5LUy26kkXFwSP2YmNyGVtK1KZO1a0IHUCfvi/TtKpNSCZidk5aZCE5OOoCrJ27TCknTpCmsKTJyzMs0fGUG0hIOW3KJnTjQrUxbTRh6nacTLzzaglTyXkfyk5HL0EdUNq5PDSnS4vSDLg3ypCG0KAxXsBwXjbZunUqtNBMzLS82hGQxpCsPuhCRodEpbi1yUlLMOIyUpKRiTfn2iKsRUMrHZFkpHNAg7wsRAjB0WwV78VWP5B7o84k5x6Ne/FV/UPdHnI7Y64Xk5SFW2JhbesQy4pA2qCSR6YPKzszJTCJiWfWy6jyVoVYiNW3MADoq4CLjfK+5MZnpEy3LaRVBlpIShEwsJSBkBeNp22ieDYdA9JF6Q0Y74sZqWIQ6Rli4ld/oi07RGV7kLhE1UkXyLaD6zF/rWktL0flw7UZgIKvIbSLrX0COEl+1I0mSto4RFAVuvUkKITITZHH4o9V4naDpxRtIXQxLPKafP8C8LKV0HYYji0LDadj8Cql9kPaEYKL3jetOjfQypfZfeIwVJFxfZHbD2Iz0MEqXTaaEGxu3mRe3ixJYV6ggm67bQLZxU57Tyj6PSsrKvqcemAwgqbZAOHxRtJNof6OaaUnSVampRa25hAuWXRZRHGOOPncHbZvPokSEktpxyWS2RdtkhwD6JyyPojs2ttmbWp1QQlbBCSeE32dOcO35lmVYXMPuJaabGJa1GwSIpk9usUKXeLbDEzNJSfLSAlJ6L5+qMLDbVI28RXZaZpChQlIt4wZAtbmEKSiVpm5jWkFZwnEE2BFj/AO4qcjur0KafS1MNTEqFG2NaQUjpsYt7tRlm6cuoawOS6Wy7jb8a6bXuOOK8Np2ydT9WgyQPhFZttaT3mCTKHFTzIbc1Z1a88N+FMVr/AGpaM3zff/sDFtaeQ80h1BulaQodBg8PTUKetiVOSUyDIO3AIXdF2l/VMVmobolApc+9JTDzweYVhXhaJAPTDuX0wpU1QXq22t3ebCsK1Fsg3y2Dh2iNZGlRnNcrHtLcS5LpSJhDpShNwkZpy4c4bTCkF2dl0kF5x5GrSNpOFOcQw3UdGSoJDz9zl8iYt2JNsXBtvGHhuqZtYitsQnRdlu2fxyPaEcqSbyDthc2is1fdOoNLmFS7ZdnVpNlFkDCDxXO3qhgxuv0ZxwJekptlJ2q8VVvXG+nJ2YU6r6LvPpJp0wANrSh6oSmUk0shIN9WDbjHDHafVJOrSaJuRfS+yvYpJ9R4oiK3pxRqDP7ynluh7AFWS3iFjz9UZytsKdEpLuNvTjzrJCm8CU4hsJFz94hlNoU3MPvIQTjdShdhwWSQfTcdcNZHTygT8pNTSJhbbUoAXVOIw7b2txnKIhG6vQlzAbWzNIbJtrCgW6bXvB4Tao2sWnZcH/owIT3w1NMtvMrC21pxJUnYQYEdCLYD34sv6h7o85Hyo9GPfiy/qnujzmfKMdcLycZGvbl3zXc86V3JjNtKfnTU/OV98WLRHTmS0cojkm9LPvOl1TicFrZgC1783FFUm33qvVnphLRU9NPFQQgXNydgjUU1JsjLxuRm07UTwatHeYqul9Teqmk8686rJDpbQngSlJsPf1mNM0A0afoNKcdnE4JmaIKkcKEjYDz7YyWsflqe84c9owjTk2HsTFG0PXV9GZ6spmtWZXFhawXx4UhRub5bYr0u+7LTDb7KyhxtQUlQ2gjhjS9Cv3t6v/1/1YjMOGNJ22NjbdIp01Hc1mJw2u/KIWbcZtGJcMbDOG+5GPMUfdGPcMYw9gyarOjdWpcnL1KfwKROZghd1XIvY9UL6CzCpfTKnKSSMTmA9BBEXDdG+ZlK+uj2DFI0Py0upnnCY0ncR5L7uuVF1qnSMihZSh9alrA+kE2sD6Yz7RuiK0irbVOD2pCwVKcw3sAL7Ium68fHpXQ7+xEFuZ5aZMn+aX3RI6QD3IOv0hVDrUxTlOa3UkALtbECL7OuNE3NZtdR0UqVKcUSlq6UX4AtJy9IPpinboCwvTOfKTeykg9OERadyDNqq9LXcqEtY2wtzMzkbbI9DaMTe+9GKc+TcqlkX6QLH1xhFflhJ1+fl0psluYWlI5sRt6o1nQOfDe5+0+s3Esl2/QCTExNUioyfSGYEzpDUHgbhcysg82Ixf5ZrU7i7gItrElfpcjMXFlbilHaokmNgqUvvTclDBFimTbJHOSCe+LLwRGPoPxqekRuGn9Sdp+h8wplwoW8UsgjbY7fVeMPR8onpEbBun56IJ84R3GE90VGRyksqdnmJVBAU84lAJ4CTaJnS/RcaLzzDCZozCXW8eIow2N7GI+g/OGnedN+0IuO61+U5D7FXtRpv9kiLYS3J6m6xW36cVHVTDRWE8AUn/1f1Q23UDfS42/R0ffCG5n88WfsnO6Ft0830sPm6PvjP9l8EJQaHU9IFvycgpISkBxzGrCnK4HXmYinmVy7y2XBhW2opUOIiL/uTfj1R+yR3mKZWsq3P+cue0Y0m81E8GvaAvrf0NksZuUY0X5go29UCEtzo/gdLfXc9owI4S3O0dizvn9zr+oe6POSvKMejH/xdf1T3R502qjeF5OciUpujNZq0muckJJT7KFFJUFpBuBfYTc7YcUXSio6PPYWWZc4DZSXGEhXQVABXri/7mHzXduP40r2UxnOlKQnSipAAAb4X3xtO20zOxsmjOkcvpJTN8sp1bqDhdaJ8k/eIxGs/lqe84c9oxeNydahNVBFzhLaDbrPvij1n8tz3nDntGJFVJh7Fn0b0sp1K0Qn6VMB4vzGswYEXT4yABc34xFM4YtOjOgkxpLTVzrU82wEOlvCpBJNgDf1xMf7JJ2/5VY/sz74txTFMn5r96MeYI+6MfScxG11yQVTNzeYkVrDipeUCCoCwNrRig2xnD2YZqG6L8yqUf5aPYMUjRD520zzhPfF33RfmVSvrt+wYo+iR/Cymeco741H4h7mw6SaK0/SUMKn3XWxLBWEtqA22ve45ozmbnqBolUi7o86/OTqEqRrHFAtIvkdg8Y+qLVuo1eYkKMxJy6ygziiFkbSkDMddxGZUKkO1ysy9PaUEl5Waj9FIzJ9AjMFpbKxnMTDs1MOTD7inHXFFS1K2knaY0ncf+TqvS1+1FK0spTFF0gep8tiLbKUAFRuScIufTF03IPk6r0tftRufw0Ityq6esFjTKoJIsFLSsdaQfviz6HzgRuZVlN7loui3MUD77xG7q0tqtJWXwMnpZJPSCR7oa6LPlGhukzd8tU0R1kg/dGd4oeSqtI1swhv85QT6Y3DTJsNaCzzadiGUpHURGO6Py++tI6cwRcLmmwejELxs2nI/Ayo/ZjvEMTdCJhKflE9MbDum/M9P26O4xjyflE9MbDumfM8fbo++LPdBbGV0L5wU/zpv2hFy3WvylIfYq74ptC+cFP86b9oRct1r8o0/wCxV3wfyQWxE7mh/DJn7JzuhbdPP4Wbf4uj74R3Nfnix9k53Qtun/Ov/t0d5if2PA/3JjeoVD7JPeYptb/LlQH9Jc9oxctyX8pVAfzKe+JCe3LVTk9MTPwsEh51TmHU3tck2288LSlqWtCW3OfmdLfXc9owIlNHaIdH6M3Ty/rsClHHhw3ub7IEcW7Z1jsSj3yCvqnujzlwx6Md+RV9Ux51tnHXC8nORre5fnow750r2UxnOlXzqqfnC++L7ucVCSk9GXhMzbLNphSiHFgG2FOcZ7Xppqfrs7Nsm7brylJPGL5RYr9mZexb9yf8oT4/mk98Uutflue84c9oxdtydCt+VFdjYNoF+s+6KVWsq5P+cue0Yq+THg0PQNxbW59VHG1FC0qeKVJNiDqxnFB8Jq7f8sz394X74vegx/4e1fpe/ViMx4YkVqwzZJ152Y3KlPPOKccXIpKlqNyTlmTGNjbGwvZ7ktv6AO4Rj4Ge2GH5DNQ3RM9CaX9dv2DFG0T+dlL85R3xeN0P5kUv6zfsGKPoplpXTPOkd4hD4MPcuW69n8Ff9X9mILcz+eLX2S+6J7dd2Ur/AKv7MQG5qoJ0xYBIGJpwDnNoL4B7iO6IPw0nehHsiLNuQeRVelr9qKzuhqCtM52xvbAP8IizbkHk1Xpa/bg/gFuE3XmPHpsxxhxB6rH74qVEe1ejlfRfy2Wf1o98aJurSwd0ZZew3UzMpz4gQR32jLJKabYptQl1EhcwhCUZbbLCvuhDWIe5NbnTGu00kyU3DYWs9k/eRGo6c/MypfZDvEZ9uUy5c0meePktSys+ckAffGhacj8Dal9l94jM/kirYwceWOmNi3S/md/1m/vjHQLrHTGx7pWehhI5Vv743PdEWxlND/L9P85b9oRc91r8o0/7FXeIpdE/L9Pv+kt+0Ium61+Uaf8AZK7xB/JBbERubfPJj7Nz2YX3T/nZ/wBujvMIbm3zyY+zc9mHG6f86h5unvMT+x4Hu5IP95z/ANinvjVLZRlm5H+VKh9invjVY5YnyNR2EnNogR13aIEZR1Wwk4PilZfRMedSDcx6PAum0IfB0lf8UY/sxGoTynOSs875mHlPpU/VXtVJSrr6uHAm4HSeCN9FNkv0Rj+zEOG2kIFkJCRxAWjfW+jNFd0M0Y8HaUW3SFTT5xukZgcQHRGeboGjkxSq2/PNtKMnNL1gWBklR2g9dzG1BOUEcZQ6godQlaSM0qFwYwptOy0ee5Kv1KQp0xT5WYKJeZvrEAA3uLHPgygtHo85W6giUk2VLUo+Mq2SBxniEbmrRahLXjVSJMq49Qn3Q+lafKyScErLNMJ/NbQEj1RrqrwiZSB0jlEyOgU3KN5pYlMAPGAAIw8A3j0otpLiChaQpJ2gi4MN/guR/Qpf+yT7okZ5StFC3Qh+A9LP8pv2DFF0V+dVM86b9oRvrkqw62G3GW1oTsSpIIEJpp0mhYWiUZSoG4IbAIgsSlQoou6xIPPUuTnW21KRLrUHCB5IVbM81xGXMF9D6DLqcS7eySgkKvzWj0ktlDrZbcQFJULFKhcGGjFDpcs8HpemyzTg2LQ0kEddoQxMqojRgdZp07TZ7Uz5UZhbaXF4jcjEL2J44ve5AoBdUQTmQ0bc3je+NIdkZZ5WN2WacVxqQCYMzKMS5JZYbbJ2lCQO6DxLVUKK9ugsF/QyesL6sJX6FCMMsbx6ZU0lxBQtAUk7QRcGEPgyS/Q2P7Me6EJ5StWZ1uQy3iVKZIzJbQPWT3iLZpwPwNqX2X3iJ5mWZl0lLLKGwdoQkC8GW0hxBQtIUk7UkXBjLlcrFaHme3jDpjetJKOquaMPyLZAdUgKbvsxDMD7ol/g2S/Q2P7MQspBuLZDhjUsS6IkebpmWm6ZOlp9pyXmGVXKVCxSRsMLVWtVGtPIeqEwXltpwpyAsOqPQU3SpGetvuSYmLco2Fd8NmdHKNLrC2aVJoUDfElhIPdGur9DKUPcv0cmWHXazNMltC28DAULFQOZV0ZCIfdQTbSpPm6O8xsoQALAbISck5d5WJ1htZ41IBMYz/tZa0Ms3JAfhafH8wn2o1W0cblWGCS0yhsnaUpAhQiJKWZ2VKhB3aIEB7ggRDotiuzGkM2xNOtJbZKULKRcG9gemExpNO8mz2T74jp/8oTP2qu8xHKmXGlgLbv4tyU3te+z0Xjz8sfGcmlI9FH8bAypuJZPCed5Nj0H3x3wnnR/Bseg++K69NhlCFlsnEknoyvBTP2A+KVmL3vltt6InXx35Ndv+Mv5LKNKZ7kmPQffAOlE9ybHoPviuiZVq3VKaPiXth4QL+6CKnykJBZUFLCrC97WF4dbH9h2/wCN6ll8KZ7kmPQffA8KZ3kmPQffFZTPErALKgDn0ZA/fHd/EsMupbuHHCgi/FfP1Q62PyO3/G9Sy+FE7yTHoPvgeFE7yTHoPvitme2gMqv43qF4XZWpxIWUgJUAQOEcd4jx8dK3Iq/F/HbpRJ7wonuTY9B98DwonuSY9B98QsdjHdY3sb7PA9SZ8KJ7kmPQffA8KZ7kmPQffENAEO6xvYdngepNeFM9ybHZPvjnhTPcmx6D74hoBid1jew7PA9UTI0nnQokNM3O3JXvjvhTPcmx2T74hY7wQ7rG9i9ngeqJnwqnx/Bsdk++OeFc/wAlL9k++IYiOGHdY3sOzwPVE14Vz3JS/ZPvgeFc/b5KX7J98QkCNdzi+w7PA9UTXhVP8lL9k++OeFU/yTHZPviGjkO5xfYdngeqJvwqnuSY7J98FOlU/wAmx2T74hoKYdzi+w7PA9UTR0qn+TY7J98FOlU/ybHZPviGJyjl4vc4vsTs8D1Ra6RVX6mXtelA1eG2AEbb8/NAhlov/Gv6n7UCP2/xZOWCm/8A7U/B/LhGGNKMVS/9EXPflCY+1V3mGinkoVhIXfmbJ9doeTw/3hM/aq7zCIjz82s7PRQ+C/8AAzbnUrUtLjRFllIAzuL2gfCLRUhKUqusAi4tkSBf1w7wg7QI4EpGQSAAIZo8Fyy5EDOoS6tBSfEIF+P09UcVPtC1kqOageawuYc2FsxAwj80eiJmjwKlyNRPNlSUlC/HSVDIQoH2m0NYEEJcAKQBaw/0RC2BJFiBBgkWFhkIXHguWXkaqnClphZQAHSLgq2X79sd382NXdKvjCALZ7b7fRDnCCBlsgYRxCJceC5ZcjYzzaQq6V+KLnLrjrM2h5KyhJ8RINjw3FxDjCOKO2A2CFxrYVLkameShIK0KBzvbPYLwYTiVMrcS2rxFBJScttvfDgpvwQMI2WhceCpS5GzU6ha20FCkrWSANoyz2wHpssk3bvZYTt5tsObDigWiXG9hUq3GqZtwutoU0kY1KFwq9gOqDrnW0OKQUqJTttY8BP3GHAAyy2QAhIuQNpzhceBUuRmakyACUrzTiGXPaOKn0Ar+LVZBIJy4Le+HmEfmj0RwpHEItw4FT5GfwgnMlBCRne+3JJ/ahTfSMDiilQ1ZsdmcL2GywjthBuPhBKXI2E1dtTgbNgRbPaCB744idSt0NYFBRJHNl/+w6sLcEFsOACFx4FS5Ghn0pdLakEEKtln1+owXf6SQnArEQSOEZC+2Hls9kcIHEI1ceCVLkauzKm3ijVFSAkEqHBf/wDIJv8AQAcSFXSSDbP6RH3Q8sIKQOIQUo8BqXhk9ot/Gv6n7UCO6L/xr+p+1Aj978P/AII/5/2ed/O/7Ev8f6RKroci8tTi2ziWSScZ2mODR+ngAFpR58ZiSSPFHRDZmaW5VJmVKU4Gm21pI2kqxX9kRvoYb/k+buMVf0xAaP04/wACrtn3x3wep3Iq7ZiTA5oaz845KLkwhKSH5hLSsXACCcufKJ0MP1Re5xfZjfwdp3Iq7Zjvg7TuRV2z74c1ibcp9Gm5xlKVLYZUtIXexIF87QilmuLQFb8kRcX/ABVf+ZDt8P1Q7nF9mE8HabyKu2r3wPB2ncirtn3wqlitBQxTkkU3zAlVf/eFKxNvSNNcfl8GtCkJTjBIzUBmARxw7fD9UO5xfZjfwdp3JK7Z98Dwdp3Iq7ZhQMVz9Nkf7qv/ADISmJ2qUtGvnWpeZlEZuuS4UhbafzsJJuB0w7fD4Q7nF9md8HadyKu2ffAGj1O5FXbPviVbUhxsOIUFJUAQRwiIaVmqtUJie1D0oy3LTKmUhbClEgAG9wsccO3w/VDucX2Yr4PU7kVds++O+DtO5FXbMGLddbSVJfkHiNiCytu/XiVb0Q4p0+J5LiFtKYmGFYXmVHNBtcZ8IIzBh2+H6odzi+zGvg7TeQV2z74Hg7TeRV2z74NV5ybl5unysmplKpt1SFKdQVAAIKtgI4oNqK3+nSP91X/mRe3wvVE7nF9mEGjtN5FXbPvjvg7TeRV2z74cyzVTS9eamZVxq3ktMKQb9JWYRqEzPCpSslJOMN61txxS3WyvySgAABQ/Oh2+F6odzi+zCeDlN5FXbPvjng5TeQV21e+FdRXbfj0h/dV/5kFZqMyxPNyVUZbbU9cMPNKOB0gXKSDmlVgcs78cO3w/VDucX2YTwcpnIK7avfA8HKbyCu2r3w8m26itwbzmJdpFsw6ypZv0hQiMnn65Jvybe+5FW+n9Tfeq/F8VSr/KfyfXDt8P1Re5xfZi/g5TbfIK7avfHDo7TeQPbV74V1Fc/TpL+6K/zIkbccToYfqh3OL7Mhzo5TOQP9or3xzwdpo/gD21e+JgpgpGV4dDD9R3OL7Mh/B2m8ge2r3xw6PU3kD21e+O0aqPVB18PIbCDZ2WUgHx2iSATz3ST1iJUiL0MNfyTucX2ZGsU+WkMW928GO2Lxib26emBDp8WIgR1ilFUjLk5O2KoF0J6IjpVP4Qz32DPeuJJsXbT0CIVz4RGkc2JBMsRvdnHriocLlrWjSOLJ0DKIqt5O0zz5HcqO30i/Mpvac90Magatvqmb9TJhrfqPkVKKr2PGIJAkdJ/mxUvNl9xiTa+RR9URG6T38GKlx71c9kwm1MaQ6lFqbIWwj+Nq/y4laAmIjNIvyM59o1+sTBpZ6tqfQJmQk22ifGUiaUpQ6BgF/TBNJVYKG8rCVWW2bDafHTBLUWSnBHFAFJBtYjhhh8LrA/JU/2E/8A2iMnKvMVF74MDL1LQ8MCpiYSUqIPAgi6cR5z1GFEJLRwk6PSV8wGgE86Rkn1AQho9fXVf/mK/ZREswy3LS7bDKcLbaQlI4gMordLeqyJ2rpkpOVea3+vxnZhSDfCjgCTF5KWiIpkHwpmyjyd6NY+nEu3qvCLszpNh8SnSA4ymYUsjoBSkH0wrQFMFMz4zxnS5eaD6cKwq2WQyw22Wy9cKpCwtXH++6J5w5+qXEzEFpEqZRUaMqTabdeEyvCl1ZQk/FL2kA90Lb40j/8Ajaf/AHxf+XCrQJcRGTPzmkPNX/aahxIOVJal7/lpZkC2AsvKXfjvdItDGqTCpbSGnrTLuvky74wtAEjNvPMiC3BNCIvSDKUllgDGmdl8BtxuJB9RMdXWXUIKhR6gojgCEXP+KGMjMLr9TQ9NjeqZJWNuSUFBwqtbGsEDIA5WuL8MEiFhAsLREVv8co/nw/VORMRE1v8AG6P5+P1bkEUlQBHCINHCM4hQsRtdmCxS3UovrHyGG7bcSzhHovfqiTIiImyJnSCTlQCUyyFTC+IE+KnvUeqCIxOZl00+eprrICWUgyi08ASR4v8AiSB1xKHOG1XlFTlLfZbNncOJpXEtOaT6QIUk5hM5JMTKdjrYX6ReAQSY2p64ECY2p64EU6LYXb+TT0CI+WH4Rzw/o7Pe5Eg2Pi024hDKXQsaQTiyk4VS7ICrZE3ciHMkLRFV3JdM8+b7jEvaIuttrWqnYEKVhnmybC9hnnBA7pL82Kl5q57JiSZ+QR9UQw0jQpzRuooQkqUqWcASkXJOEwGa7TUsoBfIISL/ABavdFBJWyiL0jH+5Xfrt+2mFRXqaf4c3+zV7oLpAhTtFdDaSolTZAAufLTAEgBlCFQk2p+QelXk4kOoKTzc454dAZCAU5RAMKJMLm6HJPum7i2ElZ/lWz9cNNH/AJasf8xX7CIcaOpKaIw2tCkKbxIIULEWUR90R9Ln5anzlWbmlLbUufUtILajdOBGeQ5jFBYbREzaQ1pRT3UGynmXW3B+cBYj0G/phVekNOQm6VvOngS3LrUT1AQWRln52pfCs2wqXCGy1LMrIKkg2KlKtsJsMuADngBKsfliiecr/VLiZiHrqky9QpEw4FapqZWVqSknCC0scHORDn4epn6Qr+yX7oBD+IyZ+c0h5tMe01DmWqsjNPBll0qWrYChQ7xCUy0o6RyCwklKZd8E2yBJbt3GICQiJrjQbfp08k4XGZpDeIcKFnAU9GYPUImsOURmkDavg5C0pKtVMsOEAXNkuJJ9QMEB/ETW/wAao/nw/VuRMWyiKrTS1zNJKUKUEzwKrDYNWvMxVuCTgQcJjlohQhGUVqSl6jUJydqUrPplW3nS2gFgLJS3dINyeE4j1xN1d96UpUw/Ktl19KDqkAXxLOSfXaO0+UElT5eVBvqmwknjIG2KiEeafW//AJxH90T74S0fbXJtzVLdeDq5V4qBwhN0L8YG3ALlQ6onSIiZhoy+kMvMoQoiZaUw4QMgU+Mgni+mOsQsDiZGaeuBCRf3wjHq1t4XFosoWJsbX6Da8CB0Ww+aHxSegQcCCtfJI+qIPGTALR0CAI7AHQL7YGEcUGAjsUBLDijtso7aO2gDgEJTExLyjZcmH22UDMqcUEgdZhCsVAUylPzmHEptPip/OUTZI6yQIZSGjzCVCbqmGfn1C63XRdKTxISckiAFfCag7PheT6dcm3ph+w+xNNhyXebeQdim1BQ9UG3sxhw6lvDxYRETP0FDeKeo6USc+gXBQMKHv5K0jI32X2iLoQmcgLm1o4VoSjGVpCPzicojxOt1PRpc43kHpZRKeFJwm46jcdUQlUZTM7nUgw4DgdEohXQVoERIhbrA88Cw4oitHJh1cgqTml45qRWWHVcKreSrrTYxL2hsU4E80dtnHYbVGdbptOfnHQShlBUQNp4gOc7OuAFkrQpSkpUCU5EA7IMYrOikm7Jz9QEyP3S8hl5/66sZPo2dUPqpPTT86mkUtaUTKkhbz5FxLo47cKjnYc1+m1rRB7N1KRkADOTbMuDsLqwkH0w1b0lobqwhFWlMRNgC8kX6LwaR0fpsgS4ljXPrzW+/8Y4o9J7hlDxyUlnkYHZdpaeJSARDQoqlSVpCkqCgdhHDANogZikvUS87Q0qDaTiekL3Q4nhwD6CujIxLSs2zUJFuaYViaeRiSYUBVK0OJxIUlQ4wbx0gRSNGlroNPk5xSiadPEh+5yYdxEBfMk5A8RsYu+0QaoIKRBFlIIBIFzYX4YUMQleynaN58P1a4iKPJzajrgQJz6HXAim1sOWfkkfVEHjjI+JR9UQa2e2MmACDAQXhg444hToEdtA2x3aI0QKI7a4gWjsARWkci7PUN9pgYnU4XEJ/OUhQUB14bdcOaZUpWqSaJiVcxA5KSclIPCFDgMPOqIyboEhNTRmwlyXmiLF+XcLaz0kbeu8CEoBAtEKmnV2UV+5q0mZQBk3OMAntIsfVAcrk7TTerU4oYAuZqWVrUJ+sLBQHPYxa4Fjg09qm0Obl2VKKCl1wYjsKrqI6LmIWbF9Aab0yf6xuLFNutv0h91pYWhbCilSTcEFO2K7NH/h9Tv8As/1jcEQkJz/dmkUrPBPxM+BLPkcCxctqPrT1iJ2GVWkBVKU/JlZQXE+IsbUKGaVdRAPVBKJUDUqW08sYXk3beT+a4k2UPSDDcpIxB1Uio1uTpSVnVsETcyANoBs2k9Ks/wCrE044hppTrhCUIGJRPABEPo42t5h+qvt4HqgvWAWzS2Mm09nPpJguQw0mQnSKqk5AMsE/44S0WG+JByqLT8ZUHlPEnbhvZA6kgeuALmsVoDbvVq1uhyHGjBSdF6Xg2b1b9kXg9iEmRAtHYEQ0FIyiDpTZkqrVKeCdVjTMtJ/NDl8QH9ZKj1xPWiCAUdMnSPIFPTi6cZt98VEYhozLMzmh0vLTDaXGnELStKhkRiMKUWZekpldDnVlTrKcUs6r+Ga2D+snYeo8MG0PH4MSnQr2zDitU1c/Lpcll6qcllayXc4lcR5iMj0xfNEJExB18/u2jefj9WuH1KqaKpIh7AWnUkoeZJuWljakwxr/AOOUfz8fq1xFuUeTn0OuBAnPodcCCOi2HjPyCPqjug8EY+RR9UQpGTBy0dAgAR0bYAMBHYAgEZxQcgR0QMoAjatPOSDsgQQGnppLLpI4FJUB/iwxIw0qtOaqlOdlHSU4wClY2oUM0qHODYxHy9f3iEytdTvR8eLr8J1DvOFbB0HZAhOdccIChZQuDtBhoKtTlIC0z8sU7bh1Nu+GMxpLLuFUvSAalN2slLObaTxqXsA9fNCmBCktpl6XWJJu4Zlph1DQv5KSgLsOYFZEM5n976n/APZ/rERLylOXT6FMNOu659xLjrzn5y1XJtzcA5gIiZhCv9n8gnCcQ3plb+cRGrIWvgiFbvTNJltWAl6mnWI4g8kWUOtNj/VMTdoja/JOTdNK5cfuqWUH2Lfnpzt1i464yiiGkKt9iWoqFKC59dnMO0MpzWevJP8AWiZQlKEBKRZKRYAcEQejziqvMv11bakNvJDMqlabKDY2k8V1X9AietFfAIiUAOktUHBqWL/44S0ZUJViZo6jZynvKQAdpbUcSD6DbqheTSRpNUzY2LLFjx+XHKtTplUw3U6aUpnWU4ChZsl9G3Ao8GeYPAYfRCWjkRDGlFPU4GJ1Zp8yPKZmvEz5iclDnBh0/W6VLN6x6oyqE8ZeTn64lMo9Oy8QNGUZ2fqVTsdU4tLDB/OQ3e561KVBXp+a0hTvalodYkl3D08tJQSnibBzJP5xsBwXiZl5VmTlG5aXQG2mkhKEjYAIuwIjQ/5sSfQr2zE0Yh9EUKRozKJUCD42RFvpGJrhg9wV+poVRah8NMj9zOAJn0AXy4HOlN8+bojlcWlczRFoUFJVPJII2EatcTziA4lSFAKSRYg8MUuZZmKXWaXSShxyUE6HZV3bgRgXds/VJFuY80VEZZJz6HXAjs79Dr+6BER1Ww7Y+RR9UQZTjaDZSwCRcAn/AFxwVnNhH1R3QhNyRmXW1hzCUJI2X2kH7oxJvwRJN6jsZx2GCpB0hWF/CSvEMsuv1eiFnGFqYQ2hdikWJPDlaM2+C0uR0VBKCpSgABcknZHcQ4xDByQddbeSVpTrCciLj6WZ9I9EHTIuB5S1LSoFQUARstf3+qGaXBcq5HmIJF1KFibCO2yiPapriQ3ifx4FYji6U/8A19ZhZ+TW7NNvJeKAm10/nW//AGGaVbEyxvccBxBtZaTfZY7YCkJWCFJCgeA53hqZAqSbrFyBnxkAj74Ufl1OrZUlywbNyOPZ/rrhmlwMq5E10mmKcC1SEqV7QS0m/dDlttttOBCEoA4Ei0NTILwEa3xiFAK4Re3daCOSmrbut8J+LwXPQr3+qGaXAyx5JAEEkAgkbRAABFhshiGU2bBm0Yk4SQDtABv6u6DNFphLiFzSLuqOG6hxRU3wRxXI82c0GiPDTS1tLTNIKPogHJQVst6YEmWG2XUCdbWojNQULi46eO5gnLgOKS3JEWtYQIYJZuWyH28gR4p4c9mf+rQmim61lZamQUOJFinMfSz2849ETNLguVcknl6YFxe1xfihkJBesSQ7ZKUkWtx39/qjrkgrAUoWkXBGY2C97QzPgZY8i7zbDoCHkIWCcgsA3hFumU9lWJqSl0K40tJB7o4JJerI1pCztUB/Jw/+44zJONOsqLlwhJChbbe/v/1la5nwTLHkdpKTcAjLbzQFKSkXUoDphm/JOLU6pCwkuWsU5EbPd64WmZUPJABAslScxfIi0LfAyrkWsL2Ec4YZtyK25tLweOFIICODaT949EEekXlvPOJfAxlOEW2WhmfApcjsuIxYQoFXFfOCqsTDT4NIXi1gvjCwbZ5BI/Z9cGaky0sKUsKsokC3Nt6YJvgrjHkTnvodcCOz21HXAjogthywfiUfVHdCkRQdcAsHFADnga53lF9oxmiUSpPPHRtiJ1zvKL7Rga53lV9owolEym8GiF173Kr7Rgb4e5ZfaMBRM5wDENr3uVX2jA173LL7RgKJmABeIbXvcsvtGBr3uWX2jAUTOcFcaS4AFXyNwQbEGIjfD3LL7Rgb4e5ZztGAodqokopzHZYyQMIORCTcDu9Ed+BJPX63ArJNsIVl5OG/Thyhnvh7lnO0YG+H+Wc7Riih+3SZJpaVoZCSmwFidgtYdGQ9EFFGkUm6WbZ3yUbX/wBEwy3w/wAs52jA3w/yznaMBQ/FIkQ1qksBKAQcKSRmL27zDphluXYQy0nChAsBe8Q2+HuWc7Rgb4f5ZztGAonOeBeIPfD/ACznaMDfD3LOdowoUTd4GKITXvcsvtGBr3uVX2jChRN4rxyIXXvcqvtGBvh7ll9owFEyTHIh9e9yq+0YGve5VfaMBRMZWhMxFa97lV9owNc7yi+0YChxPbUdcCGqlqV5SiekwIpp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76450" y="3676650"/>
            <a:ext cx="112395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29000" y="2819400"/>
            <a:ext cx="4800600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BNIA maintains a data sharing agreement with Baltimore City Public Schools and is the only organization in the city to produce education indicators </a:t>
            </a:r>
            <a:r>
              <a:rPr lang="en-US" b="1" dirty="0" smtClean="0"/>
              <a:t>by neighborhood </a:t>
            </a:r>
            <a:r>
              <a:rPr lang="en-US" dirty="0" smtClean="0"/>
              <a:t>instead of by school.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2F2C-6B0E-4E75-AD66-64C1E560E52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72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194118" cy="42532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" r="21067" b="40544"/>
          <a:stretch/>
        </p:blipFill>
        <p:spPr>
          <a:xfrm>
            <a:off x="3623310" y="3467100"/>
            <a:ext cx="5120640" cy="3200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43350" y="4648200"/>
            <a:ext cx="4648200" cy="27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AutoShape 2" descr="data:image/jpeg;base64,/9j/4AAQSkZJRgABAQAAAQABAAD/2wBDAAoHBwgHBgoICAgLCgoLDhgQDg0NDh0VFhEYIx8lJCIfIiEmKzcvJik0KSEiMEExNDk7Pj4+JS5ESUM8SDc9Pjv/2wBDAQoLCw4NDhwQEBw7KCIoOzs7Ozs7Ozs7Ozs7Ozs7Ozs7Ozs7Ozs7Ozs7Ozs7Ozs7Ozs7Ozs7Ozs7Ozs7Ozs7Ozv/wAARCAFaAOUDASIAAhEBAxEB/8QAHAAAAAcBAQAAAAAAAAAAAAAAAAIDBAUGBwEI/8QAWRAAAQIEAgMKCAgHDQgDAQAAAQIDAAQFERIhBhMxBxRBUVNhcYGSsRYiMnSRobLRFSMzNkJyc8EmNDVSVLPCJDdDRGJjZIKTlKLT8BclJ3WDhMPhVdLxZf/EABoBAQEBAQEBAQAAAAAAAAAAAAABAgMGBAX/xAAsEQACAgAFBAIDAAICAwAAAAAAAQIRAxIhMVETFEFSMmEEIkKBsTM0ceHw/9oADAMBAAIRAxEAPwDV2GWDLtEstklAJJSOKFNTL8g32BBGD+52vqJ7oVjnbMBdRL8g32BHdRL8g32BBo6CIWAu95fkG+wIG95fkGuwIUvAuIoE97y/IN9gQN7y/INdgQeBeAsJvaX5BvsCBveX/R2+wIUvA64WUT3tL8g32BA3vL8g12BCl+eEZhlTyUpS4UWNzbh5soWA295bkG+wIG95fkGuwIjlyFR1hKagrDhQBlw3OM+jZz24oKabUdeLVJer2nLO+DDx8ecUEkZeW5BvsCO73l+Qa7Ahi1TptCkayorcSnDcFJGIi2d78Ofp5oSbpE6g51VxQJuQUnZnlt5/VEBJ73lzsYa7Agb3l+Qa7Ahj8HzpaCV1JSl3F14LcBvlfnB6uKHkq0tiWQ046XVpHjLO1RhYDb3l+Qb7AgGXlwPkG+wIUhKZQt2XcbbXgWpJAVxc8RvQLcbSSmJpKyqVaSQrKyRmk5gwSZWhuaDLUtLkhIVhUACvM5J9EKy0imUfxtLVgLYSpKiTmNhz64LOyjs1iQFNlC0geOLlB/OTz+6OdyynW45tNgpSROhkS0tqykqvhztcD74AUyW2lb2au4pST4oysD7oc6k74Q7iyS2U+kj3Q3blX0rSFLRq21KUmwNyTfb0XiNyWwWViEu6XW2yqUlwp5ouNWGV7DI5c8LSjsvNrUUyzQQlIucIuFcI6so5KybrIZ1ziFBhvAgJSRxZn0QrKy4l0uC4ONxS9nGbxY5vIk4iE04lpxzVSrCksoC13TmduQ9EE3w0qdLKW5RKRhyWPGVfihSblXXVuFpaUh5GrXcZgZ5jnzjrUuGn3HLiygkAcVhD9rFxoQqKW0lvAhKdt8ItxQI5UNqOv7oEdkYQ9ZV8S39QdwhUKENW1WbR9Qd0HC4yYF8UdCoRxR3FBgXCoGKEsUdKoAOV2FzshFmeZesEKPjJxC6SLjjFxnHVG6SOaI2UK3EyydU4nUMlKytBTnYCwvt2RzlJpnSEU1qSSJ5lxouhRCAnFiUkgW64CZ1lYNlEEEAhSSCL5DIiIqXC10tUuDMKcDSbpcQUgW4AbCF1vGZSool1pSFt+MpBST42YseARnOzWSI938yHdViOK+G+E2va9r7I6qdZSgKKicSikAAkkjbl1RHFTiZ2zTboUXQVJKboI/OvbI9cABbC2X1oWUoW6FBKSSMSsjYf6zhnZemiRE9LktDWD44kIy2kQq28h1GNBuLkX6DaIZMs6401dBQolxabjySVYk39UOaeHzJNlXxKsalLQpNzmomLGcm6ZmUIpWmOzPy4S+ouWEv8pl5OV46qcZQGipdg8bI54iXWXd8uANKKH1nGbZWTYj05iOPMzbyEYUhIYYTYLSblWRy7IjOeXBvpx5JhU20lSklfjJIBFuE7BBVzsu2pIW5bE5qxl9LiiMwO/CCp4IcKRg+LKdoIsSBxj3x16WW+4lOFQSZhRxAbBgNj6YrnIz048kmqcZCCrETZZRYJJJUOCwg7T6HkBaDcbMxa3HEOwJhthLr7SwpMwpSwlNzmCLgcOZh9ILcXLkuBQJWq2JOEkXyJEWM23qScEloKon2HHMCVG9yBdJAJG0X6oDFQl37BtR8ZGMYkkXHGL9XphlJyqhdx1S/FdcUhsgAC6lZ8ew+uG8pKPtty6VlxWKVUiygPizlll9/FEzSRrJDXUlmp1l4kIUfJxeMki448+CCJqMutClhZwpRjuUkXTxjjhinHNpCEtuNYGFNqK0lPjG2y+3ZwRxS3H5JxtMspCkS5SSUEHFa2FPHsPqhnY6cR+ZxoN6xWIC9hdBuTzCCmfYwBYUohRIACCTcbcrXhkpSVSgGGaWErSSpSSlaOdItnaE1KcUw2t1D4stRS4hBCwOAlIHDnwcUMzChEf7+ZUEYCpeNOJOFJNx1QRc4yl7VlRBuE3wmwJ2C+yGCi6HGHHxMIJasdS2TnfhABtBnVLTOHVIeClLSSMJKFpyuSbZEenKCmw4RFp03wdf3QILN/R64EfQjmhdHkI+qO6FAYTR8mj6o7oN1xgwKBUdvCYMRk8FOa9AWU4n2gCDszEZlLKjcI5mTIVlHcXPEbTXlPrmlLulWsAUOIhIv64SVMhNW1nxmEKDJNjhGV9uy+IgRM6qzXTbbRLX547iiIbSlGqdRYOqmFi9/KF1ZdGXqhi486mSm5ck4nVrWCFeSAVX9aQP60Z6leDSwr8llvHLxET+JaH0BRTiWyLg7LqEEbfcdcfKzZaXWUqAOQN7GHU12HS03Jq4jtxEUjAibS4r4wLeUlLiTmDmMJHELH1QUNtoTVChCQUghNha3xYMXOTpkwDAvleIZp5coqZXqg2Uy6VJbSbhRzz2bb5QGcJpkywtKlalJUguJIOYvfPnvE6hel9kyVZQOmI95lC3UMAYELl3BZOVrlMNVOKflXnz4xCW28JOV7gn1m3VFc68GVh35Jq+UdyhCXTq2cOqQ3n5KDcdwhiu3xj5+WTMpSk8NrgW6LRpypJkULbRLXgcO2IZm4ncerSBvpSdYFeMcjla2yDNLQh1l1aTrFvrSVBWd7qFiOEWEY6n0aeF9kvAiGlZlS551whzC+FAXScPi+TY8NxcwhT3FpMowtRNpZSkknaCEn1G8Or9F6L5LBccccvEWpDc03KsYEFam0qcURmlAHHznL0wR6ZSKpjwrwtqS0SEnCLjPPZtKfRFz0RYdksVDZf1wUkRFPNNNy1TUhtKVJSoAgDL4sGA8lCxMrc8tthJbJPk5HMdcM46f2ShMEURELUXFtOTjmI4FMhChxEpNj6cuuF3kpTMqeUgOAOIGIGy2zllzjP1mHU+i9LTccTe1PXAjk1tT1wI7rY5rYVQfi0/VEHAhNs+InoEQOlelzOirEu47LqmFPqKQlKrWAGZ9YjKTbMFkvBS02o3UgEkg5jhGyKFTd1WVqFRlpMUtxvXupbCy6DhubX2RfwYOLW4TAhtDeIpSElZuqw2mBqmsGANpwk4rW4b3v6YZVyqpotGmaitsupl04igGxOcQuienLOlU2/LtyK5csthd1LCr52tsgo6WMxZESzCHC6lpAWfpWzgGXZNwWkEEEHLgO30wqIEZpFzPkKWm1XxISb2Jy4tkc1LWJStWm6yCo22kbDB4pOkO6Uxo/WnqY5TnHi1husOAA3AOy3PGlGxmLmJZkO60NJCyb4rZ344Nqmzj8RPxnl5eVwZwVh0Py7boFgtIVbiuLwpEqhmbClltRBUhJIAFyOLMeuDFtCiolAOIYVZbRxesxE6TaQI0ao6qithT6UrSnAlVjnDXRDS5rSyXmXWpRUvqFBJClYr3F4uTSxmZYChOIKwjEBYHm/wBCCmXZLamy0nAokqTbImFIF7RKFsK002ynC0gIG2wgu9mS8Hi0nWDYq2cRadK6Cqo/B6akyZrW6rVZ3x3tbZxxMA3g0MxwMtW8hPlY9nDxwXerGt1uqTrPzrZwrAhSGZiZZbsgYE2R5ItsytAEuyMNm0+InCnLYOKDkw1qNTkqTKGan5hLDIIBWrZc7IUhbFFyUstQUphBIAANuAbBByy3hKcCcKjci20xDr0spblFnapIPpnG5NBUsIJGdr2zERWie6CzpVU3JFuQXLltou41OBV7EC2zni5PoZmW0tIIWChJC/KFvKytnBHJZlxSVLaQoo8kkbIVvlHLxKFia2GnEqC20qC/KuL3hNcswp4OlpGsGxVs4XMEUYZUMzGs1tT1wIE1tT1wI2jS2OoVZCRzRl+68/im6az+Y2tXpIH3RpwtgHRGQ7qkwHdJ2mgfkpdIPSST7o1D5HNlYCVU2fllpPjJDbwPSAqPQU7VJam01yoTTmFhpGNSubgtGFaTS+9qhKIOX7hlyewB90aHpe+X9zBDuK+NpgnnzTG5q6IhrXt0Kj1/RupSDAeZeUycAdSAF2IyBBiM3JHks1OouK2JlgT1GIChUiTndGa5OzDeJ+VbQWVYj4pJziX3Lyd91Uf0Q98VpJNELrLbqGjswpacT7QQgrKlosMuDbtg1M3TdH6i842pbsrgQVhTyQAoAXNrE52EZboVTJSs6TMyk83rGFJWVJuRewPFCOj9Olp3S+WkJhBXLrmChSb2uBfK8TpxLZrVH3SKJWaoinsh9pxw2bU6gBKjxbYremXgYdKJk1Y1HfniawM4cHki1uq0U5iXbp+6A1LS4KW2aklKBfYA4LQ63SDfTmd6G/ZEFFJ6CzVKtppSNGm5NmaEwQ8yFNlCL+KMs89sMJvdT0flUslImHy6gLKW0i6L8BudsU3dQzXRT/Qx90RFcpElJaI0KfYbKZiaDmuViJxWOXRBQWlktmoaS1Og1nQpM/OrmFU55aFAsiywb7M+fbCO54vR9uSnTQ1TQaC0l0zJGRsdluDbFQKidxcAm9pr9uDaCOqb0I0mUkkEMkg8XxaomXQtlpnt1mgyk0tlpqZmQg2LjaQEnouYlaRp1R61ITU1LLcSZVsuOsrTZYSBtAvnGT6BSEjUKjPszrDbwEi4psL4FXGY57XhTc3bQ/pVvV0EszEu424m9sSSIrgiWMGqxLN6cCskL3sJ8v2t42HHi2cdo1iobpVDpkymXfTM4y2hzxWwRZSQRw8RjJ2qbKK08FLLZMp8IFnBiPkY7Wv0Q63QmUMaXPstDChttpKRfYAgARppOgnoaTM7quj8tUTKHfDiUqwqeQgFAPpuRE/XNJqbQKamenHvEcNm0ozU4bXyEYppxSJKjViXl5BottrlW1qBUTdRuCfVEtugurVRdGQT/EgrrwojORaFstje7DQ1uhK5ScbSTbGUpNuq8IbpukMhMaLS7DDhd3/hdZWkeKUg598UeuyEnL6E6PzbTCETD+t1rgGa7Kyvx2iSmpJiZ3JpOedSVTEs6ptpZUfFSXDfKGVJpksPoFV6a3RK1S6il4oeZLq9UBfAkWNjx5xMaHVDQ+nTk7O0lFRLjEmtx0PYT8WCkm3PsivaISEsvRTSGfU3eYaYLaV3OSSnMW2cAhPc5ZD9UqbBFw5TXU247lIitJ2Ealo7ptS9Jn3WJFL4WygKOsSBl6TDef3QqPTq2qkOomVTCVpQShAKbqtbh54zvcsmjLaVrZP8NLrTbnBB+4w0SpVS3T7gYsVSv/VSr3CM5FbLehqOken1I0bmBLTGtemCnEW2QCUjguTshjR902i1iebkyh+VddOFBdAwk8AuDlGa6TATG6DNId8ZKptKSDxZC3ojmmUuxTNNZhqSaTLttqbUhDYsEnCDl1xVBbCzcpg3KYEEWoqSknbaBHI6rYN9EdEYfp4/vnTSfN8kqSgdSQI2+/iiMEruOo6WTwbzU7NqQm/1rCOmFucpElp85Lu1uVVLPNuoEk2kltQUARcWyizVR/fG47LqveyW0+hdvuik1/RioaNrl0zxZVr8WEtKJta19oHHFlae1248+g/wUyE/4wfvjTWiIhjox8zNJfsm+8w63MPx2p+aHvhrov8AM3SX7JvvMOty/wDHqn5oe+K9mCP3OPnjL/Uc9kwhotlp/Kedq++F9zj55S/1F+yYQ0Y+f8r52rvMH5B2Z/fLV/zMfrBCm6P895zob9gQnNZbpSv+Zj9YIV3SPntN/Vb9gQ8oEjunZmi+Z+6G+kvzA0a6HO+HO6b5NEP9E90NtJP3v9Gv+r3wWyHkeD95lXnX7cP9y2VRPUOtSjnkP2bV0FJEMEj/AIMr86/bEONzebcp+jFfnGkpUthAcSFDIkIUReI/iwVCdlKjojpAppRwvMk4VjyXEnL0ERpmgtH0bfZZrdKadbmEpKHELdKtWojMEdxip/Cc5uiIm5ecl5Zp+SlVvsONJIJIIuk3JyN/TaCbls46xpVvZKyGphlQUngJGYP+uOEtUEM2v30B/wA2P6yDbpGWmkz9Vv2RBW/30Un/APrf+WD7pA/DSZ+qj2RF8oeBxuloUqvShCSf3E3sHOqLJpA1o+1odRZutsvPvIlEIl2W3CgqOEX7tsX2TSDJskj6Ce6M23Yr74pab5YHD60xhO2kXYodRnZuelpclpTclL4m5dAuUozxEXO055mLgf3mEecf+SI6vNIb3PdHMKQMS3lHnJMSO3cYT5x/5I2/BBPQ35j6SD+b/ZME3KbHSaZH9DV7SYPoZ8yNJR/ND2VQnuT/ADomPNFe0mD2YXgZ6NoNN3SEMbNXMutdXjCFdAkGc0/Exa+Euu+kEftQeqI3jur32BU4hXatfvhxuTsFzSGcfIybYIvzlQ90HtYIPSp4y+nM++E3Lc1itx2IMM65V3K9XHKipjUqdwjAk4rWAG3qiR0iH/EGZv8Apie8RadKdOqnRNIn6dKy8mppsJsVtknNIPHDgGhHyE9ECATdCTxiBHA7LYDqw2ypZyCUk+qMM0ZbVP6YSJWLlc0Fqvw2OIxuykoUyQ4AUFPjA7LcMQMs5oZKPpflnKSy6jyVoKAR0GNRdWc2V3dZZBp9Pftml1Sb9I/9RXaWpT+5nWmUgktTDayOIXTn6jGmzlR0YqTYZnJ2nTCEnEEuOIUL8ecL02ToQadbprMlq3hZ1LASQoc4HSYqlSqiVqYtSK0ZCi1WnCWU4qebACgfICbkkjoiwbl4JqFSFv4oe8RpUvovQ5bWamlSyNanCv4sZji6IcSlCpdPUtUnIS8upYwqLbYSSOI2iuaa2FGObnPzzlvqr9kwjo1YboEsP6YrvMbPK6P0mRfD8rTZVl1OxaGgCOuONaPUdiZE01TJVD6VYg4loBQPHeJ1EKMam8t0hfF8Jj9YIV3R/ntN/Vb9kRrczRaCw6uozUjJNrSrWKmHG0gg32knnhjNr0Mn5hT827SX3lWBW4pClG3PFU/Iooe6b8lQ/ND+zDbSPPc+0bPFre+NYnaXRpxplc7KSrzaEhLRdQCADwC8dVRaPNSbLC5CVdl2b6pBbBSi+2w4IixFsXK9zM0fvML85/bEK7njDk1onpFLtglbrRSgcZKFWjR26ZR3JJVPblZVUsDiLAQMN77bdMKyVNptL1jcjKsSuOylpaSE3twm0TqKhlZh+idcY0dqE47NNOqDsqtkBAFwokHO/REluXSrr2lofQklthpRWobBcWEahUNFtHagozc5TpZRPjKdthvzkjbD6mSNNkpctU1hhpu+YaAAvzxp4i2JlZhtSm1UvTyZnC0VmXqCncF7YrLvaFdOJvf+kZnAgoD8uy5h22xIBtGzTVIoM/NEzUlJPvnIlbaVKMde0cob7qS9S5Na8ISnE0knCLAW5hlEWLHcuVjyR/E2fs090ZruxIVraY5Y4cLgv2Y1BoI1Y1eHBbK2y0N6jTJGpsBqflWphpJvhcTcDnjEZU7FeDBqjWlT+i9MpwlVJTIKWlT17hRVmB6LxZEgq3GDYbJi55vjI0huhaPvyiZVunyTjDZxBAbSQCeHphdqSpUswac0xLNtk5sJSACTzRt4qGVmNaJ1be9IrVLLGIzUqtwOX8nCk5W57w/3J89KH/NFe0mNRTo7Q5fEpFLk29YCgkNJFwcrdcGl6TRqO4XpeTlZRahhxoQEEjiv6IPEWoUWZVulBchpq3Ns5LUy26kkXFwSP2YmNyGVtK1KZO1a0IHUCfvi/TtKpNSCZidk5aZCE5OOoCrJ27TCknTpCmsKTJyzMs0fGUG0hIOW3KJnTjQrUxbTRh6nacTLzzaglTyXkfyk5HL0EdUNq5PDSnS4vSDLg3ypCG0KAxXsBwXjbZunUqtNBMzLS82hGQxpCsPuhCRodEpbi1yUlLMOIyUpKRiTfn2iKsRUMrHZFkpHNAg7wsRAjB0WwV78VWP5B7o84k5x6Ne/FV/UPdHnI7Y64Xk5SFW2JhbesQy4pA2qCSR6YPKzszJTCJiWfWy6jyVoVYiNW3MADoq4CLjfK+5MZnpEy3LaRVBlpIShEwsJSBkBeNp22ieDYdA9JF6Q0Y74sZqWIQ6Rli4ld/oi07RGV7kLhE1UkXyLaD6zF/rWktL0flw7UZgIKvIbSLrX0COEl+1I0mSto4RFAVuvUkKITITZHH4o9V4naDpxRtIXQxLPKafP8C8LKV0HYYji0LDadj8Cql9kPaEYKL3jetOjfQypfZfeIwVJFxfZHbD2Iz0MEqXTaaEGxu3mRe3ixJYV6ggm67bQLZxU57Tyj6PSsrKvqcemAwgqbZAOHxRtJNof6OaaUnSVampRa25hAuWXRZRHGOOPncHbZvPokSEktpxyWS2RdtkhwD6JyyPojs2ttmbWp1QQlbBCSeE32dOcO35lmVYXMPuJaabGJa1GwSIpk9usUKXeLbDEzNJSfLSAlJ6L5+qMLDbVI28RXZaZpChQlIt4wZAtbmEKSiVpm5jWkFZwnEE2BFj/AO4qcjur0KafS1MNTEqFG2NaQUjpsYt7tRlm6cuoawOS6Wy7jb8a6bXuOOK8Np2ydT9WgyQPhFZttaT3mCTKHFTzIbc1Z1a88N+FMVr/AGpaM3zff/sDFtaeQ80h1BulaQodBg8PTUKetiVOSUyDIO3AIXdF2l/VMVmobolApc+9JTDzweYVhXhaJAPTDuX0wpU1QXq22t3ebCsK1Fsg3y2Dh2iNZGlRnNcrHtLcS5LpSJhDpShNwkZpy4c4bTCkF2dl0kF5x5GrSNpOFOcQw3UdGSoJDz9zl8iYt2JNsXBtvGHhuqZtYitsQnRdlu2fxyPaEcqSbyDthc2is1fdOoNLmFS7ZdnVpNlFkDCDxXO3qhgxuv0ZxwJekptlJ2q8VVvXG+nJ2YU6r6LvPpJp0wANrSh6oSmUk0shIN9WDbjHDHafVJOrSaJuRfS+yvYpJ9R4oiK3pxRqDP7ynluh7AFWS3iFjz9UZytsKdEpLuNvTjzrJCm8CU4hsJFz94hlNoU3MPvIQTjdShdhwWSQfTcdcNZHTygT8pNTSJhbbUoAXVOIw7b2txnKIhG6vQlzAbWzNIbJtrCgW6bXvB4Tao2sWnZcH/owIT3w1NMtvMrC21pxJUnYQYEdCLYD34sv6h7o85Hyo9GPfiy/qnujzmfKMdcLycZGvbl3zXc86V3JjNtKfnTU/OV98WLRHTmS0cojkm9LPvOl1TicFrZgC1783FFUm33qvVnphLRU9NPFQQgXNydgjUU1JsjLxuRm07UTwatHeYqul9Teqmk8686rJDpbQngSlJsPf1mNM0A0afoNKcdnE4JmaIKkcKEjYDz7YyWsflqe84c9owjTk2HsTFG0PXV9GZ6spmtWZXFhawXx4UhRub5bYr0u+7LTDb7KyhxtQUlQ2gjhjS9Cv3t6v/1/1YjMOGNJ22NjbdIp01Hc1mJw2u/KIWbcZtGJcMbDOG+5GPMUfdGPcMYw9gyarOjdWpcnL1KfwKROZghd1XIvY9UL6CzCpfTKnKSSMTmA9BBEXDdG+ZlK+uj2DFI0Py0upnnCY0ncR5L7uuVF1qnSMihZSh9alrA+kE2sD6Yz7RuiK0irbVOD2pCwVKcw3sAL7Ium68fHpXQ7+xEFuZ5aZMn+aX3RI6QD3IOv0hVDrUxTlOa3UkALtbECL7OuNE3NZtdR0UqVKcUSlq6UX4AtJy9IPpinboCwvTOfKTeykg9OERadyDNqq9LXcqEtY2wtzMzkbbI9DaMTe+9GKc+TcqlkX6QLH1xhFflhJ1+fl0psluYWlI5sRt6o1nQOfDe5+0+s3Esl2/QCTExNUioyfSGYEzpDUHgbhcysg82Ixf5ZrU7i7gItrElfpcjMXFlbilHaokmNgqUvvTclDBFimTbJHOSCe+LLwRGPoPxqekRuGn9Sdp+h8wplwoW8UsgjbY7fVeMPR8onpEbBun56IJ84R3GE90VGRyksqdnmJVBAU84lAJ4CTaJnS/RcaLzzDCZozCXW8eIow2N7GI+g/OGnedN+0IuO61+U5D7FXtRpv9kiLYS3J6m6xW36cVHVTDRWE8AUn/1f1Q23UDfS42/R0ffCG5n88WfsnO6Ft0830sPm6PvjP9l8EJQaHU9IFvycgpISkBxzGrCnK4HXmYinmVy7y2XBhW2opUOIiL/uTfj1R+yR3mKZWsq3P+cue0Y0m81E8GvaAvrf0NksZuUY0X5go29UCEtzo/gdLfXc9owI4S3O0dizvn9zr+oe6POSvKMejH/xdf1T3R502qjeF5OciUpujNZq0muckJJT7KFFJUFpBuBfYTc7YcUXSio6PPYWWZc4DZSXGEhXQVABXri/7mHzXduP40r2UxnOlKQnSipAAAb4X3xtO20zOxsmjOkcvpJTN8sp1bqDhdaJ8k/eIxGs/lqe84c9oxeNydahNVBFzhLaDbrPvij1n8tz3nDntGJFVJh7Fn0b0sp1K0Qn6VMB4vzGswYEXT4yABc34xFM4YtOjOgkxpLTVzrU82wEOlvCpBJNgDf1xMf7JJ2/5VY/sz74txTFMn5r96MeYI+6MfScxG11yQVTNzeYkVrDipeUCCoCwNrRig2xnD2YZqG6L8yqUf5aPYMUjRD520zzhPfF33RfmVSvrt+wYo+iR/Cymeco741H4h7mw6SaK0/SUMKn3XWxLBWEtqA22ve45ozmbnqBolUi7o86/OTqEqRrHFAtIvkdg8Y+qLVuo1eYkKMxJy6ygziiFkbSkDMddxGZUKkO1ysy9PaUEl5Waj9FIzJ9AjMFpbKxnMTDs1MOTD7inHXFFS1K2knaY0ncf+TqvS1+1FK0spTFF0gep8tiLbKUAFRuScIufTF03IPk6r0tftRufw0Ityq6esFjTKoJIsFLSsdaQfviz6HzgRuZVlN7loui3MUD77xG7q0tqtJWXwMnpZJPSCR7oa6LPlGhukzd8tU0R1kg/dGd4oeSqtI1swhv85QT6Y3DTJsNaCzzadiGUpHURGO6Py++tI6cwRcLmmwejELxs2nI/Ayo/ZjvEMTdCJhKflE9MbDum/M9P26O4xjyflE9MbDumfM8fbo++LPdBbGV0L5wU/zpv2hFy3WvylIfYq74ptC+cFP86b9oRct1r8o0/wCxV3wfyQWxE7mh/DJn7JzuhbdPP4Wbf4uj74R3Nfnix9k53Qtun/Ov/t0d5if2PA/3JjeoVD7JPeYptb/LlQH9Jc9oxctyX8pVAfzKe+JCe3LVTk9MTPwsEh51TmHU3tck2288LSlqWtCW3OfmdLfXc9owIlNHaIdH6M3Ty/rsClHHhw3ub7IEcW7Z1jsSj3yCvqnujzlwx6Md+RV9Ux51tnHXC8nORre5fnow750r2UxnOlXzqqfnC++L7ucVCSk9GXhMzbLNphSiHFgG2FOcZ7Xppqfrs7Nsm7brylJPGL5RYr9mZexb9yf8oT4/mk98Uutflue84c9oxdtydCt+VFdjYNoF+s+6KVWsq5P+cue0Yq+THg0PQNxbW59VHG1FC0qeKVJNiDqxnFB8Jq7f8sz394X74vegx/4e1fpe/ViMx4YkVqwzZJ152Y3KlPPOKccXIpKlqNyTlmTGNjbGwvZ7ktv6AO4Rj4Ge2GH5DNQ3RM9CaX9dv2DFG0T+dlL85R3xeN0P5kUv6zfsGKPoplpXTPOkd4hD4MPcuW69n8Ff9X9mILcz+eLX2S+6J7dd2Ur/AKv7MQG5qoJ0xYBIGJpwDnNoL4B7iO6IPw0nehHsiLNuQeRVelr9qKzuhqCtM52xvbAP8IizbkHk1Xpa/bg/gFuE3XmPHpsxxhxB6rH74qVEe1ejlfRfy2Wf1o98aJurSwd0ZZew3UzMpz4gQR32jLJKabYptQl1EhcwhCUZbbLCvuhDWIe5NbnTGu00kyU3DYWs9k/eRGo6c/MypfZDvEZ9uUy5c0meePktSys+ckAffGhacj8Dal9l94jM/kirYwceWOmNi3S/md/1m/vjHQLrHTGx7pWehhI5Vv743PdEWxlND/L9P85b9oRc91r8o0/7FXeIpdE/L9Pv+kt+0Ium61+Uaf8AZK7xB/JBbERubfPJj7Nz2YX3T/nZ/wBujvMIbm3zyY+zc9mHG6f86h5unvMT+x4Hu5IP95z/ANinvjVLZRlm5H+VKh9invjVY5YnyNR2EnNogR13aIEZR1Wwk4PilZfRMedSDcx6PAum0IfB0lf8UY/sxGoTynOSs875mHlPpU/VXtVJSrr6uHAm4HSeCN9FNkv0Rj+zEOG2kIFkJCRxAWjfW+jNFd0M0Y8HaUW3SFTT5xukZgcQHRGeboGjkxSq2/PNtKMnNL1gWBklR2g9dzG1BOUEcZQ6godQlaSM0qFwYwptOy0ee5Kv1KQp0xT5WYKJeZvrEAA3uLHPgygtHo85W6giUk2VLUo+Mq2SBxniEbmrRahLXjVSJMq49Qn3Q+lafKyScErLNMJ/NbQEj1RrqrwiZSB0jlEyOgU3KN5pYlMAPGAAIw8A3j0otpLiChaQpJ2gi4MN/guR/Qpf+yT7okZ5StFC3Qh+A9LP8pv2DFF0V+dVM86b9oRvrkqw62G3GW1oTsSpIIEJpp0mhYWiUZSoG4IbAIgsSlQoou6xIPPUuTnW21KRLrUHCB5IVbM81xGXMF9D6DLqcS7eySgkKvzWj0ktlDrZbcQFJULFKhcGGjFDpcs8HpemyzTg2LQ0kEddoQxMqojRgdZp07TZ7Uz5UZhbaXF4jcjEL2J44ve5AoBdUQTmQ0bc3je+NIdkZZ5WN2WacVxqQCYMzKMS5JZYbbJ2lCQO6DxLVUKK9ugsF/QyesL6sJX6FCMMsbx6ZU0lxBQtAUk7QRcGEPgyS/Q2P7Me6EJ5StWZ1uQy3iVKZIzJbQPWT3iLZpwPwNqX2X3iJ5mWZl0lLLKGwdoQkC8GW0hxBQtIUk7UkXBjLlcrFaHme3jDpjetJKOquaMPyLZAdUgKbvsxDMD7ol/g2S/Q2P7MQspBuLZDhjUsS6IkebpmWm6ZOlp9pyXmGVXKVCxSRsMLVWtVGtPIeqEwXltpwpyAsOqPQU3SpGetvuSYmLco2Fd8NmdHKNLrC2aVJoUDfElhIPdGur9DKUPcv0cmWHXazNMltC28DAULFQOZV0ZCIfdQTbSpPm6O8xsoQALAbISck5d5WJ1htZ41IBMYz/tZa0Ms3JAfhafH8wn2o1W0cblWGCS0yhsnaUpAhQiJKWZ2VKhB3aIEB7ggRDotiuzGkM2xNOtJbZKULKRcG9gemExpNO8mz2T74jp/8oTP2qu8xHKmXGlgLbv4tyU3te+z0Xjz8sfGcmlI9FH8bAypuJZPCed5Nj0H3x3wnnR/Bseg++K69NhlCFlsnEknoyvBTP2A+KVmL3vltt6InXx35Ndv+Mv5LKNKZ7kmPQffAOlE9ybHoPviuiZVq3VKaPiXth4QL+6CKnykJBZUFLCrC97WF4dbH9h2/wCN6ll8KZ7kmPQffA8KZ3kmPQffFZTPErALKgDn0ZA/fHd/EsMupbuHHCgi/FfP1Q62PyO3/G9Sy+FE7yTHoPvgeFE7yTHoPvitme2gMqv43qF4XZWpxIWUgJUAQOEcd4jx8dK3Iq/F/HbpRJ7wonuTY9B98DwonuSY9B98QsdjHdY3sb7PA9SZ8KJ7kmPQffA8KZ7kmPQffENAEO6xvYdngepNeFM9ybHZPvjnhTPcmx6D74hoBid1jew7PA9UTI0nnQokNM3O3JXvjvhTPcmx2T74hY7wQ7rG9i9ngeqJnwqnx/Bsdk++OeFc/wAlL9k++IYiOGHdY3sOzwPVE14Vz3JS/ZPvgeFc/b5KX7J98QkCNdzi+w7PA9UTXhVP8lL9k++OeFU/yTHZPviGjkO5xfYdngeqJvwqnuSY7J98FOlU/wAmx2T74hoKYdzi+w7PA9UTR0qn+TY7J98FOlU/ybHZPviGJyjl4vc4vsTs8D1Ra6RVX6mXtelA1eG2AEbb8/NAhlov/Gv6n7UCP2/xZOWCm/8A7U/B/LhGGNKMVS/9EXPflCY+1V3mGinkoVhIXfmbJ9doeTw/3hM/aq7zCIjz82s7PRQ+C/8AAzbnUrUtLjRFllIAzuL2gfCLRUhKUqusAi4tkSBf1w7wg7QI4EpGQSAAIZo8Fyy5EDOoS6tBSfEIF+P09UcVPtC1kqOageawuYc2FsxAwj80eiJmjwKlyNRPNlSUlC/HSVDIQoH2m0NYEEJcAKQBaw/0RC2BJFiBBgkWFhkIXHguWXkaqnClphZQAHSLgq2X79sd382NXdKvjCALZ7b7fRDnCCBlsgYRxCJceC5ZcjYzzaQq6V+KLnLrjrM2h5KyhJ8RINjw3FxDjCOKO2A2CFxrYVLkameShIK0KBzvbPYLwYTiVMrcS2rxFBJScttvfDgpvwQMI2WhceCpS5GzU6ha20FCkrWSANoyz2wHpssk3bvZYTt5tsObDigWiXG9hUq3GqZtwutoU0kY1KFwq9gOqDrnW0OKQUqJTttY8BP3GHAAyy2QAhIuQNpzhceBUuRmakyACUrzTiGXPaOKn0Ar+LVZBIJy4Le+HmEfmj0RwpHEItw4FT5GfwgnMlBCRne+3JJ/ahTfSMDiilQ1ZsdmcL2GywjthBuPhBKXI2E1dtTgbNgRbPaCB744idSt0NYFBRJHNl/+w6sLcEFsOACFx4FS5Ghn0pdLakEEKtln1+owXf6SQnArEQSOEZC+2Hls9kcIHEI1ceCVLkauzKm3ijVFSAkEqHBf/wDIJv8AQAcSFXSSDbP6RH3Q8sIKQOIQUo8BqXhk9ot/Gv6n7UCO6L/xr+p+1Aj978P/AII/5/2ed/O/7Ev8f6RKroci8tTi2ziWSScZ2mODR+ngAFpR58ZiSSPFHRDZmaW5VJmVKU4Gm21pI2kqxX9kRvoYb/k+buMVf0xAaP04/wACrtn3x3wep3Iq7ZiTA5oaz845KLkwhKSH5hLSsXACCcufKJ0MP1Re5xfZjfwdp3Iq7Zjvg7TuRV2z74c1ibcp9Gm5xlKVLYZUtIXexIF87QilmuLQFb8kRcX/ABVf+ZDt8P1Q7nF9mE8HabyKu2r3wPB2ncirtn3wqlitBQxTkkU3zAlVf/eFKxNvSNNcfl8GtCkJTjBIzUBmARxw7fD9UO5xfZjfwdp3JK7Z98Dwdp3Iq7ZhQMVz9Nkf7qv/ADISmJ2qUtGvnWpeZlEZuuS4UhbafzsJJuB0w7fD4Q7nF9md8HadyKu2ffAGj1O5FXbPviVbUhxsOIUFJUAQRwiIaVmqtUJie1D0oy3LTKmUhbClEgAG9wsccO3w/VDucX2Yr4PU7kVds++O+DtO5FXbMGLddbSVJfkHiNiCytu/XiVb0Q4p0+J5LiFtKYmGFYXmVHNBtcZ8IIzBh2+H6odzi+zGvg7TeQV2z74Hg7TeRV2z74NV5ybl5unysmplKpt1SFKdQVAAIKtgI4oNqK3+nSP91X/mRe3wvVE7nF9mEGjtN5FXbPvjvg7TeRV2z74cyzVTS9eamZVxq3ktMKQb9JWYRqEzPCpSslJOMN61txxS3WyvySgAABQ/Oh2+F6odzi+zCeDlN5FXbPvjng5TeQV21e+FdRXbfj0h/dV/5kFZqMyxPNyVUZbbU9cMPNKOB0gXKSDmlVgcs78cO3w/VDucX2YTwcpnIK7avfA8HKbyCu2r3w8m26itwbzmJdpFsw6ypZv0hQiMnn65Jvybe+5FW+n9Tfeq/F8VSr/KfyfXDt8P1Re5xfZi/g5TbfIK7avfHDo7TeQPbV74V1Fc/TpL+6K/zIkbccToYfqh3OL7Mhzo5TOQP9or3xzwdpo/gD21e+JgpgpGV4dDD9R3OL7Mh/B2m8ge2r3xw6PU3kD21e+O0aqPVB18PIbCDZ2WUgHx2iSATz3ST1iJUiL0MNfyTucX2ZGsU+WkMW928GO2Lxib26emBDp8WIgR1ilFUjLk5O2KoF0J6IjpVP4Qz32DPeuJJsXbT0CIVz4RGkc2JBMsRvdnHriocLlrWjSOLJ0DKIqt5O0zz5HcqO30i/Mpvac90Magatvqmb9TJhrfqPkVKKr2PGIJAkdJ/mxUvNl9xiTa+RR9URG6T38GKlx71c9kwm1MaQ6lFqbIWwj+Nq/y4laAmIjNIvyM59o1+sTBpZ6tqfQJmQk22ifGUiaUpQ6BgF/TBNJVYKG8rCVWW2bDafHTBLUWSnBHFAFJBtYjhhh8LrA/JU/2E/8A2iMnKvMVF74MDL1LQ8MCpiYSUqIPAgi6cR5z1GFEJLRwk6PSV8wGgE86Rkn1AQho9fXVf/mK/ZREswy3LS7bDKcLbaQlI4gMordLeqyJ2rpkpOVea3+vxnZhSDfCjgCTF5KWiIpkHwpmyjyd6NY+nEu3qvCLszpNh8SnSA4ymYUsjoBSkH0wrQFMFMz4zxnS5eaD6cKwq2WQyw22Wy9cKpCwtXH++6J5w5+qXEzEFpEqZRUaMqTabdeEyvCl1ZQk/FL2kA90Lb40j/8Ajaf/AHxf+XCrQJcRGTPzmkPNX/aahxIOVJal7/lpZkC2AsvKXfjvdItDGqTCpbSGnrTLuvky74wtAEjNvPMiC3BNCIvSDKUllgDGmdl8BtxuJB9RMdXWXUIKhR6gojgCEXP+KGMjMLr9TQ9NjeqZJWNuSUFBwqtbGsEDIA5WuL8MEiFhAsLREVv8co/nw/VORMRE1v8AG6P5+P1bkEUlQBHCINHCM4hQsRtdmCxS3UovrHyGG7bcSzhHovfqiTIiImyJnSCTlQCUyyFTC+IE+KnvUeqCIxOZl00+eprrICWUgyi08ASR4v8AiSB1xKHOG1XlFTlLfZbNncOJpXEtOaT6QIUk5hM5JMTKdjrYX6ReAQSY2p64ECY2p64EU6LYXb+TT0CI+WH4Rzw/o7Pe5Eg2Pi024hDKXQsaQTiyk4VS7ICrZE3ciHMkLRFV3JdM8+b7jEvaIuttrWqnYEKVhnmybC9hnnBA7pL82Kl5q57JiSZ+QR9UQw0jQpzRuooQkqUqWcASkXJOEwGa7TUsoBfIISL/ABavdFBJWyiL0jH+5Xfrt+2mFRXqaf4c3+zV7oLpAhTtFdDaSolTZAAufLTAEgBlCFQk2p+QelXk4kOoKTzc454dAZCAU5RAMKJMLm6HJPum7i2ElZ/lWz9cNNH/AJasf8xX7CIcaOpKaIw2tCkKbxIIULEWUR90R9Ln5anzlWbmlLbUufUtILajdOBGeQ5jFBYbREzaQ1pRT3UGynmXW3B+cBYj0G/phVekNOQm6VvOngS3LrUT1AQWRln52pfCs2wqXCGy1LMrIKkg2KlKtsJsMuADngBKsfliiecr/VLiZiHrqky9QpEw4FapqZWVqSknCC0scHORDn4epn6Qr+yX7oBD+IyZ+c0h5tMe01DmWqsjNPBll0qWrYChQ7xCUy0o6RyCwklKZd8E2yBJbt3GICQiJrjQbfp08k4XGZpDeIcKFnAU9GYPUImsOURmkDavg5C0pKtVMsOEAXNkuJJ9QMEB/ETW/wAao/nw/VuRMWyiKrTS1zNJKUKUEzwKrDYNWvMxVuCTgQcJjlohQhGUVqSl6jUJydqUrPplW3nS2gFgLJS3dINyeE4j1xN1d96UpUw/Ktl19KDqkAXxLOSfXaO0+UElT5eVBvqmwknjIG2KiEeafW//AJxH90T74S0fbXJtzVLdeDq5V4qBwhN0L8YG3ALlQ6onSIiZhoy+kMvMoQoiZaUw4QMgU+Mgni+mOsQsDiZGaeuBCRf3wjHq1t4XFosoWJsbX6Da8CB0Ww+aHxSegQcCCtfJI+qIPGTALR0CAI7AHQL7YGEcUGAjsUBLDijtso7aO2gDgEJTExLyjZcmH22UDMqcUEgdZhCsVAUylPzmHEptPip/OUTZI6yQIZSGjzCVCbqmGfn1C63XRdKTxISckiAFfCag7PheT6dcm3ph+w+xNNhyXebeQdim1BQ9UG3sxhw6lvDxYRETP0FDeKeo6USc+gXBQMKHv5K0jI32X2iLoQmcgLm1o4VoSjGVpCPzicojxOt1PRpc43kHpZRKeFJwm46jcdUQlUZTM7nUgw4DgdEohXQVoERIhbrA88Cw4oitHJh1cgqTml45qRWWHVcKreSrrTYxL2hsU4E80dtnHYbVGdbptOfnHQShlBUQNp4gOc7OuAFkrQpSkpUCU5EA7IMYrOikm7Jz9QEyP3S8hl5/66sZPo2dUPqpPTT86mkUtaUTKkhbz5FxLo47cKjnYc1+m1rRB7N1KRkADOTbMuDsLqwkH0w1b0lobqwhFWlMRNgC8kX6LwaR0fpsgS4ljXPrzW+/8Y4o9J7hlDxyUlnkYHZdpaeJSARDQoqlSVpCkqCgdhHDANogZikvUS87Q0qDaTiekL3Q4nhwD6CujIxLSs2zUJFuaYViaeRiSYUBVK0OJxIUlQ4wbx0gRSNGlroNPk5xSiadPEh+5yYdxEBfMk5A8RsYu+0QaoIKRBFlIIBIFzYX4YUMQleynaN58P1a4iKPJzajrgQJz6HXAim1sOWfkkfVEHjjI+JR9UQa2e2MmACDAQXhg444hToEdtA2x3aI0QKI7a4gWjsARWkci7PUN9pgYnU4XEJ/OUhQUB14bdcOaZUpWqSaJiVcxA5KSclIPCFDgMPOqIyboEhNTRmwlyXmiLF+XcLaz0kbeu8CEoBAtEKmnV2UV+5q0mZQBk3OMAntIsfVAcrk7TTerU4oYAuZqWVrUJ+sLBQHPYxa4Fjg09qm0Obl2VKKCl1wYjsKrqI6LmIWbF9Aab0yf6xuLFNutv0h91pYWhbCilSTcEFO2K7NH/h9Tv8As/1jcEQkJz/dmkUrPBPxM+BLPkcCxctqPrT1iJ2GVWkBVKU/JlZQXE+IsbUKGaVdRAPVBKJUDUqW08sYXk3beT+a4k2UPSDDcpIxB1Uio1uTpSVnVsETcyANoBs2k9Ks/wCrE044hppTrhCUIGJRPABEPo42t5h+qvt4HqgvWAWzS2Mm09nPpJguQw0mQnSKqk5AMsE/44S0WG+JByqLT8ZUHlPEnbhvZA6kgeuALmsVoDbvVq1uhyHGjBSdF6Xg2b1b9kXg9iEmRAtHYEQ0FIyiDpTZkqrVKeCdVjTMtJ/NDl8QH9ZKj1xPWiCAUdMnSPIFPTi6cZt98VEYhozLMzmh0vLTDaXGnELStKhkRiMKUWZekpldDnVlTrKcUs6r+Ga2D+snYeo8MG0PH4MSnQr2zDitU1c/Lpcll6qcllayXc4lcR5iMj0xfNEJExB18/u2jefj9WuH1KqaKpIh7AWnUkoeZJuWljakwxr/AOOUfz8fq1xFuUeTn0OuBAnPodcCCOi2HjPyCPqjug8EY+RR9UQpGTBy0dAgAR0bYAMBHYAgEZxQcgR0QMoAjatPOSDsgQQGnppLLpI4FJUB/iwxIw0qtOaqlOdlHSU4wClY2oUM0qHODYxHy9f3iEytdTvR8eLr8J1DvOFbB0HZAhOdccIChZQuDtBhoKtTlIC0z8sU7bh1Nu+GMxpLLuFUvSAalN2slLObaTxqXsA9fNCmBCktpl6XWJJu4Zlph1DQv5KSgLsOYFZEM5n976n/APZ/rERLylOXT6FMNOu659xLjrzn5y1XJtzcA5gIiZhCv9n8gnCcQ3plb+cRGrIWvgiFbvTNJltWAl6mnWI4g8kWUOtNj/VMTdoja/JOTdNK5cfuqWUH2Lfnpzt1i464yiiGkKt9iWoqFKC59dnMO0MpzWevJP8AWiZQlKEBKRZKRYAcEQejziqvMv11bakNvJDMqlabKDY2k8V1X9AietFfAIiUAOktUHBqWL/44S0ZUJViZo6jZynvKQAdpbUcSD6DbqheTSRpNUzY2LLFjx+XHKtTplUw3U6aUpnWU4ChZsl9G3Ao8GeYPAYfRCWjkRDGlFPU4GJ1Zp8yPKZmvEz5iclDnBh0/W6VLN6x6oyqE8ZeTn64lMo9Oy8QNGUZ2fqVTsdU4tLDB/OQ3e561KVBXp+a0hTvalodYkl3D08tJQSnibBzJP5xsBwXiZl5VmTlG5aXQG2mkhKEjYAIuwIjQ/5sSfQr2zE0Yh9EUKRozKJUCD42RFvpGJrhg9wV+poVRah8NMj9zOAJn0AXy4HOlN8+bojlcWlczRFoUFJVPJII2EatcTziA4lSFAKSRYg8MUuZZmKXWaXSShxyUE6HZV3bgRgXds/VJFuY80VEZZJz6HXAjs79Dr+6BER1Ww7Y+RR9UQZTjaDZSwCRcAn/AFxwVnNhH1R3QhNyRmXW1hzCUJI2X2kH7oxJvwRJN6jsZx2GCpB0hWF/CSvEMsuv1eiFnGFqYQ2hdikWJPDlaM2+C0uR0VBKCpSgABcknZHcQ4xDByQddbeSVpTrCciLj6WZ9I9EHTIuB5S1LSoFQUARstf3+qGaXBcq5HmIJF1KFibCO2yiPapriQ3ifx4FYji6U/8A19ZhZ+TW7NNvJeKAm10/nW//AGGaVbEyxvccBxBtZaTfZY7YCkJWCFJCgeA53hqZAqSbrFyBnxkAj74Ufl1OrZUlywbNyOPZ/rrhmlwMq5E10mmKcC1SEqV7QS0m/dDlttttOBCEoA4Ei0NTILwEa3xiFAK4Re3daCOSmrbut8J+LwXPQr3+qGaXAyx5JAEEkAgkbRAABFhshiGU2bBm0Yk4SQDtABv6u6DNFphLiFzSLuqOG6hxRU3wRxXI82c0GiPDTS1tLTNIKPogHJQVst6YEmWG2XUCdbWojNQULi46eO5gnLgOKS3JEWtYQIYJZuWyH28gR4p4c9mf+rQmim61lZamQUOJFinMfSz2849ETNLguVcknl6YFxe1xfihkJBesSQ7ZKUkWtx39/qjrkgrAUoWkXBGY2C97QzPgZY8i7zbDoCHkIWCcgsA3hFumU9lWJqSl0K40tJB7o4JJerI1pCztUB/Jw/+44zJONOsqLlwhJChbbe/v/1la5nwTLHkdpKTcAjLbzQFKSkXUoDphm/JOLU6pCwkuWsU5EbPd64WmZUPJABAslScxfIi0LfAyrkWsL2Ec4YZtyK25tLweOFIICODaT949EEekXlvPOJfAxlOEW2WhmfApcjsuIxYQoFXFfOCqsTDT4NIXi1gvjCwbZ5BI/Z9cGaky0sKUsKsokC3Nt6YJvgrjHkTnvodcCOz21HXAjogthywfiUfVHdCkRQdcAsHFADnga53lF9oxmiUSpPPHRtiJ1zvKL7Rga53lV9owolEym8GiF173Kr7Rgb4e5ZfaMBRM5wDENr3uVX2jA173LL7RgKJmABeIbXvcsvtGBr3uWX2jAUTOcFcaS4AFXyNwQbEGIjfD3LL7Rgb4e5ZztGAodqokopzHZYyQMIORCTcDu9Ed+BJPX63ArJNsIVl5OG/Thyhnvh7lnO0YG+H+Wc7Riih+3SZJpaVoZCSmwFidgtYdGQ9EFFGkUm6WbZ3yUbX/wBEwy3w/wAs52jA3w/yznaMBQ/FIkQ1qksBKAQcKSRmL27zDphluXYQy0nChAsBe8Q2+HuWc7Rgb4f5ZztGAonOeBeIPfD/ACznaMDfD3LOdowoUTd4GKITXvcsvtGBr3uVX2jChRN4rxyIXXvcqvtGBvh7ll9owFEyTHIh9e9yq+0YGve5VfaMBRMZWhMxFa97lV9owNc7yi+0YChxPbUdcCGqlqV5SiekwIpp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BDAAoHBwgHBgoICAgLCgoLDhgQDg0NDh0VFhEYIx8lJCIfIiEmKzcvJik0KSEiMEExNDk7Pj4+JS5ESUM8SDc9Pjv/2wBDAQoLCw4NDhwQEBw7KCIoOzs7Ozs7Ozs7Ozs7Ozs7Ozs7Ozs7Ozs7Ozs7Ozs7Ozs7Ozs7Ozs7Ozs7Ozs7Ozs7Ozv/wAARCAFaAOUDASIAAhEBAxEB/8QAHAAAAAcBAQAAAAAAAAAAAAAAAAIDBAUGBwEI/8QAWRAAAQIEAgMKCAgHDQgDAQAAAQIDAAQFERIhBhMxBxRBUVNhcYGSsRYiMnSRobLRFSMzNkJyc8EmNDVSVLPCJDdDRGJjZIKTlKLT8BclJ3WDhMPhVdLxZf/EABoBAQEBAQEBAQAAAAAAAAAAAAABAgMGBAX/xAAsEQACAgAFBAIDAAICAwAAAAAAAQIRAxIhMVETFEFSMmEEIkKBsTM0ceHw/9oADAMBAAIRAxEAPwDV2GWDLtEstklAJJSOKFNTL8g32BBGD+52vqJ7oVjnbMBdRL8g32BHdRL8g32BBo6CIWAu95fkG+wIG95fkGuwIUvAuIoE97y/IN9gQN7y/INdgQeBeAsJvaX5BvsCBveX/R2+wIUvA64WUT3tL8g32BA3vL8g12BCl+eEZhlTyUpS4UWNzbh5soWA295bkG+wIG95fkGuwIjlyFR1hKagrDhQBlw3OM+jZz24oKabUdeLVJer2nLO+DDx8ecUEkZeW5BvsCO73l+Qa7Ahi1TptCkayorcSnDcFJGIi2d78Ofp5oSbpE6g51VxQJuQUnZnlt5/VEBJ73lzsYa7Agb3l+Qa7Ahj8HzpaCV1JSl3F14LcBvlfnB6uKHkq0tiWQ046XVpHjLO1RhYDb3l+Qb7AgGXlwPkG+wIUhKZQt2XcbbXgWpJAVxc8RvQLcbSSmJpKyqVaSQrKyRmk5gwSZWhuaDLUtLkhIVhUACvM5J9EKy0imUfxtLVgLYSpKiTmNhz64LOyjs1iQFNlC0geOLlB/OTz+6OdyynW45tNgpSROhkS0tqykqvhztcD74AUyW2lb2au4pST4oysD7oc6k74Q7iyS2U+kj3Q3blX0rSFLRq21KUmwNyTfb0XiNyWwWViEu6XW2yqUlwp5ouNWGV7DI5c8LSjsvNrUUyzQQlIucIuFcI6so5KybrIZ1ziFBhvAgJSRxZn0QrKy4l0uC4ONxS9nGbxY5vIk4iE04lpxzVSrCksoC13TmduQ9EE3w0qdLKW5RKRhyWPGVfihSblXXVuFpaUh5GrXcZgZ5jnzjrUuGn3HLiygkAcVhD9rFxoQqKW0lvAhKdt8ItxQI5UNqOv7oEdkYQ9ZV8S39QdwhUKENW1WbR9Qd0HC4yYF8UdCoRxR3FBgXCoGKEsUdKoAOV2FzshFmeZesEKPjJxC6SLjjFxnHVG6SOaI2UK3EyydU4nUMlKytBTnYCwvt2RzlJpnSEU1qSSJ5lxouhRCAnFiUkgW64CZ1lYNlEEEAhSSCL5DIiIqXC10tUuDMKcDSbpcQUgW4AbCF1vGZSool1pSFt+MpBST42YseARnOzWSI938yHdViOK+G+E2va9r7I6qdZSgKKicSikAAkkjbl1RHFTiZ2zTboUXQVJKboI/OvbI9cABbC2X1oWUoW6FBKSSMSsjYf6zhnZemiRE9LktDWD44kIy2kQq28h1GNBuLkX6DaIZMs6401dBQolxabjySVYk39UOaeHzJNlXxKsalLQpNzmomLGcm6ZmUIpWmOzPy4S+ouWEv8pl5OV46qcZQGipdg8bI54iXWXd8uANKKH1nGbZWTYj05iOPMzbyEYUhIYYTYLSblWRy7IjOeXBvpx5JhU20lSklfjJIBFuE7BBVzsu2pIW5bE5qxl9LiiMwO/CCp4IcKRg+LKdoIsSBxj3x16WW+4lOFQSZhRxAbBgNj6YrnIz048kmqcZCCrETZZRYJJJUOCwg7T6HkBaDcbMxa3HEOwJhthLr7SwpMwpSwlNzmCLgcOZh9ILcXLkuBQJWq2JOEkXyJEWM23qScEloKon2HHMCVG9yBdJAJG0X6oDFQl37BtR8ZGMYkkXHGL9XphlJyqhdx1S/FdcUhsgAC6lZ8ew+uG8pKPtty6VlxWKVUiygPizlll9/FEzSRrJDXUlmp1l4kIUfJxeMki448+CCJqMutClhZwpRjuUkXTxjjhinHNpCEtuNYGFNqK0lPjG2y+3ZwRxS3H5JxtMspCkS5SSUEHFa2FPHsPqhnY6cR+ZxoN6xWIC9hdBuTzCCmfYwBYUohRIACCTcbcrXhkpSVSgGGaWErSSpSSlaOdItnaE1KcUw2t1D4stRS4hBCwOAlIHDnwcUMzChEf7+ZUEYCpeNOJOFJNx1QRc4yl7VlRBuE3wmwJ2C+yGCi6HGHHxMIJasdS2TnfhABtBnVLTOHVIeClLSSMJKFpyuSbZEenKCmw4RFp03wdf3QILN/R64EfQjmhdHkI+qO6FAYTR8mj6o7oN1xgwKBUdvCYMRk8FOa9AWU4n2gCDszEZlLKjcI5mTIVlHcXPEbTXlPrmlLulWsAUOIhIv64SVMhNW1nxmEKDJNjhGV9uy+IgRM6qzXTbbRLX547iiIbSlGqdRYOqmFi9/KF1ZdGXqhi486mSm5ck4nVrWCFeSAVX9aQP60Z6leDSwr8llvHLxET+JaH0BRTiWyLg7LqEEbfcdcfKzZaXWUqAOQN7GHU12HS03Jq4jtxEUjAibS4r4wLeUlLiTmDmMJHELH1QUNtoTVChCQUghNha3xYMXOTpkwDAvleIZp5coqZXqg2Uy6VJbSbhRzz2bb5QGcJpkywtKlalJUguJIOYvfPnvE6hel9kyVZQOmI95lC3UMAYELl3BZOVrlMNVOKflXnz4xCW28JOV7gn1m3VFc68GVh35Jq+UdyhCXTq2cOqQ3n5KDcdwhiu3xj5+WTMpSk8NrgW6LRpypJkULbRLXgcO2IZm4ncerSBvpSdYFeMcjla2yDNLQh1l1aTrFvrSVBWd7qFiOEWEY6n0aeF9kvAiGlZlS551whzC+FAXScPi+TY8NxcwhT3FpMowtRNpZSkknaCEn1G8Or9F6L5LBccccvEWpDc03KsYEFam0qcURmlAHHznL0wR6ZSKpjwrwtqS0SEnCLjPPZtKfRFz0RYdksVDZf1wUkRFPNNNy1TUhtKVJSoAgDL4sGA8lCxMrc8tthJbJPk5HMdcM46f2ShMEURELUXFtOTjmI4FMhChxEpNj6cuuF3kpTMqeUgOAOIGIGy2zllzjP1mHU+i9LTccTe1PXAjk1tT1wI7rY5rYVQfi0/VEHAhNs+InoEQOlelzOirEu47LqmFPqKQlKrWAGZ9YjKTbMFkvBS02o3UgEkg5jhGyKFTd1WVqFRlpMUtxvXupbCy6DhubX2RfwYOLW4TAhtDeIpSElZuqw2mBqmsGANpwk4rW4b3v6YZVyqpotGmaitsupl04igGxOcQuienLOlU2/LtyK5csthd1LCr52tsgo6WMxZESzCHC6lpAWfpWzgGXZNwWkEEEHLgO30wqIEZpFzPkKWm1XxISb2Jy4tkc1LWJStWm6yCo22kbDB4pOkO6Uxo/WnqY5TnHi1husOAA3AOy3PGlGxmLmJZkO60NJCyb4rZ344Nqmzj8RPxnl5eVwZwVh0Py7boFgtIVbiuLwpEqhmbClltRBUhJIAFyOLMeuDFtCiolAOIYVZbRxesxE6TaQI0ao6qithT6UrSnAlVjnDXRDS5rSyXmXWpRUvqFBJClYr3F4uTSxmZYChOIKwjEBYHm/wBCCmXZLamy0nAokqTbImFIF7RKFsK002ynC0gIG2wgu9mS8Hi0nWDYq2cRadK6Cqo/B6akyZrW6rVZ3x3tbZxxMA3g0MxwMtW8hPlY9nDxwXerGt1uqTrPzrZwrAhSGZiZZbsgYE2R5ItsytAEuyMNm0+InCnLYOKDkw1qNTkqTKGan5hLDIIBWrZc7IUhbFFyUstQUphBIAANuAbBByy3hKcCcKjci20xDr0spblFnapIPpnG5NBUsIJGdr2zERWie6CzpVU3JFuQXLltou41OBV7EC2zni5PoZmW0tIIWChJC/KFvKytnBHJZlxSVLaQoo8kkbIVvlHLxKFia2GnEqC20qC/KuL3hNcswp4OlpGsGxVs4XMEUYZUMzGs1tT1wIE1tT1wI2jS2OoVZCRzRl+68/im6az+Y2tXpIH3RpwtgHRGQ7qkwHdJ2mgfkpdIPSST7o1D5HNlYCVU2fllpPjJDbwPSAqPQU7VJam01yoTTmFhpGNSubgtGFaTS+9qhKIOX7hlyewB90aHpe+X9zBDuK+NpgnnzTG5q6IhrXt0Kj1/RupSDAeZeUycAdSAF2IyBBiM3JHks1OouK2JlgT1GIChUiTndGa5OzDeJ+VbQWVYj4pJziX3Lyd91Uf0Q98VpJNELrLbqGjswpacT7QQgrKlosMuDbtg1M3TdH6i842pbsrgQVhTyQAoAXNrE52EZboVTJSs6TMyk83rGFJWVJuRewPFCOj9Olp3S+WkJhBXLrmChSb2uBfK8TpxLZrVH3SKJWaoinsh9pxw2bU6gBKjxbYremXgYdKJk1Y1HfniawM4cHki1uq0U5iXbp+6A1LS4KW2aklKBfYA4LQ63SDfTmd6G/ZEFFJ6CzVKtppSNGm5NmaEwQ8yFNlCL+KMs89sMJvdT0flUslImHy6gLKW0i6L8BudsU3dQzXRT/Qx90RFcpElJaI0KfYbKZiaDmuViJxWOXRBQWlktmoaS1Og1nQpM/OrmFU55aFAsiywb7M+fbCO54vR9uSnTQ1TQaC0l0zJGRsdluDbFQKidxcAm9pr9uDaCOqb0I0mUkkEMkg8XxaomXQtlpnt1mgyk0tlpqZmQg2LjaQEnouYlaRp1R61ITU1LLcSZVsuOsrTZYSBtAvnGT6BSEjUKjPszrDbwEi4psL4FXGY57XhTc3bQ/pVvV0EszEu424m9sSSIrgiWMGqxLN6cCskL3sJ8v2t42HHi2cdo1iobpVDpkymXfTM4y2hzxWwRZSQRw8RjJ2qbKK08FLLZMp8IFnBiPkY7Wv0Q63QmUMaXPstDChttpKRfYAgARppOgnoaTM7quj8tUTKHfDiUqwqeQgFAPpuRE/XNJqbQKamenHvEcNm0ozU4bXyEYppxSJKjViXl5BottrlW1qBUTdRuCfVEtugurVRdGQT/EgrrwojORaFstje7DQ1uhK5ScbSTbGUpNuq8IbpukMhMaLS7DDhd3/hdZWkeKUg598UeuyEnL6E6PzbTCETD+t1rgGa7Kyvx2iSmpJiZ3JpOedSVTEs6ptpZUfFSXDfKGVJpksPoFV6a3RK1S6il4oeZLq9UBfAkWNjx5xMaHVDQ+nTk7O0lFRLjEmtx0PYT8WCkm3PsivaISEsvRTSGfU3eYaYLaV3OSSnMW2cAhPc5ZD9UqbBFw5TXU247lIitJ2Ealo7ptS9Jn3WJFL4WygKOsSBl6TDef3QqPTq2qkOomVTCVpQShAKbqtbh54zvcsmjLaVrZP8NLrTbnBB+4w0SpVS3T7gYsVSv/VSr3CM5FbLehqOken1I0bmBLTGtemCnEW2QCUjguTshjR902i1iebkyh+VddOFBdAwk8AuDlGa6TATG6DNId8ZKptKSDxZC3ojmmUuxTNNZhqSaTLttqbUhDYsEnCDl1xVBbCzcpg3KYEEWoqSknbaBHI6rYN9EdEYfp4/vnTSfN8kqSgdSQI2+/iiMEruOo6WTwbzU7NqQm/1rCOmFucpElp85Lu1uVVLPNuoEk2kltQUARcWyizVR/fG47LqveyW0+hdvuik1/RioaNrl0zxZVr8WEtKJta19oHHFlae1248+g/wUyE/4wfvjTWiIhjox8zNJfsm+8w63MPx2p+aHvhrov8AM3SX7JvvMOty/wDHqn5oe+K9mCP3OPnjL/Uc9kwhotlp/Kedq++F9zj55S/1F+yYQ0Y+f8r52rvMH5B2Z/fLV/zMfrBCm6P895zob9gQnNZbpSv+Zj9YIV3SPntN/Vb9gQ8oEjunZmi+Z+6G+kvzA0a6HO+HO6b5NEP9E90NtJP3v9Gv+r3wWyHkeD95lXnX7cP9y2VRPUOtSjnkP2bV0FJEMEj/AIMr86/bEONzebcp+jFfnGkpUthAcSFDIkIUReI/iwVCdlKjojpAppRwvMk4VjyXEnL0ERpmgtH0bfZZrdKadbmEpKHELdKtWojMEdxip/Cc5uiIm5ecl5Zp+SlVvsONJIJIIuk3JyN/TaCbls46xpVvZKyGphlQUngJGYP+uOEtUEM2v30B/wA2P6yDbpGWmkz9Vv2RBW/30Un/APrf+WD7pA/DSZ+qj2RF8oeBxuloUqvShCSf3E3sHOqLJpA1o+1odRZutsvPvIlEIl2W3CgqOEX7tsX2TSDJskj6Ce6M23Yr74pab5YHD60xhO2kXYodRnZuelpclpTclL4m5dAuUozxEXO055mLgf3mEecf+SI6vNIb3PdHMKQMS3lHnJMSO3cYT5x/5I2/BBPQ35j6SD+b/ZME3KbHSaZH9DV7SYPoZ8yNJR/ND2VQnuT/ADomPNFe0mD2YXgZ6NoNN3SEMbNXMutdXjCFdAkGc0/Exa+Euu+kEftQeqI3jur32BU4hXatfvhxuTsFzSGcfIybYIvzlQ90HtYIPSp4y+nM++E3Lc1itx2IMM65V3K9XHKipjUqdwjAk4rWAG3qiR0iH/EGZv8Apie8RadKdOqnRNIn6dKy8mppsJsVtknNIPHDgGhHyE9ECATdCTxiBHA7LYDqw2ypZyCUk+qMM0ZbVP6YSJWLlc0Fqvw2OIxuykoUyQ4AUFPjA7LcMQMs5oZKPpflnKSy6jyVoKAR0GNRdWc2V3dZZBp9Pftml1Sb9I/9RXaWpT+5nWmUgktTDayOIXTn6jGmzlR0YqTYZnJ2nTCEnEEuOIUL8ecL02ToQadbprMlq3hZ1LASQoc4HSYqlSqiVqYtSK0ZCi1WnCWU4qebACgfICbkkjoiwbl4JqFSFv4oe8RpUvovQ5bWamlSyNanCv4sZji6IcSlCpdPUtUnIS8upYwqLbYSSOI2iuaa2FGObnPzzlvqr9kwjo1YboEsP6YrvMbPK6P0mRfD8rTZVl1OxaGgCOuONaPUdiZE01TJVD6VYg4loBQPHeJ1EKMam8t0hfF8Jj9YIV3R/ntN/Vb9kRrczRaCw6uozUjJNrSrWKmHG0gg32knnhjNr0Mn5hT827SX3lWBW4pClG3PFU/Iooe6b8lQ/ND+zDbSPPc+0bPFre+NYnaXRpxplc7KSrzaEhLRdQCADwC8dVRaPNSbLC5CVdl2b6pBbBSi+2w4IixFsXK9zM0fvML85/bEK7njDk1onpFLtglbrRSgcZKFWjR26ZR3JJVPblZVUsDiLAQMN77bdMKyVNptL1jcjKsSuOylpaSE3twm0TqKhlZh+idcY0dqE47NNOqDsqtkBAFwokHO/REluXSrr2lofQklthpRWobBcWEahUNFtHagozc5TpZRPjKdthvzkjbD6mSNNkpctU1hhpu+YaAAvzxp4i2JlZhtSm1UvTyZnC0VmXqCncF7YrLvaFdOJvf+kZnAgoD8uy5h22xIBtGzTVIoM/NEzUlJPvnIlbaVKMde0cob7qS9S5Na8ISnE0knCLAW5hlEWLHcuVjyR/E2fs090ZruxIVraY5Y4cLgv2Y1BoI1Y1eHBbK2y0N6jTJGpsBqflWphpJvhcTcDnjEZU7FeDBqjWlT+i9MpwlVJTIKWlT17hRVmB6LxZEgq3GDYbJi55vjI0huhaPvyiZVunyTjDZxBAbSQCeHphdqSpUswac0xLNtk5sJSACTzRt4qGVmNaJ1be9IrVLLGIzUqtwOX8nCk5W57w/3J89KH/NFe0mNRTo7Q5fEpFLk29YCgkNJFwcrdcGl6TRqO4XpeTlZRahhxoQEEjiv6IPEWoUWZVulBchpq3Ns5LUy26kkXFwSP2YmNyGVtK1KZO1a0IHUCfvi/TtKpNSCZidk5aZCE5OOoCrJ27TCknTpCmsKTJyzMs0fGUG0hIOW3KJnTjQrUxbTRh6nacTLzzaglTyXkfyk5HL0EdUNq5PDSnS4vSDLg3ypCG0KAxXsBwXjbZunUqtNBMzLS82hGQxpCsPuhCRodEpbi1yUlLMOIyUpKRiTfn2iKsRUMrHZFkpHNAg7wsRAjB0WwV78VWP5B7o84k5x6Ne/FV/UPdHnI7Y64Xk5SFW2JhbesQy4pA2qCSR6YPKzszJTCJiWfWy6jyVoVYiNW3MADoq4CLjfK+5MZnpEy3LaRVBlpIShEwsJSBkBeNp22ieDYdA9JF6Q0Y74sZqWIQ6Rli4ld/oi07RGV7kLhE1UkXyLaD6zF/rWktL0flw7UZgIKvIbSLrX0COEl+1I0mSto4RFAVuvUkKITITZHH4o9V4naDpxRtIXQxLPKafP8C8LKV0HYYji0LDadj8Cql9kPaEYKL3jetOjfQypfZfeIwVJFxfZHbD2Iz0MEqXTaaEGxu3mRe3ixJYV6ggm67bQLZxU57Tyj6PSsrKvqcemAwgqbZAOHxRtJNof6OaaUnSVampRa25hAuWXRZRHGOOPncHbZvPokSEktpxyWS2RdtkhwD6JyyPojs2ttmbWp1QQlbBCSeE32dOcO35lmVYXMPuJaabGJa1GwSIpk9usUKXeLbDEzNJSfLSAlJ6L5+qMLDbVI28RXZaZpChQlIt4wZAtbmEKSiVpm5jWkFZwnEE2BFj/AO4qcjur0KafS1MNTEqFG2NaQUjpsYt7tRlm6cuoawOS6Wy7jb8a6bXuOOK8Np2ydT9WgyQPhFZttaT3mCTKHFTzIbc1Z1a88N+FMVr/AGpaM3zff/sDFtaeQ80h1BulaQodBg8PTUKetiVOSUyDIO3AIXdF2l/VMVmobolApc+9JTDzweYVhXhaJAPTDuX0wpU1QXq22t3ebCsK1Fsg3y2Dh2iNZGlRnNcrHtLcS5LpSJhDpShNwkZpy4c4bTCkF2dl0kF5x5GrSNpOFOcQw3UdGSoJDz9zl8iYt2JNsXBtvGHhuqZtYitsQnRdlu2fxyPaEcqSbyDthc2is1fdOoNLmFS7ZdnVpNlFkDCDxXO3qhgxuv0ZxwJekptlJ2q8VVvXG+nJ2YU6r6LvPpJp0wANrSh6oSmUk0shIN9WDbjHDHafVJOrSaJuRfS+yvYpJ9R4oiK3pxRqDP7ynluh7AFWS3iFjz9UZytsKdEpLuNvTjzrJCm8CU4hsJFz94hlNoU3MPvIQTjdShdhwWSQfTcdcNZHTygT8pNTSJhbbUoAXVOIw7b2txnKIhG6vQlzAbWzNIbJtrCgW6bXvB4Tao2sWnZcH/owIT3w1NMtvMrC21pxJUnYQYEdCLYD34sv6h7o85Hyo9GPfiy/qnujzmfKMdcLycZGvbl3zXc86V3JjNtKfnTU/OV98WLRHTmS0cojkm9LPvOl1TicFrZgC1783FFUm33qvVnphLRU9NPFQQgXNydgjUU1JsjLxuRm07UTwatHeYqul9Teqmk8686rJDpbQngSlJsPf1mNM0A0afoNKcdnE4JmaIKkcKEjYDz7YyWsflqe84c9owjTk2HsTFG0PXV9GZ6spmtWZXFhawXx4UhRub5bYr0u+7LTDb7KyhxtQUlQ2gjhjS9Cv3t6v/1/1YjMOGNJ22NjbdIp01Hc1mJw2u/KIWbcZtGJcMbDOG+5GPMUfdGPcMYw9gyarOjdWpcnL1KfwKROZghd1XIvY9UL6CzCpfTKnKSSMTmA9BBEXDdG+ZlK+uj2DFI0Py0upnnCY0ncR5L7uuVF1qnSMihZSh9alrA+kE2sD6Yz7RuiK0irbVOD2pCwVKcw3sAL7Ium68fHpXQ7+xEFuZ5aZMn+aX3RI6QD3IOv0hVDrUxTlOa3UkALtbECL7OuNE3NZtdR0UqVKcUSlq6UX4AtJy9IPpinboCwvTOfKTeykg9OERadyDNqq9LXcqEtY2wtzMzkbbI9DaMTe+9GKc+TcqlkX6QLH1xhFflhJ1+fl0psluYWlI5sRt6o1nQOfDe5+0+s3Esl2/QCTExNUioyfSGYEzpDUHgbhcysg82Ixf5ZrU7i7gItrElfpcjMXFlbilHaokmNgqUvvTclDBFimTbJHOSCe+LLwRGPoPxqekRuGn9Sdp+h8wplwoW8UsgjbY7fVeMPR8onpEbBun56IJ84R3GE90VGRyksqdnmJVBAU84lAJ4CTaJnS/RcaLzzDCZozCXW8eIow2N7GI+g/OGnedN+0IuO61+U5D7FXtRpv9kiLYS3J6m6xW36cVHVTDRWE8AUn/1f1Q23UDfS42/R0ffCG5n88WfsnO6Ft0830sPm6PvjP9l8EJQaHU9IFvycgpISkBxzGrCnK4HXmYinmVy7y2XBhW2opUOIiL/uTfj1R+yR3mKZWsq3P+cue0Y0m81E8GvaAvrf0NksZuUY0X5go29UCEtzo/gdLfXc9owI4S3O0dizvn9zr+oe6POSvKMejH/xdf1T3R502qjeF5OciUpujNZq0muckJJT7KFFJUFpBuBfYTc7YcUXSio6PPYWWZc4DZSXGEhXQVABXri/7mHzXduP40r2UxnOlKQnSipAAAb4X3xtO20zOxsmjOkcvpJTN8sp1bqDhdaJ8k/eIxGs/lqe84c9oxeNydahNVBFzhLaDbrPvij1n8tz3nDntGJFVJh7Fn0b0sp1K0Qn6VMB4vzGswYEXT4yABc34xFM4YtOjOgkxpLTVzrU82wEOlvCpBJNgDf1xMf7JJ2/5VY/sz74txTFMn5r96MeYI+6MfScxG11yQVTNzeYkVrDipeUCCoCwNrRig2xnD2YZqG6L8yqUf5aPYMUjRD520zzhPfF33RfmVSvrt+wYo+iR/Cymeco741H4h7mw6SaK0/SUMKn3XWxLBWEtqA22ve45ozmbnqBolUi7o86/OTqEqRrHFAtIvkdg8Y+qLVuo1eYkKMxJy6ygziiFkbSkDMddxGZUKkO1ysy9PaUEl5Waj9FIzJ9AjMFpbKxnMTDs1MOTD7inHXFFS1K2knaY0ncf+TqvS1+1FK0spTFF0gep8tiLbKUAFRuScIufTF03IPk6r0tftRufw0Ityq6esFjTKoJIsFLSsdaQfviz6HzgRuZVlN7loui3MUD77xG7q0tqtJWXwMnpZJPSCR7oa6LPlGhukzd8tU0R1kg/dGd4oeSqtI1swhv85QT6Y3DTJsNaCzzadiGUpHURGO6Py++tI6cwRcLmmwejELxs2nI/Ayo/ZjvEMTdCJhKflE9MbDum/M9P26O4xjyflE9MbDumfM8fbo++LPdBbGV0L5wU/zpv2hFy3WvylIfYq74ptC+cFP86b9oRct1r8o0/wCxV3wfyQWxE7mh/DJn7JzuhbdPP4Wbf4uj74R3Nfnix9k53Qtun/Ov/t0d5if2PA/3JjeoVD7JPeYptb/LlQH9Jc9oxctyX8pVAfzKe+JCe3LVTk9MTPwsEh51TmHU3tck2288LSlqWtCW3OfmdLfXc9owIlNHaIdH6M3Ty/rsClHHhw3ub7IEcW7Z1jsSj3yCvqnujzlwx6Md+RV9Ux51tnHXC8nORre5fnow750r2UxnOlXzqqfnC++L7ucVCSk9GXhMzbLNphSiHFgG2FOcZ7Xppqfrs7Nsm7brylJPGL5RYr9mZexb9yf8oT4/mk98Uutflue84c9oxdtydCt+VFdjYNoF+s+6KVWsq5P+cue0Yq+THg0PQNxbW59VHG1FC0qeKVJNiDqxnFB8Jq7f8sz394X74vegx/4e1fpe/ViMx4YkVqwzZJ152Y3KlPPOKccXIpKlqNyTlmTGNjbGwvZ7ktv6AO4Rj4Ge2GH5DNQ3RM9CaX9dv2DFG0T+dlL85R3xeN0P5kUv6zfsGKPoplpXTPOkd4hD4MPcuW69n8Ff9X9mILcz+eLX2S+6J7dd2Ur/AKv7MQG5qoJ0xYBIGJpwDnNoL4B7iO6IPw0nehHsiLNuQeRVelr9qKzuhqCtM52xvbAP8IizbkHk1Xpa/bg/gFuE3XmPHpsxxhxB6rH74qVEe1ejlfRfy2Wf1o98aJurSwd0ZZew3UzMpz4gQR32jLJKabYptQl1EhcwhCUZbbLCvuhDWIe5NbnTGu00kyU3DYWs9k/eRGo6c/MypfZDvEZ9uUy5c0meePktSys+ckAffGhacj8Dal9l94jM/kirYwceWOmNi3S/md/1m/vjHQLrHTGx7pWehhI5Vv743PdEWxlND/L9P85b9oRc91r8o0/7FXeIpdE/L9Pv+kt+0Ium61+Uaf8AZK7xB/JBbERubfPJj7Nz2YX3T/nZ/wBujvMIbm3zyY+zc9mHG6f86h5unvMT+x4Hu5IP95z/ANinvjVLZRlm5H+VKh9invjVY5YnyNR2EnNogR13aIEZR1Wwk4PilZfRMedSDcx6PAum0IfB0lf8UY/sxGoTynOSs875mHlPpU/VXtVJSrr6uHAm4HSeCN9FNkv0Rj+zEOG2kIFkJCRxAWjfW+jNFd0M0Y8HaUW3SFTT5xukZgcQHRGeboGjkxSq2/PNtKMnNL1gWBklR2g9dzG1BOUEcZQ6godQlaSM0qFwYwptOy0ee5Kv1KQp0xT5WYKJeZvrEAA3uLHPgygtHo85W6giUk2VLUo+Mq2SBxniEbmrRahLXjVSJMq49Qn3Q+lafKyScErLNMJ/NbQEj1RrqrwiZSB0jlEyOgU3KN5pYlMAPGAAIw8A3j0otpLiChaQpJ2gi4MN/guR/Qpf+yT7okZ5StFC3Qh+A9LP8pv2DFF0V+dVM86b9oRvrkqw62G3GW1oTsSpIIEJpp0mhYWiUZSoG4IbAIgsSlQoou6xIPPUuTnW21KRLrUHCB5IVbM81xGXMF9D6DLqcS7eySgkKvzWj0ktlDrZbcQFJULFKhcGGjFDpcs8HpemyzTg2LQ0kEddoQxMqojRgdZp07TZ7Uz5UZhbaXF4jcjEL2J44ve5AoBdUQTmQ0bc3je+NIdkZZ5WN2WacVxqQCYMzKMS5JZYbbJ2lCQO6DxLVUKK9ugsF/QyesL6sJX6FCMMsbx6ZU0lxBQtAUk7QRcGEPgyS/Q2P7Me6EJ5StWZ1uQy3iVKZIzJbQPWT3iLZpwPwNqX2X3iJ5mWZl0lLLKGwdoQkC8GW0hxBQtIUk7UkXBjLlcrFaHme3jDpjetJKOquaMPyLZAdUgKbvsxDMD7ol/g2S/Q2P7MQspBuLZDhjUsS6IkebpmWm6ZOlp9pyXmGVXKVCxSRsMLVWtVGtPIeqEwXltpwpyAsOqPQU3SpGetvuSYmLco2Fd8NmdHKNLrC2aVJoUDfElhIPdGur9DKUPcv0cmWHXazNMltC28DAULFQOZV0ZCIfdQTbSpPm6O8xsoQALAbISck5d5WJ1htZ41IBMYz/tZa0Ms3JAfhafH8wn2o1W0cblWGCS0yhsnaUpAhQiJKWZ2VKhB3aIEB7ggRDotiuzGkM2xNOtJbZKULKRcG9gemExpNO8mz2T74jp/8oTP2qu8xHKmXGlgLbv4tyU3te+z0Xjz8sfGcmlI9FH8bAypuJZPCed5Nj0H3x3wnnR/Bseg++K69NhlCFlsnEknoyvBTP2A+KVmL3vltt6InXx35Ndv+Mv5LKNKZ7kmPQffAOlE9ybHoPviuiZVq3VKaPiXth4QL+6CKnykJBZUFLCrC97WF4dbH9h2/wCN6ll8KZ7kmPQffA8KZ3kmPQffFZTPErALKgDn0ZA/fHd/EsMupbuHHCgi/FfP1Q62PyO3/G9Sy+FE7yTHoPvgeFE7yTHoPvitme2gMqv43qF4XZWpxIWUgJUAQOEcd4jx8dK3Iq/F/HbpRJ7wonuTY9B98DwonuSY9B98QsdjHdY3sb7PA9SZ8KJ7kmPQffA8KZ7kmPQffENAEO6xvYdngepNeFM9ybHZPvjnhTPcmx6D74hoBid1jew7PA9UTI0nnQokNM3O3JXvjvhTPcmx2T74hY7wQ7rG9i9ngeqJnwqnx/Bsdk++OeFc/wAlL9k++IYiOGHdY3sOzwPVE14Vz3JS/ZPvgeFc/b5KX7J98QkCNdzi+w7PA9UTXhVP8lL9k++OeFU/yTHZPviGjkO5xfYdngeqJvwqnuSY7J98FOlU/wAmx2T74hoKYdzi+w7PA9UTR0qn+TY7J98FOlU/ybHZPviGJyjl4vc4vsTs8D1Ra6RVX6mXtelA1eG2AEbb8/NAhlov/Gv6n7UCP2/xZOWCm/8A7U/B/LhGGNKMVS/9EXPflCY+1V3mGinkoVhIXfmbJ9doeTw/3hM/aq7zCIjz82s7PRQ+C/8AAzbnUrUtLjRFllIAzuL2gfCLRUhKUqusAi4tkSBf1w7wg7QI4EpGQSAAIZo8Fyy5EDOoS6tBSfEIF+P09UcVPtC1kqOageawuYc2FsxAwj80eiJmjwKlyNRPNlSUlC/HSVDIQoH2m0NYEEJcAKQBaw/0RC2BJFiBBgkWFhkIXHguWXkaqnClphZQAHSLgq2X79sd382NXdKvjCALZ7b7fRDnCCBlsgYRxCJceC5ZcjYzzaQq6V+KLnLrjrM2h5KyhJ8RINjw3FxDjCOKO2A2CFxrYVLkameShIK0KBzvbPYLwYTiVMrcS2rxFBJScttvfDgpvwQMI2WhceCpS5GzU6ha20FCkrWSANoyz2wHpssk3bvZYTt5tsObDigWiXG9hUq3GqZtwutoU0kY1KFwq9gOqDrnW0OKQUqJTttY8BP3GHAAyy2QAhIuQNpzhceBUuRmakyACUrzTiGXPaOKn0Ar+LVZBIJy4Le+HmEfmj0RwpHEItw4FT5GfwgnMlBCRne+3JJ/ahTfSMDiilQ1ZsdmcL2GywjthBuPhBKXI2E1dtTgbNgRbPaCB744idSt0NYFBRJHNl/+w6sLcEFsOACFx4FS5Ghn0pdLakEEKtln1+owXf6SQnArEQSOEZC+2Hls9kcIHEI1ceCVLkauzKm3ijVFSAkEqHBf/wDIJv8AQAcSFXSSDbP6RH3Q8sIKQOIQUo8BqXhk9ot/Gv6n7UCO6L/xr+p+1Aj978P/AII/5/2ed/O/7Ev8f6RKroci8tTi2ziWSScZ2mODR+ngAFpR58ZiSSPFHRDZmaW5VJmVKU4Gm21pI2kqxX9kRvoYb/k+buMVf0xAaP04/wACrtn3x3wep3Iq7ZiTA5oaz845KLkwhKSH5hLSsXACCcufKJ0MP1Re5xfZjfwdp3Iq7Zjvg7TuRV2z74c1ibcp9Gm5xlKVLYZUtIXexIF87QilmuLQFb8kRcX/ABVf+ZDt8P1Q7nF9mE8HabyKu2r3wPB2ncirtn3wqlitBQxTkkU3zAlVf/eFKxNvSNNcfl8GtCkJTjBIzUBmARxw7fD9UO5xfZjfwdp3JK7Z98Dwdp3Iq7ZhQMVz9Nkf7qv/ADISmJ2qUtGvnWpeZlEZuuS4UhbafzsJJuB0w7fD4Q7nF9md8HadyKu2ffAGj1O5FXbPviVbUhxsOIUFJUAQRwiIaVmqtUJie1D0oy3LTKmUhbClEgAG9wsccO3w/VDucX2Yr4PU7kVds++O+DtO5FXbMGLddbSVJfkHiNiCytu/XiVb0Q4p0+J5LiFtKYmGFYXmVHNBtcZ8IIzBh2+H6odzi+zGvg7TeQV2z74Hg7TeRV2z74NV5ybl5unysmplKpt1SFKdQVAAIKtgI4oNqK3+nSP91X/mRe3wvVE7nF9mEGjtN5FXbPvjvg7TeRV2z74cyzVTS9eamZVxq3ktMKQb9JWYRqEzPCpSslJOMN61txxS3WyvySgAABQ/Oh2+F6odzi+zCeDlN5FXbPvjng5TeQV21e+FdRXbfj0h/dV/5kFZqMyxPNyVUZbbU9cMPNKOB0gXKSDmlVgcs78cO3w/VDucX2YTwcpnIK7avfA8HKbyCu2r3w8m26itwbzmJdpFsw6ypZv0hQiMnn65Jvybe+5FW+n9Tfeq/F8VSr/KfyfXDt8P1Re5xfZi/g5TbfIK7avfHDo7TeQPbV74V1Fc/TpL+6K/zIkbccToYfqh3OL7Mhzo5TOQP9or3xzwdpo/gD21e+JgpgpGV4dDD9R3OL7Mh/B2m8ge2r3xw6PU3kD21e+O0aqPVB18PIbCDZ2WUgHx2iSATz3ST1iJUiL0MNfyTucX2ZGsU+WkMW928GO2Lxib26emBDp8WIgR1ilFUjLk5O2KoF0J6IjpVP4Qz32DPeuJJsXbT0CIVz4RGkc2JBMsRvdnHriocLlrWjSOLJ0DKIqt5O0zz5HcqO30i/Mpvac90Magatvqmb9TJhrfqPkVKKr2PGIJAkdJ/mxUvNl9xiTa+RR9URG6T38GKlx71c9kwm1MaQ6lFqbIWwj+Nq/y4laAmIjNIvyM59o1+sTBpZ6tqfQJmQk22ifGUiaUpQ6BgF/TBNJVYKG8rCVWW2bDafHTBLUWSnBHFAFJBtYjhhh8LrA/JU/2E/8A2iMnKvMVF74MDL1LQ8MCpiYSUqIPAgi6cR5z1GFEJLRwk6PSV8wGgE86Rkn1AQho9fXVf/mK/ZREswy3LS7bDKcLbaQlI4gMordLeqyJ2rpkpOVea3+vxnZhSDfCjgCTF5KWiIpkHwpmyjyd6NY+nEu3qvCLszpNh8SnSA4ymYUsjoBSkH0wrQFMFMz4zxnS5eaD6cKwq2WQyw22Wy9cKpCwtXH++6J5w5+qXEzEFpEqZRUaMqTabdeEyvCl1ZQk/FL2kA90Lb40j/8Ajaf/AHxf+XCrQJcRGTPzmkPNX/aahxIOVJal7/lpZkC2AsvKXfjvdItDGqTCpbSGnrTLuvky74wtAEjNvPMiC3BNCIvSDKUllgDGmdl8BtxuJB9RMdXWXUIKhR6gojgCEXP+KGMjMLr9TQ9NjeqZJWNuSUFBwqtbGsEDIA5WuL8MEiFhAsLREVv8co/nw/VORMRE1v8AG6P5+P1bkEUlQBHCINHCM4hQsRtdmCxS3UovrHyGG7bcSzhHovfqiTIiImyJnSCTlQCUyyFTC+IE+KnvUeqCIxOZl00+eprrICWUgyi08ASR4v8AiSB1xKHOG1XlFTlLfZbNncOJpXEtOaT6QIUk5hM5JMTKdjrYX6ReAQSY2p64ECY2p64EU6LYXb+TT0CI+WH4Rzw/o7Pe5Eg2Pi024hDKXQsaQTiyk4VS7ICrZE3ciHMkLRFV3JdM8+b7jEvaIuttrWqnYEKVhnmybC9hnnBA7pL82Kl5q57JiSZ+QR9UQw0jQpzRuooQkqUqWcASkXJOEwGa7TUsoBfIISL/ABavdFBJWyiL0jH+5Xfrt+2mFRXqaf4c3+zV7oLpAhTtFdDaSolTZAAufLTAEgBlCFQk2p+QelXk4kOoKTzc454dAZCAU5RAMKJMLm6HJPum7i2ElZ/lWz9cNNH/AJasf8xX7CIcaOpKaIw2tCkKbxIIULEWUR90R9Ln5anzlWbmlLbUufUtILajdOBGeQ5jFBYbREzaQ1pRT3UGynmXW3B+cBYj0G/phVekNOQm6VvOngS3LrUT1AQWRln52pfCs2wqXCGy1LMrIKkg2KlKtsJsMuADngBKsfliiecr/VLiZiHrqky9QpEw4FapqZWVqSknCC0scHORDn4epn6Qr+yX7oBD+IyZ+c0h5tMe01DmWqsjNPBll0qWrYChQ7xCUy0o6RyCwklKZd8E2yBJbt3GICQiJrjQbfp08k4XGZpDeIcKFnAU9GYPUImsOURmkDavg5C0pKtVMsOEAXNkuJJ9QMEB/ETW/wAao/nw/VuRMWyiKrTS1zNJKUKUEzwKrDYNWvMxVuCTgQcJjlohQhGUVqSl6jUJydqUrPplW3nS2gFgLJS3dINyeE4j1xN1d96UpUw/Ktl19KDqkAXxLOSfXaO0+UElT5eVBvqmwknjIG2KiEeafW//AJxH90T74S0fbXJtzVLdeDq5V4qBwhN0L8YG3ALlQ6onSIiZhoy+kMvMoQoiZaUw4QMgU+Mgni+mOsQsDiZGaeuBCRf3wjHq1t4XFosoWJsbX6Da8CB0Ww+aHxSegQcCCtfJI+qIPGTALR0CAI7AHQL7YGEcUGAjsUBLDijtso7aO2gDgEJTExLyjZcmH22UDMqcUEgdZhCsVAUylPzmHEptPip/OUTZI6yQIZSGjzCVCbqmGfn1C63XRdKTxISckiAFfCag7PheT6dcm3ph+w+xNNhyXebeQdim1BQ9UG3sxhw6lvDxYRETP0FDeKeo6USc+gXBQMKHv5K0jI32X2iLoQmcgLm1o4VoSjGVpCPzicojxOt1PRpc43kHpZRKeFJwm46jcdUQlUZTM7nUgw4DgdEohXQVoERIhbrA88Cw4oitHJh1cgqTml45qRWWHVcKreSrrTYxL2hsU4E80dtnHYbVGdbptOfnHQShlBUQNp4gOc7OuAFkrQpSkpUCU5EA7IMYrOikm7Jz9QEyP3S8hl5/66sZPo2dUPqpPTT86mkUtaUTKkhbz5FxLo47cKjnYc1+m1rRB7N1KRkADOTbMuDsLqwkH0w1b0lobqwhFWlMRNgC8kX6LwaR0fpsgS4ljXPrzW+/8Y4o9J7hlDxyUlnkYHZdpaeJSARDQoqlSVpCkqCgdhHDANogZikvUS87Q0qDaTiekL3Q4nhwD6CujIxLSs2zUJFuaYViaeRiSYUBVK0OJxIUlQ4wbx0gRSNGlroNPk5xSiadPEh+5yYdxEBfMk5A8RsYu+0QaoIKRBFlIIBIFzYX4YUMQleynaN58P1a4iKPJzajrgQJz6HXAim1sOWfkkfVEHjjI+JR9UQa2e2MmACDAQXhg444hToEdtA2x3aI0QKI7a4gWjsARWkci7PUN9pgYnU4XEJ/OUhQUB14bdcOaZUpWqSaJiVcxA5KSclIPCFDgMPOqIyboEhNTRmwlyXmiLF+XcLaz0kbeu8CEoBAtEKmnV2UV+5q0mZQBk3OMAntIsfVAcrk7TTerU4oYAuZqWVrUJ+sLBQHPYxa4Fjg09qm0Obl2VKKCl1wYjsKrqI6LmIWbF9Aab0yf6xuLFNutv0h91pYWhbCilSTcEFO2K7NH/h9Tv8As/1jcEQkJz/dmkUrPBPxM+BLPkcCxctqPrT1iJ2GVWkBVKU/JlZQXE+IsbUKGaVdRAPVBKJUDUqW08sYXk3beT+a4k2UPSDDcpIxB1Uio1uTpSVnVsETcyANoBs2k9Ks/wCrE044hppTrhCUIGJRPABEPo42t5h+qvt4HqgvWAWzS2Mm09nPpJguQw0mQnSKqk5AMsE/44S0WG+JByqLT8ZUHlPEnbhvZA6kgeuALmsVoDbvVq1uhyHGjBSdF6Xg2b1b9kXg9iEmRAtHYEQ0FIyiDpTZkqrVKeCdVjTMtJ/NDl8QH9ZKj1xPWiCAUdMnSPIFPTi6cZt98VEYhozLMzmh0vLTDaXGnELStKhkRiMKUWZekpldDnVlTrKcUs6r+Ga2D+snYeo8MG0PH4MSnQr2zDitU1c/Lpcll6qcllayXc4lcR5iMj0xfNEJExB18/u2jefj9WuH1KqaKpIh7AWnUkoeZJuWljakwxr/AOOUfz8fq1xFuUeTn0OuBAnPodcCCOi2HjPyCPqjug8EY+RR9UQpGTBy0dAgAR0bYAMBHYAgEZxQcgR0QMoAjatPOSDsgQQGnppLLpI4FJUB/iwxIw0qtOaqlOdlHSU4wClY2oUM0qHODYxHy9f3iEytdTvR8eLr8J1DvOFbB0HZAhOdccIChZQuDtBhoKtTlIC0z8sU7bh1Nu+GMxpLLuFUvSAalN2slLObaTxqXsA9fNCmBCktpl6XWJJu4Zlph1DQv5KSgLsOYFZEM5n976n/APZ/rERLylOXT6FMNOu659xLjrzn5y1XJtzcA5gIiZhCv9n8gnCcQ3plb+cRGrIWvgiFbvTNJltWAl6mnWI4g8kWUOtNj/VMTdoja/JOTdNK5cfuqWUH2Lfnpzt1i464yiiGkKt9iWoqFKC59dnMO0MpzWevJP8AWiZQlKEBKRZKRYAcEQejziqvMv11bakNvJDMqlabKDY2k8V1X9AietFfAIiUAOktUHBqWL/44S0ZUJViZo6jZynvKQAdpbUcSD6DbqheTSRpNUzY2LLFjx+XHKtTplUw3U6aUpnWU4ChZsl9G3Ao8GeYPAYfRCWjkRDGlFPU4GJ1Zp8yPKZmvEz5iclDnBh0/W6VLN6x6oyqE8ZeTn64lMo9Oy8QNGUZ2fqVTsdU4tLDB/OQ3e561KVBXp+a0hTvalodYkl3D08tJQSnibBzJP5xsBwXiZl5VmTlG5aXQG2mkhKEjYAIuwIjQ/5sSfQr2zE0Yh9EUKRozKJUCD42RFvpGJrhg9wV+poVRah8NMj9zOAJn0AXy4HOlN8+bojlcWlczRFoUFJVPJII2EatcTziA4lSFAKSRYg8MUuZZmKXWaXSShxyUE6HZV3bgRgXds/VJFuY80VEZZJz6HXAjs79Dr+6BER1Ww7Y+RR9UQZTjaDZSwCRcAn/AFxwVnNhH1R3QhNyRmXW1hzCUJI2X2kH7oxJvwRJN6jsZx2GCpB0hWF/CSvEMsuv1eiFnGFqYQ2hdikWJPDlaM2+C0uR0VBKCpSgABcknZHcQ4xDByQddbeSVpTrCciLj6WZ9I9EHTIuB5S1LSoFQUARstf3+qGaXBcq5HmIJF1KFibCO2yiPapriQ3ifx4FYji6U/8A19ZhZ+TW7NNvJeKAm10/nW//AGGaVbEyxvccBxBtZaTfZY7YCkJWCFJCgeA53hqZAqSbrFyBnxkAj74Ufl1OrZUlywbNyOPZ/rrhmlwMq5E10mmKcC1SEqV7QS0m/dDlttttOBCEoA4Ei0NTILwEa3xiFAK4Re3daCOSmrbut8J+LwXPQr3+qGaXAyx5JAEEkAgkbRAABFhshiGU2bBm0Yk4SQDtABv6u6DNFphLiFzSLuqOG6hxRU3wRxXI82c0GiPDTS1tLTNIKPogHJQVst6YEmWG2XUCdbWojNQULi46eO5gnLgOKS3JEWtYQIYJZuWyH28gR4p4c9mf+rQmim61lZamQUOJFinMfSz2849ETNLguVcknl6YFxe1xfihkJBesSQ7ZKUkWtx39/qjrkgrAUoWkXBGY2C97QzPgZY8i7zbDoCHkIWCcgsA3hFumU9lWJqSl0K40tJB7o4JJerI1pCztUB/Jw/+44zJONOsqLlwhJChbbe/v/1la5nwTLHkdpKTcAjLbzQFKSkXUoDphm/JOLU6pCwkuWsU5EbPd64WmZUPJABAslScxfIi0LfAyrkWsL2Ec4YZtyK25tLweOFIICODaT949EEekXlvPOJfAxlOEW2WhmfApcjsuIxYQoFXFfOCqsTDT4NIXi1gvjCwbZ5BI/Z9cGaky0sKUsKsokC3Nt6YJvgrjHkTnvodcCOz21HXAjogthywfiUfVHdCkRQdcAsHFADnga53lF9oxmiUSpPPHRtiJ1zvKL7Rga53lV9owolEym8GiF173Kr7Rgb4e5ZfaMBRM5wDENr3uVX2jA173LL7RgKJmABeIbXvcsvtGBr3uWX2jAUTOcFcaS4AFXyNwQbEGIjfD3LL7Rgb4e5ZztGAodqokopzHZYyQMIORCTcDu9Ed+BJPX63ArJNsIVl5OG/Thyhnvh7lnO0YG+H+Wc7Riih+3SZJpaVoZCSmwFidgtYdGQ9EFFGkUm6WbZ3yUbX/wBEwy3w/wAs52jA3w/yznaMBQ/FIkQ1qksBKAQcKSRmL27zDphluXYQy0nChAsBe8Q2+HuWc7Rgb4f5ZztGAonOeBeIPfD/ACznaMDfD3LOdowoUTd4GKITXvcsvtGBr3uVX2jChRN4rxyIXXvcqvtGBvh7ll9owFEyTHIh9e9yq+0YGve5VfaMBRMZWhMxFa97lV9owNc7yi+0YChxPbUdcCGqlqV5SiekwIpp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97060" y="3676650"/>
            <a:ext cx="161769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943350" y="4648200"/>
            <a:ext cx="4648200" cy="27622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High School Completion Rate		                75.8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490" y="4343400"/>
            <a:ext cx="3089910" cy="830997"/>
          </a:xfrm>
          <a:prstGeom prst="rect">
            <a:avLst/>
          </a:prstGeom>
          <a:solidFill>
            <a:srgbClr val="FFFF00">
              <a:alpha val="50000"/>
            </a:srgb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attendance file had 88,460 records in 2012 including transfers between schools.  </a:t>
            </a:r>
            <a:endParaRPr lang="en-US" sz="1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2F2C-6B0E-4E75-AD66-64C1E560E52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57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BDAAoHBwgHBgoICAgLCgoLDhgQDg0NDh0VFhEYIx8lJCIfIiEmKzcvJik0KSEiMEExNDk7Pj4+JS5ESUM8SDc9Pjv/2wBDAQoLCw4NDhwQEBw7KCIoOzs7Ozs7Ozs7Ozs7Ozs7Ozs7Ozs7Ozs7Ozs7Ozs7Ozs7Ozs7Ozs7Ozs7Ozs7Ozs7Ozv/wAARCAFaAOUDASIAAhEBAxEB/8QAHAAAAAcBAQAAAAAAAAAAAAAAAAIDBAUGBwEI/8QAWRAAAQIEAgMKCAgHDQgDAQAAAQIDAAQFERIhBhMxBxRBUVNhcYGSsRYiMnSRobLRFSMzNkJyc8EmNDVSVLPCJDdDRGJjZIKTlKLT8BclJ3WDhMPhVdLxZf/EABoBAQEBAQEBAQAAAAAAAAAAAAABAgMGBAX/xAAsEQACAgAFBAIDAAICAwAAAAAAAQIRAxIhMVETFEFSMmEEIkKBsTM0ceHw/9oADAMBAAIRAxEAPwDV2GWDLtEstklAJJSOKFNTL8g32BBGD+52vqJ7oVjnbMBdRL8g32BHdRL8g32BBo6CIWAu95fkG+wIG95fkGuwIUvAuIoE97y/IN9gQN7y/INdgQeBeAsJvaX5BvsCBveX/R2+wIUvA64WUT3tL8g32BA3vL8g12BCl+eEZhlTyUpS4UWNzbh5soWA295bkG+wIG95fkGuwIjlyFR1hKagrDhQBlw3OM+jZz24oKabUdeLVJer2nLO+DDx8ecUEkZeW5BvsCO73l+Qa7Ahi1TptCkayorcSnDcFJGIi2d78Ofp5oSbpE6g51VxQJuQUnZnlt5/VEBJ73lzsYa7Agb3l+Qa7Ahj8HzpaCV1JSl3F14LcBvlfnB6uKHkq0tiWQ046XVpHjLO1RhYDb3l+Qb7AgGXlwPkG+wIUhKZQt2XcbbXgWpJAVxc8RvQLcbSSmJpKyqVaSQrKyRmk5gwSZWhuaDLUtLkhIVhUACvM5J9EKy0imUfxtLVgLYSpKiTmNhz64LOyjs1iQFNlC0geOLlB/OTz+6OdyynW45tNgpSROhkS0tqykqvhztcD74AUyW2lb2au4pST4oysD7oc6k74Q7iyS2U+kj3Q3blX0rSFLRq21KUmwNyTfb0XiNyWwWViEu6XW2yqUlwp5ouNWGV7DI5c8LSjsvNrUUyzQQlIucIuFcI6so5KybrIZ1ziFBhvAgJSRxZn0QrKy4l0uC4ONxS9nGbxY5vIk4iE04lpxzVSrCksoC13TmduQ9EE3w0qdLKW5RKRhyWPGVfihSblXXVuFpaUh5GrXcZgZ5jnzjrUuGn3HLiygkAcVhD9rFxoQqKW0lvAhKdt8ItxQI5UNqOv7oEdkYQ9ZV8S39QdwhUKENW1WbR9Qd0HC4yYF8UdCoRxR3FBgXCoGKEsUdKoAOV2FzshFmeZesEKPjJxC6SLjjFxnHVG6SOaI2UK3EyydU4nUMlKytBTnYCwvt2RzlJpnSEU1qSSJ5lxouhRCAnFiUkgW64CZ1lYNlEEEAhSSCL5DIiIqXC10tUuDMKcDSbpcQUgW4AbCF1vGZSool1pSFt+MpBST42YseARnOzWSI938yHdViOK+G+E2va9r7I6qdZSgKKicSikAAkkjbl1RHFTiZ2zTboUXQVJKboI/OvbI9cABbC2X1oWUoW6FBKSSMSsjYf6zhnZemiRE9LktDWD44kIy2kQq28h1GNBuLkX6DaIZMs6401dBQolxabjySVYk39UOaeHzJNlXxKsalLQpNzmomLGcm6ZmUIpWmOzPy4S+ouWEv8pl5OV46qcZQGipdg8bI54iXWXd8uANKKH1nGbZWTYj05iOPMzbyEYUhIYYTYLSblWRy7IjOeXBvpx5JhU20lSklfjJIBFuE7BBVzsu2pIW5bE5qxl9LiiMwO/CCp4IcKRg+LKdoIsSBxj3x16WW+4lOFQSZhRxAbBgNj6YrnIz048kmqcZCCrETZZRYJJJUOCwg7T6HkBaDcbMxa3HEOwJhthLr7SwpMwpSwlNzmCLgcOZh9ILcXLkuBQJWq2JOEkXyJEWM23qScEloKon2HHMCVG9yBdJAJG0X6oDFQl37BtR8ZGMYkkXHGL9XphlJyqhdx1S/FdcUhsgAC6lZ8ew+uG8pKPtty6VlxWKVUiygPizlll9/FEzSRrJDXUlmp1l4kIUfJxeMki448+CCJqMutClhZwpRjuUkXTxjjhinHNpCEtuNYGFNqK0lPjG2y+3ZwRxS3H5JxtMspCkS5SSUEHFa2FPHsPqhnY6cR+ZxoN6xWIC9hdBuTzCCmfYwBYUohRIACCTcbcrXhkpSVSgGGaWErSSpSSlaOdItnaE1KcUw2t1D4stRS4hBCwOAlIHDnwcUMzChEf7+ZUEYCpeNOJOFJNx1QRc4yl7VlRBuE3wmwJ2C+yGCi6HGHHxMIJasdS2TnfhABtBnVLTOHVIeClLSSMJKFpyuSbZEenKCmw4RFp03wdf3QILN/R64EfQjmhdHkI+qO6FAYTR8mj6o7oN1xgwKBUdvCYMRk8FOa9AWU4n2gCDszEZlLKjcI5mTIVlHcXPEbTXlPrmlLulWsAUOIhIv64SVMhNW1nxmEKDJNjhGV9uy+IgRM6qzXTbbRLX547iiIbSlGqdRYOqmFi9/KF1ZdGXqhi486mSm5ck4nVrWCFeSAVX9aQP60Z6leDSwr8llvHLxET+JaH0BRTiWyLg7LqEEbfcdcfKzZaXWUqAOQN7GHU12HS03Jq4jtxEUjAibS4r4wLeUlLiTmDmMJHELH1QUNtoTVChCQUghNha3xYMXOTpkwDAvleIZp5coqZXqg2Uy6VJbSbhRzz2bb5QGcJpkywtKlalJUguJIOYvfPnvE6hel9kyVZQOmI95lC3UMAYELl3BZOVrlMNVOKflXnz4xCW28JOV7gn1m3VFc68GVh35Jq+UdyhCXTq2cOqQ3n5KDcdwhiu3xj5+WTMpSk8NrgW6LRpypJkULbRLXgcO2IZm4ncerSBvpSdYFeMcjla2yDNLQh1l1aTrFvrSVBWd7qFiOEWEY6n0aeF9kvAiGlZlS551whzC+FAXScPi+TY8NxcwhT3FpMowtRNpZSkknaCEn1G8Or9F6L5LBccccvEWpDc03KsYEFam0qcURmlAHHznL0wR6ZSKpjwrwtqS0SEnCLjPPZtKfRFz0RYdksVDZf1wUkRFPNNNy1TUhtKVJSoAgDL4sGA8lCxMrc8tthJbJPk5HMdcM46f2ShMEURELUXFtOTjmI4FMhChxEpNj6cuuF3kpTMqeUgOAOIGIGy2zllzjP1mHU+i9LTccTe1PXAjk1tT1wI7rY5rYVQfi0/VEHAhNs+InoEQOlelzOirEu47LqmFPqKQlKrWAGZ9YjKTbMFkvBS02o3UgEkg5jhGyKFTd1WVqFRlpMUtxvXupbCy6DhubX2RfwYOLW4TAhtDeIpSElZuqw2mBqmsGANpwk4rW4b3v6YZVyqpotGmaitsupl04igGxOcQuienLOlU2/LtyK5csthd1LCr52tsgo6WMxZESzCHC6lpAWfpWzgGXZNwWkEEEHLgO30wqIEZpFzPkKWm1XxISb2Jy4tkc1LWJStWm6yCo22kbDB4pOkO6Uxo/WnqY5TnHi1husOAA3AOy3PGlGxmLmJZkO60NJCyb4rZ344Nqmzj8RPxnl5eVwZwVh0Py7boFgtIVbiuLwpEqhmbClltRBUhJIAFyOLMeuDFtCiolAOIYVZbRxesxE6TaQI0ao6qithT6UrSnAlVjnDXRDS5rSyXmXWpRUvqFBJClYr3F4uTSxmZYChOIKwjEBYHm/wBCCmXZLamy0nAokqTbImFIF7RKFsK002ynC0gIG2wgu9mS8Hi0nWDYq2cRadK6Cqo/B6akyZrW6rVZ3x3tbZxxMA3g0MxwMtW8hPlY9nDxwXerGt1uqTrPzrZwrAhSGZiZZbsgYE2R5ItsytAEuyMNm0+InCnLYOKDkw1qNTkqTKGan5hLDIIBWrZc7IUhbFFyUstQUphBIAANuAbBByy3hKcCcKjci20xDr0spblFnapIPpnG5NBUsIJGdr2zERWie6CzpVU3JFuQXLltou41OBV7EC2zni5PoZmW0tIIWChJC/KFvKytnBHJZlxSVLaQoo8kkbIVvlHLxKFia2GnEqC20qC/KuL3hNcswp4OlpGsGxVs4XMEUYZUMzGs1tT1wIE1tT1wI2jS2OoVZCRzRl+68/im6az+Y2tXpIH3RpwtgHRGQ7qkwHdJ2mgfkpdIPSST7o1D5HNlYCVU2fllpPjJDbwPSAqPQU7VJam01yoTTmFhpGNSubgtGFaTS+9qhKIOX7hlyewB90aHpe+X9zBDuK+NpgnnzTG5q6IhrXt0Kj1/RupSDAeZeUycAdSAF2IyBBiM3JHks1OouK2JlgT1GIChUiTndGa5OzDeJ+VbQWVYj4pJziX3Lyd91Uf0Q98VpJNELrLbqGjswpacT7QQgrKlosMuDbtg1M3TdH6i842pbsrgQVhTyQAoAXNrE52EZboVTJSs6TMyk83rGFJWVJuRewPFCOj9Olp3S+WkJhBXLrmChSb2uBfK8TpxLZrVH3SKJWaoinsh9pxw2bU6gBKjxbYremXgYdKJk1Y1HfniawM4cHki1uq0U5iXbp+6A1LS4KW2aklKBfYA4LQ63SDfTmd6G/ZEFFJ6CzVKtppSNGm5NmaEwQ8yFNlCL+KMs89sMJvdT0flUslImHy6gLKW0i6L8BudsU3dQzXRT/Qx90RFcpElJaI0KfYbKZiaDmuViJxWOXRBQWlktmoaS1Og1nQpM/OrmFU55aFAsiywb7M+fbCO54vR9uSnTQ1TQaC0l0zJGRsdluDbFQKidxcAm9pr9uDaCOqb0I0mUkkEMkg8XxaomXQtlpnt1mgyk0tlpqZmQg2LjaQEnouYlaRp1R61ITU1LLcSZVsuOsrTZYSBtAvnGT6BSEjUKjPszrDbwEi4psL4FXGY57XhTc3bQ/pVvV0EszEu424m9sSSIrgiWMGqxLN6cCskL3sJ8v2t42HHi2cdo1iobpVDpkymXfTM4y2hzxWwRZSQRw8RjJ2qbKK08FLLZMp8IFnBiPkY7Wv0Q63QmUMaXPstDChttpKRfYAgARppOgnoaTM7quj8tUTKHfDiUqwqeQgFAPpuRE/XNJqbQKamenHvEcNm0ozU4bXyEYppxSJKjViXl5BottrlW1qBUTdRuCfVEtugurVRdGQT/EgrrwojORaFstje7DQ1uhK5ScbSTbGUpNuq8IbpukMhMaLS7DDhd3/hdZWkeKUg598UeuyEnL6E6PzbTCETD+t1rgGa7Kyvx2iSmpJiZ3JpOedSVTEs6ptpZUfFSXDfKGVJpksPoFV6a3RK1S6il4oeZLq9UBfAkWNjx5xMaHVDQ+nTk7O0lFRLjEmtx0PYT8WCkm3PsivaISEsvRTSGfU3eYaYLaV3OSSnMW2cAhPc5ZD9UqbBFw5TXU247lIitJ2Ealo7ptS9Jn3WJFL4WygKOsSBl6TDef3QqPTq2qkOomVTCVpQShAKbqtbh54zvcsmjLaVrZP8NLrTbnBB+4w0SpVS3T7gYsVSv/VSr3CM5FbLehqOken1I0bmBLTGtemCnEW2QCUjguTshjR902i1iebkyh+VddOFBdAwk8AuDlGa6TATG6DNId8ZKptKSDxZC3ojmmUuxTNNZhqSaTLttqbUhDYsEnCDl1xVBbCzcpg3KYEEWoqSknbaBHI6rYN9EdEYfp4/vnTSfN8kqSgdSQI2+/iiMEruOo6WTwbzU7NqQm/1rCOmFucpElp85Lu1uVVLPNuoEk2kltQUARcWyizVR/fG47LqveyW0+hdvuik1/RioaNrl0zxZVr8WEtKJta19oHHFlae1248+g/wUyE/4wfvjTWiIhjox8zNJfsm+8w63MPx2p+aHvhrov8AM3SX7JvvMOty/wDHqn5oe+K9mCP3OPnjL/Uc9kwhotlp/Kedq++F9zj55S/1F+yYQ0Y+f8r52rvMH5B2Z/fLV/zMfrBCm6P895zob9gQnNZbpSv+Zj9YIV3SPntN/Vb9gQ8oEjunZmi+Z+6G+kvzA0a6HO+HO6b5NEP9E90NtJP3v9Gv+r3wWyHkeD95lXnX7cP9y2VRPUOtSjnkP2bV0FJEMEj/AIMr86/bEONzebcp+jFfnGkpUthAcSFDIkIUReI/iwVCdlKjojpAppRwvMk4VjyXEnL0ERpmgtH0bfZZrdKadbmEpKHELdKtWojMEdxip/Cc5uiIm5ecl5Zp+SlVvsONJIJIIuk3JyN/TaCbls46xpVvZKyGphlQUngJGYP+uOEtUEM2v30B/wA2P6yDbpGWmkz9Vv2RBW/30Un/APrf+WD7pA/DSZ+qj2RF8oeBxuloUqvShCSf3E3sHOqLJpA1o+1odRZutsvPvIlEIl2W3CgqOEX7tsX2TSDJskj6Ce6M23Yr74pab5YHD60xhO2kXYodRnZuelpclpTclL4m5dAuUozxEXO055mLgf3mEecf+SI6vNIb3PdHMKQMS3lHnJMSO3cYT5x/5I2/BBPQ35j6SD+b/ZME3KbHSaZH9DV7SYPoZ8yNJR/ND2VQnuT/ADomPNFe0mD2YXgZ6NoNN3SEMbNXMutdXjCFdAkGc0/Exa+Euu+kEftQeqI3jur32BU4hXatfvhxuTsFzSGcfIybYIvzlQ90HtYIPSp4y+nM++E3Lc1itx2IMM65V3K9XHKipjUqdwjAk4rWAG3qiR0iH/EGZv8Apie8RadKdOqnRNIn6dKy8mppsJsVtknNIPHDgGhHyE9ECATdCTxiBHA7LYDqw2ypZyCUk+qMM0ZbVP6YSJWLlc0Fqvw2OIxuykoUyQ4AUFPjA7LcMQMs5oZKPpflnKSy6jyVoKAR0GNRdWc2V3dZZBp9Pftml1Sb9I/9RXaWpT+5nWmUgktTDayOIXTn6jGmzlR0YqTYZnJ2nTCEnEEuOIUL8ecL02ToQadbprMlq3hZ1LASQoc4HSYqlSqiVqYtSK0ZCi1WnCWU4qebACgfICbkkjoiwbl4JqFSFv4oe8RpUvovQ5bWamlSyNanCv4sZji6IcSlCpdPUtUnIS8upYwqLbYSSOI2iuaa2FGObnPzzlvqr9kwjo1YboEsP6YrvMbPK6P0mRfD8rTZVl1OxaGgCOuONaPUdiZE01TJVD6VYg4loBQPHeJ1EKMam8t0hfF8Jj9YIV3R/ntN/Vb9kRrczRaCw6uozUjJNrSrWKmHG0gg32knnhjNr0Mn5hT827SX3lWBW4pClG3PFU/Iooe6b8lQ/ND+zDbSPPc+0bPFre+NYnaXRpxplc7KSrzaEhLRdQCADwC8dVRaPNSbLC5CVdl2b6pBbBSi+2w4IixFsXK9zM0fvML85/bEK7njDk1onpFLtglbrRSgcZKFWjR26ZR3JJVPblZVUsDiLAQMN77bdMKyVNptL1jcjKsSuOylpaSE3twm0TqKhlZh+idcY0dqE47NNOqDsqtkBAFwokHO/REluXSrr2lofQklthpRWobBcWEahUNFtHagozc5TpZRPjKdthvzkjbD6mSNNkpctU1hhpu+YaAAvzxp4i2JlZhtSm1UvTyZnC0VmXqCncF7YrLvaFdOJvf+kZnAgoD8uy5h22xIBtGzTVIoM/NEzUlJPvnIlbaVKMde0cob7qS9S5Na8ISnE0knCLAW5hlEWLHcuVjyR/E2fs090ZruxIVraY5Y4cLgv2Y1BoI1Y1eHBbK2y0N6jTJGpsBqflWphpJvhcTcDnjEZU7FeDBqjWlT+i9MpwlVJTIKWlT17hRVmB6LxZEgq3GDYbJi55vjI0huhaPvyiZVunyTjDZxBAbSQCeHphdqSpUswac0xLNtk5sJSACTzRt4qGVmNaJ1be9IrVLLGIzUqtwOX8nCk5W57w/3J89KH/NFe0mNRTo7Q5fEpFLk29YCgkNJFwcrdcGl6TRqO4XpeTlZRahhxoQEEjiv6IPEWoUWZVulBchpq3Ns5LUy26kkXFwSP2YmNyGVtK1KZO1a0IHUCfvi/TtKpNSCZidk5aZCE5OOoCrJ27TCknTpCmsKTJyzMs0fGUG0hIOW3KJnTjQrUxbTRh6nacTLzzaglTyXkfyk5HL0EdUNq5PDSnS4vSDLg3ypCG0KAxXsBwXjbZunUqtNBMzLS82hGQxpCsPuhCRodEpbi1yUlLMOIyUpKRiTfn2iKsRUMrHZFkpHNAg7wsRAjB0WwV78VWP5B7o84k5x6Ne/FV/UPdHnI7Y64Xk5SFW2JhbesQy4pA2qCSR6YPKzszJTCJiWfWy6jyVoVYiNW3MADoq4CLjfK+5MZnpEy3LaRVBlpIShEwsJSBkBeNp22ieDYdA9JF6Q0Y74sZqWIQ6Rli4ld/oi07RGV7kLhE1UkXyLaD6zF/rWktL0flw7UZgIKvIbSLrX0COEl+1I0mSto4RFAVuvUkKITITZHH4o9V4naDpxRtIXQxLPKafP8C8LKV0HYYji0LDadj8Cql9kPaEYKL3jetOjfQypfZfeIwVJFxfZHbD2Iz0MEqXTaaEGxu3mRe3ixJYV6ggm67bQLZxU57Tyj6PSsrKvqcemAwgqbZAOHxRtJNof6OaaUnSVampRa25hAuWXRZRHGOOPncHbZvPokSEktpxyWS2RdtkhwD6JyyPojs2ttmbWp1QQlbBCSeE32dOcO35lmVYXMPuJaabGJa1GwSIpk9usUKXeLbDEzNJSfLSAlJ6L5+qMLDbVI28RXZaZpChQlIt4wZAtbmEKSiVpm5jWkFZwnEE2BFj/AO4qcjur0KafS1MNTEqFG2NaQUjpsYt7tRlm6cuoawOS6Wy7jb8a6bXuOOK8Np2ydT9WgyQPhFZttaT3mCTKHFTzIbc1Z1a88N+FMVr/AGpaM3zff/sDFtaeQ80h1BulaQodBg8PTUKetiVOSUyDIO3AIXdF2l/VMVmobolApc+9JTDzweYVhXhaJAPTDuX0wpU1QXq22t3ebCsK1Fsg3y2Dh2iNZGlRnNcrHtLcS5LpSJhDpShNwkZpy4c4bTCkF2dl0kF5x5GrSNpOFOcQw3UdGSoJDz9zl8iYt2JNsXBtvGHhuqZtYitsQnRdlu2fxyPaEcqSbyDthc2is1fdOoNLmFS7ZdnVpNlFkDCDxXO3qhgxuv0ZxwJekptlJ2q8VVvXG+nJ2YU6r6LvPpJp0wANrSh6oSmUk0shIN9WDbjHDHafVJOrSaJuRfS+yvYpJ9R4oiK3pxRqDP7ynluh7AFWS3iFjz9UZytsKdEpLuNvTjzrJCm8CU4hsJFz94hlNoU3MPvIQTjdShdhwWSQfTcdcNZHTygT8pNTSJhbbUoAXVOIw7b2txnKIhG6vQlzAbWzNIbJtrCgW6bXvB4Tao2sWnZcH/owIT3w1NMtvMrC21pxJUnYQYEdCLYD34sv6h7o85Hyo9GPfiy/qnujzmfKMdcLycZGvbl3zXc86V3JjNtKfnTU/OV98WLRHTmS0cojkm9LPvOl1TicFrZgC1783FFUm33qvVnphLRU9NPFQQgXNydgjUU1JsjLxuRm07UTwatHeYqul9Teqmk8686rJDpbQngSlJsPf1mNM0A0afoNKcdnE4JmaIKkcKEjYDz7YyWsflqe84c9owjTk2HsTFG0PXV9GZ6spmtWZXFhawXx4UhRub5bYr0u+7LTDb7KyhxtQUlQ2gjhjS9Cv3t6v/1/1YjMOGNJ22NjbdIp01Hc1mJw2u/KIWbcZtGJcMbDOG+5GPMUfdGPcMYw9gyarOjdWpcnL1KfwKROZghd1XIvY9UL6CzCpfTKnKSSMTmA9BBEXDdG+ZlK+uj2DFI0Py0upnnCY0ncR5L7uuVF1qnSMihZSh9alrA+kE2sD6Yz7RuiK0irbVOD2pCwVKcw3sAL7Ium68fHpXQ7+xEFuZ5aZMn+aX3RI6QD3IOv0hVDrUxTlOa3UkALtbECL7OuNE3NZtdR0UqVKcUSlq6UX4AtJy9IPpinboCwvTOfKTeykg9OERadyDNqq9LXcqEtY2wtzMzkbbI9DaMTe+9GKc+TcqlkX6QLH1xhFflhJ1+fl0psluYWlI5sRt6o1nQOfDe5+0+s3Esl2/QCTExNUioyfSGYEzpDUHgbhcysg82Ixf5ZrU7i7gItrElfpcjMXFlbilHaokmNgqUvvTclDBFimTbJHOSCe+LLwRGPoPxqekRuGn9Sdp+h8wplwoW8UsgjbY7fVeMPR8onpEbBun56IJ84R3GE90VGRyksqdnmJVBAU84lAJ4CTaJnS/RcaLzzDCZozCXW8eIow2N7GI+g/OGnedN+0IuO61+U5D7FXtRpv9kiLYS3J6m6xW36cVHVTDRWE8AUn/1f1Q23UDfS42/R0ffCG5n88WfsnO6Ft0830sPm6PvjP9l8EJQaHU9IFvycgpISkBxzGrCnK4HXmYinmVy7y2XBhW2opUOIiL/uTfj1R+yR3mKZWsq3P+cue0Y0m81E8GvaAvrf0NksZuUY0X5go29UCEtzo/gdLfXc9owI4S3O0dizvn9zr+oe6POSvKMejH/xdf1T3R502qjeF5OciUpujNZq0muckJJT7KFFJUFpBuBfYTc7YcUXSio6PPYWWZc4DZSXGEhXQVABXri/7mHzXduP40r2UxnOlKQnSipAAAb4X3xtO20zOxsmjOkcvpJTN8sp1bqDhdaJ8k/eIxGs/lqe84c9oxeNydahNVBFzhLaDbrPvij1n8tz3nDntGJFVJh7Fn0b0sp1K0Qn6VMB4vzGswYEXT4yABc34xFM4YtOjOgkxpLTVzrU82wEOlvCpBJNgDf1xMf7JJ2/5VY/sz74txTFMn5r96MeYI+6MfScxG11yQVTNzeYkVrDipeUCCoCwNrRig2xnD2YZqG6L8yqUf5aPYMUjRD520zzhPfF33RfmVSvrt+wYo+iR/Cymeco741H4h7mw6SaK0/SUMKn3XWxLBWEtqA22ve45ozmbnqBolUi7o86/OTqEqRrHFAtIvkdg8Y+qLVuo1eYkKMxJy6ygziiFkbSkDMddxGZUKkO1ysy9PaUEl5Waj9FIzJ9AjMFpbKxnMTDs1MOTD7inHXFFS1K2knaY0ncf+TqvS1+1FK0spTFF0gep8tiLbKUAFRuScIufTF03IPk6r0tftRufw0Ityq6esFjTKoJIsFLSsdaQfviz6HzgRuZVlN7loui3MUD77xG7q0tqtJWXwMnpZJPSCR7oa6LPlGhukzd8tU0R1kg/dGd4oeSqtI1swhv85QT6Y3DTJsNaCzzadiGUpHURGO6Py++tI6cwRcLmmwejELxs2nI/Ayo/ZjvEMTdCJhKflE9MbDum/M9P26O4xjyflE9MbDumfM8fbo++LPdBbGV0L5wU/zpv2hFy3WvylIfYq74ptC+cFP86b9oRct1r8o0/wCxV3wfyQWxE7mh/DJn7JzuhbdPP4Wbf4uj74R3Nfnix9k53Qtun/Ov/t0d5if2PA/3JjeoVD7JPeYptb/LlQH9Jc9oxctyX8pVAfzKe+JCe3LVTk9MTPwsEh51TmHU3tck2288LSlqWtCW3OfmdLfXc9owIlNHaIdH6M3Ty/rsClHHhw3ub7IEcW7Z1jsSj3yCvqnujzlwx6Md+RV9Ux51tnHXC8nORre5fnow750r2UxnOlXzqqfnC++L7ucVCSk9GXhMzbLNphSiHFgG2FOcZ7Xppqfrs7Nsm7brylJPGL5RYr9mZexb9yf8oT4/mk98Uutflue84c9oxdtydCt+VFdjYNoF+s+6KVWsq5P+cue0Yq+THg0PQNxbW59VHG1FC0qeKVJNiDqxnFB8Jq7f8sz394X74vegx/4e1fpe/ViMx4YkVqwzZJ152Y3KlPPOKccXIpKlqNyTlmTGNjbGwvZ7ktv6AO4Rj4Ge2GH5DNQ3RM9CaX9dv2DFG0T+dlL85R3xeN0P5kUv6zfsGKPoplpXTPOkd4hD4MPcuW69n8Ff9X9mILcz+eLX2S+6J7dd2Ur/AKv7MQG5qoJ0xYBIGJpwDnNoL4B7iO6IPw0nehHsiLNuQeRVelr9qKzuhqCtM52xvbAP8IizbkHk1Xpa/bg/gFuE3XmPHpsxxhxB6rH74qVEe1ejlfRfy2Wf1o98aJurSwd0ZZew3UzMpz4gQR32jLJKabYptQl1EhcwhCUZbbLCvuhDWIe5NbnTGu00kyU3DYWs9k/eRGo6c/MypfZDvEZ9uUy5c0meePktSys+ckAffGhacj8Dal9l94jM/kirYwceWOmNi3S/md/1m/vjHQLrHTGx7pWehhI5Vv743PdEWxlND/L9P85b9oRc91r8o0/7FXeIpdE/L9Pv+kt+0Ium61+Uaf8AZK7xB/JBbERubfPJj7Nz2YX3T/nZ/wBujvMIbm3zyY+zc9mHG6f86h5unvMT+x4Hu5IP95z/ANinvjVLZRlm5H+VKh9invjVY5YnyNR2EnNogR13aIEZR1Wwk4PilZfRMedSDcx6PAum0IfB0lf8UY/sxGoTynOSs875mHlPpU/VXtVJSrr6uHAm4HSeCN9FNkv0Rj+zEOG2kIFkJCRxAWjfW+jNFd0M0Y8HaUW3SFTT5xukZgcQHRGeboGjkxSq2/PNtKMnNL1gWBklR2g9dzG1BOUEcZQ6godQlaSM0qFwYwptOy0ee5Kv1KQp0xT5WYKJeZvrEAA3uLHPgygtHo85W6giUk2VLUo+Mq2SBxniEbmrRahLXjVSJMq49Qn3Q+lafKyScErLNMJ/NbQEj1RrqrwiZSB0jlEyOgU3KN5pYlMAPGAAIw8A3j0otpLiChaQpJ2gi4MN/guR/Qpf+yT7okZ5StFC3Qh+A9LP8pv2DFF0V+dVM86b9oRvrkqw62G3GW1oTsSpIIEJpp0mhYWiUZSoG4IbAIgsSlQoou6xIPPUuTnW21KRLrUHCB5IVbM81xGXMF9D6DLqcS7eySgkKvzWj0ktlDrZbcQFJULFKhcGGjFDpcs8HpemyzTg2LQ0kEddoQxMqojRgdZp07TZ7Uz5UZhbaXF4jcjEL2J44ve5AoBdUQTmQ0bc3je+NIdkZZ5WN2WacVxqQCYMzKMS5JZYbbJ2lCQO6DxLVUKK9ugsF/QyesL6sJX6FCMMsbx6ZU0lxBQtAUk7QRcGEPgyS/Q2P7Me6EJ5StWZ1uQy3iVKZIzJbQPWT3iLZpwPwNqX2X3iJ5mWZl0lLLKGwdoQkC8GW0hxBQtIUk7UkXBjLlcrFaHme3jDpjetJKOquaMPyLZAdUgKbvsxDMD7ol/g2S/Q2P7MQspBuLZDhjUsS6IkebpmWm6ZOlp9pyXmGVXKVCxSRsMLVWtVGtPIeqEwXltpwpyAsOqPQU3SpGetvuSYmLco2Fd8NmdHKNLrC2aVJoUDfElhIPdGur9DKUPcv0cmWHXazNMltC28DAULFQOZV0ZCIfdQTbSpPm6O8xsoQALAbISck5d5WJ1htZ41IBMYz/tZa0Ms3JAfhafH8wn2o1W0cblWGCS0yhsnaUpAhQiJKWZ2VKhB3aIEB7ggRDotiuzGkM2xNOtJbZKULKRcG9gemExpNO8mz2T74jp/8oTP2qu8xHKmXGlgLbv4tyU3te+z0Xjz8sfGcmlI9FH8bAypuJZPCed5Nj0H3x3wnnR/Bseg++K69NhlCFlsnEknoyvBTP2A+KVmL3vltt6InXx35Ndv+Mv5LKNKZ7kmPQffAOlE9ybHoPviuiZVq3VKaPiXth4QL+6CKnykJBZUFLCrC97WF4dbH9h2/wCN6ll8KZ7kmPQffA8KZ3kmPQffFZTPErALKgDn0ZA/fHd/EsMupbuHHCgi/FfP1Q62PyO3/G9Sy+FE7yTHoPvgeFE7yTHoPvitme2gMqv43qF4XZWpxIWUgJUAQOEcd4jx8dK3Iq/F/HbpRJ7wonuTY9B98DwonuSY9B98QsdjHdY3sb7PA9SZ8KJ7kmPQffA8KZ7kmPQffENAEO6xvYdngepNeFM9ybHZPvjnhTPcmx6D74hoBid1jew7PA9UTI0nnQokNM3O3JXvjvhTPcmx2T74hY7wQ7rG9i9ngeqJnwqnx/Bsdk++OeFc/wAlL9k++IYiOGHdY3sOzwPVE14Vz3JS/ZPvgeFc/b5KX7J98QkCNdzi+w7PA9UTXhVP8lL9k++OeFU/yTHZPviGjkO5xfYdngeqJvwqnuSY7J98FOlU/wAmx2T74hoKYdzi+w7PA9UTR0qn+TY7J98FOlU/ybHZPviGJyjl4vc4vsTs8D1Ra6RVX6mXtelA1eG2AEbb8/NAhlov/Gv6n7UCP2/xZOWCm/8A7U/B/LhGGNKMVS/9EXPflCY+1V3mGinkoVhIXfmbJ9doeTw/3hM/aq7zCIjz82s7PRQ+C/8AAzbnUrUtLjRFllIAzuL2gfCLRUhKUqusAi4tkSBf1w7wg7QI4EpGQSAAIZo8Fyy5EDOoS6tBSfEIF+P09UcVPtC1kqOageawuYc2FsxAwj80eiJmjwKlyNRPNlSUlC/HSVDIQoH2m0NYEEJcAKQBaw/0RC2BJFiBBgkWFhkIXHguWXkaqnClphZQAHSLgq2X79sd382NXdKvjCALZ7b7fRDnCCBlsgYRxCJceC5ZcjYzzaQq6V+KLnLrjrM2h5KyhJ8RINjw3FxDjCOKO2A2CFxrYVLkameShIK0KBzvbPYLwYTiVMrcS2rxFBJScttvfDgpvwQMI2WhceCpS5GzU6ha20FCkrWSANoyz2wHpssk3bvZYTt5tsObDigWiXG9hUq3GqZtwutoU0kY1KFwq9gOqDrnW0OKQUqJTttY8BP3GHAAyy2QAhIuQNpzhceBUuRmakyACUrzTiGXPaOKn0Ar+LVZBIJy4Le+HmEfmj0RwpHEItw4FT5GfwgnMlBCRne+3JJ/ahTfSMDiilQ1ZsdmcL2GywjthBuPhBKXI2E1dtTgbNgRbPaCB744idSt0NYFBRJHNl/+w6sLcEFsOACFx4FS5Ghn0pdLakEEKtln1+owXf6SQnArEQSOEZC+2Hls9kcIHEI1ceCVLkauzKm3ijVFSAkEqHBf/wDIJv8AQAcSFXSSDbP6RH3Q8sIKQOIQUo8BqXhk9ot/Gv6n7UCO6L/xr+p+1Aj978P/AII/5/2ed/O/7Ev8f6RKroci8tTi2ziWSScZ2mODR+ngAFpR58ZiSSPFHRDZmaW5VJmVKU4Gm21pI2kqxX9kRvoYb/k+buMVf0xAaP04/wACrtn3x3wep3Iq7ZiTA5oaz845KLkwhKSH5hLSsXACCcufKJ0MP1Re5xfZjfwdp3Iq7Zjvg7TuRV2z74c1ibcp9Gm5xlKVLYZUtIXexIF87QilmuLQFb8kRcX/ABVf+ZDt8P1Q7nF9mE8HabyKu2r3wPB2ncirtn3wqlitBQxTkkU3zAlVf/eFKxNvSNNcfl8GtCkJTjBIzUBmARxw7fD9UO5xfZjfwdp3JK7Z98Dwdp3Iq7ZhQMVz9Nkf7qv/ADISmJ2qUtGvnWpeZlEZuuS4UhbafzsJJuB0w7fD4Q7nF9md8HadyKu2ffAGj1O5FXbPviVbUhxsOIUFJUAQRwiIaVmqtUJie1D0oy3LTKmUhbClEgAG9wsccO3w/VDucX2Yr4PU7kVds++O+DtO5FXbMGLddbSVJfkHiNiCytu/XiVb0Q4p0+J5LiFtKYmGFYXmVHNBtcZ8IIzBh2+H6odzi+zGvg7TeQV2z74Hg7TeRV2z74NV5ybl5unysmplKpt1SFKdQVAAIKtgI4oNqK3+nSP91X/mRe3wvVE7nF9mEGjtN5FXbPvjvg7TeRV2z74cyzVTS9eamZVxq3ktMKQb9JWYRqEzPCpSslJOMN61txxS3WyvySgAABQ/Oh2+F6odzi+zCeDlN5FXbPvjng5TeQV21e+FdRXbfj0h/dV/5kFZqMyxPNyVUZbbU9cMPNKOB0gXKSDmlVgcs78cO3w/VDucX2YTwcpnIK7avfA8HKbyCu2r3w8m26itwbzmJdpFsw6ypZv0hQiMnn65Jvybe+5FW+n9Tfeq/F8VSr/KfyfXDt8P1Re5xfZi/g5TbfIK7avfHDo7TeQPbV74V1Fc/TpL+6K/zIkbccToYfqh3OL7Mhzo5TOQP9or3xzwdpo/gD21e+JgpgpGV4dDD9R3OL7Mh/B2m8ge2r3xw6PU3kD21e+O0aqPVB18PIbCDZ2WUgHx2iSATz3ST1iJUiL0MNfyTucX2ZGsU+WkMW928GO2Lxib26emBDp8WIgR1ilFUjLk5O2KoF0J6IjpVP4Qz32DPeuJJsXbT0CIVz4RGkc2JBMsRvdnHriocLlrWjSOLJ0DKIqt5O0zz5HcqO30i/Mpvac90Magatvqmb9TJhrfqPkVKKr2PGIJAkdJ/mxUvNl9xiTa+RR9URG6T38GKlx71c9kwm1MaQ6lFqbIWwj+Nq/y4laAmIjNIvyM59o1+sTBpZ6tqfQJmQk22ifGUiaUpQ6BgF/TBNJVYKG8rCVWW2bDafHTBLUWSnBHFAFJBtYjhhh8LrA/JU/2E/8A2iMnKvMVF74MDL1LQ8MCpiYSUqIPAgi6cR5z1GFEJLRwk6PSV8wGgE86Rkn1AQho9fXVf/mK/ZREswy3LS7bDKcLbaQlI4gMordLeqyJ2rpkpOVea3+vxnZhSDfCjgCTF5KWiIpkHwpmyjyd6NY+nEu3qvCLszpNh8SnSA4ymYUsjoBSkH0wrQFMFMz4zxnS5eaD6cKwq2WQyw22Wy9cKpCwtXH++6J5w5+qXEzEFpEqZRUaMqTabdeEyvCl1ZQk/FL2kA90Lb40j/8Ajaf/AHxf+XCrQJcRGTPzmkPNX/aahxIOVJal7/lpZkC2AsvKXfjvdItDGqTCpbSGnrTLuvky74wtAEjNvPMiC3BNCIvSDKUllgDGmdl8BtxuJB9RMdXWXUIKhR6gojgCEXP+KGMjMLr9TQ9NjeqZJWNuSUFBwqtbGsEDIA5WuL8MEiFhAsLREVv8co/nw/VORMRE1v8AG6P5+P1bkEUlQBHCINHCM4hQsRtdmCxS3UovrHyGG7bcSzhHovfqiTIiImyJnSCTlQCUyyFTC+IE+KnvUeqCIxOZl00+eprrICWUgyi08ASR4v8AiSB1xKHOG1XlFTlLfZbNncOJpXEtOaT6QIUk5hM5JMTKdjrYX6ReAQSY2p64ECY2p64EU6LYXb+TT0CI+WH4Rzw/o7Pe5Eg2Pi024hDKXQsaQTiyk4VS7ICrZE3ciHMkLRFV3JdM8+b7jEvaIuttrWqnYEKVhnmybC9hnnBA7pL82Kl5q57JiSZ+QR9UQw0jQpzRuooQkqUqWcASkXJOEwGa7TUsoBfIISL/ABavdFBJWyiL0jH+5Xfrt+2mFRXqaf4c3+zV7oLpAhTtFdDaSolTZAAufLTAEgBlCFQk2p+QelXk4kOoKTzc454dAZCAU5RAMKJMLm6HJPum7i2ElZ/lWz9cNNH/AJasf8xX7CIcaOpKaIw2tCkKbxIIULEWUR90R9Ln5anzlWbmlLbUufUtILajdOBGeQ5jFBYbREzaQ1pRT3UGynmXW3B+cBYj0G/phVekNOQm6VvOngS3LrUT1AQWRln52pfCs2wqXCGy1LMrIKkg2KlKtsJsMuADngBKsfliiecr/VLiZiHrqky9QpEw4FapqZWVqSknCC0scHORDn4epn6Qr+yX7oBD+IyZ+c0h5tMe01DmWqsjNPBll0qWrYChQ7xCUy0o6RyCwklKZd8E2yBJbt3GICQiJrjQbfp08k4XGZpDeIcKFnAU9GYPUImsOURmkDavg5C0pKtVMsOEAXNkuJJ9QMEB/ETW/wAao/nw/VuRMWyiKrTS1zNJKUKUEzwKrDYNWvMxVuCTgQcJjlohQhGUVqSl6jUJydqUrPplW3nS2gFgLJS3dINyeE4j1xN1d96UpUw/Ktl19KDqkAXxLOSfXaO0+UElT5eVBvqmwknjIG2KiEeafW//AJxH90T74S0fbXJtzVLdeDq5V4qBwhN0L8YG3ALlQ6onSIiZhoy+kMvMoQoiZaUw4QMgU+Mgni+mOsQsDiZGaeuBCRf3wjHq1t4XFosoWJsbX6Da8CB0Ww+aHxSegQcCCtfJI+qIPGTALR0CAI7AHQL7YGEcUGAjsUBLDijtso7aO2gDgEJTExLyjZcmH22UDMqcUEgdZhCsVAUylPzmHEptPip/OUTZI6yQIZSGjzCVCbqmGfn1C63XRdKTxISckiAFfCag7PheT6dcm3ph+w+xNNhyXebeQdim1BQ9UG3sxhw6lvDxYRETP0FDeKeo6USc+gXBQMKHv5K0jI32X2iLoQmcgLm1o4VoSjGVpCPzicojxOt1PRpc43kHpZRKeFJwm46jcdUQlUZTM7nUgw4DgdEohXQVoERIhbrA88Cw4oitHJh1cgqTml45qRWWHVcKreSrrTYxL2hsU4E80dtnHYbVGdbptOfnHQShlBUQNp4gOc7OuAFkrQpSkpUCU5EA7IMYrOikm7Jz9QEyP3S8hl5/66sZPo2dUPqpPTT86mkUtaUTKkhbz5FxLo47cKjnYc1+m1rRB7N1KRkADOTbMuDsLqwkH0w1b0lobqwhFWlMRNgC8kX6LwaR0fpsgS4ljXPrzW+/8Y4o9J7hlDxyUlnkYHZdpaeJSARDQoqlSVpCkqCgdhHDANogZikvUS87Q0qDaTiekL3Q4nhwD6CujIxLSs2zUJFuaYViaeRiSYUBVK0OJxIUlQ4wbx0gRSNGlroNPk5xSiadPEh+5yYdxEBfMk5A8RsYu+0QaoIKRBFlIIBIFzYX4YUMQleynaN58P1a4iKPJzajrgQJz6HXAim1sOWfkkfVEHjjI+JR9UQa2e2MmACDAQXhg444hToEdtA2x3aI0QKI7a4gWjsARWkci7PUN9pgYnU4XEJ/OUhQUB14bdcOaZUpWqSaJiVcxA5KSclIPCFDgMPOqIyboEhNTRmwlyXmiLF+XcLaz0kbeu8CEoBAtEKmnV2UV+5q0mZQBk3OMAntIsfVAcrk7TTerU4oYAuZqWVrUJ+sLBQHPYxa4Fjg09qm0Obl2VKKCl1wYjsKrqI6LmIWbF9Aab0yf6xuLFNutv0h91pYWhbCilSTcEFO2K7NH/h9Tv8As/1jcEQkJz/dmkUrPBPxM+BLPkcCxctqPrT1iJ2GVWkBVKU/JlZQXE+IsbUKGaVdRAPVBKJUDUqW08sYXk3beT+a4k2UPSDDcpIxB1Uio1uTpSVnVsETcyANoBs2k9Ks/wCrE044hppTrhCUIGJRPABEPo42t5h+qvt4HqgvWAWzS2Mm09nPpJguQw0mQnSKqk5AMsE/44S0WG+JByqLT8ZUHlPEnbhvZA6kgeuALmsVoDbvVq1uhyHGjBSdF6Xg2b1b9kXg9iEmRAtHYEQ0FIyiDpTZkqrVKeCdVjTMtJ/NDl8QH9ZKj1xPWiCAUdMnSPIFPTi6cZt98VEYhozLMzmh0vLTDaXGnELStKhkRiMKUWZekpldDnVlTrKcUs6r+Ga2D+snYeo8MG0PH4MSnQr2zDitU1c/Lpcll6qcllayXc4lcR5iMj0xfNEJExB18/u2jefj9WuH1KqaKpIh7AWnUkoeZJuWljakwxr/AOOUfz8fq1xFuUeTn0OuBAnPodcCCOi2HjPyCPqjug8EY+RR9UQpGTBy0dAgAR0bYAMBHYAgEZxQcgR0QMoAjatPOSDsgQQGnppLLpI4FJUB/iwxIw0qtOaqlOdlHSU4wClY2oUM0qHODYxHy9f3iEytdTvR8eLr8J1DvOFbB0HZAhOdccIChZQuDtBhoKtTlIC0z8sU7bh1Nu+GMxpLLuFUvSAalN2slLObaTxqXsA9fNCmBCktpl6XWJJu4Zlph1DQv5KSgLsOYFZEM5n976n/APZ/rERLylOXT6FMNOu659xLjrzn5y1XJtzcA5gIiZhCv9n8gnCcQ3plb+cRGrIWvgiFbvTNJltWAl6mnWI4g8kWUOtNj/VMTdoja/JOTdNK5cfuqWUH2Lfnpzt1i464yiiGkKt9iWoqFKC59dnMO0MpzWevJP8AWiZQlKEBKRZKRYAcEQejziqvMv11bakNvJDMqlabKDY2k8V1X9AietFfAIiUAOktUHBqWL/44S0ZUJViZo6jZynvKQAdpbUcSD6DbqheTSRpNUzY2LLFjx+XHKtTplUw3U6aUpnWU4ChZsl9G3Ao8GeYPAYfRCWjkRDGlFPU4GJ1Zp8yPKZmvEz5iclDnBh0/W6VLN6x6oyqE8ZeTn64lMo9Oy8QNGUZ2fqVTsdU4tLDB/OQ3e561KVBXp+a0hTvalodYkl3D08tJQSnibBzJP5xsBwXiZl5VmTlG5aXQG2mkhKEjYAIuwIjQ/5sSfQr2zE0Yh9EUKRozKJUCD42RFvpGJrhg9wV+poVRah8NMj9zOAJn0AXy4HOlN8+bojlcWlczRFoUFJVPJII2EatcTziA4lSFAKSRYg8MUuZZmKXWaXSShxyUE6HZV3bgRgXds/VJFuY80VEZZJz6HXAjs79Dr+6BER1Ww7Y+RR9UQZTjaDZSwCRcAn/AFxwVnNhH1R3QhNyRmXW1hzCUJI2X2kH7oxJvwRJN6jsZx2GCpB0hWF/CSvEMsuv1eiFnGFqYQ2hdikWJPDlaM2+C0uR0VBKCpSgABcknZHcQ4xDByQddbeSVpTrCciLj6WZ9I9EHTIuB5S1LSoFQUARstf3+qGaXBcq5HmIJF1KFibCO2yiPapriQ3ifx4FYji6U/8A19ZhZ+TW7NNvJeKAm10/nW//AGGaVbEyxvccBxBtZaTfZY7YCkJWCFJCgeA53hqZAqSbrFyBnxkAj74Ufl1OrZUlywbNyOPZ/rrhmlwMq5E10mmKcC1SEqV7QS0m/dDlttttOBCEoA4Ei0NTILwEa3xiFAK4Re3daCOSmrbut8J+LwXPQr3+qGaXAyx5JAEEkAgkbRAABFhshiGU2bBm0Yk4SQDtABv6u6DNFphLiFzSLuqOG6hxRU3wRxXI82c0GiPDTS1tLTNIKPogHJQVst6YEmWG2XUCdbWojNQULi46eO5gnLgOKS3JEWtYQIYJZuWyH28gR4p4c9mf+rQmim61lZamQUOJFinMfSz2849ETNLguVcknl6YFxe1xfihkJBesSQ7ZKUkWtx39/qjrkgrAUoWkXBGY2C97QzPgZY8i7zbDoCHkIWCcgsA3hFumU9lWJqSl0K40tJB7o4JJerI1pCztUB/Jw/+44zJONOsqLlwhJChbbe/v/1la5nwTLHkdpKTcAjLbzQFKSkXUoDphm/JOLU6pCwkuWsU5EbPd64WmZUPJABAslScxfIi0LfAyrkWsL2Ec4YZtyK25tLweOFIICODaT949EEekXlvPOJfAxlOEW2WhmfApcjsuIxYQoFXFfOCqsTDT4NIXi1gvjCwbZ5BI/Z9cGaky0sKUsKsokC3Nt6YJvgrjHkTnvodcCOz21HXAjogthywfiUfVHdCkRQdcAsHFADnga53lF9oxmiUSpPPHRtiJ1zvKL7Rga53lV9owolEym8GiF173Kr7Rgb4e5ZfaMBRM5wDENr3uVX2jA173LL7RgKJmABeIbXvcsvtGBr3uWX2jAUTOcFcaS4AFXyNwQbEGIjfD3LL7Rgb4e5ZztGAodqokopzHZYyQMIORCTcDu9Ed+BJPX63ArJNsIVl5OG/Thyhnvh7lnO0YG+H+Wc7Riih+3SZJpaVoZCSmwFidgtYdGQ9EFFGkUm6WbZ3yUbX/wBEwy3w/wAs52jA3w/yznaMBQ/FIkQ1qksBKAQcKSRmL27zDphluXYQy0nChAsBe8Q2+HuWc7Rgb4f5ZztGAonOeBeIPfD/ACznaMDfD3LOdowoUTd4GKITXvcsvtGBr3uVX2jChRN4rxyIXXvcqvtGBvh7ll9owFEyTHIh9e9yq+0YGve5VfaMBRMZWhMxFa97lV9owNc7yi+0YChxPbUdcCGqlqV5SiekwIpp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BDAAoHBwgHBgoICAgLCgoLDhgQDg0NDh0VFhEYIx8lJCIfIiEmKzcvJik0KSEiMEExNDk7Pj4+JS5ESUM8SDc9Pjv/2wBDAQoLCw4NDhwQEBw7KCIoOzs7Ozs7Ozs7Ozs7Ozs7Ozs7Ozs7Ozs7Ozs7Ozs7Ozs7Ozs7Ozs7Ozs7Ozs7Ozs7Ozv/wAARCAFaAOUDASIAAhEBAxEB/8QAHAAAAAcBAQAAAAAAAAAAAAAAAAIDBAUGBwEI/8QAWRAAAQIEAgMKCAgHDQgDAQAAAQIDAAQFERIhBhMxBxRBUVNhcYGSsRYiMnSRobLRFSMzNkJyc8EmNDVSVLPCJDdDRGJjZIKTlKLT8BclJ3WDhMPhVdLxZf/EABoBAQEBAQEBAQAAAAAAAAAAAAABAgMGBAX/xAAsEQACAgAFBAIDAAICAwAAAAAAAQIRAxIhMVETFEFSMmEEIkKBsTM0ceHw/9oADAMBAAIRAxEAPwDV2GWDLtEstklAJJSOKFNTL8g32BBGD+52vqJ7oVjnbMBdRL8g32BHdRL8g32BBo6CIWAu95fkG+wIG95fkGuwIUvAuIoE97y/IN9gQN7y/INdgQeBeAsJvaX5BvsCBveX/R2+wIUvA64WUT3tL8g32BA3vL8g12BCl+eEZhlTyUpS4UWNzbh5soWA295bkG+wIG95fkGuwIjlyFR1hKagrDhQBlw3OM+jZz24oKabUdeLVJer2nLO+DDx8ecUEkZeW5BvsCO73l+Qa7Ahi1TptCkayorcSnDcFJGIi2d78Ofp5oSbpE6g51VxQJuQUnZnlt5/VEBJ73lzsYa7Agb3l+Qa7Ahj8HzpaCV1JSl3F14LcBvlfnB6uKHkq0tiWQ046XVpHjLO1RhYDb3l+Qb7AgGXlwPkG+wIUhKZQt2XcbbXgWpJAVxc8RvQLcbSSmJpKyqVaSQrKyRmk5gwSZWhuaDLUtLkhIVhUACvM5J9EKy0imUfxtLVgLYSpKiTmNhz64LOyjs1iQFNlC0geOLlB/OTz+6OdyynW45tNgpSROhkS0tqykqvhztcD74AUyW2lb2au4pST4oysD7oc6k74Q7iyS2U+kj3Q3blX0rSFLRq21KUmwNyTfb0XiNyWwWViEu6XW2yqUlwp5ouNWGV7DI5c8LSjsvNrUUyzQQlIucIuFcI6so5KybrIZ1ziFBhvAgJSRxZn0QrKy4l0uC4ONxS9nGbxY5vIk4iE04lpxzVSrCksoC13TmduQ9EE3w0qdLKW5RKRhyWPGVfihSblXXVuFpaUh5GrXcZgZ5jnzjrUuGn3HLiygkAcVhD9rFxoQqKW0lvAhKdt8ItxQI5UNqOv7oEdkYQ9ZV8S39QdwhUKENW1WbR9Qd0HC4yYF8UdCoRxR3FBgXCoGKEsUdKoAOV2FzshFmeZesEKPjJxC6SLjjFxnHVG6SOaI2UK3EyydU4nUMlKytBTnYCwvt2RzlJpnSEU1qSSJ5lxouhRCAnFiUkgW64CZ1lYNlEEEAhSSCL5DIiIqXC10tUuDMKcDSbpcQUgW4AbCF1vGZSool1pSFt+MpBST42YseARnOzWSI938yHdViOK+G+E2va9r7I6qdZSgKKicSikAAkkjbl1RHFTiZ2zTboUXQVJKboI/OvbI9cABbC2X1oWUoW6FBKSSMSsjYf6zhnZemiRE9LktDWD44kIy2kQq28h1GNBuLkX6DaIZMs6401dBQolxabjySVYk39UOaeHzJNlXxKsalLQpNzmomLGcm6ZmUIpWmOzPy4S+ouWEv8pl5OV46qcZQGipdg8bI54iXWXd8uANKKH1nGbZWTYj05iOPMzbyEYUhIYYTYLSblWRy7IjOeXBvpx5JhU20lSklfjJIBFuE7BBVzsu2pIW5bE5qxl9LiiMwO/CCp4IcKRg+LKdoIsSBxj3x16WW+4lOFQSZhRxAbBgNj6YrnIz048kmqcZCCrETZZRYJJJUOCwg7T6HkBaDcbMxa3HEOwJhthLr7SwpMwpSwlNzmCLgcOZh9ILcXLkuBQJWq2JOEkXyJEWM23qScEloKon2HHMCVG9yBdJAJG0X6oDFQl37BtR8ZGMYkkXHGL9XphlJyqhdx1S/FdcUhsgAC6lZ8ew+uG8pKPtty6VlxWKVUiygPizlll9/FEzSRrJDXUlmp1l4kIUfJxeMki448+CCJqMutClhZwpRjuUkXTxjjhinHNpCEtuNYGFNqK0lPjG2y+3ZwRxS3H5JxtMspCkS5SSUEHFa2FPHsPqhnY6cR+ZxoN6xWIC9hdBuTzCCmfYwBYUohRIACCTcbcrXhkpSVSgGGaWErSSpSSlaOdItnaE1KcUw2t1D4stRS4hBCwOAlIHDnwcUMzChEf7+ZUEYCpeNOJOFJNx1QRc4yl7VlRBuE3wmwJ2C+yGCi6HGHHxMIJasdS2TnfhABtBnVLTOHVIeClLSSMJKFpyuSbZEenKCmw4RFp03wdf3QILN/R64EfQjmhdHkI+qO6FAYTR8mj6o7oN1xgwKBUdvCYMRk8FOa9AWU4n2gCDszEZlLKjcI5mTIVlHcXPEbTXlPrmlLulWsAUOIhIv64SVMhNW1nxmEKDJNjhGV9uy+IgRM6qzXTbbRLX547iiIbSlGqdRYOqmFi9/KF1ZdGXqhi486mSm5ck4nVrWCFeSAVX9aQP60Z6leDSwr8llvHLxET+JaH0BRTiWyLg7LqEEbfcdcfKzZaXWUqAOQN7GHU12HS03Jq4jtxEUjAibS4r4wLeUlLiTmDmMJHELH1QUNtoTVChCQUghNha3xYMXOTpkwDAvleIZp5coqZXqg2Uy6VJbSbhRzz2bb5QGcJpkywtKlalJUguJIOYvfPnvE6hel9kyVZQOmI95lC3UMAYELl3BZOVrlMNVOKflXnz4xCW28JOV7gn1m3VFc68GVh35Jq+UdyhCXTq2cOqQ3n5KDcdwhiu3xj5+WTMpSk8NrgW6LRpypJkULbRLXgcO2IZm4ncerSBvpSdYFeMcjla2yDNLQh1l1aTrFvrSVBWd7qFiOEWEY6n0aeF9kvAiGlZlS551whzC+FAXScPi+TY8NxcwhT3FpMowtRNpZSkknaCEn1G8Or9F6L5LBccccvEWpDc03KsYEFam0qcURmlAHHznL0wR6ZSKpjwrwtqS0SEnCLjPPZtKfRFz0RYdksVDZf1wUkRFPNNNy1TUhtKVJSoAgDL4sGA8lCxMrc8tthJbJPk5HMdcM46f2ShMEURELUXFtOTjmI4FMhChxEpNj6cuuF3kpTMqeUgOAOIGIGy2zllzjP1mHU+i9LTccTe1PXAjk1tT1wI7rY5rYVQfi0/VEHAhNs+InoEQOlelzOirEu47LqmFPqKQlKrWAGZ9YjKTbMFkvBS02o3UgEkg5jhGyKFTd1WVqFRlpMUtxvXupbCy6DhubX2RfwYOLW4TAhtDeIpSElZuqw2mBqmsGANpwk4rW4b3v6YZVyqpotGmaitsupl04igGxOcQuienLOlU2/LtyK5csthd1LCr52tsgo6WMxZESzCHC6lpAWfpWzgGXZNwWkEEEHLgO30wqIEZpFzPkKWm1XxISb2Jy4tkc1LWJStWm6yCo22kbDB4pOkO6Uxo/WnqY5TnHi1husOAA3AOy3PGlGxmLmJZkO60NJCyb4rZ344Nqmzj8RPxnl5eVwZwVh0Py7boFgtIVbiuLwpEqhmbClltRBUhJIAFyOLMeuDFtCiolAOIYVZbRxesxE6TaQI0ao6qithT6UrSnAlVjnDXRDS5rSyXmXWpRUvqFBJClYr3F4uTSxmZYChOIKwjEBYHm/wBCCmXZLamy0nAokqTbImFIF7RKFsK002ynC0gIG2wgu9mS8Hi0nWDYq2cRadK6Cqo/B6akyZrW6rVZ3x3tbZxxMA3g0MxwMtW8hPlY9nDxwXerGt1uqTrPzrZwrAhSGZiZZbsgYE2R5ItsytAEuyMNm0+InCnLYOKDkw1qNTkqTKGan5hLDIIBWrZc7IUhbFFyUstQUphBIAANuAbBByy3hKcCcKjci20xDr0spblFnapIPpnG5NBUsIJGdr2zERWie6CzpVU3JFuQXLltou41OBV7EC2zni5PoZmW0tIIWChJC/KFvKytnBHJZlxSVLaQoo8kkbIVvlHLxKFia2GnEqC20qC/KuL3hNcswp4OlpGsGxVs4XMEUYZUMzGs1tT1wIE1tT1wI2jS2OoVZCRzRl+68/im6az+Y2tXpIH3RpwtgHRGQ7qkwHdJ2mgfkpdIPSST7o1D5HNlYCVU2fllpPjJDbwPSAqPQU7VJam01yoTTmFhpGNSubgtGFaTS+9qhKIOX7hlyewB90aHpe+X9zBDuK+NpgnnzTG5q6IhrXt0Kj1/RupSDAeZeUycAdSAF2IyBBiM3JHks1OouK2JlgT1GIChUiTndGa5OzDeJ+VbQWVYj4pJziX3Lyd91Uf0Q98VpJNELrLbqGjswpacT7QQgrKlosMuDbtg1M3TdH6i842pbsrgQVhTyQAoAXNrE52EZboVTJSs6TMyk83rGFJWVJuRewPFCOj9Olp3S+WkJhBXLrmChSb2uBfK8TpxLZrVH3SKJWaoinsh9pxw2bU6gBKjxbYremXgYdKJk1Y1HfniawM4cHki1uq0U5iXbp+6A1LS4KW2aklKBfYA4LQ63SDfTmd6G/ZEFFJ6CzVKtppSNGm5NmaEwQ8yFNlCL+KMs89sMJvdT0flUslImHy6gLKW0i6L8BudsU3dQzXRT/Qx90RFcpElJaI0KfYbKZiaDmuViJxWOXRBQWlktmoaS1Og1nQpM/OrmFU55aFAsiywb7M+fbCO54vR9uSnTQ1TQaC0l0zJGRsdluDbFQKidxcAm9pr9uDaCOqb0I0mUkkEMkg8XxaomXQtlpnt1mgyk0tlpqZmQg2LjaQEnouYlaRp1R61ITU1LLcSZVsuOsrTZYSBtAvnGT6BSEjUKjPszrDbwEi4psL4FXGY57XhTc3bQ/pVvV0EszEu424m9sSSIrgiWMGqxLN6cCskL3sJ8v2t42HHi2cdo1iobpVDpkymXfTM4y2hzxWwRZSQRw8RjJ2qbKK08FLLZMp8IFnBiPkY7Wv0Q63QmUMaXPstDChttpKRfYAgARppOgnoaTM7quj8tUTKHfDiUqwqeQgFAPpuRE/XNJqbQKamenHvEcNm0ozU4bXyEYppxSJKjViXl5BottrlW1qBUTdRuCfVEtugurVRdGQT/EgrrwojORaFstje7DQ1uhK5ScbSTbGUpNuq8IbpukMhMaLS7DDhd3/hdZWkeKUg598UeuyEnL6E6PzbTCETD+t1rgGa7Kyvx2iSmpJiZ3JpOedSVTEs6ptpZUfFSXDfKGVJpksPoFV6a3RK1S6il4oeZLq9UBfAkWNjx5xMaHVDQ+nTk7O0lFRLjEmtx0PYT8WCkm3PsivaISEsvRTSGfU3eYaYLaV3OSSnMW2cAhPc5ZD9UqbBFw5TXU247lIitJ2Ealo7ptS9Jn3WJFL4WygKOsSBl6TDef3QqPTq2qkOomVTCVpQShAKbqtbh54zvcsmjLaVrZP8NLrTbnBB+4w0SpVS3T7gYsVSv/VSr3CM5FbLehqOken1I0bmBLTGtemCnEW2QCUjguTshjR902i1iebkyh+VddOFBdAwk8AuDlGa6TATG6DNId8ZKptKSDxZC3ojmmUuxTNNZhqSaTLttqbUhDYsEnCDl1xVBbCzcpg3KYEEWoqSknbaBHI6rYN9EdEYfp4/vnTSfN8kqSgdSQI2+/iiMEruOo6WTwbzU7NqQm/1rCOmFucpElp85Lu1uVVLPNuoEk2kltQUARcWyizVR/fG47LqveyW0+hdvuik1/RioaNrl0zxZVr8WEtKJta19oHHFlae1248+g/wUyE/4wfvjTWiIhjox8zNJfsm+8w63MPx2p+aHvhrov8AM3SX7JvvMOty/wDHqn5oe+K9mCP3OPnjL/Uc9kwhotlp/Kedq++F9zj55S/1F+yYQ0Y+f8r52rvMH5B2Z/fLV/zMfrBCm6P895zob9gQnNZbpSv+Zj9YIV3SPntN/Vb9gQ8oEjunZmi+Z+6G+kvzA0a6HO+HO6b5NEP9E90NtJP3v9Gv+r3wWyHkeD95lXnX7cP9y2VRPUOtSjnkP2bV0FJEMEj/AIMr86/bEONzebcp+jFfnGkpUthAcSFDIkIUReI/iwVCdlKjojpAppRwvMk4VjyXEnL0ERpmgtH0bfZZrdKadbmEpKHELdKtWojMEdxip/Cc5uiIm5ecl5Zp+SlVvsONJIJIIuk3JyN/TaCbls46xpVvZKyGphlQUngJGYP+uOEtUEM2v30B/wA2P6yDbpGWmkz9Vv2RBW/30Un/APrf+WD7pA/DSZ+qj2RF8oeBxuloUqvShCSf3E3sHOqLJpA1o+1odRZutsvPvIlEIl2W3CgqOEX7tsX2TSDJskj6Ce6M23Yr74pab5YHD60xhO2kXYodRnZuelpclpTclL4m5dAuUozxEXO055mLgf3mEecf+SI6vNIb3PdHMKQMS3lHnJMSO3cYT5x/5I2/BBPQ35j6SD+b/ZME3KbHSaZH9DV7SYPoZ8yNJR/ND2VQnuT/ADomPNFe0mD2YXgZ6NoNN3SEMbNXMutdXjCFdAkGc0/Exa+Euu+kEftQeqI3jur32BU4hXatfvhxuTsFzSGcfIybYIvzlQ90HtYIPSp4y+nM++E3Lc1itx2IMM65V3K9XHKipjUqdwjAk4rWAG3qiR0iH/EGZv8Apie8RadKdOqnRNIn6dKy8mppsJsVtknNIPHDgGhHyE9ECATdCTxiBHA7LYDqw2ypZyCUk+qMM0ZbVP6YSJWLlc0Fqvw2OIxuykoUyQ4AUFPjA7LcMQMs5oZKPpflnKSy6jyVoKAR0GNRdWc2V3dZZBp9Pftml1Sb9I/9RXaWpT+5nWmUgktTDayOIXTn6jGmzlR0YqTYZnJ2nTCEnEEuOIUL8ecL02ToQadbprMlq3hZ1LASQoc4HSYqlSqiVqYtSK0ZCi1WnCWU4qebACgfICbkkjoiwbl4JqFSFv4oe8RpUvovQ5bWamlSyNanCv4sZji6IcSlCpdPUtUnIS8upYwqLbYSSOI2iuaa2FGObnPzzlvqr9kwjo1YboEsP6YrvMbPK6P0mRfD8rTZVl1OxaGgCOuONaPUdiZE01TJVD6VYg4loBQPHeJ1EKMam8t0hfF8Jj9YIV3R/ntN/Vb9kRrczRaCw6uozUjJNrSrWKmHG0gg32knnhjNr0Mn5hT827SX3lWBW4pClG3PFU/Iooe6b8lQ/ND+zDbSPPc+0bPFre+NYnaXRpxplc7KSrzaEhLRdQCADwC8dVRaPNSbLC5CVdl2b6pBbBSi+2w4IixFsXK9zM0fvML85/bEK7njDk1onpFLtglbrRSgcZKFWjR26ZR3JJVPblZVUsDiLAQMN77bdMKyVNptL1jcjKsSuOylpaSE3twm0TqKhlZh+idcY0dqE47NNOqDsqtkBAFwokHO/REluXSrr2lofQklthpRWobBcWEahUNFtHagozc5TpZRPjKdthvzkjbD6mSNNkpctU1hhpu+YaAAvzxp4i2JlZhtSm1UvTyZnC0VmXqCncF7YrLvaFdOJvf+kZnAgoD8uy5h22xIBtGzTVIoM/NEzUlJPvnIlbaVKMde0cob7qS9S5Na8ISnE0knCLAW5hlEWLHcuVjyR/E2fs090ZruxIVraY5Y4cLgv2Y1BoI1Y1eHBbK2y0N6jTJGpsBqflWphpJvhcTcDnjEZU7FeDBqjWlT+i9MpwlVJTIKWlT17hRVmB6LxZEgq3GDYbJi55vjI0huhaPvyiZVunyTjDZxBAbSQCeHphdqSpUswac0xLNtk5sJSACTzRt4qGVmNaJ1be9IrVLLGIzUqtwOX8nCk5W57w/3J89KH/NFe0mNRTo7Q5fEpFLk29YCgkNJFwcrdcGl6TRqO4XpeTlZRahhxoQEEjiv6IPEWoUWZVulBchpq3Ns5LUy26kkXFwSP2YmNyGVtK1KZO1a0IHUCfvi/TtKpNSCZidk5aZCE5OOoCrJ27TCknTpCmsKTJyzMs0fGUG0hIOW3KJnTjQrUxbTRh6nacTLzzaglTyXkfyk5HL0EdUNq5PDSnS4vSDLg3ypCG0KAxXsBwXjbZunUqtNBMzLS82hGQxpCsPuhCRodEpbi1yUlLMOIyUpKRiTfn2iKsRUMrHZFkpHNAg7wsRAjB0WwV78VWP5B7o84k5x6Ne/FV/UPdHnI7Y64Xk5SFW2JhbesQy4pA2qCSR6YPKzszJTCJiWfWy6jyVoVYiNW3MADoq4CLjfK+5MZnpEy3LaRVBlpIShEwsJSBkBeNp22ieDYdA9JF6Q0Y74sZqWIQ6Rli4ld/oi07RGV7kLhE1UkXyLaD6zF/rWktL0flw7UZgIKvIbSLrX0COEl+1I0mSto4RFAVuvUkKITITZHH4o9V4naDpxRtIXQxLPKafP8C8LKV0HYYji0LDadj8Cql9kPaEYKL3jetOjfQypfZfeIwVJFxfZHbD2Iz0MEqXTaaEGxu3mRe3ixJYV6ggm67bQLZxU57Tyj6PSsrKvqcemAwgqbZAOHxRtJNof6OaaUnSVampRa25hAuWXRZRHGOOPncHbZvPokSEktpxyWS2RdtkhwD6JyyPojs2ttmbWp1QQlbBCSeE32dOcO35lmVYXMPuJaabGJa1GwSIpk9usUKXeLbDEzNJSfLSAlJ6L5+qMLDbVI28RXZaZpChQlIt4wZAtbmEKSiVpm5jWkFZwnEE2BFj/AO4qcjur0KafS1MNTEqFG2NaQUjpsYt7tRlm6cuoawOS6Wy7jb8a6bXuOOK8Np2ydT9WgyQPhFZttaT3mCTKHFTzIbc1Z1a88N+FMVr/AGpaM3zff/sDFtaeQ80h1BulaQodBg8PTUKetiVOSUyDIO3AIXdF2l/VMVmobolApc+9JTDzweYVhXhaJAPTDuX0wpU1QXq22t3ebCsK1Fsg3y2Dh2iNZGlRnNcrHtLcS5LpSJhDpShNwkZpy4c4bTCkF2dl0kF5x5GrSNpOFOcQw3UdGSoJDz9zl8iYt2JNsXBtvGHhuqZtYitsQnRdlu2fxyPaEcqSbyDthc2is1fdOoNLmFS7ZdnVpNlFkDCDxXO3qhgxuv0ZxwJekptlJ2q8VVvXG+nJ2YU6r6LvPpJp0wANrSh6oSmUk0shIN9WDbjHDHafVJOrSaJuRfS+yvYpJ9R4oiK3pxRqDP7ynluh7AFWS3iFjz9UZytsKdEpLuNvTjzrJCm8CU4hsJFz94hlNoU3MPvIQTjdShdhwWSQfTcdcNZHTygT8pNTSJhbbUoAXVOIw7b2txnKIhG6vQlzAbWzNIbJtrCgW6bXvB4Tao2sWnZcH/owIT3w1NMtvMrC21pxJUnYQYEdCLYD34sv6h7o85Hyo9GPfiy/qnujzmfKMdcLycZGvbl3zXc86V3JjNtKfnTU/OV98WLRHTmS0cojkm9LPvOl1TicFrZgC1783FFUm33qvVnphLRU9NPFQQgXNydgjUU1JsjLxuRm07UTwatHeYqul9Teqmk8686rJDpbQngSlJsPf1mNM0A0afoNKcdnE4JmaIKkcKEjYDz7YyWsflqe84c9owjTk2HsTFG0PXV9GZ6spmtWZXFhawXx4UhRub5bYr0u+7LTDb7KyhxtQUlQ2gjhjS9Cv3t6v/1/1YjMOGNJ22NjbdIp01Hc1mJw2u/KIWbcZtGJcMbDOG+5GPMUfdGPcMYw9gyarOjdWpcnL1KfwKROZghd1XIvY9UL6CzCpfTKnKSSMTmA9BBEXDdG+ZlK+uj2DFI0Py0upnnCY0ncR5L7uuVF1qnSMihZSh9alrA+kE2sD6Yz7RuiK0irbVOD2pCwVKcw3sAL7Ium68fHpXQ7+xEFuZ5aZMn+aX3RI6QD3IOv0hVDrUxTlOa3UkALtbECL7OuNE3NZtdR0UqVKcUSlq6UX4AtJy9IPpinboCwvTOfKTeykg9OERadyDNqq9LXcqEtY2wtzMzkbbI9DaMTe+9GKc+TcqlkX6QLH1xhFflhJ1+fl0psluYWlI5sRt6o1nQOfDe5+0+s3Esl2/QCTExNUioyfSGYEzpDUHgbhcysg82Ixf5ZrU7i7gItrElfpcjMXFlbilHaokmNgqUvvTclDBFimTbJHOSCe+LLwRGPoPxqekRuGn9Sdp+h8wplwoW8UsgjbY7fVeMPR8onpEbBun56IJ84R3GE90VGRyksqdnmJVBAU84lAJ4CTaJnS/RcaLzzDCZozCXW8eIow2N7GI+g/OGnedN+0IuO61+U5D7FXtRpv9kiLYS3J6m6xW36cVHVTDRWE8AUn/1f1Q23UDfS42/R0ffCG5n88WfsnO6Ft0830sPm6PvjP9l8EJQaHU9IFvycgpISkBxzGrCnK4HXmYinmVy7y2XBhW2opUOIiL/uTfj1R+yR3mKZWsq3P+cue0Y0m81E8GvaAvrf0NksZuUY0X5go29UCEtzo/gdLfXc9owI4S3O0dizvn9zr+oe6POSvKMejH/xdf1T3R502qjeF5OciUpujNZq0muckJJT7KFFJUFpBuBfYTc7YcUXSio6PPYWWZc4DZSXGEhXQVABXri/7mHzXduP40r2UxnOlKQnSipAAAb4X3xtO20zOxsmjOkcvpJTN8sp1bqDhdaJ8k/eIxGs/lqe84c9oxeNydahNVBFzhLaDbrPvij1n8tz3nDntGJFVJh7Fn0b0sp1K0Qn6VMB4vzGswYEXT4yABc34xFM4YtOjOgkxpLTVzrU82wEOlvCpBJNgDf1xMf7JJ2/5VY/sz74txTFMn5r96MeYI+6MfScxG11yQVTNzeYkVrDipeUCCoCwNrRig2xnD2YZqG6L8yqUf5aPYMUjRD520zzhPfF33RfmVSvrt+wYo+iR/Cymeco741H4h7mw6SaK0/SUMKn3XWxLBWEtqA22ve45ozmbnqBolUi7o86/OTqEqRrHFAtIvkdg8Y+qLVuo1eYkKMxJy6ygziiFkbSkDMddxGZUKkO1ysy9PaUEl5Waj9FIzJ9AjMFpbKxnMTDs1MOTD7inHXFFS1K2knaY0ncf+TqvS1+1FK0spTFF0gep8tiLbKUAFRuScIufTF03IPk6r0tftRufw0Ityq6esFjTKoJIsFLSsdaQfviz6HzgRuZVlN7loui3MUD77xG7q0tqtJWXwMnpZJPSCR7oa6LPlGhukzd8tU0R1kg/dGd4oeSqtI1swhv85QT6Y3DTJsNaCzzadiGUpHURGO6Py++tI6cwRcLmmwejELxs2nI/Ayo/ZjvEMTdCJhKflE9MbDum/M9P26O4xjyflE9MbDumfM8fbo++LPdBbGV0L5wU/zpv2hFy3WvylIfYq74ptC+cFP86b9oRct1r8o0/wCxV3wfyQWxE7mh/DJn7JzuhbdPP4Wbf4uj74R3Nfnix9k53Qtun/Ov/t0d5if2PA/3JjeoVD7JPeYptb/LlQH9Jc9oxctyX8pVAfzKe+JCe3LVTk9MTPwsEh51TmHU3tck2288LSlqWtCW3OfmdLfXc9owIlNHaIdH6M3Ty/rsClHHhw3ub7IEcW7Z1jsSj3yCvqnujzlwx6Md+RV9Ux51tnHXC8nORre5fnow750r2UxnOlXzqqfnC++L7ucVCSk9GXhMzbLNphSiHFgG2FOcZ7Xppqfrs7Nsm7brylJPGL5RYr9mZexb9yf8oT4/mk98Uutflue84c9oxdtydCt+VFdjYNoF+s+6KVWsq5P+cue0Yq+THg0PQNxbW59VHG1FC0qeKVJNiDqxnFB8Jq7f8sz394X74vegx/4e1fpe/ViMx4YkVqwzZJ152Y3KlPPOKccXIpKlqNyTlmTGNjbGwvZ7ktv6AO4Rj4Ge2GH5DNQ3RM9CaX9dv2DFG0T+dlL85R3xeN0P5kUv6zfsGKPoplpXTPOkd4hD4MPcuW69n8Ff9X9mILcz+eLX2S+6J7dd2Ur/AKv7MQG5qoJ0xYBIGJpwDnNoL4B7iO6IPw0nehHsiLNuQeRVelr9qKzuhqCtM52xvbAP8IizbkHk1Xpa/bg/gFuE3XmPHpsxxhxB6rH74qVEe1ejlfRfy2Wf1o98aJurSwd0ZZew3UzMpz4gQR32jLJKabYptQl1EhcwhCUZbbLCvuhDWIe5NbnTGu00kyU3DYWs9k/eRGo6c/MypfZDvEZ9uUy5c0meePktSys+ckAffGhacj8Dal9l94jM/kirYwceWOmNi3S/md/1m/vjHQLrHTGx7pWehhI5Vv743PdEWxlND/L9P85b9oRc91r8o0/7FXeIpdE/L9Pv+kt+0Ium61+Uaf8AZK7xB/JBbERubfPJj7Nz2YX3T/nZ/wBujvMIbm3zyY+zc9mHG6f86h5unvMT+x4Hu5IP95z/ANinvjVLZRlm5H+VKh9invjVY5YnyNR2EnNogR13aIEZR1Wwk4PilZfRMedSDcx6PAum0IfB0lf8UY/sxGoTynOSs875mHlPpU/VXtVJSrr6uHAm4HSeCN9FNkv0Rj+zEOG2kIFkJCRxAWjfW+jNFd0M0Y8HaUW3SFTT5xukZgcQHRGeboGjkxSq2/PNtKMnNL1gWBklR2g9dzG1BOUEcZQ6godQlaSM0qFwYwptOy0ee5Kv1KQp0xT5WYKJeZvrEAA3uLHPgygtHo85W6giUk2VLUo+Mq2SBxniEbmrRahLXjVSJMq49Qn3Q+lafKyScErLNMJ/NbQEj1RrqrwiZSB0jlEyOgU3KN5pYlMAPGAAIw8A3j0otpLiChaQpJ2gi4MN/guR/Qpf+yT7okZ5StFC3Qh+A9LP8pv2DFF0V+dVM86b9oRvrkqw62G3GW1oTsSpIIEJpp0mhYWiUZSoG4IbAIgsSlQoou6xIPPUuTnW21KRLrUHCB5IVbM81xGXMF9D6DLqcS7eySgkKvzWj0ktlDrZbcQFJULFKhcGGjFDpcs8HpemyzTg2LQ0kEddoQxMqojRgdZp07TZ7Uz5UZhbaXF4jcjEL2J44ve5AoBdUQTmQ0bc3je+NIdkZZ5WN2WacVxqQCYMzKMS5JZYbbJ2lCQO6DxLVUKK9ugsF/QyesL6sJX6FCMMsbx6ZU0lxBQtAUk7QRcGEPgyS/Q2P7Me6EJ5StWZ1uQy3iVKZIzJbQPWT3iLZpwPwNqX2X3iJ5mWZl0lLLKGwdoQkC8GW0hxBQtIUk7UkXBjLlcrFaHme3jDpjetJKOquaMPyLZAdUgKbvsxDMD7ol/g2S/Q2P7MQspBuLZDhjUsS6IkebpmWm6ZOlp9pyXmGVXKVCxSRsMLVWtVGtPIeqEwXltpwpyAsOqPQU3SpGetvuSYmLco2Fd8NmdHKNLrC2aVJoUDfElhIPdGur9DKUPcv0cmWHXazNMltC28DAULFQOZV0ZCIfdQTbSpPm6O8xsoQALAbISck5d5WJ1htZ41IBMYz/tZa0Ms3JAfhafH8wn2o1W0cblWGCS0yhsnaUpAhQiJKWZ2VKhB3aIEB7ggRDotiuzGkM2xNOtJbZKULKRcG9gemExpNO8mz2T74jp/8oTP2qu8xHKmXGlgLbv4tyU3te+z0Xjz8sfGcmlI9FH8bAypuJZPCed5Nj0H3x3wnnR/Bseg++K69NhlCFlsnEknoyvBTP2A+KVmL3vltt6InXx35Ndv+Mv5LKNKZ7kmPQffAOlE9ybHoPviuiZVq3VKaPiXth4QL+6CKnykJBZUFLCrC97WF4dbH9h2/wCN6ll8KZ7kmPQffA8KZ3kmPQffFZTPErALKgDn0ZA/fHd/EsMupbuHHCgi/FfP1Q62PyO3/G9Sy+FE7yTHoPvgeFE7yTHoPvitme2gMqv43qF4XZWpxIWUgJUAQOEcd4jx8dK3Iq/F/HbpRJ7wonuTY9B98DwonuSY9B98QsdjHdY3sb7PA9SZ8KJ7kmPQffA8KZ7kmPQffENAEO6xvYdngepNeFM9ybHZPvjnhTPcmx6D74hoBid1jew7PA9UTI0nnQokNM3O3JXvjvhTPcmx2T74hY7wQ7rG9i9ngeqJnwqnx/Bsdk++OeFc/wAlL9k++IYiOGHdY3sOzwPVE14Vz3JS/ZPvgeFc/b5KX7J98QkCNdzi+w7PA9UTXhVP8lL9k++OeFU/yTHZPviGjkO5xfYdngeqJvwqnuSY7J98FOlU/wAmx2T74hoKYdzi+w7PA9UTR0qn+TY7J98FOlU/ybHZPviGJyjl4vc4vsTs8D1Ra6RVX6mXtelA1eG2AEbb8/NAhlov/Gv6n7UCP2/xZOWCm/8A7U/B/LhGGNKMVS/9EXPflCY+1V3mGinkoVhIXfmbJ9doeTw/3hM/aq7zCIjz82s7PRQ+C/8AAzbnUrUtLjRFllIAzuL2gfCLRUhKUqusAi4tkSBf1w7wg7QI4EpGQSAAIZo8Fyy5EDOoS6tBSfEIF+P09UcVPtC1kqOageawuYc2FsxAwj80eiJmjwKlyNRPNlSUlC/HSVDIQoH2m0NYEEJcAKQBaw/0RC2BJFiBBgkWFhkIXHguWXkaqnClphZQAHSLgq2X79sd382NXdKvjCALZ7b7fRDnCCBlsgYRxCJceC5ZcjYzzaQq6V+KLnLrjrM2h5KyhJ8RINjw3FxDjCOKO2A2CFxrYVLkameShIK0KBzvbPYLwYTiVMrcS2rxFBJScttvfDgpvwQMI2WhceCpS5GzU6ha20FCkrWSANoyz2wHpssk3bvZYTt5tsObDigWiXG9hUq3GqZtwutoU0kY1KFwq9gOqDrnW0OKQUqJTttY8BP3GHAAyy2QAhIuQNpzhceBUuRmakyACUrzTiGXPaOKn0Ar+LVZBIJy4Le+HmEfmj0RwpHEItw4FT5GfwgnMlBCRne+3JJ/ahTfSMDiilQ1ZsdmcL2GywjthBuPhBKXI2E1dtTgbNgRbPaCB744idSt0NYFBRJHNl/+w6sLcEFsOACFx4FS5Ghn0pdLakEEKtln1+owXf6SQnArEQSOEZC+2Hls9kcIHEI1ceCVLkauzKm3ijVFSAkEqHBf/wDIJv8AQAcSFXSSDbP6RH3Q8sIKQOIQUo8BqXhk9ot/Gv6n7UCO6L/xr+p+1Aj978P/AII/5/2ed/O/7Ev8f6RKroci8tTi2ziWSScZ2mODR+ngAFpR58ZiSSPFHRDZmaW5VJmVKU4Gm21pI2kqxX9kRvoYb/k+buMVf0xAaP04/wACrtn3x3wep3Iq7ZiTA5oaz845KLkwhKSH5hLSsXACCcufKJ0MP1Re5xfZjfwdp3Iq7Zjvg7TuRV2z74c1ibcp9Gm5xlKVLYZUtIXexIF87QilmuLQFb8kRcX/ABVf+ZDt8P1Q7nF9mE8HabyKu2r3wPB2ncirtn3wqlitBQxTkkU3zAlVf/eFKxNvSNNcfl8GtCkJTjBIzUBmARxw7fD9UO5xfZjfwdp3JK7Z98Dwdp3Iq7ZhQMVz9Nkf7qv/ADISmJ2qUtGvnWpeZlEZuuS4UhbafzsJJuB0w7fD4Q7nF9md8HadyKu2ffAGj1O5FXbPviVbUhxsOIUFJUAQRwiIaVmqtUJie1D0oy3LTKmUhbClEgAG9wsccO3w/VDucX2Yr4PU7kVds++O+DtO5FXbMGLddbSVJfkHiNiCytu/XiVb0Q4p0+J5LiFtKYmGFYXmVHNBtcZ8IIzBh2+H6odzi+zGvg7TeQV2z74Hg7TeRV2z74NV5ybl5unysmplKpt1SFKdQVAAIKtgI4oNqK3+nSP91X/mRe3wvVE7nF9mEGjtN5FXbPvjvg7TeRV2z74cyzVTS9eamZVxq3ktMKQb9JWYRqEzPCpSslJOMN61txxS3WyvySgAABQ/Oh2+F6odzi+zCeDlN5FXbPvjng5TeQV21e+FdRXbfj0h/dV/5kFZqMyxPNyVUZbbU9cMPNKOB0gXKSDmlVgcs78cO3w/VDucX2YTwcpnIK7avfA8HKbyCu2r3w8m26itwbzmJdpFsw6ypZv0hQiMnn65Jvybe+5FW+n9Tfeq/F8VSr/KfyfXDt8P1Re5xfZi/g5TbfIK7avfHDo7TeQPbV74V1Fc/TpL+6K/zIkbccToYfqh3OL7Mhzo5TOQP9or3xzwdpo/gD21e+JgpgpGV4dDD9R3OL7Mh/B2m8ge2r3xw6PU3kD21e+O0aqPVB18PIbCDZ2WUgHx2iSATz3ST1iJUiL0MNfyTucX2ZGsU+WkMW928GO2Lxib26emBDp8WIgR1ilFUjLk5O2KoF0J6IjpVP4Qz32DPeuJJsXbT0CIVz4RGkc2JBMsRvdnHriocLlrWjSOLJ0DKIqt5O0zz5HcqO30i/Mpvac90Magatvqmb9TJhrfqPkVKKr2PGIJAkdJ/mxUvNl9xiTa+RR9URG6T38GKlx71c9kwm1MaQ6lFqbIWwj+Nq/y4laAmIjNIvyM59o1+sTBpZ6tqfQJmQk22ifGUiaUpQ6BgF/TBNJVYKG8rCVWW2bDafHTBLUWSnBHFAFJBtYjhhh8LrA/JU/2E/8A2iMnKvMVF74MDL1LQ8MCpiYSUqIPAgi6cR5z1GFEJLRwk6PSV8wGgE86Rkn1AQho9fXVf/mK/ZREswy3LS7bDKcLbaQlI4gMordLeqyJ2rpkpOVea3+vxnZhSDfCjgCTF5KWiIpkHwpmyjyd6NY+nEu3qvCLszpNh8SnSA4ymYUsjoBSkH0wrQFMFMz4zxnS5eaD6cKwq2WQyw22Wy9cKpCwtXH++6J5w5+qXEzEFpEqZRUaMqTabdeEyvCl1ZQk/FL2kA90Lb40j/8Ajaf/AHxf+XCrQJcRGTPzmkPNX/aahxIOVJal7/lpZkC2AsvKXfjvdItDGqTCpbSGnrTLuvky74wtAEjNvPMiC3BNCIvSDKUllgDGmdl8BtxuJB9RMdXWXUIKhR6gojgCEXP+KGMjMLr9TQ9NjeqZJWNuSUFBwqtbGsEDIA5WuL8MEiFhAsLREVv8co/nw/VORMRE1v8AG6P5+P1bkEUlQBHCINHCM4hQsRtdmCxS3UovrHyGG7bcSzhHovfqiTIiImyJnSCTlQCUyyFTC+IE+KnvUeqCIxOZl00+eprrICWUgyi08ASR4v8AiSB1xKHOG1XlFTlLfZbNncOJpXEtOaT6QIUk5hM5JMTKdjrYX6ReAQSY2p64ECY2p64EU6LYXb+TT0CI+WH4Rzw/o7Pe5Eg2Pi024hDKXQsaQTiyk4VS7ICrZE3ciHMkLRFV3JdM8+b7jEvaIuttrWqnYEKVhnmybC9hnnBA7pL82Kl5q57JiSZ+QR9UQw0jQpzRuooQkqUqWcASkXJOEwGa7TUsoBfIISL/ABavdFBJWyiL0jH+5Xfrt+2mFRXqaf4c3+zV7oLpAhTtFdDaSolTZAAufLTAEgBlCFQk2p+QelXk4kOoKTzc454dAZCAU5RAMKJMLm6HJPum7i2ElZ/lWz9cNNH/AJasf8xX7CIcaOpKaIw2tCkKbxIIULEWUR90R9Ln5anzlWbmlLbUufUtILajdOBGeQ5jFBYbREzaQ1pRT3UGynmXW3B+cBYj0G/phVekNOQm6VvOngS3LrUT1AQWRln52pfCs2wqXCGy1LMrIKkg2KlKtsJsMuADngBKsfliiecr/VLiZiHrqky9QpEw4FapqZWVqSknCC0scHORDn4epn6Qr+yX7oBD+IyZ+c0h5tMe01DmWqsjNPBll0qWrYChQ7xCUy0o6RyCwklKZd8E2yBJbt3GICQiJrjQbfp08k4XGZpDeIcKFnAU9GYPUImsOURmkDavg5C0pKtVMsOEAXNkuJJ9QMEB/ETW/wAao/nw/VuRMWyiKrTS1zNJKUKUEzwKrDYNWvMxVuCTgQcJjlohQhGUVqSl6jUJydqUrPplW3nS2gFgLJS3dINyeE4j1xN1d96UpUw/Ktl19KDqkAXxLOSfXaO0+UElT5eVBvqmwknjIG2KiEeafW//AJxH90T74S0fbXJtzVLdeDq5V4qBwhN0L8YG3ALlQ6onSIiZhoy+kMvMoQoiZaUw4QMgU+Mgni+mOsQsDiZGaeuBCRf3wjHq1t4XFosoWJsbX6Da8CB0Ww+aHxSegQcCCtfJI+qIPGTALR0CAI7AHQL7YGEcUGAjsUBLDijtso7aO2gDgEJTExLyjZcmH22UDMqcUEgdZhCsVAUylPzmHEptPip/OUTZI6yQIZSGjzCVCbqmGfn1C63XRdKTxISckiAFfCag7PheT6dcm3ph+w+xNNhyXebeQdim1BQ9UG3sxhw6lvDxYRETP0FDeKeo6USc+gXBQMKHv5K0jI32X2iLoQmcgLm1o4VoSjGVpCPzicojxOt1PRpc43kHpZRKeFJwm46jcdUQlUZTM7nUgw4DgdEohXQVoERIhbrA88Cw4oitHJh1cgqTml45qRWWHVcKreSrrTYxL2hsU4E80dtnHYbVGdbptOfnHQShlBUQNp4gOc7OuAFkrQpSkpUCU5EA7IMYrOikm7Jz9QEyP3S8hl5/66sZPo2dUPqpPTT86mkUtaUTKkhbz5FxLo47cKjnYc1+m1rRB7N1KRkADOTbMuDsLqwkH0w1b0lobqwhFWlMRNgC8kX6LwaR0fpsgS4ljXPrzW+/8Y4o9J7hlDxyUlnkYHZdpaeJSARDQoqlSVpCkqCgdhHDANogZikvUS87Q0qDaTiekL3Q4nhwD6CujIxLSs2zUJFuaYViaeRiSYUBVK0OJxIUlQ4wbx0gRSNGlroNPk5xSiadPEh+5yYdxEBfMk5A8RsYu+0QaoIKRBFlIIBIFzYX4YUMQleynaN58P1a4iKPJzajrgQJz6HXAim1sOWfkkfVEHjjI+JR9UQa2e2MmACDAQXhg444hToEdtA2x3aI0QKI7a4gWjsARWkci7PUN9pgYnU4XEJ/OUhQUB14bdcOaZUpWqSaJiVcxA5KSclIPCFDgMPOqIyboEhNTRmwlyXmiLF+XcLaz0kbeu8CEoBAtEKmnV2UV+5q0mZQBk3OMAntIsfVAcrk7TTerU4oYAuZqWVrUJ+sLBQHPYxa4Fjg09qm0Obl2VKKCl1wYjsKrqI6LmIWbF9Aab0yf6xuLFNutv0h91pYWhbCilSTcEFO2K7NH/h9Tv8As/1jcEQkJz/dmkUrPBPxM+BLPkcCxctqPrT1iJ2GVWkBVKU/JlZQXE+IsbUKGaVdRAPVBKJUDUqW08sYXk3beT+a4k2UPSDDcpIxB1Uio1uTpSVnVsETcyANoBs2k9Ks/wCrE044hppTrhCUIGJRPABEPo42t5h+qvt4HqgvWAWzS2Mm09nPpJguQw0mQnSKqk5AMsE/44S0WG+JByqLT8ZUHlPEnbhvZA6kgeuALmsVoDbvVq1uhyHGjBSdF6Xg2b1b9kXg9iEmRAtHYEQ0FIyiDpTZkqrVKeCdVjTMtJ/NDl8QH9ZKj1xPWiCAUdMnSPIFPTi6cZt98VEYhozLMzmh0vLTDaXGnELStKhkRiMKUWZekpldDnVlTrKcUs6r+Ga2D+snYeo8MG0PH4MSnQr2zDitU1c/Lpcll6qcllayXc4lcR5iMj0xfNEJExB18/u2jefj9WuH1KqaKpIh7AWnUkoeZJuWljakwxr/AOOUfz8fq1xFuUeTn0OuBAnPodcCCOi2HjPyCPqjug8EY+RR9UQpGTBy0dAgAR0bYAMBHYAgEZxQcgR0QMoAjatPOSDsgQQGnppLLpI4FJUB/iwxIw0qtOaqlOdlHSU4wClY2oUM0qHODYxHy9f3iEytdTvR8eLr8J1DvOFbB0HZAhOdccIChZQuDtBhoKtTlIC0z8sU7bh1Nu+GMxpLLuFUvSAalN2slLObaTxqXsA9fNCmBCktpl6XWJJu4Zlph1DQv5KSgLsOYFZEM5n976n/APZ/rERLylOXT6FMNOu659xLjrzn5y1XJtzcA5gIiZhCv9n8gnCcQ3plb+cRGrIWvgiFbvTNJltWAl6mnWI4g8kWUOtNj/VMTdoja/JOTdNK5cfuqWUH2Lfnpzt1i464yiiGkKt9iWoqFKC59dnMO0MpzWevJP8AWiZQlKEBKRZKRYAcEQejziqvMv11bakNvJDMqlabKDY2k8V1X9AietFfAIiUAOktUHBqWL/44S0ZUJViZo6jZynvKQAdpbUcSD6DbqheTSRpNUzY2LLFjx+XHKtTplUw3U6aUpnWU4ChZsl9G3Ao8GeYPAYfRCWjkRDGlFPU4GJ1Zp8yPKZmvEz5iclDnBh0/W6VLN6x6oyqE8ZeTn64lMo9Oy8QNGUZ2fqVTsdU4tLDB/OQ3e561KVBXp+a0hTvalodYkl3D08tJQSnibBzJP5xsBwXiZl5VmTlG5aXQG2mkhKEjYAIuwIjQ/5sSfQr2zE0Yh9EUKRozKJUCD42RFvpGJrhg9wV+poVRah8NMj9zOAJn0AXy4HOlN8+bojlcWlczRFoUFJVPJII2EatcTziA4lSFAKSRYg8MUuZZmKXWaXSShxyUE6HZV3bgRgXds/VJFuY80VEZZJz6HXAjs79Dr+6BER1Ww7Y+RR9UQZTjaDZSwCRcAn/AFxwVnNhH1R3QhNyRmXW1hzCUJI2X2kH7oxJvwRJN6jsZx2GCpB0hWF/CSvEMsuv1eiFnGFqYQ2hdikWJPDlaM2+C0uR0VBKCpSgABcknZHcQ4xDByQddbeSVpTrCciLj6WZ9I9EHTIuB5S1LSoFQUARstf3+qGaXBcq5HmIJF1KFibCO2yiPapriQ3ifx4FYji6U/8A19ZhZ+TW7NNvJeKAm10/nW//AGGaVbEyxvccBxBtZaTfZY7YCkJWCFJCgeA53hqZAqSbrFyBnxkAj74Ufl1OrZUlywbNyOPZ/rrhmlwMq5E10mmKcC1SEqV7QS0m/dDlttttOBCEoA4Ei0NTILwEa3xiFAK4Re3daCOSmrbut8J+LwXPQr3+qGaXAyx5JAEEkAgkbRAABFhshiGU2bBm0Yk4SQDtABv6u6DNFphLiFzSLuqOG6hxRU3wRxXI82c0GiPDTS1tLTNIKPogHJQVst6YEmWG2XUCdbWojNQULi46eO5gnLgOKS3JEWtYQIYJZuWyH28gR4p4c9mf+rQmim61lZamQUOJFinMfSz2849ETNLguVcknl6YFxe1xfihkJBesSQ7ZKUkWtx39/qjrkgrAUoWkXBGY2C97QzPgZY8i7zbDoCHkIWCcgsA3hFumU9lWJqSl0K40tJB7o4JJerI1pCztUB/Jw/+44zJONOsqLlwhJChbbe/v/1la5nwTLHkdpKTcAjLbzQFKSkXUoDphm/JOLU6pCwkuWsU5EbPd64WmZUPJABAslScxfIi0LfAyrkWsL2Ec4YZtyK25tLweOFIICODaT949EEekXlvPOJfAxlOEW2WhmfApcjsuIxYQoFXFfOCqsTDT4NIXi1gvjCwbZ5BI/Z9cGaky0sKUsKsokC3Nt6YJvgrjHkTnvodcCOz21HXAjogthywfiUfVHdCkRQdcAsHFADnga53lF9oxmiUSpPPHRtiJ1zvKL7Rga53lV9owolEym8GiF173Kr7Rgb4e5ZfaMBRM5wDENr3uVX2jA173LL7RgKJmABeIbXvcsvtGBr3uWX2jAUTOcFcaS4AFXyNwQbEGIjfD3LL7Rgb4e5ZztGAodqokopzHZYyQMIORCTcDu9Ed+BJPX63ArJNsIVl5OG/Thyhnvh7lnO0YG+H+Wc7Riih+3SZJpaVoZCSmwFidgtYdGQ9EFFGkUm6WbZ3yUbX/wBEwy3w/wAs52jA3w/yznaMBQ/FIkQ1qksBKAQcKSRmL27zDphluXYQy0nChAsBe8Q2+HuWc7Rgb4f5ZztGAonOeBeIPfD/ACznaMDfD3LOdowoUTd4GKITXvcsvtGBr3uVX2jChRN4rxyIXXvcqvtGBvh7ll9owFEyTHIh9e9yq+0YGve5VfaMBRMZWhMxFa97lV9owNc7yi+0YChxPbUdcCGqlqV5SiekwIpp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31358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Thank you! Questions?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2F2C-6B0E-4E75-AD66-64C1E560E52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19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914400"/>
            <a:ext cx="9144000" cy="1371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 smtClean="0"/>
              <a:t>Isn’t data overload </a:t>
            </a:r>
            <a:r>
              <a:rPr lang="en-US" sz="4000" b="1" i="1" dirty="0" smtClean="0"/>
              <a:t>good?</a:t>
            </a:r>
            <a:r>
              <a:rPr lang="en-US" sz="4000" b="1" dirty="0" smtClean="0"/>
              <a:t> (more data!)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8149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/>
              <a:t>(</a:t>
            </a:r>
            <a:r>
              <a:rPr lang="en-US" sz="2400" dirty="0" smtClean="0"/>
              <a:t>Not really…)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2F2C-6B0E-4E75-AD66-64C1E560E5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7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http://www.nobelprize.org/nobel_prizes/economic-sciences/laureates/1978/simon-facts.html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227" y="2097374"/>
            <a:ext cx="1436098" cy="2169825"/>
          </a:xfrm>
          <a:prstGeom prst="rect">
            <a:avLst/>
          </a:prstGeom>
        </p:spPr>
      </p:pic>
      <p:pic>
        <p:nvPicPr>
          <p:cNvPr id="10" name="Picture 2" descr="http://www.nobelprize.org/nobel_prizes/economic-sciences/laureates/1978/sim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2097375"/>
            <a:ext cx="1548507" cy="216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04925" y="2097375"/>
            <a:ext cx="2867248" cy="2169825"/>
          </a:xfrm>
          <a:prstGeom prst="rect">
            <a:avLst/>
          </a:prstGeom>
          <a:noFill/>
          <a:ln w="127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Herbert Simon </a:t>
            </a:r>
            <a:r>
              <a:rPr lang="en-US" dirty="0" smtClean="0"/>
              <a:t>won the Nobel Prize in 1978 for his pioneering research into decision-making within organizations.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048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Decision-Making and </a:t>
            </a:r>
            <a:r>
              <a:rPr lang="en-US" sz="2400" b="1" dirty="0"/>
              <a:t>D</a:t>
            </a:r>
            <a:r>
              <a:rPr lang="en-US" sz="2400" b="1" dirty="0" smtClean="0"/>
              <a:t>ata Overload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2F2C-6B0E-4E75-AD66-64C1E560E5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20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7953" y="1143000"/>
            <a:ext cx="7772400" cy="4647426"/>
          </a:xfrm>
          <a:prstGeom prst="rect">
            <a:avLst/>
          </a:prstGeom>
          <a:noFill/>
          <a:ln w="127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rational model of decision-making holds that actors:</a:t>
            </a:r>
          </a:p>
          <a:p>
            <a:endParaRPr lang="en-US" sz="2400" dirty="0" smtClean="0"/>
          </a:p>
          <a:p>
            <a:pPr marL="342900" indent="-342900">
              <a:buAutoNum type="arabicParenBoth"/>
            </a:pPr>
            <a:r>
              <a:rPr lang="en-US" sz="2400" dirty="0" smtClean="0"/>
              <a:t> List </a:t>
            </a:r>
            <a:r>
              <a:rPr lang="en-US" sz="2400" b="1" i="1" dirty="0" smtClean="0"/>
              <a:t>all</a:t>
            </a:r>
            <a:r>
              <a:rPr lang="en-US" sz="2400" dirty="0" smtClean="0"/>
              <a:t> options;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 lvl="1"/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buAutoNum type="arabicParenBoth"/>
            </a:pPr>
            <a:r>
              <a:rPr lang="en-US" sz="2400" dirty="0" smtClean="0"/>
              <a:t> Determine </a:t>
            </a:r>
            <a:r>
              <a:rPr lang="en-US" sz="2400" b="1" i="1" dirty="0" smtClean="0"/>
              <a:t>all </a:t>
            </a:r>
            <a:r>
              <a:rPr lang="en-US" sz="2400" dirty="0" smtClean="0"/>
              <a:t>the consequences that follow each option;</a:t>
            </a:r>
          </a:p>
          <a:p>
            <a:pPr lvl="1"/>
            <a:endParaRPr lang="en-US" sz="2400" dirty="0" smtClean="0">
              <a:solidFill>
                <a:srgbClr val="FF0000"/>
              </a:solidFill>
            </a:endParaRPr>
          </a:p>
          <a:p>
            <a:pPr marL="800100" lvl="1" indent="-342900">
              <a:buAutoNum type="arabicParenBoth"/>
            </a:pPr>
            <a:endParaRPr lang="en-US" sz="2400" dirty="0" smtClean="0"/>
          </a:p>
          <a:p>
            <a:pPr marL="342900" indent="-342900">
              <a:buAutoNum type="arabicParenBoth"/>
            </a:pPr>
            <a:r>
              <a:rPr lang="en-US" sz="2400" dirty="0"/>
              <a:t> </a:t>
            </a:r>
            <a:r>
              <a:rPr lang="en-US" sz="2400" dirty="0" smtClean="0"/>
              <a:t>Comparatively evaluate these sets of consequences</a:t>
            </a:r>
          </a:p>
          <a:p>
            <a:pPr lvl="1"/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/>
          </a:p>
          <a:p>
            <a:endParaRPr lang="en-US" sz="1400" dirty="0" smtClean="0"/>
          </a:p>
          <a:p>
            <a:pPr algn="r"/>
            <a:r>
              <a:rPr lang="en-US" sz="1400" dirty="0" smtClean="0"/>
              <a:t>Paraphrasing: Simon 1997(1945), page 77 and 93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2F2C-6B0E-4E75-AD66-64C1E560E5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60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7953" y="1143000"/>
            <a:ext cx="7772400" cy="4647426"/>
          </a:xfrm>
          <a:prstGeom prst="rect">
            <a:avLst/>
          </a:prstGeom>
          <a:noFill/>
          <a:ln w="127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rational model of decision-making holds that actors:</a:t>
            </a:r>
          </a:p>
          <a:p>
            <a:endParaRPr lang="en-US" sz="2400" dirty="0" smtClean="0"/>
          </a:p>
          <a:p>
            <a:pPr marL="342900" indent="-342900">
              <a:buAutoNum type="arabicParenBoth"/>
            </a:pPr>
            <a:r>
              <a:rPr lang="en-US" sz="2400" dirty="0" smtClean="0"/>
              <a:t> List </a:t>
            </a:r>
            <a:r>
              <a:rPr lang="en-US" sz="2400" b="1" i="1" dirty="0" smtClean="0"/>
              <a:t>all</a:t>
            </a:r>
            <a:r>
              <a:rPr lang="en-US" sz="2400" dirty="0" smtClean="0"/>
              <a:t> options;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Only a subset of all options ever come to mind. </a:t>
            </a:r>
          </a:p>
          <a:p>
            <a:pPr lvl="1"/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buAutoNum type="arabicParenBoth"/>
            </a:pPr>
            <a:r>
              <a:rPr lang="en-US" sz="2400" dirty="0" smtClean="0"/>
              <a:t> Determine </a:t>
            </a:r>
            <a:r>
              <a:rPr lang="en-US" sz="2400" b="1" i="1" dirty="0" smtClean="0"/>
              <a:t>all </a:t>
            </a:r>
            <a:r>
              <a:rPr lang="en-US" sz="2400" dirty="0" smtClean="0"/>
              <a:t>the consequences that follow each option;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K</a:t>
            </a:r>
            <a:r>
              <a:rPr lang="en-US" sz="2400" dirty="0" smtClean="0">
                <a:solidFill>
                  <a:srgbClr val="FF0000"/>
                </a:solidFill>
              </a:rPr>
              <a:t>nowledge of consequences is always fragmentary.</a:t>
            </a:r>
          </a:p>
          <a:p>
            <a:pPr marL="800100" lvl="1" indent="-342900">
              <a:buAutoNum type="arabicParenBoth"/>
            </a:pPr>
            <a:endParaRPr lang="en-US" sz="2400" dirty="0" smtClean="0"/>
          </a:p>
          <a:p>
            <a:pPr marL="342900" indent="-342900">
              <a:buAutoNum type="arabicParenBoth"/>
            </a:pPr>
            <a:r>
              <a:rPr lang="en-US" sz="2400" dirty="0"/>
              <a:t> </a:t>
            </a:r>
            <a:r>
              <a:rPr lang="en-US" sz="2400" dirty="0" smtClean="0"/>
              <a:t>Comparatively evaluate these sets of consequences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Future values can only be imperfectly anticipated.</a:t>
            </a:r>
          </a:p>
          <a:p>
            <a:endParaRPr lang="en-US" sz="2400" dirty="0" smtClean="0"/>
          </a:p>
          <a:p>
            <a:endParaRPr lang="en-US" sz="1400" dirty="0" smtClean="0"/>
          </a:p>
          <a:p>
            <a:pPr algn="r"/>
            <a:r>
              <a:rPr lang="en-US" sz="1400" dirty="0" smtClean="0"/>
              <a:t>Paraphrasing: Simon 1997(1945), page 77 and 93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2F2C-6B0E-4E75-AD66-64C1E560E5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46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914400"/>
            <a:ext cx="5486400" cy="4647426"/>
          </a:xfrm>
          <a:prstGeom prst="rect">
            <a:avLst/>
          </a:prstGeom>
          <a:noFill/>
          <a:ln w="127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Currently, when faced with decisions: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problem is not a lack of information but our capacity to attend to all the information available.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We must select the information that is likely to be useful and ignore the rest.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Technology should permit us to absorb information selectively.</a:t>
            </a:r>
          </a:p>
          <a:p>
            <a:endParaRPr lang="en-US" dirty="0"/>
          </a:p>
          <a:p>
            <a:pPr algn="r"/>
            <a:r>
              <a:rPr lang="en-US" sz="1400" dirty="0" smtClean="0"/>
              <a:t>Paraphrasing: Simon 1997(1945), page 226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209675"/>
            <a:ext cx="2971800" cy="40195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02680" y="2105025"/>
            <a:ext cx="426720" cy="5334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772275" y="2562225"/>
            <a:ext cx="1447800" cy="1371600"/>
          </a:xfrm>
          <a:prstGeom prst="straightConnector1">
            <a:avLst/>
          </a:prstGeom>
          <a:ln w="50800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43600" y="5229225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Absorbing selectively…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545729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Image source: http://www.steamfeed.com/state-information-overload/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2F2C-6B0E-4E75-AD66-64C1E560E5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20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914400"/>
            <a:ext cx="9144000" cy="1371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 smtClean="0"/>
              <a:t>How do indicators reduce data overload?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2F2C-6B0E-4E75-AD66-64C1E560E5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83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09600"/>
            <a:ext cx="3886200" cy="3185487"/>
          </a:xfrm>
          <a:prstGeom prst="rect">
            <a:avLst/>
          </a:prstGeom>
          <a:noFill/>
          <a:ln w="127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“A major initial step…is to extract opportunities and problems from the confusion of the environment—</a:t>
            </a:r>
            <a:r>
              <a:rPr lang="en-US" sz="2400" b="1" dirty="0" smtClean="0"/>
              <a:t>to attend to the right cues</a:t>
            </a:r>
            <a:r>
              <a:rPr lang="en-US" sz="2400" dirty="0" smtClean="0"/>
              <a:t>.”</a:t>
            </a:r>
          </a:p>
          <a:p>
            <a:pPr algn="r">
              <a:lnSpc>
                <a:spcPct val="150000"/>
              </a:lnSpc>
            </a:pPr>
            <a:r>
              <a:rPr lang="en-US" sz="1400" dirty="0" smtClean="0"/>
              <a:t>Simon 1997(1945), page 123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http://livinginthepast-hs-and-fpc.blogspot.com/2013/11/just-visiting-victor-countess.html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5" y="1533525"/>
            <a:ext cx="3470616" cy="23036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29200" y="3960674"/>
            <a:ext cx="38325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Break lights alert other drivers to the situation ahead. Similarly, data indicators permit concise summarization of the situation.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2F2C-6B0E-4E75-AD66-64C1E560E5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00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678</Words>
  <Application>Microsoft Office PowerPoint</Application>
  <PresentationFormat>On-screen Show (4:3)</PresentationFormat>
  <Paragraphs>154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Reducing data overload using neighborhood indicators </vt:lpstr>
      <vt:lpstr>Reducing data overload using neighborhood indicators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About BNIA-JFI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Baltimore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Epstein</dc:creator>
  <cp:lastModifiedBy>David Epstein</cp:lastModifiedBy>
  <cp:revision>34</cp:revision>
  <dcterms:created xsi:type="dcterms:W3CDTF">2014-09-15T14:02:46Z</dcterms:created>
  <dcterms:modified xsi:type="dcterms:W3CDTF">2014-09-15T22:49:07Z</dcterms:modified>
</cp:coreProperties>
</file>