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diagrams/layout3.xml" ContentType="application/vnd.openxmlformats-officedocument.drawingml.diagramLayou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rawings/drawing1.xml" ContentType="application/vnd.openxmlformats-officedocument.drawingml.chartshapes+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diagrams/layout2.xml" ContentType="application/vnd.openxmlformats-officedocument.drawingml.diagramLayout+xml"/>
  <Override PartName="/ppt/notesSlides/notesSlide6.xml" ContentType="application/vnd.openxmlformats-officedocument.presentationml.notesSlide+xml"/>
  <Override PartName="/ppt/charts/chart4.xml" ContentType="application/vnd.openxmlformats-officedocument.drawingml.char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76" r:id="rId2"/>
    <p:sldId id="405" r:id="rId3"/>
    <p:sldId id="406" r:id="rId4"/>
    <p:sldId id="407" r:id="rId5"/>
    <p:sldId id="416" r:id="rId6"/>
    <p:sldId id="417" r:id="rId7"/>
    <p:sldId id="418" r:id="rId8"/>
    <p:sldId id="409" r:id="rId9"/>
    <p:sldId id="410" r:id="rId10"/>
    <p:sldId id="393" r:id="rId11"/>
    <p:sldId id="395" r:id="rId12"/>
    <p:sldId id="428" r:id="rId13"/>
    <p:sldId id="429" r:id="rId14"/>
    <p:sldId id="420" r:id="rId15"/>
    <p:sldId id="414" r:id="rId16"/>
    <p:sldId id="413" r:id="rId17"/>
    <p:sldId id="424" r:id="rId18"/>
    <p:sldId id="430" r:id="rId19"/>
    <p:sldId id="431" r:id="rId20"/>
    <p:sldId id="432" r:id="rId2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Marxer" initials="SM" lastIdx="1" clrIdx="0"/>
  <p:cmAuthor id="1" name="juniousw" initials="jw" lastIdx="5"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D8095"/>
    <a:srgbClr val="436F79"/>
    <a:srgbClr val="8BBFCF"/>
    <a:srgbClr val="336B7D"/>
    <a:srgbClr val="3A7A8E"/>
    <a:srgbClr val="3A5F68"/>
    <a:srgbClr val="A4C8E0"/>
    <a:srgbClr val="7D87AB"/>
    <a:srgbClr val="838CAF"/>
    <a:srgbClr val="7E8ED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62" autoAdjust="0"/>
    <p:restoredTop sz="87335" autoAdjust="0"/>
  </p:normalViewPr>
  <p:slideViewPr>
    <p:cSldViewPr>
      <p:cViewPr>
        <p:scale>
          <a:sx n="100" d="100"/>
          <a:sy n="100" d="100"/>
        </p:scale>
        <p:origin x="-1944"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2724" y="-12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ata\data\Data\Community%20Building%20Areas\Education\AAMAI\Goals%20and%20Project%20Indicators_03-10-2011.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ata\data\Data\Community%20Building%20Areas\Education\AAMAI\Goals%20and%20Project%20Indicators_01-03-201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ata\data\Data\Community%20Building%20Areas\Education\AAMAI\Goals%20and%20Project%20Indicators_03-10-201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ata\data\Data\Community%20Building%20Areas\Education\AAMAI\Data\Analysis%20and%20Calculations\OUSD%20-%20AAMAI%20Data\1011%20OUSD%20Main%20Shee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ata\data\Data\Community%20Building%20Areas\Education\AAMAI\Data\Analysis%20and%20Calculations\OUSD%20-%20AAMAI%20Data\1011%20OUSD%20Suspension%20detail.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ata\data\Data\Community%20Building%20Areas\Education\AAMAI\Data\Analysis%20and%20Calculations\OUSD%20-%20AAMAI%20Data\1011%20OUSD%20profiles.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data\data\Data\Community%20Building%20Areas\Education\AAMAI\Goals%20and%20Project%20Indicators_03-10-201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ata\data\Data\Community%20Building%20Areas\Education\AAMAI\Data\Analysis%20and%20Calculations\OUSD%20-%20AAMAI%20Data\1011%20OUSD%20Attendance%20Detai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1"/>
  <c:style val="34"/>
  <c:chart>
    <c:autoTitleDeleted val="1"/>
    <c:plotArea>
      <c:layout/>
      <c:barChart>
        <c:barDir val="col"/>
        <c:grouping val="clustered"/>
        <c:ser>
          <c:idx val="0"/>
          <c:order val="0"/>
          <c:tx>
            <c:strRef>
              <c:f>DATA!$J$235</c:f>
              <c:strCache>
                <c:ptCount val="1"/>
                <c:pt idx="0">
                  <c:v>African American Males</c:v>
                </c:pt>
              </c:strCache>
            </c:strRef>
          </c:tx>
          <c:spPr>
            <a:solidFill>
              <a:srgbClr val="0070C0"/>
            </a:solidFill>
          </c:spPr>
          <c:dLbls>
            <c:dLbl>
              <c:idx val="0"/>
              <c:layout>
                <c:manualLayout>
                  <c:x val="-1.5825914935707223E-2"/>
                  <c:y val="-8.0160320641285768E-3"/>
                </c:manualLayout>
              </c:layout>
              <c:showVal val="1"/>
            </c:dLbl>
            <c:dLbl>
              <c:idx val="1"/>
              <c:layout>
                <c:manualLayout>
                  <c:x val="-9.8911968348177285E-3"/>
                  <c:y val="-1.068804275217101E-2"/>
                </c:manualLayout>
              </c:layout>
              <c:showVal val="1"/>
            </c:dLbl>
            <c:dLbl>
              <c:idx val="2"/>
              <c:layout>
                <c:manualLayout>
                  <c:x val="-1.5825914935707223E-2"/>
                  <c:y val="-1.068804275217101E-2"/>
                </c:manualLayout>
              </c:layout>
              <c:showVal val="1"/>
            </c:dLbl>
            <c:dLbl>
              <c:idx val="3"/>
              <c:layout>
                <c:manualLayout>
                  <c:x val="-1.7804154302670874E-2"/>
                  <c:y val="-1.3360053440214428E-2"/>
                </c:manualLayout>
              </c:layout>
              <c:showVal val="1"/>
            </c:dLbl>
            <c:dLbl>
              <c:idx val="4"/>
              <c:layout>
                <c:manualLayout>
                  <c:x val="-1.1869436201780751E-2"/>
                  <c:y val="-8.0160320641285768E-3"/>
                </c:manualLayout>
              </c:layout>
              <c:showVal val="1"/>
            </c:dLbl>
            <c:dLbl>
              <c:idx val="5"/>
              <c:layout>
                <c:manualLayout>
                  <c:x val="-9.0007499062618561E-3"/>
                  <c:y val="-1.0580052493438474E-2"/>
                </c:manualLayout>
              </c:layout>
              <c:showVal val="1"/>
            </c:dLbl>
            <c:showVal val="1"/>
          </c:dLbls>
          <c:cat>
            <c:strRef>
              <c:f>DATA!$K$234:$P$234</c:f>
              <c:strCache>
                <c:ptCount val="6"/>
                <c:pt idx="0">
                  <c:v>2005-06</c:v>
                </c:pt>
                <c:pt idx="1">
                  <c:v>2006-07</c:v>
                </c:pt>
                <c:pt idx="2">
                  <c:v>2007-08</c:v>
                </c:pt>
                <c:pt idx="3">
                  <c:v>2008-09</c:v>
                </c:pt>
                <c:pt idx="4">
                  <c:v>2009-10</c:v>
                </c:pt>
                <c:pt idx="5">
                  <c:v>2010-11</c:v>
                </c:pt>
              </c:strCache>
            </c:strRef>
          </c:cat>
          <c:val>
            <c:numRef>
              <c:f>DATA!$K$235:$P$235</c:f>
              <c:numCache>
                <c:formatCode>0%</c:formatCode>
                <c:ptCount val="6"/>
                <c:pt idx="0">
                  <c:v>0.1611876988335097</c:v>
                </c:pt>
                <c:pt idx="1">
                  <c:v>0.18734693877551184</c:v>
                </c:pt>
                <c:pt idx="2">
                  <c:v>0.19668246445497717</c:v>
                </c:pt>
                <c:pt idx="3">
                  <c:v>0.24651751794005911</c:v>
                </c:pt>
                <c:pt idx="4">
                  <c:v>0.28129762682342679</c:v>
                </c:pt>
                <c:pt idx="5">
                  <c:v>0.28853842736561858</c:v>
                </c:pt>
              </c:numCache>
            </c:numRef>
          </c:val>
        </c:ser>
        <c:ser>
          <c:idx val="1"/>
          <c:order val="1"/>
          <c:tx>
            <c:strRef>
              <c:f>DATA!$J$236</c:f>
              <c:strCache>
                <c:ptCount val="1"/>
                <c:pt idx="0">
                  <c:v>White Males</c:v>
                </c:pt>
              </c:strCache>
            </c:strRef>
          </c:tx>
          <c:spPr>
            <a:solidFill>
              <a:srgbClr val="C00000"/>
            </a:solidFill>
          </c:spPr>
          <c:dLbls>
            <c:dLbl>
              <c:idx val="0"/>
              <c:layout>
                <c:manualLayout>
                  <c:x val="-2.5385857847826299E-4"/>
                  <c:y val="-5.3440213760854345E-3"/>
                </c:manualLayout>
              </c:layout>
              <c:showVal val="1"/>
            </c:dLbl>
            <c:dLbl>
              <c:idx val="1"/>
              <c:layout>
                <c:manualLayout>
                  <c:x val="3.2479515122924569E-3"/>
                  <c:y val="4.8986296720239964E-17"/>
                </c:manualLayout>
              </c:layout>
              <c:showVal val="1"/>
            </c:dLbl>
            <c:dLbl>
              <c:idx val="2"/>
              <c:layout>
                <c:manualLayout>
                  <c:x val="3.219904813820285E-3"/>
                  <c:y val="-2.6722210825851763E-3"/>
                </c:manualLayout>
              </c:layout>
              <c:showVal val="1"/>
            </c:dLbl>
            <c:dLbl>
              <c:idx val="3"/>
              <c:layout>
                <c:manualLayout>
                  <c:x val="4.7434877723586738E-3"/>
                  <c:y val="-2.6722210825851763E-3"/>
                </c:manualLayout>
              </c:layout>
              <c:showVal val="1"/>
            </c:dLbl>
            <c:dLbl>
              <c:idx val="4"/>
              <c:layout>
                <c:manualLayout>
                  <c:x val="3.1504352991432094E-3"/>
                  <c:y val="-2.1039454236557212E-7"/>
                </c:manualLayout>
              </c:layout>
              <c:showVal val="1"/>
            </c:dLbl>
            <c:dLbl>
              <c:idx val="5"/>
              <c:layout>
                <c:manualLayout>
                  <c:x val="-1.8146933057564861E-3"/>
                  <c:y val="2.6718002935003692E-3"/>
                </c:manualLayout>
              </c:layout>
              <c:showVal val="1"/>
            </c:dLbl>
            <c:showVal val="1"/>
          </c:dLbls>
          <c:cat>
            <c:strRef>
              <c:f>DATA!$K$234:$P$234</c:f>
              <c:strCache>
                <c:ptCount val="6"/>
                <c:pt idx="0">
                  <c:v>2005-06</c:v>
                </c:pt>
                <c:pt idx="1">
                  <c:v>2006-07</c:v>
                </c:pt>
                <c:pt idx="2">
                  <c:v>2007-08</c:v>
                </c:pt>
                <c:pt idx="3">
                  <c:v>2008-09</c:v>
                </c:pt>
                <c:pt idx="4">
                  <c:v>2009-10</c:v>
                </c:pt>
                <c:pt idx="5">
                  <c:v>2010-11</c:v>
                </c:pt>
              </c:strCache>
            </c:strRef>
          </c:cat>
          <c:val>
            <c:numRef>
              <c:f>DATA!$K$236:$P$236</c:f>
              <c:numCache>
                <c:formatCode>0%</c:formatCode>
                <c:ptCount val="6"/>
                <c:pt idx="0">
                  <c:v>0.72617743702081794</c:v>
                </c:pt>
                <c:pt idx="1">
                  <c:v>0.75598631698973773</c:v>
                </c:pt>
                <c:pt idx="2">
                  <c:v>0.75580110497237574</c:v>
                </c:pt>
                <c:pt idx="3">
                  <c:v>0.79292403746098605</c:v>
                </c:pt>
                <c:pt idx="4">
                  <c:v>0.77964601769912922</c:v>
                </c:pt>
                <c:pt idx="5">
                  <c:v>0.78025477707006397</c:v>
                </c:pt>
              </c:numCache>
            </c:numRef>
          </c:val>
        </c:ser>
        <c:axId val="88159744"/>
        <c:axId val="88161280"/>
      </c:barChart>
      <c:catAx>
        <c:axId val="88159744"/>
        <c:scaling>
          <c:orientation val="minMax"/>
        </c:scaling>
        <c:axPos val="b"/>
        <c:tickLblPos val="nextTo"/>
        <c:crossAx val="88161280"/>
        <c:crosses val="autoZero"/>
        <c:auto val="1"/>
        <c:lblAlgn val="ctr"/>
        <c:lblOffset val="100"/>
      </c:catAx>
      <c:valAx>
        <c:axId val="88161280"/>
        <c:scaling>
          <c:orientation val="minMax"/>
          <c:max val="1"/>
        </c:scaling>
        <c:axPos val="l"/>
        <c:numFmt formatCode="0%" sourceLinked="0"/>
        <c:tickLblPos val="nextTo"/>
        <c:crossAx val="88159744"/>
        <c:crosses val="autoZero"/>
        <c:crossBetween val="between"/>
      </c:valAx>
      <c:spPr>
        <a:solidFill>
          <a:schemeClr val="bg1"/>
        </a:solidFill>
      </c:spPr>
    </c:plotArea>
    <c:legend>
      <c:legendPos val="r"/>
      <c:layout/>
    </c:legend>
    <c:plotVisOnly val="1"/>
    <c:dispBlanksAs val="gap"/>
  </c:chart>
  <c:spPr>
    <a:ln>
      <a:solidFill>
        <a:srgbClr val="727CA3"/>
      </a:solidFill>
    </a:ln>
  </c:spPr>
  <c:txPr>
    <a:bodyPr/>
    <a:lstStyle/>
    <a:p>
      <a:pPr>
        <a:defRPr sz="1200" b="1"/>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roundedCorners val="1"/>
  <c:chart>
    <c:autoTitleDeleted val="1"/>
    <c:plotArea>
      <c:layout/>
      <c:barChart>
        <c:barDir val="col"/>
        <c:grouping val="clustered"/>
        <c:ser>
          <c:idx val="0"/>
          <c:order val="0"/>
          <c:tx>
            <c:strRef>
              <c:f>'2008-2009 Indicators'!$B$423</c:f>
              <c:strCache>
                <c:ptCount val="1"/>
                <c:pt idx="0">
                  <c:v>Graduation Rate (2008-2009)</c:v>
                </c:pt>
              </c:strCache>
            </c:strRef>
          </c:tx>
          <c:spPr>
            <a:solidFill>
              <a:srgbClr val="0070C0"/>
            </a:solidFill>
          </c:spPr>
          <c:dPt>
            <c:idx val="1"/>
            <c:spPr>
              <a:solidFill>
                <a:srgbClr val="C00000"/>
              </a:solidFill>
            </c:spPr>
          </c:dPt>
          <c:dPt>
            <c:idx val="2"/>
            <c:spPr>
              <a:solidFill>
                <a:srgbClr val="00B050"/>
              </a:solidFill>
            </c:spPr>
          </c:dPt>
          <c:dLbls>
            <c:showVal val="1"/>
          </c:dLbls>
          <c:cat>
            <c:strRef>
              <c:f>'2008-2009 Indicators'!$A$424:$A$426</c:f>
              <c:strCache>
                <c:ptCount val="3"/>
                <c:pt idx="0">
                  <c:v>African American Males</c:v>
                </c:pt>
                <c:pt idx="1">
                  <c:v>White Males</c:v>
                </c:pt>
                <c:pt idx="2">
                  <c:v>OUSD Total (All Students)</c:v>
                </c:pt>
              </c:strCache>
            </c:strRef>
          </c:cat>
          <c:val>
            <c:numRef>
              <c:f>'2008-2009 Indicators'!$B$424:$B$426</c:f>
              <c:numCache>
                <c:formatCode>0%</c:formatCode>
                <c:ptCount val="3"/>
                <c:pt idx="0">
                  <c:v>0.49000000000000032</c:v>
                </c:pt>
                <c:pt idx="1">
                  <c:v>0.71600000000000064</c:v>
                </c:pt>
                <c:pt idx="2">
                  <c:v>0.60700000000000065</c:v>
                </c:pt>
              </c:numCache>
            </c:numRef>
          </c:val>
        </c:ser>
        <c:axId val="88610304"/>
        <c:axId val="88611840"/>
      </c:barChart>
      <c:catAx>
        <c:axId val="88610304"/>
        <c:scaling>
          <c:orientation val="minMax"/>
        </c:scaling>
        <c:axPos val="b"/>
        <c:tickLblPos val="nextTo"/>
        <c:crossAx val="88611840"/>
        <c:crosses val="autoZero"/>
        <c:auto val="1"/>
        <c:lblAlgn val="ctr"/>
        <c:lblOffset val="100"/>
      </c:catAx>
      <c:valAx>
        <c:axId val="88611840"/>
        <c:scaling>
          <c:orientation val="minMax"/>
          <c:max val="1"/>
        </c:scaling>
        <c:axPos val="l"/>
        <c:numFmt formatCode="0%" sourceLinked="1"/>
        <c:tickLblPos val="nextTo"/>
        <c:crossAx val="88610304"/>
        <c:crosses val="autoZero"/>
        <c:crossBetween val="between"/>
      </c:valAx>
    </c:plotArea>
    <c:plotVisOnly val="1"/>
  </c:chart>
  <c:spPr>
    <a:solidFill>
      <a:schemeClr val="bg1"/>
    </a:solidFill>
    <a:ln>
      <a:solidFill>
        <a:schemeClr val="accent1"/>
      </a:solidFill>
    </a:ln>
  </c:spPr>
  <c:txPr>
    <a:bodyPr/>
    <a:lstStyle/>
    <a:p>
      <a:pPr>
        <a:defRPr sz="1200" b="1"/>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roundedCorners val="1"/>
  <c:chart>
    <c:plotArea>
      <c:layout/>
      <c:barChart>
        <c:barDir val="col"/>
        <c:grouping val="clustered"/>
        <c:ser>
          <c:idx val="0"/>
          <c:order val="0"/>
          <c:tx>
            <c:strRef>
              <c:f>DATA!$B$144</c:f>
              <c:strCache>
                <c:ptCount val="1"/>
                <c:pt idx="0">
                  <c:v>African American Males</c:v>
                </c:pt>
              </c:strCache>
            </c:strRef>
          </c:tx>
          <c:spPr>
            <a:solidFill>
              <a:srgbClr val="0070C0"/>
            </a:solidFill>
          </c:spPr>
          <c:dLbls>
            <c:showVal val="1"/>
          </c:dLbls>
          <c:cat>
            <c:strRef>
              <c:f>DATA!$A$145:$A$150</c:f>
              <c:strCache>
                <c:ptCount val="6"/>
                <c:pt idx="0">
                  <c:v>2005-06</c:v>
                </c:pt>
                <c:pt idx="1">
                  <c:v>2006-07</c:v>
                </c:pt>
                <c:pt idx="2">
                  <c:v>2007-08</c:v>
                </c:pt>
                <c:pt idx="3">
                  <c:v>2008-09</c:v>
                </c:pt>
                <c:pt idx="4">
                  <c:v>2009-10</c:v>
                </c:pt>
                <c:pt idx="5">
                  <c:v>2010-11</c:v>
                </c:pt>
              </c:strCache>
            </c:strRef>
          </c:cat>
          <c:val>
            <c:numRef>
              <c:f>DATA!$B$145:$B$150</c:f>
              <c:numCache>
                <c:formatCode>0%</c:formatCode>
                <c:ptCount val="6"/>
                <c:pt idx="0">
                  <c:v>0.16645260724377087</c:v>
                </c:pt>
                <c:pt idx="1">
                  <c:v>0.16859403530127962</c:v>
                </c:pt>
                <c:pt idx="2">
                  <c:v>0.16794217687074844</c:v>
                </c:pt>
                <c:pt idx="3">
                  <c:v>0.16903888481291493</c:v>
                </c:pt>
                <c:pt idx="4">
                  <c:v>0.1933795227097751</c:v>
                </c:pt>
                <c:pt idx="5">
                  <c:v>0.17926734216680043</c:v>
                </c:pt>
              </c:numCache>
            </c:numRef>
          </c:val>
        </c:ser>
        <c:ser>
          <c:idx val="1"/>
          <c:order val="1"/>
          <c:tx>
            <c:strRef>
              <c:f>DATA!$C$144</c:f>
              <c:strCache>
                <c:ptCount val="1"/>
                <c:pt idx="0">
                  <c:v>White Males</c:v>
                </c:pt>
              </c:strCache>
            </c:strRef>
          </c:tx>
          <c:spPr>
            <a:solidFill>
              <a:srgbClr val="C00000"/>
            </a:solidFill>
          </c:spPr>
          <c:dLbls>
            <c:showVal val="1"/>
          </c:dLbls>
          <c:cat>
            <c:strRef>
              <c:f>DATA!$A$145:$A$150</c:f>
              <c:strCache>
                <c:ptCount val="6"/>
                <c:pt idx="0">
                  <c:v>2005-06</c:v>
                </c:pt>
                <c:pt idx="1">
                  <c:v>2006-07</c:v>
                </c:pt>
                <c:pt idx="2">
                  <c:v>2007-08</c:v>
                </c:pt>
                <c:pt idx="3">
                  <c:v>2008-09</c:v>
                </c:pt>
                <c:pt idx="4">
                  <c:v>2009-10</c:v>
                </c:pt>
                <c:pt idx="5">
                  <c:v>2010-11</c:v>
                </c:pt>
              </c:strCache>
            </c:strRef>
          </c:cat>
          <c:val>
            <c:numRef>
              <c:f>DATA!$C$145:$C$150</c:f>
              <c:numCache>
                <c:formatCode>0%</c:formatCode>
                <c:ptCount val="6"/>
                <c:pt idx="0">
                  <c:v>3.4591194968553542E-2</c:v>
                </c:pt>
                <c:pt idx="1">
                  <c:v>2.0917135961383802E-2</c:v>
                </c:pt>
                <c:pt idx="2">
                  <c:v>2.9243937232525368E-2</c:v>
                </c:pt>
                <c:pt idx="3">
                  <c:v>2.8727770177838598E-2</c:v>
                </c:pt>
                <c:pt idx="4">
                  <c:v>3.4084344309647602E-2</c:v>
                </c:pt>
                <c:pt idx="5">
                  <c:v>2.9370629370629401E-2</c:v>
                </c:pt>
              </c:numCache>
            </c:numRef>
          </c:val>
        </c:ser>
        <c:ser>
          <c:idx val="2"/>
          <c:order val="2"/>
          <c:tx>
            <c:strRef>
              <c:f>DATA!$D$144</c:f>
              <c:strCache>
                <c:ptCount val="1"/>
                <c:pt idx="0">
                  <c:v>OUSD: All Males</c:v>
                </c:pt>
              </c:strCache>
            </c:strRef>
          </c:tx>
          <c:spPr>
            <a:solidFill>
              <a:srgbClr val="00B050"/>
            </a:solidFill>
          </c:spPr>
          <c:dLbls>
            <c:showVal val="1"/>
          </c:dLbls>
          <c:cat>
            <c:strRef>
              <c:f>DATA!$A$145:$A$150</c:f>
              <c:strCache>
                <c:ptCount val="6"/>
                <c:pt idx="0">
                  <c:v>2005-06</c:v>
                </c:pt>
                <c:pt idx="1">
                  <c:v>2006-07</c:v>
                </c:pt>
                <c:pt idx="2">
                  <c:v>2007-08</c:v>
                </c:pt>
                <c:pt idx="3">
                  <c:v>2008-09</c:v>
                </c:pt>
                <c:pt idx="4">
                  <c:v>2009-10</c:v>
                </c:pt>
                <c:pt idx="5">
                  <c:v>2010-11</c:v>
                </c:pt>
              </c:strCache>
            </c:strRef>
          </c:cat>
          <c:val>
            <c:numRef>
              <c:f>DATA!$D$145:$D$150</c:f>
              <c:numCache>
                <c:formatCode>0%</c:formatCode>
                <c:ptCount val="6"/>
                <c:pt idx="0">
                  <c:v>0.10153266207033412</c:v>
                </c:pt>
                <c:pt idx="1">
                  <c:v>9.4120879120881129E-2</c:v>
                </c:pt>
                <c:pt idx="2">
                  <c:v>9.649167472885585E-2</c:v>
                </c:pt>
                <c:pt idx="3">
                  <c:v>9.6971582659199307E-2</c:v>
                </c:pt>
                <c:pt idx="4">
                  <c:v>0.10798048982980495</c:v>
                </c:pt>
                <c:pt idx="5">
                  <c:v>9.5410378333678048E-2</c:v>
                </c:pt>
              </c:numCache>
            </c:numRef>
          </c:val>
        </c:ser>
        <c:axId val="88699264"/>
        <c:axId val="88700800"/>
      </c:barChart>
      <c:catAx>
        <c:axId val="88699264"/>
        <c:scaling>
          <c:orientation val="minMax"/>
        </c:scaling>
        <c:axPos val="b"/>
        <c:tickLblPos val="nextTo"/>
        <c:crossAx val="88700800"/>
        <c:crosses val="autoZero"/>
        <c:auto val="1"/>
        <c:lblAlgn val="ctr"/>
        <c:lblOffset val="100"/>
      </c:catAx>
      <c:valAx>
        <c:axId val="88700800"/>
        <c:scaling>
          <c:orientation val="minMax"/>
        </c:scaling>
        <c:axPos val="l"/>
        <c:numFmt formatCode="0%" sourceLinked="1"/>
        <c:tickLblPos val="nextTo"/>
        <c:crossAx val="88699264"/>
        <c:crosses val="autoZero"/>
        <c:crossBetween val="between"/>
      </c:valAx>
    </c:plotArea>
    <c:legend>
      <c:legendPos val="r"/>
      <c:layout/>
    </c:legend>
    <c:plotVisOnly val="1"/>
    <c:dispBlanksAs val="gap"/>
  </c:chart>
  <c:spPr>
    <a:solidFill>
      <a:prstClr val="white"/>
    </a:solidFill>
    <a:ln>
      <a:solidFill>
        <a:srgbClr val="727CA3"/>
      </a:solidFill>
    </a:ln>
  </c:spPr>
  <c:txPr>
    <a:bodyPr/>
    <a:lstStyle/>
    <a:p>
      <a:pPr>
        <a:defRPr sz="1200" b="1"/>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4.985859875623682E-2"/>
          <c:y val="2.8036671446089192E-2"/>
          <c:w val="0.76996571374524125"/>
          <c:h val="0.88058277272384589"/>
        </c:manualLayout>
      </c:layout>
      <c:barChart>
        <c:barDir val="col"/>
        <c:grouping val="clustered"/>
        <c:ser>
          <c:idx val="0"/>
          <c:order val="0"/>
          <c:tx>
            <c:strRef>
              <c:f>Suspension!$D$9</c:f>
              <c:strCache>
                <c:ptCount val="1"/>
                <c:pt idx="0">
                  <c:v>African American Males</c:v>
                </c:pt>
              </c:strCache>
            </c:strRef>
          </c:tx>
          <c:spPr>
            <a:solidFill>
              <a:srgbClr val="1B4549"/>
            </a:solidFill>
          </c:spPr>
          <c:dLbls>
            <c:txPr>
              <a:bodyPr/>
              <a:lstStyle/>
              <a:p>
                <a:pPr>
                  <a:defRPr sz="1600" b="1"/>
                </a:pPr>
                <a:endParaRPr lang="en-US"/>
              </a:p>
            </c:txPr>
            <c:dLblPos val="outEnd"/>
            <c:showVal val="1"/>
          </c:dLbls>
          <c:cat>
            <c:strRef>
              <c:f>Suspension!$E$8:$H$8</c:f>
              <c:strCache>
                <c:ptCount val="4"/>
                <c:pt idx="0">
                  <c:v>District</c:v>
                </c:pt>
                <c:pt idx="1">
                  <c:v>Elementary</c:v>
                </c:pt>
                <c:pt idx="2">
                  <c:v>Middle</c:v>
                </c:pt>
                <c:pt idx="3">
                  <c:v>High</c:v>
                </c:pt>
              </c:strCache>
            </c:strRef>
          </c:cat>
          <c:val>
            <c:numRef>
              <c:f>Suspension!$E$9:$H$9</c:f>
              <c:numCache>
                <c:formatCode>0%</c:formatCode>
                <c:ptCount val="4"/>
                <c:pt idx="0">
                  <c:v>0.18000000000000024</c:v>
                </c:pt>
                <c:pt idx="1">
                  <c:v>9.0000000000000066E-2</c:v>
                </c:pt>
                <c:pt idx="2">
                  <c:v>0.33000000000000124</c:v>
                </c:pt>
                <c:pt idx="3">
                  <c:v>0.22000000000000011</c:v>
                </c:pt>
              </c:numCache>
            </c:numRef>
          </c:val>
        </c:ser>
        <c:ser>
          <c:idx val="1"/>
          <c:order val="1"/>
          <c:tx>
            <c:strRef>
              <c:f>Suspension!$D$10</c:f>
              <c:strCache>
                <c:ptCount val="1"/>
                <c:pt idx="0">
                  <c:v>All OUSD Students</c:v>
                </c:pt>
              </c:strCache>
            </c:strRef>
          </c:tx>
          <c:spPr>
            <a:solidFill>
              <a:srgbClr val="2B7589"/>
            </a:solidFill>
          </c:spPr>
          <c:dLbls>
            <c:txPr>
              <a:bodyPr/>
              <a:lstStyle/>
              <a:p>
                <a:pPr>
                  <a:defRPr sz="1600" b="1"/>
                </a:pPr>
                <a:endParaRPr lang="en-US"/>
              </a:p>
            </c:txPr>
            <c:dLblPos val="outEnd"/>
            <c:showVal val="1"/>
          </c:dLbls>
          <c:cat>
            <c:strRef>
              <c:f>Suspension!$E$8:$H$8</c:f>
              <c:strCache>
                <c:ptCount val="4"/>
                <c:pt idx="0">
                  <c:v>District</c:v>
                </c:pt>
                <c:pt idx="1">
                  <c:v>Elementary</c:v>
                </c:pt>
                <c:pt idx="2">
                  <c:v>Middle</c:v>
                </c:pt>
                <c:pt idx="3">
                  <c:v>High</c:v>
                </c:pt>
              </c:strCache>
            </c:strRef>
          </c:cat>
          <c:val>
            <c:numRef>
              <c:f>Suspension!$E$10:$H$10</c:f>
              <c:numCache>
                <c:formatCode>0%</c:formatCode>
                <c:ptCount val="4"/>
                <c:pt idx="0">
                  <c:v>7.0000000000000034E-2</c:v>
                </c:pt>
                <c:pt idx="1">
                  <c:v>2.0000000000000032E-2</c:v>
                </c:pt>
                <c:pt idx="2">
                  <c:v>0.17</c:v>
                </c:pt>
                <c:pt idx="3">
                  <c:v>0.11000000000000006</c:v>
                </c:pt>
              </c:numCache>
            </c:numRef>
          </c:val>
        </c:ser>
        <c:ser>
          <c:idx val="2"/>
          <c:order val="2"/>
          <c:tx>
            <c:strRef>
              <c:f>Suspension!$D$11</c:f>
              <c:strCache>
                <c:ptCount val="1"/>
                <c:pt idx="0">
                  <c:v>White Males</c:v>
                </c:pt>
              </c:strCache>
            </c:strRef>
          </c:tx>
          <c:spPr>
            <a:solidFill>
              <a:srgbClr val="54B2C8"/>
            </a:solidFill>
          </c:spPr>
          <c:dLbls>
            <c:txPr>
              <a:bodyPr/>
              <a:lstStyle/>
              <a:p>
                <a:pPr>
                  <a:defRPr sz="1600" b="1"/>
                </a:pPr>
                <a:endParaRPr lang="en-US"/>
              </a:p>
            </c:txPr>
            <c:dLblPos val="outEnd"/>
            <c:showVal val="1"/>
          </c:dLbls>
          <c:cat>
            <c:strRef>
              <c:f>Suspension!$E$8:$H$8</c:f>
              <c:strCache>
                <c:ptCount val="4"/>
                <c:pt idx="0">
                  <c:v>District</c:v>
                </c:pt>
                <c:pt idx="1">
                  <c:v>Elementary</c:v>
                </c:pt>
                <c:pt idx="2">
                  <c:v>Middle</c:v>
                </c:pt>
                <c:pt idx="3">
                  <c:v>High</c:v>
                </c:pt>
              </c:strCache>
            </c:strRef>
          </c:cat>
          <c:val>
            <c:numRef>
              <c:f>Suspension!$E$11:$H$11</c:f>
              <c:numCache>
                <c:formatCode>0%</c:formatCode>
                <c:ptCount val="4"/>
                <c:pt idx="0">
                  <c:v>3.0000000000000051E-2</c:v>
                </c:pt>
                <c:pt idx="1">
                  <c:v>1.0000000000000021E-2</c:v>
                </c:pt>
                <c:pt idx="2">
                  <c:v>7.0000000000000034E-2</c:v>
                </c:pt>
                <c:pt idx="3">
                  <c:v>9.0000000000000066E-2</c:v>
                </c:pt>
              </c:numCache>
            </c:numRef>
          </c:val>
        </c:ser>
        <c:dLbls>
          <c:showVal val="1"/>
        </c:dLbls>
        <c:axId val="89091072"/>
        <c:axId val="89105152"/>
      </c:barChart>
      <c:catAx>
        <c:axId val="89091072"/>
        <c:scaling>
          <c:orientation val="minMax"/>
        </c:scaling>
        <c:axPos val="b"/>
        <c:tickLblPos val="nextTo"/>
        <c:txPr>
          <a:bodyPr/>
          <a:lstStyle/>
          <a:p>
            <a:pPr>
              <a:defRPr sz="1600" b="1"/>
            </a:pPr>
            <a:endParaRPr lang="en-US"/>
          </a:p>
        </c:txPr>
        <c:crossAx val="89105152"/>
        <c:crosses val="autoZero"/>
        <c:auto val="1"/>
        <c:lblAlgn val="ctr"/>
        <c:lblOffset val="100"/>
      </c:catAx>
      <c:valAx>
        <c:axId val="89105152"/>
        <c:scaling>
          <c:orientation val="minMax"/>
        </c:scaling>
        <c:axPos val="l"/>
        <c:majorGridlines/>
        <c:numFmt formatCode="0%" sourceLinked="1"/>
        <c:tickLblPos val="nextTo"/>
        <c:txPr>
          <a:bodyPr/>
          <a:lstStyle/>
          <a:p>
            <a:pPr>
              <a:defRPr b="1"/>
            </a:pPr>
            <a:endParaRPr lang="en-US"/>
          </a:p>
        </c:txPr>
        <c:crossAx val="89091072"/>
        <c:crosses val="autoZero"/>
        <c:crossBetween val="between"/>
      </c:valAx>
    </c:plotArea>
    <c:legend>
      <c:legendPos val="r"/>
      <c:layout>
        <c:manualLayout>
          <c:xMode val="edge"/>
          <c:yMode val="edge"/>
          <c:x val="0.83668605613487912"/>
          <c:y val="0.19013541079248444"/>
          <c:w val="0.14664727719845841"/>
          <c:h val="0.65953584258646591"/>
        </c:manualLayout>
      </c:layout>
      <c:txPr>
        <a:bodyPr/>
        <a:lstStyle/>
        <a:p>
          <a:pPr>
            <a:defRPr sz="1600" b="1"/>
          </a:pPr>
          <a:endParaRPr lang="en-US"/>
        </a:p>
      </c:txPr>
    </c:legend>
    <c:plotVisOnly val="1"/>
  </c:chart>
  <c:txPr>
    <a:bodyPr/>
    <a:lstStyle/>
    <a:p>
      <a:pPr>
        <a:defRPr sz="14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roundedCorners val="1"/>
  <c:style val="11"/>
  <c:chart>
    <c:autoTitleDeleted val="1"/>
    <c:plotArea>
      <c:layout>
        <c:manualLayout>
          <c:layoutTarget val="inner"/>
          <c:xMode val="edge"/>
          <c:yMode val="edge"/>
          <c:x val="0.18990385602116838"/>
          <c:y val="6.4538173748181854E-2"/>
          <c:w val="0.61691700936098515"/>
          <c:h val="0.57848310329140618"/>
        </c:manualLayout>
      </c:layout>
      <c:barChart>
        <c:barDir val="col"/>
        <c:grouping val="clustered"/>
        <c:ser>
          <c:idx val="0"/>
          <c:order val="0"/>
          <c:tx>
            <c:strRef>
              <c:f>'Graphs All ages'!$A$60</c:f>
              <c:strCache>
                <c:ptCount val="1"/>
                <c:pt idx="0">
                  <c:v>Proportion of Other Students Suspended</c:v>
                </c:pt>
              </c:strCache>
            </c:strRef>
          </c:tx>
          <c:spPr>
            <a:solidFill>
              <a:srgbClr val="3D8095"/>
            </a:solidFill>
          </c:spPr>
          <c:dLbls>
            <c:dLbl>
              <c:idx val="1"/>
              <c:delete val="1"/>
            </c:dLbl>
            <c:dLbl>
              <c:idx val="2"/>
              <c:delete val="1"/>
            </c:dLbl>
            <c:dLbl>
              <c:idx val="4"/>
              <c:delete val="1"/>
            </c:dLbl>
            <c:dLbl>
              <c:idx val="5"/>
              <c:delete val="1"/>
            </c:dLbl>
            <c:dLbl>
              <c:idx val="6"/>
              <c:delete val="1"/>
            </c:dLbl>
            <c:dLbl>
              <c:idx val="7"/>
              <c:delete val="1"/>
            </c:dLbl>
            <c:dLbl>
              <c:idx val="8"/>
              <c:delete val="1"/>
            </c:dLbl>
            <c:dLbl>
              <c:idx val="9"/>
              <c:delete val="1"/>
            </c:dLbl>
            <c:dLbl>
              <c:idx val="10"/>
              <c:delete val="1"/>
            </c:dLbl>
            <c:txPr>
              <a:bodyPr/>
              <a:lstStyle/>
              <a:p>
                <a:pPr>
                  <a:defRPr sz="1600"/>
                </a:pPr>
                <a:endParaRPr lang="en-US"/>
              </a:p>
            </c:txPr>
            <c:showVal val="1"/>
          </c:dLbls>
          <c:cat>
            <c:strRef>
              <c:f>'Graphs All ages'!$B$59:$L$59</c:f>
              <c:strCache>
                <c:ptCount val="11"/>
                <c:pt idx="0">
                  <c:v>Caused/attempted/threatened injury</c:v>
                </c:pt>
                <c:pt idx="1">
                  <c:v>Sexual harassment</c:v>
                </c:pt>
                <c:pt idx="2">
                  <c:v>Damage School/Private Property</c:v>
                </c:pt>
                <c:pt idx="3">
                  <c:v>Disruption/Defy Authority</c:v>
                </c:pt>
                <c:pt idx="4">
                  <c:v>Bullying</c:v>
                </c:pt>
                <c:pt idx="5">
                  <c:v>Firearm/Knife/Explosive object</c:v>
                </c:pt>
                <c:pt idx="6">
                  <c:v>Harassment/threats/intimidation</c:v>
                </c:pt>
                <c:pt idx="7">
                  <c:v>Obscene Act/Profanity/Vulgarity</c:v>
                </c:pt>
                <c:pt idx="8">
                  <c:v>Possessed/Used/Sold controlled substance</c:v>
                </c:pt>
                <c:pt idx="9">
                  <c:v>Stole School/Private Property</c:v>
                </c:pt>
                <c:pt idx="10">
                  <c:v>Terroristic threats</c:v>
                </c:pt>
              </c:strCache>
            </c:strRef>
          </c:cat>
          <c:val>
            <c:numRef>
              <c:f>'Graphs All ages'!$B$60:$L$60</c:f>
              <c:numCache>
                <c:formatCode>0%</c:formatCode>
                <c:ptCount val="11"/>
                <c:pt idx="0">
                  <c:v>1.4946001542813371E-2</c:v>
                </c:pt>
                <c:pt idx="1">
                  <c:v>4.8212908202622921E-4</c:v>
                </c:pt>
                <c:pt idx="2" formatCode="0.0%">
                  <c:v>1.8963743893031701E-3</c:v>
                </c:pt>
                <c:pt idx="3">
                  <c:v>2.5424273592183112E-2</c:v>
                </c:pt>
                <c:pt idx="4">
                  <c:v>3.8570326562098402E-4</c:v>
                </c:pt>
                <c:pt idx="5" formatCode="0.0%">
                  <c:v>1.7999485728979261E-3</c:v>
                </c:pt>
                <c:pt idx="6" formatCode="0.0%">
                  <c:v>1.8963743893031701E-3</c:v>
                </c:pt>
                <c:pt idx="7" formatCode="0.0%">
                  <c:v>4.4677294934432803E-3</c:v>
                </c:pt>
                <c:pt idx="8" formatCode="0.0%">
                  <c:v>3.8570326562098254E-3</c:v>
                </c:pt>
                <c:pt idx="9">
                  <c:v>3.8570326562098402E-4</c:v>
                </c:pt>
                <c:pt idx="10" formatCode="0.0%">
                  <c:v>1.3178194908716901E-3</c:v>
                </c:pt>
              </c:numCache>
            </c:numRef>
          </c:val>
        </c:ser>
        <c:ser>
          <c:idx val="1"/>
          <c:order val="1"/>
          <c:tx>
            <c:strRef>
              <c:f>'Graphs All ages'!$A$61</c:f>
              <c:strCache>
                <c:ptCount val="1"/>
                <c:pt idx="0">
                  <c:v>Proportion of AAM Population Suspended</c:v>
                </c:pt>
              </c:strCache>
            </c:strRef>
          </c:tx>
          <c:spPr>
            <a:solidFill>
              <a:schemeClr val="bg2">
                <a:lumMod val="25000"/>
              </a:schemeClr>
            </a:solidFill>
          </c:spPr>
          <c:dLbls>
            <c:dLbl>
              <c:idx val="1"/>
              <c:delete val="1"/>
            </c:dLbl>
            <c:dLbl>
              <c:idx val="2"/>
              <c:delete val="1"/>
            </c:dLbl>
            <c:dLbl>
              <c:idx val="4"/>
              <c:delete val="1"/>
            </c:dLbl>
            <c:dLbl>
              <c:idx val="5"/>
              <c:delete val="1"/>
            </c:dLbl>
            <c:dLbl>
              <c:idx val="6"/>
              <c:delete val="1"/>
            </c:dLbl>
            <c:dLbl>
              <c:idx val="9"/>
              <c:delete val="1"/>
            </c:dLbl>
            <c:dLbl>
              <c:idx val="10"/>
              <c:delete val="1"/>
            </c:dLbl>
            <c:txPr>
              <a:bodyPr/>
              <a:lstStyle/>
              <a:p>
                <a:pPr>
                  <a:defRPr sz="1600"/>
                </a:pPr>
                <a:endParaRPr lang="en-US"/>
              </a:p>
            </c:txPr>
            <c:showVal val="1"/>
          </c:dLbls>
          <c:cat>
            <c:strRef>
              <c:f>'Graphs All ages'!$B$59:$L$59</c:f>
              <c:strCache>
                <c:ptCount val="11"/>
                <c:pt idx="0">
                  <c:v>Caused/attempted/threatened injury</c:v>
                </c:pt>
                <c:pt idx="1">
                  <c:v>Sexual harassment</c:v>
                </c:pt>
                <c:pt idx="2">
                  <c:v>Damage School/Private Property</c:v>
                </c:pt>
                <c:pt idx="3">
                  <c:v>Disruption/Defy Authority</c:v>
                </c:pt>
                <c:pt idx="4">
                  <c:v>Bullying</c:v>
                </c:pt>
                <c:pt idx="5">
                  <c:v>Firearm/Knife/Explosive object</c:v>
                </c:pt>
                <c:pt idx="6">
                  <c:v>Harassment/threats/intimidation</c:v>
                </c:pt>
                <c:pt idx="7">
                  <c:v>Obscene Act/Profanity/Vulgarity</c:v>
                </c:pt>
                <c:pt idx="8">
                  <c:v>Possessed/Used/Sold controlled substance</c:v>
                </c:pt>
                <c:pt idx="9">
                  <c:v>Stole School/Private Property</c:v>
                </c:pt>
                <c:pt idx="10">
                  <c:v>Terroristic threats</c:v>
                </c:pt>
              </c:strCache>
            </c:strRef>
          </c:cat>
          <c:val>
            <c:numRef>
              <c:f>'Graphs All ages'!$B$61:$L$61</c:f>
              <c:numCache>
                <c:formatCode>0.0%</c:formatCode>
                <c:ptCount val="11"/>
                <c:pt idx="0" formatCode="0%">
                  <c:v>6.9368667186283955E-2</c:v>
                </c:pt>
                <c:pt idx="1">
                  <c:v>4.2088854247856813E-3</c:v>
                </c:pt>
                <c:pt idx="2">
                  <c:v>8.7295401402961801E-3</c:v>
                </c:pt>
                <c:pt idx="3" formatCode="0%">
                  <c:v>9.3374902572100738E-2</c:v>
                </c:pt>
                <c:pt idx="4">
                  <c:v>2.182385035074045E-3</c:v>
                </c:pt>
                <c:pt idx="5">
                  <c:v>7.4824629773967404E-3</c:v>
                </c:pt>
                <c:pt idx="6">
                  <c:v>7.0148090413094336E-3</c:v>
                </c:pt>
                <c:pt idx="7" formatCode="0%">
                  <c:v>2.1667965705378652E-2</c:v>
                </c:pt>
                <c:pt idx="8" formatCode="0%">
                  <c:v>9.9766173031957568E-3</c:v>
                </c:pt>
                <c:pt idx="9">
                  <c:v>1.4029618082618859E-3</c:v>
                </c:pt>
                <c:pt idx="10">
                  <c:v>7.1706936866720791E-3</c:v>
                </c:pt>
              </c:numCache>
            </c:numRef>
          </c:val>
        </c:ser>
        <c:dLbls>
          <c:showVal val="1"/>
        </c:dLbls>
        <c:axId val="89008000"/>
        <c:axId val="89009536"/>
      </c:barChart>
      <c:catAx>
        <c:axId val="89008000"/>
        <c:scaling>
          <c:orientation val="minMax"/>
        </c:scaling>
        <c:axPos val="b"/>
        <c:tickLblPos val="nextTo"/>
        <c:txPr>
          <a:bodyPr/>
          <a:lstStyle/>
          <a:p>
            <a:pPr>
              <a:defRPr sz="1300"/>
            </a:pPr>
            <a:endParaRPr lang="en-US"/>
          </a:p>
        </c:txPr>
        <c:crossAx val="89009536"/>
        <c:crosses val="autoZero"/>
        <c:auto val="1"/>
        <c:lblAlgn val="ctr"/>
        <c:lblOffset val="100"/>
      </c:catAx>
      <c:valAx>
        <c:axId val="89009536"/>
        <c:scaling>
          <c:orientation val="minMax"/>
        </c:scaling>
        <c:axPos val="l"/>
        <c:numFmt formatCode="0%" sourceLinked="1"/>
        <c:tickLblPos val="nextTo"/>
        <c:txPr>
          <a:bodyPr/>
          <a:lstStyle/>
          <a:p>
            <a:pPr>
              <a:defRPr sz="1400"/>
            </a:pPr>
            <a:endParaRPr lang="en-US"/>
          </a:p>
        </c:txPr>
        <c:crossAx val="89008000"/>
        <c:crosses val="autoZero"/>
        <c:crossBetween val="between"/>
      </c:valAx>
    </c:plotArea>
    <c:legend>
      <c:legendPos val="r"/>
      <c:layout>
        <c:manualLayout>
          <c:xMode val="edge"/>
          <c:yMode val="edge"/>
          <c:x val="0.8448313099281628"/>
          <c:y val="0.15035491832177689"/>
          <c:w val="0.12836451176087066"/>
          <c:h val="0.43211070631096615"/>
        </c:manualLayout>
      </c:layout>
      <c:txPr>
        <a:bodyPr/>
        <a:lstStyle/>
        <a:p>
          <a:pPr>
            <a:defRPr sz="1400"/>
          </a:pPr>
          <a:endParaRPr lang="en-US"/>
        </a:p>
      </c:txPr>
    </c:legend>
    <c:plotVisOnly val="1"/>
  </c:chart>
  <c:spPr>
    <a:solidFill>
      <a:schemeClr val="bg1"/>
    </a:solidFill>
    <a:ln>
      <a:solidFill>
        <a:schemeClr val="accent1"/>
      </a:solidFill>
    </a:ln>
  </c:spPr>
  <c:txPr>
    <a:bodyPr/>
    <a:lstStyle/>
    <a:p>
      <a:pPr>
        <a:defRPr sz="1200" b="1"/>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roundedCorners val="1"/>
  <c:chart>
    <c:autoTitleDeleted val="1"/>
    <c:plotArea>
      <c:layout>
        <c:manualLayout>
          <c:layoutTarget val="inner"/>
          <c:xMode val="edge"/>
          <c:yMode val="edge"/>
          <c:x val="0.23853500544500109"/>
          <c:y val="0.19398540973156744"/>
          <c:w val="0.71518698093772093"/>
          <c:h val="0.61833179943416161"/>
        </c:manualLayout>
      </c:layout>
      <c:barChart>
        <c:barDir val="bar"/>
        <c:grouping val="clustered"/>
        <c:ser>
          <c:idx val="0"/>
          <c:order val="0"/>
          <c:tx>
            <c:strRef>
              <c:f>'pivot - Days Missed'!$E$3</c:f>
              <c:strCache>
                <c:ptCount val="1"/>
                <c:pt idx="0">
                  <c:v>Total Days of Instruction Missed for Suspensions by Males in OUSD</c:v>
                </c:pt>
              </c:strCache>
            </c:strRef>
          </c:tx>
          <c:dLbls>
            <c:numFmt formatCode="#,##0" sourceLinked="0"/>
            <c:dLblPos val="outEnd"/>
            <c:showVal val="1"/>
          </c:dLbls>
          <c:cat>
            <c:strRef>
              <c:f>'pivot - Days Missed'!$D$4:$D$11</c:f>
              <c:strCache>
                <c:ptCount val="8"/>
                <c:pt idx="0">
                  <c:v>African American</c:v>
                </c:pt>
                <c:pt idx="1">
                  <c:v>Asian</c:v>
                </c:pt>
                <c:pt idx="2">
                  <c:v>Filipino</c:v>
                </c:pt>
                <c:pt idx="3">
                  <c:v>Latino</c:v>
                </c:pt>
                <c:pt idx="4">
                  <c:v>Multiple Ethnicity</c:v>
                </c:pt>
                <c:pt idx="5">
                  <c:v>Native American</c:v>
                </c:pt>
                <c:pt idx="6">
                  <c:v>Pacific Islander</c:v>
                </c:pt>
                <c:pt idx="7">
                  <c:v>White</c:v>
                </c:pt>
              </c:strCache>
            </c:strRef>
          </c:cat>
          <c:val>
            <c:numRef>
              <c:f>'pivot - Days Missed'!$E$4:$E$11</c:f>
              <c:numCache>
                <c:formatCode>General</c:formatCode>
                <c:ptCount val="8"/>
                <c:pt idx="0">
                  <c:v>5869</c:v>
                </c:pt>
                <c:pt idx="1">
                  <c:v>387</c:v>
                </c:pt>
                <c:pt idx="2">
                  <c:v>14</c:v>
                </c:pt>
                <c:pt idx="3">
                  <c:v>1867</c:v>
                </c:pt>
                <c:pt idx="4">
                  <c:v>104</c:v>
                </c:pt>
                <c:pt idx="5">
                  <c:v>25</c:v>
                </c:pt>
                <c:pt idx="6">
                  <c:v>98</c:v>
                </c:pt>
                <c:pt idx="7">
                  <c:v>238</c:v>
                </c:pt>
              </c:numCache>
            </c:numRef>
          </c:val>
        </c:ser>
        <c:dLbls>
          <c:showVal val="1"/>
        </c:dLbls>
        <c:axId val="170226816"/>
        <c:axId val="175781760"/>
      </c:barChart>
      <c:catAx>
        <c:axId val="170226816"/>
        <c:scaling>
          <c:orientation val="minMax"/>
        </c:scaling>
        <c:axPos val="l"/>
        <c:tickLblPos val="nextTo"/>
        <c:crossAx val="175781760"/>
        <c:crosses val="autoZero"/>
        <c:auto val="1"/>
        <c:lblAlgn val="ctr"/>
        <c:lblOffset val="100"/>
      </c:catAx>
      <c:valAx>
        <c:axId val="175781760"/>
        <c:scaling>
          <c:orientation val="minMax"/>
        </c:scaling>
        <c:axPos val="b"/>
        <c:title>
          <c:tx>
            <c:rich>
              <a:bodyPr/>
              <a:lstStyle/>
              <a:p>
                <a:pPr>
                  <a:defRPr/>
                </a:pPr>
                <a:r>
                  <a:rPr lang="en-US"/>
                  <a:t>Days of Instruction Missed for Suspensions</a:t>
                </a:r>
              </a:p>
            </c:rich>
          </c:tx>
          <c:layout/>
        </c:title>
        <c:numFmt formatCode="General" sourceLinked="1"/>
        <c:tickLblPos val="nextTo"/>
        <c:crossAx val="170226816"/>
        <c:crosses val="autoZero"/>
        <c:crossBetween val="between"/>
      </c:valAx>
    </c:plotArea>
    <c:plotVisOnly val="1"/>
  </c:chart>
  <c:spPr>
    <a:solidFill>
      <a:prstClr val="white"/>
    </a:solidFill>
    <a:ln>
      <a:solidFill>
        <a:srgbClr val="727CA3"/>
      </a:solidFill>
    </a:ln>
  </c:spPr>
  <c:txPr>
    <a:bodyPr/>
    <a:lstStyle/>
    <a:p>
      <a:pPr>
        <a:defRPr sz="1600" b="1"/>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roundedCorners val="1"/>
  <c:chart>
    <c:plotArea>
      <c:layout/>
      <c:barChart>
        <c:barDir val="col"/>
        <c:grouping val="clustered"/>
        <c:ser>
          <c:idx val="0"/>
          <c:order val="0"/>
          <c:tx>
            <c:strRef>
              <c:f>DATA!$B$2</c:f>
              <c:strCache>
                <c:ptCount val="1"/>
                <c:pt idx="0">
                  <c:v>African American Males</c:v>
                </c:pt>
              </c:strCache>
            </c:strRef>
          </c:tx>
          <c:spPr>
            <a:solidFill>
              <a:srgbClr val="0070C0"/>
            </a:solidFill>
          </c:spPr>
          <c:dLbls>
            <c:showVal val="1"/>
          </c:dLbls>
          <c:cat>
            <c:strRef>
              <c:f>DATA!$A$3:$A$7</c:f>
              <c:strCache>
                <c:ptCount val="5"/>
                <c:pt idx="0">
                  <c:v>2006-07</c:v>
                </c:pt>
                <c:pt idx="1">
                  <c:v>2007-08</c:v>
                </c:pt>
                <c:pt idx="2">
                  <c:v>2008-09</c:v>
                </c:pt>
                <c:pt idx="3">
                  <c:v>2009-10</c:v>
                </c:pt>
                <c:pt idx="4">
                  <c:v>2010-11</c:v>
                </c:pt>
              </c:strCache>
            </c:strRef>
          </c:cat>
          <c:val>
            <c:numRef>
              <c:f>DATA!$B$3:$B$7</c:f>
              <c:numCache>
                <c:formatCode>0%</c:formatCode>
                <c:ptCount val="5"/>
                <c:pt idx="0">
                  <c:v>0.23608326908250007</c:v>
                </c:pt>
                <c:pt idx="1">
                  <c:v>0.22542766019136182</c:v>
                </c:pt>
                <c:pt idx="2">
                  <c:v>0.22955264347040241</c:v>
                </c:pt>
                <c:pt idx="3">
                  <c:v>0.23361867704280201</c:v>
                </c:pt>
                <c:pt idx="4">
                  <c:v>0.198776278631942</c:v>
                </c:pt>
              </c:numCache>
            </c:numRef>
          </c:val>
        </c:ser>
        <c:ser>
          <c:idx val="1"/>
          <c:order val="1"/>
          <c:tx>
            <c:strRef>
              <c:f>DATA!$C$2</c:f>
              <c:strCache>
                <c:ptCount val="1"/>
                <c:pt idx="0">
                  <c:v>OUSD (All Students)</c:v>
                </c:pt>
              </c:strCache>
            </c:strRef>
          </c:tx>
          <c:spPr>
            <a:solidFill>
              <a:srgbClr val="00B050"/>
            </a:solidFill>
          </c:spPr>
          <c:dLbls>
            <c:dLbl>
              <c:idx val="0"/>
              <c:layout>
                <c:manualLayout>
                  <c:x val="1.521593143964874E-2"/>
                  <c:y val="0"/>
                </c:manualLayout>
              </c:layout>
              <c:showVal val="1"/>
            </c:dLbl>
            <c:dLbl>
              <c:idx val="1"/>
              <c:layout>
                <c:manualLayout>
                  <c:x val="1.0143954293099181E-2"/>
                  <c:y val="0"/>
                </c:manualLayout>
              </c:layout>
              <c:showVal val="1"/>
            </c:dLbl>
            <c:dLbl>
              <c:idx val="2"/>
              <c:layout>
                <c:manualLayout>
                  <c:x val="1.2679942866373731E-2"/>
                  <c:y val="0"/>
                </c:manualLayout>
              </c:layout>
              <c:showVal val="1"/>
            </c:dLbl>
            <c:dLbl>
              <c:idx val="3"/>
              <c:layout>
                <c:manualLayout>
                  <c:x val="1.5215931439648764E-2"/>
                  <c:y val="0"/>
                </c:manualLayout>
              </c:layout>
              <c:showVal val="1"/>
            </c:dLbl>
            <c:dLbl>
              <c:idx val="4"/>
              <c:layout>
                <c:manualLayout>
                  <c:x val="1.7751920012923562E-2"/>
                  <c:y val="0"/>
                </c:manualLayout>
              </c:layout>
              <c:showVal val="1"/>
            </c:dLbl>
            <c:showVal val="1"/>
          </c:dLbls>
          <c:cat>
            <c:strRef>
              <c:f>DATA!$A$3:$A$7</c:f>
              <c:strCache>
                <c:ptCount val="5"/>
                <c:pt idx="0">
                  <c:v>2006-07</c:v>
                </c:pt>
                <c:pt idx="1">
                  <c:v>2007-08</c:v>
                </c:pt>
                <c:pt idx="2">
                  <c:v>2008-09</c:v>
                </c:pt>
                <c:pt idx="3">
                  <c:v>2009-10</c:v>
                </c:pt>
                <c:pt idx="4">
                  <c:v>2010-11</c:v>
                </c:pt>
              </c:strCache>
            </c:strRef>
          </c:cat>
          <c:val>
            <c:numRef>
              <c:f>DATA!$C$3:$C$7</c:f>
              <c:numCache>
                <c:formatCode>0%</c:formatCode>
                <c:ptCount val="5"/>
                <c:pt idx="0">
                  <c:v>0.15719054003936941</c:v>
                </c:pt>
                <c:pt idx="1">
                  <c:v>0.14713911042124056</c:v>
                </c:pt>
                <c:pt idx="2">
                  <c:v>0.146676811042878</c:v>
                </c:pt>
                <c:pt idx="3">
                  <c:v>0.14277544796035099</c:v>
                </c:pt>
                <c:pt idx="4">
                  <c:v>0.12242654943169755</c:v>
                </c:pt>
              </c:numCache>
            </c:numRef>
          </c:val>
        </c:ser>
        <c:axId val="88567808"/>
        <c:axId val="88569344"/>
      </c:barChart>
      <c:catAx>
        <c:axId val="88567808"/>
        <c:scaling>
          <c:orientation val="minMax"/>
        </c:scaling>
        <c:axPos val="b"/>
        <c:tickLblPos val="nextTo"/>
        <c:crossAx val="88569344"/>
        <c:crosses val="autoZero"/>
        <c:auto val="1"/>
        <c:lblAlgn val="ctr"/>
        <c:lblOffset val="100"/>
      </c:catAx>
      <c:valAx>
        <c:axId val="88569344"/>
        <c:scaling>
          <c:orientation val="minMax"/>
        </c:scaling>
        <c:axPos val="l"/>
        <c:numFmt formatCode="0%" sourceLinked="1"/>
        <c:tickLblPos val="nextTo"/>
        <c:crossAx val="88567808"/>
        <c:crosses val="autoZero"/>
        <c:crossBetween val="between"/>
      </c:valAx>
    </c:plotArea>
    <c:legend>
      <c:legendPos val="r"/>
      <c:layout/>
    </c:legend>
    <c:plotVisOnly val="1"/>
    <c:dispBlanksAs val="gap"/>
  </c:chart>
  <c:spPr>
    <a:solidFill>
      <a:schemeClr val="bg1"/>
    </a:solidFill>
    <a:ln>
      <a:solidFill>
        <a:schemeClr val="accent1"/>
      </a:solidFill>
    </a:ln>
  </c:spPr>
  <c:txPr>
    <a:bodyPr/>
    <a:lstStyle/>
    <a:p>
      <a:pPr>
        <a:defRPr sz="1200" b="1"/>
      </a:pPr>
      <a:endParaRPr lang="en-US"/>
    </a:p>
  </c:txPr>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11"/>
  <c:chart>
    <c:autoTitleDeleted val="1"/>
    <c:plotArea>
      <c:layout>
        <c:manualLayout>
          <c:layoutTarget val="inner"/>
          <c:xMode val="edge"/>
          <c:yMode val="edge"/>
          <c:x val="7.9649522020756577E-2"/>
          <c:y val="1.5410403245048923E-2"/>
          <c:w val="0.80965469912591193"/>
          <c:h val="0.88757774596357253"/>
        </c:manualLayout>
      </c:layout>
      <c:barChart>
        <c:barDir val="col"/>
        <c:grouping val="clustered"/>
        <c:ser>
          <c:idx val="0"/>
          <c:order val="0"/>
          <c:tx>
            <c:strRef>
              <c:f>'AAM Elem Chronic Absent'!$AE$28</c:f>
              <c:strCache>
                <c:ptCount val="1"/>
                <c:pt idx="0">
                  <c:v>Other students</c:v>
                </c:pt>
              </c:strCache>
            </c:strRef>
          </c:tx>
          <c:spPr>
            <a:solidFill>
              <a:schemeClr val="tx2">
                <a:lumMod val="40000"/>
                <a:lumOff val="60000"/>
              </a:schemeClr>
            </a:solidFill>
          </c:spPr>
          <c:dLbls>
            <c:txPr>
              <a:bodyPr/>
              <a:lstStyle/>
              <a:p>
                <a:pPr>
                  <a:defRPr sz="1200" b="1"/>
                </a:pPr>
                <a:endParaRPr lang="en-US"/>
              </a:p>
            </c:txPr>
            <c:showVal val="1"/>
          </c:dLbls>
          <c:cat>
            <c:strRef>
              <c:f>'AAM Elem Chronic Absent'!$AF$27:$AJ$27</c:f>
              <c:strCache>
                <c:ptCount val="5"/>
                <c:pt idx="0">
                  <c:v>avg # excused absences</c:v>
                </c:pt>
                <c:pt idx="1">
                  <c:v>avg # days ill</c:v>
                </c:pt>
                <c:pt idx="2">
                  <c:v>avg # unexcused absences</c:v>
                </c:pt>
                <c:pt idx="3">
                  <c:v>avg # unverified absences</c:v>
                </c:pt>
                <c:pt idx="4">
                  <c:v>avg # days suspended</c:v>
                </c:pt>
              </c:strCache>
            </c:strRef>
          </c:cat>
          <c:val>
            <c:numRef>
              <c:f>'AAM Elem Chronic Absent'!$AF$28:$AJ$28</c:f>
              <c:numCache>
                <c:formatCode>0.0</c:formatCode>
                <c:ptCount val="5"/>
                <c:pt idx="0">
                  <c:v>0.19437803376077664</c:v>
                </c:pt>
                <c:pt idx="1">
                  <c:v>1.0647685285807482</c:v>
                </c:pt>
                <c:pt idx="2">
                  <c:v>0.13076867347678042</c:v>
                </c:pt>
                <c:pt idx="3">
                  <c:v>0.2216909367528799</c:v>
                </c:pt>
                <c:pt idx="4">
                  <c:v>8.8386582626965131E-3</c:v>
                </c:pt>
              </c:numCache>
            </c:numRef>
          </c:val>
        </c:ser>
        <c:ser>
          <c:idx val="1"/>
          <c:order val="1"/>
          <c:tx>
            <c:strRef>
              <c:f>'AAM Elem Chronic Absent'!$AE$29</c:f>
              <c:strCache>
                <c:ptCount val="1"/>
                <c:pt idx="0">
                  <c:v>AAM</c:v>
                </c:pt>
              </c:strCache>
            </c:strRef>
          </c:tx>
          <c:spPr>
            <a:solidFill>
              <a:schemeClr val="accent1">
                <a:lumMod val="75000"/>
              </a:schemeClr>
            </a:solidFill>
          </c:spPr>
          <c:dLbls>
            <c:txPr>
              <a:bodyPr/>
              <a:lstStyle/>
              <a:p>
                <a:pPr>
                  <a:defRPr sz="1200" b="1"/>
                </a:pPr>
                <a:endParaRPr lang="en-US"/>
              </a:p>
            </c:txPr>
            <c:showVal val="1"/>
          </c:dLbls>
          <c:cat>
            <c:strRef>
              <c:f>'AAM Elem Chronic Absent'!$AF$27:$AJ$27</c:f>
              <c:strCache>
                <c:ptCount val="5"/>
                <c:pt idx="0">
                  <c:v>avg # excused absences</c:v>
                </c:pt>
                <c:pt idx="1">
                  <c:v>avg # days ill</c:v>
                </c:pt>
                <c:pt idx="2">
                  <c:v>avg # unexcused absences</c:v>
                </c:pt>
                <c:pt idx="3">
                  <c:v>avg # unverified absences</c:v>
                </c:pt>
                <c:pt idx="4">
                  <c:v>avg # days suspended</c:v>
                </c:pt>
              </c:strCache>
            </c:strRef>
          </c:cat>
          <c:val>
            <c:numRef>
              <c:f>'AAM Elem Chronic Absent'!$AF$29:$AJ$29</c:f>
              <c:numCache>
                <c:formatCode>0.0</c:formatCode>
                <c:ptCount val="5"/>
                <c:pt idx="0">
                  <c:v>0.8110137672090113</c:v>
                </c:pt>
                <c:pt idx="1">
                  <c:v>2.9295994993742167</c:v>
                </c:pt>
                <c:pt idx="2">
                  <c:v>0.74499374217772263</c:v>
                </c:pt>
                <c:pt idx="3">
                  <c:v>0.87734668335419652</c:v>
                </c:pt>
                <c:pt idx="4">
                  <c:v>9.5744680851063843E-2</c:v>
                </c:pt>
              </c:numCache>
            </c:numRef>
          </c:val>
        </c:ser>
        <c:dLbls>
          <c:showVal val="1"/>
        </c:dLbls>
        <c:axId val="88758912"/>
        <c:axId val="88777088"/>
      </c:barChart>
      <c:catAx>
        <c:axId val="88758912"/>
        <c:scaling>
          <c:orientation val="minMax"/>
        </c:scaling>
        <c:axPos val="b"/>
        <c:tickLblPos val="nextTo"/>
        <c:txPr>
          <a:bodyPr/>
          <a:lstStyle/>
          <a:p>
            <a:pPr>
              <a:defRPr sz="1200"/>
            </a:pPr>
            <a:endParaRPr lang="en-US"/>
          </a:p>
        </c:txPr>
        <c:crossAx val="88777088"/>
        <c:crosses val="autoZero"/>
        <c:auto val="1"/>
        <c:lblAlgn val="ctr"/>
        <c:lblOffset val="100"/>
      </c:catAx>
      <c:valAx>
        <c:axId val="88777088"/>
        <c:scaling>
          <c:orientation val="minMax"/>
        </c:scaling>
        <c:axPos val="l"/>
        <c:title>
          <c:tx>
            <c:rich>
              <a:bodyPr rot="-5400000" vert="horz"/>
              <a:lstStyle/>
              <a:p>
                <a:pPr>
                  <a:defRPr sz="1200"/>
                </a:pPr>
                <a:r>
                  <a:rPr lang="en-US" sz="1200"/>
                  <a:t>Average Days Absent</a:t>
                </a:r>
              </a:p>
            </c:rich>
          </c:tx>
          <c:layout/>
        </c:title>
        <c:numFmt formatCode="0.0" sourceLinked="1"/>
        <c:tickLblPos val="nextTo"/>
        <c:crossAx val="88758912"/>
        <c:crosses val="autoZero"/>
        <c:crossBetween val="between"/>
      </c:valAx>
      <c:spPr>
        <a:solidFill>
          <a:schemeClr val="bg1"/>
        </a:solidFill>
      </c:spPr>
    </c:plotArea>
    <c:legend>
      <c:legendPos val="r"/>
      <c:layout/>
      <c:txPr>
        <a:bodyPr/>
        <a:lstStyle/>
        <a:p>
          <a:pPr>
            <a:defRPr sz="1200"/>
          </a:pPr>
          <a:endParaRPr lang="en-US"/>
        </a:p>
      </c:txPr>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3A916C-9D5E-4762-85D0-4A507BAC4D7A}" type="doc">
      <dgm:prSet loTypeId="urn:microsoft.com/office/officeart/2005/8/layout/cycle4" loCatId="relationship" qsTypeId="urn:microsoft.com/office/officeart/2005/8/quickstyle/simple1" qsCatId="simple" csTypeId="urn:microsoft.com/office/officeart/2005/8/colors/accent1_2" csCatId="accent1" phldr="1"/>
      <dgm:spPr/>
      <dgm:t>
        <a:bodyPr/>
        <a:lstStyle/>
        <a:p>
          <a:endParaRPr lang="en-US"/>
        </a:p>
      </dgm:t>
    </dgm:pt>
    <dgm:pt modelId="{742753D1-4EB2-458E-B9EE-E5791F61AA63}">
      <dgm:prSet phldrT="[Text]"/>
      <dgm:spPr/>
      <dgm:t>
        <a:bodyPr/>
        <a:lstStyle/>
        <a:p>
          <a:r>
            <a:rPr lang="en-US" dirty="0" smtClean="0"/>
            <a:t>Accountability</a:t>
          </a:r>
          <a:endParaRPr lang="en-US" dirty="0"/>
        </a:p>
      </dgm:t>
    </dgm:pt>
    <dgm:pt modelId="{5A25FEFA-A950-4374-94FA-969C66E384D8}" type="parTrans" cxnId="{BA0BFE15-C6A4-41D7-BA4C-5A98B5AD02B6}">
      <dgm:prSet/>
      <dgm:spPr/>
      <dgm:t>
        <a:bodyPr/>
        <a:lstStyle/>
        <a:p>
          <a:endParaRPr lang="en-US"/>
        </a:p>
      </dgm:t>
    </dgm:pt>
    <dgm:pt modelId="{83F9F155-FACE-4763-9BA1-1EDD3F7F8B31}" type="sibTrans" cxnId="{BA0BFE15-C6A4-41D7-BA4C-5A98B5AD02B6}">
      <dgm:prSet/>
      <dgm:spPr/>
      <dgm:t>
        <a:bodyPr/>
        <a:lstStyle/>
        <a:p>
          <a:endParaRPr lang="en-US"/>
        </a:p>
      </dgm:t>
    </dgm:pt>
    <dgm:pt modelId="{BFCF1733-8D8A-430D-90DF-CDE8CD01A0BA}">
      <dgm:prSet phldrT="[Text]"/>
      <dgm:spPr/>
      <dgm:t>
        <a:bodyPr/>
        <a:lstStyle/>
        <a:p>
          <a:r>
            <a:rPr lang="en-US" dirty="0" smtClean="0"/>
            <a:t>School- and district-level targets</a:t>
          </a:r>
          <a:endParaRPr lang="en-US" dirty="0"/>
        </a:p>
      </dgm:t>
    </dgm:pt>
    <dgm:pt modelId="{7955048B-5C02-4ADF-AA94-7FF519C4363E}" type="parTrans" cxnId="{22F3C798-F063-464B-9A7F-112434F2362D}">
      <dgm:prSet/>
      <dgm:spPr/>
      <dgm:t>
        <a:bodyPr/>
        <a:lstStyle/>
        <a:p>
          <a:endParaRPr lang="en-US"/>
        </a:p>
      </dgm:t>
    </dgm:pt>
    <dgm:pt modelId="{24AD26FE-A787-4DF0-B17D-633E06B1BD49}" type="sibTrans" cxnId="{22F3C798-F063-464B-9A7F-112434F2362D}">
      <dgm:prSet/>
      <dgm:spPr/>
      <dgm:t>
        <a:bodyPr/>
        <a:lstStyle/>
        <a:p>
          <a:endParaRPr lang="en-US"/>
        </a:p>
      </dgm:t>
    </dgm:pt>
    <dgm:pt modelId="{A939D075-B9EE-49F4-AB9B-F73A165A48DC}">
      <dgm:prSet phldrT="[Text]"/>
      <dgm:spPr/>
      <dgm:t>
        <a:bodyPr/>
        <a:lstStyle/>
        <a:p>
          <a:r>
            <a:rPr lang="en-US" dirty="0" smtClean="0"/>
            <a:t>Offense Focus</a:t>
          </a:r>
          <a:endParaRPr lang="en-US" dirty="0"/>
        </a:p>
      </dgm:t>
    </dgm:pt>
    <dgm:pt modelId="{6502A785-A537-43DE-B69F-CF1E0DCC9953}" type="parTrans" cxnId="{2425B208-3A0E-4964-B8BC-5C90A8D80776}">
      <dgm:prSet/>
      <dgm:spPr/>
      <dgm:t>
        <a:bodyPr/>
        <a:lstStyle/>
        <a:p>
          <a:endParaRPr lang="en-US"/>
        </a:p>
      </dgm:t>
    </dgm:pt>
    <dgm:pt modelId="{B1C56FEB-0BED-433A-BCF9-6A9DEEAA39DF}" type="sibTrans" cxnId="{2425B208-3A0E-4964-B8BC-5C90A8D80776}">
      <dgm:prSet/>
      <dgm:spPr/>
      <dgm:t>
        <a:bodyPr/>
        <a:lstStyle/>
        <a:p>
          <a:endParaRPr lang="en-US"/>
        </a:p>
      </dgm:t>
    </dgm:pt>
    <dgm:pt modelId="{A7D2E5D2-09ED-43A5-929F-EF1B208AEF71}">
      <dgm:prSet phldrT="[Text]"/>
      <dgm:spPr/>
      <dgm:t>
        <a:bodyPr/>
        <a:lstStyle/>
        <a:p>
          <a:r>
            <a:rPr lang="en-US" dirty="0" smtClean="0"/>
            <a:t>Accountability plans</a:t>
          </a:r>
          <a:endParaRPr lang="en-US" dirty="0"/>
        </a:p>
      </dgm:t>
    </dgm:pt>
    <dgm:pt modelId="{CCEBB680-3BC2-4BE4-AD87-86E808A48625}" type="parTrans" cxnId="{25FA8D4F-E447-479F-A0F3-EEC22AC903E0}">
      <dgm:prSet/>
      <dgm:spPr/>
      <dgm:t>
        <a:bodyPr/>
        <a:lstStyle/>
        <a:p>
          <a:endParaRPr lang="en-US"/>
        </a:p>
      </dgm:t>
    </dgm:pt>
    <dgm:pt modelId="{A900A4AB-C22A-4B6E-BFD8-6E926F398BC7}" type="sibTrans" cxnId="{25FA8D4F-E447-479F-A0F3-EEC22AC903E0}">
      <dgm:prSet/>
      <dgm:spPr/>
      <dgm:t>
        <a:bodyPr/>
        <a:lstStyle/>
        <a:p>
          <a:endParaRPr lang="en-US"/>
        </a:p>
      </dgm:t>
    </dgm:pt>
    <dgm:pt modelId="{0E70BAD6-3C2B-4C76-8091-01B38EA5883B}">
      <dgm:prSet phldrT="[Text]"/>
      <dgm:spPr/>
      <dgm:t>
        <a:bodyPr/>
        <a:lstStyle/>
        <a:p>
          <a:r>
            <a:rPr lang="en-US" dirty="0" smtClean="0"/>
            <a:t>Focus interventions on offenses driving disparities</a:t>
          </a:r>
          <a:endParaRPr lang="en-US" dirty="0"/>
        </a:p>
      </dgm:t>
    </dgm:pt>
    <dgm:pt modelId="{7EBC7453-2EF4-462F-9556-ECBF6F4FE1E0}" type="parTrans" cxnId="{F25F1A72-1E50-4962-A43D-B7EC4550E47A}">
      <dgm:prSet/>
      <dgm:spPr/>
      <dgm:t>
        <a:bodyPr/>
        <a:lstStyle/>
        <a:p>
          <a:endParaRPr lang="en-US"/>
        </a:p>
      </dgm:t>
    </dgm:pt>
    <dgm:pt modelId="{EE25B0DF-9D43-462D-BB0E-524886CCD3AB}" type="sibTrans" cxnId="{F25F1A72-1E50-4962-A43D-B7EC4550E47A}">
      <dgm:prSet/>
      <dgm:spPr/>
      <dgm:t>
        <a:bodyPr/>
        <a:lstStyle/>
        <a:p>
          <a:endParaRPr lang="en-US"/>
        </a:p>
      </dgm:t>
    </dgm:pt>
    <dgm:pt modelId="{7175573E-D973-43D1-9871-3295A612499E}">
      <dgm:prSet phldrT="[Text]"/>
      <dgm:spPr/>
      <dgm:t>
        <a:bodyPr/>
        <a:lstStyle/>
        <a:p>
          <a:r>
            <a:rPr lang="en-US" dirty="0" smtClean="0"/>
            <a:t>Expand array of  interventions</a:t>
          </a:r>
          <a:endParaRPr lang="en-US" dirty="0"/>
        </a:p>
      </dgm:t>
    </dgm:pt>
    <dgm:pt modelId="{866E5EFC-1257-4DDA-8478-F9B77ADAB719}" type="parTrans" cxnId="{29757139-D8EC-4D89-ADAF-8CA52D69F2B6}">
      <dgm:prSet/>
      <dgm:spPr/>
      <dgm:t>
        <a:bodyPr/>
        <a:lstStyle/>
        <a:p>
          <a:endParaRPr lang="en-US"/>
        </a:p>
      </dgm:t>
    </dgm:pt>
    <dgm:pt modelId="{D9A1A410-2EC6-42AD-8E46-5A88218CC745}" type="sibTrans" cxnId="{29757139-D8EC-4D89-ADAF-8CA52D69F2B6}">
      <dgm:prSet/>
      <dgm:spPr/>
      <dgm:t>
        <a:bodyPr/>
        <a:lstStyle/>
        <a:p>
          <a:endParaRPr lang="en-US"/>
        </a:p>
      </dgm:t>
    </dgm:pt>
    <dgm:pt modelId="{91852BC0-CE69-4F0E-8422-9FDB15D7CD56}">
      <dgm:prSet phldrT="[Text]"/>
      <dgm:spPr/>
      <dgm:t>
        <a:bodyPr/>
        <a:lstStyle/>
        <a:p>
          <a:r>
            <a:rPr lang="en-US" dirty="0" smtClean="0"/>
            <a:t>Create district-level intervention team</a:t>
          </a:r>
          <a:endParaRPr lang="en-US" dirty="0"/>
        </a:p>
      </dgm:t>
    </dgm:pt>
    <dgm:pt modelId="{712A941E-487F-4BAA-A850-D398CC96E18F}">
      <dgm:prSet phldrT="[Text]"/>
      <dgm:spPr/>
      <dgm:t>
        <a:bodyPr/>
        <a:lstStyle/>
        <a:p>
          <a:r>
            <a:rPr lang="en-US" dirty="0" smtClean="0"/>
            <a:t>Use site discipline committees</a:t>
          </a:r>
          <a:endParaRPr lang="en-US" dirty="0"/>
        </a:p>
      </dgm:t>
    </dgm:pt>
    <dgm:pt modelId="{691D63AE-BC97-4176-8A49-F6450412DB92}">
      <dgm:prSet phldrT="[Text]"/>
      <dgm:spPr/>
      <dgm:t>
        <a:bodyPr/>
        <a:lstStyle/>
        <a:p>
          <a:r>
            <a:rPr lang="en-US" dirty="0" smtClean="0"/>
            <a:t>Records &amp; Data</a:t>
          </a:r>
          <a:endParaRPr lang="en-US" dirty="0"/>
        </a:p>
      </dgm:t>
    </dgm:pt>
    <dgm:pt modelId="{0E1938C8-4A07-4842-8DFE-6AFC82289FA8}" type="sibTrans" cxnId="{8AFADB57-1D96-4156-B2CD-99345C0FB561}">
      <dgm:prSet/>
      <dgm:spPr/>
      <dgm:t>
        <a:bodyPr/>
        <a:lstStyle/>
        <a:p>
          <a:endParaRPr lang="en-US"/>
        </a:p>
      </dgm:t>
    </dgm:pt>
    <dgm:pt modelId="{B7928467-0D8C-4D79-8ACE-8F6855DE1698}" type="parTrans" cxnId="{8AFADB57-1D96-4156-B2CD-99345C0FB561}">
      <dgm:prSet/>
      <dgm:spPr/>
      <dgm:t>
        <a:bodyPr/>
        <a:lstStyle/>
        <a:p>
          <a:endParaRPr lang="en-US"/>
        </a:p>
      </dgm:t>
    </dgm:pt>
    <dgm:pt modelId="{90E40BB5-BD5A-464A-8B35-8EE5F977E44A}" type="sibTrans" cxnId="{2627ADB7-58F0-4AC1-A211-E5549D11C354}">
      <dgm:prSet/>
      <dgm:spPr/>
      <dgm:t>
        <a:bodyPr/>
        <a:lstStyle/>
        <a:p>
          <a:endParaRPr lang="en-US"/>
        </a:p>
      </dgm:t>
    </dgm:pt>
    <dgm:pt modelId="{702C5175-BA17-4488-A173-F8E0F597FDE3}" type="parTrans" cxnId="{2627ADB7-58F0-4AC1-A211-E5549D11C354}">
      <dgm:prSet/>
      <dgm:spPr/>
      <dgm:t>
        <a:bodyPr/>
        <a:lstStyle/>
        <a:p>
          <a:endParaRPr lang="en-US"/>
        </a:p>
      </dgm:t>
    </dgm:pt>
    <dgm:pt modelId="{7D8C9550-ACF8-4A05-904F-5380B6754C89}" type="sibTrans" cxnId="{E6BE2AAF-8061-40B7-9CAD-B31F417BA05C}">
      <dgm:prSet/>
      <dgm:spPr/>
      <dgm:t>
        <a:bodyPr/>
        <a:lstStyle/>
        <a:p>
          <a:endParaRPr lang="en-US"/>
        </a:p>
      </dgm:t>
    </dgm:pt>
    <dgm:pt modelId="{99F979CF-79AB-4CC2-AC67-07BC94C8D8AB}" type="parTrans" cxnId="{E6BE2AAF-8061-40B7-9CAD-B31F417BA05C}">
      <dgm:prSet/>
      <dgm:spPr/>
      <dgm:t>
        <a:bodyPr/>
        <a:lstStyle/>
        <a:p>
          <a:endParaRPr lang="en-US"/>
        </a:p>
      </dgm:t>
    </dgm:pt>
    <dgm:pt modelId="{06154543-4FED-4F94-B2E7-62B3FEEAC921}">
      <dgm:prSet phldrT="[Text]"/>
      <dgm:spPr/>
      <dgm:t>
        <a:bodyPr/>
        <a:lstStyle/>
        <a:p>
          <a:r>
            <a:rPr lang="en-US" dirty="0" smtClean="0"/>
            <a:t>Track specific behavior</a:t>
          </a:r>
          <a:endParaRPr lang="en-US" dirty="0"/>
        </a:p>
      </dgm:t>
    </dgm:pt>
    <dgm:pt modelId="{BCCF0108-12E1-492B-A914-AF33CAAFEF5B}" type="parTrans" cxnId="{0E955D41-6D02-4CA9-94F1-8E131FADD362}">
      <dgm:prSet/>
      <dgm:spPr/>
      <dgm:t>
        <a:bodyPr/>
        <a:lstStyle/>
        <a:p>
          <a:endParaRPr lang="en-US"/>
        </a:p>
      </dgm:t>
    </dgm:pt>
    <dgm:pt modelId="{C0E02B82-EE20-4C4F-BF17-D29275E5718F}" type="sibTrans" cxnId="{0E955D41-6D02-4CA9-94F1-8E131FADD362}">
      <dgm:prSet/>
      <dgm:spPr/>
      <dgm:t>
        <a:bodyPr/>
        <a:lstStyle/>
        <a:p>
          <a:endParaRPr lang="en-US"/>
        </a:p>
      </dgm:t>
    </dgm:pt>
    <dgm:pt modelId="{34AB8E8D-8009-4F74-971B-CFB560DF0112}">
      <dgm:prSet phldrT="[Text]"/>
      <dgm:spPr/>
      <dgm:t>
        <a:bodyPr/>
        <a:lstStyle/>
        <a:p>
          <a:r>
            <a:rPr lang="en-US" dirty="0" smtClean="0"/>
            <a:t>Require reporting of referrals &amp; classroom suspensions</a:t>
          </a:r>
          <a:endParaRPr lang="en-US" dirty="0"/>
        </a:p>
      </dgm:t>
    </dgm:pt>
    <dgm:pt modelId="{5D326006-D757-4959-BE48-60A2927777D8}" type="parTrans" cxnId="{9CF9B516-C3F7-4515-926B-208267CEB127}">
      <dgm:prSet/>
      <dgm:spPr/>
      <dgm:t>
        <a:bodyPr/>
        <a:lstStyle/>
        <a:p>
          <a:endParaRPr lang="en-US"/>
        </a:p>
      </dgm:t>
    </dgm:pt>
    <dgm:pt modelId="{3D0C4A60-915E-4471-95B7-F6E346E554B4}" type="sibTrans" cxnId="{9CF9B516-C3F7-4515-926B-208267CEB127}">
      <dgm:prSet/>
      <dgm:spPr/>
      <dgm:t>
        <a:bodyPr/>
        <a:lstStyle/>
        <a:p>
          <a:endParaRPr lang="en-US"/>
        </a:p>
      </dgm:t>
    </dgm:pt>
    <dgm:pt modelId="{81729B56-91DC-4895-964F-F1AC52ABA893}">
      <dgm:prSet phldrT="[Text]"/>
      <dgm:spPr/>
      <dgm:t>
        <a:bodyPr/>
        <a:lstStyle/>
        <a:p>
          <a:r>
            <a:rPr lang="en-US" dirty="0" smtClean="0"/>
            <a:t>Process</a:t>
          </a:r>
          <a:endParaRPr lang="en-US" dirty="0"/>
        </a:p>
      </dgm:t>
    </dgm:pt>
    <dgm:pt modelId="{820B716B-101F-425D-BA0C-0D30E3B4132F}" type="parTrans" cxnId="{DC53144C-4A85-4A1C-A2EB-FBFA67DC1169}">
      <dgm:prSet/>
      <dgm:spPr/>
      <dgm:t>
        <a:bodyPr/>
        <a:lstStyle/>
        <a:p>
          <a:endParaRPr lang="en-US"/>
        </a:p>
      </dgm:t>
    </dgm:pt>
    <dgm:pt modelId="{EA40DD57-74CC-4F04-9493-5396F2CBC181}" type="sibTrans" cxnId="{DC53144C-4A85-4A1C-A2EB-FBFA67DC1169}">
      <dgm:prSet/>
      <dgm:spPr/>
      <dgm:t>
        <a:bodyPr/>
        <a:lstStyle/>
        <a:p>
          <a:endParaRPr lang="en-US"/>
        </a:p>
      </dgm:t>
    </dgm:pt>
    <dgm:pt modelId="{57B96D79-7E2F-4364-A085-148DC53E5926}" type="pres">
      <dgm:prSet presAssocID="{323A916C-9D5E-4762-85D0-4A507BAC4D7A}" presName="cycleMatrixDiagram" presStyleCnt="0">
        <dgm:presLayoutVars>
          <dgm:chMax val="1"/>
          <dgm:dir/>
          <dgm:animLvl val="lvl"/>
          <dgm:resizeHandles val="exact"/>
        </dgm:presLayoutVars>
      </dgm:prSet>
      <dgm:spPr/>
      <dgm:t>
        <a:bodyPr/>
        <a:lstStyle/>
        <a:p>
          <a:endParaRPr lang="en-US"/>
        </a:p>
      </dgm:t>
    </dgm:pt>
    <dgm:pt modelId="{03EED63F-11A3-474B-804A-2385D93A953A}" type="pres">
      <dgm:prSet presAssocID="{323A916C-9D5E-4762-85D0-4A507BAC4D7A}" presName="children" presStyleCnt="0"/>
      <dgm:spPr/>
    </dgm:pt>
    <dgm:pt modelId="{0D276404-66F1-4B0A-99CC-A0AA020FB16E}" type="pres">
      <dgm:prSet presAssocID="{323A916C-9D5E-4762-85D0-4A507BAC4D7A}" presName="child1group" presStyleCnt="0"/>
      <dgm:spPr/>
    </dgm:pt>
    <dgm:pt modelId="{2F4CD1AC-60FC-4021-8E08-F8C2AC0FBB52}" type="pres">
      <dgm:prSet presAssocID="{323A916C-9D5E-4762-85D0-4A507BAC4D7A}" presName="child1" presStyleLbl="bgAcc1" presStyleIdx="0" presStyleCnt="4"/>
      <dgm:spPr/>
      <dgm:t>
        <a:bodyPr/>
        <a:lstStyle/>
        <a:p>
          <a:endParaRPr lang="en-US"/>
        </a:p>
      </dgm:t>
    </dgm:pt>
    <dgm:pt modelId="{0FB9D370-D2B4-4BD4-A5F4-662F35F9A9F8}" type="pres">
      <dgm:prSet presAssocID="{323A916C-9D5E-4762-85D0-4A507BAC4D7A}" presName="child1Text" presStyleLbl="bgAcc1" presStyleIdx="0" presStyleCnt="4">
        <dgm:presLayoutVars>
          <dgm:bulletEnabled val="1"/>
        </dgm:presLayoutVars>
      </dgm:prSet>
      <dgm:spPr/>
      <dgm:t>
        <a:bodyPr/>
        <a:lstStyle/>
        <a:p>
          <a:endParaRPr lang="en-US"/>
        </a:p>
      </dgm:t>
    </dgm:pt>
    <dgm:pt modelId="{918563DF-652A-4D00-B1F1-123391CC7371}" type="pres">
      <dgm:prSet presAssocID="{323A916C-9D5E-4762-85D0-4A507BAC4D7A}" presName="child2group" presStyleCnt="0"/>
      <dgm:spPr/>
    </dgm:pt>
    <dgm:pt modelId="{D9188434-6B95-4454-B487-E1929B18E986}" type="pres">
      <dgm:prSet presAssocID="{323A916C-9D5E-4762-85D0-4A507BAC4D7A}" presName="child2" presStyleLbl="bgAcc1" presStyleIdx="1" presStyleCnt="4"/>
      <dgm:spPr/>
      <dgm:t>
        <a:bodyPr/>
        <a:lstStyle/>
        <a:p>
          <a:endParaRPr lang="en-US"/>
        </a:p>
      </dgm:t>
    </dgm:pt>
    <dgm:pt modelId="{A7BA35F3-A40C-4140-988C-EC3EE253C75A}" type="pres">
      <dgm:prSet presAssocID="{323A916C-9D5E-4762-85D0-4A507BAC4D7A}" presName="child2Text" presStyleLbl="bgAcc1" presStyleIdx="1" presStyleCnt="4">
        <dgm:presLayoutVars>
          <dgm:bulletEnabled val="1"/>
        </dgm:presLayoutVars>
      </dgm:prSet>
      <dgm:spPr/>
      <dgm:t>
        <a:bodyPr/>
        <a:lstStyle/>
        <a:p>
          <a:endParaRPr lang="en-US"/>
        </a:p>
      </dgm:t>
    </dgm:pt>
    <dgm:pt modelId="{BCB945F2-86BC-4D21-AFBE-CAF760F2538C}" type="pres">
      <dgm:prSet presAssocID="{323A916C-9D5E-4762-85D0-4A507BAC4D7A}" presName="child3group" presStyleCnt="0"/>
      <dgm:spPr/>
    </dgm:pt>
    <dgm:pt modelId="{9D1C1B00-072E-4510-AB5C-C77A6D2C1F91}" type="pres">
      <dgm:prSet presAssocID="{323A916C-9D5E-4762-85D0-4A507BAC4D7A}" presName="child3" presStyleLbl="bgAcc1" presStyleIdx="2" presStyleCnt="4"/>
      <dgm:spPr/>
      <dgm:t>
        <a:bodyPr/>
        <a:lstStyle/>
        <a:p>
          <a:endParaRPr lang="en-US"/>
        </a:p>
      </dgm:t>
    </dgm:pt>
    <dgm:pt modelId="{21DA20E8-E32C-4D20-B0A5-A00634A6CD49}" type="pres">
      <dgm:prSet presAssocID="{323A916C-9D5E-4762-85D0-4A507BAC4D7A}" presName="child3Text" presStyleLbl="bgAcc1" presStyleIdx="2" presStyleCnt="4">
        <dgm:presLayoutVars>
          <dgm:bulletEnabled val="1"/>
        </dgm:presLayoutVars>
      </dgm:prSet>
      <dgm:spPr/>
      <dgm:t>
        <a:bodyPr/>
        <a:lstStyle/>
        <a:p>
          <a:endParaRPr lang="en-US"/>
        </a:p>
      </dgm:t>
    </dgm:pt>
    <dgm:pt modelId="{48B118F2-FB4E-450A-BFD7-8BEE6C3339D5}" type="pres">
      <dgm:prSet presAssocID="{323A916C-9D5E-4762-85D0-4A507BAC4D7A}" presName="child4group" presStyleCnt="0"/>
      <dgm:spPr/>
    </dgm:pt>
    <dgm:pt modelId="{D5CCF580-CEE6-4DD3-93B9-FC645503A2FF}" type="pres">
      <dgm:prSet presAssocID="{323A916C-9D5E-4762-85D0-4A507BAC4D7A}" presName="child4" presStyleLbl="bgAcc1" presStyleIdx="3" presStyleCnt="4"/>
      <dgm:spPr/>
      <dgm:t>
        <a:bodyPr/>
        <a:lstStyle/>
        <a:p>
          <a:endParaRPr lang="en-US"/>
        </a:p>
      </dgm:t>
    </dgm:pt>
    <dgm:pt modelId="{E37665D4-0F97-4B6E-B8F6-08270874C6EC}" type="pres">
      <dgm:prSet presAssocID="{323A916C-9D5E-4762-85D0-4A507BAC4D7A}" presName="child4Text" presStyleLbl="bgAcc1" presStyleIdx="3" presStyleCnt="4">
        <dgm:presLayoutVars>
          <dgm:bulletEnabled val="1"/>
        </dgm:presLayoutVars>
      </dgm:prSet>
      <dgm:spPr/>
      <dgm:t>
        <a:bodyPr/>
        <a:lstStyle/>
        <a:p>
          <a:endParaRPr lang="en-US"/>
        </a:p>
      </dgm:t>
    </dgm:pt>
    <dgm:pt modelId="{3B6F1C02-6FA9-415A-8FC7-595276C8CC73}" type="pres">
      <dgm:prSet presAssocID="{323A916C-9D5E-4762-85D0-4A507BAC4D7A}" presName="childPlaceholder" presStyleCnt="0"/>
      <dgm:spPr/>
    </dgm:pt>
    <dgm:pt modelId="{3836EBFE-AF83-4BFB-804C-54BA2CB1F205}" type="pres">
      <dgm:prSet presAssocID="{323A916C-9D5E-4762-85D0-4A507BAC4D7A}" presName="circle" presStyleCnt="0"/>
      <dgm:spPr/>
    </dgm:pt>
    <dgm:pt modelId="{88787A9F-27C1-49B2-BDBD-BCFDF255B6F4}" type="pres">
      <dgm:prSet presAssocID="{323A916C-9D5E-4762-85D0-4A507BAC4D7A}" presName="quadrant1" presStyleLbl="node1" presStyleIdx="0" presStyleCnt="4">
        <dgm:presLayoutVars>
          <dgm:chMax val="1"/>
          <dgm:bulletEnabled val="1"/>
        </dgm:presLayoutVars>
      </dgm:prSet>
      <dgm:spPr/>
      <dgm:t>
        <a:bodyPr/>
        <a:lstStyle/>
        <a:p>
          <a:endParaRPr lang="en-US"/>
        </a:p>
      </dgm:t>
    </dgm:pt>
    <dgm:pt modelId="{2F474C2C-5992-4AC0-BA9C-985F62863953}" type="pres">
      <dgm:prSet presAssocID="{323A916C-9D5E-4762-85D0-4A507BAC4D7A}" presName="quadrant2" presStyleLbl="node1" presStyleIdx="1" presStyleCnt="4">
        <dgm:presLayoutVars>
          <dgm:chMax val="1"/>
          <dgm:bulletEnabled val="1"/>
        </dgm:presLayoutVars>
      </dgm:prSet>
      <dgm:spPr/>
      <dgm:t>
        <a:bodyPr/>
        <a:lstStyle/>
        <a:p>
          <a:endParaRPr lang="en-US"/>
        </a:p>
      </dgm:t>
    </dgm:pt>
    <dgm:pt modelId="{A641513A-97C6-464E-9933-BD42449A769F}" type="pres">
      <dgm:prSet presAssocID="{323A916C-9D5E-4762-85D0-4A507BAC4D7A}" presName="quadrant3" presStyleLbl="node1" presStyleIdx="2" presStyleCnt="4">
        <dgm:presLayoutVars>
          <dgm:chMax val="1"/>
          <dgm:bulletEnabled val="1"/>
        </dgm:presLayoutVars>
      </dgm:prSet>
      <dgm:spPr/>
      <dgm:t>
        <a:bodyPr/>
        <a:lstStyle/>
        <a:p>
          <a:endParaRPr lang="en-US"/>
        </a:p>
      </dgm:t>
    </dgm:pt>
    <dgm:pt modelId="{66C3EE46-1125-4807-ACF2-C66BFA95E6AD}" type="pres">
      <dgm:prSet presAssocID="{323A916C-9D5E-4762-85D0-4A507BAC4D7A}" presName="quadrant4" presStyleLbl="node1" presStyleIdx="3" presStyleCnt="4">
        <dgm:presLayoutVars>
          <dgm:chMax val="1"/>
          <dgm:bulletEnabled val="1"/>
        </dgm:presLayoutVars>
      </dgm:prSet>
      <dgm:spPr/>
      <dgm:t>
        <a:bodyPr/>
        <a:lstStyle/>
        <a:p>
          <a:endParaRPr lang="en-US"/>
        </a:p>
      </dgm:t>
    </dgm:pt>
    <dgm:pt modelId="{5521C8C3-FACA-4A4A-A319-B5E8174419FF}" type="pres">
      <dgm:prSet presAssocID="{323A916C-9D5E-4762-85D0-4A507BAC4D7A}" presName="quadrantPlaceholder" presStyleCnt="0"/>
      <dgm:spPr/>
    </dgm:pt>
    <dgm:pt modelId="{0088E2AE-8048-42C9-96B6-256FF52C3A97}" type="pres">
      <dgm:prSet presAssocID="{323A916C-9D5E-4762-85D0-4A507BAC4D7A}" presName="center1" presStyleLbl="fgShp" presStyleIdx="0" presStyleCnt="2"/>
      <dgm:spPr/>
    </dgm:pt>
    <dgm:pt modelId="{424FF0D5-8DB3-4F51-8777-1B7D49F00D67}" type="pres">
      <dgm:prSet presAssocID="{323A916C-9D5E-4762-85D0-4A507BAC4D7A}" presName="center2" presStyleLbl="fgShp" presStyleIdx="1" presStyleCnt="2"/>
      <dgm:spPr/>
    </dgm:pt>
  </dgm:ptLst>
  <dgm:cxnLst>
    <dgm:cxn modelId="{25FA8D4F-E447-479F-A0F3-EEC22AC903E0}" srcId="{742753D1-4EB2-458E-B9EE-E5791F61AA63}" destId="{A7D2E5D2-09ED-43A5-929F-EF1B208AEF71}" srcOrd="1" destOrd="0" parTransId="{CCEBB680-3BC2-4BE4-AD87-86E808A48625}" sibTransId="{A900A4AB-C22A-4B6E-BFD8-6E926F398BC7}"/>
    <dgm:cxn modelId="{40EA1E91-743E-494C-97C8-31A9B450B848}" type="presOf" srcId="{691D63AE-BC97-4176-8A49-F6450412DB92}" destId="{A641513A-97C6-464E-9933-BD42449A769F}" srcOrd="0" destOrd="0" presId="urn:microsoft.com/office/officeart/2005/8/layout/cycle4"/>
    <dgm:cxn modelId="{0E955D41-6D02-4CA9-94F1-8E131FADD362}" srcId="{691D63AE-BC97-4176-8A49-F6450412DB92}" destId="{06154543-4FED-4F94-B2E7-62B3FEEAC921}" srcOrd="0" destOrd="0" parTransId="{BCCF0108-12E1-492B-A914-AF33CAAFEF5B}" sibTransId="{C0E02B82-EE20-4C4F-BF17-D29275E5718F}"/>
    <dgm:cxn modelId="{284F4517-03E1-4099-8487-CD13D1347F96}" type="presOf" srcId="{7175573E-D973-43D1-9871-3295A612499E}" destId="{D9188434-6B95-4454-B487-E1929B18E986}" srcOrd="0" destOrd="1" presId="urn:microsoft.com/office/officeart/2005/8/layout/cycle4"/>
    <dgm:cxn modelId="{6046390F-0A7E-4EC9-A98D-A8333B48BCB7}" type="presOf" srcId="{34AB8E8D-8009-4F74-971B-CFB560DF0112}" destId="{21DA20E8-E32C-4D20-B0A5-A00634A6CD49}" srcOrd="1" destOrd="1" presId="urn:microsoft.com/office/officeart/2005/8/layout/cycle4"/>
    <dgm:cxn modelId="{1CAD1F0D-215C-4591-823B-B901BD8C1EEC}" type="presOf" srcId="{712A941E-487F-4BAA-A850-D398CC96E18F}" destId="{E37665D4-0F97-4B6E-B8F6-08270874C6EC}" srcOrd="1" destOrd="0" presId="urn:microsoft.com/office/officeart/2005/8/layout/cycle4"/>
    <dgm:cxn modelId="{688EB1A8-3BC5-47D6-8001-923540F75B00}" type="presOf" srcId="{A7D2E5D2-09ED-43A5-929F-EF1B208AEF71}" destId="{2F4CD1AC-60FC-4021-8E08-F8C2AC0FBB52}" srcOrd="0" destOrd="1" presId="urn:microsoft.com/office/officeart/2005/8/layout/cycle4"/>
    <dgm:cxn modelId="{DC53144C-4A85-4A1C-A2EB-FBFA67DC1169}" srcId="{323A916C-9D5E-4762-85D0-4A507BAC4D7A}" destId="{81729B56-91DC-4895-964F-F1AC52ABA893}" srcOrd="3" destOrd="0" parTransId="{820B716B-101F-425D-BA0C-0D30E3B4132F}" sibTransId="{EA40DD57-74CC-4F04-9493-5396F2CBC181}"/>
    <dgm:cxn modelId="{FA85D4CD-2195-4E72-BCB9-77D159DD0F4C}" type="presOf" srcId="{A939D075-B9EE-49F4-AB9B-F73A165A48DC}" destId="{2F474C2C-5992-4AC0-BA9C-985F62863953}" srcOrd="0" destOrd="0" presId="urn:microsoft.com/office/officeart/2005/8/layout/cycle4"/>
    <dgm:cxn modelId="{F25F1A72-1E50-4962-A43D-B7EC4550E47A}" srcId="{A939D075-B9EE-49F4-AB9B-F73A165A48DC}" destId="{0E70BAD6-3C2B-4C76-8091-01B38EA5883B}" srcOrd="0" destOrd="0" parTransId="{7EBC7453-2EF4-462F-9556-ECBF6F4FE1E0}" sibTransId="{EE25B0DF-9D43-462D-BB0E-524886CCD3AB}"/>
    <dgm:cxn modelId="{CF85AF5C-E015-4DE8-8237-A03BC8014111}" type="presOf" srcId="{81729B56-91DC-4895-964F-F1AC52ABA893}" destId="{66C3EE46-1125-4807-ACF2-C66BFA95E6AD}" srcOrd="0" destOrd="0" presId="urn:microsoft.com/office/officeart/2005/8/layout/cycle4"/>
    <dgm:cxn modelId="{BA0BFE15-C6A4-41D7-BA4C-5A98B5AD02B6}" srcId="{323A916C-9D5E-4762-85D0-4A507BAC4D7A}" destId="{742753D1-4EB2-458E-B9EE-E5791F61AA63}" srcOrd="0" destOrd="0" parTransId="{5A25FEFA-A950-4374-94FA-969C66E384D8}" sibTransId="{83F9F155-FACE-4763-9BA1-1EDD3F7F8B31}"/>
    <dgm:cxn modelId="{BB1BFCEC-7747-4F69-9BD4-9A6CE4B7D190}" type="presOf" srcId="{0E70BAD6-3C2B-4C76-8091-01B38EA5883B}" destId="{D9188434-6B95-4454-B487-E1929B18E986}" srcOrd="0" destOrd="0" presId="urn:microsoft.com/office/officeart/2005/8/layout/cycle4"/>
    <dgm:cxn modelId="{9CF9B516-C3F7-4515-926B-208267CEB127}" srcId="{691D63AE-BC97-4176-8A49-F6450412DB92}" destId="{34AB8E8D-8009-4F74-971B-CFB560DF0112}" srcOrd="1" destOrd="0" parTransId="{5D326006-D757-4959-BE48-60A2927777D8}" sibTransId="{3D0C4A60-915E-4471-95B7-F6E346E554B4}"/>
    <dgm:cxn modelId="{8AFADB57-1D96-4156-B2CD-99345C0FB561}" srcId="{323A916C-9D5E-4762-85D0-4A507BAC4D7A}" destId="{691D63AE-BC97-4176-8A49-F6450412DB92}" srcOrd="2" destOrd="0" parTransId="{B7928467-0D8C-4D79-8ACE-8F6855DE1698}" sibTransId="{0E1938C8-4A07-4842-8DFE-6AFC82289FA8}"/>
    <dgm:cxn modelId="{120226CA-A179-4D2A-9973-BDDA4BE07CCD}" type="presOf" srcId="{0E70BAD6-3C2B-4C76-8091-01B38EA5883B}" destId="{A7BA35F3-A40C-4140-988C-EC3EE253C75A}" srcOrd="1" destOrd="0" presId="urn:microsoft.com/office/officeart/2005/8/layout/cycle4"/>
    <dgm:cxn modelId="{4FF30770-9DA4-425F-8831-94A951932D18}" type="presOf" srcId="{06154543-4FED-4F94-B2E7-62B3FEEAC921}" destId="{9D1C1B00-072E-4510-AB5C-C77A6D2C1F91}" srcOrd="0" destOrd="0" presId="urn:microsoft.com/office/officeart/2005/8/layout/cycle4"/>
    <dgm:cxn modelId="{1D957ED0-0F9F-4AD2-AC1C-523D8B17D6C5}" type="presOf" srcId="{06154543-4FED-4F94-B2E7-62B3FEEAC921}" destId="{21DA20E8-E32C-4D20-B0A5-A00634A6CD49}" srcOrd="1" destOrd="0" presId="urn:microsoft.com/office/officeart/2005/8/layout/cycle4"/>
    <dgm:cxn modelId="{58693138-B750-4E3E-9B77-FAFAF2E61C15}" type="presOf" srcId="{34AB8E8D-8009-4F74-971B-CFB560DF0112}" destId="{9D1C1B00-072E-4510-AB5C-C77A6D2C1F91}" srcOrd="0" destOrd="1" presId="urn:microsoft.com/office/officeart/2005/8/layout/cycle4"/>
    <dgm:cxn modelId="{22F3C798-F063-464B-9A7F-112434F2362D}" srcId="{742753D1-4EB2-458E-B9EE-E5791F61AA63}" destId="{BFCF1733-8D8A-430D-90DF-CDE8CD01A0BA}" srcOrd="0" destOrd="0" parTransId="{7955048B-5C02-4ADF-AA94-7FF519C4363E}" sibTransId="{24AD26FE-A787-4DF0-B17D-633E06B1BD49}"/>
    <dgm:cxn modelId="{39B17FE0-C71C-453D-A6CE-67666EB4B3C3}" type="presOf" srcId="{91852BC0-CE69-4F0E-8422-9FDB15D7CD56}" destId="{D5CCF580-CEE6-4DD3-93B9-FC645503A2FF}" srcOrd="0" destOrd="1" presId="urn:microsoft.com/office/officeart/2005/8/layout/cycle4"/>
    <dgm:cxn modelId="{2425B208-3A0E-4964-B8BC-5C90A8D80776}" srcId="{323A916C-9D5E-4762-85D0-4A507BAC4D7A}" destId="{A939D075-B9EE-49F4-AB9B-F73A165A48DC}" srcOrd="1" destOrd="0" parTransId="{6502A785-A537-43DE-B69F-CF1E0DCC9953}" sibTransId="{B1C56FEB-0BED-433A-BCF9-6A9DEEAA39DF}"/>
    <dgm:cxn modelId="{1303A6A5-BC71-4B9A-B2CD-4E0425E74293}" type="presOf" srcId="{323A916C-9D5E-4762-85D0-4A507BAC4D7A}" destId="{57B96D79-7E2F-4364-A085-148DC53E5926}" srcOrd="0" destOrd="0" presId="urn:microsoft.com/office/officeart/2005/8/layout/cycle4"/>
    <dgm:cxn modelId="{2627ADB7-58F0-4AC1-A211-E5549D11C354}" srcId="{81729B56-91DC-4895-964F-F1AC52ABA893}" destId="{91852BC0-CE69-4F0E-8422-9FDB15D7CD56}" srcOrd="1" destOrd="0" parTransId="{702C5175-BA17-4488-A173-F8E0F597FDE3}" sibTransId="{90E40BB5-BD5A-464A-8B35-8EE5F977E44A}"/>
    <dgm:cxn modelId="{7FF7057E-377A-427B-8F22-C95A1886F4E7}" type="presOf" srcId="{7175573E-D973-43D1-9871-3295A612499E}" destId="{A7BA35F3-A40C-4140-988C-EC3EE253C75A}" srcOrd="1" destOrd="1" presId="urn:microsoft.com/office/officeart/2005/8/layout/cycle4"/>
    <dgm:cxn modelId="{E6BE2AAF-8061-40B7-9CAD-B31F417BA05C}" srcId="{81729B56-91DC-4895-964F-F1AC52ABA893}" destId="{712A941E-487F-4BAA-A850-D398CC96E18F}" srcOrd="0" destOrd="0" parTransId="{99F979CF-79AB-4CC2-AC67-07BC94C8D8AB}" sibTransId="{7D8C9550-ACF8-4A05-904F-5380B6754C89}"/>
    <dgm:cxn modelId="{564EBE96-9444-4BB5-97D0-0FA14E00C62D}" type="presOf" srcId="{91852BC0-CE69-4F0E-8422-9FDB15D7CD56}" destId="{E37665D4-0F97-4B6E-B8F6-08270874C6EC}" srcOrd="1" destOrd="1" presId="urn:microsoft.com/office/officeart/2005/8/layout/cycle4"/>
    <dgm:cxn modelId="{AF986B47-8FAC-466D-903C-86BC88CCA531}" type="presOf" srcId="{742753D1-4EB2-458E-B9EE-E5791F61AA63}" destId="{88787A9F-27C1-49B2-BDBD-BCFDF255B6F4}" srcOrd="0" destOrd="0" presId="urn:microsoft.com/office/officeart/2005/8/layout/cycle4"/>
    <dgm:cxn modelId="{BE06FC00-BC4D-4E28-BF90-02268B680E8D}" type="presOf" srcId="{BFCF1733-8D8A-430D-90DF-CDE8CD01A0BA}" destId="{2F4CD1AC-60FC-4021-8E08-F8C2AC0FBB52}" srcOrd="0" destOrd="0" presId="urn:microsoft.com/office/officeart/2005/8/layout/cycle4"/>
    <dgm:cxn modelId="{29757139-D8EC-4D89-ADAF-8CA52D69F2B6}" srcId="{A939D075-B9EE-49F4-AB9B-F73A165A48DC}" destId="{7175573E-D973-43D1-9871-3295A612499E}" srcOrd="1" destOrd="0" parTransId="{866E5EFC-1257-4DDA-8478-F9B77ADAB719}" sibTransId="{D9A1A410-2EC6-42AD-8E46-5A88218CC745}"/>
    <dgm:cxn modelId="{7DCD49B9-AB92-4281-99C0-386EB2865FEA}" type="presOf" srcId="{A7D2E5D2-09ED-43A5-929F-EF1B208AEF71}" destId="{0FB9D370-D2B4-4BD4-A5F4-662F35F9A9F8}" srcOrd="1" destOrd="1" presId="urn:microsoft.com/office/officeart/2005/8/layout/cycle4"/>
    <dgm:cxn modelId="{FE39ABA5-8CA3-448A-B01F-4BBDA6014D75}" type="presOf" srcId="{BFCF1733-8D8A-430D-90DF-CDE8CD01A0BA}" destId="{0FB9D370-D2B4-4BD4-A5F4-662F35F9A9F8}" srcOrd="1" destOrd="0" presId="urn:microsoft.com/office/officeart/2005/8/layout/cycle4"/>
    <dgm:cxn modelId="{B9950462-E575-4E90-8ADC-5BE0C1CEA341}" type="presOf" srcId="{712A941E-487F-4BAA-A850-D398CC96E18F}" destId="{D5CCF580-CEE6-4DD3-93B9-FC645503A2FF}" srcOrd="0" destOrd="0" presId="urn:microsoft.com/office/officeart/2005/8/layout/cycle4"/>
    <dgm:cxn modelId="{B5AE14AD-E2C3-466C-AEE7-D999F5791A9D}" type="presParOf" srcId="{57B96D79-7E2F-4364-A085-148DC53E5926}" destId="{03EED63F-11A3-474B-804A-2385D93A953A}" srcOrd="0" destOrd="0" presId="urn:microsoft.com/office/officeart/2005/8/layout/cycle4"/>
    <dgm:cxn modelId="{B7699A44-1C1E-4124-B219-C369BCBE9C8C}" type="presParOf" srcId="{03EED63F-11A3-474B-804A-2385D93A953A}" destId="{0D276404-66F1-4B0A-99CC-A0AA020FB16E}" srcOrd="0" destOrd="0" presId="urn:microsoft.com/office/officeart/2005/8/layout/cycle4"/>
    <dgm:cxn modelId="{76B35D06-256C-4878-8393-A40F0D4454B4}" type="presParOf" srcId="{0D276404-66F1-4B0A-99CC-A0AA020FB16E}" destId="{2F4CD1AC-60FC-4021-8E08-F8C2AC0FBB52}" srcOrd="0" destOrd="0" presId="urn:microsoft.com/office/officeart/2005/8/layout/cycle4"/>
    <dgm:cxn modelId="{381AA68E-5A5A-47A6-B749-9787B3FB03C8}" type="presParOf" srcId="{0D276404-66F1-4B0A-99CC-A0AA020FB16E}" destId="{0FB9D370-D2B4-4BD4-A5F4-662F35F9A9F8}" srcOrd="1" destOrd="0" presId="urn:microsoft.com/office/officeart/2005/8/layout/cycle4"/>
    <dgm:cxn modelId="{97518A03-3D66-4FC1-8D17-93FC3C8FC9E3}" type="presParOf" srcId="{03EED63F-11A3-474B-804A-2385D93A953A}" destId="{918563DF-652A-4D00-B1F1-123391CC7371}" srcOrd="1" destOrd="0" presId="urn:microsoft.com/office/officeart/2005/8/layout/cycle4"/>
    <dgm:cxn modelId="{C6AA3A2D-054C-47A6-9E57-19406FE3BB5D}" type="presParOf" srcId="{918563DF-652A-4D00-B1F1-123391CC7371}" destId="{D9188434-6B95-4454-B487-E1929B18E986}" srcOrd="0" destOrd="0" presId="urn:microsoft.com/office/officeart/2005/8/layout/cycle4"/>
    <dgm:cxn modelId="{8D48CB3C-8B2E-40F9-9CC5-3CDC848298BB}" type="presParOf" srcId="{918563DF-652A-4D00-B1F1-123391CC7371}" destId="{A7BA35F3-A40C-4140-988C-EC3EE253C75A}" srcOrd="1" destOrd="0" presId="urn:microsoft.com/office/officeart/2005/8/layout/cycle4"/>
    <dgm:cxn modelId="{BDA8C7D2-975B-4ECE-9BBC-999DD1E6518A}" type="presParOf" srcId="{03EED63F-11A3-474B-804A-2385D93A953A}" destId="{BCB945F2-86BC-4D21-AFBE-CAF760F2538C}" srcOrd="2" destOrd="0" presId="urn:microsoft.com/office/officeart/2005/8/layout/cycle4"/>
    <dgm:cxn modelId="{0E175A08-13CD-450C-B0BF-FDB3F3376E3A}" type="presParOf" srcId="{BCB945F2-86BC-4D21-AFBE-CAF760F2538C}" destId="{9D1C1B00-072E-4510-AB5C-C77A6D2C1F91}" srcOrd="0" destOrd="0" presId="urn:microsoft.com/office/officeart/2005/8/layout/cycle4"/>
    <dgm:cxn modelId="{90DC8B32-26A5-4B25-93B0-FCE54DC50950}" type="presParOf" srcId="{BCB945F2-86BC-4D21-AFBE-CAF760F2538C}" destId="{21DA20E8-E32C-4D20-B0A5-A00634A6CD49}" srcOrd="1" destOrd="0" presId="urn:microsoft.com/office/officeart/2005/8/layout/cycle4"/>
    <dgm:cxn modelId="{2DBBC7E3-D7A5-42A2-BA50-55B3322F5BF9}" type="presParOf" srcId="{03EED63F-11A3-474B-804A-2385D93A953A}" destId="{48B118F2-FB4E-450A-BFD7-8BEE6C3339D5}" srcOrd="3" destOrd="0" presId="urn:microsoft.com/office/officeart/2005/8/layout/cycle4"/>
    <dgm:cxn modelId="{52BCA018-164C-45DC-A9E1-E0E9B2EEAC13}" type="presParOf" srcId="{48B118F2-FB4E-450A-BFD7-8BEE6C3339D5}" destId="{D5CCF580-CEE6-4DD3-93B9-FC645503A2FF}" srcOrd="0" destOrd="0" presId="urn:microsoft.com/office/officeart/2005/8/layout/cycle4"/>
    <dgm:cxn modelId="{CFB62646-9057-491B-8662-F42B842342D9}" type="presParOf" srcId="{48B118F2-FB4E-450A-BFD7-8BEE6C3339D5}" destId="{E37665D4-0F97-4B6E-B8F6-08270874C6EC}" srcOrd="1" destOrd="0" presId="urn:microsoft.com/office/officeart/2005/8/layout/cycle4"/>
    <dgm:cxn modelId="{DD55E901-D4D3-4166-BE19-796A49C895AB}" type="presParOf" srcId="{03EED63F-11A3-474B-804A-2385D93A953A}" destId="{3B6F1C02-6FA9-415A-8FC7-595276C8CC73}" srcOrd="4" destOrd="0" presId="urn:microsoft.com/office/officeart/2005/8/layout/cycle4"/>
    <dgm:cxn modelId="{8C41E122-48E5-4EDB-9C4E-772180A9D7FA}" type="presParOf" srcId="{57B96D79-7E2F-4364-A085-148DC53E5926}" destId="{3836EBFE-AF83-4BFB-804C-54BA2CB1F205}" srcOrd="1" destOrd="0" presId="urn:microsoft.com/office/officeart/2005/8/layout/cycle4"/>
    <dgm:cxn modelId="{DC75DCDB-C8D9-43FD-B6CB-5CB133BF4DA5}" type="presParOf" srcId="{3836EBFE-AF83-4BFB-804C-54BA2CB1F205}" destId="{88787A9F-27C1-49B2-BDBD-BCFDF255B6F4}" srcOrd="0" destOrd="0" presId="urn:microsoft.com/office/officeart/2005/8/layout/cycle4"/>
    <dgm:cxn modelId="{6C3F5138-E001-4BF3-86E9-697CF263B926}" type="presParOf" srcId="{3836EBFE-AF83-4BFB-804C-54BA2CB1F205}" destId="{2F474C2C-5992-4AC0-BA9C-985F62863953}" srcOrd="1" destOrd="0" presId="urn:microsoft.com/office/officeart/2005/8/layout/cycle4"/>
    <dgm:cxn modelId="{0630C59A-3310-469E-B0ED-A37B58B51226}" type="presParOf" srcId="{3836EBFE-AF83-4BFB-804C-54BA2CB1F205}" destId="{A641513A-97C6-464E-9933-BD42449A769F}" srcOrd="2" destOrd="0" presId="urn:microsoft.com/office/officeart/2005/8/layout/cycle4"/>
    <dgm:cxn modelId="{12591F6C-7EF8-4EFC-9345-63FA9AA0EC68}" type="presParOf" srcId="{3836EBFE-AF83-4BFB-804C-54BA2CB1F205}" destId="{66C3EE46-1125-4807-ACF2-C66BFA95E6AD}" srcOrd="3" destOrd="0" presId="urn:microsoft.com/office/officeart/2005/8/layout/cycle4"/>
    <dgm:cxn modelId="{EF958F06-42E8-44B8-8DE9-7F234D836D11}" type="presParOf" srcId="{3836EBFE-AF83-4BFB-804C-54BA2CB1F205}" destId="{5521C8C3-FACA-4A4A-A319-B5E8174419FF}" srcOrd="4" destOrd="0" presId="urn:microsoft.com/office/officeart/2005/8/layout/cycle4"/>
    <dgm:cxn modelId="{CB112DBD-A087-41B3-B7EA-C8CE6F73F3DD}" type="presParOf" srcId="{57B96D79-7E2F-4364-A085-148DC53E5926}" destId="{0088E2AE-8048-42C9-96B6-256FF52C3A97}" srcOrd="2" destOrd="0" presId="urn:microsoft.com/office/officeart/2005/8/layout/cycle4"/>
    <dgm:cxn modelId="{6C34FE1E-F5E2-410F-9294-B021A4556040}" type="presParOf" srcId="{57B96D79-7E2F-4364-A085-148DC53E5926}" destId="{424FF0D5-8DB3-4F51-8777-1B7D49F00D67}" srcOrd="3" destOrd="0" presId="urn:microsoft.com/office/officeart/2005/8/layout/cycle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FA34EB-F8B3-41E5-BA5E-8F145C06D647}"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099D2115-341F-462C-AD47-9D732825F5D3}">
      <dgm:prSet phldrT="[Text]" custT="1"/>
      <dgm:spPr/>
      <dgm:t>
        <a:bodyPr/>
        <a:lstStyle/>
        <a:p>
          <a:pPr>
            <a:lnSpc>
              <a:spcPct val="100000"/>
            </a:lnSpc>
            <a:spcAft>
              <a:spcPts val="0"/>
            </a:spcAft>
          </a:pPr>
          <a:r>
            <a:rPr lang="en-US" sz="2400" dirty="0" smtClean="0"/>
            <a:t>Data and</a:t>
          </a:r>
        </a:p>
        <a:p>
          <a:pPr>
            <a:lnSpc>
              <a:spcPct val="100000"/>
            </a:lnSpc>
            <a:spcAft>
              <a:spcPts val="0"/>
            </a:spcAft>
          </a:pPr>
          <a:r>
            <a:rPr lang="en-US" sz="2400" dirty="0" smtClean="0"/>
            <a:t>Procedures</a:t>
          </a:r>
          <a:endParaRPr lang="en-US" sz="2400" dirty="0"/>
        </a:p>
      </dgm:t>
    </dgm:pt>
    <dgm:pt modelId="{9F20ECFC-3E94-4FC5-8B47-7E0623BED81A}" type="parTrans" cxnId="{146FD304-1DE7-4664-A976-8DD8C57292EE}">
      <dgm:prSet/>
      <dgm:spPr/>
      <dgm:t>
        <a:bodyPr/>
        <a:lstStyle/>
        <a:p>
          <a:endParaRPr lang="en-US"/>
        </a:p>
      </dgm:t>
    </dgm:pt>
    <dgm:pt modelId="{A6004DCF-3E42-44BD-A926-B71DB36A9019}" type="sibTrans" cxnId="{146FD304-1DE7-4664-A976-8DD8C57292EE}">
      <dgm:prSet/>
      <dgm:spPr/>
      <dgm:t>
        <a:bodyPr/>
        <a:lstStyle/>
        <a:p>
          <a:endParaRPr lang="en-US"/>
        </a:p>
      </dgm:t>
    </dgm:pt>
    <dgm:pt modelId="{6D5E33C9-7A4E-44F0-A15C-5BB3133D2D94}">
      <dgm:prSet phldrT="[Text]" custT="1"/>
      <dgm:spPr/>
      <dgm:t>
        <a:bodyPr/>
        <a:lstStyle/>
        <a:p>
          <a:pPr>
            <a:lnSpc>
              <a:spcPct val="100000"/>
            </a:lnSpc>
            <a:spcAft>
              <a:spcPts val="0"/>
            </a:spcAft>
          </a:pPr>
          <a:r>
            <a:rPr lang="en-US" sz="1400" dirty="0" smtClean="0"/>
            <a:t>Address early grade chronic</a:t>
          </a:r>
        </a:p>
        <a:p>
          <a:pPr>
            <a:lnSpc>
              <a:spcPct val="100000"/>
            </a:lnSpc>
            <a:spcAft>
              <a:spcPts val="0"/>
            </a:spcAft>
          </a:pPr>
          <a:r>
            <a:rPr lang="en-US" sz="1400" dirty="0" smtClean="0"/>
            <a:t>absence among AAM and</a:t>
          </a:r>
        </a:p>
        <a:p>
          <a:pPr>
            <a:lnSpc>
              <a:spcPct val="100000"/>
            </a:lnSpc>
            <a:spcAft>
              <a:spcPts val="0"/>
            </a:spcAft>
          </a:pPr>
          <a:r>
            <a:rPr lang="en-US" sz="1400" dirty="0" smtClean="0"/>
            <a:t>support engagement of AAM in</a:t>
          </a:r>
        </a:p>
        <a:p>
          <a:pPr>
            <a:lnSpc>
              <a:spcPct val="100000"/>
            </a:lnSpc>
            <a:spcAft>
              <a:spcPts val="0"/>
            </a:spcAft>
          </a:pPr>
          <a:r>
            <a:rPr lang="en-US" sz="1400" dirty="0" smtClean="0"/>
            <a:t>Early Childhood Education programs.</a:t>
          </a:r>
          <a:endParaRPr lang="en-US" sz="1400" dirty="0"/>
        </a:p>
      </dgm:t>
    </dgm:pt>
    <dgm:pt modelId="{EC6FCBDE-AE76-49C1-8C5A-E7D63A7B071A}" type="parTrans" cxnId="{B079BCD7-D17E-40B7-B2D4-A3C282E5E439}">
      <dgm:prSet/>
      <dgm:spPr/>
      <dgm:t>
        <a:bodyPr/>
        <a:lstStyle/>
        <a:p>
          <a:endParaRPr lang="en-US"/>
        </a:p>
      </dgm:t>
    </dgm:pt>
    <dgm:pt modelId="{EF36F54A-2B6F-48D8-955D-C3AAFACFF1D2}" type="sibTrans" cxnId="{B079BCD7-D17E-40B7-B2D4-A3C282E5E439}">
      <dgm:prSet/>
      <dgm:spPr/>
      <dgm:t>
        <a:bodyPr/>
        <a:lstStyle/>
        <a:p>
          <a:endParaRPr lang="en-US"/>
        </a:p>
      </dgm:t>
    </dgm:pt>
    <dgm:pt modelId="{51104F77-0C45-4C44-8244-737DFCD9C46C}">
      <dgm:prSet phldrT="[Text]" custT="1"/>
      <dgm:spPr/>
      <dgm:t>
        <a:bodyPr/>
        <a:lstStyle/>
        <a:p>
          <a:pPr algn="ctr">
            <a:lnSpc>
              <a:spcPct val="100000"/>
            </a:lnSpc>
            <a:spcAft>
              <a:spcPts val="0"/>
            </a:spcAft>
          </a:pPr>
          <a:r>
            <a:rPr lang="en-US" sz="1400" dirty="0" smtClean="0"/>
            <a:t>Work with African</a:t>
          </a:r>
        </a:p>
        <a:p>
          <a:pPr algn="ctr">
            <a:lnSpc>
              <a:spcPct val="100000"/>
            </a:lnSpc>
            <a:spcAft>
              <a:spcPts val="0"/>
            </a:spcAft>
          </a:pPr>
          <a:r>
            <a:rPr lang="en-US" sz="1400" dirty="0" smtClean="0"/>
            <a:t>American male students and their families to get to school on time and regularly, using local</a:t>
          </a:r>
        </a:p>
        <a:p>
          <a:pPr algn="ctr">
            <a:lnSpc>
              <a:spcPct val="100000"/>
            </a:lnSpc>
            <a:spcAft>
              <a:spcPts val="0"/>
            </a:spcAft>
          </a:pPr>
          <a:r>
            <a:rPr lang="en-US" sz="1400" dirty="0" smtClean="0"/>
            <a:t>resources.</a:t>
          </a:r>
          <a:endParaRPr lang="en-US" sz="1400" dirty="0"/>
        </a:p>
      </dgm:t>
    </dgm:pt>
    <dgm:pt modelId="{18415BDF-BFFA-400B-8BA3-7A4509686CD8}" type="parTrans" cxnId="{A78FF675-3D2B-4182-B89F-D631BB484DFB}">
      <dgm:prSet/>
      <dgm:spPr/>
      <dgm:t>
        <a:bodyPr/>
        <a:lstStyle/>
        <a:p>
          <a:endParaRPr lang="en-US"/>
        </a:p>
      </dgm:t>
    </dgm:pt>
    <dgm:pt modelId="{D8E67EF9-EDB2-4F76-A5E5-1A5B709F5AB5}" type="sibTrans" cxnId="{A78FF675-3D2B-4182-B89F-D631BB484DFB}">
      <dgm:prSet/>
      <dgm:spPr/>
      <dgm:t>
        <a:bodyPr/>
        <a:lstStyle/>
        <a:p>
          <a:endParaRPr lang="en-US"/>
        </a:p>
      </dgm:t>
    </dgm:pt>
    <dgm:pt modelId="{18193AC4-631E-4152-A84D-FC5C441E6E65}">
      <dgm:prSet phldrT="[Text]" custT="1"/>
      <dgm:spPr/>
      <dgm:t>
        <a:bodyPr/>
        <a:lstStyle/>
        <a:p>
          <a:pPr>
            <a:lnSpc>
              <a:spcPct val="100000"/>
            </a:lnSpc>
            <a:spcAft>
              <a:spcPts val="0"/>
            </a:spcAft>
          </a:pPr>
          <a:r>
            <a:rPr lang="en-US" sz="2400" b="0" dirty="0" smtClean="0"/>
            <a:t>Policy and</a:t>
          </a:r>
        </a:p>
        <a:p>
          <a:pPr>
            <a:lnSpc>
              <a:spcPct val="100000"/>
            </a:lnSpc>
            <a:spcAft>
              <a:spcPts val="0"/>
            </a:spcAft>
          </a:pPr>
          <a:r>
            <a:rPr lang="en-US" sz="2400" b="0" dirty="0" smtClean="0"/>
            <a:t>Procedure</a:t>
          </a:r>
          <a:endParaRPr lang="en-US" sz="2400" b="0" dirty="0"/>
        </a:p>
      </dgm:t>
    </dgm:pt>
    <dgm:pt modelId="{7C63FA39-6AB7-45B5-B872-4C00E91AF83A}" type="parTrans" cxnId="{6094CE65-A5F5-44B4-83F3-6ABF79D1D833}">
      <dgm:prSet/>
      <dgm:spPr/>
      <dgm:t>
        <a:bodyPr/>
        <a:lstStyle/>
        <a:p>
          <a:endParaRPr lang="en-US"/>
        </a:p>
      </dgm:t>
    </dgm:pt>
    <dgm:pt modelId="{8F4304D6-4DC9-44B6-BFCB-A90C1AB678D4}" type="sibTrans" cxnId="{6094CE65-A5F5-44B4-83F3-6ABF79D1D833}">
      <dgm:prSet/>
      <dgm:spPr/>
      <dgm:t>
        <a:bodyPr/>
        <a:lstStyle/>
        <a:p>
          <a:endParaRPr lang="en-US"/>
        </a:p>
      </dgm:t>
    </dgm:pt>
    <dgm:pt modelId="{AE78107A-92B2-4FE6-818E-344A9F168B6F}">
      <dgm:prSet phldrT="[Text]" custT="1"/>
      <dgm:spPr/>
      <dgm:t>
        <a:bodyPr/>
        <a:lstStyle/>
        <a:p>
          <a:pPr>
            <a:lnSpc>
              <a:spcPct val="100000"/>
            </a:lnSpc>
            <a:spcAft>
              <a:spcPts val="0"/>
            </a:spcAft>
          </a:pPr>
          <a:r>
            <a:rPr lang="en-US" sz="1400" dirty="0" smtClean="0"/>
            <a:t>Designate a single senior</a:t>
          </a:r>
        </a:p>
        <a:p>
          <a:pPr>
            <a:lnSpc>
              <a:spcPct val="100000"/>
            </a:lnSpc>
            <a:spcAft>
              <a:spcPts val="0"/>
            </a:spcAft>
          </a:pPr>
          <a:r>
            <a:rPr lang="en-US" sz="1400" dirty="0" smtClean="0"/>
            <a:t>administrator responsible for attendance efforts for African American males.</a:t>
          </a:r>
          <a:endParaRPr lang="en-US" sz="1400" dirty="0"/>
        </a:p>
      </dgm:t>
    </dgm:pt>
    <dgm:pt modelId="{F7BF0CDE-2E5C-403A-BACB-800BB911F991}" type="parTrans" cxnId="{7AE8E433-B961-4758-AF62-4EC22B923C9E}">
      <dgm:prSet/>
      <dgm:spPr/>
      <dgm:t>
        <a:bodyPr/>
        <a:lstStyle/>
        <a:p>
          <a:endParaRPr lang="en-US"/>
        </a:p>
      </dgm:t>
    </dgm:pt>
    <dgm:pt modelId="{08DD834D-F361-462D-92CB-69D412E0058F}" type="sibTrans" cxnId="{7AE8E433-B961-4758-AF62-4EC22B923C9E}">
      <dgm:prSet/>
      <dgm:spPr/>
      <dgm:t>
        <a:bodyPr/>
        <a:lstStyle/>
        <a:p>
          <a:endParaRPr lang="en-US"/>
        </a:p>
      </dgm:t>
    </dgm:pt>
    <dgm:pt modelId="{8E2175B3-3B56-400E-AB4B-E66DC5FED781}">
      <dgm:prSet phldrT="[Text]" custT="1"/>
      <dgm:spPr/>
      <dgm:t>
        <a:bodyPr/>
        <a:lstStyle/>
        <a:p>
          <a:pPr>
            <a:lnSpc>
              <a:spcPct val="100000"/>
            </a:lnSpc>
            <a:spcAft>
              <a:spcPts val="0"/>
            </a:spcAft>
          </a:pPr>
          <a:r>
            <a:rPr lang="en-US" sz="1400" dirty="0" smtClean="0"/>
            <a:t>Review and revise</a:t>
          </a:r>
        </a:p>
        <a:p>
          <a:pPr>
            <a:lnSpc>
              <a:spcPct val="100000"/>
            </a:lnSpc>
            <a:spcAft>
              <a:spcPts val="0"/>
            </a:spcAft>
          </a:pPr>
          <a:r>
            <a:rPr lang="en-US" sz="1400" dirty="0" smtClean="0"/>
            <a:t>attendance policy with input of African American males and their families.</a:t>
          </a:r>
        </a:p>
        <a:p>
          <a:pPr>
            <a:lnSpc>
              <a:spcPct val="100000"/>
            </a:lnSpc>
            <a:spcAft>
              <a:spcPts val="0"/>
            </a:spcAft>
          </a:pPr>
          <a:r>
            <a:rPr lang="en-US" sz="1400" dirty="0" smtClean="0"/>
            <a:t> </a:t>
          </a:r>
          <a:endParaRPr lang="en-US" sz="1400" dirty="0"/>
        </a:p>
      </dgm:t>
    </dgm:pt>
    <dgm:pt modelId="{8E61712F-BC9D-4F4A-8348-3E6A2CA809EA}" type="parTrans" cxnId="{F9A899A7-C92C-449D-A07A-7E74CA28298D}">
      <dgm:prSet/>
      <dgm:spPr/>
      <dgm:t>
        <a:bodyPr/>
        <a:lstStyle/>
        <a:p>
          <a:endParaRPr lang="en-US"/>
        </a:p>
      </dgm:t>
    </dgm:pt>
    <dgm:pt modelId="{B11D177E-3EEC-44AE-A5A7-F03C27F8E606}" type="sibTrans" cxnId="{F9A899A7-C92C-449D-A07A-7E74CA28298D}">
      <dgm:prSet/>
      <dgm:spPr/>
      <dgm:t>
        <a:bodyPr/>
        <a:lstStyle/>
        <a:p>
          <a:endParaRPr lang="en-US"/>
        </a:p>
      </dgm:t>
    </dgm:pt>
    <dgm:pt modelId="{4777609A-BFCE-4994-B4AD-65815226855D}">
      <dgm:prSet phldrT="[Text]" custT="1"/>
      <dgm:spPr/>
      <dgm:t>
        <a:bodyPr/>
        <a:lstStyle/>
        <a:p>
          <a:pPr>
            <a:lnSpc>
              <a:spcPct val="100000"/>
            </a:lnSpc>
            <a:spcAft>
              <a:spcPts val="0"/>
            </a:spcAft>
          </a:pPr>
          <a:r>
            <a:rPr lang="en-US" sz="2400" dirty="0" smtClean="0"/>
            <a:t>Student, Family</a:t>
          </a:r>
        </a:p>
        <a:p>
          <a:pPr>
            <a:lnSpc>
              <a:spcPct val="100000"/>
            </a:lnSpc>
            <a:spcAft>
              <a:spcPts val="0"/>
            </a:spcAft>
          </a:pPr>
          <a:r>
            <a:rPr lang="en-US" sz="2400" dirty="0" smtClean="0"/>
            <a:t>and Community</a:t>
          </a:r>
        </a:p>
        <a:p>
          <a:pPr>
            <a:lnSpc>
              <a:spcPct val="100000"/>
            </a:lnSpc>
            <a:spcAft>
              <a:spcPts val="0"/>
            </a:spcAft>
          </a:pPr>
          <a:r>
            <a:rPr lang="en-US" sz="2400" dirty="0" smtClean="0"/>
            <a:t>Engagement</a:t>
          </a:r>
          <a:endParaRPr lang="en-US" sz="2400" dirty="0"/>
        </a:p>
      </dgm:t>
    </dgm:pt>
    <dgm:pt modelId="{694F2E4F-8C4D-4521-90DF-E042FF77F6C3}" type="sibTrans" cxnId="{0067E838-62DD-4138-96F5-DB2ACF9860C0}">
      <dgm:prSet/>
      <dgm:spPr/>
      <dgm:t>
        <a:bodyPr/>
        <a:lstStyle/>
        <a:p>
          <a:endParaRPr lang="en-US"/>
        </a:p>
      </dgm:t>
    </dgm:pt>
    <dgm:pt modelId="{0E3D34FB-7D60-498A-93DE-BE799DA949F9}" type="parTrans" cxnId="{0067E838-62DD-4138-96F5-DB2ACF9860C0}">
      <dgm:prSet/>
      <dgm:spPr/>
      <dgm:t>
        <a:bodyPr/>
        <a:lstStyle/>
        <a:p>
          <a:endParaRPr lang="en-US"/>
        </a:p>
      </dgm:t>
    </dgm:pt>
    <dgm:pt modelId="{7B9EB77F-63E8-400B-8E23-F550892070B5}">
      <dgm:prSet phldrT="[Text]" custT="1"/>
      <dgm:spPr/>
      <dgm:t>
        <a:bodyPr/>
        <a:lstStyle/>
        <a:p>
          <a:r>
            <a:rPr lang="en-US" sz="1450" dirty="0" smtClean="0"/>
            <a:t>Explore patterns of tardiness</a:t>
          </a:r>
        </a:p>
        <a:p>
          <a:r>
            <a:rPr lang="en-US" sz="1450" dirty="0" smtClean="0"/>
            <a:t>and truancy for AAMs to see</a:t>
          </a:r>
        </a:p>
        <a:p>
          <a:r>
            <a:rPr lang="en-US" sz="1450" dirty="0" smtClean="0"/>
            <a:t>whether and they are linked</a:t>
          </a:r>
        </a:p>
        <a:p>
          <a:r>
            <a:rPr lang="en-US" sz="1450" dirty="0" smtClean="0"/>
            <a:t>to chronic absence.</a:t>
          </a:r>
          <a:endParaRPr lang="en-US" sz="1450" dirty="0"/>
        </a:p>
      </dgm:t>
    </dgm:pt>
    <dgm:pt modelId="{C2E2C15A-5275-4D68-8662-C7F06335C280}" type="sibTrans" cxnId="{8752D849-51A2-4701-9519-D6EED34FD575}">
      <dgm:prSet/>
      <dgm:spPr/>
      <dgm:t>
        <a:bodyPr/>
        <a:lstStyle/>
        <a:p>
          <a:endParaRPr lang="en-US"/>
        </a:p>
      </dgm:t>
    </dgm:pt>
    <dgm:pt modelId="{870D73C1-F686-43C0-A572-CD4ABED50C0F}" type="parTrans" cxnId="{8752D849-51A2-4701-9519-D6EED34FD575}">
      <dgm:prSet/>
      <dgm:spPr/>
      <dgm:t>
        <a:bodyPr/>
        <a:lstStyle/>
        <a:p>
          <a:endParaRPr lang="en-US"/>
        </a:p>
      </dgm:t>
    </dgm:pt>
    <dgm:pt modelId="{677F18EF-3D37-4F95-BEF0-A4B3DDCCC747}">
      <dgm:prSet phldrT="[Text]" custT="1"/>
      <dgm:spPr/>
      <dgm:t>
        <a:bodyPr/>
        <a:lstStyle/>
        <a:p>
          <a:r>
            <a:rPr lang="en-US" sz="1450" dirty="0" smtClean="0"/>
            <a:t>Use data disaggregated by</a:t>
          </a:r>
        </a:p>
        <a:p>
          <a:r>
            <a:rPr lang="en-US" sz="1450" dirty="0" smtClean="0"/>
            <a:t>race/ethnicity and gender to track African American male chronic absence, and use it to intervene early</a:t>
          </a:r>
          <a:r>
            <a:rPr lang="en-US" sz="1400" dirty="0" smtClean="0"/>
            <a:t>.</a:t>
          </a:r>
          <a:endParaRPr lang="en-US" sz="1400" dirty="0"/>
        </a:p>
      </dgm:t>
    </dgm:pt>
    <dgm:pt modelId="{F2F220DB-A376-4064-BB61-27A4DE1EE48D}" type="sibTrans" cxnId="{55FC08E4-76F2-4FD6-9689-8EA406993F1C}">
      <dgm:prSet/>
      <dgm:spPr/>
      <dgm:t>
        <a:bodyPr/>
        <a:lstStyle/>
        <a:p>
          <a:endParaRPr lang="en-US"/>
        </a:p>
      </dgm:t>
    </dgm:pt>
    <dgm:pt modelId="{D35E3888-F8AE-40CE-B39F-DFEB6F216E74}" type="parTrans" cxnId="{55FC08E4-76F2-4FD6-9689-8EA406993F1C}">
      <dgm:prSet/>
      <dgm:spPr/>
      <dgm:t>
        <a:bodyPr/>
        <a:lstStyle/>
        <a:p>
          <a:endParaRPr lang="en-US"/>
        </a:p>
      </dgm:t>
    </dgm:pt>
    <dgm:pt modelId="{B7FB603E-7636-4D53-B7B7-A778FDCA25A4}" type="pres">
      <dgm:prSet presAssocID="{5EFA34EB-F8B3-41E5-BA5E-8F145C06D647}" presName="theList" presStyleCnt="0">
        <dgm:presLayoutVars>
          <dgm:dir/>
          <dgm:animLvl val="lvl"/>
          <dgm:resizeHandles val="exact"/>
        </dgm:presLayoutVars>
      </dgm:prSet>
      <dgm:spPr/>
      <dgm:t>
        <a:bodyPr/>
        <a:lstStyle/>
        <a:p>
          <a:endParaRPr lang="en-US"/>
        </a:p>
      </dgm:t>
    </dgm:pt>
    <dgm:pt modelId="{3F8279D7-9E05-42EB-B57F-D022DC50B1AB}" type="pres">
      <dgm:prSet presAssocID="{099D2115-341F-462C-AD47-9D732825F5D3}" presName="compNode" presStyleCnt="0"/>
      <dgm:spPr/>
    </dgm:pt>
    <dgm:pt modelId="{B5B6335B-D11D-4733-9B57-877E8ED00021}" type="pres">
      <dgm:prSet presAssocID="{099D2115-341F-462C-AD47-9D732825F5D3}" presName="aNode" presStyleLbl="bgShp" presStyleIdx="0" presStyleCnt="3"/>
      <dgm:spPr/>
      <dgm:t>
        <a:bodyPr/>
        <a:lstStyle/>
        <a:p>
          <a:endParaRPr lang="en-US"/>
        </a:p>
      </dgm:t>
    </dgm:pt>
    <dgm:pt modelId="{694F5D20-A748-49A7-BC86-536C5BFBBD84}" type="pres">
      <dgm:prSet presAssocID="{099D2115-341F-462C-AD47-9D732825F5D3}" presName="textNode" presStyleLbl="bgShp" presStyleIdx="0" presStyleCnt="3"/>
      <dgm:spPr/>
      <dgm:t>
        <a:bodyPr/>
        <a:lstStyle/>
        <a:p>
          <a:endParaRPr lang="en-US"/>
        </a:p>
      </dgm:t>
    </dgm:pt>
    <dgm:pt modelId="{AB8C438D-E69B-40C8-9A9B-8092A25E1DF1}" type="pres">
      <dgm:prSet presAssocID="{099D2115-341F-462C-AD47-9D732825F5D3}" presName="compChildNode" presStyleCnt="0"/>
      <dgm:spPr/>
    </dgm:pt>
    <dgm:pt modelId="{0D1C65FE-2776-4E81-A5CD-11F626E6BFA2}" type="pres">
      <dgm:prSet presAssocID="{099D2115-341F-462C-AD47-9D732825F5D3}" presName="theInnerList" presStyleCnt="0"/>
      <dgm:spPr/>
    </dgm:pt>
    <dgm:pt modelId="{4DF3D607-5031-4D0D-869E-D97379DE5873}" type="pres">
      <dgm:prSet presAssocID="{677F18EF-3D37-4F95-BEF0-A4B3DDCCC747}" presName="childNode" presStyleLbl="node1" presStyleIdx="0" presStyleCnt="6" custScaleX="111212" custScaleY="125882" custLinFactNeighborY="-91009">
        <dgm:presLayoutVars>
          <dgm:bulletEnabled val="1"/>
        </dgm:presLayoutVars>
      </dgm:prSet>
      <dgm:spPr/>
      <dgm:t>
        <a:bodyPr/>
        <a:lstStyle/>
        <a:p>
          <a:endParaRPr lang="en-US"/>
        </a:p>
      </dgm:t>
    </dgm:pt>
    <dgm:pt modelId="{C08CBA6A-DE13-4A31-8946-441540C47826}" type="pres">
      <dgm:prSet presAssocID="{677F18EF-3D37-4F95-BEF0-A4B3DDCCC747}" presName="aSpace2" presStyleCnt="0"/>
      <dgm:spPr/>
    </dgm:pt>
    <dgm:pt modelId="{7F422D96-B0CE-484F-A649-DD78FBC0D5F3}" type="pres">
      <dgm:prSet presAssocID="{7B9EB77F-63E8-400B-8E23-F550892070B5}" presName="childNode" presStyleLbl="node1" presStyleIdx="1" presStyleCnt="6" custScaleX="111212" custScaleY="138399" custLinFactNeighborY="-56762">
        <dgm:presLayoutVars>
          <dgm:bulletEnabled val="1"/>
        </dgm:presLayoutVars>
      </dgm:prSet>
      <dgm:spPr/>
      <dgm:t>
        <a:bodyPr/>
        <a:lstStyle/>
        <a:p>
          <a:endParaRPr lang="en-US"/>
        </a:p>
      </dgm:t>
    </dgm:pt>
    <dgm:pt modelId="{57A37C7C-998C-46E2-84CA-435BBEB16149}" type="pres">
      <dgm:prSet presAssocID="{099D2115-341F-462C-AD47-9D732825F5D3}" presName="aSpace" presStyleCnt="0"/>
      <dgm:spPr/>
    </dgm:pt>
    <dgm:pt modelId="{66EBA2B7-028F-44DA-B8FF-D3AA3CBDB2BC}" type="pres">
      <dgm:prSet presAssocID="{4777609A-BFCE-4994-B4AD-65815226855D}" presName="compNode" presStyleCnt="0"/>
      <dgm:spPr/>
    </dgm:pt>
    <dgm:pt modelId="{51052DA4-E1FE-41D7-B06B-F52EFBE57025}" type="pres">
      <dgm:prSet presAssocID="{4777609A-BFCE-4994-B4AD-65815226855D}" presName="aNode" presStyleLbl="bgShp" presStyleIdx="1" presStyleCnt="3"/>
      <dgm:spPr/>
      <dgm:t>
        <a:bodyPr/>
        <a:lstStyle/>
        <a:p>
          <a:endParaRPr lang="en-US"/>
        </a:p>
      </dgm:t>
    </dgm:pt>
    <dgm:pt modelId="{F3651DD6-9BE7-4842-A40B-C89AEFB77734}" type="pres">
      <dgm:prSet presAssocID="{4777609A-BFCE-4994-B4AD-65815226855D}" presName="textNode" presStyleLbl="bgShp" presStyleIdx="1" presStyleCnt="3"/>
      <dgm:spPr/>
      <dgm:t>
        <a:bodyPr/>
        <a:lstStyle/>
        <a:p>
          <a:endParaRPr lang="en-US"/>
        </a:p>
      </dgm:t>
    </dgm:pt>
    <dgm:pt modelId="{9D448ADF-BBA4-4609-8B68-D5435B2EC2B3}" type="pres">
      <dgm:prSet presAssocID="{4777609A-BFCE-4994-B4AD-65815226855D}" presName="compChildNode" presStyleCnt="0"/>
      <dgm:spPr/>
    </dgm:pt>
    <dgm:pt modelId="{A65A1C48-08C2-4C71-AD64-9B064C6DED2F}" type="pres">
      <dgm:prSet presAssocID="{4777609A-BFCE-4994-B4AD-65815226855D}" presName="theInnerList" presStyleCnt="0"/>
      <dgm:spPr/>
    </dgm:pt>
    <dgm:pt modelId="{499E4B5A-95C2-4A1F-AA2A-CB158DED7FA8}" type="pres">
      <dgm:prSet presAssocID="{6D5E33C9-7A4E-44F0-A15C-5BB3133D2D94}" presName="childNode" presStyleLbl="node1" presStyleIdx="2" presStyleCnt="6" custScaleX="114575" custScaleY="33806" custLinFactNeighborX="-1444" custLinFactNeighborY="-80665">
        <dgm:presLayoutVars>
          <dgm:bulletEnabled val="1"/>
        </dgm:presLayoutVars>
      </dgm:prSet>
      <dgm:spPr/>
      <dgm:t>
        <a:bodyPr/>
        <a:lstStyle/>
        <a:p>
          <a:endParaRPr lang="en-US"/>
        </a:p>
      </dgm:t>
    </dgm:pt>
    <dgm:pt modelId="{85DE38A0-1FE2-4C4A-8736-21DB62C57B17}" type="pres">
      <dgm:prSet presAssocID="{6D5E33C9-7A4E-44F0-A15C-5BB3133D2D94}" presName="aSpace2" presStyleCnt="0"/>
      <dgm:spPr/>
    </dgm:pt>
    <dgm:pt modelId="{3954B6A8-E08A-46B9-B56C-A810DFD0F019}" type="pres">
      <dgm:prSet presAssocID="{51104F77-0C45-4C44-8244-737DFCD9C46C}" presName="childNode" presStyleLbl="node1" presStyleIdx="3" presStyleCnt="6" custScaleX="114197" custScaleY="35957" custLinFactY="-9380" custLinFactNeighborX="-1822" custLinFactNeighborY="-100000">
        <dgm:presLayoutVars>
          <dgm:bulletEnabled val="1"/>
        </dgm:presLayoutVars>
      </dgm:prSet>
      <dgm:spPr/>
      <dgm:t>
        <a:bodyPr/>
        <a:lstStyle/>
        <a:p>
          <a:endParaRPr lang="en-US"/>
        </a:p>
      </dgm:t>
    </dgm:pt>
    <dgm:pt modelId="{F68B6664-5630-4285-956B-1ED2D34A84A0}" type="pres">
      <dgm:prSet presAssocID="{4777609A-BFCE-4994-B4AD-65815226855D}" presName="aSpace" presStyleCnt="0"/>
      <dgm:spPr/>
    </dgm:pt>
    <dgm:pt modelId="{2B3D2DD5-4D69-4426-B427-64FDA8AE03C4}" type="pres">
      <dgm:prSet presAssocID="{18193AC4-631E-4152-A84D-FC5C441E6E65}" presName="compNode" presStyleCnt="0"/>
      <dgm:spPr/>
    </dgm:pt>
    <dgm:pt modelId="{B74B5B7D-3101-438C-AD16-D4589AD42BC9}" type="pres">
      <dgm:prSet presAssocID="{18193AC4-631E-4152-A84D-FC5C441E6E65}" presName="aNode" presStyleLbl="bgShp" presStyleIdx="2" presStyleCnt="3"/>
      <dgm:spPr/>
      <dgm:t>
        <a:bodyPr/>
        <a:lstStyle/>
        <a:p>
          <a:endParaRPr lang="en-US"/>
        </a:p>
      </dgm:t>
    </dgm:pt>
    <dgm:pt modelId="{D181D80A-E105-4032-B73C-5B4A8CF9B8B4}" type="pres">
      <dgm:prSet presAssocID="{18193AC4-631E-4152-A84D-FC5C441E6E65}" presName="textNode" presStyleLbl="bgShp" presStyleIdx="2" presStyleCnt="3"/>
      <dgm:spPr/>
      <dgm:t>
        <a:bodyPr/>
        <a:lstStyle/>
        <a:p>
          <a:endParaRPr lang="en-US"/>
        </a:p>
      </dgm:t>
    </dgm:pt>
    <dgm:pt modelId="{A5A61842-854F-4488-BE8C-D803C18590CF}" type="pres">
      <dgm:prSet presAssocID="{18193AC4-631E-4152-A84D-FC5C441E6E65}" presName="compChildNode" presStyleCnt="0"/>
      <dgm:spPr/>
    </dgm:pt>
    <dgm:pt modelId="{ACDDFAD1-ECC4-4138-96D7-54B75077030F}" type="pres">
      <dgm:prSet presAssocID="{18193AC4-631E-4152-A84D-FC5C441E6E65}" presName="theInnerList" presStyleCnt="0"/>
      <dgm:spPr/>
    </dgm:pt>
    <dgm:pt modelId="{2DE60A94-3354-4B7A-9A43-D1EC5CBA9413}" type="pres">
      <dgm:prSet presAssocID="{AE78107A-92B2-4FE6-818E-344A9F168B6F}" presName="childNode" presStyleLbl="node1" presStyleIdx="4" presStyleCnt="6" custScaleY="33934" custLinFactNeighborY="-91523">
        <dgm:presLayoutVars>
          <dgm:bulletEnabled val="1"/>
        </dgm:presLayoutVars>
      </dgm:prSet>
      <dgm:spPr/>
      <dgm:t>
        <a:bodyPr/>
        <a:lstStyle/>
        <a:p>
          <a:endParaRPr lang="en-US"/>
        </a:p>
      </dgm:t>
    </dgm:pt>
    <dgm:pt modelId="{86751E63-2D1C-47DB-B1F3-1D9868053F4B}" type="pres">
      <dgm:prSet presAssocID="{AE78107A-92B2-4FE6-818E-344A9F168B6F}" presName="aSpace2" presStyleCnt="0"/>
      <dgm:spPr/>
    </dgm:pt>
    <dgm:pt modelId="{F8AF1B37-3F8A-445A-A482-C385484D68F1}" type="pres">
      <dgm:prSet presAssocID="{8E2175B3-3B56-400E-AB4B-E66DC5FED781}" presName="childNode" presStyleLbl="node1" presStyleIdx="5" presStyleCnt="6" custScaleY="32488" custLinFactY="-9011" custLinFactNeighborY="-100000">
        <dgm:presLayoutVars>
          <dgm:bulletEnabled val="1"/>
        </dgm:presLayoutVars>
      </dgm:prSet>
      <dgm:spPr/>
      <dgm:t>
        <a:bodyPr/>
        <a:lstStyle/>
        <a:p>
          <a:endParaRPr lang="en-US"/>
        </a:p>
      </dgm:t>
    </dgm:pt>
  </dgm:ptLst>
  <dgm:cxnLst>
    <dgm:cxn modelId="{146FD304-1DE7-4664-A976-8DD8C57292EE}" srcId="{5EFA34EB-F8B3-41E5-BA5E-8F145C06D647}" destId="{099D2115-341F-462C-AD47-9D732825F5D3}" srcOrd="0" destOrd="0" parTransId="{9F20ECFC-3E94-4FC5-8B47-7E0623BED81A}" sibTransId="{A6004DCF-3E42-44BD-A926-B71DB36A9019}"/>
    <dgm:cxn modelId="{93609ECD-5127-468F-982E-35666AB82098}" type="presOf" srcId="{677F18EF-3D37-4F95-BEF0-A4B3DDCCC747}" destId="{4DF3D607-5031-4D0D-869E-D97379DE5873}" srcOrd="0" destOrd="0" presId="urn:microsoft.com/office/officeart/2005/8/layout/lProcess2"/>
    <dgm:cxn modelId="{F46AA7B6-1CD4-4394-BDBC-6C277619E4D6}" type="presOf" srcId="{7B9EB77F-63E8-400B-8E23-F550892070B5}" destId="{7F422D96-B0CE-484F-A649-DD78FBC0D5F3}" srcOrd="0" destOrd="0" presId="urn:microsoft.com/office/officeart/2005/8/layout/lProcess2"/>
    <dgm:cxn modelId="{B079BCD7-D17E-40B7-B2D4-A3C282E5E439}" srcId="{4777609A-BFCE-4994-B4AD-65815226855D}" destId="{6D5E33C9-7A4E-44F0-A15C-5BB3133D2D94}" srcOrd="0" destOrd="0" parTransId="{EC6FCBDE-AE76-49C1-8C5A-E7D63A7B071A}" sibTransId="{EF36F54A-2B6F-48D8-955D-C3AAFACFF1D2}"/>
    <dgm:cxn modelId="{090FBD0B-7C19-4673-88F4-32B9B16F47A5}" type="presOf" srcId="{5EFA34EB-F8B3-41E5-BA5E-8F145C06D647}" destId="{B7FB603E-7636-4D53-B7B7-A778FDCA25A4}" srcOrd="0" destOrd="0" presId="urn:microsoft.com/office/officeart/2005/8/layout/lProcess2"/>
    <dgm:cxn modelId="{57472444-A9AB-4948-A00E-AE8E754F759C}" type="presOf" srcId="{8E2175B3-3B56-400E-AB4B-E66DC5FED781}" destId="{F8AF1B37-3F8A-445A-A482-C385484D68F1}" srcOrd="0" destOrd="0" presId="urn:microsoft.com/office/officeart/2005/8/layout/lProcess2"/>
    <dgm:cxn modelId="{B5B2588D-69E6-4A14-A5AC-C9482FCEFDC6}" type="presOf" srcId="{18193AC4-631E-4152-A84D-FC5C441E6E65}" destId="{B74B5B7D-3101-438C-AD16-D4589AD42BC9}" srcOrd="0" destOrd="0" presId="urn:microsoft.com/office/officeart/2005/8/layout/lProcess2"/>
    <dgm:cxn modelId="{F9A899A7-C92C-449D-A07A-7E74CA28298D}" srcId="{18193AC4-631E-4152-A84D-FC5C441E6E65}" destId="{8E2175B3-3B56-400E-AB4B-E66DC5FED781}" srcOrd="1" destOrd="0" parTransId="{8E61712F-BC9D-4F4A-8348-3E6A2CA809EA}" sibTransId="{B11D177E-3EEC-44AE-A5A7-F03C27F8E606}"/>
    <dgm:cxn modelId="{7AE8E433-B961-4758-AF62-4EC22B923C9E}" srcId="{18193AC4-631E-4152-A84D-FC5C441E6E65}" destId="{AE78107A-92B2-4FE6-818E-344A9F168B6F}" srcOrd="0" destOrd="0" parTransId="{F7BF0CDE-2E5C-403A-BACB-800BB911F991}" sibTransId="{08DD834D-F361-462D-92CB-69D412E0058F}"/>
    <dgm:cxn modelId="{CAD823FE-C45C-49CB-99B9-A2BBF856AF13}" type="presOf" srcId="{6D5E33C9-7A4E-44F0-A15C-5BB3133D2D94}" destId="{499E4B5A-95C2-4A1F-AA2A-CB158DED7FA8}" srcOrd="0" destOrd="0" presId="urn:microsoft.com/office/officeart/2005/8/layout/lProcess2"/>
    <dgm:cxn modelId="{8752D849-51A2-4701-9519-D6EED34FD575}" srcId="{099D2115-341F-462C-AD47-9D732825F5D3}" destId="{7B9EB77F-63E8-400B-8E23-F550892070B5}" srcOrd="1" destOrd="0" parTransId="{870D73C1-F686-43C0-A572-CD4ABED50C0F}" sibTransId="{C2E2C15A-5275-4D68-8662-C7F06335C280}"/>
    <dgm:cxn modelId="{55FC08E4-76F2-4FD6-9689-8EA406993F1C}" srcId="{099D2115-341F-462C-AD47-9D732825F5D3}" destId="{677F18EF-3D37-4F95-BEF0-A4B3DDCCC747}" srcOrd="0" destOrd="0" parTransId="{D35E3888-F8AE-40CE-B39F-DFEB6F216E74}" sibTransId="{F2F220DB-A376-4064-BB61-27A4DE1EE48D}"/>
    <dgm:cxn modelId="{297F7D6E-3939-48D0-9304-8DCC8621B835}" type="presOf" srcId="{099D2115-341F-462C-AD47-9D732825F5D3}" destId="{694F5D20-A748-49A7-BC86-536C5BFBBD84}" srcOrd="1" destOrd="0" presId="urn:microsoft.com/office/officeart/2005/8/layout/lProcess2"/>
    <dgm:cxn modelId="{BDA3F764-83D5-45F0-A378-657125347D8B}" type="presOf" srcId="{099D2115-341F-462C-AD47-9D732825F5D3}" destId="{B5B6335B-D11D-4733-9B57-877E8ED00021}" srcOrd="0" destOrd="0" presId="urn:microsoft.com/office/officeart/2005/8/layout/lProcess2"/>
    <dgm:cxn modelId="{B93ADE18-C68C-4D6D-8607-454B8CD7DE04}" type="presOf" srcId="{AE78107A-92B2-4FE6-818E-344A9F168B6F}" destId="{2DE60A94-3354-4B7A-9A43-D1EC5CBA9413}" srcOrd="0" destOrd="0" presId="urn:microsoft.com/office/officeart/2005/8/layout/lProcess2"/>
    <dgm:cxn modelId="{6094CE65-A5F5-44B4-83F3-6ABF79D1D833}" srcId="{5EFA34EB-F8B3-41E5-BA5E-8F145C06D647}" destId="{18193AC4-631E-4152-A84D-FC5C441E6E65}" srcOrd="2" destOrd="0" parTransId="{7C63FA39-6AB7-45B5-B872-4C00E91AF83A}" sibTransId="{8F4304D6-4DC9-44B6-BFCB-A90C1AB678D4}"/>
    <dgm:cxn modelId="{077765A0-906B-43CC-A6D4-75E16B48F1A4}" type="presOf" srcId="{4777609A-BFCE-4994-B4AD-65815226855D}" destId="{51052DA4-E1FE-41D7-B06B-F52EFBE57025}" srcOrd="0" destOrd="0" presId="urn:microsoft.com/office/officeart/2005/8/layout/lProcess2"/>
    <dgm:cxn modelId="{0067E838-62DD-4138-96F5-DB2ACF9860C0}" srcId="{5EFA34EB-F8B3-41E5-BA5E-8F145C06D647}" destId="{4777609A-BFCE-4994-B4AD-65815226855D}" srcOrd="1" destOrd="0" parTransId="{0E3D34FB-7D60-498A-93DE-BE799DA949F9}" sibTransId="{694F2E4F-8C4D-4521-90DF-E042FF77F6C3}"/>
    <dgm:cxn modelId="{645725BE-B96F-4C58-A699-A3138C9FE67F}" type="presOf" srcId="{51104F77-0C45-4C44-8244-737DFCD9C46C}" destId="{3954B6A8-E08A-46B9-B56C-A810DFD0F019}" srcOrd="0" destOrd="0" presId="urn:microsoft.com/office/officeart/2005/8/layout/lProcess2"/>
    <dgm:cxn modelId="{233B4DB5-C09B-43A1-B777-EB5CBA35E6C7}" type="presOf" srcId="{4777609A-BFCE-4994-B4AD-65815226855D}" destId="{F3651DD6-9BE7-4842-A40B-C89AEFB77734}" srcOrd="1" destOrd="0" presId="urn:microsoft.com/office/officeart/2005/8/layout/lProcess2"/>
    <dgm:cxn modelId="{A78FF675-3D2B-4182-B89F-D631BB484DFB}" srcId="{4777609A-BFCE-4994-B4AD-65815226855D}" destId="{51104F77-0C45-4C44-8244-737DFCD9C46C}" srcOrd="1" destOrd="0" parTransId="{18415BDF-BFFA-400B-8BA3-7A4509686CD8}" sibTransId="{D8E67EF9-EDB2-4F76-A5E5-1A5B709F5AB5}"/>
    <dgm:cxn modelId="{3B00C8F6-4502-4D9B-95CF-52DFE144D6E2}" type="presOf" srcId="{18193AC4-631E-4152-A84D-FC5C441E6E65}" destId="{D181D80A-E105-4032-B73C-5B4A8CF9B8B4}" srcOrd="1" destOrd="0" presId="urn:microsoft.com/office/officeart/2005/8/layout/lProcess2"/>
    <dgm:cxn modelId="{A921B58D-3091-4904-9767-66EB628F5A0B}" type="presParOf" srcId="{B7FB603E-7636-4D53-B7B7-A778FDCA25A4}" destId="{3F8279D7-9E05-42EB-B57F-D022DC50B1AB}" srcOrd="0" destOrd="0" presId="urn:microsoft.com/office/officeart/2005/8/layout/lProcess2"/>
    <dgm:cxn modelId="{C53445D2-DF0E-4BC0-B8EC-4AEDAB9F2CDC}" type="presParOf" srcId="{3F8279D7-9E05-42EB-B57F-D022DC50B1AB}" destId="{B5B6335B-D11D-4733-9B57-877E8ED00021}" srcOrd="0" destOrd="0" presId="urn:microsoft.com/office/officeart/2005/8/layout/lProcess2"/>
    <dgm:cxn modelId="{15D2FA62-9616-48DE-8558-379148DBB1BB}" type="presParOf" srcId="{3F8279D7-9E05-42EB-B57F-D022DC50B1AB}" destId="{694F5D20-A748-49A7-BC86-536C5BFBBD84}" srcOrd="1" destOrd="0" presId="urn:microsoft.com/office/officeart/2005/8/layout/lProcess2"/>
    <dgm:cxn modelId="{FD1E73A8-81CD-48CB-9B4B-4BDC7DA1D0C8}" type="presParOf" srcId="{3F8279D7-9E05-42EB-B57F-D022DC50B1AB}" destId="{AB8C438D-E69B-40C8-9A9B-8092A25E1DF1}" srcOrd="2" destOrd="0" presId="urn:microsoft.com/office/officeart/2005/8/layout/lProcess2"/>
    <dgm:cxn modelId="{03403A9A-33A8-456F-9562-E96D59AA8359}" type="presParOf" srcId="{AB8C438D-E69B-40C8-9A9B-8092A25E1DF1}" destId="{0D1C65FE-2776-4E81-A5CD-11F626E6BFA2}" srcOrd="0" destOrd="0" presId="urn:microsoft.com/office/officeart/2005/8/layout/lProcess2"/>
    <dgm:cxn modelId="{6C2602BE-25BF-4469-B12D-E0D77F75DC88}" type="presParOf" srcId="{0D1C65FE-2776-4E81-A5CD-11F626E6BFA2}" destId="{4DF3D607-5031-4D0D-869E-D97379DE5873}" srcOrd="0" destOrd="0" presId="urn:microsoft.com/office/officeart/2005/8/layout/lProcess2"/>
    <dgm:cxn modelId="{03CFBB42-0918-412F-B77C-3C51A8FCAE9D}" type="presParOf" srcId="{0D1C65FE-2776-4E81-A5CD-11F626E6BFA2}" destId="{C08CBA6A-DE13-4A31-8946-441540C47826}" srcOrd="1" destOrd="0" presId="urn:microsoft.com/office/officeart/2005/8/layout/lProcess2"/>
    <dgm:cxn modelId="{312F8B24-FC26-4E93-A029-061CCC398001}" type="presParOf" srcId="{0D1C65FE-2776-4E81-A5CD-11F626E6BFA2}" destId="{7F422D96-B0CE-484F-A649-DD78FBC0D5F3}" srcOrd="2" destOrd="0" presId="urn:microsoft.com/office/officeart/2005/8/layout/lProcess2"/>
    <dgm:cxn modelId="{57F93632-50C8-4061-9A2B-4E6571239F7C}" type="presParOf" srcId="{B7FB603E-7636-4D53-B7B7-A778FDCA25A4}" destId="{57A37C7C-998C-46E2-84CA-435BBEB16149}" srcOrd="1" destOrd="0" presId="urn:microsoft.com/office/officeart/2005/8/layout/lProcess2"/>
    <dgm:cxn modelId="{2FDC9B5B-20DA-41C6-BEC1-1B8527AA8012}" type="presParOf" srcId="{B7FB603E-7636-4D53-B7B7-A778FDCA25A4}" destId="{66EBA2B7-028F-44DA-B8FF-D3AA3CBDB2BC}" srcOrd="2" destOrd="0" presId="urn:microsoft.com/office/officeart/2005/8/layout/lProcess2"/>
    <dgm:cxn modelId="{FC54D1E5-1648-4BC8-88AB-E7E6772B995A}" type="presParOf" srcId="{66EBA2B7-028F-44DA-B8FF-D3AA3CBDB2BC}" destId="{51052DA4-E1FE-41D7-B06B-F52EFBE57025}" srcOrd="0" destOrd="0" presId="urn:microsoft.com/office/officeart/2005/8/layout/lProcess2"/>
    <dgm:cxn modelId="{E1B503EF-39E8-4C32-8A85-A56E32F0F375}" type="presParOf" srcId="{66EBA2B7-028F-44DA-B8FF-D3AA3CBDB2BC}" destId="{F3651DD6-9BE7-4842-A40B-C89AEFB77734}" srcOrd="1" destOrd="0" presId="urn:microsoft.com/office/officeart/2005/8/layout/lProcess2"/>
    <dgm:cxn modelId="{79FED4D0-300F-40A1-9053-719A190E1FF9}" type="presParOf" srcId="{66EBA2B7-028F-44DA-B8FF-D3AA3CBDB2BC}" destId="{9D448ADF-BBA4-4609-8B68-D5435B2EC2B3}" srcOrd="2" destOrd="0" presId="urn:microsoft.com/office/officeart/2005/8/layout/lProcess2"/>
    <dgm:cxn modelId="{DC70B5A4-3A43-4CF3-8059-7ABEE7615762}" type="presParOf" srcId="{9D448ADF-BBA4-4609-8B68-D5435B2EC2B3}" destId="{A65A1C48-08C2-4C71-AD64-9B064C6DED2F}" srcOrd="0" destOrd="0" presId="urn:microsoft.com/office/officeart/2005/8/layout/lProcess2"/>
    <dgm:cxn modelId="{4F33CB30-77AA-494A-BAD0-7DDB2F8DFF5F}" type="presParOf" srcId="{A65A1C48-08C2-4C71-AD64-9B064C6DED2F}" destId="{499E4B5A-95C2-4A1F-AA2A-CB158DED7FA8}" srcOrd="0" destOrd="0" presId="urn:microsoft.com/office/officeart/2005/8/layout/lProcess2"/>
    <dgm:cxn modelId="{6F13D3CC-DAF4-428F-AA5C-A71612F61DE5}" type="presParOf" srcId="{A65A1C48-08C2-4C71-AD64-9B064C6DED2F}" destId="{85DE38A0-1FE2-4C4A-8736-21DB62C57B17}" srcOrd="1" destOrd="0" presId="urn:microsoft.com/office/officeart/2005/8/layout/lProcess2"/>
    <dgm:cxn modelId="{DAD1E0A4-E54B-41FB-9068-1CE5971270BE}" type="presParOf" srcId="{A65A1C48-08C2-4C71-AD64-9B064C6DED2F}" destId="{3954B6A8-E08A-46B9-B56C-A810DFD0F019}" srcOrd="2" destOrd="0" presId="urn:microsoft.com/office/officeart/2005/8/layout/lProcess2"/>
    <dgm:cxn modelId="{FF21630A-18C1-4E2F-A7BE-38E02EC1E57C}" type="presParOf" srcId="{B7FB603E-7636-4D53-B7B7-A778FDCA25A4}" destId="{F68B6664-5630-4285-956B-1ED2D34A84A0}" srcOrd="3" destOrd="0" presId="urn:microsoft.com/office/officeart/2005/8/layout/lProcess2"/>
    <dgm:cxn modelId="{9A0CAD2B-F382-45FC-AE8A-A6D841CB2A71}" type="presParOf" srcId="{B7FB603E-7636-4D53-B7B7-A778FDCA25A4}" destId="{2B3D2DD5-4D69-4426-B427-64FDA8AE03C4}" srcOrd="4" destOrd="0" presId="urn:microsoft.com/office/officeart/2005/8/layout/lProcess2"/>
    <dgm:cxn modelId="{5579E454-A9E8-49D4-A3D5-AB1F1DED3444}" type="presParOf" srcId="{2B3D2DD5-4D69-4426-B427-64FDA8AE03C4}" destId="{B74B5B7D-3101-438C-AD16-D4589AD42BC9}" srcOrd="0" destOrd="0" presId="urn:microsoft.com/office/officeart/2005/8/layout/lProcess2"/>
    <dgm:cxn modelId="{AEB89A19-4EB9-4800-A973-867A5AECF811}" type="presParOf" srcId="{2B3D2DD5-4D69-4426-B427-64FDA8AE03C4}" destId="{D181D80A-E105-4032-B73C-5B4A8CF9B8B4}" srcOrd="1" destOrd="0" presId="urn:microsoft.com/office/officeart/2005/8/layout/lProcess2"/>
    <dgm:cxn modelId="{EBDF3E12-1FD6-40BF-B62D-C7DBF4CB3EE3}" type="presParOf" srcId="{2B3D2DD5-4D69-4426-B427-64FDA8AE03C4}" destId="{A5A61842-854F-4488-BE8C-D803C18590CF}" srcOrd="2" destOrd="0" presId="urn:microsoft.com/office/officeart/2005/8/layout/lProcess2"/>
    <dgm:cxn modelId="{DE32EA7D-15F1-4A8E-901F-4ECE265D129B}" type="presParOf" srcId="{A5A61842-854F-4488-BE8C-D803C18590CF}" destId="{ACDDFAD1-ECC4-4138-96D7-54B75077030F}" srcOrd="0" destOrd="0" presId="urn:microsoft.com/office/officeart/2005/8/layout/lProcess2"/>
    <dgm:cxn modelId="{F6F3B4F7-79FF-45A6-9D30-550577A0C1DB}" type="presParOf" srcId="{ACDDFAD1-ECC4-4138-96D7-54B75077030F}" destId="{2DE60A94-3354-4B7A-9A43-D1EC5CBA9413}" srcOrd="0" destOrd="0" presId="urn:microsoft.com/office/officeart/2005/8/layout/lProcess2"/>
    <dgm:cxn modelId="{6E834927-995F-4426-B720-343D0C08B335}" type="presParOf" srcId="{ACDDFAD1-ECC4-4138-96D7-54B75077030F}" destId="{86751E63-2D1C-47DB-B1F3-1D9868053F4B}" srcOrd="1" destOrd="0" presId="urn:microsoft.com/office/officeart/2005/8/layout/lProcess2"/>
    <dgm:cxn modelId="{80813835-5AD0-429F-8BBC-410E7C34A58F}" type="presParOf" srcId="{ACDDFAD1-ECC4-4138-96D7-54B75077030F}" destId="{F8AF1B37-3F8A-445A-A482-C385484D68F1}" srcOrd="2"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8D257B-CDB5-4D2E-A12F-A6A2327604C8}"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11C2B20B-7260-413C-B9CC-9FB9B2238E44}">
      <dgm:prSet phldrT="[Text]" custT="1"/>
      <dgm:spPr>
        <a:solidFill>
          <a:srgbClr val="002060"/>
        </a:solidFill>
      </dgm:spPr>
      <dgm:t>
        <a:bodyPr/>
        <a:lstStyle/>
        <a:p>
          <a:r>
            <a:rPr lang="en-US" sz="1200" dirty="0" smtClean="0">
              <a:latin typeface="Century Gothic" pitchFamily="34" charset="0"/>
            </a:rPr>
            <a:t>Define </a:t>
          </a:r>
          <a:r>
            <a:rPr lang="en-US" sz="1200" dirty="0" smtClean="0">
              <a:latin typeface="Century Gothic" pitchFamily="34" charset="0"/>
            </a:rPr>
            <a:t>equity and educate the community on its importance</a:t>
          </a:r>
          <a:endParaRPr lang="en-US" sz="1200" dirty="0">
            <a:latin typeface="Century Gothic" pitchFamily="34" charset="0"/>
          </a:endParaRPr>
        </a:p>
      </dgm:t>
    </dgm:pt>
    <dgm:pt modelId="{262D4B5C-B012-489A-AB54-C49C5BCD7BA8}" type="parTrans" cxnId="{0E0AAFF8-21CA-419E-A0E0-20960F988B81}">
      <dgm:prSet/>
      <dgm:spPr/>
      <dgm:t>
        <a:bodyPr/>
        <a:lstStyle/>
        <a:p>
          <a:endParaRPr lang="en-US"/>
        </a:p>
      </dgm:t>
    </dgm:pt>
    <dgm:pt modelId="{29F8B4FC-C882-492A-979D-D2858075AAE1}" type="sibTrans" cxnId="{0E0AAFF8-21CA-419E-A0E0-20960F988B81}">
      <dgm:prSet/>
      <dgm:spPr>
        <a:solidFill>
          <a:srgbClr val="002060"/>
        </a:solidFill>
      </dgm:spPr>
      <dgm:t>
        <a:bodyPr/>
        <a:lstStyle/>
        <a:p>
          <a:endParaRPr lang="en-US" sz="1200"/>
        </a:p>
      </dgm:t>
    </dgm:pt>
    <dgm:pt modelId="{09A1C17D-F6A9-47D9-89A2-77F4F294C721}">
      <dgm:prSet phldrT="[Text]" custT="1"/>
      <dgm:spPr>
        <a:solidFill>
          <a:srgbClr val="002060"/>
        </a:solidFill>
      </dgm:spPr>
      <dgm:t>
        <a:bodyPr/>
        <a:lstStyle/>
        <a:p>
          <a:r>
            <a:rPr lang="en-US" sz="1200" dirty="0" smtClean="0">
              <a:latin typeface="Century Gothic" pitchFamily="34" charset="0"/>
            </a:rPr>
            <a:t>Engage community and ensure leadership is representative of the community</a:t>
          </a:r>
          <a:endParaRPr lang="en-US" sz="1200" dirty="0">
            <a:latin typeface="Century Gothic" pitchFamily="34" charset="0"/>
          </a:endParaRPr>
        </a:p>
      </dgm:t>
    </dgm:pt>
    <dgm:pt modelId="{20B59547-AFF4-4E20-B97B-A3E09B989DF1}" type="parTrans" cxnId="{2754BFAD-9714-4A12-8EAD-47B19AE8AFE3}">
      <dgm:prSet/>
      <dgm:spPr/>
      <dgm:t>
        <a:bodyPr/>
        <a:lstStyle/>
        <a:p>
          <a:endParaRPr lang="en-US"/>
        </a:p>
      </dgm:t>
    </dgm:pt>
    <dgm:pt modelId="{91F0B758-69DB-4384-9968-0C71D43F1F45}" type="sibTrans" cxnId="{2754BFAD-9714-4A12-8EAD-47B19AE8AFE3}">
      <dgm:prSet/>
      <dgm:spPr>
        <a:solidFill>
          <a:srgbClr val="002060"/>
        </a:solidFill>
      </dgm:spPr>
      <dgm:t>
        <a:bodyPr/>
        <a:lstStyle/>
        <a:p>
          <a:endParaRPr lang="en-US" sz="1200"/>
        </a:p>
      </dgm:t>
    </dgm:pt>
    <dgm:pt modelId="{FFCE2F83-9A0F-4AE5-B4F9-4A7C7900AE61}">
      <dgm:prSet phldrT="[Text]" custT="1"/>
      <dgm:spPr>
        <a:solidFill>
          <a:srgbClr val="002060"/>
        </a:solidFill>
      </dgm:spPr>
      <dgm:t>
        <a:bodyPr/>
        <a:lstStyle/>
        <a:p>
          <a:r>
            <a:rPr lang="en-US" sz="1200" dirty="0" smtClean="0">
              <a:latin typeface="Century Gothic" pitchFamily="34" charset="0"/>
            </a:rPr>
            <a:t>Focus on increasing equity </a:t>
          </a:r>
          <a:r>
            <a:rPr lang="en-US" sz="1200" b="0" i="1" u="sng" dirty="0" smtClean="0">
              <a:latin typeface="Century Gothic" pitchFamily="34" charset="0"/>
            </a:rPr>
            <a:t>and</a:t>
          </a:r>
          <a:r>
            <a:rPr lang="en-US" sz="1200" dirty="0" smtClean="0">
              <a:latin typeface="Century Gothic" pitchFamily="34" charset="0"/>
            </a:rPr>
            <a:t> achievement </a:t>
          </a:r>
          <a:endParaRPr lang="en-US" sz="1200" dirty="0">
            <a:latin typeface="Century Gothic" pitchFamily="34" charset="0"/>
          </a:endParaRPr>
        </a:p>
      </dgm:t>
    </dgm:pt>
    <dgm:pt modelId="{B4DBE26F-DE98-4DC2-85B3-8971A545088D}" type="parTrans" cxnId="{0F6ABA38-028E-4897-9B6F-114AA4F04753}">
      <dgm:prSet/>
      <dgm:spPr/>
      <dgm:t>
        <a:bodyPr/>
        <a:lstStyle/>
        <a:p>
          <a:endParaRPr lang="en-US"/>
        </a:p>
      </dgm:t>
    </dgm:pt>
    <dgm:pt modelId="{DD39B523-56B6-4E3E-886A-9041527D73BC}" type="sibTrans" cxnId="{0F6ABA38-028E-4897-9B6F-114AA4F04753}">
      <dgm:prSet/>
      <dgm:spPr>
        <a:solidFill>
          <a:srgbClr val="002060"/>
        </a:solidFill>
      </dgm:spPr>
      <dgm:t>
        <a:bodyPr/>
        <a:lstStyle/>
        <a:p>
          <a:endParaRPr lang="en-US" sz="1200"/>
        </a:p>
      </dgm:t>
    </dgm:pt>
    <dgm:pt modelId="{A3D0BA65-7E29-4A01-A867-3875291E755A}">
      <dgm:prSet phldrT="[Text]" custT="1"/>
      <dgm:spPr>
        <a:solidFill>
          <a:srgbClr val="002060"/>
        </a:solidFill>
      </dgm:spPr>
      <dgm:t>
        <a:bodyPr/>
        <a:lstStyle/>
        <a:p>
          <a:r>
            <a:rPr lang="en-US" sz="1200" dirty="0" smtClean="0">
              <a:latin typeface="Century Gothic" pitchFamily="34" charset="0"/>
            </a:rPr>
            <a:t>Apply targeted universalism</a:t>
          </a:r>
          <a:endParaRPr lang="en-US" sz="1200" dirty="0">
            <a:latin typeface="Century Gothic" pitchFamily="34" charset="0"/>
          </a:endParaRPr>
        </a:p>
      </dgm:t>
    </dgm:pt>
    <dgm:pt modelId="{0519A388-BF88-4361-B832-1909DA03D9BB}" type="parTrans" cxnId="{233134BB-27D9-41B5-A67B-FA271EFD9138}">
      <dgm:prSet/>
      <dgm:spPr/>
      <dgm:t>
        <a:bodyPr/>
        <a:lstStyle/>
        <a:p>
          <a:endParaRPr lang="en-US"/>
        </a:p>
      </dgm:t>
    </dgm:pt>
    <dgm:pt modelId="{DCF3CCA8-A26F-4E36-87BC-A628722EC001}" type="sibTrans" cxnId="{233134BB-27D9-41B5-A67B-FA271EFD9138}">
      <dgm:prSet/>
      <dgm:spPr>
        <a:solidFill>
          <a:srgbClr val="002060"/>
        </a:solidFill>
      </dgm:spPr>
      <dgm:t>
        <a:bodyPr/>
        <a:lstStyle/>
        <a:p>
          <a:endParaRPr lang="en-US" sz="1200"/>
        </a:p>
      </dgm:t>
    </dgm:pt>
    <dgm:pt modelId="{D8001423-64DA-406E-BA36-96E1D9479B8E}">
      <dgm:prSet phldrT="[Text]" custT="1"/>
      <dgm:spPr>
        <a:solidFill>
          <a:srgbClr val="002060"/>
        </a:solidFill>
      </dgm:spPr>
      <dgm:t>
        <a:bodyPr/>
        <a:lstStyle/>
        <a:p>
          <a:r>
            <a:rPr lang="en-US" sz="1200" dirty="0" smtClean="0">
              <a:latin typeface="Century Gothic" pitchFamily="34" charset="0"/>
            </a:rPr>
            <a:t>Continually assess for and address equity</a:t>
          </a:r>
          <a:endParaRPr lang="en-US" sz="1200" dirty="0">
            <a:latin typeface="Century Gothic" pitchFamily="34" charset="0"/>
          </a:endParaRPr>
        </a:p>
      </dgm:t>
    </dgm:pt>
    <dgm:pt modelId="{33BAA3F0-51A3-4AD3-8184-B99DA30BAF40}" type="parTrans" cxnId="{10649B25-5D8C-4114-B0B2-3A1D9F53967E}">
      <dgm:prSet/>
      <dgm:spPr/>
      <dgm:t>
        <a:bodyPr/>
        <a:lstStyle/>
        <a:p>
          <a:endParaRPr lang="en-US"/>
        </a:p>
      </dgm:t>
    </dgm:pt>
    <dgm:pt modelId="{FDC3BD72-945B-4B39-A365-7E45B73F6E66}" type="sibTrans" cxnId="{10649B25-5D8C-4114-B0B2-3A1D9F53967E}">
      <dgm:prSet/>
      <dgm:spPr>
        <a:solidFill>
          <a:srgbClr val="002060"/>
        </a:solidFill>
      </dgm:spPr>
      <dgm:t>
        <a:bodyPr/>
        <a:lstStyle/>
        <a:p>
          <a:endParaRPr lang="en-US" sz="1200"/>
        </a:p>
      </dgm:t>
    </dgm:pt>
    <dgm:pt modelId="{E4E69FC4-D42A-4A21-9EBC-603CC82B0860}">
      <dgm:prSet custT="1"/>
      <dgm:spPr>
        <a:solidFill>
          <a:srgbClr val="002060"/>
        </a:solidFill>
      </dgm:spPr>
      <dgm:t>
        <a:bodyPr/>
        <a:lstStyle/>
        <a:p>
          <a:r>
            <a:rPr lang="en-US" sz="1200" dirty="0" smtClean="0">
              <a:latin typeface="Century Gothic" pitchFamily="34" charset="0"/>
            </a:rPr>
            <a:t>Build data systems to support equity and effectively use data</a:t>
          </a:r>
          <a:endParaRPr lang="en-US" sz="1200" dirty="0">
            <a:latin typeface="Century Gothic" pitchFamily="34" charset="0"/>
          </a:endParaRPr>
        </a:p>
      </dgm:t>
    </dgm:pt>
    <dgm:pt modelId="{6980029A-CF3A-46E6-930D-E12E249CD628}" type="parTrans" cxnId="{1B6F4872-5841-4EBD-9E48-28786A15C513}">
      <dgm:prSet/>
      <dgm:spPr/>
      <dgm:t>
        <a:bodyPr/>
        <a:lstStyle/>
        <a:p>
          <a:endParaRPr lang="en-US"/>
        </a:p>
      </dgm:t>
    </dgm:pt>
    <dgm:pt modelId="{007A030A-0AE2-410F-A535-B598A190AA18}" type="sibTrans" cxnId="{1B6F4872-5841-4EBD-9E48-28786A15C513}">
      <dgm:prSet/>
      <dgm:spPr>
        <a:solidFill>
          <a:srgbClr val="002060"/>
        </a:solidFill>
      </dgm:spPr>
      <dgm:t>
        <a:bodyPr/>
        <a:lstStyle/>
        <a:p>
          <a:endParaRPr lang="en-US" sz="1200"/>
        </a:p>
      </dgm:t>
    </dgm:pt>
    <dgm:pt modelId="{ACB11A9A-AE2F-48B1-992C-18522B94DD0A}">
      <dgm:prSet custT="1"/>
      <dgm:spPr>
        <a:solidFill>
          <a:srgbClr val="002060"/>
        </a:solidFill>
      </dgm:spPr>
      <dgm:t>
        <a:bodyPr/>
        <a:lstStyle/>
        <a:p>
          <a:r>
            <a:rPr lang="en-US" sz="1200" dirty="0" smtClean="0">
              <a:latin typeface="Century Gothic" pitchFamily="34" charset="0"/>
            </a:rPr>
            <a:t>Establish explicit equity outcomes and accountability for achieving them</a:t>
          </a:r>
          <a:endParaRPr lang="en-US" sz="1200" dirty="0">
            <a:latin typeface="Century Gothic" pitchFamily="34" charset="0"/>
          </a:endParaRPr>
        </a:p>
      </dgm:t>
    </dgm:pt>
    <dgm:pt modelId="{A6E9017A-E994-48C1-A272-5B79BE21B9C9}" type="parTrans" cxnId="{E7837F04-C140-4D6F-9AE4-888E9D3D9FB7}">
      <dgm:prSet/>
      <dgm:spPr/>
      <dgm:t>
        <a:bodyPr/>
        <a:lstStyle/>
        <a:p>
          <a:endParaRPr lang="en-US"/>
        </a:p>
      </dgm:t>
    </dgm:pt>
    <dgm:pt modelId="{5E4F51DA-8C86-4BE3-ABEB-EB500410571F}" type="sibTrans" cxnId="{E7837F04-C140-4D6F-9AE4-888E9D3D9FB7}">
      <dgm:prSet/>
      <dgm:spPr>
        <a:solidFill>
          <a:srgbClr val="002060"/>
        </a:solidFill>
      </dgm:spPr>
      <dgm:t>
        <a:bodyPr/>
        <a:lstStyle/>
        <a:p>
          <a:endParaRPr lang="en-US" sz="1200"/>
        </a:p>
      </dgm:t>
    </dgm:pt>
    <dgm:pt modelId="{18E2C051-AC40-4B74-B0D8-B7CB4D08D16D}" type="pres">
      <dgm:prSet presAssocID="{5C8D257B-CDB5-4D2E-A12F-A6A2327604C8}" presName="cycle" presStyleCnt="0">
        <dgm:presLayoutVars>
          <dgm:dir/>
          <dgm:resizeHandles val="exact"/>
        </dgm:presLayoutVars>
      </dgm:prSet>
      <dgm:spPr/>
      <dgm:t>
        <a:bodyPr/>
        <a:lstStyle/>
        <a:p>
          <a:endParaRPr lang="en-US"/>
        </a:p>
      </dgm:t>
    </dgm:pt>
    <dgm:pt modelId="{3B223AC0-D852-4A7C-B379-1D97944C5951}" type="pres">
      <dgm:prSet presAssocID="{11C2B20B-7260-413C-B9CC-9FB9B2238E44}" presName="node" presStyleLbl="node1" presStyleIdx="0" presStyleCnt="7" custScaleX="121000" custScaleY="121000">
        <dgm:presLayoutVars>
          <dgm:bulletEnabled val="1"/>
        </dgm:presLayoutVars>
      </dgm:prSet>
      <dgm:spPr/>
      <dgm:t>
        <a:bodyPr/>
        <a:lstStyle/>
        <a:p>
          <a:endParaRPr lang="en-US"/>
        </a:p>
      </dgm:t>
    </dgm:pt>
    <dgm:pt modelId="{FA10274E-28D7-439B-A143-6960431F0466}" type="pres">
      <dgm:prSet presAssocID="{11C2B20B-7260-413C-B9CC-9FB9B2238E44}" presName="spNode" presStyleCnt="0"/>
      <dgm:spPr/>
    </dgm:pt>
    <dgm:pt modelId="{EAA6A0BA-0F5B-46CE-B93A-483FD72347BF}" type="pres">
      <dgm:prSet presAssocID="{29F8B4FC-C882-492A-979D-D2858075AAE1}" presName="sibTrans" presStyleLbl="sibTrans1D1" presStyleIdx="0" presStyleCnt="7"/>
      <dgm:spPr/>
      <dgm:t>
        <a:bodyPr/>
        <a:lstStyle/>
        <a:p>
          <a:endParaRPr lang="en-US"/>
        </a:p>
      </dgm:t>
    </dgm:pt>
    <dgm:pt modelId="{13E556D7-72DF-485C-837C-D503651F1A47}" type="pres">
      <dgm:prSet presAssocID="{E4E69FC4-D42A-4A21-9EBC-603CC82B0860}" presName="node" presStyleLbl="node1" presStyleIdx="1" presStyleCnt="7" custScaleX="121000" custScaleY="121000">
        <dgm:presLayoutVars>
          <dgm:bulletEnabled val="1"/>
        </dgm:presLayoutVars>
      </dgm:prSet>
      <dgm:spPr/>
      <dgm:t>
        <a:bodyPr/>
        <a:lstStyle/>
        <a:p>
          <a:endParaRPr lang="en-US"/>
        </a:p>
      </dgm:t>
    </dgm:pt>
    <dgm:pt modelId="{A22F874E-9610-46C6-81C0-D1A055239910}" type="pres">
      <dgm:prSet presAssocID="{E4E69FC4-D42A-4A21-9EBC-603CC82B0860}" presName="spNode" presStyleCnt="0"/>
      <dgm:spPr/>
    </dgm:pt>
    <dgm:pt modelId="{5B677D43-E42B-49FC-9EEA-7B4B70DF2105}" type="pres">
      <dgm:prSet presAssocID="{007A030A-0AE2-410F-A535-B598A190AA18}" presName="sibTrans" presStyleLbl="sibTrans1D1" presStyleIdx="1" presStyleCnt="7"/>
      <dgm:spPr/>
      <dgm:t>
        <a:bodyPr/>
        <a:lstStyle/>
        <a:p>
          <a:endParaRPr lang="en-US"/>
        </a:p>
      </dgm:t>
    </dgm:pt>
    <dgm:pt modelId="{520C2789-FDA7-4E9F-A052-D26976E7A7B9}" type="pres">
      <dgm:prSet presAssocID="{ACB11A9A-AE2F-48B1-992C-18522B94DD0A}" presName="node" presStyleLbl="node1" presStyleIdx="2" presStyleCnt="7" custScaleX="121000" custScaleY="148628">
        <dgm:presLayoutVars>
          <dgm:bulletEnabled val="1"/>
        </dgm:presLayoutVars>
      </dgm:prSet>
      <dgm:spPr/>
      <dgm:t>
        <a:bodyPr/>
        <a:lstStyle/>
        <a:p>
          <a:endParaRPr lang="en-US"/>
        </a:p>
      </dgm:t>
    </dgm:pt>
    <dgm:pt modelId="{F70ABE24-637E-4D18-B8BE-0402D9072A3A}" type="pres">
      <dgm:prSet presAssocID="{ACB11A9A-AE2F-48B1-992C-18522B94DD0A}" presName="spNode" presStyleCnt="0"/>
      <dgm:spPr/>
    </dgm:pt>
    <dgm:pt modelId="{D9DF9579-E6EC-4E3D-9527-C681041D861F}" type="pres">
      <dgm:prSet presAssocID="{5E4F51DA-8C86-4BE3-ABEB-EB500410571F}" presName="sibTrans" presStyleLbl="sibTrans1D1" presStyleIdx="2" presStyleCnt="7"/>
      <dgm:spPr/>
      <dgm:t>
        <a:bodyPr/>
        <a:lstStyle/>
        <a:p>
          <a:endParaRPr lang="en-US"/>
        </a:p>
      </dgm:t>
    </dgm:pt>
    <dgm:pt modelId="{272A2E54-6FC6-47C7-8DE6-5C8DA511F209}" type="pres">
      <dgm:prSet presAssocID="{09A1C17D-F6A9-47D9-89A2-77F4F294C721}" presName="node" presStyleLbl="node1" presStyleIdx="3" presStyleCnt="7" custScaleX="121000" custScaleY="153572">
        <dgm:presLayoutVars>
          <dgm:bulletEnabled val="1"/>
        </dgm:presLayoutVars>
      </dgm:prSet>
      <dgm:spPr/>
      <dgm:t>
        <a:bodyPr/>
        <a:lstStyle/>
        <a:p>
          <a:endParaRPr lang="en-US"/>
        </a:p>
      </dgm:t>
    </dgm:pt>
    <dgm:pt modelId="{45825332-70DD-4D04-B2D4-A3091FBA6FEB}" type="pres">
      <dgm:prSet presAssocID="{09A1C17D-F6A9-47D9-89A2-77F4F294C721}" presName="spNode" presStyleCnt="0"/>
      <dgm:spPr/>
    </dgm:pt>
    <dgm:pt modelId="{0479D94E-F7C0-4C0F-B3E8-9788A84B5515}" type="pres">
      <dgm:prSet presAssocID="{91F0B758-69DB-4384-9968-0C71D43F1F45}" presName="sibTrans" presStyleLbl="sibTrans1D1" presStyleIdx="3" presStyleCnt="7"/>
      <dgm:spPr/>
      <dgm:t>
        <a:bodyPr/>
        <a:lstStyle/>
        <a:p>
          <a:endParaRPr lang="en-US"/>
        </a:p>
      </dgm:t>
    </dgm:pt>
    <dgm:pt modelId="{B86DCA2A-7E4D-4353-A9CA-0F2FC116B123}" type="pres">
      <dgm:prSet presAssocID="{FFCE2F83-9A0F-4AE5-B4F9-4A7C7900AE61}" presName="node" presStyleLbl="node1" presStyleIdx="4" presStyleCnt="7" custScaleX="121000" custScaleY="121000">
        <dgm:presLayoutVars>
          <dgm:bulletEnabled val="1"/>
        </dgm:presLayoutVars>
      </dgm:prSet>
      <dgm:spPr/>
      <dgm:t>
        <a:bodyPr/>
        <a:lstStyle/>
        <a:p>
          <a:endParaRPr lang="en-US"/>
        </a:p>
      </dgm:t>
    </dgm:pt>
    <dgm:pt modelId="{43ED2C50-1E39-49DC-9FBA-B7A57617C9BE}" type="pres">
      <dgm:prSet presAssocID="{FFCE2F83-9A0F-4AE5-B4F9-4A7C7900AE61}" presName="spNode" presStyleCnt="0"/>
      <dgm:spPr/>
    </dgm:pt>
    <dgm:pt modelId="{6F46692C-914F-4FCB-84DD-EF412E497EDB}" type="pres">
      <dgm:prSet presAssocID="{DD39B523-56B6-4E3E-886A-9041527D73BC}" presName="sibTrans" presStyleLbl="sibTrans1D1" presStyleIdx="4" presStyleCnt="7"/>
      <dgm:spPr/>
      <dgm:t>
        <a:bodyPr/>
        <a:lstStyle/>
        <a:p>
          <a:endParaRPr lang="en-US"/>
        </a:p>
      </dgm:t>
    </dgm:pt>
    <dgm:pt modelId="{FBDBF7C2-8D3E-4ACD-B26A-EC025009C080}" type="pres">
      <dgm:prSet presAssocID="{A3D0BA65-7E29-4A01-A867-3875291E755A}" presName="node" presStyleLbl="node1" presStyleIdx="5" presStyleCnt="7" custScaleX="121000" custScaleY="121000">
        <dgm:presLayoutVars>
          <dgm:bulletEnabled val="1"/>
        </dgm:presLayoutVars>
      </dgm:prSet>
      <dgm:spPr/>
      <dgm:t>
        <a:bodyPr/>
        <a:lstStyle/>
        <a:p>
          <a:endParaRPr lang="en-US"/>
        </a:p>
      </dgm:t>
    </dgm:pt>
    <dgm:pt modelId="{C5A54B1B-86D2-4FCB-B021-CB439AAEAAA4}" type="pres">
      <dgm:prSet presAssocID="{A3D0BA65-7E29-4A01-A867-3875291E755A}" presName="spNode" presStyleCnt="0"/>
      <dgm:spPr/>
    </dgm:pt>
    <dgm:pt modelId="{F3F05B29-6F19-4389-A8A5-3FA90F12398B}" type="pres">
      <dgm:prSet presAssocID="{DCF3CCA8-A26F-4E36-87BC-A628722EC001}" presName="sibTrans" presStyleLbl="sibTrans1D1" presStyleIdx="5" presStyleCnt="7"/>
      <dgm:spPr/>
      <dgm:t>
        <a:bodyPr/>
        <a:lstStyle/>
        <a:p>
          <a:endParaRPr lang="en-US"/>
        </a:p>
      </dgm:t>
    </dgm:pt>
    <dgm:pt modelId="{1E4A058A-5175-4A6F-A2E9-62361FC73BD4}" type="pres">
      <dgm:prSet presAssocID="{D8001423-64DA-406E-BA36-96E1D9479B8E}" presName="node" presStyleLbl="node1" presStyleIdx="6" presStyleCnt="7" custScaleX="121000" custScaleY="121000">
        <dgm:presLayoutVars>
          <dgm:bulletEnabled val="1"/>
        </dgm:presLayoutVars>
      </dgm:prSet>
      <dgm:spPr/>
      <dgm:t>
        <a:bodyPr/>
        <a:lstStyle/>
        <a:p>
          <a:endParaRPr lang="en-US"/>
        </a:p>
      </dgm:t>
    </dgm:pt>
    <dgm:pt modelId="{3FB79DBB-5E38-441C-A587-A66C9E445DB4}" type="pres">
      <dgm:prSet presAssocID="{D8001423-64DA-406E-BA36-96E1D9479B8E}" presName="spNode" presStyleCnt="0"/>
      <dgm:spPr/>
    </dgm:pt>
    <dgm:pt modelId="{135F218C-F56B-4A48-9B79-F8E4212B653D}" type="pres">
      <dgm:prSet presAssocID="{FDC3BD72-945B-4B39-A365-7E45B73F6E66}" presName="sibTrans" presStyleLbl="sibTrans1D1" presStyleIdx="6" presStyleCnt="7"/>
      <dgm:spPr/>
      <dgm:t>
        <a:bodyPr/>
        <a:lstStyle/>
        <a:p>
          <a:endParaRPr lang="en-US"/>
        </a:p>
      </dgm:t>
    </dgm:pt>
  </dgm:ptLst>
  <dgm:cxnLst>
    <dgm:cxn modelId="{FB8C7F95-0B1D-4307-B2EF-B6331A38108B}" type="presOf" srcId="{007A030A-0AE2-410F-A535-B598A190AA18}" destId="{5B677D43-E42B-49FC-9EEA-7B4B70DF2105}" srcOrd="0" destOrd="0" presId="urn:microsoft.com/office/officeart/2005/8/layout/cycle5"/>
    <dgm:cxn modelId="{0F6ABA38-028E-4897-9B6F-114AA4F04753}" srcId="{5C8D257B-CDB5-4D2E-A12F-A6A2327604C8}" destId="{FFCE2F83-9A0F-4AE5-B4F9-4A7C7900AE61}" srcOrd="4" destOrd="0" parTransId="{B4DBE26F-DE98-4DC2-85B3-8971A545088D}" sibTransId="{DD39B523-56B6-4E3E-886A-9041527D73BC}"/>
    <dgm:cxn modelId="{42F7D102-0127-4AEC-AC70-6BFF7FA5FEDF}" type="presOf" srcId="{29F8B4FC-C882-492A-979D-D2858075AAE1}" destId="{EAA6A0BA-0F5B-46CE-B93A-483FD72347BF}" srcOrd="0" destOrd="0" presId="urn:microsoft.com/office/officeart/2005/8/layout/cycle5"/>
    <dgm:cxn modelId="{7ADBFB5F-6633-43AF-999B-3E775573D2DC}" type="presOf" srcId="{ACB11A9A-AE2F-48B1-992C-18522B94DD0A}" destId="{520C2789-FDA7-4E9F-A052-D26976E7A7B9}" srcOrd="0" destOrd="0" presId="urn:microsoft.com/office/officeart/2005/8/layout/cycle5"/>
    <dgm:cxn modelId="{233134BB-27D9-41B5-A67B-FA271EFD9138}" srcId="{5C8D257B-CDB5-4D2E-A12F-A6A2327604C8}" destId="{A3D0BA65-7E29-4A01-A867-3875291E755A}" srcOrd="5" destOrd="0" parTransId="{0519A388-BF88-4361-B832-1909DA03D9BB}" sibTransId="{DCF3CCA8-A26F-4E36-87BC-A628722EC001}"/>
    <dgm:cxn modelId="{9E563580-51B5-4960-8559-AA0545DAE57B}" type="presOf" srcId="{09A1C17D-F6A9-47D9-89A2-77F4F294C721}" destId="{272A2E54-6FC6-47C7-8DE6-5C8DA511F209}" srcOrd="0" destOrd="0" presId="urn:microsoft.com/office/officeart/2005/8/layout/cycle5"/>
    <dgm:cxn modelId="{C7C90E07-A0CC-4579-8408-0F760B1962B7}" type="presOf" srcId="{11C2B20B-7260-413C-B9CC-9FB9B2238E44}" destId="{3B223AC0-D852-4A7C-B379-1D97944C5951}" srcOrd="0" destOrd="0" presId="urn:microsoft.com/office/officeart/2005/8/layout/cycle5"/>
    <dgm:cxn modelId="{ED160EA1-113E-4C99-AA1E-013560C4FA49}" type="presOf" srcId="{DD39B523-56B6-4E3E-886A-9041527D73BC}" destId="{6F46692C-914F-4FCB-84DD-EF412E497EDB}" srcOrd="0" destOrd="0" presId="urn:microsoft.com/office/officeart/2005/8/layout/cycle5"/>
    <dgm:cxn modelId="{C23DA052-739B-4DF2-AE2B-CEFAD09EA80D}" type="presOf" srcId="{5E4F51DA-8C86-4BE3-ABEB-EB500410571F}" destId="{D9DF9579-E6EC-4E3D-9527-C681041D861F}" srcOrd="0" destOrd="0" presId="urn:microsoft.com/office/officeart/2005/8/layout/cycle5"/>
    <dgm:cxn modelId="{0E0AAFF8-21CA-419E-A0E0-20960F988B81}" srcId="{5C8D257B-CDB5-4D2E-A12F-A6A2327604C8}" destId="{11C2B20B-7260-413C-B9CC-9FB9B2238E44}" srcOrd="0" destOrd="0" parTransId="{262D4B5C-B012-489A-AB54-C49C5BCD7BA8}" sibTransId="{29F8B4FC-C882-492A-979D-D2858075AAE1}"/>
    <dgm:cxn modelId="{1B6F4872-5841-4EBD-9E48-28786A15C513}" srcId="{5C8D257B-CDB5-4D2E-A12F-A6A2327604C8}" destId="{E4E69FC4-D42A-4A21-9EBC-603CC82B0860}" srcOrd="1" destOrd="0" parTransId="{6980029A-CF3A-46E6-930D-E12E249CD628}" sibTransId="{007A030A-0AE2-410F-A535-B598A190AA18}"/>
    <dgm:cxn modelId="{6224EF61-0607-43DD-BBF8-C32816466ABA}" type="presOf" srcId="{A3D0BA65-7E29-4A01-A867-3875291E755A}" destId="{FBDBF7C2-8D3E-4ACD-B26A-EC025009C080}" srcOrd="0" destOrd="0" presId="urn:microsoft.com/office/officeart/2005/8/layout/cycle5"/>
    <dgm:cxn modelId="{E7837F04-C140-4D6F-9AE4-888E9D3D9FB7}" srcId="{5C8D257B-CDB5-4D2E-A12F-A6A2327604C8}" destId="{ACB11A9A-AE2F-48B1-992C-18522B94DD0A}" srcOrd="2" destOrd="0" parTransId="{A6E9017A-E994-48C1-A272-5B79BE21B9C9}" sibTransId="{5E4F51DA-8C86-4BE3-ABEB-EB500410571F}"/>
    <dgm:cxn modelId="{C19917E7-9C6D-4799-AB06-61278AAE1280}" type="presOf" srcId="{D8001423-64DA-406E-BA36-96E1D9479B8E}" destId="{1E4A058A-5175-4A6F-A2E9-62361FC73BD4}" srcOrd="0" destOrd="0" presId="urn:microsoft.com/office/officeart/2005/8/layout/cycle5"/>
    <dgm:cxn modelId="{9E942392-35A2-48C1-9BB7-844B9F21E2B7}" type="presOf" srcId="{DCF3CCA8-A26F-4E36-87BC-A628722EC001}" destId="{F3F05B29-6F19-4389-A8A5-3FA90F12398B}" srcOrd="0" destOrd="0" presId="urn:microsoft.com/office/officeart/2005/8/layout/cycle5"/>
    <dgm:cxn modelId="{502B45C5-C411-4B04-9B5B-BBA475F86D1C}" type="presOf" srcId="{FFCE2F83-9A0F-4AE5-B4F9-4A7C7900AE61}" destId="{B86DCA2A-7E4D-4353-A9CA-0F2FC116B123}" srcOrd="0" destOrd="0" presId="urn:microsoft.com/office/officeart/2005/8/layout/cycle5"/>
    <dgm:cxn modelId="{5AB095CF-33F9-425F-AE51-0CE2A04B2C10}" type="presOf" srcId="{91F0B758-69DB-4384-9968-0C71D43F1F45}" destId="{0479D94E-F7C0-4C0F-B3E8-9788A84B5515}" srcOrd="0" destOrd="0" presId="urn:microsoft.com/office/officeart/2005/8/layout/cycle5"/>
    <dgm:cxn modelId="{E6041A78-A26E-43DA-88C3-19DD421AC700}" type="presOf" srcId="{5C8D257B-CDB5-4D2E-A12F-A6A2327604C8}" destId="{18E2C051-AC40-4B74-B0D8-B7CB4D08D16D}" srcOrd="0" destOrd="0" presId="urn:microsoft.com/office/officeart/2005/8/layout/cycle5"/>
    <dgm:cxn modelId="{10649B25-5D8C-4114-B0B2-3A1D9F53967E}" srcId="{5C8D257B-CDB5-4D2E-A12F-A6A2327604C8}" destId="{D8001423-64DA-406E-BA36-96E1D9479B8E}" srcOrd="6" destOrd="0" parTransId="{33BAA3F0-51A3-4AD3-8184-B99DA30BAF40}" sibTransId="{FDC3BD72-945B-4B39-A365-7E45B73F6E66}"/>
    <dgm:cxn modelId="{7FF9CD29-1B54-4FF9-9EF7-A3B260E26A61}" type="presOf" srcId="{E4E69FC4-D42A-4A21-9EBC-603CC82B0860}" destId="{13E556D7-72DF-485C-837C-D503651F1A47}" srcOrd="0" destOrd="0" presId="urn:microsoft.com/office/officeart/2005/8/layout/cycle5"/>
    <dgm:cxn modelId="{73785994-85F0-4C05-B23B-922C8E052FFD}" type="presOf" srcId="{FDC3BD72-945B-4B39-A365-7E45B73F6E66}" destId="{135F218C-F56B-4A48-9B79-F8E4212B653D}" srcOrd="0" destOrd="0" presId="urn:microsoft.com/office/officeart/2005/8/layout/cycle5"/>
    <dgm:cxn modelId="{2754BFAD-9714-4A12-8EAD-47B19AE8AFE3}" srcId="{5C8D257B-CDB5-4D2E-A12F-A6A2327604C8}" destId="{09A1C17D-F6A9-47D9-89A2-77F4F294C721}" srcOrd="3" destOrd="0" parTransId="{20B59547-AFF4-4E20-B97B-A3E09B989DF1}" sibTransId="{91F0B758-69DB-4384-9968-0C71D43F1F45}"/>
    <dgm:cxn modelId="{DB092C7B-CA5C-44A6-ACB9-21A6D6B4E33A}" type="presParOf" srcId="{18E2C051-AC40-4B74-B0D8-B7CB4D08D16D}" destId="{3B223AC0-D852-4A7C-B379-1D97944C5951}" srcOrd="0" destOrd="0" presId="urn:microsoft.com/office/officeart/2005/8/layout/cycle5"/>
    <dgm:cxn modelId="{D8DC9483-C81A-4270-88F1-A31C45A71720}" type="presParOf" srcId="{18E2C051-AC40-4B74-B0D8-B7CB4D08D16D}" destId="{FA10274E-28D7-439B-A143-6960431F0466}" srcOrd="1" destOrd="0" presId="urn:microsoft.com/office/officeart/2005/8/layout/cycle5"/>
    <dgm:cxn modelId="{01F84320-8FC6-4642-A007-9A48C3304AB8}" type="presParOf" srcId="{18E2C051-AC40-4B74-B0D8-B7CB4D08D16D}" destId="{EAA6A0BA-0F5B-46CE-B93A-483FD72347BF}" srcOrd="2" destOrd="0" presId="urn:microsoft.com/office/officeart/2005/8/layout/cycle5"/>
    <dgm:cxn modelId="{1C1B0470-6162-40F0-B1FA-D24B16B33F70}" type="presParOf" srcId="{18E2C051-AC40-4B74-B0D8-B7CB4D08D16D}" destId="{13E556D7-72DF-485C-837C-D503651F1A47}" srcOrd="3" destOrd="0" presId="urn:microsoft.com/office/officeart/2005/8/layout/cycle5"/>
    <dgm:cxn modelId="{5D37F252-443B-4359-A01B-F032E0D5E37A}" type="presParOf" srcId="{18E2C051-AC40-4B74-B0D8-B7CB4D08D16D}" destId="{A22F874E-9610-46C6-81C0-D1A055239910}" srcOrd="4" destOrd="0" presId="urn:microsoft.com/office/officeart/2005/8/layout/cycle5"/>
    <dgm:cxn modelId="{A22F2C77-1BAA-4058-BEB4-31864FB952C7}" type="presParOf" srcId="{18E2C051-AC40-4B74-B0D8-B7CB4D08D16D}" destId="{5B677D43-E42B-49FC-9EEA-7B4B70DF2105}" srcOrd="5" destOrd="0" presId="urn:microsoft.com/office/officeart/2005/8/layout/cycle5"/>
    <dgm:cxn modelId="{5CCEA89D-6190-45CD-B50E-19A61CF9DD21}" type="presParOf" srcId="{18E2C051-AC40-4B74-B0D8-B7CB4D08D16D}" destId="{520C2789-FDA7-4E9F-A052-D26976E7A7B9}" srcOrd="6" destOrd="0" presId="urn:microsoft.com/office/officeart/2005/8/layout/cycle5"/>
    <dgm:cxn modelId="{A37BE078-F700-45B0-9EA2-B28889549A4B}" type="presParOf" srcId="{18E2C051-AC40-4B74-B0D8-B7CB4D08D16D}" destId="{F70ABE24-637E-4D18-B8BE-0402D9072A3A}" srcOrd="7" destOrd="0" presId="urn:microsoft.com/office/officeart/2005/8/layout/cycle5"/>
    <dgm:cxn modelId="{C3C0EF68-F61E-4ABA-A875-BF728BCE4093}" type="presParOf" srcId="{18E2C051-AC40-4B74-B0D8-B7CB4D08D16D}" destId="{D9DF9579-E6EC-4E3D-9527-C681041D861F}" srcOrd="8" destOrd="0" presId="urn:microsoft.com/office/officeart/2005/8/layout/cycle5"/>
    <dgm:cxn modelId="{204F5BE4-8E07-493D-B03B-B53B8F54EA2A}" type="presParOf" srcId="{18E2C051-AC40-4B74-B0D8-B7CB4D08D16D}" destId="{272A2E54-6FC6-47C7-8DE6-5C8DA511F209}" srcOrd="9" destOrd="0" presId="urn:microsoft.com/office/officeart/2005/8/layout/cycle5"/>
    <dgm:cxn modelId="{BD987D47-C70E-4978-B8A4-C5D4A4240AC5}" type="presParOf" srcId="{18E2C051-AC40-4B74-B0D8-B7CB4D08D16D}" destId="{45825332-70DD-4D04-B2D4-A3091FBA6FEB}" srcOrd="10" destOrd="0" presId="urn:microsoft.com/office/officeart/2005/8/layout/cycle5"/>
    <dgm:cxn modelId="{BCFA6701-F2D2-48C5-9159-39F5EC466D47}" type="presParOf" srcId="{18E2C051-AC40-4B74-B0D8-B7CB4D08D16D}" destId="{0479D94E-F7C0-4C0F-B3E8-9788A84B5515}" srcOrd="11" destOrd="0" presId="urn:microsoft.com/office/officeart/2005/8/layout/cycle5"/>
    <dgm:cxn modelId="{1CEAA233-12FF-4F03-831E-254FCE02CE88}" type="presParOf" srcId="{18E2C051-AC40-4B74-B0D8-B7CB4D08D16D}" destId="{B86DCA2A-7E4D-4353-A9CA-0F2FC116B123}" srcOrd="12" destOrd="0" presId="urn:microsoft.com/office/officeart/2005/8/layout/cycle5"/>
    <dgm:cxn modelId="{A2144783-7C1A-4485-8BCD-5378631F7601}" type="presParOf" srcId="{18E2C051-AC40-4B74-B0D8-B7CB4D08D16D}" destId="{43ED2C50-1E39-49DC-9FBA-B7A57617C9BE}" srcOrd="13" destOrd="0" presId="urn:microsoft.com/office/officeart/2005/8/layout/cycle5"/>
    <dgm:cxn modelId="{CE0A80CF-1367-4A10-B9DB-EFCA772078B3}" type="presParOf" srcId="{18E2C051-AC40-4B74-B0D8-B7CB4D08D16D}" destId="{6F46692C-914F-4FCB-84DD-EF412E497EDB}" srcOrd="14" destOrd="0" presId="urn:microsoft.com/office/officeart/2005/8/layout/cycle5"/>
    <dgm:cxn modelId="{D041E7D1-C618-4892-A6C3-D5104D495CF8}" type="presParOf" srcId="{18E2C051-AC40-4B74-B0D8-B7CB4D08D16D}" destId="{FBDBF7C2-8D3E-4ACD-B26A-EC025009C080}" srcOrd="15" destOrd="0" presId="urn:microsoft.com/office/officeart/2005/8/layout/cycle5"/>
    <dgm:cxn modelId="{1F1647A2-A43F-4CE0-B09F-E1178FA61CA0}" type="presParOf" srcId="{18E2C051-AC40-4B74-B0D8-B7CB4D08D16D}" destId="{C5A54B1B-86D2-4FCB-B021-CB439AAEAAA4}" srcOrd="16" destOrd="0" presId="urn:microsoft.com/office/officeart/2005/8/layout/cycle5"/>
    <dgm:cxn modelId="{CAE0D3CD-EE7A-4F1A-9000-F8B95DE534E7}" type="presParOf" srcId="{18E2C051-AC40-4B74-B0D8-B7CB4D08D16D}" destId="{F3F05B29-6F19-4389-A8A5-3FA90F12398B}" srcOrd="17" destOrd="0" presId="urn:microsoft.com/office/officeart/2005/8/layout/cycle5"/>
    <dgm:cxn modelId="{E072FBFB-4E82-4FEF-977C-0EF03CDCF3E1}" type="presParOf" srcId="{18E2C051-AC40-4B74-B0D8-B7CB4D08D16D}" destId="{1E4A058A-5175-4A6F-A2E9-62361FC73BD4}" srcOrd="18" destOrd="0" presId="urn:microsoft.com/office/officeart/2005/8/layout/cycle5"/>
    <dgm:cxn modelId="{88BDC7F4-C0B4-4662-9F38-5C737EB7DEB1}" type="presParOf" srcId="{18E2C051-AC40-4B74-B0D8-B7CB4D08D16D}" destId="{3FB79DBB-5E38-441C-A587-A66C9E445DB4}" srcOrd="19" destOrd="0" presId="urn:microsoft.com/office/officeart/2005/8/layout/cycle5"/>
    <dgm:cxn modelId="{30BBA06F-EE0B-4B2C-88B4-8BF6D9DC9791}" type="presParOf" srcId="{18E2C051-AC40-4B74-B0D8-B7CB4D08D16D}" destId="{135F218C-F56B-4A48-9B79-F8E4212B653D}" srcOrd="20" destOrd="0" presId="urn:microsoft.com/office/officeart/2005/8/layout/cycle5"/>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1C1B00-072E-4510-AB5C-C77A6D2C1F91}">
      <dsp:nvSpPr>
        <dsp:cNvPr id="0" name=""/>
        <dsp:cNvSpPr/>
      </dsp:nvSpPr>
      <dsp:spPr>
        <a:xfrm>
          <a:off x="4970678" y="3730752"/>
          <a:ext cx="2710281" cy="175564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Track specific behavior</a:t>
          </a:r>
          <a:endParaRPr lang="en-US" sz="1400" kern="1200" dirty="0"/>
        </a:p>
        <a:p>
          <a:pPr marL="114300" lvl="1" indent="-114300" algn="l" defTabSz="622300">
            <a:lnSpc>
              <a:spcPct val="90000"/>
            </a:lnSpc>
            <a:spcBef>
              <a:spcPct val="0"/>
            </a:spcBef>
            <a:spcAft>
              <a:spcPct val="15000"/>
            </a:spcAft>
            <a:buChar char="••"/>
          </a:pPr>
          <a:r>
            <a:rPr lang="en-US" sz="1400" kern="1200" dirty="0" smtClean="0"/>
            <a:t>Require reporting of referrals &amp; classroom suspensions</a:t>
          </a:r>
          <a:endParaRPr lang="en-US" sz="1400" kern="1200" dirty="0"/>
        </a:p>
      </dsp:txBody>
      <dsp:txXfrm>
        <a:off x="5783762" y="4169663"/>
        <a:ext cx="1897197" cy="1316736"/>
      </dsp:txXfrm>
    </dsp:sp>
    <dsp:sp modelId="{D5CCF580-CEE6-4DD3-93B9-FC645503A2FF}">
      <dsp:nvSpPr>
        <dsp:cNvPr id="0" name=""/>
        <dsp:cNvSpPr/>
      </dsp:nvSpPr>
      <dsp:spPr>
        <a:xfrm>
          <a:off x="548639" y="3730752"/>
          <a:ext cx="2710281" cy="175564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Use site discipline committees</a:t>
          </a:r>
          <a:endParaRPr lang="en-US" sz="1400" kern="1200" dirty="0"/>
        </a:p>
        <a:p>
          <a:pPr marL="114300" lvl="1" indent="-114300" algn="l" defTabSz="622300">
            <a:lnSpc>
              <a:spcPct val="90000"/>
            </a:lnSpc>
            <a:spcBef>
              <a:spcPct val="0"/>
            </a:spcBef>
            <a:spcAft>
              <a:spcPct val="15000"/>
            </a:spcAft>
            <a:buChar char="••"/>
          </a:pPr>
          <a:r>
            <a:rPr lang="en-US" sz="1400" kern="1200" dirty="0" smtClean="0"/>
            <a:t>Create district-level intervention team</a:t>
          </a:r>
          <a:endParaRPr lang="en-US" sz="1400" kern="1200" dirty="0"/>
        </a:p>
      </dsp:txBody>
      <dsp:txXfrm>
        <a:off x="548639" y="4169663"/>
        <a:ext cx="1897197" cy="1316736"/>
      </dsp:txXfrm>
    </dsp:sp>
    <dsp:sp modelId="{D9188434-6B95-4454-B487-E1929B18E986}">
      <dsp:nvSpPr>
        <dsp:cNvPr id="0" name=""/>
        <dsp:cNvSpPr/>
      </dsp:nvSpPr>
      <dsp:spPr>
        <a:xfrm>
          <a:off x="4970678" y="0"/>
          <a:ext cx="2710281" cy="175564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Focus interventions on offenses driving disparities</a:t>
          </a:r>
          <a:endParaRPr lang="en-US" sz="1400" kern="1200" dirty="0"/>
        </a:p>
        <a:p>
          <a:pPr marL="114300" lvl="1" indent="-114300" algn="l" defTabSz="622300">
            <a:lnSpc>
              <a:spcPct val="90000"/>
            </a:lnSpc>
            <a:spcBef>
              <a:spcPct val="0"/>
            </a:spcBef>
            <a:spcAft>
              <a:spcPct val="15000"/>
            </a:spcAft>
            <a:buChar char="••"/>
          </a:pPr>
          <a:r>
            <a:rPr lang="en-US" sz="1400" kern="1200" dirty="0" smtClean="0"/>
            <a:t>Expand array of  interventions</a:t>
          </a:r>
          <a:endParaRPr lang="en-US" sz="1400" kern="1200" dirty="0"/>
        </a:p>
      </dsp:txBody>
      <dsp:txXfrm>
        <a:off x="5783762" y="0"/>
        <a:ext cx="1897197" cy="1316736"/>
      </dsp:txXfrm>
    </dsp:sp>
    <dsp:sp modelId="{2F4CD1AC-60FC-4021-8E08-F8C2AC0FBB52}">
      <dsp:nvSpPr>
        <dsp:cNvPr id="0" name=""/>
        <dsp:cNvSpPr/>
      </dsp:nvSpPr>
      <dsp:spPr>
        <a:xfrm>
          <a:off x="548639" y="0"/>
          <a:ext cx="2710281" cy="175564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School- and district-level targets</a:t>
          </a:r>
          <a:endParaRPr lang="en-US" sz="1400" kern="1200" dirty="0"/>
        </a:p>
        <a:p>
          <a:pPr marL="114300" lvl="1" indent="-114300" algn="l" defTabSz="622300">
            <a:lnSpc>
              <a:spcPct val="90000"/>
            </a:lnSpc>
            <a:spcBef>
              <a:spcPct val="0"/>
            </a:spcBef>
            <a:spcAft>
              <a:spcPct val="15000"/>
            </a:spcAft>
            <a:buChar char="••"/>
          </a:pPr>
          <a:r>
            <a:rPr lang="en-US" sz="1400" kern="1200" dirty="0" smtClean="0"/>
            <a:t>Accountability plans</a:t>
          </a:r>
          <a:endParaRPr lang="en-US" sz="1400" kern="1200" dirty="0"/>
        </a:p>
      </dsp:txBody>
      <dsp:txXfrm>
        <a:off x="548639" y="0"/>
        <a:ext cx="1897197" cy="1316736"/>
      </dsp:txXfrm>
    </dsp:sp>
    <dsp:sp modelId="{88787A9F-27C1-49B2-BDBD-BCFDF255B6F4}">
      <dsp:nvSpPr>
        <dsp:cNvPr id="0" name=""/>
        <dsp:cNvSpPr/>
      </dsp:nvSpPr>
      <dsp:spPr>
        <a:xfrm>
          <a:off x="1684324" y="312724"/>
          <a:ext cx="2375611" cy="2375611"/>
        </a:xfrm>
        <a:prstGeom prst="pieWedg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smtClean="0"/>
            <a:t>Accountability</a:t>
          </a:r>
          <a:endParaRPr lang="en-US" sz="1900" kern="1200" dirty="0"/>
        </a:p>
      </dsp:txBody>
      <dsp:txXfrm>
        <a:off x="1684324" y="312724"/>
        <a:ext cx="2375611" cy="2375611"/>
      </dsp:txXfrm>
    </dsp:sp>
    <dsp:sp modelId="{2F474C2C-5992-4AC0-BA9C-985F62863953}">
      <dsp:nvSpPr>
        <dsp:cNvPr id="0" name=""/>
        <dsp:cNvSpPr/>
      </dsp:nvSpPr>
      <dsp:spPr>
        <a:xfrm rot="5400000">
          <a:off x="4169663" y="312724"/>
          <a:ext cx="2375611" cy="2375611"/>
        </a:xfrm>
        <a:prstGeom prst="pieWedg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smtClean="0"/>
            <a:t>Offense Focus</a:t>
          </a:r>
          <a:endParaRPr lang="en-US" sz="1900" kern="1200" dirty="0"/>
        </a:p>
      </dsp:txBody>
      <dsp:txXfrm rot="5400000">
        <a:off x="4169663" y="312724"/>
        <a:ext cx="2375611" cy="2375611"/>
      </dsp:txXfrm>
    </dsp:sp>
    <dsp:sp modelId="{A641513A-97C6-464E-9933-BD42449A769F}">
      <dsp:nvSpPr>
        <dsp:cNvPr id="0" name=""/>
        <dsp:cNvSpPr/>
      </dsp:nvSpPr>
      <dsp:spPr>
        <a:xfrm rot="10800000">
          <a:off x="4169663" y="2798064"/>
          <a:ext cx="2375611" cy="2375611"/>
        </a:xfrm>
        <a:prstGeom prst="pieWedg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smtClean="0"/>
            <a:t>Records &amp; Data</a:t>
          </a:r>
          <a:endParaRPr lang="en-US" sz="1900" kern="1200" dirty="0"/>
        </a:p>
      </dsp:txBody>
      <dsp:txXfrm rot="10800000">
        <a:off x="4169663" y="2798064"/>
        <a:ext cx="2375611" cy="2375611"/>
      </dsp:txXfrm>
    </dsp:sp>
    <dsp:sp modelId="{66C3EE46-1125-4807-ACF2-C66BFA95E6AD}">
      <dsp:nvSpPr>
        <dsp:cNvPr id="0" name=""/>
        <dsp:cNvSpPr/>
      </dsp:nvSpPr>
      <dsp:spPr>
        <a:xfrm rot="16200000">
          <a:off x="1684324" y="2798064"/>
          <a:ext cx="2375611" cy="2375611"/>
        </a:xfrm>
        <a:prstGeom prst="pieWedg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smtClean="0"/>
            <a:t>Process</a:t>
          </a:r>
          <a:endParaRPr lang="en-US" sz="1900" kern="1200" dirty="0"/>
        </a:p>
      </dsp:txBody>
      <dsp:txXfrm rot="16200000">
        <a:off x="1684324" y="2798064"/>
        <a:ext cx="2375611" cy="2375611"/>
      </dsp:txXfrm>
    </dsp:sp>
    <dsp:sp modelId="{0088E2AE-8048-42C9-96B6-256FF52C3A97}">
      <dsp:nvSpPr>
        <dsp:cNvPr id="0" name=""/>
        <dsp:cNvSpPr/>
      </dsp:nvSpPr>
      <dsp:spPr>
        <a:xfrm>
          <a:off x="3704691" y="2249424"/>
          <a:ext cx="820216" cy="713232"/>
        </a:xfrm>
        <a:prstGeom prst="circularArrow">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4FF0D5-8DB3-4F51-8777-1B7D49F00D67}">
      <dsp:nvSpPr>
        <dsp:cNvPr id="0" name=""/>
        <dsp:cNvSpPr/>
      </dsp:nvSpPr>
      <dsp:spPr>
        <a:xfrm rot="10800000">
          <a:off x="3704691" y="2523743"/>
          <a:ext cx="820216" cy="713232"/>
        </a:xfrm>
        <a:prstGeom prst="circularArrow">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5B6335B-D11D-4733-9B57-877E8ED00021}">
      <dsp:nvSpPr>
        <dsp:cNvPr id="0" name=""/>
        <dsp:cNvSpPr/>
      </dsp:nvSpPr>
      <dsp:spPr>
        <a:xfrm>
          <a:off x="1060" y="0"/>
          <a:ext cx="2757041" cy="54101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r>
            <a:rPr lang="en-US" sz="2400" kern="1200" dirty="0" smtClean="0"/>
            <a:t>Data and</a:t>
          </a:r>
        </a:p>
        <a:p>
          <a:pPr lvl="0" algn="ctr" defTabSz="1066800">
            <a:lnSpc>
              <a:spcPct val="100000"/>
            </a:lnSpc>
            <a:spcBef>
              <a:spcPct val="0"/>
            </a:spcBef>
            <a:spcAft>
              <a:spcPts val="0"/>
            </a:spcAft>
          </a:pPr>
          <a:r>
            <a:rPr lang="en-US" sz="2400" kern="1200" dirty="0" smtClean="0"/>
            <a:t>Procedures</a:t>
          </a:r>
          <a:endParaRPr lang="en-US" sz="2400" kern="1200" dirty="0"/>
        </a:p>
      </dsp:txBody>
      <dsp:txXfrm>
        <a:off x="1060" y="0"/>
        <a:ext cx="2757041" cy="1623060"/>
      </dsp:txXfrm>
    </dsp:sp>
    <dsp:sp modelId="{4DF3D607-5031-4D0D-869E-D97379DE5873}">
      <dsp:nvSpPr>
        <dsp:cNvPr id="0" name=""/>
        <dsp:cNvSpPr/>
      </dsp:nvSpPr>
      <dsp:spPr>
        <a:xfrm>
          <a:off x="153116" y="1447801"/>
          <a:ext cx="2452928" cy="158223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44525">
            <a:lnSpc>
              <a:spcPct val="90000"/>
            </a:lnSpc>
            <a:spcBef>
              <a:spcPct val="0"/>
            </a:spcBef>
            <a:spcAft>
              <a:spcPct val="35000"/>
            </a:spcAft>
          </a:pPr>
          <a:r>
            <a:rPr lang="en-US" sz="1450" kern="1200" dirty="0" smtClean="0"/>
            <a:t>Use data disaggregated by</a:t>
          </a:r>
        </a:p>
        <a:p>
          <a:pPr lvl="0" algn="ctr" defTabSz="644525">
            <a:lnSpc>
              <a:spcPct val="90000"/>
            </a:lnSpc>
            <a:spcBef>
              <a:spcPct val="0"/>
            </a:spcBef>
            <a:spcAft>
              <a:spcPct val="35000"/>
            </a:spcAft>
          </a:pPr>
          <a:r>
            <a:rPr lang="en-US" sz="1450" kern="1200" dirty="0" smtClean="0"/>
            <a:t>race/ethnicity and gender to track African American male chronic absence, and use it to intervene early</a:t>
          </a:r>
          <a:r>
            <a:rPr lang="en-US" sz="1400" kern="1200" dirty="0" smtClean="0"/>
            <a:t>.</a:t>
          </a:r>
          <a:endParaRPr lang="en-US" sz="1400" kern="1200" dirty="0"/>
        </a:p>
      </dsp:txBody>
      <dsp:txXfrm>
        <a:off x="153116" y="1447801"/>
        <a:ext cx="2452928" cy="1582236"/>
      </dsp:txXfrm>
    </dsp:sp>
    <dsp:sp modelId="{7F422D96-B0CE-484F-A649-DD78FBC0D5F3}">
      <dsp:nvSpPr>
        <dsp:cNvPr id="0" name=""/>
        <dsp:cNvSpPr/>
      </dsp:nvSpPr>
      <dsp:spPr>
        <a:xfrm>
          <a:off x="153116" y="3289634"/>
          <a:ext cx="2452928" cy="173956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44525">
            <a:lnSpc>
              <a:spcPct val="90000"/>
            </a:lnSpc>
            <a:spcBef>
              <a:spcPct val="0"/>
            </a:spcBef>
            <a:spcAft>
              <a:spcPct val="35000"/>
            </a:spcAft>
          </a:pPr>
          <a:r>
            <a:rPr lang="en-US" sz="1450" kern="1200" dirty="0" smtClean="0"/>
            <a:t>Explore patterns of tardiness</a:t>
          </a:r>
        </a:p>
        <a:p>
          <a:pPr lvl="0" algn="ctr" defTabSz="644525">
            <a:lnSpc>
              <a:spcPct val="90000"/>
            </a:lnSpc>
            <a:spcBef>
              <a:spcPct val="0"/>
            </a:spcBef>
            <a:spcAft>
              <a:spcPct val="35000"/>
            </a:spcAft>
          </a:pPr>
          <a:r>
            <a:rPr lang="en-US" sz="1450" kern="1200" dirty="0" smtClean="0"/>
            <a:t>and truancy for AAMs to see</a:t>
          </a:r>
        </a:p>
        <a:p>
          <a:pPr lvl="0" algn="ctr" defTabSz="644525">
            <a:lnSpc>
              <a:spcPct val="90000"/>
            </a:lnSpc>
            <a:spcBef>
              <a:spcPct val="0"/>
            </a:spcBef>
            <a:spcAft>
              <a:spcPct val="35000"/>
            </a:spcAft>
          </a:pPr>
          <a:r>
            <a:rPr lang="en-US" sz="1450" kern="1200" dirty="0" smtClean="0"/>
            <a:t>whether and they are linked</a:t>
          </a:r>
        </a:p>
        <a:p>
          <a:pPr lvl="0" algn="ctr" defTabSz="644525">
            <a:lnSpc>
              <a:spcPct val="90000"/>
            </a:lnSpc>
            <a:spcBef>
              <a:spcPct val="0"/>
            </a:spcBef>
            <a:spcAft>
              <a:spcPct val="35000"/>
            </a:spcAft>
          </a:pPr>
          <a:r>
            <a:rPr lang="en-US" sz="1450" kern="1200" dirty="0" smtClean="0"/>
            <a:t>to chronic absence.</a:t>
          </a:r>
          <a:endParaRPr lang="en-US" sz="1450" kern="1200" dirty="0"/>
        </a:p>
      </dsp:txBody>
      <dsp:txXfrm>
        <a:off x="153116" y="3289634"/>
        <a:ext cx="2452928" cy="1739565"/>
      </dsp:txXfrm>
    </dsp:sp>
    <dsp:sp modelId="{51052DA4-E1FE-41D7-B06B-F52EFBE57025}">
      <dsp:nvSpPr>
        <dsp:cNvPr id="0" name=""/>
        <dsp:cNvSpPr/>
      </dsp:nvSpPr>
      <dsp:spPr>
        <a:xfrm>
          <a:off x="2964879" y="0"/>
          <a:ext cx="2757041" cy="54101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r>
            <a:rPr lang="en-US" sz="2400" kern="1200" dirty="0" smtClean="0"/>
            <a:t>Student, Family</a:t>
          </a:r>
        </a:p>
        <a:p>
          <a:pPr lvl="0" algn="ctr" defTabSz="1066800">
            <a:lnSpc>
              <a:spcPct val="100000"/>
            </a:lnSpc>
            <a:spcBef>
              <a:spcPct val="0"/>
            </a:spcBef>
            <a:spcAft>
              <a:spcPts val="0"/>
            </a:spcAft>
          </a:pPr>
          <a:r>
            <a:rPr lang="en-US" sz="2400" kern="1200" dirty="0" smtClean="0"/>
            <a:t>and Community</a:t>
          </a:r>
        </a:p>
        <a:p>
          <a:pPr lvl="0" algn="ctr" defTabSz="1066800">
            <a:lnSpc>
              <a:spcPct val="100000"/>
            </a:lnSpc>
            <a:spcBef>
              <a:spcPct val="0"/>
            </a:spcBef>
            <a:spcAft>
              <a:spcPts val="0"/>
            </a:spcAft>
          </a:pPr>
          <a:r>
            <a:rPr lang="en-US" sz="2400" kern="1200" dirty="0" smtClean="0"/>
            <a:t>Engagement</a:t>
          </a:r>
          <a:endParaRPr lang="en-US" sz="2400" kern="1200" dirty="0"/>
        </a:p>
      </dsp:txBody>
      <dsp:txXfrm>
        <a:off x="2964879" y="0"/>
        <a:ext cx="2757041" cy="1623060"/>
      </dsp:txXfrm>
    </dsp:sp>
    <dsp:sp modelId="{499E4B5A-95C2-4A1F-AA2A-CB158DED7FA8}">
      <dsp:nvSpPr>
        <dsp:cNvPr id="0" name=""/>
        <dsp:cNvSpPr/>
      </dsp:nvSpPr>
      <dsp:spPr>
        <a:xfrm>
          <a:off x="3047998" y="1447797"/>
          <a:ext cx="2527103" cy="1188831"/>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100000"/>
            </a:lnSpc>
            <a:spcBef>
              <a:spcPct val="0"/>
            </a:spcBef>
            <a:spcAft>
              <a:spcPts val="0"/>
            </a:spcAft>
          </a:pPr>
          <a:r>
            <a:rPr lang="en-US" sz="1400" kern="1200" dirty="0" smtClean="0"/>
            <a:t>Address early grade chronic</a:t>
          </a:r>
        </a:p>
        <a:p>
          <a:pPr lvl="0" algn="ctr" defTabSz="622300">
            <a:lnSpc>
              <a:spcPct val="100000"/>
            </a:lnSpc>
            <a:spcBef>
              <a:spcPct val="0"/>
            </a:spcBef>
            <a:spcAft>
              <a:spcPts val="0"/>
            </a:spcAft>
          </a:pPr>
          <a:r>
            <a:rPr lang="en-US" sz="1400" kern="1200" dirty="0" smtClean="0"/>
            <a:t>absence among AAM and</a:t>
          </a:r>
        </a:p>
        <a:p>
          <a:pPr lvl="0" algn="ctr" defTabSz="622300">
            <a:lnSpc>
              <a:spcPct val="100000"/>
            </a:lnSpc>
            <a:spcBef>
              <a:spcPct val="0"/>
            </a:spcBef>
            <a:spcAft>
              <a:spcPts val="0"/>
            </a:spcAft>
          </a:pPr>
          <a:r>
            <a:rPr lang="en-US" sz="1400" kern="1200" dirty="0" smtClean="0"/>
            <a:t>support engagement of AAM in</a:t>
          </a:r>
        </a:p>
        <a:p>
          <a:pPr lvl="0" algn="ctr" defTabSz="622300">
            <a:lnSpc>
              <a:spcPct val="100000"/>
            </a:lnSpc>
            <a:spcBef>
              <a:spcPct val="0"/>
            </a:spcBef>
            <a:spcAft>
              <a:spcPts val="0"/>
            </a:spcAft>
          </a:pPr>
          <a:r>
            <a:rPr lang="en-US" sz="1400" kern="1200" dirty="0" smtClean="0"/>
            <a:t>Early Childhood Education programs.</a:t>
          </a:r>
          <a:endParaRPr lang="en-US" sz="1400" kern="1200" dirty="0"/>
        </a:p>
      </dsp:txBody>
      <dsp:txXfrm>
        <a:off x="3047998" y="1447797"/>
        <a:ext cx="2527103" cy="1188831"/>
      </dsp:txXfrm>
    </dsp:sp>
    <dsp:sp modelId="{3954B6A8-E08A-46B9-B56C-A810DFD0F019}">
      <dsp:nvSpPr>
        <dsp:cNvPr id="0" name=""/>
        <dsp:cNvSpPr/>
      </dsp:nvSpPr>
      <dsp:spPr>
        <a:xfrm>
          <a:off x="3043830" y="2743183"/>
          <a:ext cx="2518766" cy="126447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100000"/>
            </a:lnSpc>
            <a:spcBef>
              <a:spcPct val="0"/>
            </a:spcBef>
            <a:spcAft>
              <a:spcPts val="0"/>
            </a:spcAft>
          </a:pPr>
          <a:r>
            <a:rPr lang="en-US" sz="1400" kern="1200" dirty="0" smtClean="0"/>
            <a:t>Work with African</a:t>
          </a:r>
        </a:p>
        <a:p>
          <a:pPr lvl="0" algn="ctr" defTabSz="622300">
            <a:lnSpc>
              <a:spcPct val="100000"/>
            </a:lnSpc>
            <a:spcBef>
              <a:spcPct val="0"/>
            </a:spcBef>
            <a:spcAft>
              <a:spcPts val="0"/>
            </a:spcAft>
          </a:pPr>
          <a:r>
            <a:rPr lang="en-US" sz="1400" kern="1200" dirty="0" smtClean="0"/>
            <a:t>American male students and their families to get to school on time and regularly, using local</a:t>
          </a:r>
        </a:p>
        <a:p>
          <a:pPr lvl="0" algn="ctr" defTabSz="622300">
            <a:lnSpc>
              <a:spcPct val="100000"/>
            </a:lnSpc>
            <a:spcBef>
              <a:spcPct val="0"/>
            </a:spcBef>
            <a:spcAft>
              <a:spcPts val="0"/>
            </a:spcAft>
          </a:pPr>
          <a:r>
            <a:rPr lang="en-US" sz="1400" kern="1200" dirty="0" smtClean="0"/>
            <a:t>resources.</a:t>
          </a:r>
          <a:endParaRPr lang="en-US" sz="1400" kern="1200" dirty="0"/>
        </a:p>
      </dsp:txBody>
      <dsp:txXfrm>
        <a:off x="3043830" y="2743183"/>
        <a:ext cx="2518766" cy="1264474"/>
      </dsp:txXfrm>
    </dsp:sp>
    <dsp:sp modelId="{B74B5B7D-3101-438C-AD16-D4589AD42BC9}">
      <dsp:nvSpPr>
        <dsp:cNvPr id="0" name=""/>
        <dsp:cNvSpPr/>
      </dsp:nvSpPr>
      <dsp:spPr>
        <a:xfrm>
          <a:off x="5928698" y="0"/>
          <a:ext cx="2757041" cy="54101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r>
            <a:rPr lang="en-US" sz="2400" b="0" kern="1200" dirty="0" smtClean="0"/>
            <a:t>Policy and</a:t>
          </a:r>
        </a:p>
        <a:p>
          <a:pPr lvl="0" algn="ctr" defTabSz="1066800">
            <a:lnSpc>
              <a:spcPct val="100000"/>
            </a:lnSpc>
            <a:spcBef>
              <a:spcPct val="0"/>
            </a:spcBef>
            <a:spcAft>
              <a:spcPts val="0"/>
            </a:spcAft>
          </a:pPr>
          <a:r>
            <a:rPr lang="en-US" sz="2400" b="0" kern="1200" dirty="0" smtClean="0"/>
            <a:t>Procedure</a:t>
          </a:r>
          <a:endParaRPr lang="en-US" sz="2400" b="0" kern="1200" dirty="0"/>
        </a:p>
      </dsp:txBody>
      <dsp:txXfrm>
        <a:off x="5928698" y="0"/>
        <a:ext cx="2757041" cy="1623060"/>
      </dsp:txXfrm>
    </dsp:sp>
    <dsp:sp modelId="{2DE60A94-3354-4B7A-9A43-D1EC5CBA9413}">
      <dsp:nvSpPr>
        <dsp:cNvPr id="0" name=""/>
        <dsp:cNvSpPr/>
      </dsp:nvSpPr>
      <dsp:spPr>
        <a:xfrm>
          <a:off x="6204402" y="1447799"/>
          <a:ext cx="2205632" cy="119333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100000"/>
            </a:lnSpc>
            <a:spcBef>
              <a:spcPct val="0"/>
            </a:spcBef>
            <a:spcAft>
              <a:spcPts val="0"/>
            </a:spcAft>
          </a:pPr>
          <a:r>
            <a:rPr lang="en-US" sz="1400" kern="1200" dirty="0" smtClean="0"/>
            <a:t>Designate a single senior</a:t>
          </a:r>
        </a:p>
        <a:p>
          <a:pPr lvl="0" algn="ctr" defTabSz="622300">
            <a:lnSpc>
              <a:spcPct val="100000"/>
            </a:lnSpc>
            <a:spcBef>
              <a:spcPct val="0"/>
            </a:spcBef>
            <a:spcAft>
              <a:spcPts val="0"/>
            </a:spcAft>
          </a:pPr>
          <a:r>
            <a:rPr lang="en-US" sz="1400" kern="1200" dirty="0" smtClean="0"/>
            <a:t>administrator responsible for attendance efforts for African American males.</a:t>
          </a:r>
          <a:endParaRPr lang="en-US" sz="1400" kern="1200" dirty="0"/>
        </a:p>
      </dsp:txBody>
      <dsp:txXfrm>
        <a:off x="6204402" y="1447799"/>
        <a:ext cx="2205632" cy="1193333"/>
      </dsp:txXfrm>
    </dsp:sp>
    <dsp:sp modelId="{F8AF1B37-3F8A-445A-A482-C385484D68F1}">
      <dsp:nvSpPr>
        <dsp:cNvPr id="0" name=""/>
        <dsp:cNvSpPr/>
      </dsp:nvSpPr>
      <dsp:spPr>
        <a:xfrm>
          <a:off x="6204402" y="2819406"/>
          <a:ext cx="2205632" cy="114248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100000"/>
            </a:lnSpc>
            <a:spcBef>
              <a:spcPct val="0"/>
            </a:spcBef>
            <a:spcAft>
              <a:spcPts val="0"/>
            </a:spcAft>
          </a:pPr>
          <a:r>
            <a:rPr lang="en-US" sz="1400" kern="1200" dirty="0" smtClean="0"/>
            <a:t>Review and revise</a:t>
          </a:r>
        </a:p>
        <a:p>
          <a:pPr lvl="0" algn="ctr" defTabSz="622300">
            <a:lnSpc>
              <a:spcPct val="100000"/>
            </a:lnSpc>
            <a:spcBef>
              <a:spcPct val="0"/>
            </a:spcBef>
            <a:spcAft>
              <a:spcPts val="0"/>
            </a:spcAft>
          </a:pPr>
          <a:r>
            <a:rPr lang="en-US" sz="1400" kern="1200" dirty="0" smtClean="0"/>
            <a:t>attendance policy with input of African American males and their families.</a:t>
          </a:r>
        </a:p>
        <a:p>
          <a:pPr lvl="0" algn="ctr" defTabSz="622300">
            <a:lnSpc>
              <a:spcPct val="100000"/>
            </a:lnSpc>
            <a:spcBef>
              <a:spcPct val="0"/>
            </a:spcBef>
            <a:spcAft>
              <a:spcPts val="0"/>
            </a:spcAft>
          </a:pPr>
          <a:r>
            <a:rPr lang="en-US" sz="1400" kern="1200" dirty="0" smtClean="0"/>
            <a:t> </a:t>
          </a:r>
          <a:endParaRPr lang="en-US" sz="1400" kern="1200" dirty="0"/>
        </a:p>
      </dsp:txBody>
      <dsp:txXfrm>
        <a:off x="6204402" y="2819406"/>
        <a:ext cx="2205632" cy="114248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223AC0-D852-4A7C-B379-1D97944C5951}">
      <dsp:nvSpPr>
        <dsp:cNvPr id="0" name=""/>
        <dsp:cNvSpPr/>
      </dsp:nvSpPr>
      <dsp:spPr>
        <a:xfrm>
          <a:off x="2640621" y="-148043"/>
          <a:ext cx="1500556" cy="975361"/>
        </a:xfrm>
        <a:prstGeom prst="roundRect">
          <a:avLst/>
        </a:prstGeom>
        <a:solidFill>
          <a:srgbClr val="00206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Century Gothic" pitchFamily="34" charset="0"/>
            </a:rPr>
            <a:t>Define </a:t>
          </a:r>
          <a:r>
            <a:rPr lang="en-US" sz="1200" kern="1200" dirty="0" smtClean="0">
              <a:latin typeface="Century Gothic" pitchFamily="34" charset="0"/>
            </a:rPr>
            <a:t>equity and educate the community on its importance</a:t>
          </a:r>
          <a:endParaRPr lang="en-US" sz="1200" kern="1200" dirty="0">
            <a:latin typeface="Century Gothic" pitchFamily="34" charset="0"/>
          </a:endParaRPr>
        </a:p>
      </dsp:txBody>
      <dsp:txXfrm>
        <a:off x="2640621" y="-148043"/>
        <a:ext cx="1500556" cy="975361"/>
      </dsp:txXfrm>
    </dsp:sp>
    <dsp:sp modelId="{EAA6A0BA-0F5B-46CE-B93A-483FD72347BF}">
      <dsp:nvSpPr>
        <dsp:cNvPr id="0" name=""/>
        <dsp:cNvSpPr/>
      </dsp:nvSpPr>
      <dsp:spPr>
        <a:xfrm>
          <a:off x="1091521" y="339636"/>
          <a:ext cx="4598757" cy="4598757"/>
        </a:xfrm>
        <a:custGeom>
          <a:avLst/>
          <a:gdLst/>
          <a:ahLst/>
          <a:cxnLst/>
          <a:rect l="0" t="0" r="0" b="0"/>
          <a:pathLst>
            <a:path>
              <a:moveTo>
                <a:pt x="3156743" y="165821"/>
              </a:moveTo>
              <a:arcTo wR="2299378" hR="2299378" stAng="17513556" swAng="51494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3E556D7-72DF-485C-837C-D503651F1A47}">
      <dsp:nvSpPr>
        <dsp:cNvPr id="0" name=""/>
        <dsp:cNvSpPr/>
      </dsp:nvSpPr>
      <dsp:spPr>
        <a:xfrm>
          <a:off x="4438348" y="717695"/>
          <a:ext cx="1500556" cy="975361"/>
        </a:xfrm>
        <a:prstGeom prst="roundRect">
          <a:avLst/>
        </a:prstGeom>
        <a:solidFill>
          <a:srgbClr val="00206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Century Gothic" pitchFamily="34" charset="0"/>
            </a:rPr>
            <a:t>Build data systems to support equity and effectively use data</a:t>
          </a:r>
          <a:endParaRPr lang="en-US" sz="1200" kern="1200" dirty="0">
            <a:latin typeface="Century Gothic" pitchFamily="34" charset="0"/>
          </a:endParaRPr>
        </a:p>
      </dsp:txBody>
      <dsp:txXfrm>
        <a:off x="4438348" y="717695"/>
        <a:ext cx="1500556" cy="975361"/>
      </dsp:txXfrm>
    </dsp:sp>
    <dsp:sp modelId="{5B677D43-E42B-49FC-9EEA-7B4B70DF2105}">
      <dsp:nvSpPr>
        <dsp:cNvPr id="0" name=""/>
        <dsp:cNvSpPr/>
      </dsp:nvSpPr>
      <dsp:spPr>
        <a:xfrm>
          <a:off x="1091521" y="339636"/>
          <a:ext cx="4598757" cy="4598757"/>
        </a:xfrm>
        <a:custGeom>
          <a:avLst/>
          <a:gdLst/>
          <a:ahLst/>
          <a:cxnLst/>
          <a:rect l="0" t="0" r="0" b="0"/>
          <a:pathLst>
            <a:path>
              <a:moveTo>
                <a:pt x="4461497" y="1516828"/>
              </a:moveTo>
              <a:arcTo wR="2299378" hR="2299378" stAng="20406176" swAng="79942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20C2789-FDA7-4E9F-A052-D26976E7A7B9}">
      <dsp:nvSpPr>
        <dsp:cNvPr id="0" name=""/>
        <dsp:cNvSpPr/>
      </dsp:nvSpPr>
      <dsp:spPr>
        <a:xfrm>
          <a:off x="4882350" y="2551642"/>
          <a:ext cx="1500556" cy="1198066"/>
        </a:xfrm>
        <a:prstGeom prst="roundRect">
          <a:avLst/>
        </a:prstGeom>
        <a:solidFill>
          <a:srgbClr val="00206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Century Gothic" pitchFamily="34" charset="0"/>
            </a:rPr>
            <a:t>Establish explicit equity outcomes and accountability for achieving them</a:t>
          </a:r>
          <a:endParaRPr lang="en-US" sz="1200" kern="1200" dirty="0">
            <a:latin typeface="Century Gothic" pitchFamily="34" charset="0"/>
          </a:endParaRPr>
        </a:p>
      </dsp:txBody>
      <dsp:txXfrm>
        <a:off x="4882350" y="2551642"/>
        <a:ext cx="1500556" cy="1198066"/>
      </dsp:txXfrm>
    </dsp:sp>
    <dsp:sp modelId="{D9DF9579-E6EC-4E3D-9527-C681041D861F}">
      <dsp:nvSpPr>
        <dsp:cNvPr id="0" name=""/>
        <dsp:cNvSpPr/>
      </dsp:nvSpPr>
      <dsp:spPr>
        <a:xfrm>
          <a:off x="1091521" y="339636"/>
          <a:ext cx="4598757" cy="4598757"/>
        </a:xfrm>
        <a:custGeom>
          <a:avLst/>
          <a:gdLst/>
          <a:ahLst/>
          <a:cxnLst/>
          <a:rect l="0" t="0" r="0" b="0"/>
          <a:pathLst>
            <a:path>
              <a:moveTo>
                <a:pt x="4266032" y="3490770"/>
              </a:moveTo>
              <a:arcTo wR="2299378" hR="2299378" stAng="1872440" swAng="41936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72A2E54-6FC6-47C7-8DE6-5C8DA511F209}">
      <dsp:nvSpPr>
        <dsp:cNvPr id="0" name=""/>
        <dsp:cNvSpPr/>
      </dsp:nvSpPr>
      <dsp:spPr>
        <a:xfrm>
          <a:off x="3638285" y="4091724"/>
          <a:ext cx="1500556" cy="1237919"/>
        </a:xfrm>
        <a:prstGeom prst="roundRect">
          <a:avLst/>
        </a:prstGeom>
        <a:solidFill>
          <a:srgbClr val="00206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Century Gothic" pitchFamily="34" charset="0"/>
            </a:rPr>
            <a:t>Engage community and ensure leadership is representative of the community</a:t>
          </a:r>
          <a:endParaRPr lang="en-US" sz="1200" kern="1200" dirty="0">
            <a:latin typeface="Century Gothic" pitchFamily="34" charset="0"/>
          </a:endParaRPr>
        </a:p>
      </dsp:txBody>
      <dsp:txXfrm>
        <a:off x="3638285" y="4091724"/>
        <a:ext cx="1500556" cy="1237919"/>
      </dsp:txXfrm>
    </dsp:sp>
    <dsp:sp modelId="{0479D94E-F7C0-4C0F-B3E8-9788A84B5515}">
      <dsp:nvSpPr>
        <dsp:cNvPr id="0" name=""/>
        <dsp:cNvSpPr/>
      </dsp:nvSpPr>
      <dsp:spPr>
        <a:xfrm>
          <a:off x="1091521" y="339636"/>
          <a:ext cx="4598757" cy="4598757"/>
        </a:xfrm>
        <a:custGeom>
          <a:avLst/>
          <a:gdLst/>
          <a:ahLst/>
          <a:cxnLst/>
          <a:rect l="0" t="0" r="0" b="0"/>
          <a:pathLst>
            <a:path>
              <a:moveTo>
                <a:pt x="2448185" y="4593937"/>
              </a:moveTo>
              <a:arcTo wR="2299378" hR="2299378" stAng="5177367" swAng="44526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86DCA2A-7E4D-4353-A9CA-0F2FC116B123}">
      <dsp:nvSpPr>
        <dsp:cNvPr id="0" name=""/>
        <dsp:cNvSpPr/>
      </dsp:nvSpPr>
      <dsp:spPr>
        <a:xfrm>
          <a:off x="1642958" y="4223003"/>
          <a:ext cx="1500556" cy="975361"/>
        </a:xfrm>
        <a:prstGeom prst="roundRect">
          <a:avLst/>
        </a:prstGeom>
        <a:solidFill>
          <a:srgbClr val="00206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Century Gothic" pitchFamily="34" charset="0"/>
            </a:rPr>
            <a:t>Focus on increasing equity </a:t>
          </a:r>
          <a:r>
            <a:rPr lang="en-US" sz="1200" b="0" i="1" u="sng" kern="1200" dirty="0" smtClean="0">
              <a:latin typeface="Century Gothic" pitchFamily="34" charset="0"/>
            </a:rPr>
            <a:t>and</a:t>
          </a:r>
          <a:r>
            <a:rPr lang="en-US" sz="1200" kern="1200" dirty="0" smtClean="0">
              <a:latin typeface="Century Gothic" pitchFamily="34" charset="0"/>
            </a:rPr>
            <a:t> achievement </a:t>
          </a:r>
          <a:endParaRPr lang="en-US" sz="1200" kern="1200" dirty="0">
            <a:latin typeface="Century Gothic" pitchFamily="34" charset="0"/>
          </a:endParaRPr>
        </a:p>
      </dsp:txBody>
      <dsp:txXfrm>
        <a:off x="1642958" y="4223003"/>
        <a:ext cx="1500556" cy="975361"/>
      </dsp:txXfrm>
    </dsp:sp>
    <dsp:sp modelId="{6F46692C-914F-4FCB-84DD-EF412E497EDB}">
      <dsp:nvSpPr>
        <dsp:cNvPr id="0" name=""/>
        <dsp:cNvSpPr/>
      </dsp:nvSpPr>
      <dsp:spPr>
        <a:xfrm>
          <a:off x="1091521" y="339636"/>
          <a:ext cx="4598757" cy="4598757"/>
        </a:xfrm>
        <a:custGeom>
          <a:avLst/>
          <a:gdLst/>
          <a:ahLst/>
          <a:cxnLst/>
          <a:rect l="0" t="0" r="0" b="0"/>
          <a:pathLst>
            <a:path>
              <a:moveTo>
                <a:pt x="537936" y="3777371"/>
              </a:moveTo>
              <a:arcTo wR="2299378" hR="2299378" stAng="8400037" swAng="64181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BDBF7C2-8D3E-4ACD-B26A-EC025009C080}">
      <dsp:nvSpPr>
        <dsp:cNvPr id="0" name=""/>
        <dsp:cNvSpPr/>
      </dsp:nvSpPr>
      <dsp:spPr>
        <a:xfrm>
          <a:off x="398893" y="2662994"/>
          <a:ext cx="1500556" cy="975361"/>
        </a:xfrm>
        <a:prstGeom prst="roundRect">
          <a:avLst/>
        </a:prstGeom>
        <a:solidFill>
          <a:srgbClr val="00206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Century Gothic" pitchFamily="34" charset="0"/>
            </a:rPr>
            <a:t>Apply targeted universalism</a:t>
          </a:r>
          <a:endParaRPr lang="en-US" sz="1200" kern="1200" dirty="0">
            <a:latin typeface="Century Gothic" pitchFamily="34" charset="0"/>
          </a:endParaRPr>
        </a:p>
      </dsp:txBody>
      <dsp:txXfrm>
        <a:off x="398893" y="2662994"/>
        <a:ext cx="1500556" cy="975361"/>
      </dsp:txXfrm>
    </dsp:sp>
    <dsp:sp modelId="{F3F05B29-6F19-4389-A8A5-3FA90F12398B}">
      <dsp:nvSpPr>
        <dsp:cNvPr id="0" name=""/>
        <dsp:cNvSpPr/>
      </dsp:nvSpPr>
      <dsp:spPr>
        <a:xfrm>
          <a:off x="1091521" y="339636"/>
          <a:ext cx="4598757" cy="4598757"/>
        </a:xfrm>
        <a:custGeom>
          <a:avLst/>
          <a:gdLst/>
          <a:ahLst/>
          <a:cxnLst/>
          <a:rect l="0" t="0" r="0" b="0"/>
          <a:pathLst>
            <a:path>
              <a:moveTo>
                <a:pt x="6597" y="2125315"/>
              </a:moveTo>
              <a:arcTo wR="2299378" hR="2299378" stAng="11060488" swAng="900732"/>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E4A058A-5175-4A6F-A2E9-62361FC73BD4}">
      <dsp:nvSpPr>
        <dsp:cNvPr id="0" name=""/>
        <dsp:cNvSpPr/>
      </dsp:nvSpPr>
      <dsp:spPr>
        <a:xfrm>
          <a:off x="842895" y="717695"/>
          <a:ext cx="1500556" cy="975361"/>
        </a:xfrm>
        <a:prstGeom prst="roundRect">
          <a:avLst/>
        </a:prstGeom>
        <a:solidFill>
          <a:srgbClr val="00206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Century Gothic" pitchFamily="34" charset="0"/>
            </a:rPr>
            <a:t>Continually assess for and address equity</a:t>
          </a:r>
          <a:endParaRPr lang="en-US" sz="1200" kern="1200" dirty="0">
            <a:latin typeface="Century Gothic" pitchFamily="34" charset="0"/>
          </a:endParaRPr>
        </a:p>
      </dsp:txBody>
      <dsp:txXfrm>
        <a:off x="842895" y="717695"/>
        <a:ext cx="1500556" cy="975361"/>
      </dsp:txXfrm>
    </dsp:sp>
    <dsp:sp modelId="{135F218C-F56B-4A48-9B79-F8E4212B653D}">
      <dsp:nvSpPr>
        <dsp:cNvPr id="0" name=""/>
        <dsp:cNvSpPr/>
      </dsp:nvSpPr>
      <dsp:spPr>
        <a:xfrm>
          <a:off x="1091521" y="339636"/>
          <a:ext cx="4598757" cy="4598757"/>
        </a:xfrm>
        <a:custGeom>
          <a:avLst/>
          <a:gdLst/>
          <a:ahLst/>
          <a:cxnLst/>
          <a:rect l="0" t="0" r="0" b="0"/>
          <a:pathLst>
            <a:path>
              <a:moveTo>
                <a:pt x="1133220" y="317657"/>
              </a:moveTo>
              <a:arcTo wR="2299378" hR="2299378" stAng="14371500" swAng="51494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0.83929</cdr:x>
      <cdr:y>0.09231</cdr:y>
    </cdr:from>
    <cdr:to>
      <cdr:x>0.99107</cdr:x>
      <cdr:y>0.13846</cdr:y>
    </cdr:to>
    <cdr:sp macro="" textlink="">
      <cdr:nvSpPr>
        <cdr:cNvPr id="4" name="TextBox 3"/>
        <cdr:cNvSpPr txBox="1"/>
      </cdr:nvSpPr>
      <cdr:spPr>
        <a:xfrm xmlns:a="http://schemas.openxmlformats.org/drawingml/2006/main">
          <a:off x="7162800" y="457200"/>
          <a:ext cx="12954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smtClean="0">
              <a:solidFill>
                <a:srgbClr val="7030A0"/>
              </a:solidFill>
            </a:rPr>
            <a:t>2015 Target: 90%</a:t>
          </a:r>
          <a:endParaRPr lang="en-US" sz="1100" b="1" dirty="0">
            <a:solidFill>
              <a:srgbClr val="7030A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0.07292</cdr:x>
      <cdr:y>0.04688</cdr:y>
    </cdr:from>
    <cdr:to>
      <cdr:x>0.90826</cdr:x>
      <cdr:y>0.05085</cdr:y>
    </cdr:to>
    <cdr:sp macro="" textlink="">
      <cdr:nvSpPr>
        <cdr:cNvPr id="3" name="Straight Connector 2"/>
        <cdr:cNvSpPr/>
      </cdr:nvSpPr>
      <cdr:spPr>
        <a:xfrm xmlns:a="http://schemas.openxmlformats.org/drawingml/2006/main" flipV="1">
          <a:off x="605631" y="228600"/>
          <a:ext cx="6938169" cy="19373"/>
        </a:xfrm>
        <a:prstGeom xmlns:a="http://schemas.openxmlformats.org/drawingml/2006/main" prst="line">
          <a:avLst/>
        </a:prstGeom>
        <a:ln xmlns:a="http://schemas.openxmlformats.org/drawingml/2006/main">
          <a:solidFill>
            <a:srgbClr val="7030A0"/>
          </a:solidFill>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0.91743</cdr:x>
      <cdr:y>0</cdr:y>
    </cdr:from>
    <cdr:to>
      <cdr:x>1</cdr:x>
      <cdr:y>0.15625</cdr:y>
    </cdr:to>
    <cdr:sp macro="" textlink="">
      <cdr:nvSpPr>
        <cdr:cNvPr id="4" name="TextBox 3"/>
        <cdr:cNvSpPr txBox="1"/>
      </cdr:nvSpPr>
      <cdr:spPr>
        <a:xfrm xmlns:a="http://schemas.openxmlformats.org/drawingml/2006/main">
          <a:off x="7619990" y="0"/>
          <a:ext cx="685810" cy="762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smtClean="0">
              <a:solidFill>
                <a:srgbClr val="7030A0"/>
              </a:solidFill>
            </a:rPr>
            <a:t>2015 Target: 98%</a:t>
          </a:r>
          <a:endParaRPr lang="en-US" sz="1100" b="1" dirty="0">
            <a:solidFill>
              <a:srgbClr val="7030A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0.04464</cdr:x>
      <cdr:y>0.75</cdr:y>
    </cdr:from>
    <cdr:to>
      <cdr:x>0.83036</cdr:x>
      <cdr:y>0.75</cdr:y>
    </cdr:to>
    <cdr:sp macro="" textlink="">
      <cdr:nvSpPr>
        <cdr:cNvPr id="3" name="Straight Connector 2"/>
        <cdr:cNvSpPr/>
      </cdr:nvSpPr>
      <cdr:spPr>
        <a:xfrm xmlns:a="http://schemas.openxmlformats.org/drawingml/2006/main">
          <a:off x="381000" y="3886200"/>
          <a:ext cx="6705648" cy="0"/>
        </a:xfrm>
        <a:prstGeom xmlns:a="http://schemas.openxmlformats.org/drawingml/2006/main" prst="line">
          <a:avLst/>
        </a:prstGeom>
        <a:ln xmlns:a="http://schemas.openxmlformats.org/drawingml/2006/main">
          <a:solidFill>
            <a:srgbClr val="7030A0"/>
          </a:solidFill>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0.85714</cdr:x>
      <cdr:y>0.66176</cdr:y>
    </cdr:from>
    <cdr:to>
      <cdr:x>0.98214</cdr:x>
      <cdr:y>0.76471</cdr:y>
    </cdr:to>
    <cdr:sp macro="" textlink="">
      <cdr:nvSpPr>
        <cdr:cNvPr id="4" name="TextBox 3"/>
        <cdr:cNvSpPr txBox="1"/>
      </cdr:nvSpPr>
      <cdr:spPr>
        <a:xfrm xmlns:a="http://schemas.openxmlformats.org/drawingml/2006/main">
          <a:off x="7315200" y="3429000"/>
          <a:ext cx="1066800"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smtClean="0">
              <a:solidFill>
                <a:srgbClr val="7030A0"/>
              </a:solidFill>
            </a:rPr>
            <a:t>2015 Target: 5% or fewer</a:t>
          </a:r>
          <a:endParaRPr lang="en-US" sz="1100" b="1" dirty="0">
            <a:solidFill>
              <a:srgbClr val="7030A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1" y="1"/>
            <a:ext cx="3170255" cy="479399"/>
          </a:xfrm>
          <a:prstGeom prst="rect">
            <a:avLst/>
          </a:prstGeom>
          <a:noFill/>
          <a:ln w="9525">
            <a:noFill/>
            <a:miter lim="800000"/>
            <a:headEnd/>
            <a:tailEnd/>
          </a:ln>
          <a:effectLst/>
        </p:spPr>
        <p:txBody>
          <a:bodyPr vert="horz" wrap="square" lIns="95747" tIns="47874" rIns="95747" bIns="47874" numCol="1" anchor="t" anchorCtr="0" compatLnSpc="1">
            <a:prstTxWarp prst="textNoShape">
              <a:avLst/>
            </a:prstTxWarp>
          </a:bodyPr>
          <a:lstStyle>
            <a:lvl1pPr eaLnBrk="0" hangingPunct="0">
              <a:defRPr sz="1200"/>
            </a:lvl1pPr>
          </a:lstStyle>
          <a:p>
            <a:pPr>
              <a:defRPr/>
            </a:pPr>
            <a:endParaRPr lang="en-US" dirty="0"/>
          </a:p>
        </p:txBody>
      </p:sp>
      <p:sp>
        <p:nvSpPr>
          <p:cNvPr id="52227" name="Rectangle 3"/>
          <p:cNvSpPr>
            <a:spLocks noGrp="1" noChangeArrowheads="1"/>
          </p:cNvSpPr>
          <p:nvPr>
            <p:ph type="dt" sz="quarter" idx="1"/>
          </p:nvPr>
        </p:nvSpPr>
        <p:spPr bwMode="auto">
          <a:xfrm>
            <a:off x="4143272" y="1"/>
            <a:ext cx="3170255" cy="479399"/>
          </a:xfrm>
          <a:prstGeom prst="rect">
            <a:avLst/>
          </a:prstGeom>
          <a:noFill/>
          <a:ln w="9525">
            <a:noFill/>
            <a:miter lim="800000"/>
            <a:headEnd/>
            <a:tailEnd/>
          </a:ln>
          <a:effectLst/>
        </p:spPr>
        <p:txBody>
          <a:bodyPr vert="horz" wrap="square" lIns="95747" tIns="47874" rIns="95747" bIns="47874" numCol="1" anchor="t" anchorCtr="0" compatLnSpc="1">
            <a:prstTxWarp prst="textNoShape">
              <a:avLst/>
            </a:prstTxWarp>
          </a:bodyPr>
          <a:lstStyle>
            <a:lvl1pPr algn="r" eaLnBrk="0" hangingPunct="0">
              <a:defRPr sz="1200"/>
            </a:lvl1pPr>
          </a:lstStyle>
          <a:p>
            <a:pPr>
              <a:defRPr/>
            </a:pPr>
            <a:fld id="{C56E7256-CF3A-4A56-8542-1E87DA348575}" type="datetimeFigureOut">
              <a:rPr lang="en-US"/>
              <a:pPr>
                <a:defRPr/>
              </a:pPr>
              <a:t>9/5/2012</a:t>
            </a:fld>
            <a:endParaRPr lang="en-US" dirty="0"/>
          </a:p>
        </p:txBody>
      </p:sp>
      <p:sp>
        <p:nvSpPr>
          <p:cNvPr id="52228" name="Rectangle 4"/>
          <p:cNvSpPr>
            <a:spLocks noGrp="1" noChangeArrowheads="1"/>
          </p:cNvSpPr>
          <p:nvPr>
            <p:ph type="ftr" sz="quarter" idx="2"/>
          </p:nvPr>
        </p:nvSpPr>
        <p:spPr bwMode="auto">
          <a:xfrm>
            <a:off x="1" y="9120150"/>
            <a:ext cx="3170255" cy="479399"/>
          </a:xfrm>
          <a:prstGeom prst="rect">
            <a:avLst/>
          </a:prstGeom>
          <a:noFill/>
          <a:ln w="9525">
            <a:noFill/>
            <a:miter lim="800000"/>
            <a:headEnd/>
            <a:tailEnd/>
          </a:ln>
          <a:effectLst/>
        </p:spPr>
        <p:txBody>
          <a:bodyPr vert="horz" wrap="square" lIns="95747" tIns="47874" rIns="95747" bIns="47874" numCol="1" anchor="b" anchorCtr="0" compatLnSpc="1">
            <a:prstTxWarp prst="textNoShape">
              <a:avLst/>
            </a:prstTxWarp>
          </a:bodyPr>
          <a:lstStyle>
            <a:lvl1pPr eaLnBrk="0" hangingPunct="0">
              <a:defRPr sz="1200"/>
            </a:lvl1pPr>
          </a:lstStyle>
          <a:p>
            <a:pPr>
              <a:defRPr/>
            </a:pPr>
            <a:endParaRPr lang="en-US" dirty="0"/>
          </a:p>
        </p:txBody>
      </p:sp>
      <p:sp>
        <p:nvSpPr>
          <p:cNvPr id="52229" name="Rectangle 5"/>
          <p:cNvSpPr>
            <a:spLocks noGrp="1" noChangeArrowheads="1"/>
          </p:cNvSpPr>
          <p:nvPr>
            <p:ph type="sldNum" sz="quarter" idx="3"/>
          </p:nvPr>
        </p:nvSpPr>
        <p:spPr bwMode="auto">
          <a:xfrm>
            <a:off x="4143272" y="9120150"/>
            <a:ext cx="3170255" cy="479399"/>
          </a:xfrm>
          <a:prstGeom prst="rect">
            <a:avLst/>
          </a:prstGeom>
          <a:noFill/>
          <a:ln w="9525">
            <a:noFill/>
            <a:miter lim="800000"/>
            <a:headEnd/>
            <a:tailEnd/>
          </a:ln>
          <a:effectLst/>
        </p:spPr>
        <p:txBody>
          <a:bodyPr vert="horz" wrap="square" lIns="95747" tIns="47874" rIns="95747" bIns="47874" numCol="1" anchor="b" anchorCtr="0" compatLnSpc="1">
            <a:prstTxWarp prst="textNoShape">
              <a:avLst/>
            </a:prstTxWarp>
          </a:bodyPr>
          <a:lstStyle>
            <a:lvl1pPr algn="r" eaLnBrk="0" hangingPunct="0">
              <a:defRPr sz="1200"/>
            </a:lvl1pPr>
          </a:lstStyle>
          <a:p>
            <a:pPr>
              <a:defRPr/>
            </a:pPr>
            <a:fld id="{3816D0DA-2E12-4C64-9077-AF865D47553B}" type="slidenum">
              <a:rPr lang="en-US"/>
              <a:pPr>
                <a:defRPr/>
              </a:pPr>
              <a:t>‹#›</a:t>
            </a:fld>
            <a:endParaRPr lang="en-US" dirty="0"/>
          </a:p>
        </p:txBody>
      </p:sp>
    </p:spTree>
    <p:extLst>
      <p:ext uri="{BB962C8B-B14F-4D97-AF65-F5344CB8AC3E}">
        <p14:creationId xmlns:p14="http://schemas.microsoft.com/office/powerpoint/2010/main" xmlns="" val="456524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55" cy="479399"/>
          </a:xfrm>
          <a:prstGeom prst="rect">
            <a:avLst/>
          </a:prstGeom>
        </p:spPr>
        <p:txBody>
          <a:bodyPr vert="horz" lIns="96658" tIns="48328" rIns="96658" bIns="48328" rtlCol="0"/>
          <a:lstStyle>
            <a:lvl1pPr algn="l">
              <a:defRPr sz="1200"/>
            </a:lvl1pPr>
          </a:lstStyle>
          <a:p>
            <a:pPr>
              <a:defRPr/>
            </a:pPr>
            <a:endParaRPr lang="en-US" dirty="0"/>
          </a:p>
        </p:txBody>
      </p:sp>
      <p:sp>
        <p:nvSpPr>
          <p:cNvPr id="3" name="Date Placeholder 2"/>
          <p:cNvSpPr>
            <a:spLocks noGrp="1"/>
          </p:cNvSpPr>
          <p:nvPr>
            <p:ph type="dt" idx="1"/>
          </p:nvPr>
        </p:nvSpPr>
        <p:spPr>
          <a:xfrm>
            <a:off x="4143272" y="1"/>
            <a:ext cx="3170255" cy="479399"/>
          </a:xfrm>
          <a:prstGeom prst="rect">
            <a:avLst/>
          </a:prstGeom>
        </p:spPr>
        <p:txBody>
          <a:bodyPr vert="horz" lIns="96658" tIns="48328" rIns="96658" bIns="48328" rtlCol="0"/>
          <a:lstStyle>
            <a:lvl1pPr algn="r">
              <a:defRPr sz="1200"/>
            </a:lvl1pPr>
          </a:lstStyle>
          <a:p>
            <a:pPr>
              <a:defRPr/>
            </a:pPr>
            <a:fld id="{7FFAEEA7-0439-4076-A7EF-51E94C2493D3}" type="datetimeFigureOut">
              <a:rPr lang="en-US"/>
              <a:pPr>
                <a:defRPr/>
              </a:pPr>
              <a:t>9/5/2012</a:t>
            </a:fld>
            <a:endParaRPr lang="en-US" dirty="0"/>
          </a:p>
        </p:txBody>
      </p:sp>
      <p:sp>
        <p:nvSpPr>
          <p:cNvPr id="4" name="Slide Image Placeholder 3"/>
          <p:cNvSpPr>
            <a:spLocks noGrp="1" noRot="1" noChangeAspect="1"/>
          </p:cNvSpPr>
          <p:nvPr>
            <p:ph type="sldImg" idx="2"/>
          </p:nvPr>
        </p:nvSpPr>
        <p:spPr>
          <a:xfrm>
            <a:off x="1257300" y="722313"/>
            <a:ext cx="4800600" cy="3600450"/>
          </a:xfrm>
          <a:prstGeom prst="rect">
            <a:avLst/>
          </a:prstGeom>
          <a:noFill/>
          <a:ln w="12700">
            <a:solidFill>
              <a:prstClr val="black"/>
            </a:solidFill>
          </a:ln>
        </p:spPr>
        <p:txBody>
          <a:bodyPr vert="horz" lIns="96658" tIns="48328" rIns="96658" bIns="48328" rtlCol="0" anchor="ctr"/>
          <a:lstStyle/>
          <a:p>
            <a:pPr lvl="0"/>
            <a:endParaRPr lang="en-US" noProof="0" dirty="0" smtClean="0"/>
          </a:p>
        </p:txBody>
      </p:sp>
      <p:sp>
        <p:nvSpPr>
          <p:cNvPr id="5" name="Notes Placeholder 4"/>
          <p:cNvSpPr>
            <a:spLocks noGrp="1"/>
          </p:cNvSpPr>
          <p:nvPr>
            <p:ph type="body" sz="quarter" idx="3"/>
          </p:nvPr>
        </p:nvSpPr>
        <p:spPr>
          <a:xfrm>
            <a:off x="731857" y="4560902"/>
            <a:ext cx="5851490" cy="4319548"/>
          </a:xfrm>
          <a:prstGeom prst="rect">
            <a:avLst/>
          </a:prstGeom>
        </p:spPr>
        <p:txBody>
          <a:bodyPr vert="horz" lIns="96658" tIns="48328" rIns="96658" bIns="483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9120150"/>
            <a:ext cx="3170255" cy="479399"/>
          </a:xfrm>
          <a:prstGeom prst="rect">
            <a:avLst/>
          </a:prstGeom>
        </p:spPr>
        <p:txBody>
          <a:bodyPr vert="horz" lIns="96658" tIns="48328" rIns="96658" bIns="48328"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4143272" y="9120150"/>
            <a:ext cx="3170255" cy="479399"/>
          </a:xfrm>
          <a:prstGeom prst="rect">
            <a:avLst/>
          </a:prstGeom>
        </p:spPr>
        <p:txBody>
          <a:bodyPr vert="horz" lIns="96658" tIns="48328" rIns="96658" bIns="48328" rtlCol="0" anchor="b"/>
          <a:lstStyle>
            <a:lvl1pPr algn="r">
              <a:defRPr sz="1200"/>
            </a:lvl1pPr>
          </a:lstStyle>
          <a:p>
            <a:pPr>
              <a:defRPr/>
            </a:pPr>
            <a:fld id="{B016E3E9-0A02-4B5D-A1E9-8CAC7E46A90C}" type="slidenum">
              <a:rPr lang="en-US"/>
              <a:pPr>
                <a:defRPr/>
              </a:pPr>
              <a:t>‹#›</a:t>
            </a:fld>
            <a:endParaRPr lang="en-US" dirty="0"/>
          </a:p>
        </p:txBody>
      </p:sp>
    </p:spTree>
    <p:extLst>
      <p:ext uri="{BB962C8B-B14F-4D97-AF65-F5344CB8AC3E}">
        <p14:creationId xmlns:p14="http://schemas.microsoft.com/office/powerpoint/2010/main" xmlns="" val="18228073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datacenter.kidscount.org/"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bjs.ojp.usdoj.gov/content/pub/pdf/piusp01.pdf" TargetMode="External"/><Relationship Id="rId4" Type="http://schemas.openxmlformats.org/officeDocument/2006/relationships/hyperlink" Target="http://blackboysreport.org/"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16E3E9-0A02-4B5D-A1E9-8CAC7E46A90C}" type="slidenum">
              <a:rPr lang="en-US" smtClean="0"/>
              <a:pPr>
                <a:defRPr/>
              </a:pPr>
              <a:t>1</a:t>
            </a:fld>
            <a:endParaRPr lang="en-US" dirty="0"/>
          </a:p>
        </p:txBody>
      </p:sp>
    </p:spTree>
    <p:extLst>
      <p:ext uri="{BB962C8B-B14F-4D97-AF65-F5344CB8AC3E}">
        <p14:creationId xmlns:p14="http://schemas.microsoft.com/office/powerpoint/2010/main" xmlns="" val="2456359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this</a:t>
            </a:r>
            <a:r>
              <a:rPr lang="en-US" baseline="0" dirty="0" smtClean="0"/>
              <a:t> is the percentage of all students suspended for each offense (e.g. 9% of African American boys in OUSD were suspended for disruption/defiance in 2010-11, while 3% of other students were suspended for that offense).</a:t>
            </a:r>
            <a:endParaRPr lang="en-US" dirty="0"/>
          </a:p>
        </p:txBody>
      </p:sp>
      <p:sp>
        <p:nvSpPr>
          <p:cNvPr id="4" name="Slide Number Placeholder 3"/>
          <p:cNvSpPr>
            <a:spLocks noGrp="1"/>
          </p:cNvSpPr>
          <p:nvPr>
            <p:ph type="sldNum" sz="quarter" idx="10"/>
          </p:nvPr>
        </p:nvSpPr>
        <p:spPr/>
        <p:txBody>
          <a:bodyPr/>
          <a:lstStyle/>
          <a:p>
            <a:pPr>
              <a:defRPr/>
            </a:pPr>
            <a:fld id="{B016E3E9-0A02-4B5D-A1E9-8CAC7E46A90C}"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what does this mean as far as outcomes and chances to learn across our city?</a:t>
            </a:r>
            <a:endParaRPr lang="en-US" dirty="0"/>
          </a:p>
        </p:txBody>
      </p:sp>
      <p:sp>
        <p:nvSpPr>
          <p:cNvPr id="4" name="Slide Number Placeholder 3"/>
          <p:cNvSpPr>
            <a:spLocks noGrp="1"/>
          </p:cNvSpPr>
          <p:nvPr>
            <p:ph type="sldNum" sz="quarter" idx="10"/>
          </p:nvPr>
        </p:nvSpPr>
        <p:spPr/>
        <p:txBody>
          <a:bodyPr/>
          <a:lstStyle/>
          <a:p>
            <a:pPr>
              <a:defRPr/>
            </a:pPr>
            <a:fld id="{B016E3E9-0A02-4B5D-A1E9-8CAC7E46A90C}"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t>ATTENDANCE </a:t>
            </a:r>
          </a:p>
          <a:p>
            <a:pPr>
              <a:buFont typeface="Arial" pitchFamily="34" charset="0"/>
              <a:buChar char="•"/>
            </a:pPr>
            <a:endParaRPr lang="en-US" dirty="0" smtClean="0"/>
          </a:p>
          <a:p>
            <a:pPr>
              <a:buFont typeface="Arial" pitchFamily="34" charset="0"/>
              <a:buChar char="•"/>
            </a:pPr>
            <a:r>
              <a:rPr lang="en-US" dirty="0" smtClean="0"/>
              <a:t>AAM</a:t>
            </a:r>
            <a:r>
              <a:rPr lang="en-US" baseline="0" dirty="0" smtClean="0"/>
              <a:t> students are more likely to be chronically absent than OUSD students as a whole.</a:t>
            </a:r>
          </a:p>
          <a:p>
            <a:pPr>
              <a:buFont typeface="Arial" pitchFamily="34" charset="0"/>
              <a:buChar char="•"/>
            </a:pPr>
            <a:r>
              <a:rPr lang="en-US" baseline="0" dirty="0" smtClean="0"/>
              <a:t> In 2010-11, the proportion of students who were chronically absent declined, both among AAM and for OUSD overall.</a:t>
            </a:r>
          </a:p>
          <a:p>
            <a:pPr>
              <a:buFont typeface="Arial" pitchFamily="34" charset="0"/>
              <a:buChar char="•"/>
            </a:pPr>
            <a:r>
              <a:rPr lang="en-US" baseline="0" dirty="0" smtClean="0"/>
              <a:t> Still, in 2010-11, one in five AAM students missed 10% of school days or more.</a:t>
            </a:r>
          </a:p>
          <a:p>
            <a:pPr>
              <a:buFont typeface="Arial" pitchFamily="34" charset="0"/>
              <a:buChar char="•"/>
            </a:pPr>
            <a:r>
              <a:rPr lang="en-US" baseline="0" dirty="0" smtClean="0"/>
              <a:t> In 2010-11, 1,267 AAM students in grades K-12 were chronically absent.</a:t>
            </a:r>
          </a:p>
        </p:txBody>
      </p:sp>
      <p:sp>
        <p:nvSpPr>
          <p:cNvPr id="4" name="Slide Number Placeholder 3"/>
          <p:cNvSpPr>
            <a:spLocks noGrp="1"/>
          </p:cNvSpPr>
          <p:nvPr>
            <p:ph type="sldNum" sz="quarter" idx="10"/>
          </p:nvPr>
        </p:nvSpPr>
        <p:spPr/>
        <p:txBody>
          <a:bodyPr/>
          <a:lstStyle/>
          <a:p>
            <a:pPr>
              <a:defRPr/>
            </a:pPr>
            <a:fld id="{B016E3E9-0A02-4B5D-A1E9-8CAC7E46A90C}" type="slidenum">
              <a:rPr lang="en-US" smtClean="0"/>
              <a:pPr>
                <a:defRPr/>
              </a:pPr>
              <a:t>14</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AAM missed</a:t>
            </a:r>
            <a:r>
              <a:rPr lang="en-US" baseline="0" dirty="0" smtClean="0"/>
              <a:t> more than twice as many days due to illness, on average, as other students, though illness was the leading cause of days missed for both AAM and non-African American elementary school students. For every absence reason, AAM missed more days than did other students.</a:t>
            </a:r>
            <a:endParaRPr lang="en-US" dirty="0"/>
          </a:p>
        </p:txBody>
      </p:sp>
      <p:sp>
        <p:nvSpPr>
          <p:cNvPr id="4" name="Slide Number Placeholder 3"/>
          <p:cNvSpPr>
            <a:spLocks noGrp="1"/>
          </p:cNvSpPr>
          <p:nvPr>
            <p:ph type="sldNum" sz="quarter" idx="10"/>
          </p:nvPr>
        </p:nvSpPr>
        <p:spPr/>
        <p:txBody>
          <a:bodyPr/>
          <a:lstStyle/>
          <a:p>
            <a:pPr>
              <a:defRPr/>
            </a:pPr>
            <a:fld id="{B016E3E9-0A02-4B5D-A1E9-8CAC7E46A90C}" type="slidenum">
              <a:rPr lang="en-US" smtClean="0"/>
              <a:pPr>
                <a:defRPr/>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the</a:t>
            </a:r>
            <a:r>
              <a:rPr lang="en-US" baseline="0" dirty="0" smtClean="0"/>
              <a:t> high school level, unverified absences accounted for more days missed than any other type of absence, both for AAM and other students.  AAM missed twice as many days due to unverified absences as did their peers.</a:t>
            </a:r>
            <a:endParaRPr lang="en-US" dirty="0"/>
          </a:p>
        </p:txBody>
      </p:sp>
      <p:sp>
        <p:nvSpPr>
          <p:cNvPr id="4" name="Slide Number Placeholder 3"/>
          <p:cNvSpPr>
            <a:spLocks noGrp="1"/>
          </p:cNvSpPr>
          <p:nvPr>
            <p:ph type="sldNum" sz="quarter" idx="10"/>
          </p:nvPr>
        </p:nvSpPr>
        <p:spPr/>
        <p:txBody>
          <a:bodyPr/>
          <a:lstStyle/>
          <a:p>
            <a:pPr>
              <a:defRPr/>
            </a:pPr>
            <a:fld id="{B016E3E9-0A02-4B5D-A1E9-8CAC7E46A90C}" type="slidenum">
              <a:rPr lang="en-US" smtClean="0"/>
              <a:pPr>
                <a:defRPr/>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016E3E9-0A02-4B5D-A1E9-8CAC7E46A90C}" type="slidenum">
              <a:rPr lang="en-US" smtClean="0"/>
              <a:pPr>
                <a:defRPr/>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Early warning systems to track and support intervention</a:t>
            </a:r>
          </a:p>
          <a:p>
            <a:r>
              <a:rPr lang="en-US" dirty="0" smtClean="0"/>
              <a:t>Clearer data distribution</a:t>
            </a:r>
          </a:p>
          <a:p>
            <a:r>
              <a:rPr lang="en-US" dirty="0" smtClean="0"/>
              <a:t>Policy changes- pilots on suspension alternatives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016E3E9-0A02-4B5D-A1E9-8CAC7E46A90C}" type="slidenum">
              <a:rPr lang="en-US" smtClean="0"/>
              <a:pPr>
                <a:defRPr/>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lvl="0" eaLnBrk="0" hangingPunct="0">
              <a:defRPr/>
            </a:pPr>
            <a:r>
              <a:rPr lang="en-US" dirty="0" smtClean="0">
                <a:latin typeface="Times New Roman" pitchFamily="18" charset="0"/>
                <a:cs typeface="Times New Roman" pitchFamily="18" charset="0"/>
              </a:rPr>
              <a:t>All figures are for the U.S.</a:t>
            </a:r>
          </a:p>
          <a:p>
            <a:pPr lvl="0" eaLnBrk="0" hangingPunct="0">
              <a:defRPr/>
            </a:pPr>
            <a:endParaRPr lang="en-US" dirty="0" smtClean="0">
              <a:latin typeface="Times New Roman" pitchFamily="18" charset="0"/>
              <a:cs typeface="Times New Roman" pitchFamily="18" charset="0"/>
            </a:endParaRPr>
          </a:p>
          <a:p>
            <a:pPr lvl="0" eaLnBrk="0" hangingPunct="0">
              <a:defRPr/>
            </a:pPr>
            <a:r>
              <a:rPr lang="en-US" dirty="0" smtClean="0">
                <a:latin typeface="Times New Roman" pitchFamily="18" charset="0"/>
                <a:cs typeface="Times New Roman" pitchFamily="18" charset="0"/>
              </a:rPr>
              <a:t>Source for poverty figures: U.S. Census Bureau, as cited on Kids Count Data Center, Annie E. Casey Foundation. Available online at </a:t>
            </a:r>
            <a:r>
              <a:rPr lang="en-US" dirty="0" smtClean="0">
                <a:latin typeface="Times New Roman" pitchFamily="18" charset="0"/>
                <a:cs typeface="Times New Roman" pitchFamily="18" charset="0"/>
                <a:hlinkClick r:id="rId3"/>
              </a:rPr>
              <a:t>http://datacenter.kidscount.org</a:t>
            </a:r>
            <a:r>
              <a:rPr lang="en-US" dirty="0" smtClean="0">
                <a:latin typeface="Times New Roman" pitchFamily="18" charset="0"/>
                <a:cs typeface="Times New Roman" pitchFamily="18" charset="0"/>
              </a:rPr>
              <a:t>. </a:t>
            </a:r>
          </a:p>
          <a:p>
            <a:pPr lvl="0" eaLnBrk="0" hangingPunct="0">
              <a:defRPr/>
            </a:pPr>
            <a:r>
              <a:rPr lang="en-US" dirty="0" smtClean="0">
                <a:latin typeface="Times New Roman" pitchFamily="18" charset="0"/>
                <a:cs typeface="Times New Roman" pitchFamily="18" charset="0"/>
              </a:rPr>
              <a:t>Note: These data are not available by gender.</a:t>
            </a:r>
          </a:p>
          <a:p>
            <a:pPr lvl="0" eaLnBrk="0" hangingPunct="0">
              <a:defRPr/>
            </a:pPr>
            <a:endParaRPr lang="en-US" dirty="0" smtClean="0">
              <a:latin typeface="Times New Roman" pitchFamily="18" charset="0"/>
              <a:cs typeface="Times New Roman" pitchFamily="18" charset="0"/>
            </a:endParaRPr>
          </a:p>
          <a:p>
            <a:pPr lvl="0" eaLnBrk="0" hangingPunct="0">
              <a:defRPr/>
            </a:pPr>
            <a:r>
              <a:rPr lang="en-US" dirty="0" smtClean="0">
                <a:latin typeface="Times New Roman" pitchFamily="18" charset="0"/>
                <a:cs typeface="Times New Roman" pitchFamily="18" charset="0"/>
              </a:rPr>
              <a:t>Source for academic achievement figures: </a:t>
            </a:r>
            <a:r>
              <a:rPr lang="en-US" i="1" dirty="0" smtClean="0">
                <a:latin typeface="Times New Roman" pitchFamily="18" charset="0"/>
                <a:cs typeface="Times New Roman" pitchFamily="18" charset="0"/>
              </a:rPr>
              <a:t>The 2010 Schott 50 State Report on Public Education and Black Males</a:t>
            </a:r>
            <a:r>
              <a:rPr lang="en-US" dirty="0" smtClean="0">
                <a:latin typeface="Times New Roman" pitchFamily="18" charset="0"/>
                <a:cs typeface="Times New Roman" pitchFamily="18" charset="0"/>
              </a:rPr>
              <a:t>. Available online at </a:t>
            </a:r>
            <a:r>
              <a:rPr lang="en-US" dirty="0" smtClean="0">
                <a:latin typeface="Times New Roman" pitchFamily="18" charset="0"/>
                <a:cs typeface="Times New Roman" pitchFamily="18" charset="0"/>
                <a:hlinkClick r:id="rId4"/>
              </a:rPr>
              <a:t>http://blackboysreport.org</a:t>
            </a:r>
            <a:r>
              <a:rPr lang="en-US" dirty="0" smtClean="0">
                <a:latin typeface="Times New Roman" pitchFamily="18" charset="0"/>
                <a:cs typeface="Times New Roman" pitchFamily="18" charset="0"/>
              </a:rPr>
              <a:t>.</a:t>
            </a:r>
          </a:p>
          <a:p>
            <a:pPr lvl="0" eaLnBrk="0" hangingPunct="0">
              <a:defRPr/>
            </a:pPr>
            <a:r>
              <a:rPr lang="en-US" dirty="0" smtClean="0">
                <a:latin typeface="Times New Roman" pitchFamily="18" charset="0"/>
                <a:cs typeface="Times New Roman" pitchFamily="18" charset="0"/>
              </a:rPr>
              <a:t>Note: Proficiency on the NAEP is not equivalent to proficiency on the California Standards Test.</a:t>
            </a:r>
          </a:p>
          <a:p>
            <a:pPr lvl="0" eaLnBrk="0" hangingPunct="0">
              <a:defRPr/>
            </a:pPr>
            <a:endParaRPr lang="en-US" dirty="0" smtClean="0">
              <a:latin typeface="Times New Roman" pitchFamily="18" charset="0"/>
              <a:cs typeface="Times New Roman" pitchFamily="18" charset="0"/>
            </a:endParaRPr>
          </a:p>
          <a:p>
            <a:pPr lvl="0" eaLnBrk="0" hangingPunct="0">
              <a:defRPr/>
            </a:pPr>
            <a:r>
              <a:rPr lang="en-US" dirty="0" smtClean="0">
                <a:latin typeface="Times New Roman" pitchFamily="18" charset="0"/>
                <a:cs typeface="Times New Roman" pitchFamily="18" charset="0"/>
              </a:rPr>
              <a:t>Source for graduation figures: </a:t>
            </a:r>
            <a:r>
              <a:rPr lang="en-US" i="1" dirty="0" smtClean="0">
                <a:latin typeface="Times New Roman" pitchFamily="18" charset="0"/>
                <a:cs typeface="Times New Roman" pitchFamily="18" charset="0"/>
              </a:rPr>
              <a:t>The 2010 Schott 50 State Report on Public Education and Black Males</a:t>
            </a:r>
            <a:r>
              <a:rPr lang="en-US" dirty="0" smtClean="0">
                <a:latin typeface="Times New Roman" pitchFamily="18" charset="0"/>
                <a:cs typeface="Times New Roman" pitchFamily="18" charset="0"/>
              </a:rPr>
              <a:t>. Available online at </a:t>
            </a:r>
            <a:r>
              <a:rPr lang="en-US" dirty="0" smtClean="0">
                <a:latin typeface="Times New Roman" pitchFamily="18" charset="0"/>
                <a:cs typeface="Times New Roman" pitchFamily="18" charset="0"/>
                <a:hlinkClick r:id="rId4"/>
              </a:rPr>
              <a:t>http://blackboysreport.org</a:t>
            </a:r>
            <a:r>
              <a:rPr lang="en-US" dirty="0" smtClean="0">
                <a:latin typeface="Times New Roman" pitchFamily="18" charset="0"/>
                <a:cs typeface="Times New Roman" pitchFamily="18" charset="0"/>
              </a:rPr>
              <a:t>. </a:t>
            </a:r>
          </a:p>
          <a:p>
            <a:pPr lvl="0" eaLnBrk="0" hangingPunct="0">
              <a:defRPr/>
            </a:pPr>
            <a:r>
              <a:rPr lang="en-US" dirty="0" smtClean="0">
                <a:latin typeface="Times New Roman" pitchFamily="18" charset="0"/>
                <a:cs typeface="Times New Roman" pitchFamily="18" charset="0"/>
              </a:rPr>
              <a:t>Note: These graduation rates are calculated differently than the NCES method used for OUSD graduation rates.</a:t>
            </a:r>
          </a:p>
          <a:p>
            <a:pPr lvl="0" eaLnBrk="0" hangingPunct="0">
              <a:defRPr/>
            </a:pPr>
            <a:endParaRPr lang="en-US" dirty="0" smtClean="0">
              <a:latin typeface="Times New Roman" pitchFamily="18" charset="0"/>
              <a:cs typeface="Times New Roman" pitchFamily="18" charset="0"/>
            </a:endParaRPr>
          </a:p>
          <a:p>
            <a:pPr lvl="0" eaLnBrk="0" hangingPunct="0">
              <a:defRPr/>
            </a:pPr>
            <a:r>
              <a:rPr lang="en-US" dirty="0" smtClean="0">
                <a:latin typeface="Times New Roman" pitchFamily="18" charset="0"/>
                <a:cs typeface="Times New Roman" pitchFamily="18" charset="0"/>
              </a:rPr>
              <a:t>Source for suspension figures: Source: </a:t>
            </a:r>
            <a:r>
              <a:rPr lang="en-US" i="1" dirty="0" smtClean="0">
                <a:latin typeface="Times New Roman" pitchFamily="18" charset="0"/>
                <a:cs typeface="Times New Roman" pitchFamily="18" charset="0"/>
              </a:rPr>
              <a:t>The 2010 Schott 50 State Report on Public Education and Black Males</a:t>
            </a:r>
            <a:r>
              <a:rPr lang="en-US" dirty="0" smtClean="0">
                <a:latin typeface="Times New Roman" pitchFamily="18" charset="0"/>
                <a:cs typeface="Times New Roman" pitchFamily="18" charset="0"/>
              </a:rPr>
              <a:t>. Available online at </a:t>
            </a:r>
            <a:r>
              <a:rPr lang="en-US" dirty="0" smtClean="0">
                <a:latin typeface="Times New Roman" pitchFamily="18" charset="0"/>
                <a:cs typeface="Times New Roman" pitchFamily="18" charset="0"/>
                <a:hlinkClick r:id="rId4"/>
              </a:rPr>
              <a:t>http://blackboysreport.org</a:t>
            </a:r>
            <a:r>
              <a:rPr lang="en-US" dirty="0" smtClean="0">
                <a:latin typeface="Times New Roman" pitchFamily="18" charset="0"/>
                <a:cs typeface="Times New Roman" pitchFamily="18" charset="0"/>
              </a:rPr>
              <a:t>.</a:t>
            </a:r>
          </a:p>
          <a:p>
            <a:pPr lvl="0" eaLnBrk="0" hangingPunct="0">
              <a:defRPr/>
            </a:pPr>
            <a:endParaRPr lang="en-US" dirty="0" smtClean="0">
              <a:latin typeface="Times New Roman" pitchFamily="18" charset="0"/>
              <a:cs typeface="Times New Roman" pitchFamily="18" charset="0"/>
            </a:endParaRPr>
          </a:p>
          <a:p>
            <a:pPr defTabSz="948557">
              <a:defRPr/>
            </a:pPr>
            <a:r>
              <a:rPr lang="en-US" dirty="0" smtClean="0">
                <a:latin typeface="Times New Roman" pitchFamily="18" charset="0"/>
                <a:cs typeface="Times New Roman" pitchFamily="18" charset="0"/>
              </a:rPr>
              <a:t>Source for incarceration figures: US Department of Justice, Bureau of Justice Statistics: </a:t>
            </a:r>
            <a:r>
              <a:rPr lang="en-US" i="1" dirty="0" smtClean="0">
                <a:latin typeface="Times New Roman" pitchFamily="18" charset="0"/>
                <a:cs typeface="Times New Roman" pitchFamily="18" charset="0"/>
              </a:rPr>
              <a:t>Prevalence of Imprisonment in the US Population, 1974-2001</a:t>
            </a:r>
            <a:r>
              <a:rPr lang="en-US" dirty="0" smtClean="0">
                <a:latin typeface="Times New Roman" pitchFamily="18" charset="0"/>
                <a:cs typeface="Times New Roman" pitchFamily="18" charset="0"/>
              </a:rPr>
              <a:t>. Available online at </a:t>
            </a:r>
            <a:r>
              <a:rPr lang="en-US" dirty="0" smtClean="0">
                <a:latin typeface="Times New Roman" pitchFamily="18" charset="0"/>
                <a:cs typeface="Times New Roman" pitchFamily="18" charset="0"/>
                <a:hlinkClick r:id="rId5"/>
              </a:rPr>
              <a:t>http://bjs.ojp.usdoj.gov/content/pub/pdf/piusp01.pdf</a:t>
            </a:r>
            <a:r>
              <a:rPr lang="en-US" dirty="0" smtClean="0">
                <a:latin typeface="Times New Roman" pitchFamily="18" charset="0"/>
                <a:cs typeface="Times New Roman" pitchFamily="18" charset="0"/>
              </a:rPr>
              <a:t>. </a:t>
            </a:r>
          </a:p>
          <a:p>
            <a:pPr lvl="0" eaLnBrk="0" hangingPunct="0">
              <a:defRPr/>
            </a:pPr>
            <a:endParaRPr lang="en-US" b="1" dirty="0" smtClean="0">
              <a:latin typeface="Times New Roman" pitchFamily="18" charset="0"/>
              <a:cs typeface="Times New Roman" pitchFamily="18" charset="0"/>
            </a:endParaRPr>
          </a:p>
          <a:p>
            <a:pPr lvl="0" eaLnBrk="0" hangingPunct="0">
              <a:defRPr/>
            </a:pPr>
            <a:endParaRPr lang="en-US" dirty="0"/>
          </a:p>
        </p:txBody>
      </p:sp>
      <p:sp>
        <p:nvSpPr>
          <p:cNvPr id="4" name="Slide Number Placeholder 3"/>
          <p:cNvSpPr>
            <a:spLocks noGrp="1"/>
          </p:cNvSpPr>
          <p:nvPr>
            <p:ph type="sldNum" sz="quarter" idx="10"/>
          </p:nvPr>
        </p:nvSpPr>
        <p:spPr/>
        <p:txBody>
          <a:bodyPr/>
          <a:lstStyle/>
          <a:p>
            <a:pPr>
              <a:defRPr/>
            </a:pPr>
            <a:fld id="{B016E3E9-0A02-4B5D-A1E9-8CAC7E46A90C}"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Gill Sans MT" pitchFamily="34" charset="0"/>
              </a:rPr>
              <a:t>Our Role:</a:t>
            </a:r>
          </a:p>
          <a:p>
            <a:r>
              <a:rPr lang="en-US" sz="1200" dirty="0" smtClean="0">
                <a:latin typeface="Gill Sans MT" pitchFamily="34" charset="0"/>
              </a:rPr>
              <a:t>Literature Review of Policy &amp; Practice</a:t>
            </a:r>
          </a:p>
          <a:p>
            <a:r>
              <a:rPr lang="en-US" sz="1200" dirty="0" smtClean="0">
                <a:latin typeface="Gill Sans MT" pitchFamily="34" charset="0"/>
              </a:rPr>
              <a:t>Deep data analysis</a:t>
            </a:r>
          </a:p>
          <a:p>
            <a:r>
              <a:rPr lang="en-US" sz="1200" dirty="0" smtClean="0">
                <a:latin typeface="Gill Sans MT" pitchFamily="34" charset="0"/>
              </a:rPr>
              <a:t>Policy &amp; Practice recommendations</a:t>
            </a:r>
            <a:endParaRPr lang="en-US" sz="1200" dirty="0" smtClean="0">
              <a:latin typeface="Gill Sans MT" pitchFamily="34" charset="0"/>
            </a:endParaRPr>
          </a:p>
        </p:txBody>
      </p:sp>
      <p:sp>
        <p:nvSpPr>
          <p:cNvPr id="4" name="Slide Number Placeholder 3"/>
          <p:cNvSpPr>
            <a:spLocks noGrp="1"/>
          </p:cNvSpPr>
          <p:nvPr>
            <p:ph type="sldNum" sz="quarter" idx="10"/>
          </p:nvPr>
        </p:nvSpPr>
        <p:spPr/>
        <p:txBody>
          <a:bodyPr/>
          <a:lstStyle/>
          <a:p>
            <a:pPr>
              <a:defRPr/>
            </a:pPr>
            <a:fld id="{B016E3E9-0A02-4B5D-A1E9-8CAC7E46A90C}"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thorniest indicators to develop were middle school holding power (because of the need to clarify the term) and incarceration/detention (because of the need to forge a new data-sharing agreement with the Alameda County Probation Department.</a:t>
            </a:r>
            <a:endParaRPr lang="en-US" dirty="0" smtClean="0"/>
          </a:p>
          <a:p>
            <a:endParaRPr lang="en-US" dirty="0" smtClean="0"/>
          </a:p>
          <a:p>
            <a:r>
              <a:rPr lang="en-US" baseline="0" dirty="0" smtClean="0"/>
              <a:t>For context:</a:t>
            </a:r>
          </a:p>
          <a:p>
            <a:pPr defTabSz="915772">
              <a:buFont typeface="Arial" pitchFamily="34" charset="0"/>
              <a:buChar char="•"/>
              <a:defRPr/>
            </a:pPr>
            <a:r>
              <a:rPr lang="en-US" dirty="0" smtClean="0"/>
              <a:t> From 6</a:t>
            </a:r>
            <a:r>
              <a:rPr lang="en-US" baseline="30000" dirty="0" smtClean="0"/>
              <a:t>th</a:t>
            </a:r>
            <a:r>
              <a:rPr lang="en-US" baseline="0" dirty="0" smtClean="0"/>
              <a:t> through 12</a:t>
            </a:r>
            <a:r>
              <a:rPr lang="en-US" baseline="30000" dirty="0" smtClean="0"/>
              <a:t>th</a:t>
            </a:r>
            <a:r>
              <a:rPr lang="en-US" baseline="0" dirty="0" smtClean="0"/>
              <a:t> grades, nearly one in five OUSD students was an African American Male in 2010-11.</a:t>
            </a:r>
          </a:p>
          <a:p>
            <a:pPr defTabSz="915772">
              <a:buFont typeface="Arial" pitchFamily="34" charset="0"/>
              <a:buChar char="•"/>
              <a:defRPr/>
            </a:pPr>
            <a:r>
              <a:rPr lang="en-US" baseline="0" dirty="0" smtClean="0"/>
              <a:t> Number of AAM in K-12: 6,415</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016E3E9-0A02-4B5D-A1E9-8CAC7E46A90C}"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None/>
            </a:pPr>
            <a:r>
              <a:rPr lang="en-US" dirty="0" smtClean="0"/>
              <a:t>ACHIEVEMENT GAP (ENGLISH LANGUAGE ARTS)</a:t>
            </a:r>
          </a:p>
          <a:p>
            <a:pPr>
              <a:buFont typeface="Arial" pitchFamily="34" charset="0"/>
              <a:buNone/>
            </a:pPr>
            <a:endParaRPr lang="en-US" dirty="0" smtClean="0"/>
          </a:p>
          <a:p>
            <a:pPr>
              <a:buFont typeface="Arial" pitchFamily="34" charset="0"/>
              <a:buChar char="•"/>
            </a:pPr>
            <a:r>
              <a:rPr lang="en-US" dirty="0" smtClean="0"/>
              <a:t> A large</a:t>
            </a:r>
            <a:r>
              <a:rPr lang="en-US" baseline="0" dirty="0" smtClean="0"/>
              <a:t> gap exists between the percentage of AAM and White male students in OUSD scoring proficient or</a:t>
            </a:r>
            <a:r>
              <a:rPr lang="en-US" dirty="0" smtClean="0"/>
              <a:t> </a:t>
            </a:r>
            <a:r>
              <a:rPr lang="en-US" baseline="0" dirty="0" smtClean="0"/>
              <a:t>advanced in English Language Arts on the California Standards Test.</a:t>
            </a:r>
            <a:endParaRPr lang="en-US" dirty="0" smtClean="0"/>
          </a:p>
          <a:p>
            <a:pPr>
              <a:buFont typeface="Arial" pitchFamily="34" charset="0"/>
              <a:buChar char="•"/>
            </a:pPr>
            <a:r>
              <a:rPr lang="en-US" dirty="0" smtClean="0"/>
              <a:t> From</a:t>
            </a:r>
            <a:r>
              <a:rPr lang="en-US" baseline="0" dirty="0" smtClean="0"/>
              <a:t> 2005-06 through 2010-11, the percentage of AAM proficient or advanced in English Language Arts increased from 16% to 29%.</a:t>
            </a:r>
          </a:p>
          <a:p>
            <a:pPr>
              <a:buFont typeface="Arial" pitchFamily="34" charset="0"/>
              <a:buChar char="•"/>
            </a:pPr>
            <a:r>
              <a:rPr lang="en-US" baseline="0" dirty="0" smtClean="0"/>
              <a:t> The percentage of White males proficient or higher increased less dramatically over that time, so the gap between AAM and their White male peers decreased – from 57 percentage points in 05-06 to 49 percentage points in 2010-11.</a:t>
            </a:r>
          </a:p>
          <a:p>
            <a:pPr>
              <a:buFont typeface="Arial" pitchFamily="34" charset="0"/>
              <a:buChar char="•"/>
            </a:pPr>
            <a:r>
              <a:rPr lang="en-US" baseline="0" dirty="0" smtClean="0"/>
              <a:t> Exercise caution in interpreting these results, as White male enrollment is concentrated in the elementary grades, when students in all groups tend to be more likely to score proficient or advanced on the CST.</a:t>
            </a:r>
          </a:p>
          <a:p>
            <a:pPr>
              <a:buFont typeface="Arial" pitchFamily="34" charset="0"/>
              <a:buChar char="•"/>
            </a:pPr>
            <a:endParaRPr lang="en-US" baseline="0" dirty="0" smtClean="0"/>
          </a:p>
          <a:p>
            <a:pPr>
              <a:buFont typeface="Arial" pitchFamily="34" charset="0"/>
              <a:buNone/>
            </a:pPr>
            <a:r>
              <a:rPr lang="en-US" u="sng" baseline="0" dirty="0" smtClean="0"/>
              <a:t>2010-11 Enrollment in Grades 2-11</a:t>
            </a:r>
          </a:p>
          <a:p>
            <a:pPr>
              <a:buFont typeface="Arial" pitchFamily="34" charset="0"/>
              <a:buNone/>
            </a:pPr>
            <a:r>
              <a:rPr lang="en-US" baseline="0" dirty="0" smtClean="0"/>
              <a:t>African American Males: 4,097</a:t>
            </a:r>
          </a:p>
          <a:p>
            <a:pPr>
              <a:buFont typeface="Arial" pitchFamily="34" charset="0"/>
              <a:buNone/>
            </a:pPr>
            <a:r>
              <a:rPr lang="en-US" baseline="0" dirty="0" smtClean="0"/>
              <a:t>White Males: 1,293</a:t>
            </a:r>
            <a:endParaRPr lang="en-US" dirty="0"/>
          </a:p>
        </p:txBody>
      </p:sp>
      <p:sp>
        <p:nvSpPr>
          <p:cNvPr id="4" name="Slide Number Placeholder 3"/>
          <p:cNvSpPr>
            <a:spLocks noGrp="1"/>
          </p:cNvSpPr>
          <p:nvPr>
            <p:ph type="sldNum" sz="quarter" idx="10"/>
          </p:nvPr>
        </p:nvSpPr>
        <p:spPr/>
        <p:txBody>
          <a:bodyPr/>
          <a:lstStyle/>
          <a:p>
            <a:pPr>
              <a:defRPr/>
            </a:pPr>
            <a:fld id="{B016E3E9-0A02-4B5D-A1E9-8CAC7E46A90C}" type="slidenum">
              <a:rPr lang="en-US" smtClean="0"/>
              <a:pPr>
                <a:defRPr/>
              </a:pPr>
              <a:t>5</a:t>
            </a:fld>
            <a:endParaRPr lang="en-US" dirty="0"/>
          </a:p>
        </p:txBody>
      </p:sp>
    </p:spTree>
    <p:extLst>
      <p:ext uri="{BB962C8B-B14F-4D97-AF65-F5344CB8AC3E}">
        <p14:creationId xmlns="" xmlns:p14="http://schemas.microsoft.com/office/powerpoint/2010/main" val="1184292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baseline="0" dirty="0" smtClean="0"/>
              <a:t>GRADUATION</a:t>
            </a:r>
          </a:p>
          <a:p>
            <a:pPr>
              <a:buFont typeface="Arial" pitchFamily="34" charset="0"/>
              <a:buChar char="•"/>
            </a:pPr>
            <a:r>
              <a:rPr lang="en-US" baseline="0" dirty="0" smtClean="0"/>
              <a:t>When developing indicators, the assumption that we needed to compare outcomes to white males was often invalid- equality without quality is a stupid goal- we had to create realistic but desirable benchmarks and targets as all groups were underperforming.</a:t>
            </a:r>
          </a:p>
          <a:p>
            <a:pPr>
              <a:buFont typeface="Arial" pitchFamily="34" charset="0"/>
              <a:buChar char="•"/>
            </a:pPr>
            <a:endParaRPr lang="en-US" baseline="0" dirty="0" smtClean="0"/>
          </a:p>
          <a:p>
            <a:pPr>
              <a:buFont typeface="Arial" pitchFamily="34" charset="0"/>
              <a:buChar char="•"/>
            </a:pPr>
            <a:r>
              <a:rPr lang="en-US" baseline="0" dirty="0" smtClean="0"/>
              <a:t> The AAM graduation rate indicates that fewer than half of 9</a:t>
            </a:r>
            <a:r>
              <a:rPr lang="en-US" baseline="30000" dirty="0" smtClean="0"/>
              <a:t>th</a:t>
            </a:r>
            <a:r>
              <a:rPr lang="en-US" baseline="0" dirty="0" smtClean="0"/>
              <a:t> graders are graduating from high school four years later.</a:t>
            </a:r>
          </a:p>
          <a:p>
            <a:pPr>
              <a:buFont typeface="Arial" pitchFamily="34" charset="0"/>
              <a:buChar char="•"/>
            </a:pPr>
            <a:r>
              <a:rPr lang="en-US" baseline="0" dirty="0" smtClean="0"/>
              <a:t> The AAM graduation rate is lower than the district-wide graduation rate and the rate for White males.</a:t>
            </a:r>
          </a:p>
          <a:p>
            <a:pPr defTabSz="948557">
              <a:buFont typeface="Arial" pitchFamily="34" charset="0"/>
              <a:buChar char="•"/>
              <a:defRPr/>
            </a:pPr>
            <a:r>
              <a:rPr lang="en-US" dirty="0" smtClean="0"/>
              <a:t> Note: The graduation rate equals the number of graduates divided by graduates plus dropouts in grades 9-12. (National Center for Education Statistics formula)</a:t>
            </a:r>
          </a:p>
          <a:p>
            <a:pPr defTabSz="948557">
              <a:buFont typeface="Arial" pitchFamily="34" charset="0"/>
              <a:buChar char="•"/>
              <a:defRPr/>
            </a:pPr>
            <a:endParaRPr lang="en-US" dirty="0" smtClean="0"/>
          </a:p>
          <a:p>
            <a:pPr defTabSz="948557">
              <a:defRPr/>
            </a:pPr>
            <a:r>
              <a:rPr lang="en-US" u="sng" dirty="0" smtClean="0"/>
              <a:t>Number of Graduates: 2008-09</a:t>
            </a:r>
          </a:p>
          <a:p>
            <a:pPr defTabSz="948557">
              <a:defRPr/>
            </a:pPr>
            <a:r>
              <a:rPr lang="en-US" dirty="0" smtClean="0"/>
              <a:t>African American Males: 280</a:t>
            </a:r>
          </a:p>
          <a:p>
            <a:pPr defTabSz="948557">
              <a:defRPr/>
            </a:pPr>
            <a:r>
              <a:rPr lang="en-US" dirty="0" smtClean="0"/>
              <a:t>White Males: 48</a:t>
            </a:r>
          </a:p>
          <a:p>
            <a:pPr defTabSz="948557">
              <a:defRPr/>
            </a:pPr>
            <a:r>
              <a:rPr lang="en-US" dirty="0" smtClean="0"/>
              <a:t>OUSD Total: 1,671</a:t>
            </a:r>
          </a:p>
        </p:txBody>
      </p:sp>
      <p:sp>
        <p:nvSpPr>
          <p:cNvPr id="4" name="Slide Number Placeholder 3"/>
          <p:cNvSpPr>
            <a:spLocks noGrp="1"/>
          </p:cNvSpPr>
          <p:nvPr>
            <p:ph type="sldNum" sz="quarter" idx="10"/>
          </p:nvPr>
        </p:nvSpPr>
        <p:spPr/>
        <p:txBody>
          <a:bodyPr/>
          <a:lstStyle/>
          <a:p>
            <a:pPr>
              <a:defRPr/>
            </a:pPr>
            <a:fld id="{B016E3E9-0A02-4B5D-A1E9-8CAC7E46A90C}"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None/>
            </a:pPr>
            <a:r>
              <a:rPr lang="en-US" dirty="0" smtClean="0"/>
              <a:t>SUSPENSION </a:t>
            </a:r>
          </a:p>
          <a:p>
            <a:pPr>
              <a:buFont typeface="Arial" pitchFamily="34" charset="0"/>
              <a:buChar char="•"/>
            </a:pPr>
            <a:endParaRPr lang="en-US" dirty="0" smtClean="0"/>
          </a:p>
          <a:p>
            <a:pPr>
              <a:buFont typeface="Arial" pitchFamily="34" charset="0"/>
              <a:buChar char="•"/>
            </a:pPr>
            <a:r>
              <a:rPr lang="en-US" dirty="0" smtClean="0"/>
              <a:t>The percentage of AAM students suspended</a:t>
            </a:r>
            <a:r>
              <a:rPr lang="en-US" baseline="0" dirty="0" smtClean="0"/>
              <a:t> once or more hovered around 17-19% from 2005-06 to 2010-11.</a:t>
            </a:r>
          </a:p>
          <a:p>
            <a:pPr>
              <a:buFont typeface="Arial" pitchFamily="34" charset="0"/>
              <a:buChar char="•"/>
            </a:pPr>
            <a:r>
              <a:rPr lang="en-US" baseline="0" dirty="0" smtClean="0"/>
              <a:t> The gap between the suspension rate for AAM and White males is very large.</a:t>
            </a:r>
          </a:p>
          <a:p>
            <a:pPr>
              <a:buFont typeface="Arial" pitchFamily="34" charset="0"/>
              <a:buChar char="•"/>
            </a:pPr>
            <a:endParaRPr lang="en-US" baseline="0" dirty="0" smtClean="0"/>
          </a:p>
          <a:p>
            <a:pPr>
              <a:buFont typeface="Arial" pitchFamily="34" charset="0"/>
              <a:buNone/>
            </a:pPr>
            <a:r>
              <a:rPr lang="en-US" u="sng" baseline="0" dirty="0" smtClean="0"/>
              <a:t>Enrollment in Grades K-12: 2010-11</a:t>
            </a:r>
          </a:p>
          <a:p>
            <a:pPr>
              <a:buFont typeface="Arial" pitchFamily="34" charset="0"/>
              <a:buNone/>
            </a:pPr>
            <a:r>
              <a:rPr lang="en-US" baseline="0" dirty="0" smtClean="0"/>
              <a:t>African American Males: 6,415</a:t>
            </a:r>
          </a:p>
          <a:p>
            <a:pPr>
              <a:buFont typeface="Arial" pitchFamily="34" charset="0"/>
              <a:buNone/>
            </a:pPr>
            <a:r>
              <a:rPr lang="en-US" baseline="0" dirty="0" smtClean="0"/>
              <a:t>White Males: 2,145</a:t>
            </a:r>
          </a:p>
        </p:txBody>
      </p:sp>
      <p:sp>
        <p:nvSpPr>
          <p:cNvPr id="4" name="Slide Number Placeholder 3"/>
          <p:cNvSpPr>
            <a:spLocks noGrp="1"/>
          </p:cNvSpPr>
          <p:nvPr>
            <p:ph type="sldNum" sz="quarter" idx="10"/>
          </p:nvPr>
        </p:nvSpPr>
        <p:spPr/>
        <p:txBody>
          <a:bodyPr/>
          <a:lstStyle/>
          <a:p>
            <a:pPr>
              <a:defRPr/>
            </a:pPr>
            <a:fld id="{B016E3E9-0A02-4B5D-A1E9-8CAC7E46A90C}" type="slidenum">
              <a:rPr lang="en-US" smtClean="0"/>
              <a:pPr>
                <a:defRPr/>
              </a:pPr>
              <a:t>7</a:t>
            </a:fld>
            <a:endParaRPr lang="en-US" dirty="0"/>
          </a:p>
        </p:txBody>
      </p:sp>
    </p:spTree>
    <p:extLst>
      <p:ext uri="{BB962C8B-B14F-4D97-AF65-F5344CB8AC3E}">
        <p14:creationId xmlns="" xmlns:p14="http://schemas.microsoft.com/office/powerpoint/2010/main" val="2541323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Informed by research on early warning </a:t>
            </a:r>
            <a:r>
              <a:rPr lang="en-US" dirty="0" smtClean="0"/>
              <a:t>signs </a:t>
            </a:r>
            <a:r>
              <a:rPr lang="en-US" dirty="0" smtClean="0"/>
              <a:t>related to risk</a:t>
            </a:r>
            <a:r>
              <a:rPr lang="en-US" baseline="0" dirty="0" smtClean="0"/>
              <a:t> of dropping out</a:t>
            </a:r>
            <a:r>
              <a:rPr lang="en-US" baseline="0" dirty="0" smtClean="0"/>
              <a:t>.</a:t>
            </a:r>
          </a:p>
          <a:p>
            <a:endParaRPr lang="en-US" baseline="0" dirty="0" smtClean="0"/>
          </a:p>
          <a:p>
            <a:r>
              <a:rPr lang="en-US" baseline="0" dirty="0" smtClean="0"/>
              <a:t>OUSD later built out a different early warning set of indicators. Similar.</a:t>
            </a:r>
            <a:endParaRPr lang="en-US" dirty="0"/>
          </a:p>
        </p:txBody>
      </p:sp>
      <p:sp>
        <p:nvSpPr>
          <p:cNvPr id="4" name="Slide Number Placeholder 3"/>
          <p:cNvSpPr>
            <a:spLocks noGrp="1"/>
          </p:cNvSpPr>
          <p:nvPr>
            <p:ph type="sldNum" sz="quarter" idx="10"/>
          </p:nvPr>
        </p:nvSpPr>
        <p:spPr/>
        <p:txBody>
          <a:bodyPr/>
          <a:lstStyle/>
          <a:p>
            <a:pPr>
              <a:defRPr/>
            </a:pPr>
            <a:fld id="{B016E3E9-0A02-4B5D-A1E9-8CAC7E46A90C}"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which areas are off-course African American boys struggling the most (i.e. are more of them off-course because of academic, attendance, or behavior problems)?</a:t>
            </a:r>
          </a:p>
          <a:p>
            <a:endParaRPr lang="en-US" sz="1200" kern="1200" dirty="0" smtClean="0">
              <a:solidFill>
                <a:schemeClr val="tx1"/>
              </a:solidFill>
              <a:latin typeface="+mn-lt"/>
              <a:ea typeface="+mn-ea"/>
              <a:cs typeface="+mn-cs"/>
            </a:endParaRPr>
          </a:p>
          <a:p>
            <a:pPr>
              <a:buFont typeface="Arial" pitchFamily="34" charset="0"/>
              <a:buChar char="•"/>
            </a:pPr>
            <a:r>
              <a:rPr lang="en-US" sz="1200" kern="1200" dirty="0" smtClean="0">
                <a:solidFill>
                  <a:schemeClr val="tx1"/>
                </a:solidFill>
                <a:latin typeface="+mn-lt"/>
                <a:ea typeface="+mn-ea"/>
                <a:cs typeface="+mn-cs"/>
              </a:rPr>
              <a:t>Chronic absence is a key</a:t>
            </a:r>
            <a:r>
              <a:rPr lang="en-US" sz="1200" kern="1200" baseline="0" dirty="0" smtClean="0">
                <a:solidFill>
                  <a:schemeClr val="tx1"/>
                </a:solidFill>
                <a:latin typeface="+mn-lt"/>
                <a:ea typeface="+mn-ea"/>
                <a:cs typeface="+mn-cs"/>
              </a:rPr>
              <a:t> issue for AAM in elementary school and high school , with 73% of off-course AAM in elementary and 65% in high school displaying this risk factor.</a:t>
            </a:r>
          </a:p>
          <a:p>
            <a:pPr>
              <a:buFont typeface="Arial" pitchFamily="34" charset="0"/>
              <a:buChar char="•"/>
            </a:pPr>
            <a:r>
              <a:rPr lang="en-US" dirty="0" smtClean="0"/>
              <a:t> Suspension </a:t>
            </a:r>
            <a:r>
              <a:rPr lang="en-US" sz="1200" kern="1200" dirty="0" smtClean="0">
                <a:solidFill>
                  <a:schemeClr val="tx1"/>
                </a:solidFill>
                <a:latin typeface="+mn-lt"/>
                <a:ea typeface="+mn-ea"/>
                <a:cs typeface="+mn-cs"/>
              </a:rPr>
              <a:t>is a key</a:t>
            </a:r>
            <a:r>
              <a:rPr lang="en-US" sz="1200" kern="1200" baseline="0" dirty="0" smtClean="0">
                <a:solidFill>
                  <a:schemeClr val="tx1"/>
                </a:solidFill>
                <a:latin typeface="+mn-lt"/>
                <a:ea typeface="+mn-ea"/>
                <a:cs typeface="+mn-cs"/>
              </a:rPr>
              <a:t> issue for AAM in middle school, with 73% of off-course AAM displaying this risk factor.</a:t>
            </a:r>
          </a:p>
          <a:p>
            <a:pPr>
              <a:buFont typeface="Arial" pitchFamily="34" charset="0"/>
              <a:buChar char="•"/>
            </a:pPr>
            <a:r>
              <a:rPr lang="en-US" sz="1200" kern="1200" baseline="0" dirty="0" smtClean="0">
                <a:solidFill>
                  <a:schemeClr val="tx1"/>
                </a:solidFill>
                <a:latin typeface="+mn-lt"/>
                <a:ea typeface="+mn-ea"/>
                <a:cs typeface="+mn-cs"/>
              </a:rPr>
              <a:t> Poor academic performance affects nearly half of off-track AAM middle school students, and 63% of off-track high school students.</a:t>
            </a:r>
          </a:p>
          <a:p>
            <a:pPr>
              <a:buFont typeface="Arial" pitchFamily="34" charset="0"/>
              <a:buChar char="•"/>
            </a:pPr>
            <a:r>
              <a:rPr lang="en-US" sz="1200" kern="1200" baseline="0" dirty="0" smtClean="0">
                <a:solidFill>
                  <a:schemeClr val="tx1"/>
                </a:solidFill>
                <a:latin typeface="+mn-lt"/>
                <a:ea typeface="+mn-ea"/>
                <a:cs typeface="+mn-cs"/>
              </a:rPr>
              <a:t> More than one in six (18%) off-course AAM in high school were left back at the end of the 2010-11 school year.</a:t>
            </a:r>
            <a:endParaRPr lang="en-US" dirty="0"/>
          </a:p>
        </p:txBody>
      </p:sp>
      <p:sp>
        <p:nvSpPr>
          <p:cNvPr id="4" name="Slide Number Placeholder 3"/>
          <p:cNvSpPr>
            <a:spLocks noGrp="1"/>
          </p:cNvSpPr>
          <p:nvPr>
            <p:ph type="sldNum" sz="quarter" idx="10"/>
          </p:nvPr>
        </p:nvSpPr>
        <p:spPr/>
        <p:txBody>
          <a:bodyPr/>
          <a:lstStyle/>
          <a:p>
            <a:pPr>
              <a:defRPr/>
            </a:pPr>
            <a:fld id="{B016E3E9-0A02-4B5D-A1E9-8CAC7E46A90C}"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904875" y="34956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914400" y="48958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1219200" y="37338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49720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0309AC18-17D2-4688-A956-A7F3540F4AA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1"/>
          </p:nvPr>
        </p:nvSpPr>
        <p:spPr/>
        <p:txBody>
          <a:bodyPr/>
          <a:lstStyle/>
          <a:p>
            <a:pPr>
              <a:defRPr/>
            </a:pPr>
            <a:fld id="{81C41C39-76E8-48C3-AC08-7E3FD19A16FB}"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r>
              <a:rPr lang="en-US" smtClean="0"/>
              <a:t>February 11, 2011</a:t>
            </a:r>
            <a:endParaRPr lang="en-US" dirty="0"/>
          </a:p>
        </p:txBody>
      </p:sp>
      <p:sp>
        <p:nvSpPr>
          <p:cNvPr id="7" name="Footer Placeholder 4"/>
          <p:cNvSpPr>
            <a:spLocks noGrp="1"/>
          </p:cNvSpPr>
          <p:nvPr>
            <p:ph type="ftr" sz="quarter" idx="11"/>
          </p:nvPr>
        </p:nvSpPr>
        <p:spPr>
          <a:xfrm>
            <a:off x="228600" y="6324600"/>
            <a:ext cx="6142038" cy="366712"/>
          </a:xfrm>
        </p:spPr>
        <p:txBody>
          <a:bodyPr/>
          <a:lstStyle>
            <a:lvl1pPr>
              <a:defRPr sz="800">
                <a:solidFill>
                  <a:schemeClr val="accent1">
                    <a:lumMod val="75000"/>
                  </a:schemeClr>
                </a:solidFill>
              </a:defRPr>
            </a:lvl1pPr>
          </a:lstStyle>
          <a:p>
            <a:pPr>
              <a:defRPr/>
            </a:pPr>
            <a:endParaRPr lang="en-US" dirty="0"/>
          </a:p>
        </p:txBody>
      </p:sp>
      <p:sp>
        <p:nvSpPr>
          <p:cNvPr id="8" name="Slide Number Placeholder 5"/>
          <p:cNvSpPr>
            <a:spLocks noGrp="1"/>
          </p:cNvSpPr>
          <p:nvPr>
            <p:ph type="sldNum" sz="quarter" idx="12"/>
          </p:nvPr>
        </p:nvSpPr>
        <p:spPr>
          <a:xfrm>
            <a:off x="1069975" y="6354763"/>
            <a:ext cx="4873625" cy="366712"/>
          </a:xfrm>
        </p:spPr>
        <p:txBody>
          <a:bodyPr/>
          <a:lstStyle>
            <a:lvl1pPr>
              <a:defRPr sz="1000">
                <a:solidFill>
                  <a:schemeClr val="accent1">
                    <a:lumMod val="75000"/>
                  </a:schemeClr>
                </a:solidFill>
              </a:defRPr>
            </a:lvl1pPr>
          </a:lstStyle>
          <a:p>
            <a:pPr>
              <a:defRPr/>
            </a:pPr>
            <a:r>
              <a:rPr lang="en-US" dirty="0" smtClean="0"/>
              <a:t>z:\EducationExcellence\Equity Framework\Data Disaggregation\Data disaggregation </a:t>
            </a:r>
            <a:r>
              <a:rPr lang="en-US" dirty="0" err="1" smtClean="0"/>
              <a:t>ppt</a:t>
            </a:r>
            <a:r>
              <a:rPr lang="en-US" dirty="0" smtClean="0"/>
              <a:t> 4.17.12 </a:t>
            </a:r>
            <a:r>
              <a:rPr lang="en-US" dirty="0" err="1" smtClean="0"/>
              <a:t>rb</a:t>
            </a:r>
            <a:endParaRPr lang="en-US" dirty="0" smtClean="0"/>
          </a:p>
          <a:p>
            <a:pPr>
              <a:defRPr/>
            </a:pP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Straight Connector 2"/>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4" name="Straight Connector 3"/>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11" descr="&#10;eitc_page.bmp                                                  0011FCB8Macintosh HD                   C16EB243:"/>
          <p:cNvPicPr>
            <a:picLocks noChangeAspect="1" noChangeArrowheads="1"/>
          </p:cNvPicPr>
          <p:nvPr userDrawn="1"/>
        </p:nvPicPr>
        <p:blipFill>
          <a:blip r:embed="rId2" cstate="print"/>
          <a:srcRect/>
          <a:stretch>
            <a:fillRect/>
          </a:stretch>
        </p:blipFill>
        <p:spPr bwMode="auto">
          <a:xfrm>
            <a:off x="0" y="0"/>
            <a:ext cx="9372600" cy="6945313"/>
          </a:xfrm>
          <a:prstGeom prst="rect">
            <a:avLst/>
          </a:prstGeom>
          <a:noFill/>
          <a:ln w="9525">
            <a:noFill/>
            <a:miter lim="800000"/>
            <a:headEnd/>
            <a:tailEnd/>
          </a:ln>
        </p:spPr>
      </p:pic>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10" name="Slide Number Placeholder 4"/>
          <p:cNvSpPr>
            <a:spLocks noGrp="1"/>
          </p:cNvSpPr>
          <p:nvPr>
            <p:ph type="sldNum" sz="quarter" idx="12"/>
          </p:nvPr>
        </p:nvSpPr>
        <p:spPr/>
        <p:txBody>
          <a:bodyPr/>
          <a:lstStyle>
            <a:lvl1pPr>
              <a:defRPr/>
            </a:lvl1pPr>
          </a:lstStyle>
          <a:p>
            <a:pPr>
              <a:defRPr/>
            </a:pPr>
            <a:fld id="{6B0CEDCF-FECD-43BD-88B9-0ACEAF1E223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defRPr>
            </a:lvl1pPr>
          </a:lstStyle>
          <a:p>
            <a:pPr>
              <a:defRPr/>
            </a:pPr>
            <a:r>
              <a:rPr lang="en-US" smtClean="0"/>
              <a:t>February 11, 2011</a:t>
            </a:r>
            <a:endParaRPr lang="en-US" dirty="0"/>
          </a:p>
        </p:txBody>
      </p:sp>
      <p:sp>
        <p:nvSpPr>
          <p:cNvPr id="3" name="Footer Placeholder 2"/>
          <p:cNvSpPr>
            <a:spLocks noGrp="1"/>
          </p:cNvSpPr>
          <p:nvPr>
            <p:ph type="ftr" sz="quarter" idx="3"/>
          </p:nvPr>
        </p:nvSpPr>
        <p:spPr>
          <a:xfrm>
            <a:off x="533400" y="6356350"/>
            <a:ext cx="5870575"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defRPr>
            </a:lvl1pPr>
          </a:lstStyle>
          <a:p>
            <a:pPr>
              <a:defRPr/>
            </a:pPr>
            <a:r>
              <a:rPr lang="en-US" smtClean="0"/>
              <a:t>z:\EducationExcellence\Equity Framework\Data Disaggregation\Data disaggregation ppt 4.17.12 rb</a:t>
            </a:r>
            <a:endParaRPr lang="en-US" dirty="0"/>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defRPr>
            </a:lvl1pPr>
          </a:lstStyle>
          <a:p>
            <a:pPr>
              <a:defRPr/>
            </a:pPr>
            <a:fld id="{81C41C39-76E8-48C3-AC08-7E3FD19A16FB}" type="slidenum">
              <a:rPr lang="en-US" smtClean="0"/>
              <a:pPr>
                <a:defRPr/>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3" name="Picture 12" descr="PPT Background.jpg"/>
          <p:cNvPicPr>
            <a:picLocks noChangeAspect="1"/>
          </p:cNvPicPr>
          <p:nvPr userDrawn="1"/>
        </p:nvPicPr>
        <p:blipFill>
          <a:blip r:embed="rId6" cstate="print"/>
          <a:stretch>
            <a:fillRect/>
          </a:stretch>
        </p:blipFill>
        <p:spPr>
          <a:xfrm>
            <a:off x="0" y="0"/>
            <a:ext cx="9241344" cy="6858000"/>
          </a:xfrm>
          <a:prstGeom prst="rect">
            <a:avLst/>
          </a:prstGeom>
        </p:spPr>
      </p:pic>
      <p:pic>
        <p:nvPicPr>
          <p:cNvPr id="15" name="Picture 14" descr="Urban Strategies Logo for PPT.jpg"/>
          <p:cNvPicPr>
            <a:picLocks noChangeAspect="1"/>
          </p:cNvPicPr>
          <p:nvPr userDrawn="1"/>
        </p:nvPicPr>
        <p:blipFill>
          <a:blip r:embed="rId7" cstate="print"/>
          <a:stretch>
            <a:fillRect/>
          </a:stretch>
        </p:blipFill>
        <p:spPr>
          <a:xfrm>
            <a:off x="7848600" y="5835930"/>
            <a:ext cx="1114424" cy="1022069"/>
          </a:xfrm>
          <a:prstGeom prst="rect">
            <a:avLst/>
          </a:prstGeom>
        </p:spPr>
      </p:pic>
    </p:spTree>
  </p:cSld>
  <p:clrMap bg1="lt1" tx1="dk1" bg2="lt2" tx2="dk2" accent1="accent1" accent2="accent2" accent3="accent3" accent4="accent4" accent5="accent5" accent6="accent6" hlink="hlink" folHlink="folHlink"/>
  <p:sldLayoutIdLst>
    <p:sldLayoutId id="2147484035" r:id="rId1"/>
    <p:sldLayoutId id="2147484034" r:id="rId2"/>
    <p:sldLayoutId id="2147484036" r:id="rId3"/>
    <p:sldLayoutId id="2147484037" r:id="rId4"/>
  </p:sldLayoutIdLst>
  <p:hf sldNum="0" hdr="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rbanstrategies.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381000" y="1143000"/>
            <a:ext cx="8305800" cy="1752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algn="ctr"/>
            <a:r>
              <a:rPr lang="en-US" sz="3600" dirty="0" smtClean="0">
                <a:latin typeface="Gill Sans MT" pitchFamily="34" charset="0"/>
              </a:rPr>
              <a:t>Can Data Drive Policy and Change in Oakland Schools?</a:t>
            </a:r>
            <a:endParaRPr lang="en-US" sz="3600" dirty="0" smtClean="0">
              <a:latin typeface="Gill Sans MT" pitchFamily="34" charset="0"/>
            </a:endParaRPr>
          </a:p>
        </p:txBody>
      </p:sp>
      <p:sp>
        <p:nvSpPr>
          <p:cNvPr id="9" name="Subtitle 2"/>
          <p:cNvSpPr txBox="1">
            <a:spLocks/>
          </p:cNvSpPr>
          <p:nvPr/>
        </p:nvSpPr>
        <p:spPr bwMode="auto">
          <a:xfrm>
            <a:off x="4343400" y="6096000"/>
            <a:ext cx="40386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endParaRPr kumimoji="0" lang="en-US" sz="3000" b="0" i="0" u="none" strike="noStrike" kern="1200" cap="none" spc="0" normalizeH="0" baseline="0" noProof="0" dirty="0" smtClean="0">
              <a:ln>
                <a:noFill/>
              </a:ln>
              <a:solidFill>
                <a:schemeClr val="tx1"/>
              </a:solidFill>
              <a:effectLst/>
              <a:uLnTx/>
              <a:uFillTx/>
              <a:latin typeface="Calibri" pitchFamily="34" charset="0"/>
              <a:ea typeface="+mn-ea"/>
              <a:cs typeface="+mn-cs"/>
            </a:endParaRPr>
          </a:p>
        </p:txBody>
      </p:sp>
      <p:sp>
        <p:nvSpPr>
          <p:cNvPr id="10" name="Title 1"/>
          <p:cNvSpPr txBox="1">
            <a:spLocks/>
          </p:cNvSpPr>
          <p:nvPr/>
        </p:nvSpPr>
        <p:spPr bwMode="auto">
          <a:xfrm>
            <a:off x="1143000" y="3657600"/>
            <a:ext cx="7086600" cy="1219200"/>
          </a:xfrm>
          <a:prstGeom prst="rect">
            <a:avLst/>
          </a:prstGeom>
          <a:noFill/>
          <a:ln w="9525">
            <a:noFill/>
            <a:miter lim="800000"/>
            <a:headEnd/>
            <a:tailEnd/>
          </a:ln>
        </p:spPr>
        <p:txBody>
          <a:bodyPr/>
          <a:lstStyle/>
          <a:p>
            <a:pPr algn="ctr">
              <a:defRPr/>
            </a:pPr>
            <a:endParaRPr lang="en-US" sz="2400" dirty="0">
              <a:latin typeface="Calibri" pitchFamily="34" charset="0"/>
              <a:ea typeface="+mj-ea"/>
              <a:cs typeface="+mj-cs"/>
            </a:endParaRPr>
          </a:p>
        </p:txBody>
      </p:sp>
      <p:sp>
        <p:nvSpPr>
          <p:cNvPr id="11" name="Title 1"/>
          <p:cNvSpPr txBox="1">
            <a:spLocks/>
          </p:cNvSpPr>
          <p:nvPr/>
        </p:nvSpPr>
        <p:spPr bwMode="auto">
          <a:xfrm>
            <a:off x="1295400" y="4419600"/>
            <a:ext cx="6553200" cy="1447800"/>
          </a:xfrm>
          <a:prstGeom prst="rect">
            <a:avLst/>
          </a:prstGeom>
          <a:noFill/>
          <a:ln w="9525">
            <a:noFill/>
            <a:miter lim="800000"/>
            <a:headEnd/>
            <a:tailEnd/>
          </a:ln>
        </p:spPr>
        <p:txBody>
          <a:bodyPr/>
          <a:lstStyle/>
          <a:p>
            <a:pPr algn="ctr">
              <a:defRPr/>
            </a:pPr>
            <a:r>
              <a:rPr lang="en-US" sz="2000" dirty="0" smtClean="0">
                <a:latin typeface="Calibri" pitchFamily="34" charset="0"/>
              </a:rPr>
              <a:t>NNIP Providence 2012</a:t>
            </a:r>
          </a:p>
          <a:p>
            <a:pPr algn="ctr">
              <a:defRPr/>
            </a:pPr>
            <a:endParaRPr lang="en-US" sz="2000" dirty="0" smtClean="0">
              <a:latin typeface="Calibri" pitchFamily="34" charset="0"/>
            </a:endParaRPr>
          </a:p>
          <a:p>
            <a:pPr algn="ctr">
              <a:defRPr/>
            </a:pPr>
            <a:r>
              <a:rPr lang="en-US" sz="2000" dirty="0" smtClean="0">
                <a:latin typeface="Calibri" pitchFamily="34" charset="0"/>
              </a:rPr>
              <a:t>Urban </a:t>
            </a:r>
            <a:r>
              <a:rPr lang="en-US" sz="2000" dirty="0" smtClean="0">
                <a:latin typeface="Calibri" pitchFamily="34" charset="0"/>
              </a:rPr>
              <a:t>Strategies Council</a:t>
            </a:r>
            <a:br>
              <a:rPr lang="en-US" sz="2000" dirty="0" smtClean="0">
                <a:latin typeface="Calibri" pitchFamily="34" charset="0"/>
              </a:rPr>
            </a:br>
            <a:r>
              <a:rPr lang="en-US" sz="2000" dirty="0" smtClean="0">
                <a:solidFill>
                  <a:schemeClr val="bg2">
                    <a:lumMod val="50000"/>
                  </a:schemeClr>
                </a:solidFill>
                <a:latin typeface="Calibri" pitchFamily="34" charset="0"/>
                <a:hlinkClick r:id="rId3"/>
              </a:rPr>
              <a:t>www.urbanstrategies.org</a:t>
            </a:r>
            <a:r>
              <a:rPr lang="en-US" sz="2000" dirty="0" smtClean="0">
                <a:latin typeface="Calibri" pitchFamily="34" charset="0"/>
              </a:rPr>
              <a:t> </a:t>
            </a:r>
            <a:endParaRPr lang="en-US" sz="2000" dirty="0">
              <a:latin typeface="Calibri" pitchFamily="34" charset="0"/>
            </a:endParaRPr>
          </a:p>
          <a:p>
            <a:pPr algn="ctr">
              <a:defRPr/>
            </a:pPr>
            <a:endParaRPr lang="en-US" sz="2000" dirty="0">
              <a:latin typeface="Calibri" pitchFamily="34" charset="0"/>
              <a:ea typeface="+mj-ea"/>
              <a:cs typeface="+mj-cs"/>
            </a:endParaRPr>
          </a:p>
        </p:txBody>
      </p:sp>
      <p:sp>
        <p:nvSpPr>
          <p:cNvPr id="6" name="Rectangle 5"/>
          <p:cNvSpPr/>
          <p:nvPr/>
        </p:nvSpPr>
        <p:spPr>
          <a:xfrm>
            <a:off x="381000" y="3124200"/>
            <a:ext cx="8382000" cy="954107"/>
          </a:xfrm>
          <a:prstGeom prst="rect">
            <a:avLst/>
          </a:prstGeom>
        </p:spPr>
        <p:txBody>
          <a:bodyPr wrap="square">
            <a:spAutoFit/>
          </a:bodyPr>
          <a:lstStyle/>
          <a:p>
            <a:pPr algn="ctr"/>
            <a:r>
              <a:rPr lang="en-US" sz="2800" dirty="0" smtClean="0">
                <a:latin typeface="Gill Sans MT" pitchFamily="34" charset="0"/>
              </a:rPr>
              <a:t>Taking </a:t>
            </a:r>
            <a:r>
              <a:rPr lang="en-US" sz="2800" dirty="0" smtClean="0">
                <a:latin typeface="Gill Sans MT" pitchFamily="34" charset="0"/>
              </a:rPr>
              <a:t>Aim at </a:t>
            </a:r>
            <a:r>
              <a:rPr lang="en-US" sz="2800" dirty="0" smtClean="0">
                <a:latin typeface="Gill Sans MT" pitchFamily="34" charset="0"/>
              </a:rPr>
              <a:t>Inequities </a:t>
            </a:r>
            <a:r>
              <a:rPr lang="en-US" sz="2800" dirty="0" smtClean="0">
                <a:latin typeface="Gill Sans MT" pitchFamily="34" charset="0"/>
              </a:rPr>
              <a:t>Confronting </a:t>
            </a:r>
          </a:p>
          <a:p>
            <a:pPr algn="ctr"/>
            <a:r>
              <a:rPr lang="en-US" sz="2800" dirty="0" smtClean="0">
                <a:latin typeface="Gill Sans MT" pitchFamily="34" charset="0"/>
              </a:rPr>
              <a:t>African American Male Students </a:t>
            </a:r>
            <a:r>
              <a:rPr lang="en-US" sz="2800" dirty="0" smtClean="0">
                <a:latin typeface="Gill Sans MT" pitchFamily="34" charset="0"/>
              </a:rPr>
              <a:t>in OUSD</a:t>
            </a:r>
            <a:endParaRPr lang="en-US" sz="2800" dirty="0">
              <a:latin typeface="Gill Sans MT"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b="1" dirty="0" smtClean="0"/>
              <a:t>Percentage Suspended Once or More by School Level</a:t>
            </a:r>
            <a:r>
              <a:rPr lang="en-US" b="1" dirty="0" smtClean="0"/>
              <a:t/>
            </a:r>
            <a:br>
              <a:rPr lang="en-US" b="1" dirty="0" smtClean="0"/>
            </a:br>
            <a:r>
              <a:rPr lang="en-US" sz="2000" b="1" dirty="0" smtClean="0"/>
              <a:t>OUSD 2010-11</a:t>
            </a:r>
            <a:endParaRPr lang="en-US" sz="2000" b="1" dirty="0"/>
          </a:p>
        </p:txBody>
      </p:sp>
      <p:sp>
        <p:nvSpPr>
          <p:cNvPr id="3" name="Content Placeholder 2"/>
          <p:cNvSpPr>
            <a:spLocks noGrp="1"/>
          </p:cNvSpPr>
          <p:nvPr>
            <p:ph sz="quarter" idx="1"/>
          </p:nvPr>
        </p:nvSpPr>
        <p:spPr/>
        <p:txBody>
          <a:bodyPr/>
          <a:lstStyle/>
          <a:p>
            <a:pPr>
              <a:buNone/>
            </a:pPr>
            <a:r>
              <a:rPr lang="en-US" b="1" dirty="0" smtClean="0"/>
              <a:t> </a:t>
            </a:r>
            <a:endParaRPr lang="en-US" b="1" dirty="0"/>
          </a:p>
        </p:txBody>
      </p:sp>
      <p:graphicFrame>
        <p:nvGraphicFramePr>
          <p:cNvPr id="5" name="Chart 4"/>
          <p:cNvGraphicFramePr/>
          <p:nvPr/>
        </p:nvGraphicFramePr>
        <p:xfrm>
          <a:off x="533400" y="990600"/>
          <a:ext cx="8458200" cy="502919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b="1" dirty="0" smtClean="0"/>
              <a:t>Percentage Suspended by Reason (Grade K-12)</a:t>
            </a:r>
            <a:r>
              <a:rPr lang="en-US" b="1" dirty="0" smtClean="0"/>
              <a:t/>
            </a:r>
            <a:br>
              <a:rPr lang="en-US" b="1" dirty="0" smtClean="0"/>
            </a:br>
            <a:r>
              <a:rPr lang="en-US" sz="2000" b="1" dirty="0" smtClean="0"/>
              <a:t>OUSD 2010-11</a:t>
            </a:r>
            <a:endParaRPr lang="en-US" sz="2000" b="1" dirty="0"/>
          </a:p>
        </p:txBody>
      </p:sp>
      <p:graphicFrame>
        <p:nvGraphicFramePr>
          <p:cNvPr id="4" name="Chart 3"/>
          <p:cNvGraphicFramePr/>
          <p:nvPr/>
        </p:nvGraphicFramePr>
        <p:xfrm>
          <a:off x="228600" y="1143000"/>
          <a:ext cx="8458200" cy="5105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US"/>
          </a:p>
        </p:txBody>
      </p:sp>
      <p:sp>
        <p:nvSpPr>
          <p:cNvPr id="4" name="Title 1"/>
          <p:cNvSpPr txBox="1">
            <a:spLocks/>
          </p:cNvSpPr>
          <p:nvPr/>
        </p:nvSpPr>
        <p:spPr bwMode="auto">
          <a:xfrm>
            <a:off x="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smtClean="0">
                <a:ln>
                  <a:noFill/>
                </a:ln>
                <a:solidFill>
                  <a:schemeClr val="tx2"/>
                </a:solidFill>
                <a:effectLst/>
                <a:uLnTx/>
                <a:uFillTx/>
                <a:latin typeface="Gill Sans MT" pitchFamily="34" charset="0"/>
                <a:ea typeface="+mj-ea"/>
                <a:cs typeface="+mj-cs"/>
              </a:rPr>
              <a:t>Total Days of Instruction Missed by Males Due to Suspension in OUSD in 2010-11</a:t>
            </a:r>
            <a:endParaRPr kumimoji="0" lang="en-US" sz="3200" b="1" i="0" u="none" strike="noStrike" kern="1200" cap="none" spc="0" normalizeH="0" baseline="0" noProof="0" dirty="0">
              <a:ln>
                <a:noFill/>
              </a:ln>
              <a:solidFill>
                <a:schemeClr val="tx2"/>
              </a:solidFill>
              <a:effectLst/>
              <a:uLnTx/>
              <a:uFillTx/>
              <a:latin typeface="Gill Sans MT" pitchFamily="34" charset="0"/>
              <a:ea typeface="+mj-ea"/>
              <a:cs typeface="+mj-cs"/>
            </a:endParaRPr>
          </a:p>
        </p:txBody>
      </p:sp>
      <p:graphicFrame>
        <p:nvGraphicFramePr>
          <p:cNvPr id="5" name="Chart 4"/>
          <p:cNvGraphicFramePr/>
          <p:nvPr/>
        </p:nvGraphicFramePr>
        <p:xfrm>
          <a:off x="609600" y="1295400"/>
          <a:ext cx="8229600" cy="4724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81000" y="10668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bwMode="auto">
          <a:xfrm>
            <a:off x="0" y="152400"/>
            <a:ext cx="82296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smtClean="0">
                <a:ln>
                  <a:noFill/>
                </a:ln>
                <a:solidFill>
                  <a:schemeClr val="tx2"/>
                </a:solidFill>
                <a:effectLst/>
                <a:uLnTx/>
                <a:uFillTx/>
                <a:latin typeface="Gill Sans MT" pitchFamily="34" charset="0"/>
                <a:ea typeface="+mj-ea"/>
                <a:cs typeface="+mj-cs"/>
              </a:rPr>
              <a:t>Suspension</a:t>
            </a:r>
            <a:r>
              <a:rPr kumimoji="0" lang="en-US" sz="3200" b="1" i="0" u="none" strike="noStrike" kern="1200" cap="none" spc="0" normalizeH="0" noProof="0" dirty="0" smtClean="0">
                <a:ln>
                  <a:noFill/>
                </a:ln>
                <a:solidFill>
                  <a:schemeClr val="tx2"/>
                </a:solidFill>
                <a:effectLst/>
                <a:uLnTx/>
                <a:uFillTx/>
                <a:latin typeface="Gill Sans MT" pitchFamily="34" charset="0"/>
                <a:ea typeface="+mj-ea"/>
                <a:cs typeface="+mj-cs"/>
              </a:rPr>
              <a:t> Recommendations</a:t>
            </a:r>
            <a:endParaRPr kumimoji="0" lang="en-US" sz="3200" b="1" i="0" u="none" strike="noStrike" kern="1200" cap="none" spc="0" normalizeH="0" baseline="0" noProof="0" dirty="0">
              <a:ln>
                <a:noFill/>
              </a:ln>
              <a:solidFill>
                <a:schemeClr val="tx2"/>
              </a:solidFill>
              <a:effectLst/>
              <a:uLnTx/>
              <a:uFillTx/>
              <a:latin typeface="Gill Sans MT" pitchFamily="34" charset="0"/>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381000" y="1143000"/>
            <a:ext cx="8229600" cy="4937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00000"/>
              </a:lnSpc>
              <a:spcBef>
                <a:spcPts val="600"/>
              </a:spcBef>
              <a:spcAft>
                <a:spcPct val="0"/>
              </a:spcAft>
              <a:buClr>
                <a:schemeClr val="accent1"/>
              </a:buClr>
              <a:buSzPct val="76000"/>
              <a:buFont typeface="Wingdings 3" pitchFamily="18" charset="2"/>
              <a:buChar char=""/>
              <a:tabLst/>
              <a:defRPr/>
            </a:pPr>
            <a:endParaRPr kumimoji="0" lang="en-US" sz="14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
        <p:nvSpPr>
          <p:cNvPr id="12" name="Title 1"/>
          <p:cNvSpPr txBox="1">
            <a:spLocks/>
          </p:cNvSpPr>
          <p:nvPr/>
        </p:nvSpPr>
        <p:spPr bwMode="auto">
          <a:xfrm>
            <a:off x="533400" y="6400800"/>
            <a:ext cx="43434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eaLnBrk="0" hangingPunct="0">
              <a:defRPr/>
            </a:pPr>
            <a:r>
              <a:rPr lang="en-US" sz="1000" b="1" dirty="0">
                <a:latin typeface="Times New Roman" pitchFamily="18" charset="0"/>
                <a:cs typeface="Times New Roman" pitchFamily="18" charset="0"/>
              </a:rPr>
              <a:t>Source: Oakland Unified School District (OUSD</a:t>
            </a:r>
            <a:r>
              <a:rPr lang="en-US" sz="1000" b="1" dirty="0" smtClean="0">
                <a:latin typeface="Times New Roman" pitchFamily="18" charset="0"/>
                <a:cs typeface="Times New Roman" pitchFamily="18" charset="0"/>
              </a:rPr>
              <a:t>)</a:t>
            </a:r>
          </a:p>
          <a:p>
            <a:pPr lvl="0" eaLnBrk="0" hangingPunct="0">
              <a:defRPr/>
            </a:pPr>
            <a:r>
              <a:rPr lang="en-US" sz="1000" b="1" dirty="0" smtClean="0">
                <a:latin typeface="Times New Roman" pitchFamily="18" charset="0"/>
                <a:cs typeface="Times New Roman" pitchFamily="18" charset="0"/>
              </a:rPr>
              <a:t>Note: OUSD figures include African American males.</a:t>
            </a:r>
            <a:endParaRPr lang="en-US" sz="1000" b="1" dirty="0">
              <a:latin typeface="Times New Roman" pitchFamily="18" charset="0"/>
              <a:cs typeface="Times New Roman" pitchFamily="18" charset="0"/>
            </a:endParaRPr>
          </a:p>
        </p:txBody>
      </p:sp>
      <p:sp>
        <p:nvSpPr>
          <p:cNvPr id="7" name="Title 1"/>
          <p:cNvSpPr>
            <a:spLocks noGrp="1"/>
          </p:cNvSpPr>
          <p:nvPr>
            <p:ph type="title"/>
          </p:nvPr>
        </p:nvSpPr>
        <p:spPr>
          <a:xfrm>
            <a:off x="457200" y="152400"/>
            <a:ext cx="8229600" cy="990600"/>
          </a:xfrm>
        </p:spPr>
        <p:txBody>
          <a:bodyPr/>
          <a:lstStyle/>
          <a:p>
            <a:pPr algn="ctr"/>
            <a:r>
              <a:rPr lang="en-US" sz="2200" b="1" dirty="0" smtClean="0"/>
              <a:t>Percentage of Students in All Grades Chronically Absent</a:t>
            </a:r>
            <a:br>
              <a:rPr lang="en-US" sz="2200" b="1" dirty="0" smtClean="0"/>
            </a:br>
            <a:r>
              <a:rPr lang="en-US" sz="2200" b="1" dirty="0" smtClean="0"/>
              <a:t>(Absent 10% of School Days or More)</a:t>
            </a:r>
            <a:br>
              <a:rPr lang="en-US" sz="2200" b="1" dirty="0" smtClean="0"/>
            </a:br>
            <a:r>
              <a:rPr lang="en-US" sz="2200" b="1" dirty="0" smtClean="0"/>
              <a:t>2006-07 to 2010-11</a:t>
            </a:r>
            <a:endParaRPr lang="en-US" sz="2200" b="1" dirty="0"/>
          </a:p>
        </p:txBody>
      </p:sp>
      <p:graphicFrame>
        <p:nvGraphicFramePr>
          <p:cNvPr id="9" name="Chart 8"/>
          <p:cNvGraphicFramePr/>
          <p:nvPr/>
        </p:nvGraphicFramePr>
        <p:xfrm>
          <a:off x="152400" y="1066800"/>
          <a:ext cx="8763000" cy="5257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Types of Absences – Elementary Students</a:t>
            </a:r>
            <a:br>
              <a:rPr lang="en-US" b="1" dirty="0" smtClean="0"/>
            </a:br>
            <a:r>
              <a:rPr lang="en-US" sz="2000" b="1" dirty="0" smtClean="0"/>
              <a:t>OUSD 2010-11</a:t>
            </a:r>
            <a:endParaRPr lang="en-US" sz="2000" b="1" dirty="0"/>
          </a:p>
        </p:txBody>
      </p:sp>
      <p:sp>
        <p:nvSpPr>
          <p:cNvPr id="3" name="Content Placeholder 2"/>
          <p:cNvSpPr>
            <a:spLocks noGrp="1"/>
          </p:cNvSpPr>
          <p:nvPr>
            <p:ph sz="quarter" idx="1"/>
          </p:nvPr>
        </p:nvSpPr>
        <p:spPr/>
        <p:txBody>
          <a:bodyPr/>
          <a:lstStyle/>
          <a:p>
            <a:pPr>
              <a:buNone/>
            </a:pPr>
            <a:r>
              <a:rPr lang="en-US" dirty="0" smtClean="0"/>
              <a:t> </a:t>
            </a:r>
            <a:endParaRPr lang="en-US" dirty="0"/>
          </a:p>
        </p:txBody>
      </p:sp>
      <p:graphicFrame>
        <p:nvGraphicFramePr>
          <p:cNvPr id="6" name="Chart 5"/>
          <p:cNvGraphicFramePr/>
          <p:nvPr/>
        </p:nvGraphicFramePr>
        <p:xfrm>
          <a:off x="457200" y="990600"/>
          <a:ext cx="8305800" cy="5029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Types of Absences – High School Students</a:t>
            </a:r>
            <a:br>
              <a:rPr lang="en-US" b="1" dirty="0" smtClean="0"/>
            </a:br>
            <a:r>
              <a:rPr lang="en-US" sz="2000" b="1" dirty="0" smtClean="0"/>
              <a:t>OUSD 2010-11</a:t>
            </a:r>
            <a:endParaRPr lang="en-US" sz="2000" b="1" dirty="0"/>
          </a:p>
        </p:txBody>
      </p:sp>
      <p:sp>
        <p:nvSpPr>
          <p:cNvPr id="3" name="Content Placeholder 2"/>
          <p:cNvSpPr>
            <a:spLocks noGrp="1"/>
          </p:cNvSpPr>
          <p:nvPr>
            <p:ph sz="quarter" idx="1"/>
          </p:nvPr>
        </p:nvSpPr>
        <p:spPr/>
        <p:txBody>
          <a:bodyPr/>
          <a:lstStyle/>
          <a:p>
            <a:pPr>
              <a:buNone/>
            </a:pPr>
            <a:r>
              <a:rPr lang="en-US" dirty="0" smtClean="0"/>
              <a:t> </a:t>
            </a:r>
            <a:endParaRPr lang="en-US" dirty="0"/>
          </a:p>
        </p:txBody>
      </p:sp>
      <p:sp>
        <p:nvSpPr>
          <p:cNvPr id="358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35841" name="Chart 3"/>
          <p:cNvPicPr>
            <a:picLocks noChangeArrowheads="1"/>
          </p:cNvPicPr>
          <p:nvPr/>
        </p:nvPicPr>
        <p:blipFill>
          <a:blip r:embed="rId3" cstate="print"/>
          <a:srcRect/>
          <a:stretch>
            <a:fillRect/>
          </a:stretch>
        </p:blipFill>
        <p:spPr bwMode="auto">
          <a:xfrm>
            <a:off x="990600" y="1295400"/>
            <a:ext cx="6934200" cy="44958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Attendance Recommendations</a:t>
            </a:r>
            <a:endParaRPr lang="en-US" b="1" dirty="0"/>
          </a:p>
        </p:txBody>
      </p:sp>
      <p:graphicFrame>
        <p:nvGraphicFramePr>
          <p:cNvPr id="4" name="Diagram 3"/>
          <p:cNvGraphicFramePr/>
          <p:nvPr/>
        </p:nvGraphicFramePr>
        <p:xfrm>
          <a:off x="457200" y="1143000"/>
          <a:ext cx="86868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3505200" y="5257800"/>
            <a:ext cx="25146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dirty="0" smtClean="0"/>
              <a:t>Make attendance policy and</a:t>
            </a:r>
          </a:p>
          <a:p>
            <a:r>
              <a:rPr lang="en-US" sz="1350" dirty="0" smtClean="0"/>
              <a:t>the connection between</a:t>
            </a:r>
          </a:p>
          <a:p>
            <a:r>
              <a:rPr lang="en-US" sz="1350" dirty="0" smtClean="0"/>
              <a:t>attendance, school</a:t>
            </a:r>
          </a:p>
          <a:p>
            <a:r>
              <a:rPr lang="en-US" sz="1350" dirty="0" smtClean="0"/>
              <a:t>achievement and graduation a</a:t>
            </a:r>
          </a:p>
          <a:p>
            <a:r>
              <a:rPr lang="en-US" sz="1350" dirty="0" smtClean="0"/>
              <a:t>focus of student instruction and family engagement</a:t>
            </a:r>
            <a:r>
              <a:rPr lang="en-US" sz="1400" dirty="0" smtClean="0"/>
              <a:t>.</a:t>
            </a:r>
            <a:endParaRPr lang="en-US" sz="1400" dirty="0"/>
          </a:p>
        </p:txBody>
      </p:sp>
      <p:sp>
        <p:nvSpPr>
          <p:cNvPr id="6" name="Rounded Rectangle 5"/>
          <p:cNvSpPr/>
          <p:nvPr/>
        </p:nvSpPr>
        <p:spPr>
          <a:xfrm>
            <a:off x="6629400" y="5257800"/>
            <a:ext cx="22098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Apply standards for absence (excused and</a:t>
            </a:r>
          </a:p>
          <a:p>
            <a:r>
              <a:rPr lang="en-US" sz="1400" dirty="0" smtClean="0"/>
              <a:t>unexcused) and tardiness</a:t>
            </a:r>
          </a:p>
          <a:p>
            <a:r>
              <a:rPr lang="en-US" sz="1400" dirty="0" smtClean="0"/>
              <a:t>equitably to all students.</a:t>
            </a:r>
            <a:endParaRPr lang="en-US"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idx="4294967295"/>
          </p:nvPr>
        </p:nvSpPr>
        <p:spPr>
          <a:xfrm>
            <a:off x="381000" y="228600"/>
            <a:ext cx="8229600" cy="685800"/>
          </a:xfrm>
        </p:spPr>
        <p:txBody>
          <a:bodyPr/>
          <a:lstStyle/>
          <a:p>
            <a:pPr eaLnBrk="1" hangingPunct="1"/>
            <a:r>
              <a:rPr lang="en-US" dirty="0" smtClean="0">
                <a:ea typeface="ＭＳ Ｐゴシック" charset="-128"/>
              </a:rPr>
              <a:t/>
            </a:r>
            <a:br>
              <a:rPr lang="en-US" dirty="0" smtClean="0">
                <a:ea typeface="ＭＳ Ｐゴシック" charset="-128"/>
              </a:rPr>
            </a:br>
            <a:r>
              <a:rPr lang="en-US" dirty="0" smtClean="0">
                <a:ea typeface="ＭＳ Ｐゴシック" charset="-128"/>
              </a:rPr>
              <a:t/>
            </a:r>
            <a:br>
              <a:rPr lang="en-US" dirty="0" smtClean="0">
                <a:ea typeface="ＭＳ Ｐゴシック" charset="-128"/>
              </a:rPr>
            </a:br>
            <a:r>
              <a:rPr lang="en-US" dirty="0" smtClean="0"/>
              <a:t>Impacts: Connecting Data to Policy</a:t>
            </a:r>
            <a:endParaRPr lang="en-US" sz="3200" dirty="0" smtClean="0">
              <a:ea typeface="ＭＳ Ｐゴシック" charset="-128"/>
            </a:endParaRPr>
          </a:p>
        </p:txBody>
      </p:sp>
      <p:sp>
        <p:nvSpPr>
          <p:cNvPr id="4" name="Content Placeholder 2"/>
          <p:cNvSpPr txBox="1">
            <a:spLocks/>
          </p:cNvSpPr>
          <p:nvPr/>
        </p:nvSpPr>
        <p:spPr bwMode="auto">
          <a:xfrm>
            <a:off x="304800" y="1219200"/>
            <a:ext cx="83820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ＭＳ Ｐゴシック" charset="-128"/>
                <a:cs typeface="+mn-cs"/>
              </a:rPr>
              <a:t>Establishing district targets for all schools </a:t>
            </a: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ＭＳ Ｐゴシック" charset="-128"/>
                <a:cs typeface="+mn-cs"/>
              </a:rPr>
              <a:t>Year-round monitoring of disaggregated data</a:t>
            </a: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ＭＳ Ｐゴシック" charset="-128"/>
                <a:cs typeface="+mn-cs"/>
              </a:rPr>
              <a:t>Examining where chronic absence is concentrated</a:t>
            </a: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ＭＳ Ｐゴシック" charset="-128"/>
                <a:cs typeface="+mn-cs"/>
              </a:rPr>
              <a:t>Identifying inspiring outliers</a:t>
            </a: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ＭＳ Ｐゴシック" charset="-128"/>
                <a:cs typeface="+mn-cs"/>
              </a:rPr>
              <a:t>Engaging school leaders through data, professional development, site planning</a:t>
            </a:r>
          </a:p>
          <a:p>
            <a:pPr marL="273050" marR="0" lvl="0" indent="-273050" algn="l" defTabSz="914400" rtl="0" eaLnBrk="1" fontAlgn="base" latinLnBrk="0" hangingPunct="1">
              <a:lnSpc>
                <a:spcPct val="100000"/>
              </a:lnSpc>
              <a:spcBef>
                <a:spcPts val="600"/>
              </a:spcBef>
              <a:spcAft>
                <a:spcPct val="0"/>
              </a:spcAft>
              <a:buClr>
                <a:schemeClr val="accent1"/>
              </a:buClr>
              <a:buSzPct val="76000"/>
              <a:buFont typeface="Wingdings 3" pitchFamily="18" charset="2"/>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ＭＳ Ｐゴシック" charset="-128"/>
                <a:cs typeface="+mn-cs"/>
              </a:rPr>
              <a:t>Using chronic absence as Early Warning indicator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the word out</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3481388" y="3161826"/>
            <a:ext cx="5662612" cy="3696174"/>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152400" y="1219200"/>
            <a:ext cx="5117325" cy="40576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Gill Sans MT" pitchFamily="34" charset="0"/>
              </a:rPr>
              <a:t>Why Focus </a:t>
            </a:r>
            <a:r>
              <a:rPr lang="en-US" b="1" dirty="0" smtClean="0">
                <a:latin typeface="Gill Sans MT" pitchFamily="34" charset="0"/>
              </a:rPr>
              <a:t>on African American Males</a:t>
            </a:r>
            <a:endParaRPr lang="en-US" dirty="0">
              <a:latin typeface="Gill Sans MT" pitchFamily="34" charset="0"/>
            </a:endParaRPr>
          </a:p>
        </p:txBody>
      </p:sp>
      <p:sp>
        <p:nvSpPr>
          <p:cNvPr id="3" name="Content Placeholder 2"/>
          <p:cNvSpPr>
            <a:spLocks noGrp="1"/>
          </p:cNvSpPr>
          <p:nvPr>
            <p:ph sz="quarter" idx="1"/>
          </p:nvPr>
        </p:nvSpPr>
        <p:spPr/>
        <p:txBody>
          <a:bodyPr/>
          <a:lstStyle/>
          <a:p>
            <a:r>
              <a:rPr lang="en-US" sz="2000" b="1" dirty="0" smtClean="0">
                <a:latin typeface="Gill Sans MT" pitchFamily="34" charset="0"/>
              </a:rPr>
              <a:t>Academic </a:t>
            </a:r>
            <a:r>
              <a:rPr lang="en-US" sz="2000" b="1" dirty="0" smtClean="0">
                <a:latin typeface="Gill Sans MT" pitchFamily="34" charset="0"/>
              </a:rPr>
              <a:t>Achievement:</a:t>
            </a:r>
            <a:r>
              <a:rPr lang="en-US" sz="2000" dirty="0" smtClean="0">
                <a:latin typeface="Gill Sans MT" pitchFamily="34" charset="0"/>
              </a:rPr>
              <a:t> In 2009,  9% of African American male 8</a:t>
            </a:r>
            <a:r>
              <a:rPr lang="en-US" sz="2000" baseline="30000" dirty="0" smtClean="0">
                <a:latin typeface="Gill Sans MT" pitchFamily="34" charset="0"/>
              </a:rPr>
              <a:t>th</a:t>
            </a:r>
            <a:r>
              <a:rPr lang="en-US" sz="2000" dirty="0" smtClean="0">
                <a:latin typeface="Gill Sans MT" pitchFamily="34" charset="0"/>
              </a:rPr>
              <a:t> graders and 33% of White male 8</a:t>
            </a:r>
            <a:r>
              <a:rPr lang="en-US" sz="2000" baseline="30000" dirty="0" smtClean="0">
                <a:latin typeface="Gill Sans MT" pitchFamily="34" charset="0"/>
              </a:rPr>
              <a:t>th</a:t>
            </a:r>
            <a:r>
              <a:rPr lang="en-US" sz="2000" dirty="0" smtClean="0">
                <a:latin typeface="Gill Sans MT" pitchFamily="34" charset="0"/>
              </a:rPr>
              <a:t> graders were proficient or higher in reading on the National Assessment of Educational Progress.</a:t>
            </a:r>
          </a:p>
          <a:p>
            <a:pPr lvl="0"/>
            <a:r>
              <a:rPr lang="en-US" sz="2000" b="1" dirty="0" smtClean="0">
                <a:latin typeface="Gill Sans MT" pitchFamily="34" charset="0"/>
              </a:rPr>
              <a:t>Graduation:  </a:t>
            </a:r>
            <a:r>
              <a:rPr lang="en-US" sz="2000" dirty="0" smtClean="0">
                <a:latin typeface="Gill Sans MT" pitchFamily="34" charset="0"/>
              </a:rPr>
              <a:t>In 2008, the national graduation rate for African American males was 47%, compared to 78% for White males.</a:t>
            </a:r>
          </a:p>
          <a:p>
            <a:r>
              <a:rPr lang="en-US" sz="2000" b="1" dirty="0" smtClean="0">
                <a:latin typeface="Gill Sans MT" pitchFamily="34" charset="0"/>
              </a:rPr>
              <a:t>Suspensions:  </a:t>
            </a:r>
            <a:r>
              <a:rPr lang="en-US" sz="2000" dirty="0" smtClean="0">
                <a:latin typeface="Gill Sans MT" pitchFamily="34" charset="0"/>
              </a:rPr>
              <a:t>In the 2006-07 school year, 19% of Black male students received out-of-school suspensions, compared to 7% of White male students.</a:t>
            </a:r>
          </a:p>
          <a:p>
            <a:r>
              <a:rPr lang="en-US" sz="2000" b="1" dirty="0" smtClean="0">
                <a:latin typeface="Gill Sans MT" pitchFamily="34" charset="0"/>
              </a:rPr>
              <a:t>Incarceration:  </a:t>
            </a:r>
            <a:r>
              <a:rPr lang="en-US" sz="2000" dirty="0" smtClean="0">
                <a:latin typeface="Gill Sans MT" pitchFamily="34" charset="0"/>
              </a:rPr>
              <a:t>In 2001, Black males had a 32% lifetime chance of going to state or federal prison, compared to 6% for White males.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Reflecting</a:t>
            </a:r>
            <a:endParaRPr lang="en-US" dirty="0"/>
          </a:p>
        </p:txBody>
      </p:sp>
      <p:graphicFrame>
        <p:nvGraphicFramePr>
          <p:cNvPr id="4" name="Diagram 3"/>
          <p:cNvGraphicFramePr/>
          <p:nvPr/>
        </p:nvGraphicFramePr>
        <p:xfrm>
          <a:off x="1371600" y="914400"/>
          <a:ext cx="67818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623365" y="3124200"/>
            <a:ext cx="2388795" cy="892552"/>
          </a:xfrm>
          <a:prstGeom prst="rect">
            <a:avLst/>
          </a:prstGeom>
          <a:noFill/>
        </p:spPr>
        <p:txBody>
          <a:bodyPr wrap="none" rtlCol="0">
            <a:spAutoFit/>
          </a:bodyPr>
          <a:lstStyle/>
          <a:p>
            <a:pPr algn="ctr"/>
            <a:r>
              <a:rPr lang="en-US" sz="2600" dirty="0" smtClean="0"/>
              <a:t>EQUITY</a:t>
            </a:r>
          </a:p>
          <a:p>
            <a:pPr algn="ctr"/>
            <a:r>
              <a:rPr lang="en-US" sz="2600" dirty="0" smtClean="0"/>
              <a:t>FRAMEWORK</a:t>
            </a:r>
            <a:endParaRPr lang="en-US" sz="2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latin typeface="Gill Sans MT" pitchFamily="34" charset="0"/>
              </a:rPr>
              <a:t>African American Male Achievement Initiative</a:t>
            </a:r>
            <a:endParaRPr lang="en-US" sz="2800" b="1" dirty="0">
              <a:latin typeface="Gill Sans MT" pitchFamily="34" charset="0"/>
            </a:endParaRPr>
          </a:p>
        </p:txBody>
      </p:sp>
      <p:sp>
        <p:nvSpPr>
          <p:cNvPr id="3" name="Content Placeholder 2"/>
          <p:cNvSpPr>
            <a:spLocks noGrp="1"/>
          </p:cNvSpPr>
          <p:nvPr>
            <p:ph sz="quarter" idx="1"/>
          </p:nvPr>
        </p:nvSpPr>
        <p:spPr>
          <a:xfrm>
            <a:off x="457200" y="1219200"/>
            <a:ext cx="8229600" cy="4953000"/>
          </a:xfrm>
        </p:spPr>
        <p:txBody>
          <a:bodyPr/>
          <a:lstStyle/>
          <a:p>
            <a:r>
              <a:rPr lang="en-US" dirty="0" smtClean="0">
                <a:latin typeface="Gill Sans MT" pitchFamily="34" charset="0"/>
              </a:rPr>
              <a:t>Oakland </a:t>
            </a:r>
            <a:r>
              <a:rPr lang="en-US" dirty="0" smtClean="0">
                <a:latin typeface="Gill Sans MT" pitchFamily="34" charset="0"/>
              </a:rPr>
              <a:t>Unified School District </a:t>
            </a:r>
            <a:endParaRPr lang="en-US" dirty="0" smtClean="0">
              <a:latin typeface="Gill Sans MT" pitchFamily="34" charset="0"/>
            </a:endParaRPr>
          </a:p>
          <a:p>
            <a:r>
              <a:rPr lang="en-US" dirty="0" smtClean="0">
                <a:latin typeface="Gill Sans MT" pitchFamily="34" charset="0"/>
              </a:rPr>
              <a:t>Urban </a:t>
            </a:r>
            <a:r>
              <a:rPr lang="en-US" dirty="0" smtClean="0">
                <a:latin typeface="Gill Sans MT" pitchFamily="34" charset="0"/>
              </a:rPr>
              <a:t>Strategies </a:t>
            </a:r>
            <a:r>
              <a:rPr lang="en-US" dirty="0" smtClean="0">
                <a:latin typeface="Gill Sans MT" pitchFamily="34" charset="0"/>
              </a:rPr>
              <a:t>Council</a:t>
            </a:r>
          </a:p>
          <a:p>
            <a:r>
              <a:rPr lang="en-US" dirty="0" smtClean="0">
                <a:latin typeface="Gill Sans MT" pitchFamily="34" charset="0"/>
              </a:rPr>
              <a:t>East </a:t>
            </a:r>
            <a:r>
              <a:rPr lang="en-US" dirty="0" smtClean="0">
                <a:latin typeface="Gill Sans MT" pitchFamily="34" charset="0"/>
              </a:rPr>
              <a:t>Bay Community </a:t>
            </a:r>
            <a:r>
              <a:rPr lang="en-US" dirty="0" smtClean="0">
                <a:latin typeface="Gill Sans MT" pitchFamily="34" charset="0"/>
              </a:rPr>
              <a:t>Foundation</a:t>
            </a:r>
          </a:p>
          <a:p>
            <a:endParaRPr lang="en-US" dirty="0" smtClean="0">
              <a:latin typeface="Gill Sans MT" pitchFamily="34" charset="0"/>
            </a:endParaRPr>
          </a:p>
          <a:p>
            <a:r>
              <a:rPr lang="en-US" dirty="0" smtClean="0">
                <a:latin typeface="Gill Sans MT" pitchFamily="34" charset="0"/>
              </a:rPr>
              <a:t>Initiative </a:t>
            </a:r>
            <a:r>
              <a:rPr lang="en-US" dirty="0" smtClean="0">
                <a:latin typeface="Gill Sans MT" pitchFamily="34" charset="0"/>
              </a:rPr>
              <a:t>aimed at addressing the disparities in educational and social outcomes for African American males in Oakland. </a:t>
            </a:r>
          </a:p>
        </p:txBody>
      </p:sp>
      <p:sp>
        <p:nvSpPr>
          <p:cNvPr id="5" name="Title 1"/>
          <p:cNvSpPr txBox="1">
            <a:spLocks/>
          </p:cNvSpPr>
          <p:nvPr/>
        </p:nvSpPr>
        <p:spPr bwMode="auto">
          <a:xfrm>
            <a:off x="533400" y="6096000"/>
            <a:ext cx="56388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eaLnBrk="0" hangingPunct="0">
              <a:defRPr/>
            </a:pPr>
            <a:endParaRPr lang="en-US" sz="1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lstStyle/>
          <a:p>
            <a:r>
              <a:rPr lang="en-US" b="1" dirty="0" smtClean="0">
                <a:latin typeface="Gill Sans MT" pitchFamily="34" charset="0"/>
              </a:rPr>
              <a:t>AAMAI Goal Areas</a:t>
            </a:r>
            <a:endParaRPr lang="en-US" b="1" dirty="0">
              <a:latin typeface="Gill Sans MT" pitchFamily="34" charset="0"/>
            </a:endParaRPr>
          </a:p>
        </p:txBody>
      </p:sp>
      <p:sp>
        <p:nvSpPr>
          <p:cNvPr id="3" name="Content Placeholder 2"/>
          <p:cNvSpPr>
            <a:spLocks noGrp="1"/>
          </p:cNvSpPr>
          <p:nvPr>
            <p:ph sz="quarter" idx="1"/>
          </p:nvPr>
        </p:nvSpPr>
        <p:spPr>
          <a:xfrm>
            <a:off x="1066800" y="914400"/>
            <a:ext cx="7772400" cy="5334000"/>
          </a:xfrm>
        </p:spPr>
        <p:txBody>
          <a:bodyPr/>
          <a:lstStyle/>
          <a:p>
            <a:pPr marL="514350" indent="-514350">
              <a:lnSpc>
                <a:spcPct val="150000"/>
              </a:lnSpc>
              <a:buClrTx/>
              <a:buFont typeface="+mj-lt"/>
              <a:buAutoNum type="arabicPeriod"/>
            </a:pPr>
            <a:r>
              <a:rPr lang="en-US" dirty="0" smtClean="0">
                <a:latin typeface="Gill Sans MT" pitchFamily="34" charset="0"/>
              </a:rPr>
              <a:t>Achievement Gap (English Language Arts and Math)</a:t>
            </a:r>
          </a:p>
          <a:p>
            <a:pPr marL="514350" indent="-514350">
              <a:lnSpc>
                <a:spcPct val="150000"/>
              </a:lnSpc>
              <a:buClrTx/>
              <a:buFont typeface="+mj-lt"/>
              <a:buAutoNum type="arabicPeriod"/>
            </a:pPr>
            <a:r>
              <a:rPr lang="en-US" dirty="0" smtClean="0">
                <a:latin typeface="Gill Sans MT" pitchFamily="34" charset="0"/>
              </a:rPr>
              <a:t>High School Graduation</a:t>
            </a:r>
          </a:p>
          <a:p>
            <a:pPr marL="514350" indent="-514350">
              <a:lnSpc>
                <a:spcPct val="150000"/>
              </a:lnSpc>
              <a:buClrTx/>
              <a:buFont typeface="+mj-lt"/>
              <a:buAutoNum type="arabicPeriod"/>
            </a:pPr>
            <a:r>
              <a:rPr lang="en-US" dirty="0" smtClean="0">
                <a:latin typeface="Gill Sans MT" pitchFamily="34" charset="0"/>
              </a:rPr>
              <a:t>Literacy (4</a:t>
            </a:r>
            <a:r>
              <a:rPr lang="en-US" baseline="30000" dirty="0" smtClean="0">
                <a:latin typeface="Gill Sans MT" pitchFamily="34" charset="0"/>
              </a:rPr>
              <a:t>th</a:t>
            </a:r>
            <a:r>
              <a:rPr lang="en-US" dirty="0" smtClean="0">
                <a:latin typeface="Gill Sans MT" pitchFamily="34" charset="0"/>
              </a:rPr>
              <a:t> Grade)</a:t>
            </a:r>
          </a:p>
          <a:p>
            <a:pPr marL="514350" indent="-514350">
              <a:lnSpc>
                <a:spcPct val="150000"/>
              </a:lnSpc>
              <a:buClrTx/>
              <a:buFont typeface="+mj-lt"/>
              <a:buAutoNum type="arabicPeriod"/>
            </a:pPr>
            <a:r>
              <a:rPr lang="en-US" dirty="0" smtClean="0">
                <a:latin typeface="Gill Sans MT" pitchFamily="34" charset="0"/>
              </a:rPr>
              <a:t>Suspension</a:t>
            </a:r>
          </a:p>
          <a:p>
            <a:pPr marL="514350" indent="-514350">
              <a:lnSpc>
                <a:spcPct val="150000"/>
              </a:lnSpc>
              <a:buClrTx/>
              <a:buFont typeface="+mj-lt"/>
              <a:buAutoNum type="arabicPeriod"/>
            </a:pPr>
            <a:r>
              <a:rPr lang="en-US" dirty="0" smtClean="0">
                <a:latin typeface="Gill Sans MT" pitchFamily="34" charset="0"/>
              </a:rPr>
              <a:t>Attendance</a:t>
            </a:r>
          </a:p>
          <a:p>
            <a:pPr marL="514350" indent="-514350">
              <a:lnSpc>
                <a:spcPct val="150000"/>
              </a:lnSpc>
              <a:buClrTx/>
              <a:buFont typeface="+mj-lt"/>
              <a:buAutoNum type="arabicPeriod"/>
            </a:pPr>
            <a:r>
              <a:rPr lang="en-US" dirty="0" smtClean="0">
                <a:latin typeface="Gill Sans MT" pitchFamily="34" charset="0"/>
              </a:rPr>
              <a:t>Middle School Holding Power</a:t>
            </a:r>
          </a:p>
          <a:p>
            <a:pPr marL="514350" indent="-514350">
              <a:lnSpc>
                <a:spcPct val="150000"/>
              </a:lnSpc>
              <a:buClrTx/>
              <a:buFont typeface="+mj-lt"/>
              <a:buAutoNum type="arabicPeriod"/>
            </a:pPr>
            <a:r>
              <a:rPr lang="en-US" dirty="0" smtClean="0">
                <a:latin typeface="Gill Sans MT" pitchFamily="34" charset="0"/>
              </a:rPr>
              <a:t>Juvenile Detention (Incarceration)</a:t>
            </a:r>
            <a:endParaRPr lang="en-US" dirty="0">
              <a:latin typeface="Gill Sans MT"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28600" y="152400"/>
            <a:ext cx="8763000" cy="914400"/>
          </a:xfrm>
        </p:spPr>
        <p:txBody>
          <a:bodyPr/>
          <a:lstStyle/>
          <a:p>
            <a:pPr algn="ctr"/>
            <a:r>
              <a:rPr lang="en-US" sz="2400" b="1" dirty="0" smtClean="0"/>
              <a:t>Students Proficient or Higher in English Language Arts </a:t>
            </a:r>
            <a:br>
              <a:rPr lang="en-US" sz="2400" b="1" dirty="0" smtClean="0"/>
            </a:br>
            <a:r>
              <a:rPr lang="en-US" sz="2400" b="1" dirty="0" smtClean="0"/>
              <a:t>(California Standards Test): Grades 2-11  2005-06 to 2010-11</a:t>
            </a:r>
            <a:endParaRPr lang="en-US" sz="2400" b="1" dirty="0"/>
          </a:p>
        </p:txBody>
      </p:sp>
      <p:sp>
        <p:nvSpPr>
          <p:cNvPr id="5" name="Title 1"/>
          <p:cNvSpPr txBox="1">
            <a:spLocks/>
          </p:cNvSpPr>
          <p:nvPr/>
        </p:nvSpPr>
        <p:spPr bwMode="auto">
          <a:xfrm>
            <a:off x="533400" y="6400800"/>
            <a:ext cx="43434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eaLnBrk="0" hangingPunct="0">
              <a:defRPr/>
            </a:pPr>
            <a:r>
              <a:rPr lang="en-US" sz="1000" b="1" dirty="0">
                <a:latin typeface="Times New Roman" pitchFamily="18" charset="0"/>
                <a:cs typeface="Times New Roman" pitchFamily="18" charset="0"/>
              </a:rPr>
              <a:t>Source: Oakland Unified School District (OUSD)</a:t>
            </a:r>
          </a:p>
        </p:txBody>
      </p:sp>
      <p:graphicFrame>
        <p:nvGraphicFramePr>
          <p:cNvPr id="8" name="Chart 7"/>
          <p:cNvGraphicFramePr/>
          <p:nvPr/>
        </p:nvGraphicFramePr>
        <p:xfrm>
          <a:off x="228600" y="1219200"/>
          <a:ext cx="8534400" cy="4953000"/>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Connector 10"/>
          <p:cNvCxnSpPr/>
          <p:nvPr/>
        </p:nvCxnSpPr>
        <p:spPr>
          <a:xfrm>
            <a:off x="762000" y="1828800"/>
            <a:ext cx="6553200" cy="0"/>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533400" y="1219200"/>
          <a:ext cx="83058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txBox="1">
            <a:spLocks/>
          </p:cNvSpPr>
          <p:nvPr/>
        </p:nvSpPr>
        <p:spPr bwMode="auto">
          <a:xfrm>
            <a:off x="533400" y="6324600"/>
            <a:ext cx="4876800" cy="381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000" b="1" dirty="0" smtClean="0">
                <a:latin typeface="+mn-lt"/>
                <a:ea typeface="+mj-ea"/>
                <a:cs typeface="Times New Roman" pitchFamily="18" charset="0"/>
              </a:rPr>
              <a:t>Source: California Department of Education Research Files (OUSD calculations)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1" i="0" u="none" strike="noStrike" kern="1200" cap="none" spc="0" normalizeH="0" baseline="0" noProof="0" dirty="0" smtClean="0">
                <a:ln>
                  <a:noFill/>
                </a:ln>
                <a:effectLst/>
                <a:uLnTx/>
                <a:uFillTx/>
                <a:latin typeface="+mn-lt"/>
                <a:ea typeface="+mj-ea"/>
                <a:cs typeface="Times New Roman" pitchFamily="18" charset="0"/>
              </a:rPr>
              <a:t>Note: Graduation rate equals</a:t>
            </a:r>
            <a:r>
              <a:rPr kumimoji="0" lang="en-US" sz="1000" b="1" i="0" u="none" strike="noStrike" kern="1200" cap="none" spc="0" normalizeH="0" noProof="0" dirty="0" smtClean="0">
                <a:ln>
                  <a:noFill/>
                </a:ln>
                <a:effectLst/>
                <a:uLnTx/>
                <a:uFillTx/>
                <a:latin typeface="+mn-lt"/>
                <a:ea typeface="+mj-ea"/>
                <a:cs typeface="Times New Roman" pitchFamily="18" charset="0"/>
              </a:rPr>
              <a:t> the number of graduates divided by graduates plus dropouts in grades 9-12.</a:t>
            </a:r>
            <a:endParaRPr kumimoji="0" lang="en-US" sz="1000" b="1" i="0" u="none" strike="noStrike" kern="1200" cap="none" spc="0" normalizeH="0" baseline="0" noProof="0" dirty="0" smtClean="0">
              <a:ln>
                <a:noFill/>
              </a:ln>
              <a:effectLst/>
              <a:uLnTx/>
              <a:uFillTx/>
              <a:latin typeface="+mn-lt"/>
              <a:ea typeface="+mj-ea"/>
              <a:cs typeface="Times New Roman" pitchFamily="18" charset="0"/>
            </a:endParaRPr>
          </a:p>
        </p:txBody>
      </p:sp>
      <p:sp>
        <p:nvSpPr>
          <p:cNvPr id="9" name="Title 1"/>
          <p:cNvSpPr>
            <a:spLocks noGrp="1"/>
          </p:cNvSpPr>
          <p:nvPr>
            <p:ph type="title"/>
          </p:nvPr>
        </p:nvSpPr>
        <p:spPr>
          <a:xfrm>
            <a:off x="457200" y="152400"/>
            <a:ext cx="8229600" cy="990600"/>
          </a:xfrm>
        </p:spPr>
        <p:txBody>
          <a:bodyPr/>
          <a:lstStyle/>
          <a:p>
            <a:pPr algn="ctr"/>
            <a:r>
              <a:rPr lang="en-US" sz="2800" b="1" dirty="0" smtClean="0"/>
              <a:t>Graduation Rate: 2008-09</a:t>
            </a:r>
            <a:endParaRPr lang="en-US" sz="28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533400" y="6400800"/>
            <a:ext cx="43434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eaLnBrk="0" hangingPunct="0">
              <a:defRPr/>
            </a:pPr>
            <a:r>
              <a:rPr lang="en-US" sz="1000" b="1" dirty="0">
                <a:latin typeface="Times New Roman" pitchFamily="18" charset="0"/>
                <a:cs typeface="Times New Roman" pitchFamily="18" charset="0"/>
              </a:rPr>
              <a:t>Source: Oakland Unified School District (OUSD</a:t>
            </a:r>
            <a:r>
              <a:rPr lang="en-US" sz="1000" b="1" dirty="0" smtClean="0">
                <a:latin typeface="Times New Roman" pitchFamily="18" charset="0"/>
                <a:cs typeface="Times New Roman" pitchFamily="18" charset="0"/>
              </a:rPr>
              <a:t>)</a:t>
            </a:r>
          </a:p>
          <a:p>
            <a:pPr lvl="0" eaLnBrk="0" hangingPunct="0">
              <a:defRPr/>
            </a:pPr>
            <a:r>
              <a:rPr lang="en-US" sz="1000" b="1" dirty="0" smtClean="0">
                <a:latin typeface="Times New Roman" pitchFamily="18" charset="0"/>
                <a:cs typeface="Times New Roman" pitchFamily="18" charset="0"/>
              </a:rPr>
              <a:t>Note: District average includes African American males.</a:t>
            </a:r>
            <a:endParaRPr lang="en-US" sz="1000" b="1" dirty="0">
              <a:latin typeface="Times New Roman" pitchFamily="18" charset="0"/>
              <a:cs typeface="Times New Roman" pitchFamily="18" charset="0"/>
            </a:endParaRPr>
          </a:p>
        </p:txBody>
      </p:sp>
      <p:sp>
        <p:nvSpPr>
          <p:cNvPr id="6" name="Title 1"/>
          <p:cNvSpPr>
            <a:spLocks noGrp="1"/>
          </p:cNvSpPr>
          <p:nvPr>
            <p:ph type="title"/>
          </p:nvPr>
        </p:nvSpPr>
        <p:spPr>
          <a:xfrm>
            <a:off x="457200" y="152400"/>
            <a:ext cx="8229600" cy="990600"/>
          </a:xfrm>
        </p:spPr>
        <p:txBody>
          <a:bodyPr/>
          <a:lstStyle/>
          <a:p>
            <a:pPr algn="ctr"/>
            <a:r>
              <a:rPr lang="en-US" sz="2600" b="1" dirty="0" smtClean="0"/>
              <a:t>Percentage of Students in All Grades Suspended Once or More, 2005-06 to 2010-11</a:t>
            </a:r>
            <a:endParaRPr lang="en-US" sz="2600" b="1" dirty="0"/>
          </a:p>
        </p:txBody>
      </p:sp>
      <p:graphicFrame>
        <p:nvGraphicFramePr>
          <p:cNvPr id="11" name="Chart 10"/>
          <p:cNvGraphicFramePr/>
          <p:nvPr/>
        </p:nvGraphicFramePr>
        <p:xfrm>
          <a:off x="228600" y="1219200"/>
          <a:ext cx="8686800" cy="5029200"/>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Connector 6"/>
          <p:cNvCxnSpPr/>
          <p:nvPr/>
        </p:nvCxnSpPr>
        <p:spPr>
          <a:xfrm>
            <a:off x="685800" y="4800600"/>
            <a:ext cx="6781800" cy="0"/>
          </a:xfrm>
          <a:prstGeom prst="line">
            <a:avLst/>
          </a:prstGeom>
          <a:ln>
            <a:solidFill>
              <a:srgbClr val="7030A0"/>
            </a:solidFill>
          </a:ln>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7696200" y="4648200"/>
            <a:ext cx="1143000" cy="430887"/>
          </a:xfrm>
          <a:prstGeom prst="rect">
            <a:avLst/>
          </a:prstGeom>
          <a:noFill/>
        </p:spPr>
        <p:txBody>
          <a:bodyPr wrap="square" rtlCol="0">
            <a:spAutoFit/>
          </a:bodyPr>
          <a:lstStyle/>
          <a:p>
            <a:r>
              <a:rPr lang="en-US" sz="1100" b="1" dirty="0" smtClean="0">
                <a:solidFill>
                  <a:srgbClr val="7030A0"/>
                </a:solidFill>
                <a:latin typeface="+mn-lt"/>
              </a:rPr>
              <a:t>2015 Target: 5% or fewer</a:t>
            </a:r>
            <a:endParaRPr lang="en-US" sz="1100" b="1" dirty="0">
              <a:solidFill>
                <a:srgbClr val="7030A0"/>
              </a:solidFill>
              <a:latin typeface="+mn-lt"/>
            </a:endParaRPr>
          </a:p>
        </p:txBody>
      </p:sp>
    </p:spTree>
    <p:extLst>
      <p:ext uri="{BB962C8B-B14F-4D97-AF65-F5344CB8AC3E}">
        <p14:creationId xmlns="" xmlns:p14="http://schemas.microsoft.com/office/powerpoint/2010/main" val="2378656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09600"/>
          </a:xfrm>
        </p:spPr>
        <p:txBody>
          <a:bodyPr/>
          <a:lstStyle/>
          <a:p>
            <a:pPr algn="ctr"/>
            <a:r>
              <a:rPr lang="en-US" b="1" dirty="0" smtClean="0">
                <a:solidFill>
                  <a:schemeClr val="tx1"/>
                </a:solidFill>
              </a:rPr>
              <a:t>Graduation Indicators</a:t>
            </a:r>
            <a:endParaRPr lang="en-US" b="1" dirty="0">
              <a:solidFill>
                <a:schemeClr val="tx1"/>
              </a:solidFill>
            </a:endParaRPr>
          </a:p>
        </p:txBody>
      </p:sp>
      <p:pic>
        <p:nvPicPr>
          <p:cNvPr id="31750" name="Picture 6"/>
          <p:cNvPicPr>
            <a:picLocks noChangeAspect="1" noChangeArrowheads="1"/>
          </p:cNvPicPr>
          <p:nvPr/>
        </p:nvPicPr>
        <p:blipFill>
          <a:blip r:embed="rId3" cstate="print"/>
          <a:srcRect/>
          <a:stretch>
            <a:fillRect/>
          </a:stretch>
        </p:blipFill>
        <p:spPr bwMode="auto">
          <a:xfrm>
            <a:off x="228600" y="609600"/>
            <a:ext cx="9222665" cy="62483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Off-Course African American Male Students, by Risk Factor &amp; School Level, 2010-11</a:t>
            </a:r>
            <a:endParaRPr lang="en-US" dirty="0"/>
          </a:p>
        </p:txBody>
      </p:sp>
      <p:graphicFrame>
        <p:nvGraphicFramePr>
          <p:cNvPr id="4" name="Table 3"/>
          <p:cNvGraphicFramePr>
            <a:graphicFrameLocks noGrp="1"/>
          </p:cNvGraphicFramePr>
          <p:nvPr/>
        </p:nvGraphicFramePr>
        <p:xfrm>
          <a:off x="0" y="1143002"/>
          <a:ext cx="9143999" cy="5029198"/>
        </p:xfrm>
        <a:graphic>
          <a:graphicData uri="http://schemas.openxmlformats.org/drawingml/2006/table">
            <a:tbl>
              <a:tblPr/>
              <a:tblGrid>
                <a:gridCol w="3616945"/>
                <a:gridCol w="1918947"/>
                <a:gridCol w="1743292"/>
                <a:gridCol w="1864815"/>
              </a:tblGrid>
              <a:tr h="1274316">
                <a:tc>
                  <a:txBody>
                    <a:bodyPr/>
                    <a:lstStyle/>
                    <a:p>
                      <a:pPr marL="0" marR="0">
                        <a:spcBef>
                          <a:spcPts val="0"/>
                        </a:spcBef>
                        <a:spcAft>
                          <a:spcPts val="0"/>
                        </a:spcAft>
                      </a:pPr>
                      <a:r>
                        <a:rPr lang="en-US" sz="2000" b="1" dirty="0">
                          <a:solidFill>
                            <a:srgbClr val="000000"/>
                          </a:solidFill>
                          <a:latin typeface="Calibri"/>
                          <a:ea typeface="Times New Roman"/>
                        </a:rPr>
                        <a:t> </a:t>
                      </a:r>
                      <a:endParaRPr lang="en-US" sz="2000" dirty="0">
                        <a:latin typeface="Times New Roman"/>
                        <a:ea typeface="Calibri"/>
                      </a:endParaRPr>
                    </a:p>
                  </a:txBody>
                  <a:tcPr marL="68580" marR="68580" marT="0" marB="0"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000" b="1" dirty="0">
                          <a:solidFill>
                            <a:srgbClr val="000000"/>
                          </a:solidFill>
                          <a:latin typeface="Calibri"/>
                          <a:ea typeface="Times New Roman"/>
                        </a:rPr>
                        <a:t>Elementary </a:t>
                      </a:r>
                      <a:endParaRPr lang="en-US" sz="2000" b="1" dirty="0" smtClean="0">
                        <a:solidFill>
                          <a:srgbClr val="000000"/>
                        </a:solidFill>
                        <a:latin typeface="Calibri"/>
                        <a:ea typeface="Times New Roman"/>
                      </a:endParaRPr>
                    </a:p>
                    <a:p>
                      <a:pPr marL="0" marR="0" algn="ctr">
                        <a:spcBef>
                          <a:spcPts val="0"/>
                        </a:spcBef>
                        <a:spcAft>
                          <a:spcPts val="0"/>
                        </a:spcAft>
                      </a:pPr>
                      <a:r>
                        <a:rPr lang="en-US" sz="2000" b="1" dirty="0" smtClean="0">
                          <a:solidFill>
                            <a:srgbClr val="000000"/>
                          </a:solidFill>
                          <a:latin typeface="Calibri"/>
                          <a:ea typeface="Times New Roman"/>
                        </a:rPr>
                        <a:t>(877 students)</a:t>
                      </a:r>
                      <a:endParaRPr lang="en-US" sz="2000" dirty="0">
                        <a:latin typeface="Times New Roman"/>
                        <a:ea typeface="Calibri"/>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000" b="1" dirty="0">
                          <a:solidFill>
                            <a:srgbClr val="000000"/>
                          </a:solidFill>
                          <a:latin typeface="Calibri"/>
                          <a:ea typeface="Times New Roman"/>
                        </a:rPr>
                        <a:t>Middle School </a:t>
                      </a:r>
                      <a:r>
                        <a:rPr lang="en-US" sz="2000" b="1" dirty="0" smtClean="0">
                          <a:solidFill>
                            <a:srgbClr val="000000"/>
                          </a:solidFill>
                          <a:latin typeface="Calibri"/>
                          <a:ea typeface="Times New Roman"/>
                        </a:rPr>
                        <a:t>(798 students)</a:t>
                      </a:r>
                      <a:endParaRPr lang="en-US" sz="2000" dirty="0">
                        <a:latin typeface="Times New Roman"/>
                        <a:ea typeface="Calibri"/>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000" b="1" dirty="0">
                          <a:solidFill>
                            <a:srgbClr val="000000"/>
                          </a:solidFill>
                          <a:latin typeface="Calibri"/>
                          <a:ea typeface="Times New Roman"/>
                        </a:rPr>
                        <a:t>High School </a:t>
                      </a:r>
                      <a:endParaRPr lang="en-US" sz="2000" b="1" dirty="0" smtClean="0">
                        <a:solidFill>
                          <a:srgbClr val="000000"/>
                        </a:solidFill>
                        <a:latin typeface="Calibri"/>
                        <a:ea typeface="Times New Roman"/>
                      </a:endParaRPr>
                    </a:p>
                    <a:p>
                      <a:pPr marL="0" marR="0" algn="ctr">
                        <a:spcBef>
                          <a:spcPts val="0"/>
                        </a:spcBef>
                        <a:spcAft>
                          <a:spcPts val="0"/>
                        </a:spcAft>
                      </a:pPr>
                      <a:r>
                        <a:rPr lang="en-US" sz="2000" b="1" dirty="0" smtClean="0">
                          <a:solidFill>
                            <a:srgbClr val="000000"/>
                          </a:solidFill>
                          <a:latin typeface="Calibri"/>
                          <a:ea typeface="Times New Roman"/>
                        </a:rPr>
                        <a:t>(504 students)</a:t>
                      </a:r>
                      <a:endParaRPr lang="en-US" sz="2000" dirty="0">
                        <a:latin typeface="Times New Roman"/>
                        <a:ea typeface="Calibri"/>
                      </a:endParaRPr>
                    </a:p>
                  </a:txBody>
                  <a:tcPr marL="68580" marR="68580" marT="0"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r>
              <a:tr h="579233">
                <a:tc>
                  <a:txBody>
                    <a:bodyPr/>
                    <a:lstStyle/>
                    <a:p>
                      <a:pPr marL="0" marR="0" algn="ctr">
                        <a:spcBef>
                          <a:spcPts val="0"/>
                        </a:spcBef>
                        <a:spcAft>
                          <a:spcPts val="0"/>
                        </a:spcAft>
                      </a:pPr>
                      <a:r>
                        <a:rPr lang="en-US" sz="2000" b="1" dirty="0">
                          <a:solidFill>
                            <a:srgbClr val="000000"/>
                          </a:solidFill>
                          <a:latin typeface="Calibri"/>
                          <a:ea typeface="Times New Roman"/>
                        </a:rPr>
                        <a:t>Chronically Absent</a:t>
                      </a:r>
                      <a:endParaRPr lang="en-US" sz="2000" dirty="0">
                        <a:latin typeface="Times New Roman"/>
                        <a:ea typeface="Calibri"/>
                      </a:endParaRPr>
                    </a:p>
                  </a:txBody>
                  <a:tcPr marL="68580" marR="68580" marT="0" marB="0" anchor="b">
                    <a:lnL>
                      <a:noFill/>
                    </a:lnL>
                    <a:lnR w="12700" cap="flat" cmpd="sng" algn="ctr">
                      <a:solidFill>
                        <a:srgbClr val="F2F2F2"/>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2000" dirty="0">
                          <a:solidFill>
                            <a:srgbClr val="000000"/>
                          </a:solidFill>
                          <a:latin typeface="Calibri"/>
                          <a:ea typeface="Calibri"/>
                        </a:rPr>
                        <a:t>73%</a:t>
                      </a:r>
                      <a:endParaRPr lang="en-US" sz="2000" dirty="0">
                        <a:latin typeface="Times New Roman"/>
                        <a:ea typeface="Calibri"/>
                      </a:endParaRPr>
                    </a:p>
                  </a:txBody>
                  <a:tcPr marL="68580" marR="68580" marT="0" marB="0" anchor="b">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2000" dirty="0">
                          <a:solidFill>
                            <a:srgbClr val="000000"/>
                          </a:solidFill>
                          <a:latin typeface="Calibri"/>
                          <a:ea typeface="Calibri"/>
                        </a:rPr>
                        <a:t>38%</a:t>
                      </a:r>
                      <a:endParaRPr lang="en-US" sz="2000" dirty="0">
                        <a:latin typeface="Times New Roman"/>
                        <a:ea typeface="Calibri"/>
                      </a:endParaRPr>
                    </a:p>
                  </a:txBody>
                  <a:tcPr marL="68580" marR="68580" marT="0" marB="0" anchor="b">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2000" dirty="0">
                          <a:solidFill>
                            <a:srgbClr val="000000"/>
                          </a:solidFill>
                          <a:latin typeface="Calibri"/>
                          <a:ea typeface="Calibri"/>
                        </a:rPr>
                        <a:t>65%</a:t>
                      </a:r>
                      <a:endParaRPr lang="en-US" sz="2000" dirty="0">
                        <a:latin typeface="Times New Roman"/>
                        <a:ea typeface="Calibri"/>
                      </a:endParaRPr>
                    </a:p>
                  </a:txBody>
                  <a:tcPr marL="68580" marR="68580" marT="0" marB="0" anchor="b">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B8CCE4"/>
                    </a:solidFill>
                  </a:tcPr>
                </a:tc>
              </a:tr>
              <a:tr h="666119">
                <a:tc>
                  <a:txBody>
                    <a:bodyPr/>
                    <a:lstStyle/>
                    <a:p>
                      <a:pPr marL="0" marR="0" algn="ctr">
                        <a:spcBef>
                          <a:spcPts val="0"/>
                        </a:spcBef>
                        <a:spcAft>
                          <a:spcPts val="0"/>
                        </a:spcAft>
                      </a:pPr>
                      <a:r>
                        <a:rPr lang="en-US" sz="2000" b="1" dirty="0">
                          <a:solidFill>
                            <a:srgbClr val="000000"/>
                          </a:solidFill>
                          <a:latin typeface="Calibri"/>
                          <a:ea typeface="Times New Roman"/>
                        </a:rPr>
                        <a:t>Suspended Once or More</a:t>
                      </a:r>
                      <a:endParaRPr lang="en-US" sz="2000" dirty="0">
                        <a:latin typeface="Times New Roman"/>
                        <a:ea typeface="Calibri"/>
                      </a:endParaRPr>
                    </a:p>
                  </a:txBody>
                  <a:tcPr marL="68580" marR="68580" marT="0" marB="0" anchor="b">
                    <a:lnL>
                      <a:noFill/>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000">
                          <a:solidFill>
                            <a:srgbClr val="000000"/>
                          </a:solidFill>
                          <a:latin typeface="Calibri"/>
                          <a:ea typeface="Calibri"/>
                        </a:rPr>
                        <a:t>33%</a:t>
                      </a:r>
                      <a:endParaRPr lang="en-US" sz="2000">
                        <a:latin typeface="Times New Roman"/>
                        <a:ea typeface="Calibri"/>
                      </a:endParaRPr>
                    </a:p>
                  </a:txBody>
                  <a:tcPr marL="68580" marR="68580" marT="0" marB="0" anchor="b">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000">
                          <a:solidFill>
                            <a:srgbClr val="000000"/>
                          </a:solidFill>
                          <a:latin typeface="Calibri"/>
                          <a:ea typeface="Calibri"/>
                        </a:rPr>
                        <a:t>73%</a:t>
                      </a:r>
                      <a:endParaRPr lang="en-US" sz="2000">
                        <a:latin typeface="Times New Roman"/>
                        <a:ea typeface="Calibri"/>
                      </a:endParaRPr>
                    </a:p>
                  </a:txBody>
                  <a:tcPr marL="68580" marR="68580" marT="0" marB="0" anchor="b">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000" dirty="0">
                          <a:solidFill>
                            <a:srgbClr val="000000"/>
                          </a:solidFill>
                          <a:latin typeface="Calibri"/>
                          <a:ea typeface="Calibri"/>
                        </a:rPr>
                        <a:t>41%</a:t>
                      </a:r>
                      <a:r>
                        <a:rPr lang="en-US" sz="2000" baseline="30000" dirty="0">
                          <a:solidFill>
                            <a:srgbClr val="000000"/>
                          </a:solidFill>
                          <a:latin typeface="Calibri"/>
                          <a:ea typeface="Calibri"/>
                        </a:rPr>
                        <a:t>**</a:t>
                      </a:r>
                      <a:endParaRPr lang="en-US" sz="2000" dirty="0">
                        <a:latin typeface="Times New Roman"/>
                        <a:ea typeface="Calibri"/>
                      </a:endParaRPr>
                    </a:p>
                  </a:txBody>
                  <a:tcPr marL="68580" marR="68580" marT="0" marB="0" anchor="b">
                    <a:lnL w="12700" cap="flat" cmpd="sng" algn="ctr">
                      <a:solidFill>
                        <a:srgbClr val="F2F2F2"/>
                      </a:solidFill>
                      <a:prstDash val="solid"/>
                      <a:round/>
                      <a:headEnd type="none" w="med" len="med"/>
                      <a:tailEnd type="none" w="med" len="med"/>
                    </a:lnL>
                    <a:lnR>
                      <a:noFill/>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DBE5F1"/>
                    </a:solidFill>
                  </a:tcPr>
                </a:tc>
              </a:tr>
              <a:tr h="666119">
                <a:tc>
                  <a:txBody>
                    <a:bodyPr/>
                    <a:lstStyle/>
                    <a:p>
                      <a:pPr marL="0" marR="0" algn="ctr">
                        <a:spcBef>
                          <a:spcPts val="0"/>
                        </a:spcBef>
                        <a:spcAft>
                          <a:spcPts val="0"/>
                        </a:spcAft>
                      </a:pPr>
                      <a:r>
                        <a:rPr lang="en-US" sz="2000" b="1" dirty="0">
                          <a:solidFill>
                            <a:srgbClr val="000000"/>
                          </a:solidFill>
                          <a:latin typeface="Calibri"/>
                          <a:ea typeface="Times New Roman"/>
                        </a:rPr>
                        <a:t>Poor Academic Performance</a:t>
                      </a:r>
                      <a:r>
                        <a:rPr lang="en-US" sz="2000" b="1" baseline="30000" dirty="0">
                          <a:solidFill>
                            <a:srgbClr val="000000"/>
                          </a:solidFill>
                          <a:latin typeface="Calibri"/>
                          <a:ea typeface="Times New Roman"/>
                        </a:rPr>
                        <a:t>*</a:t>
                      </a:r>
                      <a:endParaRPr lang="en-US" sz="2000" dirty="0">
                        <a:latin typeface="Times New Roman"/>
                        <a:ea typeface="Calibri"/>
                      </a:endParaRPr>
                    </a:p>
                  </a:txBody>
                  <a:tcPr marL="68580" marR="68580" marT="0" marB="0" anchor="b">
                    <a:lnL>
                      <a:noFill/>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2000">
                          <a:solidFill>
                            <a:srgbClr val="000000"/>
                          </a:solidFill>
                          <a:latin typeface="Calibri"/>
                          <a:ea typeface="Calibri"/>
                        </a:rPr>
                        <a:t>28%</a:t>
                      </a:r>
                      <a:endParaRPr lang="en-US" sz="2000">
                        <a:latin typeface="Times New Roman"/>
                        <a:ea typeface="Calibri"/>
                      </a:endParaRPr>
                    </a:p>
                  </a:txBody>
                  <a:tcPr marL="68580" marR="68580" marT="0" marB="0" anchor="b">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2000">
                          <a:solidFill>
                            <a:srgbClr val="000000"/>
                          </a:solidFill>
                          <a:latin typeface="Calibri"/>
                          <a:ea typeface="Calibri"/>
                        </a:rPr>
                        <a:t>41%</a:t>
                      </a:r>
                      <a:endParaRPr lang="en-US" sz="2000">
                        <a:latin typeface="Times New Roman"/>
                        <a:ea typeface="Calibri"/>
                      </a:endParaRPr>
                    </a:p>
                  </a:txBody>
                  <a:tcPr marL="68580" marR="68580" marT="0" marB="0" anchor="b">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B8CCE4"/>
                    </a:solidFill>
                  </a:tcPr>
                </a:tc>
                <a:tc>
                  <a:txBody>
                    <a:bodyPr/>
                    <a:lstStyle/>
                    <a:p>
                      <a:pPr marL="0" marR="0" algn="ctr">
                        <a:spcBef>
                          <a:spcPts val="0"/>
                        </a:spcBef>
                        <a:spcAft>
                          <a:spcPts val="0"/>
                        </a:spcAft>
                      </a:pPr>
                      <a:r>
                        <a:rPr lang="en-US" sz="2000" dirty="0">
                          <a:solidFill>
                            <a:srgbClr val="000000"/>
                          </a:solidFill>
                          <a:latin typeface="Calibri"/>
                          <a:ea typeface="Calibri"/>
                        </a:rPr>
                        <a:t>63%</a:t>
                      </a:r>
                      <a:endParaRPr lang="en-US" sz="2000" dirty="0">
                        <a:latin typeface="Times New Roman"/>
                        <a:ea typeface="Calibri"/>
                      </a:endParaRPr>
                    </a:p>
                  </a:txBody>
                  <a:tcPr marL="68580" marR="68580" marT="0" marB="0" anchor="b">
                    <a:lnL w="12700" cap="flat" cmpd="sng" algn="ctr">
                      <a:solidFill>
                        <a:srgbClr val="F2F2F2"/>
                      </a:solidFill>
                      <a:prstDash val="solid"/>
                      <a:round/>
                      <a:headEnd type="none" w="med" len="med"/>
                      <a:tailEnd type="none" w="med" len="med"/>
                    </a:lnL>
                    <a:lnR>
                      <a:noFill/>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B8CCE4"/>
                    </a:solidFill>
                  </a:tcPr>
                </a:tc>
              </a:tr>
              <a:tr h="579233">
                <a:tc>
                  <a:txBody>
                    <a:bodyPr/>
                    <a:lstStyle/>
                    <a:p>
                      <a:pPr marL="0" marR="0" algn="ctr">
                        <a:spcBef>
                          <a:spcPts val="0"/>
                        </a:spcBef>
                        <a:spcAft>
                          <a:spcPts val="0"/>
                        </a:spcAft>
                      </a:pPr>
                      <a:r>
                        <a:rPr lang="en-US" sz="2000" b="1" dirty="0">
                          <a:solidFill>
                            <a:srgbClr val="000000"/>
                          </a:solidFill>
                          <a:latin typeface="Calibri"/>
                          <a:ea typeface="Times New Roman"/>
                        </a:rPr>
                        <a:t> </a:t>
                      </a:r>
                      <a:r>
                        <a:rPr lang="en-US" sz="2000" b="1" dirty="0" smtClean="0">
                          <a:solidFill>
                            <a:srgbClr val="000000"/>
                          </a:solidFill>
                          <a:latin typeface="Calibri"/>
                          <a:ea typeface="Times New Roman"/>
                        </a:rPr>
                        <a:t>Retained (Left</a:t>
                      </a:r>
                      <a:r>
                        <a:rPr lang="en-US" sz="2000" b="1" baseline="0" dirty="0" smtClean="0">
                          <a:solidFill>
                            <a:srgbClr val="000000"/>
                          </a:solidFill>
                          <a:latin typeface="Calibri"/>
                          <a:ea typeface="Times New Roman"/>
                        </a:rPr>
                        <a:t> Back)</a:t>
                      </a:r>
                      <a:endParaRPr lang="en-US" sz="2000" dirty="0">
                        <a:latin typeface="Times New Roman"/>
                        <a:ea typeface="Calibri"/>
                      </a:endParaRPr>
                    </a:p>
                  </a:txBody>
                  <a:tcPr marL="68580" marR="68580" marT="0" marB="0" anchor="b">
                    <a:lnL>
                      <a:noFill/>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000">
                          <a:solidFill>
                            <a:srgbClr val="000000"/>
                          </a:solidFill>
                          <a:latin typeface="Calibri"/>
                          <a:ea typeface="Calibri"/>
                        </a:rPr>
                        <a:t>7%</a:t>
                      </a:r>
                      <a:endParaRPr lang="en-US" sz="2000">
                        <a:latin typeface="Times New Roman"/>
                        <a:ea typeface="Calibri"/>
                      </a:endParaRPr>
                    </a:p>
                  </a:txBody>
                  <a:tcPr marL="68580" marR="68580" marT="0" marB="0" anchor="b">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000">
                          <a:solidFill>
                            <a:srgbClr val="000000"/>
                          </a:solidFill>
                          <a:latin typeface="Calibri"/>
                          <a:ea typeface="Calibri"/>
                        </a:rPr>
                        <a:t>0%</a:t>
                      </a:r>
                      <a:endParaRPr lang="en-US" sz="2000">
                        <a:latin typeface="Times New Roman"/>
                        <a:ea typeface="Calibri"/>
                      </a:endParaRPr>
                    </a:p>
                  </a:txBody>
                  <a:tcPr marL="68580" marR="68580" marT="0" marB="0" anchor="b">
                    <a:lnL w="12700" cap="flat" cmpd="sng" algn="ctr">
                      <a:solidFill>
                        <a:srgbClr val="F2F2F2"/>
                      </a:solidFill>
                      <a:prstDash val="solid"/>
                      <a:round/>
                      <a:headEnd type="none" w="med" len="med"/>
                      <a:tailEnd type="none" w="med" len="med"/>
                    </a:lnL>
                    <a:lnR w="12700" cap="flat" cmpd="sng" algn="ctr">
                      <a:solidFill>
                        <a:srgbClr val="F2F2F2"/>
                      </a:solidFill>
                      <a:prstDash val="solid"/>
                      <a:round/>
                      <a:headEnd type="none" w="med" len="med"/>
                      <a:tailEnd type="none" w="med" len="med"/>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000" dirty="0">
                          <a:solidFill>
                            <a:srgbClr val="000000"/>
                          </a:solidFill>
                          <a:latin typeface="Calibri"/>
                          <a:ea typeface="Calibri"/>
                        </a:rPr>
                        <a:t>18%</a:t>
                      </a:r>
                      <a:endParaRPr lang="en-US" sz="2000" dirty="0">
                        <a:latin typeface="Times New Roman"/>
                        <a:ea typeface="Calibri"/>
                      </a:endParaRPr>
                    </a:p>
                  </a:txBody>
                  <a:tcPr marL="68580" marR="68580" marT="0" marB="0" anchor="b">
                    <a:lnL w="12700" cap="flat" cmpd="sng" algn="ctr">
                      <a:solidFill>
                        <a:srgbClr val="F2F2F2"/>
                      </a:solidFill>
                      <a:prstDash val="solid"/>
                      <a:round/>
                      <a:headEnd type="none" w="med" len="med"/>
                      <a:tailEnd type="none" w="med" len="med"/>
                    </a:lnL>
                    <a:lnR>
                      <a:noFill/>
                    </a:lnR>
                    <a:lnT w="12700" cap="flat" cmpd="sng" algn="ctr">
                      <a:solidFill>
                        <a:srgbClr val="F2F2F2"/>
                      </a:solidFill>
                      <a:prstDash val="solid"/>
                      <a:round/>
                      <a:headEnd type="none" w="med" len="med"/>
                      <a:tailEnd type="none" w="med" len="med"/>
                    </a:lnT>
                    <a:lnB w="12700" cap="flat" cmpd="sng" algn="ctr">
                      <a:solidFill>
                        <a:srgbClr val="F2F2F2"/>
                      </a:solidFill>
                      <a:prstDash val="solid"/>
                      <a:round/>
                      <a:headEnd type="none" w="med" len="med"/>
                      <a:tailEnd type="none" w="med" len="med"/>
                    </a:lnB>
                    <a:solidFill>
                      <a:srgbClr val="DBE5F1"/>
                    </a:solidFill>
                  </a:tcPr>
                </a:tc>
              </a:tr>
              <a:tr h="632089">
                <a:tc gridSpan="4">
                  <a:txBody>
                    <a:bodyPr/>
                    <a:lstStyle/>
                    <a:p>
                      <a:pPr marL="0" marR="0">
                        <a:spcBef>
                          <a:spcPts val="0"/>
                        </a:spcBef>
                        <a:spcAft>
                          <a:spcPts val="0"/>
                        </a:spcAft>
                      </a:pPr>
                      <a:r>
                        <a:rPr lang="en-US" sz="1600" dirty="0">
                          <a:solidFill>
                            <a:srgbClr val="000000"/>
                          </a:solidFill>
                          <a:latin typeface="Calibri"/>
                          <a:ea typeface="Times New Roman"/>
                        </a:rPr>
                        <a:t>*Below Basic ELA for Grades 2-5, F in English or Math for Grades 6-8, GPA below C for Grades 9-12</a:t>
                      </a:r>
                      <a:endParaRPr lang="en-US" sz="1600" dirty="0">
                        <a:latin typeface="Times New Roman"/>
                        <a:ea typeface="Calibri"/>
                      </a:endParaRPr>
                    </a:p>
                  </a:txBody>
                  <a:tcPr marL="68580" marR="68580" marT="0" marB="0" anchor="b">
                    <a:lnL>
                      <a:noFill/>
                    </a:lnL>
                    <a:lnR>
                      <a:noFill/>
                    </a:lnR>
                    <a:lnT w="12700" cap="flat" cmpd="sng" algn="ctr">
                      <a:solidFill>
                        <a:srgbClr val="F2F2F2"/>
                      </a:solidFill>
                      <a:prstDash val="solid"/>
                      <a:round/>
                      <a:headEnd type="none" w="med" len="med"/>
                      <a:tailEnd type="none" w="med" len="med"/>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632089">
                <a:tc gridSpan="4">
                  <a:txBody>
                    <a:bodyPr/>
                    <a:lstStyle/>
                    <a:p>
                      <a:pPr marL="0" marR="0">
                        <a:spcBef>
                          <a:spcPts val="0"/>
                        </a:spcBef>
                        <a:spcAft>
                          <a:spcPts val="0"/>
                        </a:spcAft>
                      </a:pPr>
                      <a:r>
                        <a:rPr lang="en-US" sz="1800" dirty="0">
                          <a:solidFill>
                            <a:srgbClr val="000000"/>
                          </a:solidFill>
                          <a:latin typeface="Calibri"/>
                          <a:ea typeface="Times New Roman"/>
                        </a:rPr>
                        <a:t>**In our rubric, off-course for high school was defined as having </a:t>
                      </a:r>
                      <a:r>
                        <a:rPr lang="en-US" sz="1800" i="1" dirty="0">
                          <a:solidFill>
                            <a:srgbClr val="000000"/>
                          </a:solidFill>
                          <a:latin typeface="Calibri"/>
                          <a:ea typeface="Times New Roman"/>
                        </a:rPr>
                        <a:t>more than one</a:t>
                      </a:r>
                      <a:r>
                        <a:rPr lang="en-US" sz="1800" dirty="0">
                          <a:solidFill>
                            <a:srgbClr val="000000"/>
                          </a:solidFill>
                          <a:latin typeface="Calibri"/>
                          <a:ea typeface="Times New Roman"/>
                        </a:rPr>
                        <a:t> suspension.</a:t>
                      </a:r>
                      <a:endParaRPr lang="en-US" sz="1800" dirty="0">
                        <a:latin typeface="Times New Roman"/>
                        <a:ea typeface="Calibri"/>
                      </a:endParaRPr>
                    </a:p>
                  </a:txBody>
                  <a:tcPr marL="68580" marR="68580" marT="0" marB="0" anchor="b">
                    <a:lnL>
                      <a:noFill/>
                    </a:lnL>
                    <a:lnR>
                      <a:noFill/>
                    </a:lnR>
                    <a:lnT>
                      <a:noFill/>
                    </a:lnT>
                    <a:lnB>
                      <a:noFill/>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
  <TotalTime>11707</TotalTime>
  <Words>1891</Words>
  <Application>Microsoft Office PowerPoint</Application>
  <PresentationFormat>On-screen Show (4:3)</PresentationFormat>
  <Paragraphs>248</Paragraphs>
  <Slides>20</Slides>
  <Notes>16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Origin</vt:lpstr>
      <vt:lpstr>Slide 1</vt:lpstr>
      <vt:lpstr>Why Focus on African American Males</vt:lpstr>
      <vt:lpstr>African American Male Achievement Initiative</vt:lpstr>
      <vt:lpstr>AAMAI Goal Areas</vt:lpstr>
      <vt:lpstr>Students Proficient or Higher in English Language Arts  (California Standards Test): Grades 2-11  2005-06 to 2010-11</vt:lpstr>
      <vt:lpstr>Graduation Rate: 2008-09</vt:lpstr>
      <vt:lpstr>Percentage of Students in All Grades Suspended Once or More, 2005-06 to 2010-11</vt:lpstr>
      <vt:lpstr>Graduation Indicators</vt:lpstr>
      <vt:lpstr>Off-Course African American Male Students, by Risk Factor &amp; School Level, 2010-11</vt:lpstr>
      <vt:lpstr>Percentage Suspended Once or More by School Level OUSD 2010-11</vt:lpstr>
      <vt:lpstr>Percentage Suspended by Reason (Grade K-12) OUSD 2010-11</vt:lpstr>
      <vt:lpstr>Slide 12</vt:lpstr>
      <vt:lpstr>Slide 13</vt:lpstr>
      <vt:lpstr>Percentage of Students in All Grades Chronically Absent (Absent 10% of School Days or More) 2006-07 to 2010-11</vt:lpstr>
      <vt:lpstr>Types of Absences – Elementary Students OUSD 2010-11</vt:lpstr>
      <vt:lpstr>Types of Absences – High School Students OUSD 2010-11</vt:lpstr>
      <vt:lpstr>Attendance Recommendations</vt:lpstr>
      <vt:lpstr>  Impacts: Connecting Data to Policy</vt:lpstr>
      <vt:lpstr>Getting the word out</vt:lpstr>
      <vt:lpstr>Reflecting</vt:lpstr>
    </vt:vector>
  </TitlesOfParts>
  <Company>USC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Spiker</dc:creator>
  <cp:lastModifiedBy>spike</cp:lastModifiedBy>
  <cp:revision>1257</cp:revision>
  <dcterms:created xsi:type="dcterms:W3CDTF">2007-06-26T22:12:37Z</dcterms:created>
  <dcterms:modified xsi:type="dcterms:W3CDTF">2012-09-05T20:42:29Z</dcterms:modified>
</cp:coreProperties>
</file>